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73" r:id="rId2"/>
    <p:sldId id="593" r:id="rId3"/>
    <p:sldId id="567" r:id="rId4"/>
    <p:sldId id="591" r:id="rId5"/>
    <p:sldId id="576" r:id="rId6"/>
    <p:sldId id="603" r:id="rId7"/>
    <p:sldId id="582" r:id="rId8"/>
    <p:sldId id="598" r:id="rId9"/>
    <p:sldId id="584" r:id="rId10"/>
    <p:sldId id="596" r:id="rId11"/>
    <p:sldId id="578" r:id="rId12"/>
    <p:sldId id="599" r:id="rId13"/>
    <p:sldId id="602" r:id="rId14"/>
  </p:sldIdLst>
  <p:sldSz cx="9906000" cy="6858000" type="A4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1623">
          <p15:clr>
            <a:srgbClr val="A4A3A4"/>
          </p15:clr>
        </p15:guide>
        <p15:guide id="3" pos="59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169">
          <p15:clr>
            <a:srgbClr val="A4A3A4"/>
          </p15:clr>
        </p15:guide>
        <p15:guide id="2" pos="160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57"/>
    <a:srgbClr val="FFCA13"/>
    <a:srgbClr val="4C81B2"/>
    <a:srgbClr val="B0C8DD"/>
    <a:srgbClr val="FF9999"/>
    <a:srgbClr val="669900"/>
    <a:srgbClr val="006699"/>
    <a:srgbClr val="0066CC"/>
    <a:srgbClr val="0E4468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4591" autoAdjust="0"/>
  </p:normalViewPr>
  <p:slideViewPr>
    <p:cSldViewPr snapToGrid="0">
      <p:cViewPr varScale="1">
        <p:scale>
          <a:sx n="110" d="100"/>
          <a:sy n="110" d="100"/>
        </p:scale>
        <p:origin x="1272" y="102"/>
      </p:cViewPr>
      <p:guideLst>
        <p:guide orient="horz" pos="3816"/>
        <p:guide pos="1623"/>
        <p:guide pos="5967"/>
      </p:guideLst>
    </p:cSldViewPr>
  </p:slideViewPr>
  <p:outlineViewPr>
    <p:cViewPr varScale="1">
      <p:scale>
        <a:sx n="170" d="200"/>
        <a:sy n="170" d="200"/>
      </p:scale>
      <p:origin x="0" y="4026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4169"/>
        <p:guide pos="160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Arial" charset="0"/>
              <a:buNone/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Arial" charset="0"/>
              <a:buNone/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Arial" charset="0"/>
              <a:buNone/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2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Arial" charset="0"/>
              <a:buNone/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D545081-B9A8-4DA1-B131-08A4575383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4625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altLang="ru-RU" smtClean="0"/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0" y="0"/>
            <a:ext cx="2946400" cy="6651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altLang="ru-RU" smtClean="0"/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3851275" y="0"/>
            <a:ext cx="2944813" cy="6651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altLang="ru-RU" smtClean="0"/>
          </a:p>
        </p:txBody>
      </p:sp>
      <p:sp>
        <p:nvSpPr>
          <p:cNvPr id="5018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903288" y="-373063"/>
            <a:ext cx="8605838" cy="595788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7188" cy="4465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0" y="9258300"/>
            <a:ext cx="2946400" cy="6667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altLang="ru-RU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1275" y="9428163"/>
            <a:ext cx="2944813" cy="49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2B37683-1990-4E3F-BADC-265E4565EA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2025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7CBC084-2FB9-45E6-A787-39B474C9CAAD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04875" y="-373063"/>
            <a:ext cx="8607425" cy="5959476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</p:spPr>
        <p:txBody>
          <a:bodyPr wrap="none" anchor="ctr"/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934013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01D027F-4DCE-4320-B27D-853B049BB5A6}" type="slidenum">
              <a:rPr lang="ru-RU" altLang="ru-RU"/>
              <a:pPr/>
              <a:t>3</a:t>
            </a:fld>
            <a:endParaRPr lang="ru-RU" altLang="ru-RU" dirty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04875" y="-373063"/>
            <a:ext cx="8607425" cy="5959476"/>
          </a:xfrm>
          <a:ln/>
        </p:spPr>
      </p:sp>
      <p:sp>
        <p:nvSpPr>
          <p:cNvPr id="53252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</p:spPr>
        <p:txBody>
          <a:bodyPr wrap="none" anchor="ctr"/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522268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01D027F-4DCE-4320-B27D-853B049BB5A6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04875" y="-373063"/>
            <a:ext cx="8607425" cy="5959476"/>
          </a:xfrm>
          <a:ln/>
        </p:spPr>
      </p:sp>
      <p:sp>
        <p:nvSpPr>
          <p:cNvPr id="53252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</p:spPr>
        <p:txBody>
          <a:bodyPr wrap="none" anchor="ctr"/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406315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7CBC084-2FB9-45E6-A787-39B474C9CAAD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04875" y="-373063"/>
            <a:ext cx="8607425" cy="5959476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</p:spPr>
        <p:txBody>
          <a:bodyPr wrap="none" anchor="ctr"/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815342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9DF43-A583-4A07-9435-C0DEC323D8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FE2B4-FF2A-4719-BA70-231AA8645D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128588"/>
            <a:ext cx="222726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28588"/>
            <a:ext cx="653415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46170-9DF0-4C0F-9D94-C21966B0A3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56B9E-051B-48FD-A6A3-90E40027AE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02BC7-91ED-4508-ABE4-4E64C453DF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99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7613" y="1600200"/>
            <a:ext cx="43815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238DA-D493-4DD8-A8D9-A6093FA8FF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5E571-489E-4882-A96F-55DCC73513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5605C-9E11-4851-91BF-EF6DA6DEEA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E2B0E-3FE5-49DD-AB17-C518839F15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2A0F7-3548-4DD2-ADA7-720919529D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D3F5A-3B5A-4CB3-8BE6-9D6B64B52B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28588"/>
            <a:ext cx="89138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38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altLang="ru-RU" smtClean="0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altLang="ru-RU" smtClean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99300" y="6245225"/>
            <a:ext cx="23098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Arial" charset="0"/>
              <a:buNone/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8E5A793-B3C6-466C-8AED-AA33FCD7AA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1313" indent="-341313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6" descr="Синий_фон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6"/>
          <a:stretch>
            <a:fillRect/>
          </a:stretch>
        </p:blipFill>
        <p:spPr bwMode="auto">
          <a:xfrm>
            <a:off x="1905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Line 29"/>
          <p:cNvSpPr>
            <a:spLocks noChangeShapeType="1"/>
          </p:cNvSpPr>
          <p:nvPr/>
        </p:nvSpPr>
        <p:spPr bwMode="auto">
          <a:xfrm>
            <a:off x="12700" y="420688"/>
            <a:ext cx="7053263" cy="0"/>
          </a:xfrm>
          <a:prstGeom prst="line">
            <a:avLst/>
          </a:prstGeom>
          <a:noFill/>
          <a:ln w="19050">
            <a:solidFill>
              <a:srgbClr val="E1E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1029" name="Picture 15" descr="тень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7" r="14375" b="40573"/>
          <a:stretch>
            <a:fillRect/>
          </a:stretch>
        </p:blipFill>
        <p:spPr bwMode="auto">
          <a:xfrm>
            <a:off x="12700" y="5613400"/>
            <a:ext cx="916305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0" name="Group 31"/>
          <p:cNvGrpSpPr>
            <a:grpSpLocks/>
          </p:cNvGrpSpPr>
          <p:nvPr/>
        </p:nvGrpSpPr>
        <p:grpSpPr bwMode="auto">
          <a:xfrm>
            <a:off x="1228725" y="5538788"/>
            <a:ext cx="8677275" cy="304800"/>
            <a:chOff x="2447" y="3553"/>
            <a:chExt cx="3313" cy="128"/>
          </a:xfrm>
        </p:grpSpPr>
        <p:sp>
          <p:nvSpPr>
            <p:cNvPr id="1052" name="Rectangle 12"/>
            <p:cNvSpPr>
              <a:spLocks noChangeArrowheads="1"/>
            </p:cNvSpPr>
            <p:nvPr/>
          </p:nvSpPr>
          <p:spPr bwMode="auto">
            <a:xfrm>
              <a:off x="2966" y="3553"/>
              <a:ext cx="2794" cy="88"/>
            </a:xfrm>
            <a:prstGeom prst="rect">
              <a:avLst/>
            </a:prstGeom>
            <a:solidFill>
              <a:srgbClr val="080808">
                <a:alpha val="2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hangingPunct="1">
                <a:buClrTx/>
                <a:buSzTx/>
                <a:buFontTx/>
                <a:buNone/>
              </a:pPr>
              <a:endParaRPr lang="ru-RU" altLang="ru-RU" dirty="0">
                <a:solidFill>
                  <a:schemeClr val="tx1"/>
                </a:solidFill>
              </a:endParaRPr>
            </a:p>
          </p:txBody>
        </p:sp>
        <p:sp>
          <p:nvSpPr>
            <p:cNvPr id="1053" name="Rectangle 13"/>
            <p:cNvSpPr>
              <a:spLocks noChangeArrowheads="1"/>
            </p:cNvSpPr>
            <p:nvPr/>
          </p:nvSpPr>
          <p:spPr bwMode="auto">
            <a:xfrm>
              <a:off x="3040" y="3591"/>
              <a:ext cx="2720" cy="90"/>
            </a:xfrm>
            <a:prstGeom prst="rect">
              <a:avLst/>
            </a:prstGeom>
            <a:solidFill>
              <a:srgbClr val="016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hangingPunct="1">
                <a:buClrTx/>
                <a:buSzTx/>
                <a:buFontTx/>
                <a:buNone/>
              </a:pPr>
              <a:endParaRPr lang="ru-RU" altLang="ru-RU" dirty="0">
                <a:solidFill>
                  <a:schemeClr val="tx1"/>
                </a:solidFill>
              </a:endParaRPr>
            </a:p>
          </p:txBody>
        </p:sp>
        <p:sp>
          <p:nvSpPr>
            <p:cNvPr id="1054" name="Rectangle 15"/>
            <p:cNvSpPr>
              <a:spLocks noChangeArrowheads="1"/>
            </p:cNvSpPr>
            <p:nvPr/>
          </p:nvSpPr>
          <p:spPr bwMode="auto">
            <a:xfrm>
              <a:off x="2447" y="3637"/>
              <a:ext cx="3313" cy="38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hangingPunct="1">
                <a:buClrTx/>
                <a:buSzTx/>
                <a:buFontTx/>
                <a:buNone/>
              </a:pPr>
              <a:endParaRPr lang="ru-RU" alt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031" name="Line 29"/>
          <p:cNvSpPr>
            <a:spLocks noChangeShapeType="1"/>
          </p:cNvSpPr>
          <p:nvPr/>
        </p:nvSpPr>
        <p:spPr bwMode="auto">
          <a:xfrm>
            <a:off x="5715000" y="5627688"/>
            <a:ext cx="4170363" cy="0"/>
          </a:xfrm>
          <a:prstGeom prst="line">
            <a:avLst/>
          </a:prstGeom>
          <a:noFill/>
          <a:ln w="19050">
            <a:solidFill>
              <a:srgbClr val="E1E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032" name="Line 4"/>
          <p:cNvSpPr>
            <a:spLocks noChangeShapeType="1"/>
          </p:cNvSpPr>
          <p:nvPr/>
        </p:nvSpPr>
        <p:spPr bwMode="auto">
          <a:xfrm>
            <a:off x="762000" y="4837113"/>
            <a:ext cx="9144000" cy="0"/>
          </a:xfrm>
          <a:prstGeom prst="line">
            <a:avLst/>
          </a:prstGeom>
          <a:noFill/>
          <a:ln w="38100">
            <a:solidFill>
              <a:srgbClr val="FFFFFF">
                <a:alpha val="16862"/>
              </a:srgb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grpSp>
        <p:nvGrpSpPr>
          <p:cNvPr id="1033" name="Group 5"/>
          <p:cNvGrpSpPr>
            <a:grpSpLocks/>
          </p:cNvGrpSpPr>
          <p:nvPr/>
        </p:nvGrpSpPr>
        <p:grpSpPr bwMode="auto">
          <a:xfrm>
            <a:off x="762000" y="4089400"/>
            <a:ext cx="9163050" cy="314325"/>
            <a:chOff x="0" y="2536"/>
            <a:chExt cx="4443" cy="198"/>
          </a:xfrm>
        </p:grpSpPr>
        <p:sp>
          <p:nvSpPr>
            <p:cNvPr id="1048" name="Line 6"/>
            <p:cNvSpPr>
              <a:spLocks noChangeShapeType="1"/>
            </p:cNvSpPr>
            <p:nvPr/>
          </p:nvSpPr>
          <p:spPr bwMode="auto">
            <a:xfrm>
              <a:off x="0" y="2734"/>
              <a:ext cx="4443" cy="0"/>
            </a:xfrm>
            <a:prstGeom prst="line">
              <a:avLst/>
            </a:prstGeom>
            <a:noFill/>
            <a:ln w="6350">
              <a:solidFill>
                <a:srgbClr val="FFFFFF">
                  <a:alpha val="2901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49" name="Line 7"/>
            <p:cNvSpPr>
              <a:spLocks noChangeShapeType="1"/>
            </p:cNvSpPr>
            <p:nvPr/>
          </p:nvSpPr>
          <p:spPr bwMode="auto">
            <a:xfrm>
              <a:off x="0" y="2704"/>
              <a:ext cx="4443" cy="0"/>
            </a:xfrm>
            <a:prstGeom prst="line">
              <a:avLst/>
            </a:prstGeom>
            <a:noFill/>
            <a:ln w="6350">
              <a:solidFill>
                <a:srgbClr val="FFFFFF">
                  <a:alpha val="2901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50" name="Line 8"/>
            <p:cNvSpPr>
              <a:spLocks noChangeShapeType="1"/>
            </p:cNvSpPr>
            <p:nvPr/>
          </p:nvSpPr>
          <p:spPr bwMode="auto">
            <a:xfrm>
              <a:off x="0" y="2620"/>
              <a:ext cx="4443" cy="0"/>
            </a:xfrm>
            <a:prstGeom prst="line">
              <a:avLst/>
            </a:prstGeom>
            <a:noFill/>
            <a:ln w="6350">
              <a:solidFill>
                <a:srgbClr val="FFFFFF">
                  <a:alpha val="2901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51" name="Line 9"/>
            <p:cNvSpPr>
              <a:spLocks noChangeShapeType="1"/>
            </p:cNvSpPr>
            <p:nvPr/>
          </p:nvSpPr>
          <p:spPr bwMode="auto">
            <a:xfrm>
              <a:off x="0" y="2536"/>
              <a:ext cx="4443" cy="0"/>
            </a:xfrm>
            <a:prstGeom prst="line">
              <a:avLst/>
            </a:prstGeom>
            <a:noFill/>
            <a:ln w="6350">
              <a:solidFill>
                <a:srgbClr val="FFFFFF">
                  <a:alpha val="2901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034" name="Rectangle 34"/>
          <p:cNvSpPr>
            <a:spLocks noChangeArrowheads="1"/>
          </p:cNvSpPr>
          <p:nvPr/>
        </p:nvSpPr>
        <p:spPr bwMode="auto">
          <a:xfrm flipV="1">
            <a:off x="749300" y="3540125"/>
            <a:ext cx="9148763" cy="160338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0099CC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endParaRPr lang="ru-RU" altLang="ru-RU" dirty="0">
              <a:solidFill>
                <a:schemeClr val="tx1"/>
              </a:solidFill>
            </a:endParaRPr>
          </a:p>
        </p:txBody>
      </p:sp>
      <p:pic>
        <p:nvPicPr>
          <p:cNvPr id="1035" name="Picture 27" descr="тень_1"/>
          <p:cNvPicPr>
            <a:picLocks noChangeAspect="1" noChangeArrowheads="1"/>
          </p:cNvPicPr>
          <p:nvPr/>
        </p:nvPicPr>
        <p:blipFill>
          <a:blip r:embed="rId5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t="40573" b="28177"/>
          <a:stretch>
            <a:fillRect/>
          </a:stretch>
        </p:blipFill>
        <p:spPr bwMode="auto">
          <a:xfrm>
            <a:off x="3175" y="-406400"/>
            <a:ext cx="9507538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3411538" y="1860550"/>
            <a:ext cx="6494462" cy="3463925"/>
          </a:xfrm>
          <a:prstGeom prst="rect">
            <a:avLst/>
          </a:prstGeom>
          <a:solidFill>
            <a:srgbClr val="006699">
              <a:alpha val="85001"/>
            </a:srgbClr>
          </a:solidFill>
          <a:ln w="9525">
            <a:noFill/>
            <a:miter lim="800000"/>
            <a:headEnd/>
            <a:tailEnd/>
          </a:ln>
          <a:effectLst>
            <a:outerShdw dist="107763" dir="13500000" sx="125000" sy="125000" algn="br" rotWithShape="0">
              <a:srgbClr val="003366">
                <a:alpha val="48000"/>
              </a:srgbClr>
            </a:outerShdw>
          </a:effectLst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  <a:defRPr/>
            </a:pPr>
            <a:endParaRPr lang="ru-RU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39" name="Rectangle 20"/>
          <p:cNvSpPr>
            <a:spLocks noChangeArrowheads="1"/>
          </p:cNvSpPr>
          <p:nvPr/>
        </p:nvSpPr>
        <p:spPr bwMode="auto">
          <a:xfrm>
            <a:off x="1228725" y="2878138"/>
            <a:ext cx="1155700" cy="1157287"/>
          </a:xfrm>
          <a:prstGeom prst="rect">
            <a:avLst/>
          </a:prstGeom>
          <a:solidFill>
            <a:srgbClr val="0160A1">
              <a:alpha val="56078"/>
            </a:srgbClr>
          </a:solidFill>
          <a:ln w="9525">
            <a:noFill/>
            <a:miter lim="800000"/>
            <a:headEnd/>
            <a:tailEnd/>
          </a:ln>
          <a:effectLst>
            <a:outerShdw dist="107763" dir="13500000" sx="125000" sy="125000" algn="br" rotWithShape="0">
              <a:srgbClr val="003366">
                <a:alpha val="50000"/>
              </a:srgbClr>
            </a:outerShdw>
          </a:effectLst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  <a:defRPr/>
            </a:pPr>
            <a:endParaRPr lang="ru-RU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1038" name="Group 21"/>
          <p:cNvGrpSpPr>
            <a:grpSpLocks/>
          </p:cNvGrpSpPr>
          <p:nvPr/>
        </p:nvGrpSpPr>
        <p:grpSpPr bwMode="auto">
          <a:xfrm>
            <a:off x="1290638" y="2786063"/>
            <a:ext cx="2163762" cy="1206500"/>
            <a:chOff x="87" y="48"/>
            <a:chExt cx="1058" cy="589"/>
          </a:xfrm>
        </p:grpSpPr>
        <p:graphicFrame>
          <p:nvGraphicFramePr>
            <p:cNvPr id="1026" name="Object 43"/>
            <p:cNvGraphicFramePr>
              <a:graphicFrameLocks noChangeAspect="1"/>
            </p:cNvGraphicFramePr>
            <p:nvPr/>
          </p:nvGraphicFramePr>
          <p:xfrm>
            <a:off x="368" y="200"/>
            <a:ext cx="777" cy="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48" name="Visio" r:id="rId6" imgW="1333954" imgH="750264" progId="Visio.Drawing.11">
                    <p:embed/>
                  </p:oleObj>
                </mc:Choice>
                <mc:Fallback>
                  <p:oleObj name="Visio" r:id="rId6" imgW="1333954" imgH="750264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" y="200"/>
                          <a:ext cx="777" cy="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17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41" name="Group 23"/>
            <p:cNvGrpSpPr>
              <a:grpSpLocks/>
            </p:cNvGrpSpPr>
            <p:nvPr/>
          </p:nvGrpSpPr>
          <p:grpSpPr bwMode="auto">
            <a:xfrm>
              <a:off x="87" y="48"/>
              <a:ext cx="317" cy="530"/>
              <a:chOff x="319" y="612"/>
              <a:chExt cx="317" cy="530"/>
            </a:xfrm>
          </p:grpSpPr>
          <p:sp>
            <p:nvSpPr>
              <p:cNvPr id="1042" name="Freeform 24"/>
              <p:cNvSpPr>
                <a:spLocks noEditPoints="1"/>
              </p:cNvSpPr>
              <p:nvPr/>
            </p:nvSpPr>
            <p:spPr bwMode="auto">
              <a:xfrm>
                <a:off x="517" y="612"/>
                <a:ext cx="105" cy="335"/>
              </a:xfrm>
              <a:custGeom>
                <a:avLst/>
                <a:gdLst>
                  <a:gd name="T0" fmla="*/ 1 w 209"/>
                  <a:gd name="T1" fmla="*/ 1 h 669"/>
                  <a:gd name="T2" fmla="*/ 1 w 209"/>
                  <a:gd name="T3" fmla="*/ 1 h 669"/>
                  <a:gd name="T4" fmla="*/ 1 w 209"/>
                  <a:gd name="T5" fmla="*/ 1 h 669"/>
                  <a:gd name="T6" fmla="*/ 1 w 209"/>
                  <a:gd name="T7" fmla="*/ 1 h 669"/>
                  <a:gd name="T8" fmla="*/ 1 w 209"/>
                  <a:gd name="T9" fmla="*/ 1 h 669"/>
                  <a:gd name="T10" fmla="*/ 1 w 209"/>
                  <a:gd name="T11" fmla="*/ 1 h 669"/>
                  <a:gd name="T12" fmla="*/ 1 w 209"/>
                  <a:gd name="T13" fmla="*/ 1 h 669"/>
                  <a:gd name="T14" fmla="*/ 0 w 209"/>
                  <a:gd name="T15" fmla="*/ 1 h 669"/>
                  <a:gd name="T16" fmla="*/ 1 w 209"/>
                  <a:gd name="T17" fmla="*/ 1 h 669"/>
                  <a:gd name="T18" fmla="*/ 1 w 209"/>
                  <a:gd name="T19" fmla="*/ 1 h 669"/>
                  <a:gd name="T20" fmla="*/ 1 w 209"/>
                  <a:gd name="T21" fmla="*/ 1 h 669"/>
                  <a:gd name="T22" fmla="*/ 1 w 209"/>
                  <a:gd name="T23" fmla="*/ 1 h 669"/>
                  <a:gd name="T24" fmla="*/ 1 w 209"/>
                  <a:gd name="T25" fmla="*/ 1 h 669"/>
                  <a:gd name="T26" fmla="*/ 1 w 209"/>
                  <a:gd name="T27" fmla="*/ 1 h 669"/>
                  <a:gd name="T28" fmla="*/ 1 w 209"/>
                  <a:gd name="T29" fmla="*/ 1 h 669"/>
                  <a:gd name="T30" fmla="*/ 1 w 209"/>
                  <a:gd name="T31" fmla="*/ 1 h 669"/>
                  <a:gd name="T32" fmla="*/ 1 w 209"/>
                  <a:gd name="T33" fmla="*/ 1 h 669"/>
                  <a:gd name="T34" fmla="*/ 1 w 209"/>
                  <a:gd name="T35" fmla="*/ 1 h 669"/>
                  <a:gd name="T36" fmla="*/ 1 w 209"/>
                  <a:gd name="T37" fmla="*/ 1 h 669"/>
                  <a:gd name="T38" fmla="*/ 1 w 209"/>
                  <a:gd name="T39" fmla="*/ 1 h 669"/>
                  <a:gd name="T40" fmla="*/ 1 w 209"/>
                  <a:gd name="T41" fmla="*/ 1 h 669"/>
                  <a:gd name="T42" fmla="*/ 1 w 209"/>
                  <a:gd name="T43" fmla="*/ 1 h 669"/>
                  <a:gd name="T44" fmla="*/ 1 w 209"/>
                  <a:gd name="T45" fmla="*/ 1 h 669"/>
                  <a:gd name="T46" fmla="*/ 1 w 209"/>
                  <a:gd name="T47" fmla="*/ 1 h 669"/>
                  <a:gd name="T48" fmla="*/ 1 w 209"/>
                  <a:gd name="T49" fmla="*/ 1 h 669"/>
                  <a:gd name="T50" fmla="*/ 1 w 209"/>
                  <a:gd name="T51" fmla="*/ 1 h 669"/>
                  <a:gd name="T52" fmla="*/ 1 w 209"/>
                  <a:gd name="T53" fmla="*/ 1 h 669"/>
                  <a:gd name="T54" fmla="*/ 1 w 209"/>
                  <a:gd name="T55" fmla="*/ 1 h 669"/>
                  <a:gd name="T56" fmla="*/ 1 w 209"/>
                  <a:gd name="T57" fmla="*/ 1 h 669"/>
                  <a:gd name="T58" fmla="*/ 1 w 209"/>
                  <a:gd name="T59" fmla="*/ 1 h 669"/>
                  <a:gd name="T60" fmla="*/ 1 w 209"/>
                  <a:gd name="T61" fmla="*/ 1 h 669"/>
                  <a:gd name="T62" fmla="*/ 1 w 209"/>
                  <a:gd name="T63" fmla="*/ 1 h 669"/>
                  <a:gd name="T64" fmla="*/ 1 w 209"/>
                  <a:gd name="T65" fmla="*/ 1 h 669"/>
                  <a:gd name="T66" fmla="*/ 1 w 209"/>
                  <a:gd name="T67" fmla="*/ 1 h 669"/>
                  <a:gd name="T68" fmla="*/ 1 w 209"/>
                  <a:gd name="T69" fmla="*/ 1 h 669"/>
                  <a:gd name="T70" fmla="*/ 1 w 209"/>
                  <a:gd name="T71" fmla="*/ 1 h 669"/>
                  <a:gd name="T72" fmla="*/ 1 w 209"/>
                  <a:gd name="T73" fmla="*/ 1 h 669"/>
                  <a:gd name="T74" fmla="*/ 1 w 209"/>
                  <a:gd name="T75" fmla="*/ 1 h 669"/>
                  <a:gd name="T76" fmla="*/ 1 w 209"/>
                  <a:gd name="T77" fmla="*/ 1 h 669"/>
                  <a:gd name="T78" fmla="*/ 1 w 209"/>
                  <a:gd name="T79" fmla="*/ 1 h 669"/>
                  <a:gd name="T80" fmla="*/ 1 w 209"/>
                  <a:gd name="T81" fmla="*/ 1 h 669"/>
                  <a:gd name="T82" fmla="*/ 1 w 209"/>
                  <a:gd name="T83" fmla="*/ 1 h 669"/>
                  <a:gd name="T84" fmla="*/ 1 w 209"/>
                  <a:gd name="T85" fmla="*/ 1 h 669"/>
                  <a:gd name="T86" fmla="*/ 1 w 209"/>
                  <a:gd name="T87" fmla="*/ 1 h 669"/>
                  <a:gd name="T88" fmla="*/ 1 w 209"/>
                  <a:gd name="T89" fmla="*/ 1 h 669"/>
                  <a:gd name="T90" fmla="*/ 1 w 209"/>
                  <a:gd name="T91" fmla="*/ 1 h 669"/>
                  <a:gd name="T92" fmla="*/ 1 w 209"/>
                  <a:gd name="T93" fmla="*/ 1 h 669"/>
                  <a:gd name="T94" fmla="*/ 1 w 209"/>
                  <a:gd name="T95" fmla="*/ 1 h 669"/>
                  <a:gd name="T96" fmla="*/ 1 w 209"/>
                  <a:gd name="T97" fmla="*/ 1 h 669"/>
                  <a:gd name="T98" fmla="*/ 1 w 209"/>
                  <a:gd name="T99" fmla="*/ 1 h 669"/>
                  <a:gd name="T100" fmla="*/ 1 w 209"/>
                  <a:gd name="T101" fmla="*/ 1 h 669"/>
                  <a:gd name="T102" fmla="*/ 1 w 209"/>
                  <a:gd name="T103" fmla="*/ 1 h 6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669"/>
                  <a:gd name="T158" fmla="*/ 209 w 209"/>
                  <a:gd name="T159" fmla="*/ 669 h 6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669">
                    <a:moveTo>
                      <a:pt x="190" y="191"/>
                    </a:moveTo>
                    <a:lnTo>
                      <a:pt x="190" y="191"/>
                    </a:lnTo>
                    <a:lnTo>
                      <a:pt x="186" y="173"/>
                    </a:lnTo>
                    <a:lnTo>
                      <a:pt x="181" y="155"/>
                    </a:lnTo>
                    <a:lnTo>
                      <a:pt x="168" y="121"/>
                    </a:lnTo>
                    <a:lnTo>
                      <a:pt x="155" y="90"/>
                    </a:lnTo>
                    <a:lnTo>
                      <a:pt x="141" y="63"/>
                    </a:lnTo>
                    <a:lnTo>
                      <a:pt x="129" y="40"/>
                    </a:lnTo>
                    <a:lnTo>
                      <a:pt x="117" y="21"/>
                    </a:lnTo>
                    <a:lnTo>
                      <a:pt x="104" y="0"/>
                    </a:lnTo>
                    <a:lnTo>
                      <a:pt x="89" y="22"/>
                    </a:lnTo>
                    <a:lnTo>
                      <a:pt x="79" y="40"/>
                    </a:lnTo>
                    <a:lnTo>
                      <a:pt x="68" y="61"/>
                    </a:lnTo>
                    <a:lnTo>
                      <a:pt x="56" y="84"/>
                    </a:lnTo>
                    <a:lnTo>
                      <a:pt x="44" y="110"/>
                    </a:lnTo>
                    <a:lnTo>
                      <a:pt x="33" y="137"/>
                    </a:lnTo>
                    <a:lnTo>
                      <a:pt x="23" y="167"/>
                    </a:lnTo>
                    <a:lnTo>
                      <a:pt x="15" y="199"/>
                    </a:lnTo>
                    <a:lnTo>
                      <a:pt x="9" y="230"/>
                    </a:lnTo>
                    <a:lnTo>
                      <a:pt x="4" y="261"/>
                    </a:lnTo>
                    <a:lnTo>
                      <a:pt x="1" y="292"/>
                    </a:lnTo>
                    <a:lnTo>
                      <a:pt x="0" y="322"/>
                    </a:lnTo>
                    <a:lnTo>
                      <a:pt x="0" y="350"/>
                    </a:lnTo>
                    <a:lnTo>
                      <a:pt x="1" y="380"/>
                    </a:lnTo>
                    <a:lnTo>
                      <a:pt x="4" y="408"/>
                    </a:lnTo>
                    <a:lnTo>
                      <a:pt x="7" y="437"/>
                    </a:lnTo>
                    <a:lnTo>
                      <a:pt x="14" y="465"/>
                    </a:lnTo>
                    <a:lnTo>
                      <a:pt x="20" y="491"/>
                    </a:lnTo>
                    <a:lnTo>
                      <a:pt x="27" y="515"/>
                    </a:lnTo>
                    <a:lnTo>
                      <a:pt x="40" y="549"/>
                    </a:lnTo>
                    <a:lnTo>
                      <a:pt x="44" y="563"/>
                    </a:lnTo>
                    <a:lnTo>
                      <a:pt x="58" y="594"/>
                    </a:lnTo>
                    <a:lnTo>
                      <a:pt x="74" y="624"/>
                    </a:lnTo>
                    <a:lnTo>
                      <a:pt x="90" y="650"/>
                    </a:lnTo>
                    <a:lnTo>
                      <a:pt x="104" y="669"/>
                    </a:lnTo>
                    <a:lnTo>
                      <a:pt x="115" y="654"/>
                    </a:lnTo>
                    <a:lnTo>
                      <a:pt x="127" y="635"/>
                    </a:lnTo>
                    <a:lnTo>
                      <a:pt x="141" y="609"/>
                    </a:lnTo>
                    <a:lnTo>
                      <a:pt x="156" y="579"/>
                    </a:lnTo>
                    <a:lnTo>
                      <a:pt x="171" y="544"/>
                    </a:lnTo>
                    <a:lnTo>
                      <a:pt x="183" y="506"/>
                    </a:lnTo>
                    <a:lnTo>
                      <a:pt x="189" y="485"/>
                    </a:lnTo>
                    <a:lnTo>
                      <a:pt x="194" y="464"/>
                    </a:lnTo>
                    <a:lnTo>
                      <a:pt x="199" y="442"/>
                    </a:lnTo>
                    <a:lnTo>
                      <a:pt x="203" y="419"/>
                    </a:lnTo>
                    <a:lnTo>
                      <a:pt x="205" y="393"/>
                    </a:lnTo>
                    <a:lnTo>
                      <a:pt x="208" y="367"/>
                    </a:lnTo>
                    <a:lnTo>
                      <a:pt x="209" y="343"/>
                    </a:lnTo>
                    <a:lnTo>
                      <a:pt x="209" y="315"/>
                    </a:lnTo>
                    <a:lnTo>
                      <a:pt x="207" y="288"/>
                    </a:lnTo>
                    <a:lnTo>
                      <a:pt x="203" y="259"/>
                    </a:lnTo>
                    <a:lnTo>
                      <a:pt x="198" y="226"/>
                    </a:lnTo>
                    <a:lnTo>
                      <a:pt x="190" y="191"/>
                    </a:lnTo>
                    <a:close/>
                    <a:moveTo>
                      <a:pt x="104" y="646"/>
                    </a:moveTo>
                    <a:lnTo>
                      <a:pt x="104" y="646"/>
                    </a:lnTo>
                    <a:lnTo>
                      <a:pt x="95" y="626"/>
                    </a:lnTo>
                    <a:lnTo>
                      <a:pt x="90" y="614"/>
                    </a:lnTo>
                    <a:lnTo>
                      <a:pt x="85" y="600"/>
                    </a:lnTo>
                    <a:lnTo>
                      <a:pt x="82" y="584"/>
                    </a:lnTo>
                    <a:lnTo>
                      <a:pt x="78" y="565"/>
                    </a:lnTo>
                    <a:lnTo>
                      <a:pt x="75" y="546"/>
                    </a:lnTo>
                    <a:lnTo>
                      <a:pt x="74" y="523"/>
                    </a:lnTo>
                    <a:lnTo>
                      <a:pt x="74" y="502"/>
                    </a:lnTo>
                    <a:lnTo>
                      <a:pt x="78" y="481"/>
                    </a:lnTo>
                    <a:lnTo>
                      <a:pt x="82" y="463"/>
                    </a:lnTo>
                    <a:lnTo>
                      <a:pt x="87" y="445"/>
                    </a:lnTo>
                    <a:lnTo>
                      <a:pt x="91" y="431"/>
                    </a:lnTo>
                    <a:lnTo>
                      <a:pt x="96" y="418"/>
                    </a:lnTo>
                    <a:lnTo>
                      <a:pt x="104" y="403"/>
                    </a:lnTo>
                    <a:lnTo>
                      <a:pt x="111" y="417"/>
                    </a:lnTo>
                    <a:lnTo>
                      <a:pt x="115" y="428"/>
                    </a:lnTo>
                    <a:lnTo>
                      <a:pt x="120" y="442"/>
                    </a:lnTo>
                    <a:lnTo>
                      <a:pt x="125" y="458"/>
                    </a:lnTo>
                    <a:lnTo>
                      <a:pt x="129" y="476"/>
                    </a:lnTo>
                    <a:lnTo>
                      <a:pt x="131" y="496"/>
                    </a:lnTo>
                    <a:lnTo>
                      <a:pt x="134" y="518"/>
                    </a:lnTo>
                    <a:lnTo>
                      <a:pt x="132" y="541"/>
                    </a:lnTo>
                    <a:lnTo>
                      <a:pt x="131" y="560"/>
                    </a:lnTo>
                    <a:lnTo>
                      <a:pt x="127" y="579"/>
                    </a:lnTo>
                    <a:lnTo>
                      <a:pt x="124" y="596"/>
                    </a:lnTo>
                    <a:lnTo>
                      <a:pt x="119" y="611"/>
                    </a:lnTo>
                    <a:lnTo>
                      <a:pt x="114" y="625"/>
                    </a:lnTo>
                    <a:lnTo>
                      <a:pt x="104" y="646"/>
                    </a:lnTo>
                    <a:close/>
                    <a:moveTo>
                      <a:pt x="184" y="358"/>
                    </a:moveTo>
                    <a:lnTo>
                      <a:pt x="184" y="358"/>
                    </a:lnTo>
                    <a:lnTo>
                      <a:pt x="183" y="386"/>
                    </a:lnTo>
                    <a:lnTo>
                      <a:pt x="181" y="413"/>
                    </a:lnTo>
                    <a:lnTo>
                      <a:pt x="177" y="438"/>
                    </a:lnTo>
                    <a:lnTo>
                      <a:pt x="173" y="459"/>
                    </a:lnTo>
                    <a:lnTo>
                      <a:pt x="173" y="426"/>
                    </a:lnTo>
                    <a:lnTo>
                      <a:pt x="171" y="388"/>
                    </a:lnTo>
                    <a:lnTo>
                      <a:pt x="167" y="351"/>
                    </a:lnTo>
                    <a:lnTo>
                      <a:pt x="161" y="315"/>
                    </a:lnTo>
                    <a:lnTo>
                      <a:pt x="156" y="297"/>
                    </a:lnTo>
                    <a:lnTo>
                      <a:pt x="151" y="277"/>
                    </a:lnTo>
                    <a:lnTo>
                      <a:pt x="136" y="234"/>
                    </a:lnTo>
                    <a:lnTo>
                      <a:pt x="129" y="213"/>
                    </a:lnTo>
                    <a:lnTo>
                      <a:pt x="120" y="193"/>
                    </a:lnTo>
                    <a:lnTo>
                      <a:pt x="111" y="176"/>
                    </a:lnTo>
                    <a:lnTo>
                      <a:pt x="104" y="161"/>
                    </a:lnTo>
                    <a:lnTo>
                      <a:pt x="95" y="174"/>
                    </a:lnTo>
                    <a:lnTo>
                      <a:pt x="88" y="191"/>
                    </a:lnTo>
                    <a:lnTo>
                      <a:pt x="73" y="229"/>
                    </a:lnTo>
                    <a:lnTo>
                      <a:pt x="58" y="272"/>
                    </a:lnTo>
                    <a:lnTo>
                      <a:pt x="52" y="293"/>
                    </a:lnTo>
                    <a:lnTo>
                      <a:pt x="47" y="315"/>
                    </a:lnTo>
                    <a:lnTo>
                      <a:pt x="43" y="337"/>
                    </a:lnTo>
                    <a:lnTo>
                      <a:pt x="40" y="359"/>
                    </a:lnTo>
                    <a:lnTo>
                      <a:pt x="36" y="401"/>
                    </a:lnTo>
                    <a:lnTo>
                      <a:pt x="35" y="437"/>
                    </a:lnTo>
                    <a:lnTo>
                      <a:pt x="33" y="460"/>
                    </a:lnTo>
                    <a:lnTo>
                      <a:pt x="31" y="439"/>
                    </a:lnTo>
                    <a:lnTo>
                      <a:pt x="27" y="407"/>
                    </a:lnTo>
                    <a:lnTo>
                      <a:pt x="25" y="365"/>
                    </a:lnTo>
                    <a:lnTo>
                      <a:pt x="23" y="343"/>
                    </a:lnTo>
                    <a:lnTo>
                      <a:pt x="25" y="319"/>
                    </a:lnTo>
                    <a:lnTo>
                      <a:pt x="26" y="301"/>
                    </a:lnTo>
                    <a:lnTo>
                      <a:pt x="27" y="282"/>
                    </a:lnTo>
                    <a:lnTo>
                      <a:pt x="33" y="246"/>
                    </a:lnTo>
                    <a:lnTo>
                      <a:pt x="40" y="215"/>
                    </a:lnTo>
                    <a:lnTo>
                      <a:pt x="44" y="192"/>
                    </a:lnTo>
                    <a:lnTo>
                      <a:pt x="54" y="163"/>
                    </a:lnTo>
                    <a:lnTo>
                      <a:pt x="64" y="137"/>
                    </a:lnTo>
                    <a:lnTo>
                      <a:pt x="73" y="115"/>
                    </a:lnTo>
                    <a:lnTo>
                      <a:pt x="82" y="95"/>
                    </a:lnTo>
                    <a:lnTo>
                      <a:pt x="95" y="66"/>
                    </a:lnTo>
                    <a:lnTo>
                      <a:pt x="104" y="52"/>
                    </a:lnTo>
                    <a:lnTo>
                      <a:pt x="113" y="68"/>
                    </a:lnTo>
                    <a:lnTo>
                      <a:pt x="129" y="99"/>
                    </a:lnTo>
                    <a:lnTo>
                      <a:pt x="137" y="119"/>
                    </a:lnTo>
                    <a:lnTo>
                      <a:pt x="146" y="141"/>
                    </a:lnTo>
                    <a:lnTo>
                      <a:pt x="155" y="166"/>
                    </a:lnTo>
                    <a:lnTo>
                      <a:pt x="162" y="191"/>
                    </a:lnTo>
                    <a:lnTo>
                      <a:pt x="168" y="215"/>
                    </a:lnTo>
                    <a:lnTo>
                      <a:pt x="173" y="239"/>
                    </a:lnTo>
                    <a:lnTo>
                      <a:pt x="178" y="262"/>
                    </a:lnTo>
                    <a:lnTo>
                      <a:pt x="181" y="285"/>
                    </a:lnTo>
                    <a:lnTo>
                      <a:pt x="183" y="325"/>
                    </a:lnTo>
                    <a:lnTo>
                      <a:pt x="184" y="3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43" name="Freeform 25"/>
              <p:cNvSpPr>
                <a:spLocks/>
              </p:cNvSpPr>
              <p:nvPr/>
            </p:nvSpPr>
            <p:spPr bwMode="auto">
              <a:xfrm>
                <a:off x="517" y="612"/>
                <a:ext cx="105" cy="335"/>
              </a:xfrm>
              <a:custGeom>
                <a:avLst/>
                <a:gdLst>
                  <a:gd name="T0" fmla="*/ 1 w 209"/>
                  <a:gd name="T1" fmla="*/ 1 h 669"/>
                  <a:gd name="T2" fmla="*/ 1 w 209"/>
                  <a:gd name="T3" fmla="*/ 1 h 669"/>
                  <a:gd name="T4" fmla="*/ 1 w 209"/>
                  <a:gd name="T5" fmla="*/ 1 h 669"/>
                  <a:gd name="T6" fmla="*/ 1 w 209"/>
                  <a:gd name="T7" fmla="*/ 1 h 669"/>
                  <a:gd name="T8" fmla="*/ 1 w 209"/>
                  <a:gd name="T9" fmla="*/ 1 h 669"/>
                  <a:gd name="T10" fmla="*/ 1 w 209"/>
                  <a:gd name="T11" fmla="*/ 1 h 669"/>
                  <a:gd name="T12" fmla="*/ 1 w 209"/>
                  <a:gd name="T13" fmla="*/ 1 h 669"/>
                  <a:gd name="T14" fmla="*/ 1 w 209"/>
                  <a:gd name="T15" fmla="*/ 1 h 669"/>
                  <a:gd name="T16" fmla="*/ 1 w 209"/>
                  <a:gd name="T17" fmla="*/ 1 h 669"/>
                  <a:gd name="T18" fmla="*/ 1 w 209"/>
                  <a:gd name="T19" fmla="*/ 0 h 669"/>
                  <a:gd name="T20" fmla="*/ 1 w 209"/>
                  <a:gd name="T21" fmla="*/ 0 h 669"/>
                  <a:gd name="T22" fmla="*/ 1 w 209"/>
                  <a:gd name="T23" fmla="*/ 1 h 669"/>
                  <a:gd name="T24" fmla="*/ 1 w 209"/>
                  <a:gd name="T25" fmla="*/ 1 h 669"/>
                  <a:gd name="T26" fmla="*/ 1 w 209"/>
                  <a:gd name="T27" fmla="*/ 1 h 669"/>
                  <a:gd name="T28" fmla="*/ 1 w 209"/>
                  <a:gd name="T29" fmla="*/ 1 h 669"/>
                  <a:gd name="T30" fmla="*/ 1 w 209"/>
                  <a:gd name="T31" fmla="*/ 1 h 669"/>
                  <a:gd name="T32" fmla="*/ 1 w 209"/>
                  <a:gd name="T33" fmla="*/ 1 h 669"/>
                  <a:gd name="T34" fmla="*/ 1 w 209"/>
                  <a:gd name="T35" fmla="*/ 1 h 669"/>
                  <a:gd name="T36" fmla="*/ 1 w 209"/>
                  <a:gd name="T37" fmla="*/ 1 h 669"/>
                  <a:gd name="T38" fmla="*/ 1 w 209"/>
                  <a:gd name="T39" fmla="*/ 1 h 669"/>
                  <a:gd name="T40" fmla="*/ 1 w 209"/>
                  <a:gd name="T41" fmla="*/ 1 h 669"/>
                  <a:gd name="T42" fmla="*/ 1 w 209"/>
                  <a:gd name="T43" fmla="*/ 1 h 669"/>
                  <a:gd name="T44" fmla="*/ 1 w 209"/>
                  <a:gd name="T45" fmla="*/ 1 h 669"/>
                  <a:gd name="T46" fmla="*/ 0 w 209"/>
                  <a:gd name="T47" fmla="*/ 1 h 669"/>
                  <a:gd name="T48" fmla="*/ 0 w 209"/>
                  <a:gd name="T49" fmla="*/ 1 h 669"/>
                  <a:gd name="T50" fmla="*/ 1 w 209"/>
                  <a:gd name="T51" fmla="*/ 1 h 669"/>
                  <a:gd name="T52" fmla="*/ 1 w 209"/>
                  <a:gd name="T53" fmla="*/ 1 h 669"/>
                  <a:gd name="T54" fmla="*/ 1 w 209"/>
                  <a:gd name="T55" fmla="*/ 1 h 669"/>
                  <a:gd name="T56" fmla="*/ 1 w 209"/>
                  <a:gd name="T57" fmla="*/ 1 h 669"/>
                  <a:gd name="T58" fmla="*/ 1 w 209"/>
                  <a:gd name="T59" fmla="*/ 1 h 669"/>
                  <a:gd name="T60" fmla="*/ 1 w 209"/>
                  <a:gd name="T61" fmla="*/ 1 h 669"/>
                  <a:gd name="T62" fmla="*/ 1 w 209"/>
                  <a:gd name="T63" fmla="*/ 1 h 669"/>
                  <a:gd name="T64" fmla="*/ 1 w 209"/>
                  <a:gd name="T65" fmla="*/ 1 h 669"/>
                  <a:gd name="T66" fmla="*/ 1 w 209"/>
                  <a:gd name="T67" fmla="*/ 1 h 669"/>
                  <a:gd name="T68" fmla="*/ 1 w 209"/>
                  <a:gd name="T69" fmla="*/ 1 h 669"/>
                  <a:gd name="T70" fmla="*/ 1 w 209"/>
                  <a:gd name="T71" fmla="*/ 1 h 669"/>
                  <a:gd name="T72" fmla="*/ 1 w 209"/>
                  <a:gd name="T73" fmla="*/ 1 h 669"/>
                  <a:gd name="T74" fmla="*/ 1 w 209"/>
                  <a:gd name="T75" fmla="*/ 1 h 669"/>
                  <a:gd name="T76" fmla="*/ 1 w 209"/>
                  <a:gd name="T77" fmla="*/ 1 h 669"/>
                  <a:gd name="T78" fmla="*/ 1 w 209"/>
                  <a:gd name="T79" fmla="*/ 1 h 669"/>
                  <a:gd name="T80" fmla="*/ 1 w 209"/>
                  <a:gd name="T81" fmla="*/ 1 h 669"/>
                  <a:gd name="T82" fmla="*/ 1 w 209"/>
                  <a:gd name="T83" fmla="*/ 1 h 669"/>
                  <a:gd name="T84" fmla="*/ 1 w 209"/>
                  <a:gd name="T85" fmla="*/ 1 h 669"/>
                  <a:gd name="T86" fmla="*/ 1 w 209"/>
                  <a:gd name="T87" fmla="*/ 1 h 669"/>
                  <a:gd name="T88" fmla="*/ 1 w 209"/>
                  <a:gd name="T89" fmla="*/ 1 h 669"/>
                  <a:gd name="T90" fmla="*/ 1 w 209"/>
                  <a:gd name="T91" fmla="*/ 1 h 669"/>
                  <a:gd name="T92" fmla="*/ 1 w 209"/>
                  <a:gd name="T93" fmla="*/ 1 h 669"/>
                  <a:gd name="T94" fmla="*/ 1 w 209"/>
                  <a:gd name="T95" fmla="*/ 1 h 669"/>
                  <a:gd name="T96" fmla="*/ 1 w 209"/>
                  <a:gd name="T97" fmla="*/ 1 h 669"/>
                  <a:gd name="T98" fmla="*/ 1 w 209"/>
                  <a:gd name="T99" fmla="*/ 1 h 669"/>
                  <a:gd name="T100" fmla="*/ 1 w 209"/>
                  <a:gd name="T101" fmla="*/ 1 h 669"/>
                  <a:gd name="T102" fmla="*/ 1 w 209"/>
                  <a:gd name="T103" fmla="*/ 1 h 669"/>
                  <a:gd name="T104" fmla="*/ 1 w 209"/>
                  <a:gd name="T105" fmla="*/ 1 h 669"/>
                  <a:gd name="T106" fmla="*/ 1 w 209"/>
                  <a:gd name="T107" fmla="*/ 1 h 669"/>
                  <a:gd name="T108" fmla="*/ 1 w 209"/>
                  <a:gd name="T109" fmla="*/ 1 h 669"/>
                  <a:gd name="T110" fmla="*/ 1 w 209"/>
                  <a:gd name="T111" fmla="*/ 1 h 669"/>
                  <a:gd name="T112" fmla="*/ 1 w 209"/>
                  <a:gd name="T113" fmla="*/ 1 h 669"/>
                  <a:gd name="T114" fmla="*/ 1 w 209"/>
                  <a:gd name="T115" fmla="*/ 1 h 669"/>
                  <a:gd name="T116" fmla="*/ 1 w 209"/>
                  <a:gd name="T117" fmla="*/ 1 h 66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9"/>
                  <a:gd name="T178" fmla="*/ 0 h 669"/>
                  <a:gd name="T179" fmla="*/ 209 w 209"/>
                  <a:gd name="T180" fmla="*/ 669 h 66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9" h="669">
                    <a:moveTo>
                      <a:pt x="190" y="191"/>
                    </a:moveTo>
                    <a:lnTo>
                      <a:pt x="190" y="191"/>
                    </a:lnTo>
                    <a:lnTo>
                      <a:pt x="186" y="173"/>
                    </a:lnTo>
                    <a:lnTo>
                      <a:pt x="181" y="155"/>
                    </a:lnTo>
                    <a:lnTo>
                      <a:pt x="168" y="121"/>
                    </a:lnTo>
                    <a:lnTo>
                      <a:pt x="155" y="90"/>
                    </a:lnTo>
                    <a:lnTo>
                      <a:pt x="141" y="63"/>
                    </a:lnTo>
                    <a:lnTo>
                      <a:pt x="129" y="40"/>
                    </a:lnTo>
                    <a:lnTo>
                      <a:pt x="117" y="21"/>
                    </a:lnTo>
                    <a:lnTo>
                      <a:pt x="104" y="0"/>
                    </a:lnTo>
                    <a:lnTo>
                      <a:pt x="89" y="22"/>
                    </a:lnTo>
                    <a:lnTo>
                      <a:pt x="79" y="40"/>
                    </a:lnTo>
                    <a:lnTo>
                      <a:pt x="68" y="61"/>
                    </a:lnTo>
                    <a:lnTo>
                      <a:pt x="56" y="84"/>
                    </a:lnTo>
                    <a:lnTo>
                      <a:pt x="44" y="110"/>
                    </a:lnTo>
                    <a:lnTo>
                      <a:pt x="33" y="137"/>
                    </a:lnTo>
                    <a:lnTo>
                      <a:pt x="23" y="167"/>
                    </a:lnTo>
                    <a:lnTo>
                      <a:pt x="15" y="199"/>
                    </a:lnTo>
                    <a:lnTo>
                      <a:pt x="9" y="230"/>
                    </a:lnTo>
                    <a:lnTo>
                      <a:pt x="4" y="261"/>
                    </a:lnTo>
                    <a:lnTo>
                      <a:pt x="1" y="292"/>
                    </a:lnTo>
                    <a:lnTo>
                      <a:pt x="0" y="322"/>
                    </a:lnTo>
                    <a:lnTo>
                      <a:pt x="0" y="350"/>
                    </a:lnTo>
                    <a:lnTo>
                      <a:pt x="1" y="380"/>
                    </a:lnTo>
                    <a:lnTo>
                      <a:pt x="4" y="408"/>
                    </a:lnTo>
                    <a:lnTo>
                      <a:pt x="7" y="437"/>
                    </a:lnTo>
                    <a:lnTo>
                      <a:pt x="14" y="465"/>
                    </a:lnTo>
                    <a:lnTo>
                      <a:pt x="20" y="491"/>
                    </a:lnTo>
                    <a:lnTo>
                      <a:pt x="27" y="515"/>
                    </a:lnTo>
                    <a:lnTo>
                      <a:pt x="40" y="549"/>
                    </a:lnTo>
                    <a:lnTo>
                      <a:pt x="44" y="563"/>
                    </a:lnTo>
                    <a:lnTo>
                      <a:pt x="58" y="594"/>
                    </a:lnTo>
                    <a:lnTo>
                      <a:pt x="74" y="624"/>
                    </a:lnTo>
                    <a:lnTo>
                      <a:pt x="90" y="650"/>
                    </a:lnTo>
                    <a:lnTo>
                      <a:pt x="104" y="669"/>
                    </a:lnTo>
                    <a:lnTo>
                      <a:pt x="115" y="654"/>
                    </a:lnTo>
                    <a:lnTo>
                      <a:pt x="127" y="635"/>
                    </a:lnTo>
                    <a:lnTo>
                      <a:pt x="141" y="609"/>
                    </a:lnTo>
                    <a:lnTo>
                      <a:pt x="156" y="579"/>
                    </a:lnTo>
                    <a:lnTo>
                      <a:pt x="171" y="544"/>
                    </a:lnTo>
                    <a:lnTo>
                      <a:pt x="183" y="506"/>
                    </a:lnTo>
                    <a:lnTo>
                      <a:pt x="189" y="485"/>
                    </a:lnTo>
                    <a:lnTo>
                      <a:pt x="194" y="464"/>
                    </a:lnTo>
                    <a:lnTo>
                      <a:pt x="199" y="442"/>
                    </a:lnTo>
                    <a:lnTo>
                      <a:pt x="203" y="419"/>
                    </a:lnTo>
                    <a:lnTo>
                      <a:pt x="205" y="393"/>
                    </a:lnTo>
                    <a:lnTo>
                      <a:pt x="208" y="367"/>
                    </a:lnTo>
                    <a:lnTo>
                      <a:pt x="209" y="343"/>
                    </a:lnTo>
                    <a:lnTo>
                      <a:pt x="209" y="315"/>
                    </a:lnTo>
                    <a:lnTo>
                      <a:pt x="207" y="288"/>
                    </a:lnTo>
                    <a:lnTo>
                      <a:pt x="203" y="259"/>
                    </a:lnTo>
                    <a:lnTo>
                      <a:pt x="198" y="226"/>
                    </a:lnTo>
                    <a:lnTo>
                      <a:pt x="190" y="1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44" name="Freeform 26"/>
              <p:cNvSpPr>
                <a:spLocks/>
              </p:cNvSpPr>
              <p:nvPr/>
            </p:nvSpPr>
            <p:spPr bwMode="auto">
              <a:xfrm>
                <a:off x="554" y="814"/>
                <a:ext cx="30" cy="121"/>
              </a:xfrm>
              <a:custGeom>
                <a:avLst/>
                <a:gdLst>
                  <a:gd name="T0" fmla="*/ 1 w 60"/>
                  <a:gd name="T1" fmla="*/ 0 h 243"/>
                  <a:gd name="T2" fmla="*/ 1 w 60"/>
                  <a:gd name="T3" fmla="*/ 0 h 243"/>
                  <a:gd name="T4" fmla="*/ 1 w 60"/>
                  <a:gd name="T5" fmla="*/ 0 h 243"/>
                  <a:gd name="T6" fmla="*/ 1 w 60"/>
                  <a:gd name="T7" fmla="*/ 0 h 243"/>
                  <a:gd name="T8" fmla="*/ 1 w 60"/>
                  <a:gd name="T9" fmla="*/ 0 h 243"/>
                  <a:gd name="T10" fmla="*/ 1 w 60"/>
                  <a:gd name="T11" fmla="*/ 0 h 243"/>
                  <a:gd name="T12" fmla="*/ 1 w 60"/>
                  <a:gd name="T13" fmla="*/ 0 h 243"/>
                  <a:gd name="T14" fmla="*/ 1 w 60"/>
                  <a:gd name="T15" fmla="*/ 0 h 243"/>
                  <a:gd name="T16" fmla="*/ 0 w 60"/>
                  <a:gd name="T17" fmla="*/ 0 h 243"/>
                  <a:gd name="T18" fmla="*/ 0 w 60"/>
                  <a:gd name="T19" fmla="*/ 0 h 243"/>
                  <a:gd name="T20" fmla="*/ 0 w 60"/>
                  <a:gd name="T21" fmla="*/ 0 h 243"/>
                  <a:gd name="T22" fmla="*/ 1 w 60"/>
                  <a:gd name="T23" fmla="*/ 0 h 243"/>
                  <a:gd name="T24" fmla="*/ 1 w 60"/>
                  <a:gd name="T25" fmla="*/ 0 h 243"/>
                  <a:gd name="T26" fmla="*/ 1 w 60"/>
                  <a:gd name="T27" fmla="*/ 0 h 243"/>
                  <a:gd name="T28" fmla="*/ 1 w 60"/>
                  <a:gd name="T29" fmla="*/ 0 h 243"/>
                  <a:gd name="T30" fmla="*/ 1 w 60"/>
                  <a:gd name="T31" fmla="*/ 0 h 243"/>
                  <a:gd name="T32" fmla="*/ 1 w 60"/>
                  <a:gd name="T33" fmla="*/ 0 h 243"/>
                  <a:gd name="T34" fmla="*/ 1 w 60"/>
                  <a:gd name="T35" fmla="*/ 0 h 243"/>
                  <a:gd name="T36" fmla="*/ 1 w 60"/>
                  <a:gd name="T37" fmla="*/ 0 h 243"/>
                  <a:gd name="T38" fmla="*/ 1 w 60"/>
                  <a:gd name="T39" fmla="*/ 0 h 243"/>
                  <a:gd name="T40" fmla="*/ 1 w 60"/>
                  <a:gd name="T41" fmla="*/ 0 h 243"/>
                  <a:gd name="T42" fmla="*/ 1 w 60"/>
                  <a:gd name="T43" fmla="*/ 0 h 243"/>
                  <a:gd name="T44" fmla="*/ 1 w 60"/>
                  <a:gd name="T45" fmla="*/ 0 h 243"/>
                  <a:gd name="T46" fmla="*/ 1 w 60"/>
                  <a:gd name="T47" fmla="*/ 0 h 243"/>
                  <a:gd name="T48" fmla="*/ 1 w 60"/>
                  <a:gd name="T49" fmla="*/ 0 h 243"/>
                  <a:gd name="T50" fmla="*/ 1 w 60"/>
                  <a:gd name="T51" fmla="*/ 0 h 243"/>
                  <a:gd name="T52" fmla="*/ 1 w 60"/>
                  <a:gd name="T53" fmla="*/ 0 h 243"/>
                  <a:gd name="T54" fmla="*/ 1 w 60"/>
                  <a:gd name="T55" fmla="*/ 0 h 243"/>
                  <a:gd name="T56" fmla="*/ 1 w 60"/>
                  <a:gd name="T57" fmla="*/ 0 h 243"/>
                  <a:gd name="T58" fmla="*/ 1 w 60"/>
                  <a:gd name="T59" fmla="*/ 0 h 243"/>
                  <a:gd name="T60" fmla="*/ 1 w 60"/>
                  <a:gd name="T61" fmla="*/ 0 h 243"/>
                  <a:gd name="T62" fmla="*/ 1 w 60"/>
                  <a:gd name="T63" fmla="*/ 0 h 243"/>
                  <a:gd name="T64" fmla="*/ 1 w 60"/>
                  <a:gd name="T65" fmla="*/ 0 h 2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0"/>
                  <a:gd name="T100" fmla="*/ 0 h 243"/>
                  <a:gd name="T101" fmla="*/ 60 w 60"/>
                  <a:gd name="T102" fmla="*/ 243 h 2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0" h="243">
                    <a:moveTo>
                      <a:pt x="30" y="243"/>
                    </a:moveTo>
                    <a:lnTo>
                      <a:pt x="30" y="243"/>
                    </a:lnTo>
                    <a:lnTo>
                      <a:pt x="21" y="223"/>
                    </a:lnTo>
                    <a:lnTo>
                      <a:pt x="16" y="211"/>
                    </a:lnTo>
                    <a:lnTo>
                      <a:pt x="11" y="197"/>
                    </a:lnTo>
                    <a:lnTo>
                      <a:pt x="8" y="181"/>
                    </a:lnTo>
                    <a:lnTo>
                      <a:pt x="4" y="162"/>
                    </a:lnTo>
                    <a:lnTo>
                      <a:pt x="1" y="143"/>
                    </a:lnTo>
                    <a:lnTo>
                      <a:pt x="0" y="120"/>
                    </a:lnTo>
                    <a:lnTo>
                      <a:pt x="0" y="99"/>
                    </a:lnTo>
                    <a:lnTo>
                      <a:pt x="4" y="78"/>
                    </a:lnTo>
                    <a:lnTo>
                      <a:pt x="8" y="60"/>
                    </a:lnTo>
                    <a:lnTo>
                      <a:pt x="13" y="42"/>
                    </a:lnTo>
                    <a:lnTo>
                      <a:pt x="17" y="28"/>
                    </a:lnTo>
                    <a:lnTo>
                      <a:pt x="22" y="15"/>
                    </a:lnTo>
                    <a:lnTo>
                      <a:pt x="30" y="0"/>
                    </a:lnTo>
                    <a:lnTo>
                      <a:pt x="37" y="14"/>
                    </a:lnTo>
                    <a:lnTo>
                      <a:pt x="41" y="25"/>
                    </a:lnTo>
                    <a:lnTo>
                      <a:pt x="46" y="39"/>
                    </a:lnTo>
                    <a:lnTo>
                      <a:pt x="51" y="55"/>
                    </a:lnTo>
                    <a:lnTo>
                      <a:pt x="55" y="73"/>
                    </a:lnTo>
                    <a:lnTo>
                      <a:pt x="57" y="93"/>
                    </a:lnTo>
                    <a:lnTo>
                      <a:pt x="60" y="115"/>
                    </a:lnTo>
                    <a:lnTo>
                      <a:pt x="58" y="138"/>
                    </a:lnTo>
                    <a:lnTo>
                      <a:pt x="57" y="157"/>
                    </a:lnTo>
                    <a:lnTo>
                      <a:pt x="53" y="176"/>
                    </a:lnTo>
                    <a:lnTo>
                      <a:pt x="50" y="193"/>
                    </a:lnTo>
                    <a:lnTo>
                      <a:pt x="45" y="208"/>
                    </a:lnTo>
                    <a:lnTo>
                      <a:pt x="40" y="222"/>
                    </a:lnTo>
                    <a:lnTo>
                      <a:pt x="30" y="24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45" name="Freeform 27"/>
              <p:cNvSpPr>
                <a:spLocks/>
              </p:cNvSpPr>
              <p:nvPr/>
            </p:nvSpPr>
            <p:spPr bwMode="auto">
              <a:xfrm>
                <a:off x="529" y="638"/>
                <a:ext cx="80" cy="204"/>
              </a:xfrm>
              <a:custGeom>
                <a:avLst/>
                <a:gdLst>
                  <a:gd name="T0" fmla="*/ 0 w 161"/>
                  <a:gd name="T1" fmla="*/ 1 h 408"/>
                  <a:gd name="T2" fmla="*/ 0 w 161"/>
                  <a:gd name="T3" fmla="*/ 1 h 408"/>
                  <a:gd name="T4" fmla="*/ 0 w 161"/>
                  <a:gd name="T5" fmla="*/ 1 h 408"/>
                  <a:gd name="T6" fmla="*/ 0 w 161"/>
                  <a:gd name="T7" fmla="*/ 1 h 408"/>
                  <a:gd name="T8" fmla="*/ 0 w 161"/>
                  <a:gd name="T9" fmla="*/ 1 h 408"/>
                  <a:gd name="T10" fmla="*/ 0 w 161"/>
                  <a:gd name="T11" fmla="*/ 1 h 408"/>
                  <a:gd name="T12" fmla="*/ 0 w 161"/>
                  <a:gd name="T13" fmla="*/ 1 h 408"/>
                  <a:gd name="T14" fmla="*/ 0 w 161"/>
                  <a:gd name="T15" fmla="*/ 1 h 408"/>
                  <a:gd name="T16" fmla="*/ 0 w 161"/>
                  <a:gd name="T17" fmla="*/ 1 h 408"/>
                  <a:gd name="T18" fmla="*/ 0 w 161"/>
                  <a:gd name="T19" fmla="*/ 1 h 408"/>
                  <a:gd name="T20" fmla="*/ 0 w 161"/>
                  <a:gd name="T21" fmla="*/ 1 h 408"/>
                  <a:gd name="T22" fmla="*/ 0 w 161"/>
                  <a:gd name="T23" fmla="*/ 1 h 408"/>
                  <a:gd name="T24" fmla="*/ 0 w 161"/>
                  <a:gd name="T25" fmla="*/ 1 h 408"/>
                  <a:gd name="T26" fmla="*/ 0 w 161"/>
                  <a:gd name="T27" fmla="*/ 1 h 408"/>
                  <a:gd name="T28" fmla="*/ 0 w 161"/>
                  <a:gd name="T29" fmla="*/ 1 h 408"/>
                  <a:gd name="T30" fmla="*/ 0 w 161"/>
                  <a:gd name="T31" fmla="*/ 1 h 408"/>
                  <a:gd name="T32" fmla="*/ 0 w 161"/>
                  <a:gd name="T33" fmla="*/ 1 h 408"/>
                  <a:gd name="T34" fmla="*/ 0 w 161"/>
                  <a:gd name="T35" fmla="*/ 1 h 408"/>
                  <a:gd name="T36" fmla="*/ 0 w 161"/>
                  <a:gd name="T37" fmla="*/ 1 h 408"/>
                  <a:gd name="T38" fmla="*/ 0 w 161"/>
                  <a:gd name="T39" fmla="*/ 1 h 408"/>
                  <a:gd name="T40" fmla="*/ 0 w 161"/>
                  <a:gd name="T41" fmla="*/ 1 h 408"/>
                  <a:gd name="T42" fmla="*/ 0 w 161"/>
                  <a:gd name="T43" fmla="*/ 1 h 408"/>
                  <a:gd name="T44" fmla="*/ 0 w 161"/>
                  <a:gd name="T45" fmla="*/ 1 h 408"/>
                  <a:gd name="T46" fmla="*/ 0 w 161"/>
                  <a:gd name="T47" fmla="*/ 1 h 408"/>
                  <a:gd name="T48" fmla="*/ 0 w 161"/>
                  <a:gd name="T49" fmla="*/ 1 h 408"/>
                  <a:gd name="T50" fmla="*/ 0 w 161"/>
                  <a:gd name="T51" fmla="*/ 0 h 408"/>
                  <a:gd name="T52" fmla="*/ 0 w 161"/>
                  <a:gd name="T53" fmla="*/ 1 h 408"/>
                  <a:gd name="T54" fmla="*/ 0 w 161"/>
                  <a:gd name="T55" fmla="*/ 1 h 408"/>
                  <a:gd name="T56" fmla="*/ 0 w 161"/>
                  <a:gd name="T57" fmla="*/ 1 h 408"/>
                  <a:gd name="T58" fmla="*/ 0 w 161"/>
                  <a:gd name="T59" fmla="*/ 1 h 408"/>
                  <a:gd name="T60" fmla="*/ 0 w 161"/>
                  <a:gd name="T61" fmla="*/ 1 h 408"/>
                  <a:gd name="T62" fmla="*/ 0 w 161"/>
                  <a:gd name="T63" fmla="*/ 1 h 408"/>
                  <a:gd name="T64" fmla="*/ 0 w 161"/>
                  <a:gd name="T65" fmla="*/ 1 h 4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1"/>
                  <a:gd name="T100" fmla="*/ 0 h 408"/>
                  <a:gd name="T101" fmla="*/ 161 w 161"/>
                  <a:gd name="T102" fmla="*/ 408 h 4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1" h="408">
                    <a:moveTo>
                      <a:pt x="161" y="306"/>
                    </a:moveTo>
                    <a:lnTo>
                      <a:pt x="161" y="306"/>
                    </a:lnTo>
                    <a:lnTo>
                      <a:pt x="160" y="334"/>
                    </a:lnTo>
                    <a:lnTo>
                      <a:pt x="158" y="361"/>
                    </a:lnTo>
                    <a:lnTo>
                      <a:pt x="154" y="386"/>
                    </a:lnTo>
                    <a:lnTo>
                      <a:pt x="150" y="407"/>
                    </a:lnTo>
                    <a:lnTo>
                      <a:pt x="150" y="374"/>
                    </a:lnTo>
                    <a:lnTo>
                      <a:pt x="148" y="336"/>
                    </a:lnTo>
                    <a:lnTo>
                      <a:pt x="144" y="299"/>
                    </a:lnTo>
                    <a:lnTo>
                      <a:pt x="138" y="263"/>
                    </a:lnTo>
                    <a:lnTo>
                      <a:pt x="133" y="245"/>
                    </a:lnTo>
                    <a:lnTo>
                      <a:pt x="128" y="225"/>
                    </a:lnTo>
                    <a:lnTo>
                      <a:pt x="113" y="182"/>
                    </a:lnTo>
                    <a:lnTo>
                      <a:pt x="106" y="161"/>
                    </a:lnTo>
                    <a:lnTo>
                      <a:pt x="97" y="141"/>
                    </a:lnTo>
                    <a:lnTo>
                      <a:pt x="88" y="124"/>
                    </a:lnTo>
                    <a:lnTo>
                      <a:pt x="81" y="109"/>
                    </a:lnTo>
                    <a:lnTo>
                      <a:pt x="72" y="122"/>
                    </a:lnTo>
                    <a:lnTo>
                      <a:pt x="65" y="139"/>
                    </a:lnTo>
                    <a:lnTo>
                      <a:pt x="50" y="177"/>
                    </a:lnTo>
                    <a:lnTo>
                      <a:pt x="35" y="220"/>
                    </a:lnTo>
                    <a:lnTo>
                      <a:pt x="29" y="241"/>
                    </a:lnTo>
                    <a:lnTo>
                      <a:pt x="24" y="263"/>
                    </a:lnTo>
                    <a:lnTo>
                      <a:pt x="20" y="285"/>
                    </a:lnTo>
                    <a:lnTo>
                      <a:pt x="17" y="307"/>
                    </a:lnTo>
                    <a:lnTo>
                      <a:pt x="13" y="349"/>
                    </a:lnTo>
                    <a:lnTo>
                      <a:pt x="12" y="385"/>
                    </a:lnTo>
                    <a:lnTo>
                      <a:pt x="10" y="408"/>
                    </a:lnTo>
                    <a:lnTo>
                      <a:pt x="8" y="387"/>
                    </a:lnTo>
                    <a:lnTo>
                      <a:pt x="4" y="355"/>
                    </a:lnTo>
                    <a:lnTo>
                      <a:pt x="2" y="313"/>
                    </a:lnTo>
                    <a:lnTo>
                      <a:pt x="0" y="291"/>
                    </a:lnTo>
                    <a:lnTo>
                      <a:pt x="2" y="267"/>
                    </a:lnTo>
                    <a:lnTo>
                      <a:pt x="3" y="249"/>
                    </a:lnTo>
                    <a:lnTo>
                      <a:pt x="4" y="230"/>
                    </a:lnTo>
                    <a:lnTo>
                      <a:pt x="10" y="194"/>
                    </a:lnTo>
                    <a:lnTo>
                      <a:pt x="17" y="163"/>
                    </a:lnTo>
                    <a:lnTo>
                      <a:pt x="21" y="140"/>
                    </a:lnTo>
                    <a:lnTo>
                      <a:pt x="31" y="111"/>
                    </a:lnTo>
                    <a:lnTo>
                      <a:pt x="41" y="85"/>
                    </a:lnTo>
                    <a:lnTo>
                      <a:pt x="50" y="63"/>
                    </a:lnTo>
                    <a:lnTo>
                      <a:pt x="59" y="43"/>
                    </a:lnTo>
                    <a:lnTo>
                      <a:pt x="72" y="14"/>
                    </a:lnTo>
                    <a:lnTo>
                      <a:pt x="81" y="0"/>
                    </a:lnTo>
                    <a:lnTo>
                      <a:pt x="90" y="16"/>
                    </a:lnTo>
                    <a:lnTo>
                      <a:pt x="106" y="47"/>
                    </a:lnTo>
                    <a:lnTo>
                      <a:pt x="114" y="67"/>
                    </a:lnTo>
                    <a:lnTo>
                      <a:pt x="123" y="89"/>
                    </a:lnTo>
                    <a:lnTo>
                      <a:pt x="132" y="114"/>
                    </a:lnTo>
                    <a:lnTo>
                      <a:pt x="139" y="139"/>
                    </a:lnTo>
                    <a:lnTo>
                      <a:pt x="145" y="163"/>
                    </a:lnTo>
                    <a:lnTo>
                      <a:pt x="150" y="187"/>
                    </a:lnTo>
                    <a:lnTo>
                      <a:pt x="155" y="210"/>
                    </a:lnTo>
                    <a:lnTo>
                      <a:pt x="158" y="233"/>
                    </a:lnTo>
                    <a:lnTo>
                      <a:pt x="160" y="273"/>
                    </a:lnTo>
                    <a:lnTo>
                      <a:pt x="161" y="30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46" name="Freeform 28"/>
              <p:cNvSpPr>
                <a:spLocks/>
              </p:cNvSpPr>
              <p:nvPr/>
            </p:nvSpPr>
            <p:spPr bwMode="auto">
              <a:xfrm>
                <a:off x="319" y="775"/>
                <a:ext cx="317" cy="367"/>
              </a:xfrm>
              <a:custGeom>
                <a:avLst/>
                <a:gdLst>
                  <a:gd name="T0" fmla="*/ 0 w 635"/>
                  <a:gd name="T1" fmla="*/ 1 h 733"/>
                  <a:gd name="T2" fmla="*/ 0 w 635"/>
                  <a:gd name="T3" fmla="*/ 1 h 733"/>
                  <a:gd name="T4" fmla="*/ 0 w 635"/>
                  <a:gd name="T5" fmla="*/ 1 h 733"/>
                  <a:gd name="T6" fmla="*/ 0 w 635"/>
                  <a:gd name="T7" fmla="*/ 1 h 733"/>
                  <a:gd name="T8" fmla="*/ 0 w 635"/>
                  <a:gd name="T9" fmla="*/ 1 h 733"/>
                  <a:gd name="T10" fmla="*/ 0 w 635"/>
                  <a:gd name="T11" fmla="*/ 1 h 733"/>
                  <a:gd name="T12" fmla="*/ 0 w 635"/>
                  <a:gd name="T13" fmla="*/ 1 h 733"/>
                  <a:gd name="T14" fmla="*/ 0 w 635"/>
                  <a:gd name="T15" fmla="*/ 1 h 733"/>
                  <a:gd name="T16" fmla="*/ 0 w 635"/>
                  <a:gd name="T17" fmla="*/ 1 h 733"/>
                  <a:gd name="T18" fmla="*/ 0 w 635"/>
                  <a:gd name="T19" fmla="*/ 1 h 733"/>
                  <a:gd name="T20" fmla="*/ 0 w 635"/>
                  <a:gd name="T21" fmla="*/ 1 h 733"/>
                  <a:gd name="T22" fmla="*/ 0 w 635"/>
                  <a:gd name="T23" fmla="*/ 1 h 733"/>
                  <a:gd name="T24" fmla="*/ 0 w 635"/>
                  <a:gd name="T25" fmla="*/ 1 h 733"/>
                  <a:gd name="T26" fmla="*/ 0 w 635"/>
                  <a:gd name="T27" fmla="*/ 1 h 733"/>
                  <a:gd name="T28" fmla="*/ 0 w 635"/>
                  <a:gd name="T29" fmla="*/ 1 h 733"/>
                  <a:gd name="T30" fmla="*/ 0 w 635"/>
                  <a:gd name="T31" fmla="*/ 1 h 733"/>
                  <a:gd name="T32" fmla="*/ 0 w 635"/>
                  <a:gd name="T33" fmla="*/ 1 h 733"/>
                  <a:gd name="T34" fmla="*/ 0 w 635"/>
                  <a:gd name="T35" fmla="*/ 1 h 733"/>
                  <a:gd name="T36" fmla="*/ 0 w 635"/>
                  <a:gd name="T37" fmla="*/ 1 h 733"/>
                  <a:gd name="T38" fmla="*/ 0 w 635"/>
                  <a:gd name="T39" fmla="*/ 1 h 733"/>
                  <a:gd name="T40" fmla="*/ 0 w 635"/>
                  <a:gd name="T41" fmla="*/ 1 h 733"/>
                  <a:gd name="T42" fmla="*/ 0 w 635"/>
                  <a:gd name="T43" fmla="*/ 1 h 733"/>
                  <a:gd name="T44" fmla="*/ 0 w 635"/>
                  <a:gd name="T45" fmla="*/ 1 h 733"/>
                  <a:gd name="T46" fmla="*/ 0 w 635"/>
                  <a:gd name="T47" fmla="*/ 1 h 733"/>
                  <a:gd name="T48" fmla="*/ 0 w 635"/>
                  <a:gd name="T49" fmla="*/ 1 h 733"/>
                  <a:gd name="T50" fmla="*/ 0 w 635"/>
                  <a:gd name="T51" fmla="*/ 1 h 733"/>
                  <a:gd name="T52" fmla="*/ 0 w 635"/>
                  <a:gd name="T53" fmla="*/ 1 h 733"/>
                  <a:gd name="T54" fmla="*/ 0 w 635"/>
                  <a:gd name="T55" fmla="*/ 1 h 733"/>
                  <a:gd name="T56" fmla="*/ 0 w 635"/>
                  <a:gd name="T57" fmla="*/ 1 h 733"/>
                  <a:gd name="T58" fmla="*/ 0 w 635"/>
                  <a:gd name="T59" fmla="*/ 1 h 733"/>
                  <a:gd name="T60" fmla="*/ 0 w 635"/>
                  <a:gd name="T61" fmla="*/ 0 h 733"/>
                  <a:gd name="T62" fmla="*/ 0 w 635"/>
                  <a:gd name="T63" fmla="*/ 1 h 733"/>
                  <a:gd name="T64" fmla="*/ 0 w 635"/>
                  <a:gd name="T65" fmla="*/ 1 h 733"/>
                  <a:gd name="T66" fmla="*/ 0 w 635"/>
                  <a:gd name="T67" fmla="*/ 1 h 733"/>
                  <a:gd name="T68" fmla="*/ 0 w 635"/>
                  <a:gd name="T69" fmla="*/ 1 h 733"/>
                  <a:gd name="T70" fmla="*/ 0 w 635"/>
                  <a:gd name="T71" fmla="*/ 1 h 733"/>
                  <a:gd name="T72" fmla="*/ 0 w 635"/>
                  <a:gd name="T73" fmla="*/ 1 h 733"/>
                  <a:gd name="T74" fmla="*/ 0 w 635"/>
                  <a:gd name="T75" fmla="*/ 1 h 733"/>
                  <a:gd name="T76" fmla="*/ 0 w 635"/>
                  <a:gd name="T77" fmla="*/ 1 h 733"/>
                  <a:gd name="T78" fmla="*/ 0 w 635"/>
                  <a:gd name="T79" fmla="*/ 1 h 733"/>
                  <a:gd name="T80" fmla="*/ 0 w 635"/>
                  <a:gd name="T81" fmla="*/ 1 h 733"/>
                  <a:gd name="T82" fmla="*/ 0 w 635"/>
                  <a:gd name="T83" fmla="*/ 1 h 733"/>
                  <a:gd name="T84" fmla="*/ 0 w 635"/>
                  <a:gd name="T85" fmla="*/ 1 h 733"/>
                  <a:gd name="T86" fmla="*/ 0 w 635"/>
                  <a:gd name="T87" fmla="*/ 1 h 733"/>
                  <a:gd name="T88" fmla="*/ 0 w 635"/>
                  <a:gd name="T89" fmla="*/ 1 h 733"/>
                  <a:gd name="T90" fmla="*/ 0 w 635"/>
                  <a:gd name="T91" fmla="*/ 1 h 733"/>
                  <a:gd name="T92" fmla="*/ 0 w 635"/>
                  <a:gd name="T93" fmla="*/ 1 h 733"/>
                  <a:gd name="T94" fmla="*/ 0 w 635"/>
                  <a:gd name="T95" fmla="*/ 1 h 733"/>
                  <a:gd name="T96" fmla="*/ 0 w 635"/>
                  <a:gd name="T97" fmla="*/ 1 h 733"/>
                  <a:gd name="T98" fmla="*/ 0 w 635"/>
                  <a:gd name="T99" fmla="*/ 1 h 733"/>
                  <a:gd name="T100" fmla="*/ 0 w 635"/>
                  <a:gd name="T101" fmla="*/ 1 h 733"/>
                  <a:gd name="T102" fmla="*/ 0 w 635"/>
                  <a:gd name="T103" fmla="*/ 1 h 733"/>
                  <a:gd name="T104" fmla="*/ 0 w 635"/>
                  <a:gd name="T105" fmla="*/ 1 h 733"/>
                  <a:gd name="T106" fmla="*/ 0 w 635"/>
                  <a:gd name="T107" fmla="*/ 1 h 733"/>
                  <a:gd name="T108" fmla="*/ 0 w 635"/>
                  <a:gd name="T109" fmla="*/ 1 h 733"/>
                  <a:gd name="T110" fmla="*/ 0 w 635"/>
                  <a:gd name="T111" fmla="*/ 1 h 733"/>
                  <a:gd name="T112" fmla="*/ 0 w 635"/>
                  <a:gd name="T113" fmla="*/ 1 h 733"/>
                  <a:gd name="T114" fmla="*/ 0 w 635"/>
                  <a:gd name="T115" fmla="*/ 1 h 733"/>
                  <a:gd name="T116" fmla="*/ 0 w 635"/>
                  <a:gd name="T117" fmla="*/ 1 h 73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35"/>
                  <a:gd name="T178" fmla="*/ 0 h 733"/>
                  <a:gd name="T179" fmla="*/ 635 w 635"/>
                  <a:gd name="T180" fmla="*/ 733 h 73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35" h="733">
                    <a:moveTo>
                      <a:pt x="538" y="366"/>
                    </a:moveTo>
                    <a:lnTo>
                      <a:pt x="367" y="366"/>
                    </a:lnTo>
                    <a:lnTo>
                      <a:pt x="367" y="481"/>
                    </a:lnTo>
                    <a:lnTo>
                      <a:pt x="367" y="480"/>
                    </a:lnTo>
                    <a:lnTo>
                      <a:pt x="375" y="473"/>
                    </a:lnTo>
                    <a:lnTo>
                      <a:pt x="384" y="467"/>
                    </a:lnTo>
                    <a:lnTo>
                      <a:pt x="392" y="461"/>
                    </a:lnTo>
                    <a:lnTo>
                      <a:pt x="401" y="457"/>
                    </a:lnTo>
                    <a:lnTo>
                      <a:pt x="411" y="454"/>
                    </a:lnTo>
                    <a:lnTo>
                      <a:pt x="421" y="451"/>
                    </a:lnTo>
                    <a:lnTo>
                      <a:pt x="431" y="450"/>
                    </a:lnTo>
                    <a:lnTo>
                      <a:pt x="440" y="450"/>
                    </a:lnTo>
                    <a:lnTo>
                      <a:pt x="450" y="450"/>
                    </a:lnTo>
                    <a:lnTo>
                      <a:pt x="460" y="451"/>
                    </a:lnTo>
                    <a:lnTo>
                      <a:pt x="470" y="454"/>
                    </a:lnTo>
                    <a:lnTo>
                      <a:pt x="479" y="457"/>
                    </a:lnTo>
                    <a:lnTo>
                      <a:pt x="489" y="461"/>
                    </a:lnTo>
                    <a:lnTo>
                      <a:pt x="497" y="467"/>
                    </a:lnTo>
                    <a:lnTo>
                      <a:pt x="505" y="473"/>
                    </a:lnTo>
                    <a:lnTo>
                      <a:pt x="513" y="480"/>
                    </a:lnTo>
                    <a:lnTo>
                      <a:pt x="521" y="488"/>
                    </a:lnTo>
                    <a:lnTo>
                      <a:pt x="526" y="496"/>
                    </a:lnTo>
                    <a:lnTo>
                      <a:pt x="532" y="506"/>
                    </a:lnTo>
                    <a:lnTo>
                      <a:pt x="536" y="514"/>
                    </a:lnTo>
                    <a:lnTo>
                      <a:pt x="539" y="524"/>
                    </a:lnTo>
                    <a:lnTo>
                      <a:pt x="542" y="533"/>
                    </a:lnTo>
                    <a:lnTo>
                      <a:pt x="543" y="543"/>
                    </a:lnTo>
                    <a:lnTo>
                      <a:pt x="543" y="553"/>
                    </a:lnTo>
                    <a:lnTo>
                      <a:pt x="543" y="563"/>
                    </a:lnTo>
                    <a:lnTo>
                      <a:pt x="542" y="572"/>
                    </a:lnTo>
                    <a:lnTo>
                      <a:pt x="539" y="582"/>
                    </a:lnTo>
                    <a:lnTo>
                      <a:pt x="536" y="592"/>
                    </a:lnTo>
                    <a:lnTo>
                      <a:pt x="532" y="601"/>
                    </a:lnTo>
                    <a:lnTo>
                      <a:pt x="526" y="610"/>
                    </a:lnTo>
                    <a:lnTo>
                      <a:pt x="521" y="618"/>
                    </a:lnTo>
                    <a:lnTo>
                      <a:pt x="513" y="626"/>
                    </a:lnTo>
                    <a:lnTo>
                      <a:pt x="512" y="627"/>
                    </a:lnTo>
                    <a:lnTo>
                      <a:pt x="496" y="640"/>
                    </a:lnTo>
                    <a:lnTo>
                      <a:pt x="480" y="653"/>
                    </a:lnTo>
                    <a:lnTo>
                      <a:pt x="463" y="664"/>
                    </a:lnTo>
                    <a:lnTo>
                      <a:pt x="444" y="671"/>
                    </a:lnTo>
                    <a:lnTo>
                      <a:pt x="426" y="679"/>
                    </a:lnTo>
                    <a:lnTo>
                      <a:pt x="406" y="683"/>
                    </a:lnTo>
                    <a:lnTo>
                      <a:pt x="386" y="686"/>
                    </a:lnTo>
                    <a:lnTo>
                      <a:pt x="367" y="688"/>
                    </a:lnTo>
                    <a:lnTo>
                      <a:pt x="348" y="686"/>
                    </a:lnTo>
                    <a:lnTo>
                      <a:pt x="328" y="683"/>
                    </a:lnTo>
                    <a:lnTo>
                      <a:pt x="308" y="679"/>
                    </a:lnTo>
                    <a:lnTo>
                      <a:pt x="290" y="671"/>
                    </a:lnTo>
                    <a:lnTo>
                      <a:pt x="271" y="663"/>
                    </a:lnTo>
                    <a:lnTo>
                      <a:pt x="254" y="653"/>
                    </a:lnTo>
                    <a:lnTo>
                      <a:pt x="236" y="640"/>
                    </a:lnTo>
                    <a:lnTo>
                      <a:pt x="221" y="627"/>
                    </a:lnTo>
                    <a:lnTo>
                      <a:pt x="209" y="613"/>
                    </a:lnTo>
                    <a:lnTo>
                      <a:pt x="198" y="598"/>
                    </a:lnTo>
                    <a:lnTo>
                      <a:pt x="188" y="584"/>
                    </a:lnTo>
                    <a:lnTo>
                      <a:pt x="179" y="568"/>
                    </a:lnTo>
                    <a:lnTo>
                      <a:pt x="173" y="551"/>
                    </a:lnTo>
                    <a:lnTo>
                      <a:pt x="168" y="534"/>
                    </a:lnTo>
                    <a:lnTo>
                      <a:pt x="165" y="517"/>
                    </a:lnTo>
                    <a:lnTo>
                      <a:pt x="162" y="499"/>
                    </a:lnTo>
                    <a:lnTo>
                      <a:pt x="161" y="482"/>
                    </a:lnTo>
                    <a:lnTo>
                      <a:pt x="162" y="465"/>
                    </a:lnTo>
                    <a:lnTo>
                      <a:pt x="163" y="447"/>
                    </a:lnTo>
                    <a:lnTo>
                      <a:pt x="167" y="430"/>
                    </a:lnTo>
                    <a:lnTo>
                      <a:pt x="172" y="414"/>
                    </a:lnTo>
                    <a:lnTo>
                      <a:pt x="178" y="397"/>
                    </a:lnTo>
                    <a:lnTo>
                      <a:pt x="187" y="381"/>
                    </a:lnTo>
                    <a:lnTo>
                      <a:pt x="195" y="366"/>
                    </a:lnTo>
                    <a:lnTo>
                      <a:pt x="208" y="350"/>
                    </a:lnTo>
                    <a:lnTo>
                      <a:pt x="221" y="335"/>
                    </a:lnTo>
                    <a:lnTo>
                      <a:pt x="236" y="321"/>
                    </a:lnTo>
                    <a:lnTo>
                      <a:pt x="254" y="309"/>
                    </a:lnTo>
                    <a:lnTo>
                      <a:pt x="271" y="299"/>
                    </a:lnTo>
                    <a:lnTo>
                      <a:pt x="290" y="290"/>
                    </a:lnTo>
                    <a:lnTo>
                      <a:pt x="308" y="283"/>
                    </a:lnTo>
                    <a:lnTo>
                      <a:pt x="328" y="279"/>
                    </a:lnTo>
                    <a:lnTo>
                      <a:pt x="348" y="276"/>
                    </a:lnTo>
                    <a:lnTo>
                      <a:pt x="367" y="274"/>
                    </a:lnTo>
                    <a:lnTo>
                      <a:pt x="367" y="0"/>
                    </a:lnTo>
                    <a:lnTo>
                      <a:pt x="348" y="0"/>
                    </a:lnTo>
                    <a:lnTo>
                      <a:pt x="329" y="1"/>
                    </a:lnTo>
                    <a:lnTo>
                      <a:pt x="311" y="3"/>
                    </a:lnTo>
                    <a:lnTo>
                      <a:pt x="293" y="7"/>
                    </a:lnTo>
                    <a:lnTo>
                      <a:pt x="275" y="11"/>
                    </a:lnTo>
                    <a:lnTo>
                      <a:pt x="257" y="16"/>
                    </a:lnTo>
                    <a:lnTo>
                      <a:pt x="241" y="22"/>
                    </a:lnTo>
                    <a:lnTo>
                      <a:pt x="224" y="28"/>
                    </a:lnTo>
                    <a:lnTo>
                      <a:pt x="208" y="36"/>
                    </a:lnTo>
                    <a:lnTo>
                      <a:pt x="192" y="43"/>
                    </a:lnTo>
                    <a:lnTo>
                      <a:pt x="177" y="53"/>
                    </a:lnTo>
                    <a:lnTo>
                      <a:pt x="162" y="61"/>
                    </a:lnTo>
                    <a:lnTo>
                      <a:pt x="147" y="71"/>
                    </a:lnTo>
                    <a:lnTo>
                      <a:pt x="134" y="83"/>
                    </a:lnTo>
                    <a:lnTo>
                      <a:pt x="120" y="95"/>
                    </a:lnTo>
                    <a:lnTo>
                      <a:pt x="108" y="106"/>
                    </a:lnTo>
                    <a:lnTo>
                      <a:pt x="95" y="120"/>
                    </a:lnTo>
                    <a:lnTo>
                      <a:pt x="84" y="132"/>
                    </a:lnTo>
                    <a:lnTo>
                      <a:pt x="73" y="147"/>
                    </a:lnTo>
                    <a:lnTo>
                      <a:pt x="63" y="160"/>
                    </a:lnTo>
                    <a:lnTo>
                      <a:pt x="53" y="175"/>
                    </a:lnTo>
                    <a:lnTo>
                      <a:pt x="45" y="191"/>
                    </a:lnTo>
                    <a:lnTo>
                      <a:pt x="36" y="207"/>
                    </a:lnTo>
                    <a:lnTo>
                      <a:pt x="28" y="224"/>
                    </a:lnTo>
                    <a:lnTo>
                      <a:pt x="22" y="240"/>
                    </a:lnTo>
                    <a:lnTo>
                      <a:pt x="16" y="257"/>
                    </a:lnTo>
                    <a:lnTo>
                      <a:pt x="11" y="274"/>
                    </a:lnTo>
                    <a:lnTo>
                      <a:pt x="7" y="292"/>
                    </a:lnTo>
                    <a:lnTo>
                      <a:pt x="4" y="310"/>
                    </a:lnTo>
                    <a:lnTo>
                      <a:pt x="2" y="329"/>
                    </a:lnTo>
                    <a:lnTo>
                      <a:pt x="0" y="347"/>
                    </a:lnTo>
                    <a:lnTo>
                      <a:pt x="0" y="366"/>
                    </a:lnTo>
                    <a:lnTo>
                      <a:pt x="0" y="384"/>
                    </a:lnTo>
                    <a:lnTo>
                      <a:pt x="2" y="403"/>
                    </a:lnTo>
                    <a:lnTo>
                      <a:pt x="4" y="422"/>
                    </a:lnTo>
                    <a:lnTo>
                      <a:pt x="7" y="440"/>
                    </a:lnTo>
                    <a:lnTo>
                      <a:pt x="11" y="457"/>
                    </a:lnTo>
                    <a:lnTo>
                      <a:pt x="16" y="475"/>
                    </a:lnTo>
                    <a:lnTo>
                      <a:pt x="22" y="492"/>
                    </a:lnTo>
                    <a:lnTo>
                      <a:pt x="28" y="508"/>
                    </a:lnTo>
                    <a:lnTo>
                      <a:pt x="36" y="525"/>
                    </a:lnTo>
                    <a:lnTo>
                      <a:pt x="45" y="540"/>
                    </a:lnTo>
                    <a:lnTo>
                      <a:pt x="53" y="556"/>
                    </a:lnTo>
                    <a:lnTo>
                      <a:pt x="63" y="571"/>
                    </a:lnTo>
                    <a:lnTo>
                      <a:pt x="73" y="585"/>
                    </a:lnTo>
                    <a:lnTo>
                      <a:pt x="84" y="600"/>
                    </a:lnTo>
                    <a:lnTo>
                      <a:pt x="95" y="612"/>
                    </a:lnTo>
                    <a:lnTo>
                      <a:pt x="108" y="626"/>
                    </a:lnTo>
                    <a:lnTo>
                      <a:pt x="120" y="638"/>
                    </a:lnTo>
                    <a:lnTo>
                      <a:pt x="134" y="649"/>
                    </a:lnTo>
                    <a:lnTo>
                      <a:pt x="147" y="660"/>
                    </a:lnTo>
                    <a:lnTo>
                      <a:pt x="162" y="670"/>
                    </a:lnTo>
                    <a:lnTo>
                      <a:pt x="177" y="680"/>
                    </a:lnTo>
                    <a:lnTo>
                      <a:pt x="192" y="689"/>
                    </a:lnTo>
                    <a:lnTo>
                      <a:pt x="208" y="696"/>
                    </a:lnTo>
                    <a:lnTo>
                      <a:pt x="224" y="704"/>
                    </a:lnTo>
                    <a:lnTo>
                      <a:pt x="241" y="711"/>
                    </a:lnTo>
                    <a:lnTo>
                      <a:pt x="257" y="716"/>
                    </a:lnTo>
                    <a:lnTo>
                      <a:pt x="275" y="721"/>
                    </a:lnTo>
                    <a:lnTo>
                      <a:pt x="293" y="726"/>
                    </a:lnTo>
                    <a:lnTo>
                      <a:pt x="311" y="728"/>
                    </a:lnTo>
                    <a:lnTo>
                      <a:pt x="329" y="731"/>
                    </a:lnTo>
                    <a:lnTo>
                      <a:pt x="348" y="732"/>
                    </a:lnTo>
                    <a:lnTo>
                      <a:pt x="367" y="733"/>
                    </a:lnTo>
                    <a:lnTo>
                      <a:pt x="386" y="732"/>
                    </a:lnTo>
                    <a:lnTo>
                      <a:pt x="406" y="731"/>
                    </a:lnTo>
                    <a:lnTo>
                      <a:pt x="426" y="728"/>
                    </a:lnTo>
                    <a:lnTo>
                      <a:pt x="444" y="725"/>
                    </a:lnTo>
                    <a:lnTo>
                      <a:pt x="463" y="720"/>
                    </a:lnTo>
                    <a:lnTo>
                      <a:pt x="480" y="715"/>
                    </a:lnTo>
                    <a:lnTo>
                      <a:pt x="499" y="709"/>
                    </a:lnTo>
                    <a:lnTo>
                      <a:pt x="516" y="701"/>
                    </a:lnTo>
                    <a:lnTo>
                      <a:pt x="532" y="694"/>
                    </a:lnTo>
                    <a:lnTo>
                      <a:pt x="548" y="685"/>
                    </a:lnTo>
                    <a:lnTo>
                      <a:pt x="564" y="675"/>
                    </a:lnTo>
                    <a:lnTo>
                      <a:pt x="579" y="665"/>
                    </a:lnTo>
                    <a:lnTo>
                      <a:pt x="594" y="654"/>
                    </a:lnTo>
                    <a:lnTo>
                      <a:pt x="609" y="642"/>
                    </a:lnTo>
                    <a:lnTo>
                      <a:pt x="622" y="629"/>
                    </a:lnTo>
                    <a:lnTo>
                      <a:pt x="635" y="617"/>
                    </a:lnTo>
                    <a:lnTo>
                      <a:pt x="635" y="366"/>
                    </a:lnTo>
                    <a:lnTo>
                      <a:pt x="538" y="3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47" name="Freeform 29"/>
              <p:cNvSpPr>
                <a:spLocks/>
              </p:cNvSpPr>
              <p:nvPr/>
            </p:nvSpPr>
            <p:spPr bwMode="auto">
              <a:xfrm>
                <a:off x="319" y="775"/>
                <a:ext cx="317" cy="367"/>
              </a:xfrm>
              <a:custGeom>
                <a:avLst/>
                <a:gdLst>
                  <a:gd name="T0" fmla="*/ 0 w 635"/>
                  <a:gd name="T1" fmla="*/ 1 h 733"/>
                  <a:gd name="T2" fmla="*/ 0 w 635"/>
                  <a:gd name="T3" fmla="*/ 1 h 733"/>
                  <a:gd name="T4" fmla="*/ 0 w 635"/>
                  <a:gd name="T5" fmla="*/ 1 h 733"/>
                  <a:gd name="T6" fmla="*/ 0 w 635"/>
                  <a:gd name="T7" fmla="*/ 1 h 733"/>
                  <a:gd name="T8" fmla="*/ 0 w 635"/>
                  <a:gd name="T9" fmla="*/ 1 h 733"/>
                  <a:gd name="T10" fmla="*/ 0 w 635"/>
                  <a:gd name="T11" fmla="*/ 1 h 733"/>
                  <a:gd name="T12" fmla="*/ 0 w 635"/>
                  <a:gd name="T13" fmla="*/ 1 h 733"/>
                  <a:gd name="T14" fmla="*/ 0 w 635"/>
                  <a:gd name="T15" fmla="*/ 1 h 733"/>
                  <a:gd name="T16" fmla="*/ 0 w 635"/>
                  <a:gd name="T17" fmla="*/ 1 h 733"/>
                  <a:gd name="T18" fmla="*/ 0 w 635"/>
                  <a:gd name="T19" fmla="*/ 1 h 733"/>
                  <a:gd name="T20" fmla="*/ 0 w 635"/>
                  <a:gd name="T21" fmla="*/ 1 h 733"/>
                  <a:gd name="T22" fmla="*/ 0 w 635"/>
                  <a:gd name="T23" fmla="*/ 1 h 733"/>
                  <a:gd name="T24" fmla="*/ 0 w 635"/>
                  <a:gd name="T25" fmla="*/ 1 h 733"/>
                  <a:gd name="T26" fmla="*/ 0 w 635"/>
                  <a:gd name="T27" fmla="*/ 1 h 733"/>
                  <a:gd name="T28" fmla="*/ 0 w 635"/>
                  <a:gd name="T29" fmla="*/ 1 h 733"/>
                  <a:gd name="T30" fmla="*/ 0 w 635"/>
                  <a:gd name="T31" fmla="*/ 1 h 733"/>
                  <a:gd name="T32" fmla="*/ 0 w 635"/>
                  <a:gd name="T33" fmla="*/ 1 h 733"/>
                  <a:gd name="T34" fmla="*/ 0 w 635"/>
                  <a:gd name="T35" fmla="*/ 1 h 733"/>
                  <a:gd name="T36" fmla="*/ 0 w 635"/>
                  <a:gd name="T37" fmla="*/ 1 h 733"/>
                  <a:gd name="T38" fmla="*/ 0 w 635"/>
                  <a:gd name="T39" fmla="*/ 1 h 733"/>
                  <a:gd name="T40" fmla="*/ 0 w 635"/>
                  <a:gd name="T41" fmla="*/ 1 h 733"/>
                  <a:gd name="T42" fmla="*/ 0 w 635"/>
                  <a:gd name="T43" fmla="*/ 1 h 733"/>
                  <a:gd name="T44" fmla="*/ 0 w 635"/>
                  <a:gd name="T45" fmla="*/ 1 h 733"/>
                  <a:gd name="T46" fmla="*/ 0 w 635"/>
                  <a:gd name="T47" fmla="*/ 1 h 733"/>
                  <a:gd name="T48" fmla="*/ 0 w 635"/>
                  <a:gd name="T49" fmla="*/ 1 h 733"/>
                  <a:gd name="T50" fmla="*/ 0 w 635"/>
                  <a:gd name="T51" fmla="*/ 1 h 733"/>
                  <a:gd name="T52" fmla="*/ 0 w 635"/>
                  <a:gd name="T53" fmla="*/ 1 h 733"/>
                  <a:gd name="T54" fmla="*/ 0 w 635"/>
                  <a:gd name="T55" fmla="*/ 1 h 733"/>
                  <a:gd name="T56" fmla="*/ 0 w 635"/>
                  <a:gd name="T57" fmla="*/ 1 h 733"/>
                  <a:gd name="T58" fmla="*/ 0 w 635"/>
                  <a:gd name="T59" fmla="*/ 1 h 733"/>
                  <a:gd name="T60" fmla="*/ 0 w 635"/>
                  <a:gd name="T61" fmla="*/ 0 h 733"/>
                  <a:gd name="T62" fmla="*/ 0 w 635"/>
                  <a:gd name="T63" fmla="*/ 1 h 733"/>
                  <a:gd name="T64" fmla="*/ 0 w 635"/>
                  <a:gd name="T65" fmla="*/ 1 h 733"/>
                  <a:gd name="T66" fmla="*/ 0 w 635"/>
                  <a:gd name="T67" fmla="*/ 1 h 733"/>
                  <a:gd name="T68" fmla="*/ 0 w 635"/>
                  <a:gd name="T69" fmla="*/ 1 h 733"/>
                  <a:gd name="T70" fmla="*/ 0 w 635"/>
                  <a:gd name="T71" fmla="*/ 1 h 733"/>
                  <a:gd name="T72" fmla="*/ 0 w 635"/>
                  <a:gd name="T73" fmla="*/ 1 h 733"/>
                  <a:gd name="T74" fmla="*/ 0 w 635"/>
                  <a:gd name="T75" fmla="*/ 1 h 733"/>
                  <a:gd name="T76" fmla="*/ 0 w 635"/>
                  <a:gd name="T77" fmla="*/ 1 h 733"/>
                  <a:gd name="T78" fmla="*/ 0 w 635"/>
                  <a:gd name="T79" fmla="*/ 1 h 733"/>
                  <a:gd name="T80" fmla="*/ 0 w 635"/>
                  <a:gd name="T81" fmla="*/ 1 h 733"/>
                  <a:gd name="T82" fmla="*/ 0 w 635"/>
                  <a:gd name="T83" fmla="*/ 1 h 733"/>
                  <a:gd name="T84" fmla="*/ 0 w 635"/>
                  <a:gd name="T85" fmla="*/ 1 h 733"/>
                  <a:gd name="T86" fmla="*/ 0 w 635"/>
                  <a:gd name="T87" fmla="*/ 1 h 733"/>
                  <a:gd name="T88" fmla="*/ 0 w 635"/>
                  <a:gd name="T89" fmla="*/ 1 h 733"/>
                  <a:gd name="T90" fmla="*/ 0 w 635"/>
                  <a:gd name="T91" fmla="*/ 1 h 733"/>
                  <a:gd name="T92" fmla="*/ 0 w 635"/>
                  <a:gd name="T93" fmla="*/ 1 h 733"/>
                  <a:gd name="T94" fmla="*/ 0 w 635"/>
                  <a:gd name="T95" fmla="*/ 1 h 733"/>
                  <a:gd name="T96" fmla="*/ 0 w 635"/>
                  <a:gd name="T97" fmla="*/ 1 h 733"/>
                  <a:gd name="T98" fmla="*/ 0 w 635"/>
                  <a:gd name="T99" fmla="*/ 1 h 733"/>
                  <a:gd name="T100" fmla="*/ 0 w 635"/>
                  <a:gd name="T101" fmla="*/ 1 h 733"/>
                  <a:gd name="T102" fmla="*/ 0 w 635"/>
                  <a:gd name="T103" fmla="*/ 1 h 733"/>
                  <a:gd name="T104" fmla="*/ 0 w 635"/>
                  <a:gd name="T105" fmla="*/ 1 h 733"/>
                  <a:gd name="T106" fmla="*/ 0 w 635"/>
                  <a:gd name="T107" fmla="*/ 1 h 733"/>
                  <a:gd name="T108" fmla="*/ 0 w 635"/>
                  <a:gd name="T109" fmla="*/ 1 h 733"/>
                  <a:gd name="T110" fmla="*/ 0 w 635"/>
                  <a:gd name="T111" fmla="*/ 1 h 733"/>
                  <a:gd name="T112" fmla="*/ 0 w 635"/>
                  <a:gd name="T113" fmla="*/ 1 h 733"/>
                  <a:gd name="T114" fmla="*/ 0 w 635"/>
                  <a:gd name="T115" fmla="*/ 1 h 733"/>
                  <a:gd name="T116" fmla="*/ 0 w 635"/>
                  <a:gd name="T117" fmla="*/ 1 h 73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35"/>
                  <a:gd name="T178" fmla="*/ 0 h 733"/>
                  <a:gd name="T179" fmla="*/ 635 w 635"/>
                  <a:gd name="T180" fmla="*/ 733 h 73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35" h="733">
                    <a:moveTo>
                      <a:pt x="538" y="366"/>
                    </a:moveTo>
                    <a:lnTo>
                      <a:pt x="367" y="366"/>
                    </a:lnTo>
                    <a:lnTo>
                      <a:pt x="367" y="481"/>
                    </a:lnTo>
                    <a:lnTo>
                      <a:pt x="367" y="480"/>
                    </a:lnTo>
                    <a:lnTo>
                      <a:pt x="375" y="473"/>
                    </a:lnTo>
                    <a:lnTo>
                      <a:pt x="384" y="467"/>
                    </a:lnTo>
                    <a:lnTo>
                      <a:pt x="392" y="461"/>
                    </a:lnTo>
                    <a:lnTo>
                      <a:pt x="401" y="457"/>
                    </a:lnTo>
                    <a:lnTo>
                      <a:pt x="411" y="454"/>
                    </a:lnTo>
                    <a:lnTo>
                      <a:pt x="421" y="451"/>
                    </a:lnTo>
                    <a:lnTo>
                      <a:pt x="431" y="450"/>
                    </a:lnTo>
                    <a:lnTo>
                      <a:pt x="440" y="450"/>
                    </a:lnTo>
                    <a:lnTo>
                      <a:pt x="450" y="450"/>
                    </a:lnTo>
                    <a:lnTo>
                      <a:pt x="460" y="451"/>
                    </a:lnTo>
                    <a:lnTo>
                      <a:pt x="470" y="454"/>
                    </a:lnTo>
                    <a:lnTo>
                      <a:pt x="479" y="457"/>
                    </a:lnTo>
                    <a:lnTo>
                      <a:pt x="489" y="461"/>
                    </a:lnTo>
                    <a:lnTo>
                      <a:pt x="497" y="467"/>
                    </a:lnTo>
                    <a:lnTo>
                      <a:pt x="505" y="473"/>
                    </a:lnTo>
                    <a:lnTo>
                      <a:pt x="513" y="480"/>
                    </a:lnTo>
                    <a:lnTo>
                      <a:pt x="521" y="488"/>
                    </a:lnTo>
                    <a:lnTo>
                      <a:pt x="526" y="496"/>
                    </a:lnTo>
                    <a:lnTo>
                      <a:pt x="532" y="506"/>
                    </a:lnTo>
                    <a:lnTo>
                      <a:pt x="536" y="514"/>
                    </a:lnTo>
                    <a:lnTo>
                      <a:pt x="539" y="524"/>
                    </a:lnTo>
                    <a:lnTo>
                      <a:pt x="542" y="533"/>
                    </a:lnTo>
                    <a:lnTo>
                      <a:pt x="543" y="543"/>
                    </a:lnTo>
                    <a:lnTo>
                      <a:pt x="543" y="553"/>
                    </a:lnTo>
                    <a:lnTo>
                      <a:pt x="543" y="563"/>
                    </a:lnTo>
                    <a:lnTo>
                      <a:pt x="542" y="572"/>
                    </a:lnTo>
                    <a:lnTo>
                      <a:pt x="539" y="582"/>
                    </a:lnTo>
                    <a:lnTo>
                      <a:pt x="536" y="592"/>
                    </a:lnTo>
                    <a:lnTo>
                      <a:pt x="532" y="601"/>
                    </a:lnTo>
                    <a:lnTo>
                      <a:pt x="526" y="610"/>
                    </a:lnTo>
                    <a:lnTo>
                      <a:pt x="521" y="618"/>
                    </a:lnTo>
                    <a:lnTo>
                      <a:pt x="513" y="626"/>
                    </a:lnTo>
                    <a:lnTo>
                      <a:pt x="512" y="627"/>
                    </a:lnTo>
                    <a:lnTo>
                      <a:pt x="496" y="640"/>
                    </a:lnTo>
                    <a:lnTo>
                      <a:pt x="480" y="653"/>
                    </a:lnTo>
                    <a:lnTo>
                      <a:pt x="463" y="664"/>
                    </a:lnTo>
                    <a:lnTo>
                      <a:pt x="444" y="671"/>
                    </a:lnTo>
                    <a:lnTo>
                      <a:pt x="426" y="679"/>
                    </a:lnTo>
                    <a:lnTo>
                      <a:pt x="406" y="683"/>
                    </a:lnTo>
                    <a:lnTo>
                      <a:pt x="386" y="686"/>
                    </a:lnTo>
                    <a:lnTo>
                      <a:pt x="367" y="688"/>
                    </a:lnTo>
                    <a:lnTo>
                      <a:pt x="348" y="686"/>
                    </a:lnTo>
                    <a:lnTo>
                      <a:pt x="328" y="683"/>
                    </a:lnTo>
                    <a:lnTo>
                      <a:pt x="308" y="679"/>
                    </a:lnTo>
                    <a:lnTo>
                      <a:pt x="290" y="671"/>
                    </a:lnTo>
                    <a:lnTo>
                      <a:pt x="271" y="663"/>
                    </a:lnTo>
                    <a:lnTo>
                      <a:pt x="254" y="653"/>
                    </a:lnTo>
                    <a:lnTo>
                      <a:pt x="236" y="640"/>
                    </a:lnTo>
                    <a:lnTo>
                      <a:pt x="221" y="627"/>
                    </a:lnTo>
                    <a:lnTo>
                      <a:pt x="209" y="613"/>
                    </a:lnTo>
                    <a:lnTo>
                      <a:pt x="198" y="598"/>
                    </a:lnTo>
                    <a:lnTo>
                      <a:pt x="188" y="584"/>
                    </a:lnTo>
                    <a:lnTo>
                      <a:pt x="179" y="568"/>
                    </a:lnTo>
                    <a:lnTo>
                      <a:pt x="173" y="551"/>
                    </a:lnTo>
                    <a:lnTo>
                      <a:pt x="168" y="534"/>
                    </a:lnTo>
                    <a:lnTo>
                      <a:pt x="165" y="517"/>
                    </a:lnTo>
                    <a:lnTo>
                      <a:pt x="162" y="499"/>
                    </a:lnTo>
                    <a:lnTo>
                      <a:pt x="161" y="482"/>
                    </a:lnTo>
                    <a:lnTo>
                      <a:pt x="162" y="465"/>
                    </a:lnTo>
                    <a:lnTo>
                      <a:pt x="163" y="447"/>
                    </a:lnTo>
                    <a:lnTo>
                      <a:pt x="167" y="430"/>
                    </a:lnTo>
                    <a:lnTo>
                      <a:pt x="172" y="414"/>
                    </a:lnTo>
                    <a:lnTo>
                      <a:pt x="178" y="397"/>
                    </a:lnTo>
                    <a:lnTo>
                      <a:pt x="187" y="381"/>
                    </a:lnTo>
                    <a:lnTo>
                      <a:pt x="195" y="366"/>
                    </a:lnTo>
                    <a:lnTo>
                      <a:pt x="208" y="350"/>
                    </a:lnTo>
                    <a:lnTo>
                      <a:pt x="221" y="335"/>
                    </a:lnTo>
                    <a:lnTo>
                      <a:pt x="236" y="321"/>
                    </a:lnTo>
                    <a:lnTo>
                      <a:pt x="254" y="309"/>
                    </a:lnTo>
                    <a:lnTo>
                      <a:pt x="271" y="299"/>
                    </a:lnTo>
                    <a:lnTo>
                      <a:pt x="290" y="290"/>
                    </a:lnTo>
                    <a:lnTo>
                      <a:pt x="308" y="283"/>
                    </a:lnTo>
                    <a:lnTo>
                      <a:pt x="328" y="279"/>
                    </a:lnTo>
                    <a:lnTo>
                      <a:pt x="348" y="276"/>
                    </a:lnTo>
                    <a:lnTo>
                      <a:pt x="367" y="274"/>
                    </a:lnTo>
                    <a:lnTo>
                      <a:pt x="367" y="0"/>
                    </a:lnTo>
                    <a:lnTo>
                      <a:pt x="348" y="0"/>
                    </a:lnTo>
                    <a:lnTo>
                      <a:pt x="329" y="1"/>
                    </a:lnTo>
                    <a:lnTo>
                      <a:pt x="311" y="3"/>
                    </a:lnTo>
                    <a:lnTo>
                      <a:pt x="293" y="7"/>
                    </a:lnTo>
                    <a:lnTo>
                      <a:pt x="275" y="11"/>
                    </a:lnTo>
                    <a:lnTo>
                      <a:pt x="257" y="16"/>
                    </a:lnTo>
                    <a:lnTo>
                      <a:pt x="241" y="22"/>
                    </a:lnTo>
                    <a:lnTo>
                      <a:pt x="224" y="28"/>
                    </a:lnTo>
                    <a:lnTo>
                      <a:pt x="208" y="36"/>
                    </a:lnTo>
                    <a:lnTo>
                      <a:pt x="192" y="43"/>
                    </a:lnTo>
                    <a:lnTo>
                      <a:pt x="177" y="53"/>
                    </a:lnTo>
                    <a:lnTo>
                      <a:pt x="162" y="61"/>
                    </a:lnTo>
                    <a:lnTo>
                      <a:pt x="147" y="71"/>
                    </a:lnTo>
                    <a:lnTo>
                      <a:pt x="134" y="83"/>
                    </a:lnTo>
                    <a:lnTo>
                      <a:pt x="120" y="95"/>
                    </a:lnTo>
                    <a:lnTo>
                      <a:pt x="108" y="106"/>
                    </a:lnTo>
                    <a:lnTo>
                      <a:pt x="95" y="120"/>
                    </a:lnTo>
                    <a:lnTo>
                      <a:pt x="84" y="132"/>
                    </a:lnTo>
                    <a:lnTo>
                      <a:pt x="73" y="147"/>
                    </a:lnTo>
                    <a:lnTo>
                      <a:pt x="63" y="160"/>
                    </a:lnTo>
                    <a:lnTo>
                      <a:pt x="53" y="175"/>
                    </a:lnTo>
                    <a:lnTo>
                      <a:pt x="45" y="191"/>
                    </a:lnTo>
                    <a:lnTo>
                      <a:pt x="36" y="207"/>
                    </a:lnTo>
                    <a:lnTo>
                      <a:pt x="28" y="224"/>
                    </a:lnTo>
                    <a:lnTo>
                      <a:pt x="22" y="240"/>
                    </a:lnTo>
                    <a:lnTo>
                      <a:pt x="16" y="257"/>
                    </a:lnTo>
                    <a:lnTo>
                      <a:pt x="11" y="274"/>
                    </a:lnTo>
                    <a:lnTo>
                      <a:pt x="7" y="292"/>
                    </a:lnTo>
                    <a:lnTo>
                      <a:pt x="4" y="310"/>
                    </a:lnTo>
                    <a:lnTo>
                      <a:pt x="2" y="329"/>
                    </a:lnTo>
                    <a:lnTo>
                      <a:pt x="0" y="347"/>
                    </a:lnTo>
                    <a:lnTo>
                      <a:pt x="0" y="366"/>
                    </a:lnTo>
                    <a:lnTo>
                      <a:pt x="0" y="384"/>
                    </a:lnTo>
                    <a:lnTo>
                      <a:pt x="2" y="403"/>
                    </a:lnTo>
                    <a:lnTo>
                      <a:pt x="4" y="422"/>
                    </a:lnTo>
                    <a:lnTo>
                      <a:pt x="7" y="440"/>
                    </a:lnTo>
                    <a:lnTo>
                      <a:pt x="11" y="457"/>
                    </a:lnTo>
                    <a:lnTo>
                      <a:pt x="16" y="475"/>
                    </a:lnTo>
                    <a:lnTo>
                      <a:pt x="22" y="492"/>
                    </a:lnTo>
                    <a:lnTo>
                      <a:pt x="28" y="508"/>
                    </a:lnTo>
                    <a:lnTo>
                      <a:pt x="36" y="525"/>
                    </a:lnTo>
                    <a:lnTo>
                      <a:pt x="45" y="540"/>
                    </a:lnTo>
                    <a:lnTo>
                      <a:pt x="53" y="556"/>
                    </a:lnTo>
                    <a:lnTo>
                      <a:pt x="63" y="571"/>
                    </a:lnTo>
                    <a:lnTo>
                      <a:pt x="73" y="585"/>
                    </a:lnTo>
                    <a:lnTo>
                      <a:pt x="84" y="600"/>
                    </a:lnTo>
                    <a:lnTo>
                      <a:pt x="95" y="612"/>
                    </a:lnTo>
                    <a:lnTo>
                      <a:pt x="108" y="626"/>
                    </a:lnTo>
                    <a:lnTo>
                      <a:pt x="120" y="638"/>
                    </a:lnTo>
                    <a:lnTo>
                      <a:pt x="134" y="649"/>
                    </a:lnTo>
                    <a:lnTo>
                      <a:pt x="147" y="660"/>
                    </a:lnTo>
                    <a:lnTo>
                      <a:pt x="162" y="670"/>
                    </a:lnTo>
                    <a:lnTo>
                      <a:pt x="177" y="680"/>
                    </a:lnTo>
                    <a:lnTo>
                      <a:pt x="192" y="689"/>
                    </a:lnTo>
                    <a:lnTo>
                      <a:pt x="208" y="696"/>
                    </a:lnTo>
                    <a:lnTo>
                      <a:pt x="224" y="704"/>
                    </a:lnTo>
                    <a:lnTo>
                      <a:pt x="241" y="711"/>
                    </a:lnTo>
                    <a:lnTo>
                      <a:pt x="257" y="716"/>
                    </a:lnTo>
                    <a:lnTo>
                      <a:pt x="275" y="721"/>
                    </a:lnTo>
                    <a:lnTo>
                      <a:pt x="293" y="726"/>
                    </a:lnTo>
                    <a:lnTo>
                      <a:pt x="311" y="728"/>
                    </a:lnTo>
                    <a:lnTo>
                      <a:pt x="329" y="731"/>
                    </a:lnTo>
                    <a:lnTo>
                      <a:pt x="348" y="732"/>
                    </a:lnTo>
                    <a:lnTo>
                      <a:pt x="367" y="733"/>
                    </a:lnTo>
                    <a:lnTo>
                      <a:pt x="386" y="732"/>
                    </a:lnTo>
                    <a:lnTo>
                      <a:pt x="406" y="731"/>
                    </a:lnTo>
                    <a:lnTo>
                      <a:pt x="426" y="728"/>
                    </a:lnTo>
                    <a:lnTo>
                      <a:pt x="444" y="725"/>
                    </a:lnTo>
                    <a:lnTo>
                      <a:pt x="463" y="720"/>
                    </a:lnTo>
                    <a:lnTo>
                      <a:pt x="480" y="715"/>
                    </a:lnTo>
                    <a:lnTo>
                      <a:pt x="499" y="709"/>
                    </a:lnTo>
                    <a:lnTo>
                      <a:pt x="516" y="701"/>
                    </a:lnTo>
                    <a:lnTo>
                      <a:pt x="532" y="694"/>
                    </a:lnTo>
                    <a:lnTo>
                      <a:pt x="548" y="685"/>
                    </a:lnTo>
                    <a:lnTo>
                      <a:pt x="564" y="675"/>
                    </a:lnTo>
                    <a:lnTo>
                      <a:pt x="579" y="665"/>
                    </a:lnTo>
                    <a:lnTo>
                      <a:pt x="594" y="654"/>
                    </a:lnTo>
                    <a:lnTo>
                      <a:pt x="609" y="642"/>
                    </a:lnTo>
                    <a:lnTo>
                      <a:pt x="622" y="629"/>
                    </a:lnTo>
                    <a:lnTo>
                      <a:pt x="635" y="617"/>
                    </a:lnTo>
                    <a:lnTo>
                      <a:pt x="635" y="366"/>
                    </a:lnTo>
                    <a:lnTo>
                      <a:pt x="538" y="3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3733800" y="2063463"/>
            <a:ext cx="615156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ru-RU" altLang="ru-RU" sz="2400" dirty="0" smtClean="0">
                <a:solidFill>
                  <a:srgbClr val="FFFFFF"/>
                </a:solidFill>
                <a:latin typeface="Impact" panose="020B0806030902050204" pitchFamily="34" charset="0"/>
              </a:rPr>
              <a:t>ВНЕДРЕНИЕ ФОРМУЛЯРОВ ЦЕЛЕВЫХ ПРОВЕРОК ОБЪЕКТОВ ТРАНСПОРТА ГАЗА НА ПРИМЕРЕ </a:t>
            </a:r>
            <a:br>
              <a:rPr lang="ru-RU" altLang="ru-RU" sz="2400" dirty="0" smtClean="0">
                <a:solidFill>
                  <a:srgbClr val="FFFFFF"/>
                </a:solidFill>
                <a:latin typeface="Impact" panose="020B0806030902050204" pitchFamily="34" charset="0"/>
              </a:rPr>
            </a:br>
            <a:r>
              <a:rPr lang="ru-RU" altLang="ru-RU" sz="2400" dirty="0" smtClean="0">
                <a:solidFill>
                  <a:srgbClr val="FFFFFF"/>
                </a:solidFill>
                <a:latin typeface="Impact" panose="020B0806030902050204" pitchFamily="34" charset="0"/>
              </a:rPr>
              <a:t>ГРС ООО «ГАЗПРОМ ТРАНСГАЗ УФА»</a:t>
            </a:r>
          </a:p>
          <a:p>
            <a:pPr defTabSz="914400" eaLnBrk="1" hangingPunct="1"/>
            <a:endParaRPr lang="ru-RU" altLang="ru-RU" b="1" dirty="0">
              <a:solidFill>
                <a:srgbClr val="FFFFFF"/>
              </a:solidFill>
              <a:latin typeface="Impact" panose="020B0806030902050204" pitchFamily="34" charset="0"/>
            </a:endParaRPr>
          </a:p>
          <a:p>
            <a:pPr defTabSz="914400" eaLnBrk="1" hangingPunct="1"/>
            <a:r>
              <a:rPr lang="ru-RU" altLang="ru-RU" dirty="0" smtClean="0">
                <a:solidFill>
                  <a:srgbClr val="FFFFFF"/>
                </a:solidFill>
                <a:latin typeface="Impact" panose="020B0806030902050204" pitchFamily="34" charset="0"/>
              </a:rPr>
              <a:t>Начальник производственного отдела по эксплуатации </a:t>
            </a:r>
            <a:br>
              <a:rPr lang="ru-RU" altLang="ru-RU" dirty="0" smtClean="0">
                <a:solidFill>
                  <a:srgbClr val="FFFFFF"/>
                </a:solidFill>
                <a:latin typeface="Impact" panose="020B0806030902050204" pitchFamily="34" charset="0"/>
              </a:rPr>
            </a:br>
            <a:r>
              <a:rPr lang="ru-RU" altLang="ru-RU" dirty="0" smtClean="0">
                <a:solidFill>
                  <a:srgbClr val="FFFFFF"/>
                </a:solidFill>
                <a:latin typeface="Impact" panose="020B0806030902050204" pitchFamily="34" charset="0"/>
              </a:rPr>
              <a:t>ГРС ООО </a:t>
            </a:r>
            <a:r>
              <a:rPr lang="ru-RU" altLang="ru-RU" dirty="0">
                <a:solidFill>
                  <a:srgbClr val="FFFFFF"/>
                </a:solidFill>
                <a:latin typeface="Impact" panose="020B0806030902050204" pitchFamily="34" charset="0"/>
              </a:rPr>
              <a:t>«Газпром трансгаз Уфа»</a:t>
            </a:r>
          </a:p>
          <a:p>
            <a:pPr defTabSz="914400" eaLnBrk="1" hangingPunct="1"/>
            <a:endParaRPr lang="ru-RU" altLang="ru-RU" dirty="0">
              <a:solidFill>
                <a:srgbClr val="FFFFFF"/>
              </a:solidFill>
              <a:latin typeface="Impact" panose="020B0806030902050204" pitchFamily="34" charset="0"/>
            </a:endParaRPr>
          </a:p>
          <a:p>
            <a:pPr defTabSz="914400" eaLnBrk="1" hangingPunct="1"/>
            <a:r>
              <a:rPr lang="ru-RU" altLang="ru-RU" dirty="0" smtClean="0">
                <a:solidFill>
                  <a:srgbClr val="FFFFFF"/>
                </a:solidFill>
                <a:latin typeface="Impact" panose="020B0806030902050204" pitchFamily="34" charset="0"/>
              </a:rPr>
              <a:t>А.И. Асадуллин</a:t>
            </a:r>
            <a:endParaRPr lang="en-US" altLang="ru-RU" dirty="0" smtClean="0">
              <a:solidFill>
                <a:srgbClr val="FFFFFF"/>
              </a:solidFill>
              <a:latin typeface="Impact" panose="020B0806030902050204" pitchFamily="34" charset="0"/>
            </a:endParaRPr>
          </a:p>
          <a:p>
            <a:pPr defTabSz="914400" eaLnBrk="1" hangingPunct="1"/>
            <a:endParaRPr lang="en-US" altLang="ru-RU" dirty="0">
              <a:solidFill>
                <a:srgbClr val="FFFFFF"/>
              </a:solidFill>
              <a:latin typeface="Impact" panose="020B0806030902050204" pitchFamily="34" charset="0"/>
            </a:endParaRPr>
          </a:p>
          <a:p>
            <a:pPr algn="ctr" defTabSz="914400" eaLnBrk="1" hangingPunct="1"/>
            <a:r>
              <a:rPr lang="ru-RU" altLang="ru-RU" dirty="0" smtClean="0">
                <a:solidFill>
                  <a:srgbClr val="FFFFFF"/>
                </a:solidFill>
                <a:latin typeface="Impact" panose="020B0806030902050204" pitchFamily="34" charset="0"/>
              </a:rPr>
              <a:t>г. Казань 24.10.2017</a:t>
            </a:r>
            <a:endParaRPr lang="ru-RU" altLang="ru-RU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40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5989"/>
            <a:ext cx="989117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857" t="7033" r="3595" b="56483"/>
          <a:stretch/>
        </p:blipFill>
        <p:spPr>
          <a:xfrm>
            <a:off x="1973944" y="2301480"/>
            <a:ext cx="6613796" cy="2255039"/>
          </a:xfrm>
          <a:prstGeom prst="rect">
            <a:avLst/>
          </a:prstGeom>
        </p:spPr>
      </p:pic>
      <p:sp>
        <p:nvSpPr>
          <p:cNvPr id="41" name="Rectangle 83"/>
          <p:cNvSpPr>
            <a:spLocks noChangeArrowheads="1"/>
          </p:cNvSpPr>
          <p:nvPr/>
        </p:nvSpPr>
        <p:spPr bwMode="auto">
          <a:xfrm>
            <a:off x="561517" y="488206"/>
            <a:ext cx="9166225" cy="3253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500" b="1" dirty="0" smtClean="0">
                <a:solidFill>
                  <a:srgbClr val="0E4468"/>
                </a:solidFill>
                <a:latin typeface="Tahoma" pitchFamily="34" charset="0"/>
              </a:rPr>
              <a:t>ПЛАНИРОВАНИЕ ВЫПОЛНЕНИЯ РАБОТ</a:t>
            </a:r>
            <a:endParaRPr lang="ru-RU" altLang="ru-RU" sz="1500" b="1" dirty="0">
              <a:solidFill>
                <a:srgbClr val="0E4468"/>
              </a:solidFill>
              <a:latin typeface="Tahoma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 bwMode="auto">
          <a:xfrm rot="16200000">
            <a:off x="3784240" y="4782795"/>
            <a:ext cx="1953095" cy="127530"/>
          </a:xfrm>
          <a:prstGeom prst="rightArrow">
            <a:avLst/>
          </a:prstGeom>
          <a:solidFill>
            <a:srgbClr val="FFDB5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Стрелка вправо 5"/>
          <p:cNvSpPr/>
          <p:nvPr/>
        </p:nvSpPr>
        <p:spPr bwMode="auto">
          <a:xfrm rot="19473276" flipV="1">
            <a:off x="6158038" y="4824309"/>
            <a:ext cx="3226059" cy="102271"/>
          </a:xfrm>
          <a:prstGeom prst="rightArrow">
            <a:avLst/>
          </a:prstGeom>
          <a:solidFill>
            <a:srgbClr val="FFDB5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Стрелка вправо 6"/>
          <p:cNvSpPr/>
          <p:nvPr/>
        </p:nvSpPr>
        <p:spPr bwMode="auto">
          <a:xfrm rot="12975238" flipV="1">
            <a:off x="1603110" y="4701093"/>
            <a:ext cx="2750372" cy="108381"/>
          </a:xfrm>
          <a:prstGeom prst="rightArrow">
            <a:avLst/>
          </a:prstGeom>
          <a:solidFill>
            <a:srgbClr val="FFDB5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457303" y="5025156"/>
            <a:ext cx="3030986" cy="922800"/>
          </a:xfrm>
          <a:prstGeom prst="rect">
            <a:avLst/>
          </a:prstGeom>
          <a:solidFill>
            <a:srgbClr val="FFDB5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AutoNum type="arabicParenR"/>
              <a:tabLst/>
            </a:pPr>
            <a:r>
              <a:rPr lang="ru-RU" sz="1000" dirty="0" smtClean="0">
                <a:solidFill>
                  <a:schemeClr val="tx1"/>
                </a:solidFill>
              </a:rPr>
              <a:t>Дерево объектов;</a:t>
            </a:r>
          </a:p>
          <a:p>
            <a:pPr marL="342900" marR="0" indent="-34290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AutoNum type="arabicParenR"/>
              <a:tabLst/>
            </a:pPr>
            <a:r>
              <a:rPr kumimoji="0" lang="ru-R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Для каждого вида работ определены технологические операции и МТР;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indent="-34290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AutoNum type="arabicParenR"/>
              <a:tabLst/>
            </a:pPr>
            <a:r>
              <a:rPr lang="ru-RU" sz="1000" dirty="0" smtClean="0">
                <a:solidFill>
                  <a:schemeClr val="tx1"/>
                </a:solidFill>
              </a:rPr>
              <a:t>Отображение запланированных работ на выбранный в календаре период.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5582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Group 4"/>
          <p:cNvGrpSpPr>
            <a:grpSpLocks/>
          </p:cNvGrpSpPr>
          <p:nvPr/>
        </p:nvGrpSpPr>
        <p:grpSpPr bwMode="auto">
          <a:xfrm rot="10800000">
            <a:off x="0" y="-1"/>
            <a:ext cx="3200400" cy="6857999"/>
            <a:chOff x="3420" y="648"/>
            <a:chExt cx="1100" cy="2872"/>
          </a:xfrm>
        </p:grpSpPr>
        <p:sp>
          <p:nvSpPr>
            <p:cNvPr id="388" name="AutoShape 5"/>
            <p:cNvSpPr>
              <a:spLocks noChangeArrowheads="1"/>
            </p:cNvSpPr>
            <p:nvPr/>
          </p:nvSpPr>
          <p:spPr bwMode="auto">
            <a:xfrm flipH="1">
              <a:off x="3420" y="648"/>
              <a:ext cx="1100" cy="2868"/>
            </a:xfrm>
            <a:prstGeom prst="homePlate">
              <a:avLst>
                <a:gd name="adj" fmla="val 80639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FF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" name="AutoShape 6"/>
            <p:cNvSpPr>
              <a:spLocks noChangeArrowheads="1"/>
            </p:cNvSpPr>
            <p:nvPr/>
          </p:nvSpPr>
          <p:spPr bwMode="auto">
            <a:xfrm flipH="1">
              <a:off x="3420" y="652"/>
              <a:ext cx="1100" cy="2868"/>
            </a:xfrm>
            <a:prstGeom prst="homePlate">
              <a:avLst>
                <a:gd name="adj" fmla="val 80639"/>
              </a:avLst>
            </a:prstGeom>
            <a:pattFill prst="dkUpDiag">
              <a:fgClr>
                <a:srgbClr val="FF9900">
                  <a:alpha val="13000"/>
                </a:srgbClr>
              </a:fgClr>
              <a:bgClr>
                <a:schemeClr val="bg1">
                  <a:alpha val="13000"/>
                </a:schemeClr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8" name="Picture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1376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Rectangle 83"/>
          <p:cNvSpPr>
            <a:spLocks noChangeArrowheads="1"/>
          </p:cNvSpPr>
          <p:nvPr/>
        </p:nvSpPr>
        <p:spPr bwMode="auto">
          <a:xfrm>
            <a:off x="739775" y="96837"/>
            <a:ext cx="9166225" cy="3253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500" b="1" dirty="0" smtClean="0">
                <a:solidFill>
                  <a:srgbClr val="0E4468"/>
                </a:solidFill>
                <a:latin typeface="Tahoma" pitchFamily="34" charset="0"/>
              </a:rPr>
              <a:t>ФОРМУЛЯР ЦЕЛЕВЫХ ПРОВЕРОК ГРС</a:t>
            </a:r>
            <a:endParaRPr lang="ru-RU" altLang="ru-RU" sz="1500" b="1" dirty="0">
              <a:solidFill>
                <a:srgbClr val="0E4468"/>
              </a:solidFill>
              <a:latin typeface="Tahoma" pitchFamily="34" charset="0"/>
            </a:endParaRPr>
          </a:p>
        </p:txBody>
      </p:sp>
      <p:pic>
        <p:nvPicPr>
          <p:cNvPr id="382" name="Picture 40" descr="диаграмма копия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269560" y="1550712"/>
            <a:ext cx="1146750" cy="162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3" name="Text Box 41"/>
          <p:cNvSpPr txBox="1">
            <a:spLocks noChangeArrowheads="1"/>
          </p:cNvSpPr>
          <p:nvPr/>
        </p:nvSpPr>
        <p:spPr bwMode="auto">
          <a:xfrm>
            <a:off x="1327094" y="1427210"/>
            <a:ext cx="8445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ru-RU" altLang="ru-RU" sz="1800" b="1" dirty="0">
                <a:solidFill>
                  <a:srgbClr val="005576"/>
                </a:solidFill>
                <a:latin typeface="Tahoma" panose="020B0604030504040204" pitchFamily="34" charset="0"/>
              </a:rPr>
              <a:t>ИИУС</a:t>
            </a:r>
          </a:p>
        </p:txBody>
      </p:sp>
      <p:grpSp>
        <p:nvGrpSpPr>
          <p:cNvPr id="384" name="Group 16"/>
          <p:cNvGrpSpPr>
            <a:grpSpLocks noChangeAspect="1"/>
          </p:cNvGrpSpPr>
          <p:nvPr/>
        </p:nvGrpSpPr>
        <p:grpSpPr bwMode="auto">
          <a:xfrm>
            <a:off x="739775" y="2167470"/>
            <a:ext cx="748010" cy="835804"/>
            <a:chOff x="9253" y="5539"/>
            <a:chExt cx="2903" cy="3246"/>
          </a:xfrm>
        </p:grpSpPr>
        <p:pic>
          <p:nvPicPr>
            <p:cNvPr id="385" name="Picture 17" descr="диаграмма_человек копия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6" y="5539"/>
              <a:ext cx="1260" cy="3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6" name="Picture 18" descr="диаграмма комп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3" y="6310"/>
              <a:ext cx="2903" cy="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1952" t="29159" r="14183" b="29517"/>
          <a:stretch/>
        </p:blipFill>
        <p:spPr>
          <a:xfrm>
            <a:off x="718255" y="3908179"/>
            <a:ext cx="9022069" cy="2796939"/>
          </a:xfrm>
          <a:prstGeom prst="rect">
            <a:avLst/>
          </a:prstGeom>
          <a:ln w="38100" cap="sq">
            <a:solidFill>
              <a:srgbClr val="0066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/>
          <a:srcRect l="1952" t="24855" r="36662" b="27077"/>
          <a:stretch/>
        </p:blipFill>
        <p:spPr>
          <a:xfrm>
            <a:off x="3806235" y="784967"/>
            <a:ext cx="5934089" cy="2923412"/>
          </a:xfrm>
          <a:prstGeom prst="rect">
            <a:avLst/>
          </a:prstGeom>
          <a:ln w="38100" cap="sq">
            <a:solidFill>
              <a:srgbClr val="0066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/>
          <a:srcRect l="1037" t="24429" r="45228" b="26148"/>
          <a:stretch/>
        </p:blipFill>
        <p:spPr>
          <a:xfrm>
            <a:off x="3806235" y="778468"/>
            <a:ext cx="5934089" cy="29375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/>
          <a:srcRect l="1763" t="28626" r="25519" b="29389"/>
          <a:stretch/>
        </p:blipFill>
        <p:spPr>
          <a:xfrm>
            <a:off x="718255" y="3889451"/>
            <a:ext cx="9031594" cy="283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0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картинка слева ИИУС с синим с тень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5380"/>
            <a:ext cx="2473325" cy="665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1376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 Box 416"/>
          <p:cNvSpPr txBox="1">
            <a:spLocks noChangeArrowheads="1"/>
          </p:cNvSpPr>
          <p:nvPr/>
        </p:nvSpPr>
        <p:spPr bwMode="auto">
          <a:xfrm>
            <a:off x="2751909" y="825500"/>
            <a:ext cx="6978179" cy="428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altLang="ru-RU" b="1" dirty="0">
                <a:solidFill>
                  <a:srgbClr val="006699"/>
                </a:solidFill>
              </a:rPr>
              <a:t>Результаты: </a:t>
            </a:r>
          </a:p>
          <a:p>
            <a:pPr algn="just" eaLnBrk="1" hangingPunct="1">
              <a:lnSpc>
                <a:spcPct val="115000"/>
              </a:lnSpc>
              <a:buClr>
                <a:srgbClr val="006699"/>
              </a:buClr>
              <a:buSzPct val="100000"/>
              <a:buFontTx/>
              <a:buChar char="•"/>
            </a:pPr>
            <a:r>
              <a:rPr lang="ru-RU" altLang="ru-RU" dirty="0">
                <a:solidFill>
                  <a:srgbClr val="006699"/>
                </a:solidFill>
              </a:rPr>
              <a:t> Сроки начала опытной эксплуатации Системы ведения формуляров целевой проверки ГРС в </a:t>
            </a:r>
            <a:r>
              <a:rPr lang="ru-RU" altLang="ru-RU" dirty="0" smtClean="0">
                <a:solidFill>
                  <a:srgbClr val="006699"/>
                </a:solidFill>
              </a:rPr>
              <a:t>ИИУС ООО </a:t>
            </a:r>
            <a:r>
              <a:rPr lang="ru-RU" altLang="ru-RU" dirty="0">
                <a:solidFill>
                  <a:srgbClr val="006699"/>
                </a:solidFill>
              </a:rPr>
              <a:t>«Газпром трансгаз Уфа» – </a:t>
            </a:r>
            <a:r>
              <a:rPr lang="ru-RU" altLang="ru-RU" b="1" dirty="0">
                <a:solidFill>
                  <a:srgbClr val="006699"/>
                </a:solidFill>
              </a:rPr>
              <a:t>01.11.2017</a:t>
            </a:r>
            <a:r>
              <a:rPr lang="ru-RU" altLang="ru-RU" dirty="0">
                <a:solidFill>
                  <a:srgbClr val="006699"/>
                </a:solidFill>
              </a:rPr>
              <a:t>;</a:t>
            </a:r>
          </a:p>
          <a:p>
            <a:pPr algn="just" eaLnBrk="1" hangingPunct="1">
              <a:lnSpc>
                <a:spcPct val="115000"/>
              </a:lnSpc>
              <a:buClr>
                <a:srgbClr val="006699"/>
              </a:buClr>
              <a:buSzPct val="100000"/>
              <a:buFontTx/>
              <a:buChar char="•"/>
            </a:pPr>
            <a:r>
              <a:rPr lang="ru-RU" altLang="ru-RU" dirty="0" smtClean="0">
                <a:solidFill>
                  <a:srgbClr val="006699"/>
                </a:solidFill>
              </a:rPr>
              <a:t> Система </a:t>
            </a:r>
            <a:r>
              <a:rPr lang="ru-RU" altLang="ru-RU" dirty="0">
                <a:solidFill>
                  <a:srgbClr val="006699"/>
                </a:solidFill>
              </a:rPr>
              <a:t>имеет </a:t>
            </a:r>
            <a:r>
              <a:rPr lang="ru-RU" altLang="ru-RU" dirty="0" smtClean="0">
                <a:solidFill>
                  <a:srgbClr val="006699"/>
                </a:solidFill>
              </a:rPr>
              <a:t>возможность </a:t>
            </a:r>
            <a:r>
              <a:rPr lang="ru-RU" altLang="ru-RU" dirty="0">
                <a:solidFill>
                  <a:srgbClr val="006699"/>
                </a:solidFill>
              </a:rPr>
              <a:t>реализации на мобильной платформе;</a:t>
            </a:r>
          </a:p>
          <a:p>
            <a:pPr algn="just" eaLnBrk="1" hangingPunct="1">
              <a:lnSpc>
                <a:spcPct val="115000"/>
              </a:lnSpc>
              <a:buClr>
                <a:srgbClr val="006699"/>
              </a:buClr>
              <a:buSzPct val="100000"/>
            </a:pPr>
            <a:endParaRPr lang="ru-RU" altLang="ru-RU" b="1" dirty="0" smtClean="0">
              <a:solidFill>
                <a:srgbClr val="006699"/>
              </a:solidFill>
            </a:endParaRPr>
          </a:p>
          <a:p>
            <a:pPr algn="just" eaLnBrk="1" hangingPunct="1">
              <a:lnSpc>
                <a:spcPct val="150000"/>
              </a:lnSpc>
              <a:buClr>
                <a:srgbClr val="006699"/>
              </a:buClr>
              <a:buSzPct val="100000"/>
            </a:pPr>
            <a:r>
              <a:rPr lang="ru-RU" altLang="ru-RU" b="1" dirty="0" smtClean="0">
                <a:solidFill>
                  <a:srgbClr val="006699"/>
                </a:solidFill>
              </a:rPr>
              <a:t>Предложения:</a:t>
            </a:r>
          </a:p>
          <a:p>
            <a:pPr algn="just" eaLnBrk="1" hangingPunct="1">
              <a:lnSpc>
                <a:spcPct val="115000"/>
              </a:lnSpc>
              <a:buClr>
                <a:srgbClr val="006699"/>
              </a:buClr>
              <a:buSzPct val="100000"/>
              <a:buFontTx/>
              <a:buChar char="•"/>
            </a:pPr>
            <a:r>
              <a:rPr lang="ru-RU" altLang="ru-RU" dirty="0" smtClean="0">
                <a:solidFill>
                  <a:srgbClr val="006699"/>
                </a:solidFill>
              </a:rPr>
              <a:t> </a:t>
            </a:r>
            <a:r>
              <a:rPr lang="ru-RU" altLang="ru-RU" b="1" dirty="0" smtClean="0">
                <a:solidFill>
                  <a:srgbClr val="006699"/>
                </a:solidFill>
              </a:rPr>
              <a:t>Департаменту 308 (В.А. Михаленко) </a:t>
            </a:r>
            <a:r>
              <a:rPr lang="ru-RU" altLang="ru-RU" dirty="0" smtClean="0">
                <a:solidFill>
                  <a:srgbClr val="006699"/>
                </a:solidFill>
              </a:rPr>
              <a:t>– для организации проведения проверок ООО «Газпром газнадзор» необходимо определить перечень требований НТД и видов работ, влияющих на техническое состояния объекта, обязательных к включению в «Формуляр целевых проверок ГРС</a:t>
            </a:r>
            <a:r>
              <a:rPr lang="ru-RU" altLang="ru-RU" dirty="0" smtClean="0">
                <a:solidFill>
                  <a:srgbClr val="006699"/>
                </a:solidFill>
              </a:rPr>
              <a:t>»</a:t>
            </a:r>
            <a:r>
              <a:rPr lang="en-US" altLang="ru-RU" dirty="0" smtClean="0">
                <a:solidFill>
                  <a:srgbClr val="006699"/>
                </a:solidFill>
              </a:rPr>
              <a:t>.</a:t>
            </a:r>
            <a:endParaRPr lang="ru-RU" altLang="ru-RU" dirty="0" smtClean="0">
              <a:solidFill>
                <a:srgbClr val="006699"/>
              </a:solidFill>
            </a:endParaRPr>
          </a:p>
        </p:txBody>
      </p:sp>
      <p:sp>
        <p:nvSpPr>
          <p:cNvPr id="3" name="Rectangle 83"/>
          <p:cNvSpPr>
            <a:spLocks noChangeArrowheads="1"/>
          </p:cNvSpPr>
          <p:nvPr/>
        </p:nvSpPr>
        <p:spPr bwMode="auto">
          <a:xfrm>
            <a:off x="666020" y="174698"/>
            <a:ext cx="9166225" cy="3253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500" b="1" dirty="0" smtClean="0">
                <a:solidFill>
                  <a:srgbClr val="0E4468"/>
                </a:solidFill>
                <a:latin typeface="Tahoma" pitchFamily="34" charset="0"/>
              </a:rPr>
              <a:t>РЕЗУЛЬТАТЫ ПРЕДЛОЖЕНИЯ</a:t>
            </a:r>
            <a:endParaRPr lang="ru-RU" altLang="ru-RU" sz="1500" b="1" dirty="0">
              <a:solidFill>
                <a:srgbClr val="0E4468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47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6" descr="Синий_фон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6"/>
          <a:stretch>
            <a:fillRect/>
          </a:stretch>
        </p:blipFill>
        <p:spPr bwMode="auto">
          <a:xfrm>
            <a:off x="1905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Line 29"/>
          <p:cNvSpPr>
            <a:spLocks noChangeShapeType="1"/>
          </p:cNvSpPr>
          <p:nvPr/>
        </p:nvSpPr>
        <p:spPr bwMode="auto">
          <a:xfrm>
            <a:off x="12700" y="420688"/>
            <a:ext cx="7053263" cy="0"/>
          </a:xfrm>
          <a:prstGeom prst="line">
            <a:avLst/>
          </a:prstGeom>
          <a:noFill/>
          <a:ln w="19050">
            <a:solidFill>
              <a:srgbClr val="E1E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1029" name="Picture 15" descr="тень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7" r="14375" b="40573"/>
          <a:stretch>
            <a:fillRect/>
          </a:stretch>
        </p:blipFill>
        <p:spPr bwMode="auto">
          <a:xfrm>
            <a:off x="12700" y="5613400"/>
            <a:ext cx="916305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0" name="Group 31"/>
          <p:cNvGrpSpPr>
            <a:grpSpLocks/>
          </p:cNvGrpSpPr>
          <p:nvPr/>
        </p:nvGrpSpPr>
        <p:grpSpPr bwMode="auto">
          <a:xfrm>
            <a:off x="1228725" y="5538788"/>
            <a:ext cx="8677275" cy="304800"/>
            <a:chOff x="2447" y="3553"/>
            <a:chExt cx="3313" cy="128"/>
          </a:xfrm>
        </p:grpSpPr>
        <p:sp>
          <p:nvSpPr>
            <p:cNvPr id="1052" name="Rectangle 12"/>
            <p:cNvSpPr>
              <a:spLocks noChangeArrowheads="1"/>
            </p:cNvSpPr>
            <p:nvPr/>
          </p:nvSpPr>
          <p:spPr bwMode="auto">
            <a:xfrm>
              <a:off x="2966" y="3553"/>
              <a:ext cx="2794" cy="88"/>
            </a:xfrm>
            <a:prstGeom prst="rect">
              <a:avLst/>
            </a:prstGeom>
            <a:solidFill>
              <a:srgbClr val="080808">
                <a:alpha val="2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hangingPunct="1">
                <a:buClrTx/>
                <a:buSzTx/>
                <a:buFontTx/>
                <a:buNone/>
              </a:pPr>
              <a:endParaRPr lang="ru-RU" altLang="ru-RU" dirty="0">
                <a:solidFill>
                  <a:schemeClr val="tx1"/>
                </a:solidFill>
              </a:endParaRPr>
            </a:p>
          </p:txBody>
        </p:sp>
        <p:sp>
          <p:nvSpPr>
            <p:cNvPr id="1053" name="Rectangle 13"/>
            <p:cNvSpPr>
              <a:spLocks noChangeArrowheads="1"/>
            </p:cNvSpPr>
            <p:nvPr/>
          </p:nvSpPr>
          <p:spPr bwMode="auto">
            <a:xfrm>
              <a:off x="3040" y="3591"/>
              <a:ext cx="2720" cy="90"/>
            </a:xfrm>
            <a:prstGeom prst="rect">
              <a:avLst/>
            </a:prstGeom>
            <a:solidFill>
              <a:srgbClr val="016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hangingPunct="1">
                <a:buClrTx/>
                <a:buSzTx/>
                <a:buFontTx/>
                <a:buNone/>
              </a:pPr>
              <a:endParaRPr lang="ru-RU" altLang="ru-RU" dirty="0">
                <a:solidFill>
                  <a:schemeClr val="tx1"/>
                </a:solidFill>
              </a:endParaRPr>
            </a:p>
          </p:txBody>
        </p:sp>
        <p:sp>
          <p:nvSpPr>
            <p:cNvPr id="1054" name="Rectangle 15"/>
            <p:cNvSpPr>
              <a:spLocks noChangeArrowheads="1"/>
            </p:cNvSpPr>
            <p:nvPr/>
          </p:nvSpPr>
          <p:spPr bwMode="auto">
            <a:xfrm>
              <a:off x="2447" y="3637"/>
              <a:ext cx="3313" cy="38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hangingPunct="1">
                <a:buClrTx/>
                <a:buSzTx/>
                <a:buFontTx/>
                <a:buNone/>
              </a:pPr>
              <a:endParaRPr lang="ru-RU" alt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031" name="Line 29"/>
          <p:cNvSpPr>
            <a:spLocks noChangeShapeType="1"/>
          </p:cNvSpPr>
          <p:nvPr/>
        </p:nvSpPr>
        <p:spPr bwMode="auto">
          <a:xfrm>
            <a:off x="5715000" y="5627688"/>
            <a:ext cx="4170363" cy="0"/>
          </a:xfrm>
          <a:prstGeom prst="line">
            <a:avLst/>
          </a:prstGeom>
          <a:noFill/>
          <a:ln w="19050">
            <a:solidFill>
              <a:srgbClr val="E1E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032" name="Line 4"/>
          <p:cNvSpPr>
            <a:spLocks noChangeShapeType="1"/>
          </p:cNvSpPr>
          <p:nvPr/>
        </p:nvSpPr>
        <p:spPr bwMode="auto">
          <a:xfrm>
            <a:off x="762000" y="4837113"/>
            <a:ext cx="9144000" cy="0"/>
          </a:xfrm>
          <a:prstGeom prst="line">
            <a:avLst/>
          </a:prstGeom>
          <a:noFill/>
          <a:ln w="38100">
            <a:solidFill>
              <a:srgbClr val="FFFFFF">
                <a:alpha val="16862"/>
              </a:srgb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grpSp>
        <p:nvGrpSpPr>
          <p:cNvPr id="1033" name="Group 5"/>
          <p:cNvGrpSpPr>
            <a:grpSpLocks/>
          </p:cNvGrpSpPr>
          <p:nvPr/>
        </p:nvGrpSpPr>
        <p:grpSpPr bwMode="auto">
          <a:xfrm>
            <a:off x="762000" y="4089400"/>
            <a:ext cx="9163050" cy="314325"/>
            <a:chOff x="0" y="2536"/>
            <a:chExt cx="4443" cy="198"/>
          </a:xfrm>
        </p:grpSpPr>
        <p:sp>
          <p:nvSpPr>
            <p:cNvPr id="1048" name="Line 6"/>
            <p:cNvSpPr>
              <a:spLocks noChangeShapeType="1"/>
            </p:cNvSpPr>
            <p:nvPr/>
          </p:nvSpPr>
          <p:spPr bwMode="auto">
            <a:xfrm>
              <a:off x="0" y="2734"/>
              <a:ext cx="4443" cy="0"/>
            </a:xfrm>
            <a:prstGeom prst="line">
              <a:avLst/>
            </a:prstGeom>
            <a:noFill/>
            <a:ln w="6350">
              <a:solidFill>
                <a:srgbClr val="FFFFFF">
                  <a:alpha val="2901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49" name="Line 7"/>
            <p:cNvSpPr>
              <a:spLocks noChangeShapeType="1"/>
            </p:cNvSpPr>
            <p:nvPr/>
          </p:nvSpPr>
          <p:spPr bwMode="auto">
            <a:xfrm>
              <a:off x="0" y="2704"/>
              <a:ext cx="4443" cy="0"/>
            </a:xfrm>
            <a:prstGeom prst="line">
              <a:avLst/>
            </a:prstGeom>
            <a:noFill/>
            <a:ln w="6350">
              <a:solidFill>
                <a:srgbClr val="FFFFFF">
                  <a:alpha val="2901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50" name="Line 8"/>
            <p:cNvSpPr>
              <a:spLocks noChangeShapeType="1"/>
            </p:cNvSpPr>
            <p:nvPr/>
          </p:nvSpPr>
          <p:spPr bwMode="auto">
            <a:xfrm>
              <a:off x="0" y="2620"/>
              <a:ext cx="4443" cy="0"/>
            </a:xfrm>
            <a:prstGeom prst="line">
              <a:avLst/>
            </a:prstGeom>
            <a:noFill/>
            <a:ln w="6350">
              <a:solidFill>
                <a:srgbClr val="FFFFFF">
                  <a:alpha val="2901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51" name="Line 9"/>
            <p:cNvSpPr>
              <a:spLocks noChangeShapeType="1"/>
            </p:cNvSpPr>
            <p:nvPr/>
          </p:nvSpPr>
          <p:spPr bwMode="auto">
            <a:xfrm>
              <a:off x="0" y="2536"/>
              <a:ext cx="4443" cy="0"/>
            </a:xfrm>
            <a:prstGeom prst="line">
              <a:avLst/>
            </a:prstGeom>
            <a:noFill/>
            <a:ln w="6350">
              <a:solidFill>
                <a:srgbClr val="FFFFFF">
                  <a:alpha val="2901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034" name="Rectangle 34"/>
          <p:cNvSpPr>
            <a:spLocks noChangeArrowheads="1"/>
          </p:cNvSpPr>
          <p:nvPr/>
        </p:nvSpPr>
        <p:spPr bwMode="auto">
          <a:xfrm flipV="1">
            <a:off x="749300" y="3540125"/>
            <a:ext cx="9148763" cy="160338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0099CC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endParaRPr lang="ru-RU" altLang="ru-RU" dirty="0">
              <a:solidFill>
                <a:schemeClr val="tx1"/>
              </a:solidFill>
            </a:endParaRPr>
          </a:p>
        </p:txBody>
      </p:sp>
      <p:pic>
        <p:nvPicPr>
          <p:cNvPr id="1035" name="Picture 27" descr="тень_1"/>
          <p:cNvPicPr>
            <a:picLocks noChangeAspect="1" noChangeArrowheads="1"/>
          </p:cNvPicPr>
          <p:nvPr/>
        </p:nvPicPr>
        <p:blipFill>
          <a:blip r:embed="rId5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t="40573" b="28177"/>
          <a:stretch>
            <a:fillRect/>
          </a:stretch>
        </p:blipFill>
        <p:spPr bwMode="auto">
          <a:xfrm>
            <a:off x="3175" y="-406400"/>
            <a:ext cx="9507538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3411538" y="1860550"/>
            <a:ext cx="6494462" cy="3463925"/>
          </a:xfrm>
          <a:prstGeom prst="rect">
            <a:avLst/>
          </a:prstGeom>
          <a:solidFill>
            <a:srgbClr val="006699">
              <a:alpha val="85001"/>
            </a:srgbClr>
          </a:solidFill>
          <a:ln w="9525">
            <a:noFill/>
            <a:miter lim="800000"/>
            <a:headEnd/>
            <a:tailEnd/>
          </a:ln>
          <a:effectLst>
            <a:outerShdw dist="107763" dir="13500000" sx="125000" sy="125000" algn="br" rotWithShape="0">
              <a:srgbClr val="003366">
                <a:alpha val="48000"/>
              </a:srgbClr>
            </a:outerShdw>
          </a:effectLst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  <a:defRPr/>
            </a:pPr>
            <a:endParaRPr lang="ru-RU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39" name="Rectangle 20"/>
          <p:cNvSpPr>
            <a:spLocks noChangeArrowheads="1"/>
          </p:cNvSpPr>
          <p:nvPr/>
        </p:nvSpPr>
        <p:spPr bwMode="auto">
          <a:xfrm>
            <a:off x="1228725" y="2878138"/>
            <a:ext cx="1155700" cy="1157287"/>
          </a:xfrm>
          <a:prstGeom prst="rect">
            <a:avLst/>
          </a:prstGeom>
          <a:solidFill>
            <a:srgbClr val="0160A1">
              <a:alpha val="56078"/>
            </a:srgbClr>
          </a:solidFill>
          <a:ln w="9525">
            <a:noFill/>
            <a:miter lim="800000"/>
            <a:headEnd/>
            <a:tailEnd/>
          </a:ln>
          <a:effectLst>
            <a:outerShdw dist="107763" dir="13500000" sx="125000" sy="125000" algn="br" rotWithShape="0">
              <a:srgbClr val="003366">
                <a:alpha val="50000"/>
              </a:srgbClr>
            </a:outerShdw>
          </a:effectLst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  <a:defRPr/>
            </a:pPr>
            <a:endParaRPr lang="ru-RU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1038" name="Group 21"/>
          <p:cNvGrpSpPr>
            <a:grpSpLocks/>
          </p:cNvGrpSpPr>
          <p:nvPr/>
        </p:nvGrpSpPr>
        <p:grpSpPr bwMode="auto">
          <a:xfrm>
            <a:off x="1290638" y="2786063"/>
            <a:ext cx="2163762" cy="1206500"/>
            <a:chOff x="87" y="48"/>
            <a:chExt cx="1058" cy="589"/>
          </a:xfrm>
        </p:grpSpPr>
        <p:graphicFrame>
          <p:nvGraphicFramePr>
            <p:cNvPr id="1026" name="Object 43"/>
            <p:cNvGraphicFramePr>
              <a:graphicFrameLocks noChangeAspect="1"/>
            </p:cNvGraphicFramePr>
            <p:nvPr/>
          </p:nvGraphicFramePr>
          <p:xfrm>
            <a:off x="368" y="200"/>
            <a:ext cx="777" cy="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597" name="Visio" r:id="rId6" imgW="1333954" imgH="750264" progId="Visio.Drawing.11">
                    <p:embed/>
                  </p:oleObj>
                </mc:Choice>
                <mc:Fallback>
                  <p:oleObj name="Visio" r:id="rId6" imgW="1333954" imgH="750264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" y="200"/>
                          <a:ext cx="777" cy="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17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41" name="Group 23"/>
            <p:cNvGrpSpPr>
              <a:grpSpLocks/>
            </p:cNvGrpSpPr>
            <p:nvPr/>
          </p:nvGrpSpPr>
          <p:grpSpPr bwMode="auto">
            <a:xfrm>
              <a:off x="87" y="48"/>
              <a:ext cx="317" cy="530"/>
              <a:chOff x="319" y="612"/>
              <a:chExt cx="317" cy="530"/>
            </a:xfrm>
          </p:grpSpPr>
          <p:sp>
            <p:nvSpPr>
              <p:cNvPr id="1042" name="Freeform 24"/>
              <p:cNvSpPr>
                <a:spLocks noEditPoints="1"/>
              </p:cNvSpPr>
              <p:nvPr/>
            </p:nvSpPr>
            <p:spPr bwMode="auto">
              <a:xfrm>
                <a:off x="517" y="612"/>
                <a:ext cx="105" cy="335"/>
              </a:xfrm>
              <a:custGeom>
                <a:avLst/>
                <a:gdLst>
                  <a:gd name="T0" fmla="*/ 1 w 209"/>
                  <a:gd name="T1" fmla="*/ 1 h 669"/>
                  <a:gd name="T2" fmla="*/ 1 w 209"/>
                  <a:gd name="T3" fmla="*/ 1 h 669"/>
                  <a:gd name="T4" fmla="*/ 1 w 209"/>
                  <a:gd name="T5" fmla="*/ 1 h 669"/>
                  <a:gd name="T6" fmla="*/ 1 w 209"/>
                  <a:gd name="T7" fmla="*/ 1 h 669"/>
                  <a:gd name="T8" fmla="*/ 1 w 209"/>
                  <a:gd name="T9" fmla="*/ 1 h 669"/>
                  <a:gd name="T10" fmla="*/ 1 w 209"/>
                  <a:gd name="T11" fmla="*/ 1 h 669"/>
                  <a:gd name="T12" fmla="*/ 1 w 209"/>
                  <a:gd name="T13" fmla="*/ 1 h 669"/>
                  <a:gd name="T14" fmla="*/ 0 w 209"/>
                  <a:gd name="T15" fmla="*/ 1 h 669"/>
                  <a:gd name="T16" fmla="*/ 1 w 209"/>
                  <a:gd name="T17" fmla="*/ 1 h 669"/>
                  <a:gd name="T18" fmla="*/ 1 w 209"/>
                  <a:gd name="T19" fmla="*/ 1 h 669"/>
                  <a:gd name="T20" fmla="*/ 1 w 209"/>
                  <a:gd name="T21" fmla="*/ 1 h 669"/>
                  <a:gd name="T22" fmla="*/ 1 w 209"/>
                  <a:gd name="T23" fmla="*/ 1 h 669"/>
                  <a:gd name="T24" fmla="*/ 1 w 209"/>
                  <a:gd name="T25" fmla="*/ 1 h 669"/>
                  <a:gd name="T26" fmla="*/ 1 w 209"/>
                  <a:gd name="T27" fmla="*/ 1 h 669"/>
                  <a:gd name="T28" fmla="*/ 1 w 209"/>
                  <a:gd name="T29" fmla="*/ 1 h 669"/>
                  <a:gd name="T30" fmla="*/ 1 w 209"/>
                  <a:gd name="T31" fmla="*/ 1 h 669"/>
                  <a:gd name="T32" fmla="*/ 1 w 209"/>
                  <a:gd name="T33" fmla="*/ 1 h 669"/>
                  <a:gd name="T34" fmla="*/ 1 w 209"/>
                  <a:gd name="T35" fmla="*/ 1 h 669"/>
                  <a:gd name="T36" fmla="*/ 1 w 209"/>
                  <a:gd name="T37" fmla="*/ 1 h 669"/>
                  <a:gd name="T38" fmla="*/ 1 w 209"/>
                  <a:gd name="T39" fmla="*/ 1 h 669"/>
                  <a:gd name="T40" fmla="*/ 1 w 209"/>
                  <a:gd name="T41" fmla="*/ 1 h 669"/>
                  <a:gd name="T42" fmla="*/ 1 w 209"/>
                  <a:gd name="T43" fmla="*/ 1 h 669"/>
                  <a:gd name="T44" fmla="*/ 1 w 209"/>
                  <a:gd name="T45" fmla="*/ 1 h 669"/>
                  <a:gd name="T46" fmla="*/ 1 w 209"/>
                  <a:gd name="T47" fmla="*/ 1 h 669"/>
                  <a:gd name="T48" fmla="*/ 1 w 209"/>
                  <a:gd name="T49" fmla="*/ 1 h 669"/>
                  <a:gd name="T50" fmla="*/ 1 w 209"/>
                  <a:gd name="T51" fmla="*/ 1 h 669"/>
                  <a:gd name="T52" fmla="*/ 1 w 209"/>
                  <a:gd name="T53" fmla="*/ 1 h 669"/>
                  <a:gd name="T54" fmla="*/ 1 w 209"/>
                  <a:gd name="T55" fmla="*/ 1 h 669"/>
                  <a:gd name="T56" fmla="*/ 1 w 209"/>
                  <a:gd name="T57" fmla="*/ 1 h 669"/>
                  <a:gd name="T58" fmla="*/ 1 w 209"/>
                  <a:gd name="T59" fmla="*/ 1 h 669"/>
                  <a:gd name="T60" fmla="*/ 1 w 209"/>
                  <a:gd name="T61" fmla="*/ 1 h 669"/>
                  <a:gd name="T62" fmla="*/ 1 w 209"/>
                  <a:gd name="T63" fmla="*/ 1 h 669"/>
                  <a:gd name="T64" fmla="*/ 1 w 209"/>
                  <a:gd name="T65" fmla="*/ 1 h 669"/>
                  <a:gd name="T66" fmla="*/ 1 w 209"/>
                  <a:gd name="T67" fmla="*/ 1 h 669"/>
                  <a:gd name="T68" fmla="*/ 1 w 209"/>
                  <a:gd name="T69" fmla="*/ 1 h 669"/>
                  <a:gd name="T70" fmla="*/ 1 w 209"/>
                  <a:gd name="T71" fmla="*/ 1 h 669"/>
                  <a:gd name="T72" fmla="*/ 1 w 209"/>
                  <a:gd name="T73" fmla="*/ 1 h 669"/>
                  <a:gd name="T74" fmla="*/ 1 w 209"/>
                  <a:gd name="T75" fmla="*/ 1 h 669"/>
                  <a:gd name="T76" fmla="*/ 1 w 209"/>
                  <a:gd name="T77" fmla="*/ 1 h 669"/>
                  <a:gd name="T78" fmla="*/ 1 w 209"/>
                  <a:gd name="T79" fmla="*/ 1 h 669"/>
                  <a:gd name="T80" fmla="*/ 1 w 209"/>
                  <a:gd name="T81" fmla="*/ 1 h 669"/>
                  <a:gd name="T82" fmla="*/ 1 w 209"/>
                  <a:gd name="T83" fmla="*/ 1 h 669"/>
                  <a:gd name="T84" fmla="*/ 1 w 209"/>
                  <a:gd name="T85" fmla="*/ 1 h 669"/>
                  <a:gd name="T86" fmla="*/ 1 w 209"/>
                  <a:gd name="T87" fmla="*/ 1 h 669"/>
                  <a:gd name="T88" fmla="*/ 1 w 209"/>
                  <a:gd name="T89" fmla="*/ 1 h 669"/>
                  <a:gd name="T90" fmla="*/ 1 w 209"/>
                  <a:gd name="T91" fmla="*/ 1 h 669"/>
                  <a:gd name="T92" fmla="*/ 1 w 209"/>
                  <a:gd name="T93" fmla="*/ 1 h 669"/>
                  <a:gd name="T94" fmla="*/ 1 w 209"/>
                  <a:gd name="T95" fmla="*/ 1 h 669"/>
                  <a:gd name="T96" fmla="*/ 1 w 209"/>
                  <a:gd name="T97" fmla="*/ 1 h 669"/>
                  <a:gd name="T98" fmla="*/ 1 w 209"/>
                  <a:gd name="T99" fmla="*/ 1 h 669"/>
                  <a:gd name="T100" fmla="*/ 1 w 209"/>
                  <a:gd name="T101" fmla="*/ 1 h 669"/>
                  <a:gd name="T102" fmla="*/ 1 w 209"/>
                  <a:gd name="T103" fmla="*/ 1 h 6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669"/>
                  <a:gd name="T158" fmla="*/ 209 w 209"/>
                  <a:gd name="T159" fmla="*/ 669 h 6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669">
                    <a:moveTo>
                      <a:pt x="190" y="191"/>
                    </a:moveTo>
                    <a:lnTo>
                      <a:pt x="190" y="191"/>
                    </a:lnTo>
                    <a:lnTo>
                      <a:pt x="186" y="173"/>
                    </a:lnTo>
                    <a:lnTo>
                      <a:pt x="181" y="155"/>
                    </a:lnTo>
                    <a:lnTo>
                      <a:pt x="168" y="121"/>
                    </a:lnTo>
                    <a:lnTo>
                      <a:pt x="155" y="90"/>
                    </a:lnTo>
                    <a:lnTo>
                      <a:pt x="141" y="63"/>
                    </a:lnTo>
                    <a:lnTo>
                      <a:pt x="129" y="40"/>
                    </a:lnTo>
                    <a:lnTo>
                      <a:pt x="117" y="21"/>
                    </a:lnTo>
                    <a:lnTo>
                      <a:pt x="104" y="0"/>
                    </a:lnTo>
                    <a:lnTo>
                      <a:pt x="89" y="22"/>
                    </a:lnTo>
                    <a:lnTo>
                      <a:pt x="79" y="40"/>
                    </a:lnTo>
                    <a:lnTo>
                      <a:pt x="68" y="61"/>
                    </a:lnTo>
                    <a:lnTo>
                      <a:pt x="56" y="84"/>
                    </a:lnTo>
                    <a:lnTo>
                      <a:pt x="44" y="110"/>
                    </a:lnTo>
                    <a:lnTo>
                      <a:pt x="33" y="137"/>
                    </a:lnTo>
                    <a:lnTo>
                      <a:pt x="23" y="167"/>
                    </a:lnTo>
                    <a:lnTo>
                      <a:pt x="15" y="199"/>
                    </a:lnTo>
                    <a:lnTo>
                      <a:pt x="9" y="230"/>
                    </a:lnTo>
                    <a:lnTo>
                      <a:pt x="4" y="261"/>
                    </a:lnTo>
                    <a:lnTo>
                      <a:pt x="1" y="292"/>
                    </a:lnTo>
                    <a:lnTo>
                      <a:pt x="0" y="322"/>
                    </a:lnTo>
                    <a:lnTo>
                      <a:pt x="0" y="350"/>
                    </a:lnTo>
                    <a:lnTo>
                      <a:pt x="1" y="380"/>
                    </a:lnTo>
                    <a:lnTo>
                      <a:pt x="4" y="408"/>
                    </a:lnTo>
                    <a:lnTo>
                      <a:pt x="7" y="437"/>
                    </a:lnTo>
                    <a:lnTo>
                      <a:pt x="14" y="465"/>
                    </a:lnTo>
                    <a:lnTo>
                      <a:pt x="20" y="491"/>
                    </a:lnTo>
                    <a:lnTo>
                      <a:pt x="27" y="515"/>
                    </a:lnTo>
                    <a:lnTo>
                      <a:pt x="40" y="549"/>
                    </a:lnTo>
                    <a:lnTo>
                      <a:pt x="44" y="563"/>
                    </a:lnTo>
                    <a:lnTo>
                      <a:pt x="58" y="594"/>
                    </a:lnTo>
                    <a:lnTo>
                      <a:pt x="74" y="624"/>
                    </a:lnTo>
                    <a:lnTo>
                      <a:pt x="90" y="650"/>
                    </a:lnTo>
                    <a:lnTo>
                      <a:pt x="104" y="669"/>
                    </a:lnTo>
                    <a:lnTo>
                      <a:pt x="115" y="654"/>
                    </a:lnTo>
                    <a:lnTo>
                      <a:pt x="127" y="635"/>
                    </a:lnTo>
                    <a:lnTo>
                      <a:pt x="141" y="609"/>
                    </a:lnTo>
                    <a:lnTo>
                      <a:pt x="156" y="579"/>
                    </a:lnTo>
                    <a:lnTo>
                      <a:pt x="171" y="544"/>
                    </a:lnTo>
                    <a:lnTo>
                      <a:pt x="183" y="506"/>
                    </a:lnTo>
                    <a:lnTo>
                      <a:pt x="189" y="485"/>
                    </a:lnTo>
                    <a:lnTo>
                      <a:pt x="194" y="464"/>
                    </a:lnTo>
                    <a:lnTo>
                      <a:pt x="199" y="442"/>
                    </a:lnTo>
                    <a:lnTo>
                      <a:pt x="203" y="419"/>
                    </a:lnTo>
                    <a:lnTo>
                      <a:pt x="205" y="393"/>
                    </a:lnTo>
                    <a:lnTo>
                      <a:pt x="208" y="367"/>
                    </a:lnTo>
                    <a:lnTo>
                      <a:pt x="209" y="343"/>
                    </a:lnTo>
                    <a:lnTo>
                      <a:pt x="209" y="315"/>
                    </a:lnTo>
                    <a:lnTo>
                      <a:pt x="207" y="288"/>
                    </a:lnTo>
                    <a:lnTo>
                      <a:pt x="203" y="259"/>
                    </a:lnTo>
                    <a:lnTo>
                      <a:pt x="198" y="226"/>
                    </a:lnTo>
                    <a:lnTo>
                      <a:pt x="190" y="191"/>
                    </a:lnTo>
                    <a:close/>
                    <a:moveTo>
                      <a:pt x="104" y="646"/>
                    </a:moveTo>
                    <a:lnTo>
                      <a:pt x="104" y="646"/>
                    </a:lnTo>
                    <a:lnTo>
                      <a:pt x="95" y="626"/>
                    </a:lnTo>
                    <a:lnTo>
                      <a:pt x="90" y="614"/>
                    </a:lnTo>
                    <a:lnTo>
                      <a:pt x="85" y="600"/>
                    </a:lnTo>
                    <a:lnTo>
                      <a:pt x="82" y="584"/>
                    </a:lnTo>
                    <a:lnTo>
                      <a:pt x="78" y="565"/>
                    </a:lnTo>
                    <a:lnTo>
                      <a:pt x="75" y="546"/>
                    </a:lnTo>
                    <a:lnTo>
                      <a:pt x="74" y="523"/>
                    </a:lnTo>
                    <a:lnTo>
                      <a:pt x="74" y="502"/>
                    </a:lnTo>
                    <a:lnTo>
                      <a:pt x="78" y="481"/>
                    </a:lnTo>
                    <a:lnTo>
                      <a:pt x="82" y="463"/>
                    </a:lnTo>
                    <a:lnTo>
                      <a:pt x="87" y="445"/>
                    </a:lnTo>
                    <a:lnTo>
                      <a:pt x="91" y="431"/>
                    </a:lnTo>
                    <a:lnTo>
                      <a:pt x="96" y="418"/>
                    </a:lnTo>
                    <a:lnTo>
                      <a:pt x="104" y="403"/>
                    </a:lnTo>
                    <a:lnTo>
                      <a:pt x="111" y="417"/>
                    </a:lnTo>
                    <a:lnTo>
                      <a:pt x="115" y="428"/>
                    </a:lnTo>
                    <a:lnTo>
                      <a:pt x="120" y="442"/>
                    </a:lnTo>
                    <a:lnTo>
                      <a:pt x="125" y="458"/>
                    </a:lnTo>
                    <a:lnTo>
                      <a:pt x="129" y="476"/>
                    </a:lnTo>
                    <a:lnTo>
                      <a:pt x="131" y="496"/>
                    </a:lnTo>
                    <a:lnTo>
                      <a:pt x="134" y="518"/>
                    </a:lnTo>
                    <a:lnTo>
                      <a:pt x="132" y="541"/>
                    </a:lnTo>
                    <a:lnTo>
                      <a:pt x="131" y="560"/>
                    </a:lnTo>
                    <a:lnTo>
                      <a:pt x="127" y="579"/>
                    </a:lnTo>
                    <a:lnTo>
                      <a:pt x="124" y="596"/>
                    </a:lnTo>
                    <a:lnTo>
                      <a:pt x="119" y="611"/>
                    </a:lnTo>
                    <a:lnTo>
                      <a:pt x="114" y="625"/>
                    </a:lnTo>
                    <a:lnTo>
                      <a:pt x="104" y="646"/>
                    </a:lnTo>
                    <a:close/>
                    <a:moveTo>
                      <a:pt x="184" y="358"/>
                    </a:moveTo>
                    <a:lnTo>
                      <a:pt x="184" y="358"/>
                    </a:lnTo>
                    <a:lnTo>
                      <a:pt x="183" y="386"/>
                    </a:lnTo>
                    <a:lnTo>
                      <a:pt x="181" y="413"/>
                    </a:lnTo>
                    <a:lnTo>
                      <a:pt x="177" y="438"/>
                    </a:lnTo>
                    <a:lnTo>
                      <a:pt x="173" y="459"/>
                    </a:lnTo>
                    <a:lnTo>
                      <a:pt x="173" y="426"/>
                    </a:lnTo>
                    <a:lnTo>
                      <a:pt x="171" y="388"/>
                    </a:lnTo>
                    <a:lnTo>
                      <a:pt x="167" y="351"/>
                    </a:lnTo>
                    <a:lnTo>
                      <a:pt x="161" y="315"/>
                    </a:lnTo>
                    <a:lnTo>
                      <a:pt x="156" y="297"/>
                    </a:lnTo>
                    <a:lnTo>
                      <a:pt x="151" y="277"/>
                    </a:lnTo>
                    <a:lnTo>
                      <a:pt x="136" y="234"/>
                    </a:lnTo>
                    <a:lnTo>
                      <a:pt x="129" y="213"/>
                    </a:lnTo>
                    <a:lnTo>
                      <a:pt x="120" y="193"/>
                    </a:lnTo>
                    <a:lnTo>
                      <a:pt x="111" y="176"/>
                    </a:lnTo>
                    <a:lnTo>
                      <a:pt x="104" y="161"/>
                    </a:lnTo>
                    <a:lnTo>
                      <a:pt x="95" y="174"/>
                    </a:lnTo>
                    <a:lnTo>
                      <a:pt x="88" y="191"/>
                    </a:lnTo>
                    <a:lnTo>
                      <a:pt x="73" y="229"/>
                    </a:lnTo>
                    <a:lnTo>
                      <a:pt x="58" y="272"/>
                    </a:lnTo>
                    <a:lnTo>
                      <a:pt x="52" y="293"/>
                    </a:lnTo>
                    <a:lnTo>
                      <a:pt x="47" y="315"/>
                    </a:lnTo>
                    <a:lnTo>
                      <a:pt x="43" y="337"/>
                    </a:lnTo>
                    <a:lnTo>
                      <a:pt x="40" y="359"/>
                    </a:lnTo>
                    <a:lnTo>
                      <a:pt x="36" y="401"/>
                    </a:lnTo>
                    <a:lnTo>
                      <a:pt x="35" y="437"/>
                    </a:lnTo>
                    <a:lnTo>
                      <a:pt x="33" y="460"/>
                    </a:lnTo>
                    <a:lnTo>
                      <a:pt x="31" y="439"/>
                    </a:lnTo>
                    <a:lnTo>
                      <a:pt x="27" y="407"/>
                    </a:lnTo>
                    <a:lnTo>
                      <a:pt x="25" y="365"/>
                    </a:lnTo>
                    <a:lnTo>
                      <a:pt x="23" y="343"/>
                    </a:lnTo>
                    <a:lnTo>
                      <a:pt x="25" y="319"/>
                    </a:lnTo>
                    <a:lnTo>
                      <a:pt x="26" y="301"/>
                    </a:lnTo>
                    <a:lnTo>
                      <a:pt x="27" y="282"/>
                    </a:lnTo>
                    <a:lnTo>
                      <a:pt x="33" y="246"/>
                    </a:lnTo>
                    <a:lnTo>
                      <a:pt x="40" y="215"/>
                    </a:lnTo>
                    <a:lnTo>
                      <a:pt x="44" y="192"/>
                    </a:lnTo>
                    <a:lnTo>
                      <a:pt x="54" y="163"/>
                    </a:lnTo>
                    <a:lnTo>
                      <a:pt x="64" y="137"/>
                    </a:lnTo>
                    <a:lnTo>
                      <a:pt x="73" y="115"/>
                    </a:lnTo>
                    <a:lnTo>
                      <a:pt x="82" y="95"/>
                    </a:lnTo>
                    <a:lnTo>
                      <a:pt x="95" y="66"/>
                    </a:lnTo>
                    <a:lnTo>
                      <a:pt x="104" y="52"/>
                    </a:lnTo>
                    <a:lnTo>
                      <a:pt x="113" y="68"/>
                    </a:lnTo>
                    <a:lnTo>
                      <a:pt x="129" y="99"/>
                    </a:lnTo>
                    <a:lnTo>
                      <a:pt x="137" y="119"/>
                    </a:lnTo>
                    <a:lnTo>
                      <a:pt x="146" y="141"/>
                    </a:lnTo>
                    <a:lnTo>
                      <a:pt x="155" y="166"/>
                    </a:lnTo>
                    <a:lnTo>
                      <a:pt x="162" y="191"/>
                    </a:lnTo>
                    <a:lnTo>
                      <a:pt x="168" y="215"/>
                    </a:lnTo>
                    <a:lnTo>
                      <a:pt x="173" y="239"/>
                    </a:lnTo>
                    <a:lnTo>
                      <a:pt x="178" y="262"/>
                    </a:lnTo>
                    <a:lnTo>
                      <a:pt x="181" y="285"/>
                    </a:lnTo>
                    <a:lnTo>
                      <a:pt x="183" y="325"/>
                    </a:lnTo>
                    <a:lnTo>
                      <a:pt x="184" y="3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43" name="Freeform 25"/>
              <p:cNvSpPr>
                <a:spLocks/>
              </p:cNvSpPr>
              <p:nvPr/>
            </p:nvSpPr>
            <p:spPr bwMode="auto">
              <a:xfrm>
                <a:off x="517" y="612"/>
                <a:ext cx="105" cy="335"/>
              </a:xfrm>
              <a:custGeom>
                <a:avLst/>
                <a:gdLst>
                  <a:gd name="T0" fmla="*/ 1 w 209"/>
                  <a:gd name="T1" fmla="*/ 1 h 669"/>
                  <a:gd name="T2" fmla="*/ 1 w 209"/>
                  <a:gd name="T3" fmla="*/ 1 h 669"/>
                  <a:gd name="T4" fmla="*/ 1 w 209"/>
                  <a:gd name="T5" fmla="*/ 1 h 669"/>
                  <a:gd name="T6" fmla="*/ 1 w 209"/>
                  <a:gd name="T7" fmla="*/ 1 h 669"/>
                  <a:gd name="T8" fmla="*/ 1 w 209"/>
                  <a:gd name="T9" fmla="*/ 1 h 669"/>
                  <a:gd name="T10" fmla="*/ 1 w 209"/>
                  <a:gd name="T11" fmla="*/ 1 h 669"/>
                  <a:gd name="T12" fmla="*/ 1 w 209"/>
                  <a:gd name="T13" fmla="*/ 1 h 669"/>
                  <a:gd name="T14" fmla="*/ 1 w 209"/>
                  <a:gd name="T15" fmla="*/ 1 h 669"/>
                  <a:gd name="T16" fmla="*/ 1 w 209"/>
                  <a:gd name="T17" fmla="*/ 1 h 669"/>
                  <a:gd name="T18" fmla="*/ 1 w 209"/>
                  <a:gd name="T19" fmla="*/ 0 h 669"/>
                  <a:gd name="T20" fmla="*/ 1 w 209"/>
                  <a:gd name="T21" fmla="*/ 0 h 669"/>
                  <a:gd name="T22" fmla="*/ 1 w 209"/>
                  <a:gd name="T23" fmla="*/ 1 h 669"/>
                  <a:gd name="T24" fmla="*/ 1 w 209"/>
                  <a:gd name="T25" fmla="*/ 1 h 669"/>
                  <a:gd name="T26" fmla="*/ 1 w 209"/>
                  <a:gd name="T27" fmla="*/ 1 h 669"/>
                  <a:gd name="T28" fmla="*/ 1 w 209"/>
                  <a:gd name="T29" fmla="*/ 1 h 669"/>
                  <a:gd name="T30" fmla="*/ 1 w 209"/>
                  <a:gd name="T31" fmla="*/ 1 h 669"/>
                  <a:gd name="T32" fmla="*/ 1 w 209"/>
                  <a:gd name="T33" fmla="*/ 1 h 669"/>
                  <a:gd name="T34" fmla="*/ 1 w 209"/>
                  <a:gd name="T35" fmla="*/ 1 h 669"/>
                  <a:gd name="T36" fmla="*/ 1 w 209"/>
                  <a:gd name="T37" fmla="*/ 1 h 669"/>
                  <a:gd name="T38" fmla="*/ 1 w 209"/>
                  <a:gd name="T39" fmla="*/ 1 h 669"/>
                  <a:gd name="T40" fmla="*/ 1 w 209"/>
                  <a:gd name="T41" fmla="*/ 1 h 669"/>
                  <a:gd name="T42" fmla="*/ 1 w 209"/>
                  <a:gd name="T43" fmla="*/ 1 h 669"/>
                  <a:gd name="T44" fmla="*/ 1 w 209"/>
                  <a:gd name="T45" fmla="*/ 1 h 669"/>
                  <a:gd name="T46" fmla="*/ 0 w 209"/>
                  <a:gd name="T47" fmla="*/ 1 h 669"/>
                  <a:gd name="T48" fmla="*/ 0 w 209"/>
                  <a:gd name="T49" fmla="*/ 1 h 669"/>
                  <a:gd name="T50" fmla="*/ 1 w 209"/>
                  <a:gd name="T51" fmla="*/ 1 h 669"/>
                  <a:gd name="T52" fmla="*/ 1 w 209"/>
                  <a:gd name="T53" fmla="*/ 1 h 669"/>
                  <a:gd name="T54" fmla="*/ 1 w 209"/>
                  <a:gd name="T55" fmla="*/ 1 h 669"/>
                  <a:gd name="T56" fmla="*/ 1 w 209"/>
                  <a:gd name="T57" fmla="*/ 1 h 669"/>
                  <a:gd name="T58" fmla="*/ 1 w 209"/>
                  <a:gd name="T59" fmla="*/ 1 h 669"/>
                  <a:gd name="T60" fmla="*/ 1 w 209"/>
                  <a:gd name="T61" fmla="*/ 1 h 669"/>
                  <a:gd name="T62" fmla="*/ 1 w 209"/>
                  <a:gd name="T63" fmla="*/ 1 h 669"/>
                  <a:gd name="T64" fmla="*/ 1 w 209"/>
                  <a:gd name="T65" fmla="*/ 1 h 669"/>
                  <a:gd name="T66" fmla="*/ 1 w 209"/>
                  <a:gd name="T67" fmla="*/ 1 h 669"/>
                  <a:gd name="T68" fmla="*/ 1 w 209"/>
                  <a:gd name="T69" fmla="*/ 1 h 669"/>
                  <a:gd name="T70" fmla="*/ 1 w 209"/>
                  <a:gd name="T71" fmla="*/ 1 h 669"/>
                  <a:gd name="T72" fmla="*/ 1 w 209"/>
                  <a:gd name="T73" fmla="*/ 1 h 669"/>
                  <a:gd name="T74" fmla="*/ 1 w 209"/>
                  <a:gd name="T75" fmla="*/ 1 h 669"/>
                  <a:gd name="T76" fmla="*/ 1 w 209"/>
                  <a:gd name="T77" fmla="*/ 1 h 669"/>
                  <a:gd name="T78" fmla="*/ 1 w 209"/>
                  <a:gd name="T79" fmla="*/ 1 h 669"/>
                  <a:gd name="T80" fmla="*/ 1 w 209"/>
                  <a:gd name="T81" fmla="*/ 1 h 669"/>
                  <a:gd name="T82" fmla="*/ 1 w 209"/>
                  <a:gd name="T83" fmla="*/ 1 h 669"/>
                  <a:gd name="T84" fmla="*/ 1 w 209"/>
                  <a:gd name="T85" fmla="*/ 1 h 669"/>
                  <a:gd name="T86" fmla="*/ 1 w 209"/>
                  <a:gd name="T87" fmla="*/ 1 h 669"/>
                  <a:gd name="T88" fmla="*/ 1 w 209"/>
                  <a:gd name="T89" fmla="*/ 1 h 669"/>
                  <a:gd name="T90" fmla="*/ 1 w 209"/>
                  <a:gd name="T91" fmla="*/ 1 h 669"/>
                  <a:gd name="T92" fmla="*/ 1 w 209"/>
                  <a:gd name="T93" fmla="*/ 1 h 669"/>
                  <a:gd name="T94" fmla="*/ 1 w 209"/>
                  <a:gd name="T95" fmla="*/ 1 h 669"/>
                  <a:gd name="T96" fmla="*/ 1 w 209"/>
                  <a:gd name="T97" fmla="*/ 1 h 669"/>
                  <a:gd name="T98" fmla="*/ 1 w 209"/>
                  <a:gd name="T99" fmla="*/ 1 h 669"/>
                  <a:gd name="T100" fmla="*/ 1 w 209"/>
                  <a:gd name="T101" fmla="*/ 1 h 669"/>
                  <a:gd name="T102" fmla="*/ 1 w 209"/>
                  <a:gd name="T103" fmla="*/ 1 h 669"/>
                  <a:gd name="T104" fmla="*/ 1 w 209"/>
                  <a:gd name="T105" fmla="*/ 1 h 669"/>
                  <a:gd name="T106" fmla="*/ 1 w 209"/>
                  <a:gd name="T107" fmla="*/ 1 h 669"/>
                  <a:gd name="T108" fmla="*/ 1 w 209"/>
                  <a:gd name="T109" fmla="*/ 1 h 669"/>
                  <a:gd name="T110" fmla="*/ 1 w 209"/>
                  <a:gd name="T111" fmla="*/ 1 h 669"/>
                  <a:gd name="T112" fmla="*/ 1 w 209"/>
                  <a:gd name="T113" fmla="*/ 1 h 669"/>
                  <a:gd name="T114" fmla="*/ 1 w 209"/>
                  <a:gd name="T115" fmla="*/ 1 h 669"/>
                  <a:gd name="T116" fmla="*/ 1 w 209"/>
                  <a:gd name="T117" fmla="*/ 1 h 66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9"/>
                  <a:gd name="T178" fmla="*/ 0 h 669"/>
                  <a:gd name="T179" fmla="*/ 209 w 209"/>
                  <a:gd name="T180" fmla="*/ 669 h 66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9" h="669">
                    <a:moveTo>
                      <a:pt x="190" y="191"/>
                    </a:moveTo>
                    <a:lnTo>
                      <a:pt x="190" y="191"/>
                    </a:lnTo>
                    <a:lnTo>
                      <a:pt x="186" y="173"/>
                    </a:lnTo>
                    <a:lnTo>
                      <a:pt x="181" y="155"/>
                    </a:lnTo>
                    <a:lnTo>
                      <a:pt x="168" y="121"/>
                    </a:lnTo>
                    <a:lnTo>
                      <a:pt x="155" y="90"/>
                    </a:lnTo>
                    <a:lnTo>
                      <a:pt x="141" y="63"/>
                    </a:lnTo>
                    <a:lnTo>
                      <a:pt x="129" y="40"/>
                    </a:lnTo>
                    <a:lnTo>
                      <a:pt x="117" y="21"/>
                    </a:lnTo>
                    <a:lnTo>
                      <a:pt x="104" y="0"/>
                    </a:lnTo>
                    <a:lnTo>
                      <a:pt x="89" y="22"/>
                    </a:lnTo>
                    <a:lnTo>
                      <a:pt x="79" y="40"/>
                    </a:lnTo>
                    <a:lnTo>
                      <a:pt x="68" y="61"/>
                    </a:lnTo>
                    <a:lnTo>
                      <a:pt x="56" y="84"/>
                    </a:lnTo>
                    <a:lnTo>
                      <a:pt x="44" y="110"/>
                    </a:lnTo>
                    <a:lnTo>
                      <a:pt x="33" y="137"/>
                    </a:lnTo>
                    <a:lnTo>
                      <a:pt x="23" y="167"/>
                    </a:lnTo>
                    <a:lnTo>
                      <a:pt x="15" y="199"/>
                    </a:lnTo>
                    <a:lnTo>
                      <a:pt x="9" y="230"/>
                    </a:lnTo>
                    <a:lnTo>
                      <a:pt x="4" y="261"/>
                    </a:lnTo>
                    <a:lnTo>
                      <a:pt x="1" y="292"/>
                    </a:lnTo>
                    <a:lnTo>
                      <a:pt x="0" y="322"/>
                    </a:lnTo>
                    <a:lnTo>
                      <a:pt x="0" y="350"/>
                    </a:lnTo>
                    <a:lnTo>
                      <a:pt x="1" y="380"/>
                    </a:lnTo>
                    <a:lnTo>
                      <a:pt x="4" y="408"/>
                    </a:lnTo>
                    <a:lnTo>
                      <a:pt x="7" y="437"/>
                    </a:lnTo>
                    <a:lnTo>
                      <a:pt x="14" y="465"/>
                    </a:lnTo>
                    <a:lnTo>
                      <a:pt x="20" y="491"/>
                    </a:lnTo>
                    <a:lnTo>
                      <a:pt x="27" y="515"/>
                    </a:lnTo>
                    <a:lnTo>
                      <a:pt x="40" y="549"/>
                    </a:lnTo>
                    <a:lnTo>
                      <a:pt x="44" y="563"/>
                    </a:lnTo>
                    <a:lnTo>
                      <a:pt x="58" y="594"/>
                    </a:lnTo>
                    <a:lnTo>
                      <a:pt x="74" y="624"/>
                    </a:lnTo>
                    <a:lnTo>
                      <a:pt x="90" y="650"/>
                    </a:lnTo>
                    <a:lnTo>
                      <a:pt x="104" y="669"/>
                    </a:lnTo>
                    <a:lnTo>
                      <a:pt x="115" y="654"/>
                    </a:lnTo>
                    <a:lnTo>
                      <a:pt x="127" y="635"/>
                    </a:lnTo>
                    <a:lnTo>
                      <a:pt x="141" y="609"/>
                    </a:lnTo>
                    <a:lnTo>
                      <a:pt x="156" y="579"/>
                    </a:lnTo>
                    <a:lnTo>
                      <a:pt x="171" y="544"/>
                    </a:lnTo>
                    <a:lnTo>
                      <a:pt x="183" y="506"/>
                    </a:lnTo>
                    <a:lnTo>
                      <a:pt x="189" y="485"/>
                    </a:lnTo>
                    <a:lnTo>
                      <a:pt x="194" y="464"/>
                    </a:lnTo>
                    <a:lnTo>
                      <a:pt x="199" y="442"/>
                    </a:lnTo>
                    <a:lnTo>
                      <a:pt x="203" y="419"/>
                    </a:lnTo>
                    <a:lnTo>
                      <a:pt x="205" y="393"/>
                    </a:lnTo>
                    <a:lnTo>
                      <a:pt x="208" y="367"/>
                    </a:lnTo>
                    <a:lnTo>
                      <a:pt x="209" y="343"/>
                    </a:lnTo>
                    <a:lnTo>
                      <a:pt x="209" y="315"/>
                    </a:lnTo>
                    <a:lnTo>
                      <a:pt x="207" y="288"/>
                    </a:lnTo>
                    <a:lnTo>
                      <a:pt x="203" y="259"/>
                    </a:lnTo>
                    <a:lnTo>
                      <a:pt x="198" y="226"/>
                    </a:lnTo>
                    <a:lnTo>
                      <a:pt x="190" y="1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44" name="Freeform 26"/>
              <p:cNvSpPr>
                <a:spLocks/>
              </p:cNvSpPr>
              <p:nvPr/>
            </p:nvSpPr>
            <p:spPr bwMode="auto">
              <a:xfrm>
                <a:off x="554" y="814"/>
                <a:ext cx="30" cy="121"/>
              </a:xfrm>
              <a:custGeom>
                <a:avLst/>
                <a:gdLst>
                  <a:gd name="T0" fmla="*/ 1 w 60"/>
                  <a:gd name="T1" fmla="*/ 0 h 243"/>
                  <a:gd name="T2" fmla="*/ 1 w 60"/>
                  <a:gd name="T3" fmla="*/ 0 h 243"/>
                  <a:gd name="T4" fmla="*/ 1 w 60"/>
                  <a:gd name="T5" fmla="*/ 0 h 243"/>
                  <a:gd name="T6" fmla="*/ 1 w 60"/>
                  <a:gd name="T7" fmla="*/ 0 h 243"/>
                  <a:gd name="T8" fmla="*/ 1 w 60"/>
                  <a:gd name="T9" fmla="*/ 0 h 243"/>
                  <a:gd name="T10" fmla="*/ 1 w 60"/>
                  <a:gd name="T11" fmla="*/ 0 h 243"/>
                  <a:gd name="T12" fmla="*/ 1 w 60"/>
                  <a:gd name="T13" fmla="*/ 0 h 243"/>
                  <a:gd name="T14" fmla="*/ 1 w 60"/>
                  <a:gd name="T15" fmla="*/ 0 h 243"/>
                  <a:gd name="T16" fmla="*/ 0 w 60"/>
                  <a:gd name="T17" fmla="*/ 0 h 243"/>
                  <a:gd name="T18" fmla="*/ 0 w 60"/>
                  <a:gd name="T19" fmla="*/ 0 h 243"/>
                  <a:gd name="T20" fmla="*/ 0 w 60"/>
                  <a:gd name="T21" fmla="*/ 0 h 243"/>
                  <a:gd name="T22" fmla="*/ 1 w 60"/>
                  <a:gd name="T23" fmla="*/ 0 h 243"/>
                  <a:gd name="T24" fmla="*/ 1 w 60"/>
                  <a:gd name="T25" fmla="*/ 0 h 243"/>
                  <a:gd name="T26" fmla="*/ 1 w 60"/>
                  <a:gd name="T27" fmla="*/ 0 h 243"/>
                  <a:gd name="T28" fmla="*/ 1 w 60"/>
                  <a:gd name="T29" fmla="*/ 0 h 243"/>
                  <a:gd name="T30" fmla="*/ 1 w 60"/>
                  <a:gd name="T31" fmla="*/ 0 h 243"/>
                  <a:gd name="T32" fmla="*/ 1 w 60"/>
                  <a:gd name="T33" fmla="*/ 0 h 243"/>
                  <a:gd name="T34" fmla="*/ 1 w 60"/>
                  <a:gd name="T35" fmla="*/ 0 h 243"/>
                  <a:gd name="T36" fmla="*/ 1 w 60"/>
                  <a:gd name="T37" fmla="*/ 0 h 243"/>
                  <a:gd name="T38" fmla="*/ 1 w 60"/>
                  <a:gd name="T39" fmla="*/ 0 h 243"/>
                  <a:gd name="T40" fmla="*/ 1 w 60"/>
                  <a:gd name="T41" fmla="*/ 0 h 243"/>
                  <a:gd name="T42" fmla="*/ 1 w 60"/>
                  <a:gd name="T43" fmla="*/ 0 h 243"/>
                  <a:gd name="T44" fmla="*/ 1 w 60"/>
                  <a:gd name="T45" fmla="*/ 0 h 243"/>
                  <a:gd name="T46" fmla="*/ 1 w 60"/>
                  <a:gd name="T47" fmla="*/ 0 h 243"/>
                  <a:gd name="T48" fmla="*/ 1 w 60"/>
                  <a:gd name="T49" fmla="*/ 0 h 243"/>
                  <a:gd name="T50" fmla="*/ 1 w 60"/>
                  <a:gd name="T51" fmla="*/ 0 h 243"/>
                  <a:gd name="T52" fmla="*/ 1 w 60"/>
                  <a:gd name="T53" fmla="*/ 0 h 243"/>
                  <a:gd name="T54" fmla="*/ 1 w 60"/>
                  <a:gd name="T55" fmla="*/ 0 h 243"/>
                  <a:gd name="T56" fmla="*/ 1 w 60"/>
                  <a:gd name="T57" fmla="*/ 0 h 243"/>
                  <a:gd name="T58" fmla="*/ 1 w 60"/>
                  <a:gd name="T59" fmla="*/ 0 h 243"/>
                  <a:gd name="T60" fmla="*/ 1 w 60"/>
                  <a:gd name="T61" fmla="*/ 0 h 243"/>
                  <a:gd name="T62" fmla="*/ 1 w 60"/>
                  <a:gd name="T63" fmla="*/ 0 h 243"/>
                  <a:gd name="T64" fmla="*/ 1 w 60"/>
                  <a:gd name="T65" fmla="*/ 0 h 2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0"/>
                  <a:gd name="T100" fmla="*/ 0 h 243"/>
                  <a:gd name="T101" fmla="*/ 60 w 60"/>
                  <a:gd name="T102" fmla="*/ 243 h 2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0" h="243">
                    <a:moveTo>
                      <a:pt x="30" y="243"/>
                    </a:moveTo>
                    <a:lnTo>
                      <a:pt x="30" y="243"/>
                    </a:lnTo>
                    <a:lnTo>
                      <a:pt x="21" y="223"/>
                    </a:lnTo>
                    <a:lnTo>
                      <a:pt x="16" y="211"/>
                    </a:lnTo>
                    <a:lnTo>
                      <a:pt x="11" y="197"/>
                    </a:lnTo>
                    <a:lnTo>
                      <a:pt x="8" y="181"/>
                    </a:lnTo>
                    <a:lnTo>
                      <a:pt x="4" y="162"/>
                    </a:lnTo>
                    <a:lnTo>
                      <a:pt x="1" y="143"/>
                    </a:lnTo>
                    <a:lnTo>
                      <a:pt x="0" y="120"/>
                    </a:lnTo>
                    <a:lnTo>
                      <a:pt x="0" y="99"/>
                    </a:lnTo>
                    <a:lnTo>
                      <a:pt x="4" y="78"/>
                    </a:lnTo>
                    <a:lnTo>
                      <a:pt x="8" y="60"/>
                    </a:lnTo>
                    <a:lnTo>
                      <a:pt x="13" y="42"/>
                    </a:lnTo>
                    <a:lnTo>
                      <a:pt x="17" y="28"/>
                    </a:lnTo>
                    <a:lnTo>
                      <a:pt x="22" y="15"/>
                    </a:lnTo>
                    <a:lnTo>
                      <a:pt x="30" y="0"/>
                    </a:lnTo>
                    <a:lnTo>
                      <a:pt x="37" y="14"/>
                    </a:lnTo>
                    <a:lnTo>
                      <a:pt x="41" y="25"/>
                    </a:lnTo>
                    <a:lnTo>
                      <a:pt x="46" y="39"/>
                    </a:lnTo>
                    <a:lnTo>
                      <a:pt x="51" y="55"/>
                    </a:lnTo>
                    <a:lnTo>
                      <a:pt x="55" y="73"/>
                    </a:lnTo>
                    <a:lnTo>
                      <a:pt x="57" y="93"/>
                    </a:lnTo>
                    <a:lnTo>
                      <a:pt x="60" y="115"/>
                    </a:lnTo>
                    <a:lnTo>
                      <a:pt x="58" y="138"/>
                    </a:lnTo>
                    <a:lnTo>
                      <a:pt x="57" y="157"/>
                    </a:lnTo>
                    <a:lnTo>
                      <a:pt x="53" y="176"/>
                    </a:lnTo>
                    <a:lnTo>
                      <a:pt x="50" y="193"/>
                    </a:lnTo>
                    <a:lnTo>
                      <a:pt x="45" y="208"/>
                    </a:lnTo>
                    <a:lnTo>
                      <a:pt x="40" y="222"/>
                    </a:lnTo>
                    <a:lnTo>
                      <a:pt x="30" y="24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45" name="Freeform 27"/>
              <p:cNvSpPr>
                <a:spLocks/>
              </p:cNvSpPr>
              <p:nvPr/>
            </p:nvSpPr>
            <p:spPr bwMode="auto">
              <a:xfrm>
                <a:off x="529" y="638"/>
                <a:ext cx="80" cy="204"/>
              </a:xfrm>
              <a:custGeom>
                <a:avLst/>
                <a:gdLst>
                  <a:gd name="T0" fmla="*/ 0 w 161"/>
                  <a:gd name="T1" fmla="*/ 1 h 408"/>
                  <a:gd name="T2" fmla="*/ 0 w 161"/>
                  <a:gd name="T3" fmla="*/ 1 h 408"/>
                  <a:gd name="T4" fmla="*/ 0 w 161"/>
                  <a:gd name="T5" fmla="*/ 1 h 408"/>
                  <a:gd name="T6" fmla="*/ 0 w 161"/>
                  <a:gd name="T7" fmla="*/ 1 h 408"/>
                  <a:gd name="T8" fmla="*/ 0 w 161"/>
                  <a:gd name="T9" fmla="*/ 1 h 408"/>
                  <a:gd name="T10" fmla="*/ 0 w 161"/>
                  <a:gd name="T11" fmla="*/ 1 h 408"/>
                  <a:gd name="T12" fmla="*/ 0 w 161"/>
                  <a:gd name="T13" fmla="*/ 1 h 408"/>
                  <a:gd name="T14" fmla="*/ 0 w 161"/>
                  <a:gd name="T15" fmla="*/ 1 h 408"/>
                  <a:gd name="T16" fmla="*/ 0 w 161"/>
                  <a:gd name="T17" fmla="*/ 1 h 408"/>
                  <a:gd name="T18" fmla="*/ 0 w 161"/>
                  <a:gd name="T19" fmla="*/ 1 h 408"/>
                  <a:gd name="T20" fmla="*/ 0 w 161"/>
                  <a:gd name="T21" fmla="*/ 1 h 408"/>
                  <a:gd name="T22" fmla="*/ 0 w 161"/>
                  <a:gd name="T23" fmla="*/ 1 h 408"/>
                  <a:gd name="T24" fmla="*/ 0 w 161"/>
                  <a:gd name="T25" fmla="*/ 1 h 408"/>
                  <a:gd name="T26" fmla="*/ 0 w 161"/>
                  <a:gd name="T27" fmla="*/ 1 h 408"/>
                  <a:gd name="T28" fmla="*/ 0 w 161"/>
                  <a:gd name="T29" fmla="*/ 1 h 408"/>
                  <a:gd name="T30" fmla="*/ 0 w 161"/>
                  <a:gd name="T31" fmla="*/ 1 h 408"/>
                  <a:gd name="T32" fmla="*/ 0 w 161"/>
                  <a:gd name="T33" fmla="*/ 1 h 408"/>
                  <a:gd name="T34" fmla="*/ 0 w 161"/>
                  <a:gd name="T35" fmla="*/ 1 h 408"/>
                  <a:gd name="T36" fmla="*/ 0 w 161"/>
                  <a:gd name="T37" fmla="*/ 1 h 408"/>
                  <a:gd name="T38" fmla="*/ 0 w 161"/>
                  <a:gd name="T39" fmla="*/ 1 h 408"/>
                  <a:gd name="T40" fmla="*/ 0 w 161"/>
                  <a:gd name="T41" fmla="*/ 1 h 408"/>
                  <a:gd name="T42" fmla="*/ 0 w 161"/>
                  <a:gd name="T43" fmla="*/ 1 h 408"/>
                  <a:gd name="T44" fmla="*/ 0 w 161"/>
                  <a:gd name="T45" fmla="*/ 1 h 408"/>
                  <a:gd name="T46" fmla="*/ 0 w 161"/>
                  <a:gd name="T47" fmla="*/ 1 h 408"/>
                  <a:gd name="T48" fmla="*/ 0 w 161"/>
                  <a:gd name="T49" fmla="*/ 1 h 408"/>
                  <a:gd name="T50" fmla="*/ 0 w 161"/>
                  <a:gd name="T51" fmla="*/ 0 h 408"/>
                  <a:gd name="T52" fmla="*/ 0 w 161"/>
                  <a:gd name="T53" fmla="*/ 1 h 408"/>
                  <a:gd name="T54" fmla="*/ 0 w 161"/>
                  <a:gd name="T55" fmla="*/ 1 h 408"/>
                  <a:gd name="T56" fmla="*/ 0 w 161"/>
                  <a:gd name="T57" fmla="*/ 1 h 408"/>
                  <a:gd name="T58" fmla="*/ 0 w 161"/>
                  <a:gd name="T59" fmla="*/ 1 h 408"/>
                  <a:gd name="T60" fmla="*/ 0 w 161"/>
                  <a:gd name="T61" fmla="*/ 1 h 408"/>
                  <a:gd name="T62" fmla="*/ 0 w 161"/>
                  <a:gd name="T63" fmla="*/ 1 h 408"/>
                  <a:gd name="T64" fmla="*/ 0 w 161"/>
                  <a:gd name="T65" fmla="*/ 1 h 4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1"/>
                  <a:gd name="T100" fmla="*/ 0 h 408"/>
                  <a:gd name="T101" fmla="*/ 161 w 161"/>
                  <a:gd name="T102" fmla="*/ 408 h 4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1" h="408">
                    <a:moveTo>
                      <a:pt x="161" y="306"/>
                    </a:moveTo>
                    <a:lnTo>
                      <a:pt x="161" y="306"/>
                    </a:lnTo>
                    <a:lnTo>
                      <a:pt x="160" y="334"/>
                    </a:lnTo>
                    <a:lnTo>
                      <a:pt x="158" y="361"/>
                    </a:lnTo>
                    <a:lnTo>
                      <a:pt x="154" y="386"/>
                    </a:lnTo>
                    <a:lnTo>
                      <a:pt x="150" y="407"/>
                    </a:lnTo>
                    <a:lnTo>
                      <a:pt x="150" y="374"/>
                    </a:lnTo>
                    <a:lnTo>
                      <a:pt x="148" y="336"/>
                    </a:lnTo>
                    <a:lnTo>
                      <a:pt x="144" y="299"/>
                    </a:lnTo>
                    <a:lnTo>
                      <a:pt x="138" y="263"/>
                    </a:lnTo>
                    <a:lnTo>
                      <a:pt x="133" y="245"/>
                    </a:lnTo>
                    <a:lnTo>
                      <a:pt x="128" y="225"/>
                    </a:lnTo>
                    <a:lnTo>
                      <a:pt x="113" y="182"/>
                    </a:lnTo>
                    <a:lnTo>
                      <a:pt x="106" y="161"/>
                    </a:lnTo>
                    <a:lnTo>
                      <a:pt x="97" y="141"/>
                    </a:lnTo>
                    <a:lnTo>
                      <a:pt x="88" y="124"/>
                    </a:lnTo>
                    <a:lnTo>
                      <a:pt x="81" y="109"/>
                    </a:lnTo>
                    <a:lnTo>
                      <a:pt x="72" y="122"/>
                    </a:lnTo>
                    <a:lnTo>
                      <a:pt x="65" y="139"/>
                    </a:lnTo>
                    <a:lnTo>
                      <a:pt x="50" y="177"/>
                    </a:lnTo>
                    <a:lnTo>
                      <a:pt x="35" y="220"/>
                    </a:lnTo>
                    <a:lnTo>
                      <a:pt x="29" y="241"/>
                    </a:lnTo>
                    <a:lnTo>
                      <a:pt x="24" y="263"/>
                    </a:lnTo>
                    <a:lnTo>
                      <a:pt x="20" y="285"/>
                    </a:lnTo>
                    <a:lnTo>
                      <a:pt x="17" y="307"/>
                    </a:lnTo>
                    <a:lnTo>
                      <a:pt x="13" y="349"/>
                    </a:lnTo>
                    <a:lnTo>
                      <a:pt x="12" y="385"/>
                    </a:lnTo>
                    <a:lnTo>
                      <a:pt x="10" y="408"/>
                    </a:lnTo>
                    <a:lnTo>
                      <a:pt x="8" y="387"/>
                    </a:lnTo>
                    <a:lnTo>
                      <a:pt x="4" y="355"/>
                    </a:lnTo>
                    <a:lnTo>
                      <a:pt x="2" y="313"/>
                    </a:lnTo>
                    <a:lnTo>
                      <a:pt x="0" y="291"/>
                    </a:lnTo>
                    <a:lnTo>
                      <a:pt x="2" y="267"/>
                    </a:lnTo>
                    <a:lnTo>
                      <a:pt x="3" y="249"/>
                    </a:lnTo>
                    <a:lnTo>
                      <a:pt x="4" y="230"/>
                    </a:lnTo>
                    <a:lnTo>
                      <a:pt x="10" y="194"/>
                    </a:lnTo>
                    <a:lnTo>
                      <a:pt x="17" y="163"/>
                    </a:lnTo>
                    <a:lnTo>
                      <a:pt x="21" y="140"/>
                    </a:lnTo>
                    <a:lnTo>
                      <a:pt x="31" y="111"/>
                    </a:lnTo>
                    <a:lnTo>
                      <a:pt x="41" y="85"/>
                    </a:lnTo>
                    <a:lnTo>
                      <a:pt x="50" y="63"/>
                    </a:lnTo>
                    <a:lnTo>
                      <a:pt x="59" y="43"/>
                    </a:lnTo>
                    <a:lnTo>
                      <a:pt x="72" y="14"/>
                    </a:lnTo>
                    <a:lnTo>
                      <a:pt x="81" y="0"/>
                    </a:lnTo>
                    <a:lnTo>
                      <a:pt x="90" y="16"/>
                    </a:lnTo>
                    <a:lnTo>
                      <a:pt x="106" y="47"/>
                    </a:lnTo>
                    <a:lnTo>
                      <a:pt x="114" y="67"/>
                    </a:lnTo>
                    <a:lnTo>
                      <a:pt x="123" y="89"/>
                    </a:lnTo>
                    <a:lnTo>
                      <a:pt x="132" y="114"/>
                    </a:lnTo>
                    <a:lnTo>
                      <a:pt x="139" y="139"/>
                    </a:lnTo>
                    <a:lnTo>
                      <a:pt x="145" y="163"/>
                    </a:lnTo>
                    <a:lnTo>
                      <a:pt x="150" y="187"/>
                    </a:lnTo>
                    <a:lnTo>
                      <a:pt x="155" y="210"/>
                    </a:lnTo>
                    <a:lnTo>
                      <a:pt x="158" y="233"/>
                    </a:lnTo>
                    <a:lnTo>
                      <a:pt x="160" y="273"/>
                    </a:lnTo>
                    <a:lnTo>
                      <a:pt x="161" y="30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46" name="Freeform 28"/>
              <p:cNvSpPr>
                <a:spLocks/>
              </p:cNvSpPr>
              <p:nvPr/>
            </p:nvSpPr>
            <p:spPr bwMode="auto">
              <a:xfrm>
                <a:off x="319" y="775"/>
                <a:ext cx="317" cy="367"/>
              </a:xfrm>
              <a:custGeom>
                <a:avLst/>
                <a:gdLst>
                  <a:gd name="T0" fmla="*/ 0 w 635"/>
                  <a:gd name="T1" fmla="*/ 1 h 733"/>
                  <a:gd name="T2" fmla="*/ 0 w 635"/>
                  <a:gd name="T3" fmla="*/ 1 h 733"/>
                  <a:gd name="T4" fmla="*/ 0 w 635"/>
                  <a:gd name="T5" fmla="*/ 1 h 733"/>
                  <a:gd name="T6" fmla="*/ 0 w 635"/>
                  <a:gd name="T7" fmla="*/ 1 h 733"/>
                  <a:gd name="T8" fmla="*/ 0 w 635"/>
                  <a:gd name="T9" fmla="*/ 1 h 733"/>
                  <a:gd name="T10" fmla="*/ 0 w 635"/>
                  <a:gd name="T11" fmla="*/ 1 h 733"/>
                  <a:gd name="T12" fmla="*/ 0 w 635"/>
                  <a:gd name="T13" fmla="*/ 1 h 733"/>
                  <a:gd name="T14" fmla="*/ 0 w 635"/>
                  <a:gd name="T15" fmla="*/ 1 h 733"/>
                  <a:gd name="T16" fmla="*/ 0 w 635"/>
                  <a:gd name="T17" fmla="*/ 1 h 733"/>
                  <a:gd name="T18" fmla="*/ 0 w 635"/>
                  <a:gd name="T19" fmla="*/ 1 h 733"/>
                  <a:gd name="T20" fmla="*/ 0 w 635"/>
                  <a:gd name="T21" fmla="*/ 1 h 733"/>
                  <a:gd name="T22" fmla="*/ 0 w 635"/>
                  <a:gd name="T23" fmla="*/ 1 h 733"/>
                  <a:gd name="T24" fmla="*/ 0 w 635"/>
                  <a:gd name="T25" fmla="*/ 1 h 733"/>
                  <a:gd name="T26" fmla="*/ 0 w 635"/>
                  <a:gd name="T27" fmla="*/ 1 h 733"/>
                  <a:gd name="T28" fmla="*/ 0 w 635"/>
                  <a:gd name="T29" fmla="*/ 1 h 733"/>
                  <a:gd name="T30" fmla="*/ 0 w 635"/>
                  <a:gd name="T31" fmla="*/ 1 h 733"/>
                  <a:gd name="T32" fmla="*/ 0 w 635"/>
                  <a:gd name="T33" fmla="*/ 1 h 733"/>
                  <a:gd name="T34" fmla="*/ 0 w 635"/>
                  <a:gd name="T35" fmla="*/ 1 h 733"/>
                  <a:gd name="T36" fmla="*/ 0 w 635"/>
                  <a:gd name="T37" fmla="*/ 1 h 733"/>
                  <a:gd name="T38" fmla="*/ 0 w 635"/>
                  <a:gd name="T39" fmla="*/ 1 h 733"/>
                  <a:gd name="T40" fmla="*/ 0 w 635"/>
                  <a:gd name="T41" fmla="*/ 1 h 733"/>
                  <a:gd name="T42" fmla="*/ 0 w 635"/>
                  <a:gd name="T43" fmla="*/ 1 h 733"/>
                  <a:gd name="T44" fmla="*/ 0 w 635"/>
                  <a:gd name="T45" fmla="*/ 1 h 733"/>
                  <a:gd name="T46" fmla="*/ 0 w 635"/>
                  <a:gd name="T47" fmla="*/ 1 h 733"/>
                  <a:gd name="T48" fmla="*/ 0 w 635"/>
                  <a:gd name="T49" fmla="*/ 1 h 733"/>
                  <a:gd name="T50" fmla="*/ 0 w 635"/>
                  <a:gd name="T51" fmla="*/ 1 h 733"/>
                  <a:gd name="T52" fmla="*/ 0 w 635"/>
                  <a:gd name="T53" fmla="*/ 1 h 733"/>
                  <a:gd name="T54" fmla="*/ 0 w 635"/>
                  <a:gd name="T55" fmla="*/ 1 h 733"/>
                  <a:gd name="T56" fmla="*/ 0 w 635"/>
                  <a:gd name="T57" fmla="*/ 1 h 733"/>
                  <a:gd name="T58" fmla="*/ 0 w 635"/>
                  <a:gd name="T59" fmla="*/ 1 h 733"/>
                  <a:gd name="T60" fmla="*/ 0 w 635"/>
                  <a:gd name="T61" fmla="*/ 0 h 733"/>
                  <a:gd name="T62" fmla="*/ 0 w 635"/>
                  <a:gd name="T63" fmla="*/ 1 h 733"/>
                  <a:gd name="T64" fmla="*/ 0 w 635"/>
                  <a:gd name="T65" fmla="*/ 1 h 733"/>
                  <a:gd name="T66" fmla="*/ 0 w 635"/>
                  <a:gd name="T67" fmla="*/ 1 h 733"/>
                  <a:gd name="T68" fmla="*/ 0 w 635"/>
                  <a:gd name="T69" fmla="*/ 1 h 733"/>
                  <a:gd name="T70" fmla="*/ 0 w 635"/>
                  <a:gd name="T71" fmla="*/ 1 h 733"/>
                  <a:gd name="T72" fmla="*/ 0 w 635"/>
                  <a:gd name="T73" fmla="*/ 1 h 733"/>
                  <a:gd name="T74" fmla="*/ 0 w 635"/>
                  <a:gd name="T75" fmla="*/ 1 h 733"/>
                  <a:gd name="T76" fmla="*/ 0 w 635"/>
                  <a:gd name="T77" fmla="*/ 1 h 733"/>
                  <a:gd name="T78" fmla="*/ 0 w 635"/>
                  <a:gd name="T79" fmla="*/ 1 h 733"/>
                  <a:gd name="T80" fmla="*/ 0 w 635"/>
                  <a:gd name="T81" fmla="*/ 1 h 733"/>
                  <a:gd name="T82" fmla="*/ 0 w 635"/>
                  <a:gd name="T83" fmla="*/ 1 h 733"/>
                  <a:gd name="T84" fmla="*/ 0 w 635"/>
                  <a:gd name="T85" fmla="*/ 1 h 733"/>
                  <a:gd name="T86" fmla="*/ 0 w 635"/>
                  <a:gd name="T87" fmla="*/ 1 h 733"/>
                  <a:gd name="T88" fmla="*/ 0 w 635"/>
                  <a:gd name="T89" fmla="*/ 1 h 733"/>
                  <a:gd name="T90" fmla="*/ 0 w 635"/>
                  <a:gd name="T91" fmla="*/ 1 h 733"/>
                  <a:gd name="T92" fmla="*/ 0 w 635"/>
                  <a:gd name="T93" fmla="*/ 1 h 733"/>
                  <a:gd name="T94" fmla="*/ 0 w 635"/>
                  <a:gd name="T95" fmla="*/ 1 h 733"/>
                  <a:gd name="T96" fmla="*/ 0 w 635"/>
                  <a:gd name="T97" fmla="*/ 1 h 733"/>
                  <a:gd name="T98" fmla="*/ 0 w 635"/>
                  <a:gd name="T99" fmla="*/ 1 h 733"/>
                  <a:gd name="T100" fmla="*/ 0 w 635"/>
                  <a:gd name="T101" fmla="*/ 1 h 733"/>
                  <a:gd name="T102" fmla="*/ 0 w 635"/>
                  <a:gd name="T103" fmla="*/ 1 h 733"/>
                  <a:gd name="T104" fmla="*/ 0 w 635"/>
                  <a:gd name="T105" fmla="*/ 1 h 733"/>
                  <a:gd name="T106" fmla="*/ 0 w 635"/>
                  <a:gd name="T107" fmla="*/ 1 h 733"/>
                  <a:gd name="T108" fmla="*/ 0 w 635"/>
                  <a:gd name="T109" fmla="*/ 1 h 733"/>
                  <a:gd name="T110" fmla="*/ 0 w 635"/>
                  <a:gd name="T111" fmla="*/ 1 h 733"/>
                  <a:gd name="T112" fmla="*/ 0 w 635"/>
                  <a:gd name="T113" fmla="*/ 1 h 733"/>
                  <a:gd name="T114" fmla="*/ 0 w 635"/>
                  <a:gd name="T115" fmla="*/ 1 h 733"/>
                  <a:gd name="T116" fmla="*/ 0 w 635"/>
                  <a:gd name="T117" fmla="*/ 1 h 73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35"/>
                  <a:gd name="T178" fmla="*/ 0 h 733"/>
                  <a:gd name="T179" fmla="*/ 635 w 635"/>
                  <a:gd name="T180" fmla="*/ 733 h 73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35" h="733">
                    <a:moveTo>
                      <a:pt x="538" y="366"/>
                    </a:moveTo>
                    <a:lnTo>
                      <a:pt x="367" y="366"/>
                    </a:lnTo>
                    <a:lnTo>
                      <a:pt x="367" y="481"/>
                    </a:lnTo>
                    <a:lnTo>
                      <a:pt x="367" y="480"/>
                    </a:lnTo>
                    <a:lnTo>
                      <a:pt x="375" y="473"/>
                    </a:lnTo>
                    <a:lnTo>
                      <a:pt x="384" y="467"/>
                    </a:lnTo>
                    <a:lnTo>
                      <a:pt x="392" y="461"/>
                    </a:lnTo>
                    <a:lnTo>
                      <a:pt x="401" y="457"/>
                    </a:lnTo>
                    <a:lnTo>
                      <a:pt x="411" y="454"/>
                    </a:lnTo>
                    <a:lnTo>
                      <a:pt x="421" y="451"/>
                    </a:lnTo>
                    <a:lnTo>
                      <a:pt x="431" y="450"/>
                    </a:lnTo>
                    <a:lnTo>
                      <a:pt x="440" y="450"/>
                    </a:lnTo>
                    <a:lnTo>
                      <a:pt x="450" y="450"/>
                    </a:lnTo>
                    <a:lnTo>
                      <a:pt x="460" y="451"/>
                    </a:lnTo>
                    <a:lnTo>
                      <a:pt x="470" y="454"/>
                    </a:lnTo>
                    <a:lnTo>
                      <a:pt x="479" y="457"/>
                    </a:lnTo>
                    <a:lnTo>
                      <a:pt x="489" y="461"/>
                    </a:lnTo>
                    <a:lnTo>
                      <a:pt x="497" y="467"/>
                    </a:lnTo>
                    <a:lnTo>
                      <a:pt x="505" y="473"/>
                    </a:lnTo>
                    <a:lnTo>
                      <a:pt x="513" y="480"/>
                    </a:lnTo>
                    <a:lnTo>
                      <a:pt x="521" y="488"/>
                    </a:lnTo>
                    <a:lnTo>
                      <a:pt x="526" y="496"/>
                    </a:lnTo>
                    <a:lnTo>
                      <a:pt x="532" y="506"/>
                    </a:lnTo>
                    <a:lnTo>
                      <a:pt x="536" y="514"/>
                    </a:lnTo>
                    <a:lnTo>
                      <a:pt x="539" y="524"/>
                    </a:lnTo>
                    <a:lnTo>
                      <a:pt x="542" y="533"/>
                    </a:lnTo>
                    <a:lnTo>
                      <a:pt x="543" y="543"/>
                    </a:lnTo>
                    <a:lnTo>
                      <a:pt x="543" y="553"/>
                    </a:lnTo>
                    <a:lnTo>
                      <a:pt x="543" y="563"/>
                    </a:lnTo>
                    <a:lnTo>
                      <a:pt x="542" y="572"/>
                    </a:lnTo>
                    <a:lnTo>
                      <a:pt x="539" y="582"/>
                    </a:lnTo>
                    <a:lnTo>
                      <a:pt x="536" y="592"/>
                    </a:lnTo>
                    <a:lnTo>
                      <a:pt x="532" y="601"/>
                    </a:lnTo>
                    <a:lnTo>
                      <a:pt x="526" y="610"/>
                    </a:lnTo>
                    <a:lnTo>
                      <a:pt x="521" y="618"/>
                    </a:lnTo>
                    <a:lnTo>
                      <a:pt x="513" y="626"/>
                    </a:lnTo>
                    <a:lnTo>
                      <a:pt x="512" y="627"/>
                    </a:lnTo>
                    <a:lnTo>
                      <a:pt x="496" y="640"/>
                    </a:lnTo>
                    <a:lnTo>
                      <a:pt x="480" y="653"/>
                    </a:lnTo>
                    <a:lnTo>
                      <a:pt x="463" y="664"/>
                    </a:lnTo>
                    <a:lnTo>
                      <a:pt x="444" y="671"/>
                    </a:lnTo>
                    <a:lnTo>
                      <a:pt x="426" y="679"/>
                    </a:lnTo>
                    <a:lnTo>
                      <a:pt x="406" y="683"/>
                    </a:lnTo>
                    <a:lnTo>
                      <a:pt x="386" y="686"/>
                    </a:lnTo>
                    <a:lnTo>
                      <a:pt x="367" y="688"/>
                    </a:lnTo>
                    <a:lnTo>
                      <a:pt x="348" y="686"/>
                    </a:lnTo>
                    <a:lnTo>
                      <a:pt x="328" y="683"/>
                    </a:lnTo>
                    <a:lnTo>
                      <a:pt x="308" y="679"/>
                    </a:lnTo>
                    <a:lnTo>
                      <a:pt x="290" y="671"/>
                    </a:lnTo>
                    <a:lnTo>
                      <a:pt x="271" y="663"/>
                    </a:lnTo>
                    <a:lnTo>
                      <a:pt x="254" y="653"/>
                    </a:lnTo>
                    <a:lnTo>
                      <a:pt x="236" y="640"/>
                    </a:lnTo>
                    <a:lnTo>
                      <a:pt x="221" y="627"/>
                    </a:lnTo>
                    <a:lnTo>
                      <a:pt x="209" y="613"/>
                    </a:lnTo>
                    <a:lnTo>
                      <a:pt x="198" y="598"/>
                    </a:lnTo>
                    <a:lnTo>
                      <a:pt x="188" y="584"/>
                    </a:lnTo>
                    <a:lnTo>
                      <a:pt x="179" y="568"/>
                    </a:lnTo>
                    <a:lnTo>
                      <a:pt x="173" y="551"/>
                    </a:lnTo>
                    <a:lnTo>
                      <a:pt x="168" y="534"/>
                    </a:lnTo>
                    <a:lnTo>
                      <a:pt x="165" y="517"/>
                    </a:lnTo>
                    <a:lnTo>
                      <a:pt x="162" y="499"/>
                    </a:lnTo>
                    <a:lnTo>
                      <a:pt x="161" y="482"/>
                    </a:lnTo>
                    <a:lnTo>
                      <a:pt x="162" y="465"/>
                    </a:lnTo>
                    <a:lnTo>
                      <a:pt x="163" y="447"/>
                    </a:lnTo>
                    <a:lnTo>
                      <a:pt x="167" y="430"/>
                    </a:lnTo>
                    <a:lnTo>
                      <a:pt x="172" y="414"/>
                    </a:lnTo>
                    <a:lnTo>
                      <a:pt x="178" y="397"/>
                    </a:lnTo>
                    <a:lnTo>
                      <a:pt x="187" y="381"/>
                    </a:lnTo>
                    <a:lnTo>
                      <a:pt x="195" y="366"/>
                    </a:lnTo>
                    <a:lnTo>
                      <a:pt x="208" y="350"/>
                    </a:lnTo>
                    <a:lnTo>
                      <a:pt x="221" y="335"/>
                    </a:lnTo>
                    <a:lnTo>
                      <a:pt x="236" y="321"/>
                    </a:lnTo>
                    <a:lnTo>
                      <a:pt x="254" y="309"/>
                    </a:lnTo>
                    <a:lnTo>
                      <a:pt x="271" y="299"/>
                    </a:lnTo>
                    <a:lnTo>
                      <a:pt x="290" y="290"/>
                    </a:lnTo>
                    <a:lnTo>
                      <a:pt x="308" y="283"/>
                    </a:lnTo>
                    <a:lnTo>
                      <a:pt x="328" y="279"/>
                    </a:lnTo>
                    <a:lnTo>
                      <a:pt x="348" y="276"/>
                    </a:lnTo>
                    <a:lnTo>
                      <a:pt x="367" y="274"/>
                    </a:lnTo>
                    <a:lnTo>
                      <a:pt x="367" y="0"/>
                    </a:lnTo>
                    <a:lnTo>
                      <a:pt x="348" y="0"/>
                    </a:lnTo>
                    <a:lnTo>
                      <a:pt x="329" y="1"/>
                    </a:lnTo>
                    <a:lnTo>
                      <a:pt x="311" y="3"/>
                    </a:lnTo>
                    <a:lnTo>
                      <a:pt x="293" y="7"/>
                    </a:lnTo>
                    <a:lnTo>
                      <a:pt x="275" y="11"/>
                    </a:lnTo>
                    <a:lnTo>
                      <a:pt x="257" y="16"/>
                    </a:lnTo>
                    <a:lnTo>
                      <a:pt x="241" y="22"/>
                    </a:lnTo>
                    <a:lnTo>
                      <a:pt x="224" y="28"/>
                    </a:lnTo>
                    <a:lnTo>
                      <a:pt x="208" y="36"/>
                    </a:lnTo>
                    <a:lnTo>
                      <a:pt x="192" y="43"/>
                    </a:lnTo>
                    <a:lnTo>
                      <a:pt x="177" y="53"/>
                    </a:lnTo>
                    <a:lnTo>
                      <a:pt x="162" y="61"/>
                    </a:lnTo>
                    <a:lnTo>
                      <a:pt x="147" y="71"/>
                    </a:lnTo>
                    <a:lnTo>
                      <a:pt x="134" y="83"/>
                    </a:lnTo>
                    <a:lnTo>
                      <a:pt x="120" y="95"/>
                    </a:lnTo>
                    <a:lnTo>
                      <a:pt x="108" y="106"/>
                    </a:lnTo>
                    <a:lnTo>
                      <a:pt x="95" y="120"/>
                    </a:lnTo>
                    <a:lnTo>
                      <a:pt x="84" y="132"/>
                    </a:lnTo>
                    <a:lnTo>
                      <a:pt x="73" y="147"/>
                    </a:lnTo>
                    <a:lnTo>
                      <a:pt x="63" y="160"/>
                    </a:lnTo>
                    <a:lnTo>
                      <a:pt x="53" y="175"/>
                    </a:lnTo>
                    <a:lnTo>
                      <a:pt x="45" y="191"/>
                    </a:lnTo>
                    <a:lnTo>
                      <a:pt x="36" y="207"/>
                    </a:lnTo>
                    <a:lnTo>
                      <a:pt x="28" y="224"/>
                    </a:lnTo>
                    <a:lnTo>
                      <a:pt x="22" y="240"/>
                    </a:lnTo>
                    <a:lnTo>
                      <a:pt x="16" y="257"/>
                    </a:lnTo>
                    <a:lnTo>
                      <a:pt x="11" y="274"/>
                    </a:lnTo>
                    <a:lnTo>
                      <a:pt x="7" y="292"/>
                    </a:lnTo>
                    <a:lnTo>
                      <a:pt x="4" y="310"/>
                    </a:lnTo>
                    <a:lnTo>
                      <a:pt x="2" y="329"/>
                    </a:lnTo>
                    <a:lnTo>
                      <a:pt x="0" y="347"/>
                    </a:lnTo>
                    <a:lnTo>
                      <a:pt x="0" y="366"/>
                    </a:lnTo>
                    <a:lnTo>
                      <a:pt x="0" y="384"/>
                    </a:lnTo>
                    <a:lnTo>
                      <a:pt x="2" y="403"/>
                    </a:lnTo>
                    <a:lnTo>
                      <a:pt x="4" y="422"/>
                    </a:lnTo>
                    <a:lnTo>
                      <a:pt x="7" y="440"/>
                    </a:lnTo>
                    <a:lnTo>
                      <a:pt x="11" y="457"/>
                    </a:lnTo>
                    <a:lnTo>
                      <a:pt x="16" y="475"/>
                    </a:lnTo>
                    <a:lnTo>
                      <a:pt x="22" y="492"/>
                    </a:lnTo>
                    <a:lnTo>
                      <a:pt x="28" y="508"/>
                    </a:lnTo>
                    <a:lnTo>
                      <a:pt x="36" y="525"/>
                    </a:lnTo>
                    <a:lnTo>
                      <a:pt x="45" y="540"/>
                    </a:lnTo>
                    <a:lnTo>
                      <a:pt x="53" y="556"/>
                    </a:lnTo>
                    <a:lnTo>
                      <a:pt x="63" y="571"/>
                    </a:lnTo>
                    <a:lnTo>
                      <a:pt x="73" y="585"/>
                    </a:lnTo>
                    <a:lnTo>
                      <a:pt x="84" y="600"/>
                    </a:lnTo>
                    <a:lnTo>
                      <a:pt x="95" y="612"/>
                    </a:lnTo>
                    <a:lnTo>
                      <a:pt x="108" y="626"/>
                    </a:lnTo>
                    <a:lnTo>
                      <a:pt x="120" y="638"/>
                    </a:lnTo>
                    <a:lnTo>
                      <a:pt x="134" y="649"/>
                    </a:lnTo>
                    <a:lnTo>
                      <a:pt x="147" y="660"/>
                    </a:lnTo>
                    <a:lnTo>
                      <a:pt x="162" y="670"/>
                    </a:lnTo>
                    <a:lnTo>
                      <a:pt x="177" y="680"/>
                    </a:lnTo>
                    <a:lnTo>
                      <a:pt x="192" y="689"/>
                    </a:lnTo>
                    <a:lnTo>
                      <a:pt x="208" y="696"/>
                    </a:lnTo>
                    <a:lnTo>
                      <a:pt x="224" y="704"/>
                    </a:lnTo>
                    <a:lnTo>
                      <a:pt x="241" y="711"/>
                    </a:lnTo>
                    <a:lnTo>
                      <a:pt x="257" y="716"/>
                    </a:lnTo>
                    <a:lnTo>
                      <a:pt x="275" y="721"/>
                    </a:lnTo>
                    <a:lnTo>
                      <a:pt x="293" y="726"/>
                    </a:lnTo>
                    <a:lnTo>
                      <a:pt x="311" y="728"/>
                    </a:lnTo>
                    <a:lnTo>
                      <a:pt x="329" y="731"/>
                    </a:lnTo>
                    <a:lnTo>
                      <a:pt x="348" y="732"/>
                    </a:lnTo>
                    <a:lnTo>
                      <a:pt x="367" y="733"/>
                    </a:lnTo>
                    <a:lnTo>
                      <a:pt x="386" y="732"/>
                    </a:lnTo>
                    <a:lnTo>
                      <a:pt x="406" y="731"/>
                    </a:lnTo>
                    <a:lnTo>
                      <a:pt x="426" y="728"/>
                    </a:lnTo>
                    <a:lnTo>
                      <a:pt x="444" y="725"/>
                    </a:lnTo>
                    <a:lnTo>
                      <a:pt x="463" y="720"/>
                    </a:lnTo>
                    <a:lnTo>
                      <a:pt x="480" y="715"/>
                    </a:lnTo>
                    <a:lnTo>
                      <a:pt x="499" y="709"/>
                    </a:lnTo>
                    <a:lnTo>
                      <a:pt x="516" y="701"/>
                    </a:lnTo>
                    <a:lnTo>
                      <a:pt x="532" y="694"/>
                    </a:lnTo>
                    <a:lnTo>
                      <a:pt x="548" y="685"/>
                    </a:lnTo>
                    <a:lnTo>
                      <a:pt x="564" y="675"/>
                    </a:lnTo>
                    <a:lnTo>
                      <a:pt x="579" y="665"/>
                    </a:lnTo>
                    <a:lnTo>
                      <a:pt x="594" y="654"/>
                    </a:lnTo>
                    <a:lnTo>
                      <a:pt x="609" y="642"/>
                    </a:lnTo>
                    <a:lnTo>
                      <a:pt x="622" y="629"/>
                    </a:lnTo>
                    <a:lnTo>
                      <a:pt x="635" y="617"/>
                    </a:lnTo>
                    <a:lnTo>
                      <a:pt x="635" y="366"/>
                    </a:lnTo>
                    <a:lnTo>
                      <a:pt x="538" y="3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47" name="Freeform 29"/>
              <p:cNvSpPr>
                <a:spLocks/>
              </p:cNvSpPr>
              <p:nvPr/>
            </p:nvSpPr>
            <p:spPr bwMode="auto">
              <a:xfrm>
                <a:off x="319" y="775"/>
                <a:ext cx="317" cy="367"/>
              </a:xfrm>
              <a:custGeom>
                <a:avLst/>
                <a:gdLst>
                  <a:gd name="T0" fmla="*/ 0 w 635"/>
                  <a:gd name="T1" fmla="*/ 1 h 733"/>
                  <a:gd name="T2" fmla="*/ 0 w 635"/>
                  <a:gd name="T3" fmla="*/ 1 h 733"/>
                  <a:gd name="T4" fmla="*/ 0 w 635"/>
                  <a:gd name="T5" fmla="*/ 1 h 733"/>
                  <a:gd name="T6" fmla="*/ 0 w 635"/>
                  <a:gd name="T7" fmla="*/ 1 h 733"/>
                  <a:gd name="T8" fmla="*/ 0 w 635"/>
                  <a:gd name="T9" fmla="*/ 1 h 733"/>
                  <a:gd name="T10" fmla="*/ 0 w 635"/>
                  <a:gd name="T11" fmla="*/ 1 h 733"/>
                  <a:gd name="T12" fmla="*/ 0 w 635"/>
                  <a:gd name="T13" fmla="*/ 1 h 733"/>
                  <a:gd name="T14" fmla="*/ 0 w 635"/>
                  <a:gd name="T15" fmla="*/ 1 h 733"/>
                  <a:gd name="T16" fmla="*/ 0 w 635"/>
                  <a:gd name="T17" fmla="*/ 1 h 733"/>
                  <a:gd name="T18" fmla="*/ 0 w 635"/>
                  <a:gd name="T19" fmla="*/ 1 h 733"/>
                  <a:gd name="T20" fmla="*/ 0 w 635"/>
                  <a:gd name="T21" fmla="*/ 1 h 733"/>
                  <a:gd name="T22" fmla="*/ 0 w 635"/>
                  <a:gd name="T23" fmla="*/ 1 h 733"/>
                  <a:gd name="T24" fmla="*/ 0 w 635"/>
                  <a:gd name="T25" fmla="*/ 1 h 733"/>
                  <a:gd name="T26" fmla="*/ 0 w 635"/>
                  <a:gd name="T27" fmla="*/ 1 h 733"/>
                  <a:gd name="T28" fmla="*/ 0 w 635"/>
                  <a:gd name="T29" fmla="*/ 1 h 733"/>
                  <a:gd name="T30" fmla="*/ 0 w 635"/>
                  <a:gd name="T31" fmla="*/ 1 h 733"/>
                  <a:gd name="T32" fmla="*/ 0 w 635"/>
                  <a:gd name="T33" fmla="*/ 1 h 733"/>
                  <a:gd name="T34" fmla="*/ 0 w 635"/>
                  <a:gd name="T35" fmla="*/ 1 h 733"/>
                  <a:gd name="T36" fmla="*/ 0 w 635"/>
                  <a:gd name="T37" fmla="*/ 1 h 733"/>
                  <a:gd name="T38" fmla="*/ 0 w 635"/>
                  <a:gd name="T39" fmla="*/ 1 h 733"/>
                  <a:gd name="T40" fmla="*/ 0 w 635"/>
                  <a:gd name="T41" fmla="*/ 1 h 733"/>
                  <a:gd name="T42" fmla="*/ 0 w 635"/>
                  <a:gd name="T43" fmla="*/ 1 h 733"/>
                  <a:gd name="T44" fmla="*/ 0 w 635"/>
                  <a:gd name="T45" fmla="*/ 1 h 733"/>
                  <a:gd name="T46" fmla="*/ 0 w 635"/>
                  <a:gd name="T47" fmla="*/ 1 h 733"/>
                  <a:gd name="T48" fmla="*/ 0 w 635"/>
                  <a:gd name="T49" fmla="*/ 1 h 733"/>
                  <a:gd name="T50" fmla="*/ 0 w 635"/>
                  <a:gd name="T51" fmla="*/ 1 h 733"/>
                  <a:gd name="T52" fmla="*/ 0 w 635"/>
                  <a:gd name="T53" fmla="*/ 1 h 733"/>
                  <a:gd name="T54" fmla="*/ 0 w 635"/>
                  <a:gd name="T55" fmla="*/ 1 h 733"/>
                  <a:gd name="T56" fmla="*/ 0 w 635"/>
                  <a:gd name="T57" fmla="*/ 1 h 733"/>
                  <a:gd name="T58" fmla="*/ 0 w 635"/>
                  <a:gd name="T59" fmla="*/ 1 h 733"/>
                  <a:gd name="T60" fmla="*/ 0 w 635"/>
                  <a:gd name="T61" fmla="*/ 0 h 733"/>
                  <a:gd name="T62" fmla="*/ 0 w 635"/>
                  <a:gd name="T63" fmla="*/ 1 h 733"/>
                  <a:gd name="T64" fmla="*/ 0 w 635"/>
                  <a:gd name="T65" fmla="*/ 1 h 733"/>
                  <a:gd name="T66" fmla="*/ 0 w 635"/>
                  <a:gd name="T67" fmla="*/ 1 h 733"/>
                  <a:gd name="T68" fmla="*/ 0 w 635"/>
                  <a:gd name="T69" fmla="*/ 1 h 733"/>
                  <a:gd name="T70" fmla="*/ 0 w 635"/>
                  <a:gd name="T71" fmla="*/ 1 h 733"/>
                  <a:gd name="T72" fmla="*/ 0 w 635"/>
                  <a:gd name="T73" fmla="*/ 1 h 733"/>
                  <a:gd name="T74" fmla="*/ 0 w 635"/>
                  <a:gd name="T75" fmla="*/ 1 h 733"/>
                  <a:gd name="T76" fmla="*/ 0 w 635"/>
                  <a:gd name="T77" fmla="*/ 1 h 733"/>
                  <a:gd name="T78" fmla="*/ 0 w 635"/>
                  <a:gd name="T79" fmla="*/ 1 h 733"/>
                  <a:gd name="T80" fmla="*/ 0 w 635"/>
                  <a:gd name="T81" fmla="*/ 1 h 733"/>
                  <a:gd name="T82" fmla="*/ 0 w 635"/>
                  <a:gd name="T83" fmla="*/ 1 h 733"/>
                  <a:gd name="T84" fmla="*/ 0 w 635"/>
                  <a:gd name="T85" fmla="*/ 1 h 733"/>
                  <a:gd name="T86" fmla="*/ 0 w 635"/>
                  <a:gd name="T87" fmla="*/ 1 h 733"/>
                  <a:gd name="T88" fmla="*/ 0 w 635"/>
                  <a:gd name="T89" fmla="*/ 1 h 733"/>
                  <a:gd name="T90" fmla="*/ 0 w 635"/>
                  <a:gd name="T91" fmla="*/ 1 h 733"/>
                  <a:gd name="T92" fmla="*/ 0 w 635"/>
                  <a:gd name="T93" fmla="*/ 1 h 733"/>
                  <a:gd name="T94" fmla="*/ 0 w 635"/>
                  <a:gd name="T95" fmla="*/ 1 h 733"/>
                  <a:gd name="T96" fmla="*/ 0 w 635"/>
                  <a:gd name="T97" fmla="*/ 1 h 733"/>
                  <a:gd name="T98" fmla="*/ 0 w 635"/>
                  <a:gd name="T99" fmla="*/ 1 h 733"/>
                  <a:gd name="T100" fmla="*/ 0 w 635"/>
                  <a:gd name="T101" fmla="*/ 1 h 733"/>
                  <a:gd name="T102" fmla="*/ 0 w 635"/>
                  <a:gd name="T103" fmla="*/ 1 h 733"/>
                  <a:gd name="T104" fmla="*/ 0 w 635"/>
                  <a:gd name="T105" fmla="*/ 1 h 733"/>
                  <a:gd name="T106" fmla="*/ 0 w 635"/>
                  <a:gd name="T107" fmla="*/ 1 h 733"/>
                  <a:gd name="T108" fmla="*/ 0 w 635"/>
                  <a:gd name="T109" fmla="*/ 1 h 733"/>
                  <a:gd name="T110" fmla="*/ 0 w 635"/>
                  <a:gd name="T111" fmla="*/ 1 h 733"/>
                  <a:gd name="T112" fmla="*/ 0 w 635"/>
                  <a:gd name="T113" fmla="*/ 1 h 733"/>
                  <a:gd name="T114" fmla="*/ 0 w 635"/>
                  <a:gd name="T115" fmla="*/ 1 h 733"/>
                  <a:gd name="T116" fmla="*/ 0 w 635"/>
                  <a:gd name="T117" fmla="*/ 1 h 73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35"/>
                  <a:gd name="T178" fmla="*/ 0 h 733"/>
                  <a:gd name="T179" fmla="*/ 635 w 635"/>
                  <a:gd name="T180" fmla="*/ 733 h 73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35" h="733">
                    <a:moveTo>
                      <a:pt x="538" y="366"/>
                    </a:moveTo>
                    <a:lnTo>
                      <a:pt x="367" y="366"/>
                    </a:lnTo>
                    <a:lnTo>
                      <a:pt x="367" y="481"/>
                    </a:lnTo>
                    <a:lnTo>
                      <a:pt x="367" y="480"/>
                    </a:lnTo>
                    <a:lnTo>
                      <a:pt x="375" y="473"/>
                    </a:lnTo>
                    <a:lnTo>
                      <a:pt x="384" y="467"/>
                    </a:lnTo>
                    <a:lnTo>
                      <a:pt x="392" y="461"/>
                    </a:lnTo>
                    <a:lnTo>
                      <a:pt x="401" y="457"/>
                    </a:lnTo>
                    <a:lnTo>
                      <a:pt x="411" y="454"/>
                    </a:lnTo>
                    <a:lnTo>
                      <a:pt x="421" y="451"/>
                    </a:lnTo>
                    <a:lnTo>
                      <a:pt x="431" y="450"/>
                    </a:lnTo>
                    <a:lnTo>
                      <a:pt x="440" y="450"/>
                    </a:lnTo>
                    <a:lnTo>
                      <a:pt x="450" y="450"/>
                    </a:lnTo>
                    <a:lnTo>
                      <a:pt x="460" y="451"/>
                    </a:lnTo>
                    <a:lnTo>
                      <a:pt x="470" y="454"/>
                    </a:lnTo>
                    <a:lnTo>
                      <a:pt x="479" y="457"/>
                    </a:lnTo>
                    <a:lnTo>
                      <a:pt x="489" y="461"/>
                    </a:lnTo>
                    <a:lnTo>
                      <a:pt x="497" y="467"/>
                    </a:lnTo>
                    <a:lnTo>
                      <a:pt x="505" y="473"/>
                    </a:lnTo>
                    <a:lnTo>
                      <a:pt x="513" y="480"/>
                    </a:lnTo>
                    <a:lnTo>
                      <a:pt x="521" y="488"/>
                    </a:lnTo>
                    <a:lnTo>
                      <a:pt x="526" y="496"/>
                    </a:lnTo>
                    <a:lnTo>
                      <a:pt x="532" y="506"/>
                    </a:lnTo>
                    <a:lnTo>
                      <a:pt x="536" y="514"/>
                    </a:lnTo>
                    <a:lnTo>
                      <a:pt x="539" y="524"/>
                    </a:lnTo>
                    <a:lnTo>
                      <a:pt x="542" y="533"/>
                    </a:lnTo>
                    <a:lnTo>
                      <a:pt x="543" y="543"/>
                    </a:lnTo>
                    <a:lnTo>
                      <a:pt x="543" y="553"/>
                    </a:lnTo>
                    <a:lnTo>
                      <a:pt x="543" y="563"/>
                    </a:lnTo>
                    <a:lnTo>
                      <a:pt x="542" y="572"/>
                    </a:lnTo>
                    <a:lnTo>
                      <a:pt x="539" y="582"/>
                    </a:lnTo>
                    <a:lnTo>
                      <a:pt x="536" y="592"/>
                    </a:lnTo>
                    <a:lnTo>
                      <a:pt x="532" y="601"/>
                    </a:lnTo>
                    <a:lnTo>
                      <a:pt x="526" y="610"/>
                    </a:lnTo>
                    <a:lnTo>
                      <a:pt x="521" y="618"/>
                    </a:lnTo>
                    <a:lnTo>
                      <a:pt x="513" y="626"/>
                    </a:lnTo>
                    <a:lnTo>
                      <a:pt x="512" y="627"/>
                    </a:lnTo>
                    <a:lnTo>
                      <a:pt x="496" y="640"/>
                    </a:lnTo>
                    <a:lnTo>
                      <a:pt x="480" y="653"/>
                    </a:lnTo>
                    <a:lnTo>
                      <a:pt x="463" y="664"/>
                    </a:lnTo>
                    <a:lnTo>
                      <a:pt x="444" y="671"/>
                    </a:lnTo>
                    <a:lnTo>
                      <a:pt x="426" y="679"/>
                    </a:lnTo>
                    <a:lnTo>
                      <a:pt x="406" y="683"/>
                    </a:lnTo>
                    <a:lnTo>
                      <a:pt x="386" y="686"/>
                    </a:lnTo>
                    <a:lnTo>
                      <a:pt x="367" y="688"/>
                    </a:lnTo>
                    <a:lnTo>
                      <a:pt x="348" y="686"/>
                    </a:lnTo>
                    <a:lnTo>
                      <a:pt x="328" y="683"/>
                    </a:lnTo>
                    <a:lnTo>
                      <a:pt x="308" y="679"/>
                    </a:lnTo>
                    <a:lnTo>
                      <a:pt x="290" y="671"/>
                    </a:lnTo>
                    <a:lnTo>
                      <a:pt x="271" y="663"/>
                    </a:lnTo>
                    <a:lnTo>
                      <a:pt x="254" y="653"/>
                    </a:lnTo>
                    <a:lnTo>
                      <a:pt x="236" y="640"/>
                    </a:lnTo>
                    <a:lnTo>
                      <a:pt x="221" y="627"/>
                    </a:lnTo>
                    <a:lnTo>
                      <a:pt x="209" y="613"/>
                    </a:lnTo>
                    <a:lnTo>
                      <a:pt x="198" y="598"/>
                    </a:lnTo>
                    <a:lnTo>
                      <a:pt x="188" y="584"/>
                    </a:lnTo>
                    <a:lnTo>
                      <a:pt x="179" y="568"/>
                    </a:lnTo>
                    <a:lnTo>
                      <a:pt x="173" y="551"/>
                    </a:lnTo>
                    <a:lnTo>
                      <a:pt x="168" y="534"/>
                    </a:lnTo>
                    <a:lnTo>
                      <a:pt x="165" y="517"/>
                    </a:lnTo>
                    <a:lnTo>
                      <a:pt x="162" y="499"/>
                    </a:lnTo>
                    <a:lnTo>
                      <a:pt x="161" y="482"/>
                    </a:lnTo>
                    <a:lnTo>
                      <a:pt x="162" y="465"/>
                    </a:lnTo>
                    <a:lnTo>
                      <a:pt x="163" y="447"/>
                    </a:lnTo>
                    <a:lnTo>
                      <a:pt x="167" y="430"/>
                    </a:lnTo>
                    <a:lnTo>
                      <a:pt x="172" y="414"/>
                    </a:lnTo>
                    <a:lnTo>
                      <a:pt x="178" y="397"/>
                    </a:lnTo>
                    <a:lnTo>
                      <a:pt x="187" y="381"/>
                    </a:lnTo>
                    <a:lnTo>
                      <a:pt x="195" y="366"/>
                    </a:lnTo>
                    <a:lnTo>
                      <a:pt x="208" y="350"/>
                    </a:lnTo>
                    <a:lnTo>
                      <a:pt x="221" y="335"/>
                    </a:lnTo>
                    <a:lnTo>
                      <a:pt x="236" y="321"/>
                    </a:lnTo>
                    <a:lnTo>
                      <a:pt x="254" y="309"/>
                    </a:lnTo>
                    <a:lnTo>
                      <a:pt x="271" y="299"/>
                    </a:lnTo>
                    <a:lnTo>
                      <a:pt x="290" y="290"/>
                    </a:lnTo>
                    <a:lnTo>
                      <a:pt x="308" y="283"/>
                    </a:lnTo>
                    <a:lnTo>
                      <a:pt x="328" y="279"/>
                    </a:lnTo>
                    <a:lnTo>
                      <a:pt x="348" y="276"/>
                    </a:lnTo>
                    <a:lnTo>
                      <a:pt x="367" y="274"/>
                    </a:lnTo>
                    <a:lnTo>
                      <a:pt x="367" y="0"/>
                    </a:lnTo>
                    <a:lnTo>
                      <a:pt x="348" y="0"/>
                    </a:lnTo>
                    <a:lnTo>
                      <a:pt x="329" y="1"/>
                    </a:lnTo>
                    <a:lnTo>
                      <a:pt x="311" y="3"/>
                    </a:lnTo>
                    <a:lnTo>
                      <a:pt x="293" y="7"/>
                    </a:lnTo>
                    <a:lnTo>
                      <a:pt x="275" y="11"/>
                    </a:lnTo>
                    <a:lnTo>
                      <a:pt x="257" y="16"/>
                    </a:lnTo>
                    <a:lnTo>
                      <a:pt x="241" y="22"/>
                    </a:lnTo>
                    <a:lnTo>
                      <a:pt x="224" y="28"/>
                    </a:lnTo>
                    <a:lnTo>
                      <a:pt x="208" y="36"/>
                    </a:lnTo>
                    <a:lnTo>
                      <a:pt x="192" y="43"/>
                    </a:lnTo>
                    <a:lnTo>
                      <a:pt x="177" y="53"/>
                    </a:lnTo>
                    <a:lnTo>
                      <a:pt x="162" y="61"/>
                    </a:lnTo>
                    <a:lnTo>
                      <a:pt x="147" y="71"/>
                    </a:lnTo>
                    <a:lnTo>
                      <a:pt x="134" y="83"/>
                    </a:lnTo>
                    <a:lnTo>
                      <a:pt x="120" y="95"/>
                    </a:lnTo>
                    <a:lnTo>
                      <a:pt x="108" y="106"/>
                    </a:lnTo>
                    <a:lnTo>
                      <a:pt x="95" y="120"/>
                    </a:lnTo>
                    <a:lnTo>
                      <a:pt x="84" y="132"/>
                    </a:lnTo>
                    <a:lnTo>
                      <a:pt x="73" y="147"/>
                    </a:lnTo>
                    <a:lnTo>
                      <a:pt x="63" y="160"/>
                    </a:lnTo>
                    <a:lnTo>
                      <a:pt x="53" y="175"/>
                    </a:lnTo>
                    <a:lnTo>
                      <a:pt x="45" y="191"/>
                    </a:lnTo>
                    <a:lnTo>
                      <a:pt x="36" y="207"/>
                    </a:lnTo>
                    <a:lnTo>
                      <a:pt x="28" y="224"/>
                    </a:lnTo>
                    <a:lnTo>
                      <a:pt x="22" y="240"/>
                    </a:lnTo>
                    <a:lnTo>
                      <a:pt x="16" y="257"/>
                    </a:lnTo>
                    <a:lnTo>
                      <a:pt x="11" y="274"/>
                    </a:lnTo>
                    <a:lnTo>
                      <a:pt x="7" y="292"/>
                    </a:lnTo>
                    <a:lnTo>
                      <a:pt x="4" y="310"/>
                    </a:lnTo>
                    <a:lnTo>
                      <a:pt x="2" y="329"/>
                    </a:lnTo>
                    <a:lnTo>
                      <a:pt x="0" y="347"/>
                    </a:lnTo>
                    <a:lnTo>
                      <a:pt x="0" y="366"/>
                    </a:lnTo>
                    <a:lnTo>
                      <a:pt x="0" y="384"/>
                    </a:lnTo>
                    <a:lnTo>
                      <a:pt x="2" y="403"/>
                    </a:lnTo>
                    <a:lnTo>
                      <a:pt x="4" y="422"/>
                    </a:lnTo>
                    <a:lnTo>
                      <a:pt x="7" y="440"/>
                    </a:lnTo>
                    <a:lnTo>
                      <a:pt x="11" y="457"/>
                    </a:lnTo>
                    <a:lnTo>
                      <a:pt x="16" y="475"/>
                    </a:lnTo>
                    <a:lnTo>
                      <a:pt x="22" y="492"/>
                    </a:lnTo>
                    <a:lnTo>
                      <a:pt x="28" y="508"/>
                    </a:lnTo>
                    <a:lnTo>
                      <a:pt x="36" y="525"/>
                    </a:lnTo>
                    <a:lnTo>
                      <a:pt x="45" y="540"/>
                    </a:lnTo>
                    <a:lnTo>
                      <a:pt x="53" y="556"/>
                    </a:lnTo>
                    <a:lnTo>
                      <a:pt x="63" y="571"/>
                    </a:lnTo>
                    <a:lnTo>
                      <a:pt x="73" y="585"/>
                    </a:lnTo>
                    <a:lnTo>
                      <a:pt x="84" y="600"/>
                    </a:lnTo>
                    <a:lnTo>
                      <a:pt x="95" y="612"/>
                    </a:lnTo>
                    <a:lnTo>
                      <a:pt x="108" y="626"/>
                    </a:lnTo>
                    <a:lnTo>
                      <a:pt x="120" y="638"/>
                    </a:lnTo>
                    <a:lnTo>
                      <a:pt x="134" y="649"/>
                    </a:lnTo>
                    <a:lnTo>
                      <a:pt x="147" y="660"/>
                    </a:lnTo>
                    <a:lnTo>
                      <a:pt x="162" y="670"/>
                    </a:lnTo>
                    <a:lnTo>
                      <a:pt x="177" y="680"/>
                    </a:lnTo>
                    <a:lnTo>
                      <a:pt x="192" y="689"/>
                    </a:lnTo>
                    <a:lnTo>
                      <a:pt x="208" y="696"/>
                    </a:lnTo>
                    <a:lnTo>
                      <a:pt x="224" y="704"/>
                    </a:lnTo>
                    <a:lnTo>
                      <a:pt x="241" y="711"/>
                    </a:lnTo>
                    <a:lnTo>
                      <a:pt x="257" y="716"/>
                    </a:lnTo>
                    <a:lnTo>
                      <a:pt x="275" y="721"/>
                    </a:lnTo>
                    <a:lnTo>
                      <a:pt x="293" y="726"/>
                    </a:lnTo>
                    <a:lnTo>
                      <a:pt x="311" y="728"/>
                    </a:lnTo>
                    <a:lnTo>
                      <a:pt x="329" y="731"/>
                    </a:lnTo>
                    <a:lnTo>
                      <a:pt x="348" y="732"/>
                    </a:lnTo>
                    <a:lnTo>
                      <a:pt x="367" y="733"/>
                    </a:lnTo>
                    <a:lnTo>
                      <a:pt x="386" y="732"/>
                    </a:lnTo>
                    <a:lnTo>
                      <a:pt x="406" y="731"/>
                    </a:lnTo>
                    <a:lnTo>
                      <a:pt x="426" y="728"/>
                    </a:lnTo>
                    <a:lnTo>
                      <a:pt x="444" y="725"/>
                    </a:lnTo>
                    <a:lnTo>
                      <a:pt x="463" y="720"/>
                    </a:lnTo>
                    <a:lnTo>
                      <a:pt x="480" y="715"/>
                    </a:lnTo>
                    <a:lnTo>
                      <a:pt x="499" y="709"/>
                    </a:lnTo>
                    <a:lnTo>
                      <a:pt x="516" y="701"/>
                    </a:lnTo>
                    <a:lnTo>
                      <a:pt x="532" y="694"/>
                    </a:lnTo>
                    <a:lnTo>
                      <a:pt x="548" y="685"/>
                    </a:lnTo>
                    <a:lnTo>
                      <a:pt x="564" y="675"/>
                    </a:lnTo>
                    <a:lnTo>
                      <a:pt x="579" y="665"/>
                    </a:lnTo>
                    <a:lnTo>
                      <a:pt x="594" y="654"/>
                    </a:lnTo>
                    <a:lnTo>
                      <a:pt x="609" y="642"/>
                    </a:lnTo>
                    <a:lnTo>
                      <a:pt x="622" y="629"/>
                    </a:lnTo>
                    <a:lnTo>
                      <a:pt x="635" y="617"/>
                    </a:lnTo>
                    <a:lnTo>
                      <a:pt x="635" y="366"/>
                    </a:lnTo>
                    <a:lnTo>
                      <a:pt x="538" y="3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3733800" y="2063463"/>
            <a:ext cx="615156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ru-RU" altLang="ru-RU" sz="2400" dirty="0" smtClean="0">
                <a:solidFill>
                  <a:srgbClr val="FFFFFF"/>
                </a:solidFill>
                <a:latin typeface="Impact" panose="020B0806030902050204" pitchFamily="34" charset="0"/>
              </a:rPr>
              <a:t>ВНЕДРЕНИЕ ФОРМУЛЯРОВ ЦЕЛЕВЫХ ПРОВЕРОК ОБЪЕКТОВ ТРАНСПОРТА ГАЗА НА ПРИМЕРЕ </a:t>
            </a:r>
            <a:br>
              <a:rPr lang="ru-RU" altLang="ru-RU" sz="2400" dirty="0" smtClean="0">
                <a:solidFill>
                  <a:srgbClr val="FFFFFF"/>
                </a:solidFill>
                <a:latin typeface="Impact" panose="020B0806030902050204" pitchFamily="34" charset="0"/>
              </a:rPr>
            </a:br>
            <a:r>
              <a:rPr lang="ru-RU" altLang="ru-RU" sz="2400" dirty="0" smtClean="0">
                <a:solidFill>
                  <a:srgbClr val="FFFFFF"/>
                </a:solidFill>
                <a:latin typeface="Impact" panose="020B0806030902050204" pitchFamily="34" charset="0"/>
              </a:rPr>
              <a:t>ГРС ООО «ГАЗПРОМ ТРАНСГАЗ УФА»</a:t>
            </a:r>
          </a:p>
          <a:p>
            <a:pPr defTabSz="914400" eaLnBrk="1" hangingPunct="1"/>
            <a:endParaRPr lang="ru-RU" altLang="ru-RU" b="1" dirty="0">
              <a:solidFill>
                <a:srgbClr val="FFFFFF"/>
              </a:solidFill>
              <a:latin typeface="Impact" panose="020B0806030902050204" pitchFamily="34" charset="0"/>
            </a:endParaRPr>
          </a:p>
          <a:p>
            <a:pPr defTabSz="914400" eaLnBrk="1" hangingPunct="1"/>
            <a:r>
              <a:rPr lang="ru-RU" altLang="ru-RU" dirty="0" smtClean="0">
                <a:solidFill>
                  <a:srgbClr val="FFFFFF"/>
                </a:solidFill>
                <a:latin typeface="Impact" panose="020B0806030902050204" pitchFamily="34" charset="0"/>
              </a:rPr>
              <a:t>Начальник производственного отдела по эксплуатации </a:t>
            </a:r>
            <a:br>
              <a:rPr lang="ru-RU" altLang="ru-RU" dirty="0" smtClean="0">
                <a:solidFill>
                  <a:srgbClr val="FFFFFF"/>
                </a:solidFill>
                <a:latin typeface="Impact" panose="020B0806030902050204" pitchFamily="34" charset="0"/>
              </a:rPr>
            </a:br>
            <a:r>
              <a:rPr lang="ru-RU" altLang="ru-RU" dirty="0" smtClean="0">
                <a:solidFill>
                  <a:srgbClr val="FFFFFF"/>
                </a:solidFill>
                <a:latin typeface="Impact" panose="020B0806030902050204" pitchFamily="34" charset="0"/>
              </a:rPr>
              <a:t>ГРС ООО </a:t>
            </a:r>
            <a:r>
              <a:rPr lang="ru-RU" altLang="ru-RU" dirty="0">
                <a:solidFill>
                  <a:srgbClr val="FFFFFF"/>
                </a:solidFill>
                <a:latin typeface="Impact" panose="020B0806030902050204" pitchFamily="34" charset="0"/>
              </a:rPr>
              <a:t>«Газпром трансгаз Уфа»</a:t>
            </a:r>
          </a:p>
          <a:p>
            <a:pPr defTabSz="914400" eaLnBrk="1" hangingPunct="1"/>
            <a:endParaRPr lang="ru-RU" altLang="ru-RU" dirty="0">
              <a:solidFill>
                <a:srgbClr val="FFFFFF"/>
              </a:solidFill>
              <a:latin typeface="Impact" panose="020B0806030902050204" pitchFamily="34" charset="0"/>
            </a:endParaRPr>
          </a:p>
          <a:p>
            <a:pPr defTabSz="914400" eaLnBrk="1" hangingPunct="1"/>
            <a:r>
              <a:rPr lang="ru-RU" altLang="ru-RU" dirty="0" smtClean="0">
                <a:solidFill>
                  <a:srgbClr val="FFFFFF"/>
                </a:solidFill>
                <a:latin typeface="Impact" panose="020B0806030902050204" pitchFamily="34" charset="0"/>
              </a:rPr>
              <a:t>А.И. Асадуллин</a:t>
            </a:r>
            <a:endParaRPr lang="en-US" altLang="ru-RU" dirty="0" smtClean="0">
              <a:solidFill>
                <a:srgbClr val="FFFFFF"/>
              </a:solidFill>
              <a:latin typeface="Impact" panose="020B0806030902050204" pitchFamily="34" charset="0"/>
            </a:endParaRPr>
          </a:p>
          <a:p>
            <a:pPr defTabSz="914400" eaLnBrk="1" hangingPunct="1"/>
            <a:endParaRPr lang="en-US" altLang="ru-RU" dirty="0">
              <a:solidFill>
                <a:srgbClr val="FFFFFF"/>
              </a:solidFill>
              <a:latin typeface="Impact" panose="020B0806030902050204" pitchFamily="34" charset="0"/>
            </a:endParaRPr>
          </a:p>
          <a:p>
            <a:pPr algn="ctr" defTabSz="914400" eaLnBrk="1" hangingPunct="1"/>
            <a:r>
              <a:rPr lang="ru-RU" altLang="ru-RU" dirty="0" smtClean="0">
                <a:solidFill>
                  <a:srgbClr val="FFFFFF"/>
                </a:solidFill>
                <a:latin typeface="Impact" panose="020B0806030902050204" pitchFamily="34" charset="0"/>
              </a:rPr>
              <a:t>г. Казань 24.10.2017</a:t>
            </a:r>
            <a:endParaRPr lang="ru-RU" altLang="ru-RU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17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1376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2074" name="Rectangle 83"/>
          <p:cNvSpPr>
            <a:spLocks noChangeArrowheads="1"/>
          </p:cNvSpPr>
          <p:nvPr/>
        </p:nvSpPr>
        <p:spPr bwMode="auto">
          <a:xfrm>
            <a:off x="469900" y="125413"/>
            <a:ext cx="9166225" cy="3253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500" b="1" dirty="0" smtClean="0">
                <a:solidFill>
                  <a:srgbClr val="0E4468"/>
                </a:solidFill>
                <a:latin typeface="Tahoma" pitchFamily="34" charset="0"/>
              </a:rPr>
              <a:t>ПОДСИСТЕМА УПРАВЛЕНИЯ ТОиР</a:t>
            </a:r>
            <a:endParaRPr lang="ru-RU" altLang="ru-RU" sz="1500" b="1" dirty="0">
              <a:solidFill>
                <a:srgbClr val="0E4468"/>
              </a:solidFill>
              <a:latin typeface="Tahoma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089096" y="811514"/>
            <a:ext cx="11160225" cy="5673859"/>
            <a:chOff x="278574" y="1501776"/>
            <a:chExt cx="8431358" cy="4286503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059" y="2951860"/>
              <a:ext cx="1718200" cy="1394100"/>
            </a:xfrm>
            <a:prstGeom prst="rect">
              <a:avLst/>
            </a:prstGeom>
            <a:ln w="28575">
              <a:solidFill>
                <a:srgbClr val="006699"/>
              </a:solidFill>
            </a:ln>
          </p:spPr>
        </p:pic>
        <p:sp>
          <p:nvSpPr>
            <p:cNvPr id="82" name="AutoShape 30"/>
            <p:cNvSpPr>
              <a:spLocks noChangeArrowheads="1"/>
            </p:cNvSpPr>
            <p:nvPr/>
          </p:nvSpPr>
          <p:spPr bwMode="auto">
            <a:xfrm rot="5400000" flipH="1">
              <a:off x="4174444" y="2667001"/>
              <a:ext cx="333375" cy="1123950"/>
            </a:xfrm>
            <a:prstGeom prst="upArrow">
              <a:avLst>
                <a:gd name="adj1" fmla="val 44120"/>
                <a:gd name="adj2" fmla="val 90186"/>
              </a:avLst>
            </a:prstGeom>
            <a:gradFill rotWithShape="1">
              <a:gsLst>
                <a:gs pos="0">
                  <a:srgbClr val="006699"/>
                </a:gs>
                <a:gs pos="100000">
                  <a:srgbClr val="00FFFF">
                    <a:alpha val="12999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ru-RU" altLang="ru-RU" sz="10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84" name="Oval 32"/>
            <p:cNvSpPr>
              <a:spLocks noChangeArrowheads="1"/>
            </p:cNvSpPr>
            <p:nvPr/>
          </p:nvSpPr>
          <p:spPr bwMode="auto">
            <a:xfrm>
              <a:off x="3369502" y="1893360"/>
              <a:ext cx="3557588" cy="3735387"/>
            </a:xfrm>
            <a:prstGeom prst="ellipse">
              <a:avLst/>
            </a:prstGeom>
            <a:noFill/>
            <a:ln w="38100">
              <a:solidFill>
                <a:srgbClr val="00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ru-RU" altLang="ru-RU" sz="10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85" name="AutoShape 38"/>
            <p:cNvSpPr>
              <a:spLocks noChangeArrowheads="1"/>
            </p:cNvSpPr>
            <p:nvPr/>
          </p:nvSpPr>
          <p:spPr bwMode="auto">
            <a:xfrm>
              <a:off x="5390470" y="2406651"/>
              <a:ext cx="333375" cy="787400"/>
            </a:xfrm>
            <a:prstGeom prst="upArrow">
              <a:avLst>
                <a:gd name="adj1" fmla="val 50000"/>
                <a:gd name="adj2" fmla="val 45171"/>
              </a:avLst>
            </a:prstGeom>
            <a:gradFill rotWithShape="1">
              <a:gsLst>
                <a:gs pos="0">
                  <a:srgbClr val="006699"/>
                </a:gs>
                <a:gs pos="100000">
                  <a:srgbClr val="00FFFF">
                    <a:alpha val="12999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ru-RU" altLang="ru-RU" sz="10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86" name="AutoShape 39"/>
            <p:cNvSpPr>
              <a:spLocks noChangeArrowheads="1"/>
            </p:cNvSpPr>
            <p:nvPr/>
          </p:nvSpPr>
          <p:spPr bwMode="auto">
            <a:xfrm rot="7721062">
              <a:off x="6008719" y="1996185"/>
              <a:ext cx="333375" cy="481013"/>
            </a:xfrm>
            <a:prstGeom prst="upArrow">
              <a:avLst>
                <a:gd name="adj1" fmla="val 50000"/>
                <a:gd name="adj2" fmla="val 65830"/>
              </a:avLst>
            </a:prstGeom>
            <a:gradFill rotWithShape="1">
              <a:gsLst>
                <a:gs pos="0">
                  <a:srgbClr val="006699"/>
                </a:gs>
                <a:gs pos="100000">
                  <a:srgbClr val="00FFFF">
                    <a:alpha val="12999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ru-RU" altLang="ru-RU" sz="10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89" name="AutoShape 41"/>
            <p:cNvSpPr>
              <a:spLocks noChangeArrowheads="1"/>
            </p:cNvSpPr>
            <p:nvPr/>
          </p:nvSpPr>
          <p:spPr bwMode="auto">
            <a:xfrm rot="13027909" flipH="1">
              <a:off x="6395996" y="4543131"/>
              <a:ext cx="331788" cy="669925"/>
            </a:xfrm>
            <a:prstGeom prst="upArrow">
              <a:avLst>
                <a:gd name="adj1" fmla="val 50000"/>
                <a:gd name="adj2" fmla="val 92123"/>
              </a:avLst>
            </a:prstGeom>
            <a:gradFill rotWithShape="1">
              <a:gsLst>
                <a:gs pos="0">
                  <a:srgbClr val="006699"/>
                </a:gs>
                <a:gs pos="100000">
                  <a:srgbClr val="00FFFF">
                    <a:alpha val="12999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defTabSz="914400" eaLnBrk="1" hangingPunct="1"/>
              <a:endParaRPr lang="ru-RU" altLang="ru-RU" sz="10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90" name="AutoShape 42"/>
            <p:cNvSpPr>
              <a:spLocks noChangeArrowheads="1"/>
            </p:cNvSpPr>
            <p:nvPr/>
          </p:nvSpPr>
          <p:spPr bwMode="auto">
            <a:xfrm rot="-767007" flipH="1" flipV="1">
              <a:off x="6711640" y="3053180"/>
              <a:ext cx="333375" cy="722312"/>
            </a:xfrm>
            <a:prstGeom prst="upArrow">
              <a:avLst>
                <a:gd name="adj1" fmla="val 50000"/>
                <a:gd name="adj2" fmla="val 98854"/>
              </a:avLst>
            </a:prstGeom>
            <a:gradFill rotWithShape="1">
              <a:gsLst>
                <a:gs pos="0">
                  <a:srgbClr val="006699"/>
                </a:gs>
                <a:gs pos="100000">
                  <a:srgbClr val="00FFFF">
                    <a:alpha val="12999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defTabSz="914400" eaLnBrk="1" hangingPunct="1"/>
              <a:endParaRPr lang="ru-RU" altLang="ru-RU" sz="10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91" name="Text Box 44"/>
            <p:cNvSpPr txBox="1">
              <a:spLocks noChangeArrowheads="1"/>
            </p:cNvSpPr>
            <p:nvPr/>
          </p:nvSpPr>
          <p:spPr bwMode="auto">
            <a:xfrm>
              <a:off x="5985782" y="1501776"/>
              <a:ext cx="19923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1" hangingPunct="1"/>
              <a:r>
                <a:rPr lang="ru-RU" altLang="ru-RU" sz="1000" b="1" dirty="0">
                  <a:solidFill>
                    <a:srgbClr val="006699"/>
                  </a:solidFill>
                </a:rPr>
                <a:t>ТЕХНИЧЕСКОЕ СОСТОЯНИЕ</a:t>
              </a:r>
            </a:p>
          </p:txBody>
        </p:sp>
        <p:sp>
          <p:nvSpPr>
            <p:cNvPr id="92" name="Oval 45"/>
            <p:cNvSpPr>
              <a:spLocks noChangeArrowheads="1"/>
            </p:cNvSpPr>
            <p:nvPr/>
          </p:nvSpPr>
          <p:spPr bwMode="auto">
            <a:xfrm>
              <a:off x="5168903" y="1621353"/>
              <a:ext cx="782648" cy="765000"/>
            </a:xfrm>
            <a:prstGeom prst="ellipse">
              <a:avLst/>
            </a:prstGeom>
            <a:blipFill dpi="0" rotWithShape="1">
              <a:blip r:embed="rId5" cstate="print"/>
              <a:srcRect/>
              <a:stretch>
                <a:fillRect b="-787"/>
              </a:stretch>
            </a:blipFill>
            <a:ln w="38100">
              <a:solidFill>
                <a:srgbClr val="00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Text Box 47"/>
            <p:cNvSpPr txBox="1">
              <a:spLocks noChangeArrowheads="1"/>
            </p:cNvSpPr>
            <p:nvPr/>
          </p:nvSpPr>
          <p:spPr bwMode="auto">
            <a:xfrm>
              <a:off x="7092270" y="1901751"/>
              <a:ext cx="16129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eaLnBrk="1" hangingPunct="1"/>
              <a:r>
                <a:rPr lang="ru-RU" altLang="ru-RU" sz="1000" b="1" dirty="0">
                  <a:solidFill>
                    <a:srgbClr val="006699"/>
                  </a:solidFill>
                </a:rPr>
                <a:t>КОМПЛЕКСНАЯ </a:t>
              </a:r>
            </a:p>
            <a:p>
              <a:pPr defTabSz="914400" eaLnBrk="1" hangingPunct="1"/>
              <a:r>
                <a:rPr lang="ru-RU" altLang="ru-RU" sz="1000" b="1" dirty="0">
                  <a:solidFill>
                    <a:srgbClr val="006699"/>
                  </a:solidFill>
                </a:rPr>
                <a:t>ОЦЕНКА</a:t>
              </a:r>
            </a:p>
            <a:p>
              <a:pPr defTabSz="914400" eaLnBrk="1" hangingPunct="1"/>
              <a:r>
                <a:rPr lang="ru-RU" altLang="ru-RU" sz="1000" b="1" dirty="0">
                  <a:solidFill>
                    <a:srgbClr val="006699"/>
                  </a:solidFill>
                </a:rPr>
                <a:t>ТЕХНИЧЕСКОГО </a:t>
              </a:r>
            </a:p>
            <a:p>
              <a:pPr defTabSz="914400" eaLnBrk="1" hangingPunct="1"/>
              <a:r>
                <a:rPr lang="ru-RU" altLang="ru-RU" sz="1000" b="1" dirty="0">
                  <a:solidFill>
                    <a:srgbClr val="006699"/>
                  </a:solidFill>
                </a:rPr>
                <a:t>СОСТОЯНИЯ</a:t>
              </a:r>
            </a:p>
          </p:txBody>
        </p:sp>
        <p:sp>
          <p:nvSpPr>
            <p:cNvPr id="94" name="Oval 48"/>
            <p:cNvSpPr>
              <a:spLocks noChangeArrowheads="1"/>
            </p:cNvSpPr>
            <p:nvPr/>
          </p:nvSpPr>
          <p:spPr bwMode="auto">
            <a:xfrm>
              <a:off x="6325262" y="2245883"/>
              <a:ext cx="782888" cy="765002"/>
            </a:xfrm>
            <a:prstGeom prst="ellipse">
              <a:avLst/>
            </a:prstGeom>
            <a:blipFill dpi="0" rotWithShape="1">
              <a:blip r:embed="rId6" cstate="print"/>
              <a:srcRect/>
              <a:stretch>
                <a:fillRect b="-20471"/>
              </a:stretch>
            </a:blipFill>
            <a:ln w="38100">
              <a:solidFill>
                <a:srgbClr val="00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Text Box 50"/>
            <p:cNvSpPr txBox="1">
              <a:spLocks noChangeArrowheads="1"/>
            </p:cNvSpPr>
            <p:nvPr/>
          </p:nvSpPr>
          <p:spPr bwMode="auto">
            <a:xfrm>
              <a:off x="7365320" y="4146551"/>
              <a:ext cx="13446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1" hangingPunct="1"/>
              <a:r>
                <a:rPr lang="ru-RU" altLang="ru-RU" sz="1000" b="1" dirty="0">
                  <a:solidFill>
                    <a:srgbClr val="006699"/>
                  </a:solidFill>
                </a:rPr>
                <a:t>ФОРМИРОВАНИЕ </a:t>
              </a:r>
            </a:p>
            <a:p>
              <a:pPr defTabSz="914400" eaLnBrk="1" hangingPunct="1"/>
              <a:r>
                <a:rPr lang="ru-RU" altLang="ru-RU" sz="1000" b="1" dirty="0">
                  <a:solidFill>
                    <a:srgbClr val="006699"/>
                  </a:solidFill>
                </a:rPr>
                <a:t>ПЛАНА РАБОТ</a:t>
              </a:r>
            </a:p>
          </p:txBody>
        </p:sp>
        <p:sp>
          <p:nvSpPr>
            <p:cNvPr id="96" name="Oval 51"/>
            <p:cNvSpPr>
              <a:spLocks noChangeArrowheads="1"/>
            </p:cNvSpPr>
            <p:nvPr/>
          </p:nvSpPr>
          <p:spPr bwMode="auto">
            <a:xfrm>
              <a:off x="6531556" y="3791809"/>
              <a:ext cx="782888" cy="763749"/>
            </a:xfrm>
            <a:prstGeom prst="ellipse">
              <a:avLst/>
            </a:prstGeom>
            <a:blipFill dpi="0" rotWithShape="1">
              <a:blip r:embed="rId7" cstate="print"/>
              <a:srcRect/>
              <a:stretch>
                <a:fillRect r="-29175"/>
              </a:stretch>
            </a:blipFill>
            <a:ln w="38100">
              <a:solidFill>
                <a:srgbClr val="00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Text Box 53"/>
            <p:cNvSpPr txBox="1">
              <a:spLocks noChangeArrowheads="1"/>
            </p:cNvSpPr>
            <p:nvPr/>
          </p:nvSpPr>
          <p:spPr bwMode="auto">
            <a:xfrm>
              <a:off x="6279424" y="5520873"/>
              <a:ext cx="12319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1" hangingPunct="1"/>
              <a:r>
                <a:rPr lang="ru-RU" altLang="ru-RU" sz="1000" b="1" dirty="0">
                  <a:solidFill>
                    <a:srgbClr val="006699"/>
                  </a:solidFill>
                </a:rPr>
                <a:t>ЗАЯВКА НА МТР</a:t>
              </a:r>
            </a:p>
          </p:txBody>
        </p:sp>
        <p:sp>
          <p:nvSpPr>
            <p:cNvPr id="98" name="Oval 54"/>
            <p:cNvSpPr>
              <a:spLocks noChangeArrowheads="1"/>
            </p:cNvSpPr>
            <p:nvPr/>
          </p:nvSpPr>
          <p:spPr bwMode="auto">
            <a:xfrm>
              <a:off x="5715191" y="5007823"/>
              <a:ext cx="627269" cy="612488"/>
            </a:xfrm>
            <a:prstGeom prst="ellipse">
              <a:avLst/>
            </a:prstGeom>
            <a:blipFill dpi="0" rotWithShape="1">
              <a:blip r:embed="rId8" cstate="print"/>
              <a:srcRect/>
              <a:stretch>
                <a:fillRect r="-28834"/>
              </a:stretch>
            </a:blipFill>
            <a:ln w="38100">
              <a:solidFill>
                <a:srgbClr val="00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1" hangingPunct="1">
                <a:defRPr/>
              </a:pPr>
              <a:endParaRPr lang="ru-RU" sz="1000" dirty="0">
                <a:solidFill>
                  <a:schemeClr val="tx1"/>
                </a:solidFill>
              </a:endParaRPr>
            </a:p>
          </p:txBody>
        </p:sp>
        <p:sp>
          <p:nvSpPr>
            <p:cNvPr id="101" name="Text Box 59"/>
            <p:cNvSpPr txBox="1">
              <a:spLocks noChangeArrowheads="1"/>
            </p:cNvSpPr>
            <p:nvPr/>
          </p:nvSpPr>
          <p:spPr bwMode="auto">
            <a:xfrm>
              <a:off x="4470348" y="4726938"/>
              <a:ext cx="8985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1" hangingPunct="1"/>
              <a:r>
                <a:rPr lang="ru-RU" altLang="ru-RU" sz="1000" b="1" dirty="0">
                  <a:solidFill>
                    <a:srgbClr val="006699"/>
                  </a:solidFill>
                </a:rPr>
                <a:t>ПОСТАВКА</a:t>
              </a:r>
            </a:p>
            <a:p>
              <a:pPr defTabSz="914400" eaLnBrk="1" hangingPunct="1"/>
              <a:r>
                <a:rPr lang="ru-RU" altLang="ru-RU" sz="1000" b="1" dirty="0">
                  <a:solidFill>
                    <a:srgbClr val="006699"/>
                  </a:solidFill>
                </a:rPr>
                <a:t>МТР</a:t>
              </a:r>
            </a:p>
          </p:txBody>
        </p:sp>
        <p:sp>
          <p:nvSpPr>
            <p:cNvPr id="102" name="Oval 60"/>
            <p:cNvSpPr>
              <a:spLocks noChangeArrowheads="1"/>
            </p:cNvSpPr>
            <p:nvPr/>
          </p:nvSpPr>
          <p:spPr bwMode="auto">
            <a:xfrm>
              <a:off x="3912655" y="5023104"/>
              <a:ext cx="782637" cy="765175"/>
            </a:xfrm>
            <a:prstGeom prst="ellipse">
              <a:avLst/>
            </a:prstGeom>
            <a:blipFill dpi="0" rotWithShape="1">
              <a:blip r:embed="rId9" cstate="print"/>
              <a:srcRect/>
              <a:stretch>
                <a:fillRect/>
              </a:stretch>
            </a:blipFill>
            <a:ln w="38100">
              <a:solidFill>
                <a:srgbClr val="00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ru-RU" altLang="ru-RU" sz="10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04" name="Oval 63"/>
            <p:cNvSpPr>
              <a:spLocks noChangeArrowheads="1"/>
            </p:cNvSpPr>
            <p:nvPr/>
          </p:nvSpPr>
          <p:spPr bwMode="auto">
            <a:xfrm>
              <a:off x="3051638" y="3883875"/>
              <a:ext cx="695837" cy="678850"/>
            </a:xfrm>
            <a:prstGeom prst="ellipse">
              <a:avLst/>
            </a:prstGeom>
            <a:blipFill dpi="0" rotWithShape="1">
              <a:blip r:embed="rId10" cstate="print"/>
              <a:srcRect/>
              <a:stretch>
                <a:fillRect b="-7338"/>
              </a:stretch>
            </a:blipFill>
            <a:ln w="38100">
              <a:solidFill>
                <a:srgbClr val="00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5" name="Text Box 64"/>
            <p:cNvSpPr txBox="1">
              <a:spLocks noChangeArrowheads="1"/>
            </p:cNvSpPr>
            <p:nvPr/>
          </p:nvSpPr>
          <p:spPr bwMode="auto">
            <a:xfrm>
              <a:off x="1806111" y="3975245"/>
              <a:ext cx="111283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 eaLnBrk="1" hangingPunct="1"/>
              <a:r>
                <a:rPr lang="ru-RU" altLang="ru-RU" sz="1000" b="1" dirty="0">
                  <a:solidFill>
                    <a:srgbClr val="006699"/>
                  </a:solidFill>
                </a:rPr>
                <a:t>ПРОВЕДЕНИЕ </a:t>
              </a:r>
            </a:p>
            <a:p>
              <a:pPr algn="r" defTabSz="914400" eaLnBrk="1" hangingPunct="1"/>
              <a:r>
                <a:rPr lang="ru-RU" altLang="ru-RU" sz="1000" b="1" dirty="0">
                  <a:solidFill>
                    <a:srgbClr val="006699"/>
                  </a:solidFill>
                </a:rPr>
                <a:t>РАБОТ</a:t>
              </a:r>
            </a:p>
          </p:txBody>
        </p:sp>
        <p:sp>
          <p:nvSpPr>
            <p:cNvPr id="106" name="AutoShape 65"/>
            <p:cNvSpPr>
              <a:spLocks noChangeArrowheads="1"/>
            </p:cNvSpPr>
            <p:nvPr/>
          </p:nvSpPr>
          <p:spPr bwMode="auto">
            <a:xfrm rot="2558069">
              <a:off x="3780497" y="2082457"/>
              <a:ext cx="492125" cy="581025"/>
            </a:xfrm>
            <a:prstGeom prst="upArrow">
              <a:avLst>
                <a:gd name="adj1" fmla="val 50000"/>
                <a:gd name="adj2" fmla="val 53867"/>
              </a:avLst>
            </a:prstGeom>
            <a:gradFill rotWithShape="1">
              <a:gsLst>
                <a:gs pos="0">
                  <a:srgbClr val="FF6600"/>
                </a:gs>
                <a:gs pos="100000">
                  <a:srgbClr val="993300">
                    <a:alpha val="12999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ru-RU" altLang="ru-RU" sz="10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grpSp>
          <p:nvGrpSpPr>
            <p:cNvPr id="107" name="Group 66"/>
            <p:cNvGrpSpPr>
              <a:grpSpLocks/>
            </p:cNvGrpSpPr>
            <p:nvPr/>
          </p:nvGrpSpPr>
          <p:grpSpPr bwMode="auto">
            <a:xfrm>
              <a:off x="3273254" y="1624145"/>
              <a:ext cx="1952036" cy="919210"/>
              <a:chOff x="883" y="36"/>
              <a:chExt cx="2115" cy="997"/>
            </a:xfrm>
          </p:grpSpPr>
          <p:sp>
            <p:nvSpPr>
              <p:cNvPr id="108" name="Text Box 67"/>
              <p:cNvSpPr txBox="1">
                <a:spLocks noChangeArrowheads="1"/>
              </p:cNvSpPr>
              <p:nvPr/>
            </p:nvSpPr>
            <p:spPr bwMode="auto">
              <a:xfrm>
                <a:off x="883" y="104"/>
                <a:ext cx="1117" cy="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defTabSz="914400" eaLnBrk="1" hangingPunct="1"/>
                <a:r>
                  <a:rPr lang="ru-RU" altLang="ru-RU" sz="1000" b="1" dirty="0">
                    <a:solidFill>
                      <a:srgbClr val="C00000"/>
                    </a:solidFill>
                  </a:rPr>
                  <a:t>ЭФФЕКТИВНОСТЬ</a:t>
                </a:r>
              </a:p>
              <a:p>
                <a:pPr algn="r" defTabSz="914400" eaLnBrk="1" hangingPunct="1"/>
                <a:r>
                  <a:rPr lang="ru-RU" altLang="ru-RU" sz="1000" b="1" dirty="0">
                    <a:solidFill>
                      <a:srgbClr val="C00000"/>
                    </a:solidFill>
                  </a:rPr>
                  <a:t>РАБОТ</a:t>
                </a:r>
              </a:p>
            </p:txBody>
          </p:sp>
          <p:sp>
            <p:nvSpPr>
              <p:cNvPr id="109" name="AutoShape 68"/>
              <p:cNvSpPr>
                <a:spLocks noChangeArrowheads="1"/>
              </p:cNvSpPr>
              <p:nvPr/>
            </p:nvSpPr>
            <p:spPr bwMode="auto">
              <a:xfrm>
                <a:off x="2003" y="36"/>
                <a:ext cx="995" cy="997"/>
              </a:xfrm>
              <a:prstGeom prst="octagon">
                <a:avLst>
                  <a:gd name="adj" fmla="val 29287"/>
                </a:avLst>
              </a:prstGeom>
              <a:blipFill dpi="0" rotWithShape="1">
                <a:blip r:embed="rId11" cstate="print"/>
                <a:srcRect/>
                <a:stretch>
                  <a:fillRect/>
                </a:stretch>
              </a:blipFill>
              <a:ln w="57150">
                <a:solidFill>
                  <a:srgbClr val="FF6600"/>
                </a:solidFill>
                <a:miter lim="800000"/>
                <a:headEnd/>
                <a:tailEnd/>
              </a:ln>
              <a:effectLst>
                <a:outerShdw dist="52363" dir="20757825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defTabSz="914400" eaLnBrk="1" hangingPunct="1">
                  <a:defRPr/>
                </a:pPr>
                <a:endParaRPr lang="ru-RU" altLang="ru-RU" sz="1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2" name="AutoShape 61"/>
            <p:cNvSpPr>
              <a:spLocks noChangeArrowheads="1"/>
            </p:cNvSpPr>
            <p:nvPr/>
          </p:nvSpPr>
          <p:spPr bwMode="auto">
            <a:xfrm rot="8614323" flipH="1" flipV="1">
              <a:off x="3579994" y="4535827"/>
              <a:ext cx="334962" cy="683106"/>
            </a:xfrm>
            <a:prstGeom prst="upArrow">
              <a:avLst>
                <a:gd name="adj1" fmla="val 50000"/>
                <a:gd name="adj2" fmla="val 60545"/>
              </a:avLst>
            </a:prstGeom>
            <a:gradFill rotWithShape="1">
              <a:gsLst>
                <a:gs pos="0">
                  <a:srgbClr val="006699"/>
                </a:gs>
                <a:gs pos="100000">
                  <a:srgbClr val="00FFFF">
                    <a:alpha val="12999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ru-RU" altLang="ru-RU" sz="10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67" name="AutoShape 61"/>
            <p:cNvSpPr>
              <a:spLocks noChangeArrowheads="1"/>
            </p:cNvSpPr>
            <p:nvPr/>
          </p:nvSpPr>
          <p:spPr bwMode="auto">
            <a:xfrm rot="5056793" flipH="1" flipV="1">
              <a:off x="5124079" y="5239621"/>
              <a:ext cx="334962" cy="710065"/>
            </a:xfrm>
            <a:prstGeom prst="upArrow">
              <a:avLst>
                <a:gd name="adj1" fmla="val 50000"/>
                <a:gd name="adj2" fmla="val 60545"/>
              </a:avLst>
            </a:prstGeom>
            <a:gradFill rotWithShape="1">
              <a:gsLst>
                <a:gs pos="0">
                  <a:srgbClr val="006699"/>
                </a:gs>
                <a:gs pos="100000">
                  <a:srgbClr val="00FFFF">
                    <a:alpha val="12999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ru-RU" altLang="ru-RU" sz="10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4" name="Text Box 47"/>
            <p:cNvSpPr txBox="1">
              <a:spLocks noChangeArrowheads="1"/>
            </p:cNvSpPr>
            <p:nvPr/>
          </p:nvSpPr>
          <p:spPr bwMode="auto">
            <a:xfrm>
              <a:off x="278574" y="2685246"/>
              <a:ext cx="281442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defTabSz="914400" eaLnBrk="1" hangingPunct="1"/>
              <a:r>
                <a:rPr lang="ru-RU" altLang="ru-RU" sz="1000" b="1" dirty="0" smtClean="0">
                  <a:solidFill>
                    <a:srgbClr val="006699"/>
                  </a:solidFill>
                </a:rPr>
                <a:t>ФО</a:t>
              </a:r>
              <a:r>
                <a:rPr lang="ru-RU" altLang="ru-RU" sz="1000" b="1" dirty="0">
                  <a:solidFill>
                    <a:srgbClr val="006699"/>
                  </a:solidFill>
                </a:rPr>
                <a:t>Р</a:t>
              </a:r>
              <a:r>
                <a:rPr lang="ru-RU" altLang="ru-RU" sz="1000" b="1" dirty="0" smtClean="0">
                  <a:solidFill>
                    <a:srgbClr val="006699"/>
                  </a:solidFill>
                </a:rPr>
                <a:t>МУЛЯР </a:t>
              </a:r>
              <a:endParaRPr lang="en-US" altLang="ru-RU" sz="1000" b="1" dirty="0" smtClean="0">
                <a:solidFill>
                  <a:srgbClr val="006699"/>
                </a:solidFill>
              </a:endParaRPr>
            </a:p>
            <a:p>
              <a:pPr algn="r" defTabSz="914400" eaLnBrk="1" hangingPunct="1"/>
              <a:r>
                <a:rPr lang="ru-RU" altLang="ru-RU" sz="1000" b="1" dirty="0" smtClean="0">
                  <a:solidFill>
                    <a:srgbClr val="006699"/>
                  </a:solidFill>
                </a:rPr>
                <a:t>ЦЕЛЕВЫХ ПРОВЕРОК</a:t>
              </a:r>
              <a:endParaRPr lang="ru-RU" altLang="ru-RU" sz="1000" b="1" dirty="0">
                <a:solidFill>
                  <a:srgbClr val="006699"/>
                </a:solidFill>
              </a:endParaRPr>
            </a:p>
          </p:txBody>
        </p:sp>
        <p:sp>
          <p:nvSpPr>
            <p:cNvPr id="35" name="Oval 48"/>
            <p:cNvSpPr>
              <a:spLocks noChangeArrowheads="1"/>
            </p:cNvSpPr>
            <p:nvPr/>
          </p:nvSpPr>
          <p:spPr bwMode="auto">
            <a:xfrm>
              <a:off x="3131449" y="2567653"/>
              <a:ext cx="757791" cy="740478"/>
            </a:xfrm>
            <a:prstGeom prst="ellipse">
              <a:avLst/>
            </a:prstGeom>
            <a:blipFill dpi="0" rotWithShape="1">
              <a:blip r:embed="rId6" cstate="print"/>
              <a:srcRect/>
              <a:stretch>
                <a:fillRect b="-20471"/>
              </a:stretch>
            </a:blipFill>
            <a:ln w="38100">
              <a:solidFill>
                <a:srgbClr val="F8910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6" name="AutoShape 61"/>
            <p:cNvSpPr>
              <a:spLocks noChangeArrowheads="1"/>
            </p:cNvSpPr>
            <p:nvPr/>
          </p:nvSpPr>
          <p:spPr bwMode="auto">
            <a:xfrm rot="11219853" flipH="1" flipV="1">
              <a:off x="3228204" y="3291305"/>
              <a:ext cx="381000" cy="509588"/>
            </a:xfrm>
            <a:prstGeom prst="upArrow">
              <a:avLst>
                <a:gd name="adj1" fmla="val 50000"/>
                <a:gd name="adj2" fmla="val 62745"/>
              </a:avLst>
            </a:prstGeom>
            <a:gradFill rotWithShape="1">
              <a:gsLst>
                <a:gs pos="0">
                  <a:srgbClr val="006699"/>
                </a:gs>
                <a:gs pos="100000">
                  <a:srgbClr val="00FFFF">
                    <a:alpha val="12999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ru-RU" altLang="ru-RU" sz="10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78098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1376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2" name="Rectangle 83"/>
          <p:cNvSpPr>
            <a:spLocks noChangeArrowheads="1"/>
          </p:cNvSpPr>
          <p:nvPr/>
        </p:nvSpPr>
        <p:spPr bwMode="auto">
          <a:xfrm>
            <a:off x="666020" y="174698"/>
            <a:ext cx="9166225" cy="3253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500" b="1" dirty="0" smtClean="0">
                <a:solidFill>
                  <a:srgbClr val="0E4468"/>
                </a:solidFill>
                <a:latin typeface="Tahoma" pitchFamily="34" charset="0"/>
              </a:rPr>
              <a:t>ФОРМУЛЯРЫ ЦЕЛЕВЫХ ПРОВЕРОК ГРС</a:t>
            </a:r>
            <a:endParaRPr lang="ru-RU" altLang="ru-RU" sz="1500" b="1" dirty="0">
              <a:solidFill>
                <a:srgbClr val="0E4468"/>
              </a:solidFill>
              <a:latin typeface="Tahoma" pitchFamily="34" charset="0"/>
            </a:endParaRPr>
          </a:p>
        </p:txBody>
      </p:sp>
      <p:pic>
        <p:nvPicPr>
          <p:cNvPr id="32" name="Picture 40" descr="диаграмма копия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4368086" y="1011396"/>
            <a:ext cx="1402268" cy="198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2" descr="диаграмма комп_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7" t="16055" r="24960" b="4285"/>
          <a:stretch>
            <a:fillRect/>
          </a:stretch>
        </p:blipFill>
        <p:spPr bwMode="auto">
          <a:xfrm>
            <a:off x="4890483" y="1395956"/>
            <a:ext cx="1179685" cy="121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3" name="AutoShape 15"/>
          <p:cNvSpPr>
            <a:spLocks noChangeArrowheads="1"/>
          </p:cNvSpPr>
          <p:nvPr/>
        </p:nvSpPr>
        <p:spPr bwMode="auto">
          <a:xfrm>
            <a:off x="-62517" y="5452250"/>
            <a:ext cx="9905999" cy="297250"/>
          </a:xfrm>
          <a:prstGeom prst="flowChartProcess">
            <a:avLst/>
          </a:prstGeom>
          <a:noFill/>
          <a:ln>
            <a:noFill/>
          </a:ln>
          <a:extLst/>
        </p:spPr>
        <p:txBody>
          <a:bodyPr wrap="none" tIns="10800" bIns="10800" anchor="ctr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buClrTx/>
              <a:buSzTx/>
              <a:buFontTx/>
              <a:buNone/>
            </a:pPr>
            <a:r>
              <a:rPr lang="ru-RU" altLang="ru-RU" sz="1300" b="1" dirty="0" smtClean="0">
                <a:solidFill>
                  <a:srgbClr val="0E4468"/>
                </a:solidFill>
                <a:latin typeface="Tahoma" panose="020B0604030504040204" pitchFamily="34" charset="0"/>
              </a:rPr>
              <a:t>Выполнение требований НТД</a:t>
            </a:r>
            <a:endParaRPr lang="ru-RU" altLang="ru-RU" sz="1300" b="1" dirty="0">
              <a:solidFill>
                <a:srgbClr val="0E4468"/>
              </a:solidFill>
              <a:latin typeface="Tahoma" panose="020B0604030504040204" pitchFamily="34" charset="0"/>
            </a:endParaRPr>
          </a:p>
        </p:txBody>
      </p:sp>
      <p:sp>
        <p:nvSpPr>
          <p:cNvPr id="247" name="AutoShape 15"/>
          <p:cNvSpPr>
            <a:spLocks noChangeArrowheads="1"/>
          </p:cNvSpPr>
          <p:nvPr/>
        </p:nvSpPr>
        <p:spPr bwMode="auto">
          <a:xfrm>
            <a:off x="-1" y="3793304"/>
            <a:ext cx="9906000" cy="353196"/>
          </a:xfrm>
          <a:prstGeom prst="flowChartProcess">
            <a:avLst/>
          </a:prstGeom>
          <a:noFill/>
          <a:ln>
            <a:noFill/>
          </a:ln>
          <a:extLst/>
        </p:spPr>
        <p:txBody>
          <a:bodyPr wrap="none" tIns="10800" bIns="10800" anchor="ctr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buClrTx/>
              <a:buSzTx/>
              <a:buFontTx/>
              <a:buNone/>
            </a:pPr>
            <a:r>
              <a:rPr lang="ru-RU" altLang="ru-RU" sz="1300" b="1" dirty="0" smtClean="0">
                <a:solidFill>
                  <a:srgbClr val="0E4468"/>
                </a:solidFill>
                <a:latin typeface="Tahoma" panose="020B0604030504040204" pitchFamily="34" charset="0"/>
              </a:rPr>
              <a:t>Планирование и мониторинг выполнения мероприятий ТОиР</a:t>
            </a:r>
            <a:endParaRPr lang="ru-RU" altLang="ru-RU" sz="1300" b="1" dirty="0">
              <a:solidFill>
                <a:srgbClr val="0E4468"/>
              </a:solidFill>
              <a:latin typeface="Tahoma" panose="020B0604030504040204" pitchFamily="34" charset="0"/>
            </a:endParaRPr>
          </a:p>
        </p:txBody>
      </p:sp>
      <p:sp>
        <p:nvSpPr>
          <p:cNvPr id="250" name="Text Box 41"/>
          <p:cNvSpPr txBox="1">
            <a:spLocks noChangeArrowheads="1"/>
          </p:cNvSpPr>
          <p:nvPr/>
        </p:nvSpPr>
        <p:spPr bwMode="auto">
          <a:xfrm>
            <a:off x="4659736" y="788600"/>
            <a:ext cx="85151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ru-RU" altLang="ru-RU" sz="1800" b="1" dirty="0" smtClean="0">
                <a:solidFill>
                  <a:srgbClr val="005576"/>
                </a:solidFill>
                <a:latin typeface="Tahoma" panose="020B0604030504040204" pitchFamily="34" charset="0"/>
              </a:rPr>
              <a:t>ИИУС</a:t>
            </a:r>
            <a:endParaRPr lang="ru-RU" altLang="ru-RU" sz="1800" b="1" dirty="0">
              <a:solidFill>
                <a:srgbClr val="005576"/>
              </a:solidFill>
              <a:latin typeface="Tahoma" panose="020B0604030504040204" pitchFamily="34" charset="0"/>
            </a:endParaRPr>
          </a:p>
        </p:txBody>
      </p:sp>
      <p:grpSp>
        <p:nvGrpSpPr>
          <p:cNvPr id="47" name="Group 9"/>
          <p:cNvGrpSpPr>
            <a:grpSpLocks noChangeAspect="1"/>
          </p:cNvGrpSpPr>
          <p:nvPr/>
        </p:nvGrpSpPr>
        <p:grpSpPr bwMode="auto">
          <a:xfrm>
            <a:off x="2641650" y="855385"/>
            <a:ext cx="999576" cy="1116897"/>
            <a:chOff x="9253" y="5539"/>
            <a:chExt cx="2903" cy="3246"/>
          </a:xfrm>
        </p:grpSpPr>
        <p:pic>
          <p:nvPicPr>
            <p:cNvPr id="48" name="Picture 10" descr="диаграмма_человек копия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6" y="5539"/>
              <a:ext cx="1260" cy="3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11" descr="диаграмма комп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3" y="6310"/>
              <a:ext cx="2903" cy="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1441141" y="1418512"/>
            <a:ext cx="1285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003366"/>
                </a:solidFill>
                <a:latin typeface="Verdana" panose="020B0604030504040204" pitchFamily="34" charset="0"/>
              </a:rPr>
              <a:t>Филиалы</a:t>
            </a:r>
          </a:p>
        </p:txBody>
      </p:sp>
      <p:grpSp>
        <p:nvGrpSpPr>
          <p:cNvPr id="58" name="Group 27"/>
          <p:cNvGrpSpPr>
            <a:grpSpLocks/>
          </p:cNvGrpSpPr>
          <p:nvPr/>
        </p:nvGrpSpPr>
        <p:grpSpPr bwMode="auto">
          <a:xfrm>
            <a:off x="5610470" y="4215565"/>
            <a:ext cx="3864444" cy="1192805"/>
            <a:chOff x="4550" y="2554"/>
            <a:chExt cx="1382" cy="1321"/>
          </a:xfrm>
        </p:grpSpPr>
        <p:sp>
          <p:nvSpPr>
            <p:cNvPr id="59" name="Rectangle 28"/>
            <p:cNvSpPr>
              <a:spLocks noChangeArrowheads="1"/>
            </p:cNvSpPr>
            <p:nvPr/>
          </p:nvSpPr>
          <p:spPr bwMode="auto">
            <a:xfrm>
              <a:off x="4550" y="2554"/>
              <a:ext cx="1382" cy="1321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63000"/>
                  </a:schemeClr>
                </a:gs>
                <a:gs pos="100000">
                  <a:srgbClr val="DDDDDD">
                    <a:alpha val="27000"/>
                  </a:srgbClr>
                </a:gs>
              </a:gsLst>
              <a:lin ang="2700000" scaled="1"/>
            </a:gradFill>
            <a:ln w="38100">
              <a:solidFill>
                <a:srgbClr val="C0C0C0">
                  <a:alpha val="39999"/>
                </a:srgbClr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7001"/>
                </a:srgbClr>
              </a:outerShdw>
            </a:effec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ru-RU" dirty="0">
                <a:latin typeface="Arial" charset="0"/>
              </a:endParaRPr>
            </a:p>
          </p:txBody>
        </p:sp>
        <p:sp>
          <p:nvSpPr>
            <p:cNvPr id="60" name="Rectangle 29"/>
            <p:cNvSpPr>
              <a:spLocks noChangeArrowheads="1"/>
            </p:cNvSpPr>
            <p:nvPr/>
          </p:nvSpPr>
          <p:spPr bwMode="auto">
            <a:xfrm>
              <a:off x="4586" y="2583"/>
              <a:ext cx="1340" cy="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ru-RU" altLang="ru-RU" sz="1000" b="1" dirty="0" smtClean="0">
                  <a:solidFill>
                    <a:srgbClr val="006699"/>
                  </a:solidFill>
                  <a:latin typeface="Tahoma" panose="020B0604030504040204" pitchFamily="34" charset="0"/>
                </a:rPr>
                <a:t>Определение </a:t>
              </a:r>
              <a:r>
                <a:rPr lang="ru-RU" altLang="ru-RU" sz="1000" b="1" dirty="0">
                  <a:solidFill>
                    <a:srgbClr val="006699"/>
                  </a:solidFill>
                  <a:latin typeface="Tahoma" panose="020B0604030504040204" pitchFamily="34" charset="0"/>
                </a:rPr>
                <a:t>нормативов по выполнению ремонтных работ и требуемых МТР</a:t>
              </a:r>
            </a:p>
            <a:p>
              <a:pPr eaLnBrk="1" hangingPunct="1">
                <a:lnSpc>
                  <a:spcPct val="80000"/>
                </a:lnSpc>
              </a:pPr>
              <a:endParaRPr lang="ru-RU" altLang="ru-RU" sz="1000" b="1" dirty="0">
                <a:solidFill>
                  <a:srgbClr val="006699"/>
                </a:solidFill>
                <a:latin typeface="Tahoma" panose="020B0604030504040204" pitchFamily="34" charset="0"/>
              </a:endParaRPr>
            </a:p>
            <a:p>
              <a:pPr eaLnBrk="1" hangingPunct="1">
                <a:lnSpc>
                  <a:spcPct val="80000"/>
                </a:lnSpc>
              </a:pPr>
              <a:r>
                <a:rPr lang="ru-RU" altLang="ru-RU" sz="1000" b="1" dirty="0">
                  <a:solidFill>
                    <a:srgbClr val="006699"/>
                  </a:solidFill>
                  <a:latin typeface="Tahoma" panose="020B0604030504040204" pitchFamily="34" charset="0"/>
                </a:rPr>
                <a:t>Контроль формирования </a:t>
              </a:r>
              <a:r>
                <a:rPr lang="ru-RU" altLang="ru-RU" sz="1000" b="1" dirty="0" smtClean="0">
                  <a:solidFill>
                    <a:srgbClr val="006699"/>
                  </a:solidFill>
                  <a:latin typeface="Tahoma" panose="020B0604030504040204" pitchFamily="34" charset="0"/>
                </a:rPr>
                <a:t>и выполнение планов </a:t>
              </a:r>
              <a:r>
                <a:rPr lang="ru-RU" altLang="ru-RU" sz="1000" b="1" dirty="0">
                  <a:solidFill>
                    <a:srgbClr val="006699"/>
                  </a:solidFill>
                  <a:latin typeface="Tahoma" panose="020B0604030504040204" pitchFamily="34" charset="0"/>
                </a:rPr>
                <a:t>ТОиР</a:t>
              </a:r>
            </a:p>
            <a:p>
              <a:pPr eaLnBrk="1" hangingPunct="1">
                <a:lnSpc>
                  <a:spcPct val="80000"/>
                </a:lnSpc>
              </a:pPr>
              <a:endParaRPr lang="ru-RU" altLang="ru-RU" sz="1000" b="1" dirty="0">
                <a:solidFill>
                  <a:srgbClr val="006699"/>
                </a:solidFill>
                <a:latin typeface="Tahoma" panose="020B0604030504040204" pitchFamily="34" charset="0"/>
              </a:endParaRPr>
            </a:p>
            <a:p>
              <a:pPr eaLnBrk="1" hangingPunct="1">
                <a:lnSpc>
                  <a:spcPct val="80000"/>
                </a:lnSpc>
              </a:pPr>
              <a:r>
                <a:rPr lang="ru-RU" altLang="ru-RU" sz="1000" b="1" dirty="0" smtClean="0">
                  <a:solidFill>
                    <a:srgbClr val="006699"/>
                  </a:solidFill>
                  <a:latin typeface="Tahoma" panose="020B0604030504040204" pitchFamily="34" charset="0"/>
                </a:rPr>
                <a:t>Мониторинг </a:t>
              </a:r>
              <a:r>
                <a:rPr lang="ru-RU" altLang="ru-RU" sz="1000" b="1" dirty="0">
                  <a:solidFill>
                    <a:srgbClr val="006699"/>
                  </a:solidFill>
                  <a:latin typeface="Tahoma" panose="020B0604030504040204" pitchFamily="34" charset="0"/>
                </a:rPr>
                <a:t>технического состояния оборудования</a:t>
              </a:r>
            </a:p>
            <a:p>
              <a:pPr eaLnBrk="1" hangingPunct="1">
                <a:lnSpc>
                  <a:spcPct val="80000"/>
                </a:lnSpc>
              </a:pPr>
              <a:endParaRPr lang="ru-RU" altLang="ru-RU" sz="1000" b="1" dirty="0">
                <a:solidFill>
                  <a:srgbClr val="006699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61" name="Group 27"/>
          <p:cNvGrpSpPr>
            <a:grpSpLocks/>
          </p:cNvGrpSpPr>
          <p:nvPr/>
        </p:nvGrpSpPr>
        <p:grpSpPr bwMode="auto">
          <a:xfrm>
            <a:off x="720216" y="5821895"/>
            <a:ext cx="3903900" cy="721380"/>
            <a:chOff x="4550" y="2554"/>
            <a:chExt cx="1414" cy="981"/>
          </a:xfrm>
        </p:grpSpPr>
        <p:sp>
          <p:nvSpPr>
            <p:cNvPr id="62" name="Rectangle 28"/>
            <p:cNvSpPr>
              <a:spLocks noChangeArrowheads="1"/>
            </p:cNvSpPr>
            <p:nvPr/>
          </p:nvSpPr>
          <p:spPr bwMode="auto">
            <a:xfrm>
              <a:off x="4550" y="2554"/>
              <a:ext cx="1382" cy="981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63000"/>
                  </a:schemeClr>
                </a:gs>
                <a:gs pos="100000">
                  <a:srgbClr val="DDDDDD">
                    <a:alpha val="27000"/>
                  </a:srgbClr>
                </a:gs>
              </a:gsLst>
              <a:lin ang="2700000" scaled="1"/>
            </a:gradFill>
            <a:ln w="38100">
              <a:solidFill>
                <a:srgbClr val="C0C0C0">
                  <a:alpha val="39999"/>
                </a:srgbClr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7001"/>
                </a:srgbClr>
              </a:outerShdw>
            </a:effec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ru-RU" dirty="0">
                <a:latin typeface="Arial" charset="0"/>
              </a:endParaRPr>
            </a:p>
          </p:txBody>
        </p:sp>
        <p:sp>
          <p:nvSpPr>
            <p:cNvPr id="63" name="Rectangle 29"/>
            <p:cNvSpPr>
              <a:spLocks noChangeArrowheads="1"/>
            </p:cNvSpPr>
            <p:nvPr/>
          </p:nvSpPr>
          <p:spPr bwMode="auto">
            <a:xfrm>
              <a:off x="4586" y="2583"/>
              <a:ext cx="1378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ru-RU" altLang="ru-RU" sz="1000" b="1" dirty="0" smtClean="0">
                  <a:solidFill>
                    <a:srgbClr val="006699"/>
                  </a:solidFill>
                  <a:latin typeface="Tahoma" panose="020B0604030504040204" pitchFamily="34" charset="0"/>
                </a:rPr>
                <a:t>Проведение АПК и регистрация замечаний, нарушений</a:t>
              </a:r>
            </a:p>
            <a:p>
              <a:pPr eaLnBrk="1" hangingPunct="1">
                <a:lnSpc>
                  <a:spcPct val="80000"/>
                </a:lnSpc>
              </a:pPr>
              <a:endParaRPr lang="ru-RU" altLang="ru-RU" sz="1000" b="1" dirty="0">
                <a:solidFill>
                  <a:srgbClr val="006699"/>
                </a:solidFill>
                <a:latin typeface="Tahoma" panose="020B0604030504040204" pitchFamily="34" charset="0"/>
              </a:endParaRPr>
            </a:p>
            <a:p>
              <a:pPr eaLnBrk="1" hangingPunct="1">
                <a:lnSpc>
                  <a:spcPct val="80000"/>
                </a:lnSpc>
              </a:pPr>
              <a:r>
                <a:rPr lang="ru-RU" altLang="ru-RU" sz="1000" b="1" dirty="0" smtClean="0">
                  <a:solidFill>
                    <a:srgbClr val="006699"/>
                  </a:solidFill>
                  <a:latin typeface="Tahoma" panose="020B0604030504040204" pitchFamily="34" charset="0"/>
                </a:rPr>
                <a:t>Устранение нарушений требований НТД на ГРС</a:t>
              </a:r>
              <a:endParaRPr lang="ru-RU" altLang="ru-RU" sz="1000" dirty="0" smtClean="0">
                <a:solidFill>
                  <a:srgbClr val="006699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67" name="Group 27"/>
          <p:cNvGrpSpPr>
            <a:grpSpLocks/>
          </p:cNvGrpSpPr>
          <p:nvPr/>
        </p:nvGrpSpPr>
        <p:grpSpPr bwMode="auto">
          <a:xfrm>
            <a:off x="5610470" y="5821895"/>
            <a:ext cx="3864444" cy="721380"/>
            <a:chOff x="4796" y="2549"/>
            <a:chExt cx="1382" cy="1391"/>
          </a:xfrm>
        </p:grpSpPr>
        <p:sp>
          <p:nvSpPr>
            <p:cNvPr id="68" name="Rectangle 28"/>
            <p:cNvSpPr>
              <a:spLocks noChangeArrowheads="1"/>
            </p:cNvSpPr>
            <p:nvPr/>
          </p:nvSpPr>
          <p:spPr bwMode="auto">
            <a:xfrm>
              <a:off x="4796" y="2549"/>
              <a:ext cx="1382" cy="1391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63000"/>
                  </a:schemeClr>
                </a:gs>
                <a:gs pos="100000">
                  <a:srgbClr val="DDDDDD">
                    <a:alpha val="27000"/>
                  </a:srgbClr>
                </a:gs>
              </a:gsLst>
              <a:lin ang="2700000" scaled="1"/>
            </a:gradFill>
            <a:ln w="38100">
              <a:solidFill>
                <a:srgbClr val="C0C0C0">
                  <a:alpha val="39999"/>
                </a:srgbClr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7001"/>
                </a:srgbClr>
              </a:outerShdw>
            </a:effec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ru-RU" dirty="0">
                <a:latin typeface="Arial" charset="0"/>
              </a:endParaRPr>
            </a:p>
          </p:txBody>
        </p:sp>
        <p:sp>
          <p:nvSpPr>
            <p:cNvPr id="69" name="Rectangle 29"/>
            <p:cNvSpPr>
              <a:spLocks noChangeArrowheads="1"/>
            </p:cNvSpPr>
            <p:nvPr/>
          </p:nvSpPr>
          <p:spPr bwMode="auto">
            <a:xfrm>
              <a:off x="4796" y="2567"/>
              <a:ext cx="1340" cy="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ru-RU" altLang="ru-RU" sz="1000" b="1" dirty="0" smtClean="0">
                  <a:solidFill>
                    <a:srgbClr val="006699"/>
                  </a:solidFill>
                  <a:latin typeface="Tahoma" panose="020B0604030504040204" pitchFamily="34" charset="0"/>
                </a:rPr>
                <a:t>Проведение АПК и регистрация замечаний</a:t>
              </a:r>
            </a:p>
            <a:p>
              <a:pPr eaLnBrk="1" hangingPunct="1">
                <a:lnSpc>
                  <a:spcPct val="80000"/>
                </a:lnSpc>
              </a:pPr>
              <a:endParaRPr lang="ru-RU" altLang="ru-RU" sz="1000" b="1" dirty="0">
                <a:solidFill>
                  <a:srgbClr val="006699"/>
                </a:solidFill>
                <a:latin typeface="Tahoma" panose="020B0604030504040204" pitchFamily="34" charset="0"/>
              </a:endParaRPr>
            </a:p>
            <a:p>
              <a:pPr eaLnBrk="1" hangingPunct="1">
                <a:lnSpc>
                  <a:spcPct val="80000"/>
                </a:lnSpc>
              </a:pPr>
              <a:r>
                <a:rPr lang="ru-RU" altLang="ru-RU" sz="1000" b="1" dirty="0" smtClean="0">
                  <a:solidFill>
                    <a:srgbClr val="006699"/>
                  </a:solidFill>
                  <a:latin typeface="Tahoma" panose="020B0604030504040204" pitchFamily="34" charset="0"/>
                </a:rPr>
                <a:t>Контроль устранения нарушений требований НТД на ГРС</a:t>
              </a:r>
              <a:endParaRPr lang="ru-RU" altLang="ru-RU" sz="1000" b="1" dirty="0">
                <a:solidFill>
                  <a:srgbClr val="006699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70" name="Group 27"/>
          <p:cNvGrpSpPr>
            <a:grpSpLocks/>
          </p:cNvGrpSpPr>
          <p:nvPr/>
        </p:nvGrpSpPr>
        <p:grpSpPr bwMode="auto">
          <a:xfrm>
            <a:off x="720216" y="4252142"/>
            <a:ext cx="3830567" cy="1136867"/>
            <a:chOff x="4550" y="2554"/>
            <a:chExt cx="1382" cy="773"/>
          </a:xfrm>
        </p:grpSpPr>
        <p:sp>
          <p:nvSpPr>
            <p:cNvPr id="71" name="Rectangle 28"/>
            <p:cNvSpPr>
              <a:spLocks noChangeArrowheads="1"/>
            </p:cNvSpPr>
            <p:nvPr/>
          </p:nvSpPr>
          <p:spPr bwMode="auto">
            <a:xfrm>
              <a:off x="4550" y="2554"/>
              <a:ext cx="1382" cy="77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63000"/>
                  </a:schemeClr>
                </a:gs>
                <a:gs pos="100000">
                  <a:srgbClr val="DDDDDD">
                    <a:alpha val="27000"/>
                  </a:srgbClr>
                </a:gs>
              </a:gsLst>
              <a:lin ang="2700000" scaled="1"/>
            </a:gradFill>
            <a:ln w="38100">
              <a:solidFill>
                <a:srgbClr val="C0C0C0">
                  <a:alpha val="39999"/>
                </a:srgbClr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7001"/>
                </a:srgbClr>
              </a:outerShdw>
            </a:effec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ru-RU" dirty="0">
                <a:latin typeface="Arial" charset="0"/>
              </a:endParaRPr>
            </a:p>
          </p:txBody>
        </p:sp>
        <p:sp>
          <p:nvSpPr>
            <p:cNvPr id="72" name="Rectangle 29"/>
            <p:cNvSpPr>
              <a:spLocks noChangeArrowheads="1"/>
            </p:cNvSpPr>
            <p:nvPr/>
          </p:nvSpPr>
          <p:spPr bwMode="auto">
            <a:xfrm>
              <a:off x="4580" y="2597"/>
              <a:ext cx="1340" cy="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ru-RU" altLang="ru-RU" sz="1000" b="1" dirty="0" smtClean="0">
                  <a:solidFill>
                    <a:srgbClr val="006699"/>
                  </a:solidFill>
                  <a:latin typeface="Tahoma" panose="020B0604030504040204" pitchFamily="34" charset="0"/>
                </a:rPr>
                <a:t>Планирование мероприятий ТОиР</a:t>
              </a:r>
            </a:p>
            <a:p>
              <a:pPr eaLnBrk="1" hangingPunct="1">
                <a:lnSpc>
                  <a:spcPct val="80000"/>
                </a:lnSpc>
              </a:pPr>
              <a:endParaRPr lang="ru-RU" altLang="ru-RU" sz="1000" b="1" dirty="0">
                <a:solidFill>
                  <a:srgbClr val="006699"/>
                </a:solidFill>
                <a:latin typeface="Tahoma" panose="020B0604030504040204" pitchFamily="34" charset="0"/>
              </a:endParaRPr>
            </a:p>
            <a:p>
              <a:pPr eaLnBrk="1" hangingPunct="1">
                <a:lnSpc>
                  <a:spcPct val="80000"/>
                </a:lnSpc>
              </a:pPr>
              <a:r>
                <a:rPr lang="ru-RU" altLang="ru-RU" sz="1000" b="1" dirty="0" smtClean="0">
                  <a:solidFill>
                    <a:srgbClr val="006699"/>
                  </a:solidFill>
                  <a:latin typeface="Tahoma" panose="020B0604030504040204" pitchFamily="34" charset="0"/>
                </a:rPr>
                <a:t>Планирование ресурсов для выполнения работ</a:t>
              </a:r>
            </a:p>
            <a:p>
              <a:pPr eaLnBrk="1" hangingPunct="1">
                <a:lnSpc>
                  <a:spcPct val="80000"/>
                </a:lnSpc>
              </a:pPr>
              <a:endParaRPr lang="ru-RU" altLang="ru-RU" sz="1000" b="1" dirty="0">
                <a:solidFill>
                  <a:srgbClr val="006699"/>
                </a:solidFill>
                <a:latin typeface="Tahoma" panose="020B0604030504040204" pitchFamily="34" charset="0"/>
              </a:endParaRPr>
            </a:p>
            <a:p>
              <a:pPr eaLnBrk="1" hangingPunct="1">
                <a:lnSpc>
                  <a:spcPct val="80000"/>
                </a:lnSpc>
              </a:pPr>
              <a:r>
                <a:rPr lang="ru-RU" altLang="ru-RU" sz="1000" b="1" dirty="0" smtClean="0">
                  <a:solidFill>
                    <a:srgbClr val="006699"/>
                  </a:solidFill>
                  <a:latin typeface="Tahoma" panose="020B0604030504040204" pitchFamily="34" charset="0"/>
                </a:rPr>
                <a:t>Мониторинг поставки МТР для выполнения работ</a:t>
              </a:r>
            </a:p>
            <a:p>
              <a:pPr eaLnBrk="1" hangingPunct="1">
                <a:lnSpc>
                  <a:spcPct val="80000"/>
                </a:lnSpc>
              </a:pPr>
              <a:endParaRPr lang="ru-RU" altLang="ru-RU" sz="1000" b="1" dirty="0">
                <a:solidFill>
                  <a:srgbClr val="006699"/>
                </a:solidFill>
                <a:latin typeface="Tahoma" panose="020B0604030504040204" pitchFamily="34" charset="0"/>
              </a:endParaRPr>
            </a:p>
            <a:p>
              <a:pPr eaLnBrk="1" hangingPunct="1">
                <a:lnSpc>
                  <a:spcPct val="80000"/>
                </a:lnSpc>
              </a:pPr>
              <a:r>
                <a:rPr lang="ru-RU" altLang="ru-RU" sz="1000" b="1" dirty="0" smtClean="0">
                  <a:solidFill>
                    <a:srgbClr val="006699"/>
                  </a:solidFill>
                  <a:latin typeface="Tahoma" panose="020B0604030504040204" pitchFamily="34" charset="0"/>
                </a:rPr>
                <a:t>Оценка технического состояния </a:t>
              </a:r>
              <a:r>
                <a:rPr lang="ru-RU" altLang="ru-RU" sz="1000" b="1" dirty="0">
                  <a:solidFill>
                    <a:srgbClr val="006699"/>
                  </a:solidFill>
                  <a:latin typeface="Tahoma" panose="020B0604030504040204" pitchFamily="34" charset="0"/>
                </a:rPr>
                <a:t>оборудования</a:t>
              </a:r>
            </a:p>
            <a:p>
              <a:pPr eaLnBrk="1" hangingPunct="1">
                <a:lnSpc>
                  <a:spcPct val="80000"/>
                </a:lnSpc>
              </a:pPr>
              <a:endParaRPr lang="ru-RU" altLang="ru-RU" sz="1000" b="1" dirty="0">
                <a:solidFill>
                  <a:srgbClr val="006699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73" name="Text Box 12"/>
          <p:cNvSpPr txBox="1">
            <a:spLocks noChangeArrowheads="1"/>
          </p:cNvSpPr>
          <p:nvPr/>
        </p:nvSpPr>
        <p:spPr bwMode="auto">
          <a:xfrm>
            <a:off x="6940429" y="1213398"/>
            <a:ext cx="26608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rgbClr val="003366"/>
                </a:solidFill>
                <a:latin typeface="Verdana" panose="020B0604030504040204" pitchFamily="34" charset="0"/>
              </a:rPr>
              <a:t>Производственный отдел</a:t>
            </a:r>
            <a:endParaRPr lang="ru-RU" altLang="ru-RU" sz="1600" b="1" dirty="0">
              <a:solidFill>
                <a:srgbClr val="003366"/>
              </a:solidFill>
              <a:latin typeface="Verdana" panose="020B060403050404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 bwMode="auto">
          <a:xfrm>
            <a:off x="1718013" y="1952220"/>
            <a:ext cx="720034" cy="312772"/>
          </a:xfrm>
          <a:prstGeom prst="downArrow">
            <a:avLst/>
          </a:prstGeom>
          <a:gradFill flip="none" rotWithShape="1">
            <a:gsLst>
              <a:gs pos="0">
                <a:srgbClr val="006699"/>
              </a:gs>
              <a:gs pos="100000">
                <a:srgbClr val="00FFFF">
                  <a:alpha val="67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43" name="Стрелка вниз 42"/>
          <p:cNvSpPr/>
          <p:nvPr/>
        </p:nvSpPr>
        <p:spPr bwMode="auto">
          <a:xfrm>
            <a:off x="7910856" y="1952220"/>
            <a:ext cx="720034" cy="312772"/>
          </a:xfrm>
          <a:prstGeom prst="downArrow">
            <a:avLst/>
          </a:prstGeom>
          <a:gradFill flip="none" rotWithShape="1">
            <a:gsLst>
              <a:gs pos="0">
                <a:srgbClr val="006699"/>
              </a:gs>
              <a:gs pos="100000">
                <a:srgbClr val="00FFFF">
                  <a:alpha val="67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44" name="AutoShape 31"/>
          <p:cNvSpPr>
            <a:spLocks noChangeArrowheads="1"/>
          </p:cNvSpPr>
          <p:nvPr/>
        </p:nvSpPr>
        <p:spPr bwMode="auto">
          <a:xfrm rot="10800000">
            <a:off x="5692426" y="1216217"/>
            <a:ext cx="653139" cy="308207"/>
          </a:xfrm>
          <a:prstGeom prst="leftRightArrow">
            <a:avLst>
              <a:gd name="adj1" fmla="val 37935"/>
              <a:gd name="adj2" fmla="val 51167"/>
            </a:avLst>
          </a:prstGeom>
          <a:gradFill rotWithShape="1">
            <a:gsLst>
              <a:gs pos="0">
                <a:srgbClr val="006699"/>
              </a:gs>
              <a:gs pos="100000">
                <a:srgbClr val="00FFFF">
                  <a:alpha val="67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33" name="Group 9"/>
          <p:cNvGrpSpPr>
            <a:grpSpLocks noChangeAspect="1"/>
          </p:cNvGrpSpPr>
          <p:nvPr/>
        </p:nvGrpSpPr>
        <p:grpSpPr bwMode="auto">
          <a:xfrm>
            <a:off x="6207519" y="940946"/>
            <a:ext cx="999576" cy="1116897"/>
            <a:chOff x="9253" y="5539"/>
            <a:chExt cx="2903" cy="3246"/>
          </a:xfrm>
        </p:grpSpPr>
        <p:pic>
          <p:nvPicPr>
            <p:cNvPr id="35" name="Picture 10" descr="диаграмма_человек копия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6" y="5539"/>
              <a:ext cx="1260" cy="3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11" descr="диаграмма комп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3" y="6310"/>
              <a:ext cx="2903" cy="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AutoShape 31"/>
          <p:cNvSpPr>
            <a:spLocks noChangeArrowheads="1"/>
          </p:cNvSpPr>
          <p:nvPr/>
        </p:nvSpPr>
        <p:spPr bwMode="auto">
          <a:xfrm rot="10800000">
            <a:off x="3822265" y="1206235"/>
            <a:ext cx="653139" cy="308207"/>
          </a:xfrm>
          <a:prstGeom prst="leftRightArrow">
            <a:avLst>
              <a:gd name="adj1" fmla="val 37935"/>
              <a:gd name="adj2" fmla="val 51167"/>
            </a:avLst>
          </a:prstGeom>
          <a:gradFill rotWithShape="1">
            <a:gsLst>
              <a:gs pos="0">
                <a:srgbClr val="006699"/>
              </a:gs>
              <a:gs pos="100000">
                <a:srgbClr val="00FFFF">
                  <a:alpha val="67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38" name="AutoShape 15"/>
          <p:cNvSpPr>
            <a:spLocks noChangeArrowheads="1"/>
          </p:cNvSpPr>
          <p:nvPr/>
        </p:nvSpPr>
        <p:spPr bwMode="auto">
          <a:xfrm>
            <a:off x="-73754" y="2505248"/>
            <a:ext cx="9905999" cy="297250"/>
          </a:xfrm>
          <a:prstGeom prst="flowChartProcess">
            <a:avLst/>
          </a:prstGeom>
          <a:noFill/>
          <a:ln>
            <a:noFill/>
          </a:ln>
          <a:extLst/>
        </p:spPr>
        <p:txBody>
          <a:bodyPr wrap="none" tIns="10800" bIns="10800" anchor="ctr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buClrTx/>
              <a:buSzTx/>
              <a:buFontTx/>
              <a:buNone/>
            </a:pPr>
            <a:r>
              <a:rPr lang="ru-RU" altLang="ru-RU" sz="1300" b="1" dirty="0" smtClean="0">
                <a:solidFill>
                  <a:srgbClr val="0E4468"/>
                </a:solidFill>
                <a:latin typeface="Tahoma" panose="020B0604030504040204" pitchFamily="34" charset="0"/>
              </a:rPr>
              <a:t>Контроль наличия технической документации и ее актуальности</a:t>
            </a:r>
            <a:endParaRPr lang="ru-RU" altLang="ru-RU" sz="1300" b="1" dirty="0">
              <a:solidFill>
                <a:srgbClr val="0E4468"/>
              </a:solidFill>
              <a:latin typeface="Tahoma" panose="020B0604030504040204" pitchFamily="34" charset="0"/>
            </a:endParaRPr>
          </a:p>
        </p:txBody>
      </p:sp>
      <p:grpSp>
        <p:nvGrpSpPr>
          <p:cNvPr id="39" name="Group 27"/>
          <p:cNvGrpSpPr>
            <a:grpSpLocks/>
          </p:cNvGrpSpPr>
          <p:nvPr/>
        </p:nvGrpSpPr>
        <p:grpSpPr bwMode="auto">
          <a:xfrm>
            <a:off x="720216" y="2830464"/>
            <a:ext cx="3903900" cy="1018630"/>
            <a:chOff x="4550" y="2554"/>
            <a:chExt cx="1414" cy="981"/>
          </a:xfrm>
        </p:grpSpPr>
        <p:sp>
          <p:nvSpPr>
            <p:cNvPr id="40" name="Rectangle 28"/>
            <p:cNvSpPr>
              <a:spLocks noChangeArrowheads="1"/>
            </p:cNvSpPr>
            <p:nvPr/>
          </p:nvSpPr>
          <p:spPr bwMode="auto">
            <a:xfrm>
              <a:off x="4550" y="2554"/>
              <a:ext cx="1382" cy="981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63000"/>
                  </a:schemeClr>
                </a:gs>
                <a:gs pos="100000">
                  <a:srgbClr val="DDDDDD">
                    <a:alpha val="27000"/>
                  </a:srgbClr>
                </a:gs>
              </a:gsLst>
              <a:lin ang="2700000" scaled="1"/>
            </a:gradFill>
            <a:ln w="38100">
              <a:solidFill>
                <a:srgbClr val="C0C0C0">
                  <a:alpha val="39999"/>
                </a:srgbClr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7001"/>
                </a:srgbClr>
              </a:outerShdw>
            </a:effec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ru-RU" dirty="0">
                <a:latin typeface="Arial" charset="0"/>
              </a:endParaRPr>
            </a:p>
          </p:txBody>
        </p:sp>
        <p:sp>
          <p:nvSpPr>
            <p:cNvPr id="41" name="Rectangle 29"/>
            <p:cNvSpPr>
              <a:spLocks noChangeArrowheads="1"/>
            </p:cNvSpPr>
            <p:nvPr/>
          </p:nvSpPr>
          <p:spPr bwMode="auto">
            <a:xfrm>
              <a:off x="4586" y="2583"/>
              <a:ext cx="1378" cy="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ru-RU" altLang="ru-RU" sz="1000" b="1" dirty="0" smtClean="0">
                  <a:solidFill>
                    <a:srgbClr val="006699"/>
                  </a:solidFill>
                  <a:latin typeface="Tahoma" panose="020B0604030504040204" pitchFamily="34" charset="0"/>
                </a:rPr>
                <a:t>Актуализация информации о наличии и месте хранения документации:</a:t>
              </a:r>
            </a:p>
            <a:p>
              <a:pPr marL="171450" indent="-171450" eaLnBrk="1" hangingPunct="1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ru-RU" altLang="ru-RU" sz="1000" dirty="0" smtClean="0">
                  <a:solidFill>
                    <a:srgbClr val="006699"/>
                  </a:solidFill>
                  <a:latin typeface="Tahoma" panose="020B0604030504040204" pitchFamily="34" charset="0"/>
                </a:rPr>
                <a:t>нормативно-технической;</a:t>
              </a:r>
            </a:p>
            <a:p>
              <a:pPr marL="171450" indent="-171450" eaLnBrk="1" hangingPunct="1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ru-RU" altLang="ru-RU" sz="1000" dirty="0" smtClean="0">
                  <a:solidFill>
                    <a:srgbClr val="006699"/>
                  </a:solidFill>
                  <a:latin typeface="Tahoma" panose="020B0604030504040204" pitchFamily="34" charset="0"/>
                </a:rPr>
                <a:t>эксплуатационно-технической;</a:t>
              </a:r>
            </a:p>
            <a:p>
              <a:pPr marL="171450" indent="-171450" eaLnBrk="1" hangingPunct="1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ru-RU" altLang="ru-RU" sz="1000" dirty="0" smtClean="0">
                  <a:solidFill>
                    <a:srgbClr val="006699"/>
                  </a:solidFill>
                  <a:latin typeface="Tahoma" panose="020B0604030504040204" pitchFamily="34" charset="0"/>
                </a:rPr>
                <a:t>проектной;</a:t>
              </a:r>
            </a:p>
            <a:p>
              <a:pPr marL="171450" indent="-171450" eaLnBrk="1" hangingPunct="1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ru-RU" altLang="ru-RU" sz="1000" dirty="0" smtClean="0">
                  <a:solidFill>
                    <a:srgbClr val="006699"/>
                  </a:solidFill>
                  <a:latin typeface="Tahoma" panose="020B0604030504040204" pitchFamily="34" charset="0"/>
                </a:rPr>
                <a:t>исполнительной;</a:t>
              </a:r>
            </a:p>
            <a:p>
              <a:pPr marL="171450" indent="-171450" eaLnBrk="1" hangingPunct="1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ru-RU" altLang="ru-RU" sz="1000" dirty="0" smtClean="0">
                  <a:solidFill>
                    <a:srgbClr val="006699"/>
                  </a:solidFill>
                  <a:latin typeface="Tahoma" panose="020B0604030504040204" pitchFamily="34" charset="0"/>
                </a:rPr>
                <a:t>экспертиза промышленной безопасности.</a:t>
              </a:r>
            </a:p>
          </p:txBody>
        </p:sp>
      </p:grpSp>
      <p:grpSp>
        <p:nvGrpSpPr>
          <p:cNvPr id="42" name="Group 27"/>
          <p:cNvGrpSpPr>
            <a:grpSpLocks/>
          </p:cNvGrpSpPr>
          <p:nvPr/>
        </p:nvGrpSpPr>
        <p:grpSpPr bwMode="auto">
          <a:xfrm>
            <a:off x="5610470" y="2830464"/>
            <a:ext cx="3864444" cy="863192"/>
            <a:chOff x="4796" y="2549"/>
            <a:chExt cx="1382" cy="1391"/>
          </a:xfrm>
        </p:grpSpPr>
        <p:sp>
          <p:nvSpPr>
            <p:cNvPr id="45" name="Rectangle 28"/>
            <p:cNvSpPr>
              <a:spLocks noChangeArrowheads="1"/>
            </p:cNvSpPr>
            <p:nvPr/>
          </p:nvSpPr>
          <p:spPr bwMode="auto">
            <a:xfrm>
              <a:off x="4796" y="2549"/>
              <a:ext cx="1382" cy="1391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63000"/>
                  </a:schemeClr>
                </a:gs>
                <a:gs pos="100000">
                  <a:srgbClr val="DDDDDD">
                    <a:alpha val="27000"/>
                  </a:srgbClr>
                </a:gs>
              </a:gsLst>
              <a:lin ang="2700000" scaled="1"/>
            </a:gradFill>
            <a:ln w="38100">
              <a:solidFill>
                <a:srgbClr val="C0C0C0">
                  <a:alpha val="39999"/>
                </a:srgbClr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7001"/>
                </a:srgbClr>
              </a:outerShdw>
            </a:effec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ru-RU" dirty="0">
                <a:latin typeface="Arial" charset="0"/>
              </a:endParaRPr>
            </a:p>
          </p:txBody>
        </p:sp>
        <p:sp>
          <p:nvSpPr>
            <p:cNvPr id="46" name="Rectangle 29"/>
            <p:cNvSpPr>
              <a:spLocks noChangeArrowheads="1"/>
            </p:cNvSpPr>
            <p:nvPr/>
          </p:nvSpPr>
          <p:spPr bwMode="auto">
            <a:xfrm>
              <a:off x="4796" y="2567"/>
              <a:ext cx="1340" cy="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ru-RU" altLang="ru-RU" sz="1000" b="1" dirty="0" smtClean="0">
                  <a:solidFill>
                    <a:srgbClr val="006699"/>
                  </a:solidFill>
                  <a:latin typeface="Tahoma" panose="020B0604030504040204" pitchFamily="34" charset="0"/>
                </a:rPr>
                <a:t>Контроль полноты документации по ГРС</a:t>
              </a:r>
            </a:p>
            <a:p>
              <a:pPr eaLnBrk="1" hangingPunct="1">
                <a:lnSpc>
                  <a:spcPct val="80000"/>
                </a:lnSpc>
              </a:pPr>
              <a:endParaRPr lang="ru-RU" altLang="ru-RU" sz="1000" b="1" dirty="0">
                <a:solidFill>
                  <a:srgbClr val="006699"/>
                </a:solidFill>
                <a:latin typeface="Tahoma" panose="020B0604030504040204" pitchFamily="34" charset="0"/>
              </a:endParaRPr>
            </a:p>
            <a:p>
              <a:pPr eaLnBrk="1" hangingPunct="1">
                <a:lnSpc>
                  <a:spcPct val="80000"/>
                </a:lnSpc>
              </a:pPr>
              <a:r>
                <a:rPr lang="ru-RU" altLang="ru-RU" sz="1000" b="1" dirty="0" smtClean="0">
                  <a:solidFill>
                    <a:srgbClr val="006699"/>
                  </a:solidFill>
                  <a:latin typeface="Tahoma" panose="020B0604030504040204" pitchFamily="34" charset="0"/>
                </a:rPr>
                <a:t>Контроль актуальности документации по ГРС</a:t>
              </a:r>
            </a:p>
            <a:p>
              <a:pPr eaLnBrk="1" hangingPunct="1">
                <a:lnSpc>
                  <a:spcPct val="80000"/>
                </a:lnSpc>
              </a:pPr>
              <a:endParaRPr lang="ru-RU" altLang="ru-RU" sz="1000" b="1" dirty="0">
                <a:solidFill>
                  <a:srgbClr val="006699"/>
                </a:solidFill>
                <a:latin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8090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4979" t="34566" r="62528" b="26248"/>
          <a:stretch/>
        </p:blipFill>
        <p:spPr>
          <a:xfrm>
            <a:off x="3272177" y="1143001"/>
            <a:ext cx="5967073" cy="39116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 l="5088" t="79626" r="62271" b="10487"/>
          <a:stretch/>
        </p:blipFill>
        <p:spPr>
          <a:xfrm>
            <a:off x="3300633" y="5045075"/>
            <a:ext cx="5994401" cy="98697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 bwMode="auto">
          <a:xfrm>
            <a:off x="3272176" y="3716279"/>
            <a:ext cx="5967073" cy="2280841"/>
          </a:xfrm>
          <a:prstGeom prst="rect">
            <a:avLst/>
          </a:prstGeom>
          <a:solidFill>
            <a:srgbClr val="FFFF00">
              <a:alpha val="2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6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0" cy="1376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Rectangle 83"/>
          <p:cNvSpPr>
            <a:spLocks noChangeArrowheads="1"/>
          </p:cNvSpPr>
          <p:nvPr/>
        </p:nvSpPr>
        <p:spPr bwMode="auto">
          <a:xfrm>
            <a:off x="739775" y="96837"/>
            <a:ext cx="9166225" cy="3253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500" b="1" dirty="0" smtClean="0">
                <a:solidFill>
                  <a:srgbClr val="0E4468"/>
                </a:solidFill>
                <a:latin typeface="Tahoma" pitchFamily="34" charset="0"/>
              </a:rPr>
              <a:t>ПЛАН ПО СОЗДАНИЮ СИСТЕМЫ ФОРМУЛЯРЫ ЦЕЛЕВЫХ ПРОВЕРОК ГРС</a:t>
            </a:r>
            <a:endParaRPr lang="ru-RU" altLang="ru-RU" sz="1500" b="1" dirty="0">
              <a:solidFill>
                <a:srgbClr val="0E4468"/>
              </a:solidFill>
              <a:latin typeface="Tahoma" pitchFamily="34" charset="0"/>
            </a:endParaRPr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107778" y="1473200"/>
            <a:ext cx="3019540" cy="5037827"/>
          </a:xfrm>
          <a:prstGeom prst="rect">
            <a:avLst/>
          </a:prstGeom>
          <a:gradFill rotWithShape="1">
            <a:gsLst>
              <a:gs pos="0">
                <a:schemeClr val="bg1">
                  <a:alpha val="63000"/>
                </a:schemeClr>
              </a:gs>
              <a:gs pos="100000">
                <a:srgbClr val="DDDDDD">
                  <a:alpha val="27000"/>
                </a:srgbClr>
              </a:gs>
            </a:gsLst>
            <a:lin ang="2700000" scaled="1"/>
          </a:gradFill>
          <a:ln w="38100">
            <a:solidFill>
              <a:srgbClr val="C0C0C0">
                <a:alpha val="39999"/>
              </a:srgbClr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7001"/>
              </a:srgbClr>
            </a:outerShdw>
          </a:effec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17715" y="3844553"/>
            <a:ext cx="2782542" cy="1569660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1000" b="1" dirty="0" smtClean="0">
                <a:solidFill>
                  <a:srgbClr val="006699"/>
                </a:solidFill>
                <a:latin typeface="Tahoma" panose="020B0604030504040204" pitchFamily="34" charset="0"/>
              </a:rPr>
              <a:t>Ведутся работы:</a:t>
            </a:r>
          </a:p>
          <a:p>
            <a:pPr eaLnBrk="1" hangingPunct="1">
              <a:lnSpc>
                <a:spcPct val="80000"/>
              </a:lnSpc>
            </a:pPr>
            <a:endParaRPr lang="ru-RU" altLang="ru-RU" sz="1000" b="1" dirty="0" smtClean="0">
              <a:solidFill>
                <a:srgbClr val="006699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000" b="1" dirty="0" smtClean="0">
                <a:solidFill>
                  <a:srgbClr val="006699"/>
                </a:solidFill>
                <a:latin typeface="Tahoma" panose="020B0604030504040204" pitchFamily="34" charset="0"/>
              </a:rPr>
              <a:t>Этап </a:t>
            </a:r>
            <a:r>
              <a:rPr lang="ru-RU" altLang="ru-RU" sz="1000" b="1" dirty="0">
                <a:solidFill>
                  <a:srgbClr val="006699"/>
                </a:solidFill>
                <a:latin typeface="Tahoma" panose="020B0604030504040204" pitchFamily="34" charset="0"/>
              </a:rPr>
              <a:t>2. Рабочее проектирование. Разработка</a:t>
            </a:r>
          </a:p>
          <a:p>
            <a:pPr marL="171450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000" dirty="0" smtClean="0">
                <a:solidFill>
                  <a:srgbClr val="006699"/>
                </a:solidFill>
                <a:latin typeface="Tahoma" panose="020B0604030504040204" pitchFamily="34" charset="0"/>
              </a:rPr>
              <a:t>Актуализация бизнес-процесса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000" dirty="0">
                <a:solidFill>
                  <a:srgbClr val="006699"/>
                </a:solidFill>
                <a:latin typeface="Tahoma" panose="020B0604030504040204" pitchFamily="34" charset="0"/>
              </a:rPr>
              <a:t> </a:t>
            </a:r>
            <a:r>
              <a:rPr lang="ru-RU" altLang="ru-RU" sz="1000" dirty="0" smtClean="0">
                <a:solidFill>
                  <a:srgbClr val="006699"/>
                </a:solidFill>
                <a:latin typeface="Tahoma" panose="020B0604030504040204" pitchFamily="34" charset="0"/>
              </a:rPr>
              <a:t>   Проведение АПК;</a:t>
            </a:r>
          </a:p>
          <a:p>
            <a:pPr marL="171450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000" dirty="0" smtClean="0">
                <a:solidFill>
                  <a:srgbClr val="006699"/>
                </a:solidFill>
                <a:latin typeface="Tahoma" panose="020B0604030504040204" pitchFamily="34" charset="0"/>
              </a:rPr>
              <a:t>Автоматизированное формирования плана проведения работ;</a:t>
            </a:r>
          </a:p>
          <a:p>
            <a:pPr marL="171450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000" dirty="0" smtClean="0">
                <a:solidFill>
                  <a:srgbClr val="006699"/>
                </a:solidFill>
                <a:latin typeface="Tahoma" panose="020B0604030504040204" pitchFamily="34" charset="0"/>
              </a:rPr>
              <a:t>Формирование оперативных планов для эксплуатационного персонала ГРС;</a:t>
            </a:r>
          </a:p>
          <a:p>
            <a:pPr marL="171450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000" dirty="0" smtClean="0">
                <a:solidFill>
                  <a:srgbClr val="006699"/>
                </a:solidFill>
                <a:latin typeface="Tahoma" panose="020B0604030504040204" pitchFamily="34" charset="0"/>
              </a:rPr>
              <a:t>Заполнения шаблонов стартовой загрузки;</a:t>
            </a:r>
          </a:p>
        </p:txBody>
      </p:sp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252637" y="1654177"/>
            <a:ext cx="2738095" cy="2062103"/>
          </a:xfrm>
          <a:prstGeom prst="rect">
            <a:avLst/>
          </a:prstGeom>
          <a:solidFill>
            <a:srgbClr val="92D050">
              <a:alpha val="31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1000" b="1" dirty="0" smtClean="0">
                <a:solidFill>
                  <a:srgbClr val="006699"/>
                </a:solidFill>
                <a:latin typeface="Tahoma" panose="020B0604030504040204" pitchFamily="34" charset="0"/>
              </a:rPr>
              <a:t>Завершены работы: </a:t>
            </a:r>
          </a:p>
          <a:p>
            <a:pPr eaLnBrk="1" hangingPunct="1">
              <a:lnSpc>
                <a:spcPct val="80000"/>
              </a:lnSpc>
            </a:pPr>
            <a:endParaRPr lang="ru-RU" altLang="ru-RU" sz="1000" b="1" dirty="0">
              <a:solidFill>
                <a:srgbClr val="006699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000" b="1" dirty="0" smtClean="0">
                <a:solidFill>
                  <a:srgbClr val="006699"/>
                </a:solidFill>
                <a:latin typeface="Tahoma" panose="020B0604030504040204" pitchFamily="34" charset="0"/>
              </a:rPr>
              <a:t>Этап 1. Подготовка </a:t>
            </a:r>
          </a:p>
          <a:p>
            <a:pPr marL="171450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000" dirty="0" smtClean="0">
                <a:solidFill>
                  <a:srgbClr val="006699"/>
                </a:solidFill>
                <a:latin typeface="Tahoma" panose="020B0604030504040204" pitchFamily="34" charset="0"/>
              </a:rPr>
              <a:t>Разработка ФТ;</a:t>
            </a:r>
          </a:p>
          <a:p>
            <a:pPr marL="171450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000" dirty="0" smtClean="0">
                <a:solidFill>
                  <a:srgbClr val="006699"/>
                </a:solidFill>
                <a:latin typeface="Tahoma" panose="020B0604030504040204" pitchFamily="34" charset="0"/>
              </a:rPr>
              <a:t>Разработка шаблонов загрузки НСИ;</a:t>
            </a:r>
          </a:p>
          <a:p>
            <a:pPr marL="171450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000" dirty="0" smtClean="0">
                <a:solidFill>
                  <a:srgbClr val="006699"/>
                </a:solidFill>
                <a:latin typeface="Tahoma" panose="020B0604030504040204" pitchFamily="34" charset="0"/>
              </a:rPr>
              <a:t>Заполнение шаблонов </a:t>
            </a:r>
            <a:r>
              <a:rPr lang="ru-RU" altLang="ru-RU" sz="1000" dirty="0">
                <a:solidFill>
                  <a:srgbClr val="006699"/>
                </a:solidFill>
                <a:latin typeface="Tahoma" panose="020B0604030504040204" pitchFamily="34" charset="0"/>
              </a:rPr>
              <a:t>стартовыми </a:t>
            </a:r>
            <a:r>
              <a:rPr lang="ru-RU" altLang="ru-RU" sz="1000" dirty="0" smtClean="0">
                <a:solidFill>
                  <a:srgbClr val="006699"/>
                </a:solidFill>
                <a:latin typeface="Tahoma" panose="020B0604030504040204" pitchFamily="34" charset="0"/>
              </a:rPr>
              <a:t>данными по </a:t>
            </a:r>
            <a:r>
              <a:rPr lang="ru-RU" altLang="ru-RU" sz="1000" dirty="0" err="1" smtClean="0">
                <a:solidFill>
                  <a:srgbClr val="006699"/>
                </a:solidFill>
                <a:latin typeface="Tahoma" panose="020B0604030504040204" pitchFamily="34" charset="0"/>
              </a:rPr>
              <a:t>Приютовскому</a:t>
            </a:r>
            <a:r>
              <a:rPr lang="ru-RU" altLang="ru-RU" sz="1000" dirty="0" smtClean="0">
                <a:solidFill>
                  <a:srgbClr val="006699"/>
                </a:solidFill>
                <a:latin typeface="Tahoma" panose="020B0604030504040204" pitchFamily="34" charset="0"/>
              </a:rPr>
              <a:t> ЛПУМГ;</a:t>
            </a:r>
          </a:p>
          <a:p>
            <a:pPr marL="171450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1000" b="1" dirty="0">
              <a:solidFill>
                <a:srgbClr val="006699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000" b="1" dirty="0">
                <a:solidFill>
                  <a:srgbClr val="006699"/>
                </a:solidFill>
                <a:latin typeface="Tahoma" panose="020B0604030504040204" pitchFamily="34" charset="0"/>
              </a:rPr>
              <a:t>Этап </a:t>
            </a:r>
            <a:r>
              <a:rPr lang="ru-RU" altLang="ru-RU" sz="1000" b="1" dirty="0" smtClean="0">
                <a:solidFill>
                  <a:srgbClr val="006699"/>
                </a:solidFill>
                <a:latin typeface="Tahoma" panose="020B0604030504040204" pitchFamily="34" charset="0"/>
              </a:rPr>
              <a:t>2. Рабочее проектирование. Разработка</a:t>
            </a:r>
          </a:p>
          <a:p>
            <a:pPr marL="171450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000" dirty="0" smtClean="0">
                <a:solidFill>
                  <a:srgbClr val="006699"/>
                </a:solidFill>
                <a:latin typeface="Tahoma" panose="020B0604030504040204" pitchFamily="34" charset="0"/>
              </a:rPr>
              <a:t>Ведение НСИ (справочники видов НТД, перечень требований и видов работ);</a:t>
            </a:r>
          </a:p>
          <a:p>
            <a:pPr marL="171450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000" dirty="0" smtClean="0">
                <a:solidFill>
                  <a:srgbClr val="006699"/>
                </a:solidFill>
                <a:latin typeface="Tahoma" panose="020B0604030504040204" pitchFamily="34" charset="0"/>
              </a:rPr>
              <a:t>Контроль актуальности НТД;</a:t>
            </a:r>
          </a:p>
          <a:p>
            <a:pPr marL="171450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000" dirty="0" smtClean="0">
                <a:solidFill>
                  <a:srgbClr val="006699"/>
                </a:solidFill>
                <a:latin typeface="Tahoma" panose="020B0604030504040204" pitchFamily="34" charset="0"/>
              </a:rPr>
              <a:t>Контроль выполнения требований;</a:t>
            </a:r>
          </a:p>
          <a:p>
            <a:pPr marL="171450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000" dirty="0" smtClean="0">
                <a:solidFill>
                  <a:srgbClr val="006699"/>
                </a:solidFill>
                <a:latin typeface="Tahoma" panose="020B0604030504040204" pitchFamily="34" charset="0"/>
              </a:rPr>
              <a:t>Ведение технологических карт;</a:t>
            </a:r>
            <a:endParaRPr lang="ru-RU" altLang="ru-RU" sz="1000" dirty="0">
              <a:solidFill>
                <a:srgbClr val="006699"/>
              </a:solidFill>
              <a:latin typeface="Tahoma" panose="020B0604030504040204" pitchFamily="34" charset="0"/>
            </a:endParaRPr>
          </a:p>
          <a:p>
            <a:pPr marL="171450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1000" dirty="0" smtClean="0">
              <a:solidFill>
                <a:srgbClr val="006699"/>
              </a:solidFill>
              <a:latin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272177" y="1781175"/>
            <a:ext cx="5967073" cy="1935105"/>
          </a:xfrm>
          <a:prstGeom prst="rect">
            <a:avLst/>
          </a:prstGeom>
          <a:solidFill>
            <a:srgbClr val="92D050">
              <a:alpha val="2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09549" y="5517856"/>
            <a:ext cx="2776787" cy="338554"/>
          </a:xfrm>
          <a:prstGeom prst="rect">
            <a:avLst/>
          </a:prstGeom>
          <a:solidFill>
            <a:srgbClr val="00B050">
              <a:alpha val="36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1000" b="1" dirty="0" smtClean="0">
                <a:solidFill>
                  <a:srgbClr val="006699"/>
                </a:solidFill>
                <a:latin typeface="Tahoma" panose="020B0604030504040204" pitchFamily="34" charset="0"/>
              </a:rPr>
              <a:t>Плановая дата старта опытной эксплуатации – 01.11.2017 года</a:t>
            </a:r>
          </a:p>
        </p:txBody>
      </p:sp>
      <p:sp>
        <p:nvSpPr>
          <p:cNvPr id="16" name="Rectangle 29"/>
          <p:cNvSpPr>
            <a:spLocks noChangeArrowheads="1"/>
          </p:cNvSpPr>
          <p:nvPr/>
        </p:nvSpPr>
        <p:spPr bwMode="auto">
          <a:xfrm>
            <a:off x="209549" y="5935783"/>
            <a:ext cx="2776787" cy="338554"/>
          </a:xfrm>
          <a:prstGeom prst="rect">
            <a:avLst/>
          </a:prstGeom>
          <a:solidFill>
            <a:srgbClr val="00B050">
              <a:alpha val="36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1000" b="1" dirty="0" smtClean="0">
                <a:solidFill>
                  <a:srgbClr val="006699"/>
                </a:solidFill>
                <a:latin typeface="Tahoma" panose="020B0604030504040204" pitchFamily="34" charset="0"/>
              </a:rPr>
              <a:t>Плановая дата старта промышленной эксплуатации – январь 2018 года</a:t>
            </a:r>
          </a:p>
        </p:txBody>
      </p:sp>
    </p:spTree>
    <p:extLst>
      <p:ext uri="{BB962C8B-B14F-4D97-AF65-F5344CB8AC3E}">
        <p14:creationId xmlns:p14="http://schemas.microsoft.com/office/powerpoint/2010/main" val="274174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1376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2" name="Rectangle 83"/>
          <p:cNvSpPr>
            <a:spLocks noChangeArrowheads="1"/>
          </p:cNvSpPr>
          <p:nvPr/>
        </p:nvSpPr>
        <p:spPr bwMode="auto">
          <a:xfrm>
            <a:off x="666020" y="19430"/>
            <a:ext cx="9166225" cy="556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500" b="1" dirty="0" smtClean="0">
                <a:solidFill>
                  <a:srgbClr val="0E4468"/>
                </a:solidFill>
                <a:latin typeface="Tahoma" pitchFamily="34" charset="0"/>
              </a:rPr>
              <a:t>ФОРМИРОВАНИЕ СПРАВОЧНИКА ТЕХНИЧЕСКОЙ ДОКУМЕНТАЦИИ</a:t>
            </a:r>
          </a:p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500" b="1" dirty="0" smtClean="0">
                <a:solidFill>
                  <a:srgbClr val="0E4468"/>
                </a:solidFill>
                <a:latin typeface="Tahoma" pitchFamily="34" charset="0"/>
              </a:rPr>
              <a:t>И ПЕРЕЧНЯ ВЫПОЛНЯЕМЫХ РАБОТ</a:t>
            </a:r>
            <a:endParaRPr lang="ru-RU" altLang="ru-RU" sz="1500" b="1" dirty="0">
              <a:solidFill>
                <a:srgbClr val="0E4468"/>
              </a:solidFill>
              <a:latin typeface="Tahoma" pitchFamily="34" charset="0"/>
            </a:endParaRPr>
          </a:p>
        </p:txBody>
      </p:sp>
      <p:sp>
        <p:nvSpPr>
          <p:cNvPr id="196" name="AutoShape 3"/>
          <p:cNvSpPr>
            <a:spLocks noChangeArrowheads="1"/>
          </p:cNvSpPr>
          <p:nvPr/>
        </p:nvSpPr>
        <p:spPr bwMode="auto">
          <a:xfrm>
            <a:off x="182845" y="1660526"/>
            <a:ext cx="2350590" cy="3412919"/>
          </a:xfrm>
          <a:prstGeom prst="roundRect">
            <a:avLst>
              <a:gd name="adj" fmla="val 1449"/>
            </a:avLst>
          </a:prstGeom>
          <a:solidFill>
            <a:schemeClr val="bg1"/>
          </a:solidFill>
          <a:ln w="19050">
            <a:solidFill>
              <a:srgbClr val="0B668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 anchor="ctr"/>
          <a:lstStyle>
            <a:lvl1pPr marL="82550" indent="-8255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1000">
              <a:solidFill>
                <a:srgbClr val="006699"/>
              </a:solidFill>
              <a:latin typeface="Tahoma" panose="020B0604030504040204" pitchFamily="34" charset="0"/>
            </a:endParaRPr>
          </a:p>
        </p:txBody>
      </p:sp>
      <p:grpSp>
        <p:nvGrpSpPr>
          <p:cNvPr id="197" name="Group 4"/>
          <p:cNvGrpSpPr>
            <a:grpSpLocks/>
          </p:cNvGrpSpPr>
          <p:nvPr/>
        </p:nvGrpSpPr>
        <p:grpSpPr bwMode="auto">
          <a:xfrm>
            <a:off x="2538122" y="1221734"/>
            <a:ext cx="1369328" cy="2888568"/>
            <a:chOff x="3420" y="648"/>
            <a:chExt cx="1100" cy="2872"/>
          </a:xfrm>
        </p:grpSpPr>
        <p:sp>
          <p:nvSpPr>
            <p:cNvPr id="198" name="AutoShape 5"/>
            <p:cNvSpPr>
              <a:spLocks noChangeArrowheads="1"/>
            </p:cNvSpPr>
            <p:nvPr/>
          </p:nvSpPr>
          <p:spPr bwMode="auto">
            <a:xfrm flipH="1">
              <a:off x="3420" y="648"/>
              <a:ext cx="1100" cy="2868"/>
            </a:xfrm>
            <a:prstGeom prst="homePlate">
              <a:avLst>
                <a:gd name="adj" fmla="val 80639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FF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" name="AutoShape 6"/>
            <p:cNvSpPr>
              <a:spLocks noChangeArrowheads="1"/>
            </p:cNvSpPr>
            <p:nvPr/>
          </p:nvSpPr>
          <p:spPr bwMode="auto">
            <a:xfrm flipH="1">
              <a:off x="3420" y="652"/>
              <a:ext cx="1100" cy="2868"/>
            </a:xfrm>
            <a:prstGeom prst="homePlate">
              <a:avLst>
                <a:gd name="adj" fmla="val 80639"/>
              </a:avLst>
            </a:prstGeom>
            <a:pattFill prst="dkUpDiag">
              <a:fgClr>
                <a:srgbClr val="FF9900">
                  <a:alpha val="13000"/>
                </a:srgbClr>
              </a:fgClr>
              <a:bgClr>
                <a:schemeClr val="bg1">
                  <a:alpha val="13000"/>
                </a:schemeClr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1" name="AutoShape 16"/>
          <p:cNvSpPr>
            <a:spLocks noChangeArrowheads="1"/>
          </p:cNvSpPr>
          <p:nvPr/>
        </p:nvSpPr>
        <p:spPr bwMode="auto">
          <a:xfrm>
            <a:off x="4229292" y="848835"/>
            <a:ext cx="1387732" cy="536575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0800" bIns="10800" anchor="ctr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r>
              <a:rPr lang="ru-RU" altLang="ru-RU" sz="1300" dirty="0">
                <a:solidFill>
                  <a:srgbClr val="006699"/>
                </a:solidFill>
                <a:latin typeface="Tahoma" panose="020B0604030504040204" pitchFamily="34" charset="0"/>
              </a:rPr>
              <a:t>Классификация </a:t>
            </a:r>
          </a:p>
          <a:p>
            <a:pPr defTabSz="914400">
              <a:buClrTx/>
              <a:buSzTx/>
              <a:buFontTx/>
              <a:buNone/>
            </a:pPr>
            <a:r>
              <a:rPr lang="ru-RU" altLang="ru-RU" sz="1300" dirty="0">
                <a:solidFill>
                  <a:srgbClr val="006699"/>
                </a:solidFill>
                <a:latin typeface="Tahoma" panose="020B0604030504040204" pitchFamily="34" charset="0"/>
              </a:rPr>
              <a:t>оборудования</a:t>
            </a:r>
          </a:p>
        </p:txBody>
      </p:sp>
      <p:sp>
        <p:nvSpPr>
          <p:cNvPr id="203" name="Oval 17"/>
          <p:cNvSpPr>
            <a:spLocks noChangeArrowheads="1"/>
          </p:cNvSpPr>
          <p:nvPr/>
        </p:nvSpPr>
        <p:spPr bwMode="auto">
          <a:xfrm>
            <a:off x="3515870" y="720759"/>
            <a:ext cx="730250" cy="712788"/>
          </a:xfrm>
          <a:prstGeom prst="ellipse">
            <a:avLst/>
          </a:prstGeom>
          <a:blipFill dpi="0" rotWithShape="1">
            <a:blip r:embed="rId4"/>
            <a:srcRect/>
            <a:stretch>
              <a:fillRect r="-14961"/>
            </a:stretch>
          </a:blipFill>
          <a:ln w="38100">
            <a:solidFill>
              <a:srgbClr val="00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" name="Oval 20"/>
          <p:cNvSpPr>
            <a:spLocks noChangeArrowheads="1"/>
          </p:cNvSpPr>
          <p:nvPr/>
        </p:nvSpPr>
        <p:spPr bwMode="auto">
          <a:xfrm>
            <a:off x="3515870" y="3366985"/>
            <a:ext cx="730250" cy="712788"/>
          </a:xfrm>
          <a:prstGeom prst="ellipse">
            <a:avLst/>
          </a:prstGeom>
          <a:blipFill dpi="0" rotWithShape="1">
            <a:blip r:embed="rId5"/>
            <a:srcRect/>
            <a:stretch>
              <a:fillRect b="-20529"/>
            </a:stretch>
          </a:blipFill>
          <a:ln w="76200">
            <a:solidFill>
              <a:srgbClr val="00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9" name="Oval 23"/>
          <p:cNvSpPr>
            <a:spLocks noChangeArrowheads="1"/>
          </p:cNvSpPr>
          <p:nvPr/>
        </p:nvSpPr>
        <p:spPr bwMode="auto">
          <a:xfrm>
            <a:off x="3515870" y="1568140"/>
            <a:ext cx="730250" cy="712787"/>
          </a:xfrm>
          <a:prstGeom prst="ellipse">
            <a:avLst/>
          </a:prstGeom>
          <a:blipFill dpi="0" rotWithShape="1">
            <a:blip r:embed="rId6"/>
            <a:srcRect/>
            <a:stretch>
              <a:fillRect r="-40769"/>
            </a:stretch>
          </a:blipFill>
          <a:ln w="38100">
            <a:solidFill>
              <a:srgbClr val="00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0" name="AutoShape 16"/>
          <p:cNvSpPr>
            <a:spLocks noChangeArrowheads="1"/>
          </p:cNvSpPr>
          <p:nvPr/>
        </p:nvSpPr>
        <p:spPr bwMode="auto">
          <a:xfrm>
            <a:off x="4270986" y="3429591"/>
            <a:ext cx="1364028" cy="536575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0800" bIns="10800" anchor="ctr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r>
              <a:rPr lang="ru-RU" altLang="ru-RU" sz="1300" b="1" dirty="0" smtClean="0">
                <a:solidFill>
                  <a:srgbClr val="006699"/>
                </a:solidFill>
                <a:latin typeface="Tahoma" panose="020B0604030504040204" pitchFamily="34" charset="0"/>
              </a:rPr>
              <a:t>Перечень видов НТД</a:t>
            </a:r>
          </a:p>
          <a:p>
            <a:pPr defTabSz="914400">
              <a:buClrTx/>
              <a:buSzTx/>
              <a:buFontTx/>
              <a:buNone/>
            </a:pPr>
            <a:r>
              <a:rPr lang="ru-RU" altLang="ru-RU" sz="1300" b="1" dirty="0" smtClean="0">
                <a:solidFill>
                  <a:srgbClr val="006699"/>
                </a:solidFill>
                <a:latin typeface="Tahoma" panose="020B0604030504040204" pitchFamily="34" charset="0"/>
              </a:rPr>
              <a:t>по ГРС</a:t>
            </a:r>
          </a:p>
          <a:p>
            <a:pPr defTabSz="914400">
              <a:buClrTx/>
              <a:buSzTx/>
              <a:buFontTx/>
              <a:buNone/>
            </a:pPr>
            <a:r>
              <a:rPr lang="ru-RU" altLang="ru-RU" sz="1300" b="1" dirty="0" smtClean="0">
                <a:solidFill>
                  <a:srgbClr val="006699"/>
                </a:solidFill>
                <a:latin typeface="Tahoma" panose="020B0604030504040204" pitchFamily="34" charset="0"/>
              </a:rPr>
              <a:t>Перечень видов</a:t>
            </a:r>
          </a:p>
          <a:p>
            <a:pPr defTabSz="914400">
              <a:buClrTx/>
              <a:buSzTx/>
              <a:buFontTx/>
              <a:buNone/>
            </a:pPr>
            <a:r>
              <a:rPr lang="ru-RU" altLang="ru-RU" sz="1300" b="1" dirty="0" smtClean="0">
                <a:solidFill>
                  <a:srgbClr val="006699"/>
                </a:solidFill>
                <a:latin typeface="Tahoma" panose="020B0604030504040204" pitchFamily="34" charset="0"/>
              </a:rPr>
              <a:t>выполняемых работ</a:t>
            </a:r>
          </a:p>
          <a:p>
            <a:pPr defTabSz="914400">
              <a:lnSpc>
                <a:spcPct val="150000"/>
              </a:lnSpc>
              <a:buClrTx/>
              <a:buSzTx/>
              <a:buFontTx/>
              <a:buNone/>
            </a:pPr>
            <a:r>
              <a:rPr lang="ru-RU" altLang="ru-RU" sz="1300" b="1" dirty="0" smtClean="0">
                <a:solidFill>
                  <a:srgbClr val="006699"/>
                </a:solidFill>
                <a:latin typeface="Tahoma" panose="020B0604030504040204" pitchFamily="34" charset="0"/>
              </a:rPr>
              <a:t>Перечень требований НТД</a:t>
            </a:r>
            <a:endParaRPr lang="ru-RU" altLang="ru-RU" sz="1300" b="1" dirty="0">
              <a:solidFill>
                <a:srgbClr val="006699"/>
              </a:solidFill>
              <a:latin typeface="Tahoma" panose="020B0604030504040204" pitchFamily="34" charset="0"/>
            </a:endParaRPr>
          </a:p>
        </p:txBody>
      </p:sp>
      <p:sp>
        <p:nvSpPr>
          <p:cNvPr id="211" name="AutoShape 16"/>
          <p:cNvSpPr>
            <a:spLocks noChangeArrowheads="1"/>
          </p:cNvSpPr>
          <p:nvPr/>
        </p:nvSpPr>
        <p:spPr bwMode="auto">
          <a:xfrm>
            <a:off x="4246120" y="1608199"/>
            <a:ext cx="1364028" cy="536575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0800" bIns="10800" anchor="ctr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r>
              <a:rPr lang="ru-RU" altLang="ru-RU" sz="1300" dirty="0">
                <a:solidFill>
                  <a:srgbClr val="006699"/>
                </a:solidFill>
                <a:latin typeface="Tahoma" panose="020B0604030504040204" pitchFamily="34" charset="0"/>
              </a:rPr>
              <a:t>Спецификация </a:t>
            </a:r>
          </a:p>
          <a:p>
            <a:pPr defTabSz="914400">
              <a:buClrTx/>
              <a:buSzTx/>
              <a:buFontTx/>
              <a:buNone/>
            </a:pPr>
            <a:r>
              <a:rPr lang="ru-RU" altLang="ru-RU" sz="1300" dirty="0">
                <a:solidFill>
                  <a:srgbClr val="006699"/>
                </a:solidFill>
                <a:latin typeface="Tahoma" panose="020B0604030504040204" pitchFamily="34" charset="0"/>
              </a:rPr>
              <a:t>оборудования</a:t>
            </a:r>
          </a:p>
        </p:txBody>
      </p:sp>
      <p:sp>
        <p:nvSpPr>
          <p:cNvPr id="212" name="AutoShape 26"/>
          <p:cNvSpPr>
            <a:spLocks noChangeArrowheads="1"/>
          </p:cNvSpPr>
          <p:nvPr/>
        </p:nvSpPr>
        <p:spPr bwMode="auto">
          <a:xfrm>
            <a:off x="182845" y="1473200"/>
            <a:ext cx="2354376" cy="538162"/>
          </a:xfrm>
          <a:prstGeom prst="roundRect">
            <a:avLst>
              <a:gd name="adj" fmla="val 10213"/>
            </a:avLst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19050">
            <a:solidFill>
              <a:srgbClr val="0B668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500" b="1" dirty="0">
                <a:solidFill>
                  <a:srgbClr val="006699"/>
                </a:solidFill>
                <a:latin typeface="Tahoma" panose="020B0604030504040204" pitchFamily="34" charset="0"/>
              </a:rPr>
              <a:t>Паспортизация </a:t>
            </a:r>
          </a:p>
          <a:p>
            <a:pPr algn="ctr"/>
            <a:r>
              <a:rPr lang="ru-RU" altLang="ru-RU" sz="1500" b="1" dirty="0">
                <a:solidFill>
                  <a:srgbClr val="006699"/>
                </a:solidFill>
                <a:latin typeface="Tahoma" panose="020B0604030504040204" pitchFamily="34" charset="0"/>
              </a:rPr>
              <a:t>оборудования</a:t>
            </a:r>
          </a:p>
        </p:txBody>
      </p:sp>
      <p:sp>
        <p:nvSpPr>
          <p:cNvPr id="214" name="AutoShape 28"/>
          <p:cNvSpPr>
            <a:spLocks noChangeArrowheads="1"/>
          </p:cNvSpPr>
          <p:nvPr/>
        </p:nvSpPr>
        <p:spPr bwMode="auto">
          <a:xfrm>
            <a:off x="373211" y="2919677"/>
            <a:ext cx="1995487" cy="495300"/>
          </a:xfrm>
          <a:prstGeom prst="roundRect">
            <a:avLst>
              <a:gd name="adj" fmla="val 2856"/>
            </a:avLst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5400000" scaled="1"/>
          </a:gradFill>
          <a:ln w="19050">
            <a:solidFill>
              <a:srgbClr val="00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 anchor="ctr"/>
          <a:lstStyle>
            <a:lvl1pPr marL="82550" indent="-8255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>
                <a:solidFill>
                  <a:srgbClr val="006699"/>
                </a:solidFill>
                <a:latin typeface="Tahoma" panose="020B0604030504040204" pitchFamily="34" charset="0"/>
              </a:rPr>
              <a:t>Расположение </a:t>
            </a:r>
          </a:p>
          <a:p>
            <a:pPr algn="ctr"/>
            <a:r>
              <a:rPr lang="ru-RU" altLang="ru-RU" sz="1200" b="1">
                <a:solidFill>
                  <a:srgbClr val="006699"/>
                </a:solidFill>
                <a:latin typeface="Tahoma" panose="020B0604030504040204" pitchFamily="34" charset="0"/>
              </a:rPr>
              <a:t>оборудования</a:t>
            </a:r>
          </a:p>
        </p:txBody>
      </p:sp>
      <p:sp>
        <p:nvSpPr>
          <p:cNvPr id="215" name="AutoShape 29"/>
          <p:cNvSpPr>
            <a:spLocks noChangeArrowheads="1"/>
          </p:cNvSpPr>
          <p:nvPr/>
        </p:nvSpPr>
        <p:spPr bwMode="auto">
          <a:xfrm>
            <a:off x="373211" y="3615002"/>
            <a:ext cx="1995487" cy="495300"/>
          </a:xfrm>
          <a:prstGeom prst="roundRect">
            <a:avLst>
              <a:gd name="adj" fmla="val 2856"/>
            </a:avLst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5400000" scaled="1"/>
          </a:gradFill>
          <a:ln w="19050">
            <a:solidFill>
              <a:srgbClr val="00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 anchor="ctr"/>
          <a:lstStyle>
            <a:lvl1pPr marL="82550" indent="-8255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>
                <a:solidFill>
                  <a:srgbClr val="006699"/>
                </a:solidFill>
                <a:latin typeface="Tahoma" panose="020B0604030504040204" pitchFamily="34" charset="0"/>
              </a:rPr>
              <a:t>Контировка </a:t>
            </a:r>
          </a:p>
          <a:p>
            <a:pPr algn="ctr"/>
            <a:r>
              <a:rPr lang="ru-RU" altLang="ru-RU" sz="1200" b="1">
                <a:solidFill>
                  <a:srgbClr val="006699"/>
                </a:solidFill>
                <a:latin typeface="Tahoma" panose="020B0604030504040204" pitchFamily="34" charset="0"/>
              </a:rPr>
              <a:t>с основным средством</a:t>
            </a:r>
          </a:p>
        </p:txBody>
      </p:sp>
      <p:sp>
        <p:nvSpPr>
          <p:cNvPr id="216" name="AutoShape 30"/>
          <p:cNvSpPr>
            <a:spLocks noChangeArrowheads="1"/>
          </p:cNvSpPr>
          <p:nvPr/>
        </p:nvSpPr>
        <p:spPr bwMode="auto">
          <a:xfrm>
            <a:off x="373211" y="4310327"/>
            <a:ext cx="1995487" cy="495300"/>
          </a:xfrm>
          <a:prstGeom prst="roundRect">
            <a:avLst>
              <a:gd name="adj" fmla="val 2856"/>
            </a:avLst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5400000" scaled="1"/>
          </a:gradFill>
          <a:ln w="19050">
            <a:solidFill>
              <a:srgbClr val="00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 anchor="ctr"/>
          <a:lstStyle>
            <a:lvl1pPr marL="82550" indent="-8255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>
                <a:solidFill>
                  <a:srgbClr val="006699"/>
                </a:solidFill>
                <a:latin typeface="Tahoma" panose="020B0604030504040204" pitchFamily="34" charset="0"/>
              </a:rPr>
              <a:t>Структурное </a:t>
            </a:r>
          </a:p>
          <a:p>
            <a:pPr algn="ctr"/>
            <a:r>
              <a:rPr lang="ru-RU" altLang="ru-RU" sz="1200" b="1">
                <a:solidFill>
                  <a:srgbClr val="006699"/>
                </a:solidFill>
                <a:latin typeface="Tahoma" panose="020B0604030504040204" pitchFamily="34" charset="0"/>
              </a:rPr>
              <a:t>представление</a:t>
            </a:r>
          </a:p>
        </p:txBody>
      </p:sp>
      <p:sp>
        <p:nvSpPr>
          <p:cNvPr id="225" name="AutoShape 27"/>
          <p:cNvSpPr>
            <a:spLocks noChangeArrowheads="1"/>
          </p:cNvSpPr>
          <p:nvPr/>
        </p:nvSpPr>
        <p:spPr bwMode="auto">
          <a:xfrm>
            <a:off x="373210" y="2208477"/>
            <a:ext cx="1995487" cy="495300"/>
          </a:xfrm>
          <a:prstGeom prst="roundRect">
            <a:avLst>
              <a:gd name="adj" fmla="val 2856"/>
            </a:avLst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5400000" scaled="1"/>
          </a:gradFill>
          <a:ln w="19050">
            <a:solidFill>
              <a:srgbClr val="00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 anchor="ctr"/>
          <a:lstStyle>
            <a:lvl1pPr marL="82550" indent="-8255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>
                <a:solidFill>
                  <a:srgbClr val="006699"/>
                </a:solidFill>
                <a:latin typeface="Tahoma" panose="020B0604030504040204" pitchFamily="34" charset="0"/>
              </a:rPr>
              <a:t>Общие данные</a:t>
            </a:r>
          </a:p>
        </p:txBody>
      </p:sp>
      <p:pic>
        <p:nvPicPr>
          <p:cNvPr id="32" name="Picture 40" descr="диаграмма копия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6942476" y="1044082"/>
            <a:ext cx="2100263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41"/>
          <p:cNvSpPr txBox="1">
            <a:spLocks noChangeArrowheads="1"/>
          </p:cNvSpPr>
          <p:nvPr/>
        </p:nvSpPr>
        <p:spPr bwMode="auto">
          <a:xfrm>
            <a:off x="7538450" y="789958"/>
            <a:ext cx="8445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ru-RU" altLang="ru-RU" sz="1800" b="1" dirty="0">
                <a:solidFill>
                  <a:srgbClr val="005576"/>
                </a:solidFill>
                <a:latin typeface="Tahoma" panose="020B0604030504040204" pitchFamily="34" charset="0"/>
              </a:rPr>
              <a:t>ИИУС</a:t>
            </a:r>
          </a:p>
        </p:txBody>
      </p:sp>
      <p:pic>
        <p:nvPicPr>
          <p:cNvPr id="34" name="Picture 62" descr="диаграмма комп_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7" t="16055" r="24960" b="4285"/>
          <a:stretch>
            <a:fillRect/>
          </a:stretch>
        </p:blipFill>
        <p:spPr bwMode="auto">
          <a:xfrm>
            <a:off x="6193837" y="1975097"/>
            <a:ext cx="1766888" cy="182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6" name="Group 27"/>
          <p:cNvGrpSpPr>
            <a:grpSpLocks/>
          </p:cNvGrpSpPr>
          <p:nvPr/>
        </p:nvGrpSpPr>
        <p:grpSpPr bwMode="auto">
          <a:xfrm>
            <a:off x="3608612" y="5218057"/>
            <a:ext cx="2296808" cy="1246308"/>
            <a:chOff x="4550" y="2554"/>
            <a:chExt cx="1382" cy="779"/>
          </a:xfrm>
        </p:grpSpPr>
        <p:sp>
          <p:nvSpPr>
            <p:cNvPr id="227" name="Rectangle 28"/>
            <p:cNvSpPr>
              <a:spLocks noChangeArrowheads="1"/>
            </p:cNvSpPr>
            <p:nvPr/>
          </p:nvSpPr>
          <p:spPr bwMode="auto">
            <a:xfrm>
              <a:off x="4550" y="2554"/>
              <a:ext cx="1382" cy="77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63000"/>
                  </a:schemeClr>
                </a:gs>
                <a:gs pos="100000">
                  <a:srgbClr val="DDDDDD">
                    <a:alpha val="27000"/>
                  </a:srgbClr>
                </a:gs>
              </a:gsLst>
              <a:lin ang="2700000" scaled="1"/>
            </a:gradFill>
            <a:ln w="38100">
              <a:solidFill>
                <a:srgbClr val="C0C0C0">
                  <a:alpha val="39999"/>
                </a:srgbClr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7001"/>
                </a:srgbClr>
              </a:outerShdw>
            </a:effec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8" name="Rectangle 29"/>
            <p:cNvSpPr>
              <a:spLocks noChangeArrowheads="1"/>
            </p:cNvSpPr>
            <p:nvPr/>
          </p:nvSpPr>
          <p:spPr bwMode="auto">
            <a:xfrm>
              <a:off x="4586" y="2583"/>
              <a:ext cx="1340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ru-RU" altLang="ru-RU" sz="1000" b="1" dirty="0" smtClean="0">
                  <a:solidFill>
                    <a:srgbClr val="006699"/>
                  </a:solidFill>
                  <a:latin typeface="Tahoma" panose="020B0604030504040204" pitchFamily="34" charset="0"/>
                </a:rPr>
                <a:t>Актуализация информации о наличии и месте хранения документации:</a:t>
              </a:r>
            </a:p>
            <a:p>
              <a:pPr marL="171450" indent="-171450" eaLnBrk="1" hangingPunct="1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ru-RU" altLang="ru-RU" sz="1000" dirty="0" smtClean="0">
                  <a:solidFill>
                    <a:srgbClr val="006699"/>
                  </a:solidFill>
                  <a:latin typeface="Tahoma" panose="020B0604030504040204" pitchFamily="34" charset="0"/>
                </a:rPr>
                <a:t>нормативно-технической;</a:t>
              </a:r>
            </a:p>
            <a:p>
              <a:pPr marL="171450" indent="-171450" eaLnBrk="1" hangingPunct="1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ru-RU" altLang="ru-RU" sz="1000" dirty="0" smtClean="0">
                  <a:solidFill>
                    <a:srgbClr val="006699"/>
                  </a:solidFill>
                  <a:latin typeface="Tahoma" panose="020B0604030504040204" pitchFamily="34" charset="0"/>
                </a:rPr>
                <a:t>эксплуатационно-технической;</a:t>
              </a:r>
            </a:p>
            <a:p>
              <a:pPr marL="171450" indent="-171450" eaLnBrk="1" hangingPunct="1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ru-RU" altLang="ru-RU" sz="1000" dirty="0" smtClean="0">
                  <a:solidFill>
                    <a:srgbClr val="006699"/>
                  </a:solidFill>
                  <a:latin typeface="Tahoma" panose="020B0604030504040204" pitchFamily="34" charset="0"/>
                </a:rPr>
                <a:t>проектной;</a:t>
              </a:r>
            </a:p>
            <a:p>
              <a:pPr marL="171450" indent="-171450" eaLnBrk="1" hangingPunct="1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ru-RU" altLang="ru-RU" sz="1000" dirty="0">
                  <a:solidFill>
                    <a:srgbClr val="006699"/>
                  </a:solidFill>
                  <a:latin typeface="Tahoma" panose="020B0604030504040204" pitchFamily="34" charset="0"/>
                </a:rPr>
                <a:t>и</a:t>
              </a:r>
              <a:r>
                <a:rPr lang="ru-RU" altLang="ru-RU" sz="1000" dirty="0" smtClean="0">
                  <a:solidFill>
                    <a:srgbClr val="006699"/>
                  </a:solidFill>
                  <a:latin typeface="Tahoma" panose="020B0604030504040204" pitchFamily="34" charset="0"/>
                </a:rPr>
                <a:t>сполнительной.</a:t>
              </a:r>
              <a:endParaRPr lang="en-US" altLang="ru-RU" sz="1000" dirty="0" smtClean="0">
                <a:solidFill>
                  <a:srgbClr val="006699"/>
                </a:solidFill>
                <a:latin typeface="Tahoma" panose="020B0604030504040204" pitchFamily="34" charset="0"/>
              </a:endParaRPr>
            </a:p>
            <a:p>
              <a:pPr marL="171450" indent="-171450" eaLnBrk="1" hangingPunct="1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ru-RU" altLang="ru-RU" sz="1000" dirty="0">
                  <a:solidFill>
                    <a:srgbClr val="006699"/>
                  </a:solidFill>
                  <a:latin typeface="Tahoma" panose="020B0604030504040204" pitchFamily="34" charset="0"/>
                </a:rPr>
                <a:t>э</a:t>
              </a:r>
              <a:r>
                <a:rPr lang="ru-RU" altLang="ru-RU" sz="1000" dirty="0" smtClean="0">
                  <a:solidFill>
                    <a:srgbClr val="006699"/>
                  </a:solidFill>
                  <a:latin typeface="Tahoma" panose="020B0604030504040204" pitchFamily="34" charset="0"/>
                </a:rPr>
                <a:t>кспертиза промышленной безопасности</a:t>
              </a:r>
            </a:p>
          </p:txBody>
        </p:sp>
      </p:grpSp>
      <p:sp>
        <p:nvSpPr>
          <p:cNvPr id="229" name="Text Box 12"/>
          <p:cNvSpPr txBox="1">
            <a:spLocks noChangeArrowheads="1"/>
          </p:cNvSpPr>
          <p:nvPr/>
        </p:nvSpPr>
        <p:spPr bwMode="auto">
          <a:xfrm>
            <a:off x="3723096" y="4758991"/>
            <a:ext cx="1285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003366"/>
                </a:solidFill>
                <a:latin typeface="Verdana" panose="020B0604030504040204" pitchFamily="34" charset="0"/>
              </a:rPr>
              <a:t>Филиалы</a:t>
            </a:r>
          </a:p>
        </p:txBody>
      </p:sp>
      <p:grpSp>
        <p:nvGrpSpPr>
          <p:cNvPr id="230" name="Group 27"/>
          <p:cNvGrpSpPr>
            <a:grpSpLocks/>
          </p:cNvGrpSpPr>
          <p:nvPr/>
        </p:nvGrpSpPr>
        <p:grpSpPr bwMode="auto">
          <a:xfrm>
            <a:off x="7258651" y="5393702"/>
            <a:ext cx="2043099" cy="1012289"/>
            <a:chOff x="4550" y="2554"/>
            <a:chExt cx="1382" cy="773"/>
          </a:xfrm>
        </p:grpSpPr>
        <p:sp>
          <p:nvSpPr>
            <p:cNvPr id="231" name="Rectangle 28"/>
            <p:cNvSpPr>
              <a:spLocks noChangeArrowheads="1"/>
            </p:cNvSpPr>
            <p:nvPr/>
          </p:nvSpPr>
          <p:spPr bwMode="auto">
            <a:xfrm>
              <a:off x="4550" y="2554"/>
              <a:ext cx="1382" cy="77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63000"/>
                  </a:schemeClr>
                </a:gs>
                <a:gs pos="100000">
                  <a:srgbClr val="DDDDDD">
                    <a:alpha val="27000"/>
                  </a:srgbClr>
                </a:gs>
              </a:gsLst>
              <a:lin ang="2700000" scaled="1"/>
            </a:gradFill>
            <a:ln w="38100">
              <a:solidFill>
                <a:srgbClr val="C0C0C0">
                  <a:alpha val="39999"/>
                </a:srgbClr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7001"/>
                </a:srgbClr>
              </a:outerShdw>
            </a:effec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32" name="Rectangle 29"/>
            <p:cNvSpPr>
              <a:spLocks noChangeArrowheads="1"/>
            </p:cNvSpPr>
            <p:nvPr/>
          </p:nvSpPr>
          <p:spPr bwMode="auto">
            <a:xfrm>
              <a:off x="4592" y="2601"/>
              <a:ext cx="134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ru-RU" altLang="ru-RU" sz="1000" b="1" dirty="0" smtClean="0">
                  <a:solidFill>
                    <a:srgbClr val="006699"/>
                  </a:solidFill>
                  <a:latin typeface="Tahoma" panose="020B0604030504040204" pitchFamily="34" charset="0"/>
                </a:rPr>
                <a:t>Контроль полноты документации по ГРС</a:t>
              </a:r>
            </a:p>
            <a:p>
              <a:pPr eaLnBrk="1" hangingPunct="1">
                <a:lnSpc>
                  <a:spcPct val="80000"/>
                </a:lnSpc>
              </a:pPr>
              <a:endParaRPr lang="ru-RU" altLang="ru-RU" sz="1000" b="1" dirty="0">
                <a:solidFill>
                  <a:srgbClr val="006699"/>
                </a:solidFill>
                <a:latin typeface="Tahoma" panose="020B0604030504040204" pitchFamily="34" charset="0"/>
              </a:endParaRPr>
            </a:p>
            <a:p>
              <a:pPr eaLnBrk="1" hangingPunct="1">
                <a:lnSpc>
                  <a:spcPct val="80000"/>
                </a:lnSpc>
              </a:pPr>
              <a:r>
                <a:rPr lang="ru-RU" altLang="ru-RU" sz="1000" b="1" dirty="0" smtClean="0">
                  <a:solidFill>
                    <a:srgbClr val="006699"/>
                  </a:solidFill>
                  <a:latin typeface="Tahoma" panose="020B0604030504040204" pitchFamily="34" charset="0"/>
                </a:rPr>
                <a:t>Контроль актуальности документации по ГРС</a:t>
              </a:r>
            </a:p>
            <a:p>
              <a:pPr eaLnBrk="1" hangingPunct="1">
                <a:lnSpc>
                  <a:spcPct val="80000"/>
                </a:lnSpc>
              </a:pPr>
              <a:endParaRPr lang="ru-RU" altLang="ru-RU" sz="1000" b="1" dirty="0">
                <a:solidFill>
                  <a:srgbClr val="006699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239" name="Text Box 12"/>
          <p:cNvSpPr txBox="1">
            <a:spLocks noChangeArrowheads="1"/>
          </p:cNvSpPr>
          <p:nvPr/>
        </p:nvSpPr>
        <p:spPr bwMode="auto">
          <a:xfrm>
            <a:off x="6742054" y="4639582"/>
            <a:ext cx="26608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rgbClr val="003366"/>
                </a:solidFill>
                <a:latin typeface="Verdana" panose="020B0604030504040204" pitchFamily="34" charset="0"/>
              </a:rPr>
              <a:t>Производственный отдел</a:t>
            </a:r>
            <a:endParaRPr lang="ru-RU" altLang="ru-RU" sz="1600" b="1" dirty="0">
              <a:solidFill>
                <a:srgbClr val="003366"/>
              </a:solidFill>
              <a:latin typeface="Verdana" panose="020B0604030504040204" pitchFamily="34" charset="0"/>
            </a:endParaRPr>
          </a:p>
        </p:txBody>
      </p:sp>
      <p:cxnSp>
        <p:nvCxnSpPr>
          <p:cNvPr id="240" name="Прямая соединительная линия 239"/>
          <p:cNvCxnSpPr/>
          <p:nvPr/>
        </p:nvCxnSpPr>
        <p:spPr bwMode="auto">
          <a:xfrm flipH="1" flipV="1">
            <a:off x="5954330" y="3615002"/>
            <a:ext cx="895954" cy="8540"/>
          </a:xfrm>
          <a:prstGeom prst="line">
            <a:avLst/>
          </a:prstGeom>
          <a:solidFill>
            <a:srgbClr val="00B8FF"/>
          </a:solidFill>
          <a:ln w="38100" cap="rnd" cmpd="sng" algn="ctr">
            <a:solidFill>
              <a:srgbClr val="336699"/>
            </a:solidFill>
            <a:prstDash val="lgDash"/>
            <a:round/>
            <a:headEnd type="none" w="med" len="med"/>
            <a:tailEnd type="oval" w="med" len="med"/>
          </a:ln>
          <a:effectLst/>
        </p:spPr>
      </p:cxnSp>
      <p:sp>
        <p:nvSpPr>
          <p:cNvPr id="242" name="Oval 16"/>
          <p:cNvSpPr>
            <a:spLocks noChangeArrowheads="1"/>
          </p:cNvSpPr>
          <p:nvPr/>
        </p:nvSpPr>
        <p:spPr bwMode="auto">
          <a:xfrm>
            <a:off x="6859536" y="3594364"/>
            <a:ext cx="730250" cy="712788"/>
          </a:xfrm>
          <a:prstGeom prst="ellipse">
            <a:avLst/>
          </a:prstGeom>
          <a:blipFill dpi="0" rotWithShape="1">
            <a:blip r:embed="rId9"/>
            <a:srcRect/>
            <a:stretch>
              <a:fillRect b="-202387"/>
            </a:stretch>
          </a:blipFill>
          <a:ln w="38100">
            <a:solidFill>
              <a:srgbClr val="00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3" name="AutoShape 15"/>
          <p:cNvSpPr>
            <a:spLocks noChangeArrowheads="1"/>
          </p:cNvSpPr>
          <p:nvPr/>
        </p:nvSpPr>
        <p:spPr bwMode="auto">
          <a:xfrm>
            <a:off x="7701219" y="3646984"/>
            <a:ext cx="1356487" cy="611188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0800" bIns="10800" anchor="ctr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r>
              <a:rPr lang="ru-RU" altLang="ru-RU" sz="1300" b="1" dirty="0" smtClean="0">
                <a:solidFill>
                  <a:srgbClr val="006699"/>
                </a:solidFill>
                <a:latin typeface="Tahoma" panose="020B0604030504040204" pitchFamily="34" charset="0"/>
              </a:rPr>
              <a:t>Справочники </a:t>
            </a:r>
          </a:p>
          <a:p>
            <a:pPr defTabSz="914400">
              <a:buClrTx/>
              <a:buSzTx/>
              <a:buFontTx/>
              <a:buNone/>
            </a:pPr>
            <a:r>
              <a:rPr lang="ru-RU" altLang="ru-RU" sz="1300" b="1" dirty="0" smtClean="0">
                <a:solidFill>
                  <a:srgbClr val="006699"/>
                </a:solidFill>
                <a:latin typeface="Tahoma" panose="020B0604030504040204" pitchFamily="34" charset="0"/>
              </a:rPr>
              <a:t>технической </a:t>
            </a:r>
          </a:p>
          <a:p>
            <a:pPr defTabSz="914400">
              <a:buClrTx/>
              <a:buSzTx/>
              <a:buFontTx/>
              <a:buNone/>
            </a:pPr>
            <a:r>
              <a:rPr lang="ru-RU" altLang="ru-RU" sz="1300" b="1" dirty="0" smtClean="0">
                <a:solidFill>
                  <a:srgbClr val="006699"/>
                </a:solidFill>
                <a:latin typeface="Tahoma" panose="020B0604030504040204" pitchFamily="34" charset="0"/>
              </a:rPr>
              <a:t>документации,</a:t>
            </a:r>
          </a:p>
          <a:p>
            <a:pPr defTabSz="914400">
              <a:buClrTx/>
              <a:buSzTx/>
              <a:buFontTx/>
              <a:buNone/>
            </a:pPr>
            <a:r>
              <a:rPr lang="ru-RU" altLang="ru-RU" sz="1300" b="1" dirty="0">
                <a:solidFill>
                  <a:srgbClr val="006699"/>
                </a:solidFill>
                <a:latin typeface="Tahoma" panose="020B0604030504040204" pitchFamily="34" charset="0"/>
              </a:rPr>
              <a:t>т</a:t>
            </a:r>
            <a:r>
              <a:rPr lang="ru-RU" altLang="ru-RU" sz="1300" b="1" dirty="0" smtClean="0">
                <a:solidFill>
                  <a:srgbClr val="006699"/>
                </a:solidFill>
                <a:latin typeface="Tahoma" panose="020B0604030504040204" pitchFamily="34" charset="0"/>
              </a:rPr>
              <a:t>ребований НТД</a:t>
            </a:r>
          </a:p>
          <a:p>
            <a:pPr defTabSz="914400">
              <a:buClrTx/>
              <a:buSzTx/>
              <a:buFontTx/>
              <a:buNone/>
            </a:pPr>
            <a:r>
              <a:rPr lang="ru-RU" altLang="ru-RU" sz="1300" b="1" dirty="0">
                <a:solidFill>
                  <a:srgbClr val="006699"/>
                </a:solidFill>
                <a:latin typeface="Tahoma" panose="020B0604030504040204" pitchFamily="34" charset="0"/>
              </a:rPr>
              <a:t>и</a:t>
            </a:r>
            <a:r>
              <a:rPr lang="ru-RU" altLang="ru-RU" sz="1300" b="1" dirty="0" smtClean="0">
                <a:solidFill>
                  <a:srgbClr val="006699"/>
                </a:solidFill>
                <a:latin typeface="Tahoma" panose="020B0604030504040204" pitchFamily="34" charset="0"/>
              </a:rPr>
              <a:t> выполняемых работ</a:t>
            </a:r>
            <a:endParaRPr lang="ru-RU" altLang="ru-RU" sz="1300" b="1" dirty="0">
              <a:solidFill>
                <a:srgbClr val="006699"/>
              </a:solidFill>
              <a:latin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16" y="4919924"/>
            <a:ext cx="1921749" cy="1559254"/>
          </a:xfrm>
          <a:prstGeom prst="rect">
            <a:avLst/>
          </a:prstGeom>
          <a:ln w="28575">
            <a:solidFill>
              <a:srgbClr val="006699"/>
            </a:solidFill>
          </a:ln>
        </p:spPr>
      </p:pic>
      <p:sp>
        <p:nvSpPr>
          <p:cNvPr id="213" name="Oval 23"/>
          <p:cNvSpPr>
            <a:spLocks noChangeArrowheads="1"/>
          </p:cNvSpPr>
          <p:nvPr/>
        </p:nvSpPr>
        <p:spPr bwMode="auto">
          <a:xfrm>
            <a:off x="3508815" y="2422809"/>
            <a:ext cx="730250" cy="712787"/>
          </a:xfrm>
          <a:prstGeom prst="ellipse">
            <a:avLst/>
          </a:prstGeom>
          <a:blipFill dpi="0" rotWithShape="1">
            <a:blip r:embed="rId6"/>
            <a:srcRect/>
            <a:stretch>
              <a:fillRect r="-40769"/>
            </a:stretch>
          </a:blipFill>
          <a:ln w="38100">
            <a:solidFill>
              <a:srgbClr val="00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0" name="AutoShape 16"/>
          <p:cNvSpPr>
            <a:spLocks noChangeArrowheads="1"/>
          </p:cNvSpPr>
          <p:nvPr/>
        </p:nvSpPr>
        <p:spPr bwMode="auto">
          <a:xfrm>
            <a:off x="4255141" y="2480148"/>
            <a:ext cx="1364028" cy="536575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0800" bIns="10800" anchor="ctr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r>
              <a:rPr lang="ru-RU" altLang="ru-RU" sz="1300" dirty="0" smtClean="0">
                <a:solidFill>
                  <a:srgbClr val="006699"/>
                </a:solidFill>
                <a:latin typeface="Tahoma" panose="020B0604030504040204" pitchFamily="34" charset="0"/>
              </a:rPr>
              <a:t>Технические </a:t>
            </a:r>
          </a:p>
          <a:p>
            <a:pPr defTabSz="914400">
              <a:buClrTx/>
              <a:buSzTx/>
              <a:buFontTx/>
              <a:buNone/>
            </a:pPr>
            <a:r>
              <a:rPr lang="ru-RU" altLang="ru-RU" sz="1300" dirty="0" smtClean="0">
                <a:solidFill>
                  <a:srgbClr val="006699"/>
                </a:solidFill>
                <a:latin typeface="Tahoma" panose="020B0604030504040204" pitchFamily="34" charset="0"/>
              </a:rPr>
              <a:t>характеристики</a:t>
            </a:r>
            <a:endParaRPr lang="ru-RU" altLang="ru-RU" sz="1300" dirty="0">
              <a:solidFill>
                <a:srgbClr val="006699"/>
              </a:solidFill>
              <a:latin typeface="Tahoma" panose="020B0604030504040204" pitchFamily="34" charset="0"/>
            </a:endParaRPr>
          </a:p>
        </p:txBody>
      </p:sp>
      <p:grpSp>
        <p:nvGrpSpPr>
          <p:cNvPr id="200" name="Group 9"/>
          <p:cNvGrpSpPr>
            <a:grpSpLocks noChangeAspect="1"/>
          </p:cNvGrpSpPr>
          <p:nvPr/>
        </p:nvGrpSpPr>
        <p:grpSpPr bwMode="auto">
          <a:xfrm>
            <a:off x="5954330" y="5325223"/>
            <a:ext cx="1352550" cy="1511300"/>
            <a:chOff x="9253" y="5539"/>
            <a:chExt cx="2903" cy="3246"/>
          </a:xfrm>
        </p:grpSpPr>
        <p:pic>
          <p:nvPicPr>
            <p:cNvPr id="202" name="Picture 10" descr="диаграмма_человек копия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6" y="5539"/>
              <a:ext cx="1260" cy="3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" name="Picture 11" descr="диаграмма комп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3" y="6310"/>
              <a:ext cx="2903" cy="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" name="Group 16"/>
          <p:cNvGrpSpPr>
            <a:grpSpLocks noChangeAspect="1"/>
          </p:cNvGrpSpPr>
          <p:nvPr/>
        </p:nvGrpSpPr>
        <p:grpSpPr bwMode="auto">
          <a:xfrm>
            <a:off x="2468664" y="5292050"/>
            <a:ext cx="1352550" cy="1511300"/>
            <a:chOff x="9253" y="5539"/>
            <a:chExt cx="2903" cy="3246"/>
          </a:xfrm>
        </p:grpSpPr>
        <p:pic>
          <p:nvPicPr>
            <p:cNvPr id="207" name="Picture 17" descr="диаграмма_человек копия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6" y="5539"/>
              <a:ext cx="1260" cy="3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18" descr="диаграмма комп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3" y="6310"/>
              <a:ext cx="2903" cy="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47867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Rectangle 83"/>
          <p:cNvSpPr>
            <a:spLocks noChangeArrowheads="1"/>
          </p:cNvSpPr>
          <p:nvPr/>
        </p:nvSpPr>
        <p:spPr bwMode="auto">
          <a:xfrm>
            <a:off x="739775" y="219075"/>
            <a:ext cx="9166225" cy="3253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500" b="1" dirty="0" smtClean="0">
                <a:solidFill>
                  <a:srgbClr val="0E4468"/>
                </a:solidFill>
                <a:latin typeface="Tahoma" pitchFamily="34" charset="0"/>
              </a:rPr>
              <a:t>ВЕДЕНИЕ ВИДОВ НТД</a:t>
            </a:r>
            <a:endParaRPr lang="ru-RU" altLang="ru-RU" sz="1500" b="1" dirty="0">
              <a:solidFill>
                <a:srgbClr val="0E4468"/>
              </a:solidFill>
              <a:latin typeface="Tahoma" pitchFamily="34" charset="0"/>
            </a:endParaRPr>
          </a:p>
        </p:txBody>
      </p:sp>
      <p:sp>
        <p:nvSpPr>
          <p:cNvPr id="5" name="Rectangle 83"/>
          <p:cNvSpPr>
            <a:spLocks noChangeArrowheads="1"/>
          </p:cNvSpPr>
          <p:nvPr/>
        </p:nvSpPr>
        <p:spPr bwMode="auto">
          <a:xfrm>
            <a:off x="-1178281" y="5029517"/>
            <a:ext cx="9166225" cy="2945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300" b="1" dirty="0" smtClean="0">
                <a:solidFill>
                  <a:srgbClr val="0E4468"/>
                </a:solidFill>
                <a:latin typeface="Tahoma" pitchFamily="34" charset="0"/>
              </a:rPr>
              <a:t>РЕГИСТРАЦИЯ ТРЕБОВАНИЙ и ВИДОВ РАБОТ</a:t>
            </a:r>
            <a:endParaRPr lang="ru-RU" altLang="ru-RU" sz="1300" b="1" dirty="0">
              <a:solidFill>
                <a:srgbClr val="0E4468"/>
              </a:solidFill>
              <a:latin typeface="Tahoma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 bwMode="auto">
          <a:xfrm rot="13675884">
            <a:off x="2643916" y="2391997"/>
            <a:ext cx="2838654" cy="135607"/>
          </a:xfrm>
          <a:prstGeom prst="rightArrow">
            <a:avLst/>
          </a:prstGeom>
          <a:solidFill>
            <a:srgbClr val="FFDB5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Стрелка вправо 6"/>
          <p:cNvSpPr/>
          <p:nvPr/>
        </p:nvSpPr>
        <p:spPr bwMode="auto">
          <a:xfrm>
            <a:off x="7142072" y="3189280"/>
            <a:ext cx="1151027" cy="163519"/>
          </a:xfrm>
          <a:prstGeom prst="rightArrow">
            <a:avLst/>
          </a:prstGeom>
          <a:solidFill>
            <a:srgbClr val="FFDB5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Стрелка вправо 8"/>
          <p:cNvSpPr/>
          <p:nvPr/>
        </p:nvSpPr>
        <p:spPr bwMode="auto">
          <a:xfrm rot="5400000">
            <a:off x="3930579" y="4180908"/>
            <a:ext cx="1566456" cy="148185"/>
          </a:xfrm>
          <a:prstGeom prst="rightArrow">
            <a:avLst/>
          </a:prstGeom>
          <a:solidFill>
            <a:srgbClr val="FFDB5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576654" y="2978687"/>
            <a:ext cx="2565419" cy="588881"/>
          </a:xfrm>
          <a:prstGeom prst="rect">
            <a:avLst/>
          </a:prstGeom>
          <a:solidFill>
            <a:srgbClr val="FFDB5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buClr>
                <a:srgbClr val="000000"/>
              </a:buClr>
              <a:buSzPct val="100000"/>
              <a:buFontTx/>
              <a:buAutoNum type="arabicParenR"/>
            </a:pPr>
            <a:r>
              <a:rPr lang="ru-RU" sz="1000" dirty="0" smtClean="0">
                <a:solidFill>
                  <a:schemeClr val="tx1"/>
                </a:solidFill>
              </a:rPr>
              <a:t>Информация о видах НТД;</a:t>
            </a:r>
            <a:endParaRPr lang="ru-RU" sz="1000" dirty="0">
              <a:solidFill>
                <a:schemeClr val="tx1"/>
              </a:solidFill>
            </a:endParaRPr>
          </a:p>
          <a:p>
            <a:pPr marL="228600" marR="0" indent="-228600" algn="l" defTabSz="44926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AutoNum type="arabicParenR"/>
              <a:tabLst/>
            </a:pPr>
            <a:r>
              <a:rPr lang="ru-RU" sz="1000" dirty="0" smtClean="0">
                <a:solidFill>
                  <a:schemeClr val="tx1"/>
                </a:solidFill>
              </a:rPr>
              <a:t>Перечень ГРС;</a:t>
            </a:r>
          </a:p>
          <a:p>
            <a:pPr marL="228600" marR="0" indent="-228600" algn="l" defTabSz="44926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AutoNum type="arabicParenR"/>
              <a:tabLst/>
            </a:pPr>
            <a:r>
              <a:rPr lang="ru-RU" sz="1000" dirty="0" smtClean="0">
                <a:solidFill>
                  <a:schemeClr val="tx1"/>
                </a:solidFill>
              </a:rPr>
              <a:t>Требования НТД и Виды работ.</a:t>
            </a:r>
          </a:p>
        </p:txBody>
      </p:sp>
    </p:spTree>
    <p:extLst>
      <p:ext uri="{BB962C8B-B14F-4D97-AF65-F5344CB8AC3E}">
        <p14:creationId xmlns:p14="http://schemas.microsoft.com/office/powerpoint/2010/main" val="390920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3445" t="2126"/>
          <a:stretch/>
        </p:blipFill>
        <p:spPr>
          <a:xfrm>
            <a:off x="0" y="9331"/>
            <a:ext cx="9906000" cy="6844855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 bwMode="auto">
          <a:xfrm rot="17665627">
            <a:off x="1328395" y="4219691"/>
            <a:ext cx="2236490" cy="121132"/>
          </a:xfrm>
          <a:prstGeom prst="rightArrow">
            <a:avLst/>
          </a:prstGeom>
          <a:solidFill>
            <a:srgbClr val="FFDB5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Стрелка вправо 8"/>
          <p:cNvSpPr/>
          <p:nvPr/>
        </p:nvSpPr>
        <p:spPr bwMode="auto">
          <a:xfrm rot="20405679">
            <a:off x="2038702" y="5561477"/>
            <a:ext cx="763622" cy="153320"/>
          </a:xfrm>
          <a:prstGeom prst="rightArrow">
            <a:avLst/>
          </a:prstGeom>
          <a:solidFill>
            <a:srgbClr val="FFDB5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37694" y="5172891"/>
            <a:ext cx="2180318" cy="825986"/>
          </a:xfrm>
          <a:prstGeom prst="rect">
            <a:avLst/>
          </a:prstGeom>
          <a:solidFill>
            <a:srgbClr val="FFDB5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44926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r>
              <a:rPr lang="ru-RU" sz="1000" dirty="0" smtClean="0">
                <a:solidFill>
                  <a:schemeClr val="tx1"/>
                </a:solidFill>
              </a:rPr>
              <a:t>Система контролирует: </a:t>
            </a:r>
          </a:p>
          <a:p>
            <a:pPr marL="228600" indent="-228600" eaLnBrk="1" hangingPunct="1">
              <a:buClr>
                <a:srgbClr val="000000"/>
              </a:buClr>
              <a:buSzPct val="100000"/>
              <a:buFontTx/>
              <a:buAutoNum type="arabicParenR"/>
            </a:pPr>
            <a:r>
              <a:rPr lang="ru-RU" sz="1000" dirty="0" smtClean="0">
                <a:solidFill>
                  <a:schemeClr val="tx1"/>
                </a:solidFill>
              </a:rPr>
              <a:t>Наличие документа;</a:t>
            </a:r>
            <a:endParaRPr lang="ru-RU" sz="1000" dirty="0">
              <a:solidFill>
                <a:schemeClr val="tx1"/>
              </a:solidFill>
            </a:endParaRPr>
          </a:p>
          <a:p>
            <a:pPr marL="228600" marR="0" indent="-228600" algn="l" defTabSz="44926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AutoNum type="arabicParenR"/>
              <a:tabLst/>
            </a:pPr>
            <a:r>
              <a:rPr lang="ru-RU" sz="1000" dirty="0" smtClean="0">
                <a:solidFill>
                  <a:schemeClr val="tx1"/>
                </a:solidFill>
              </a:rPr>
              <a:t>Актуальность документации;</a:t>
            </a:r>
          </a:p>
          <a:p>
            <a:pPr marL="228600" marR="0" indent="-228600" algn="l" defTabSz="44926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AutoNum type="arabicParenR"/>
              <a:tabLst/>
            </a:pPr>
            <a:r>
              <a:rPr lang="ru-RU" sz="1000" dirty="0" smtClean="0">
                <a:solidFill>
                  <a:schemeClr val="tx1"/>
                </a:solidFill>
              </a:rPr>
              <a:t>Срок действия документа.</a:t>
            </a:r>
          </a:p>
        </p:txBody>
      </p:sp>
      <p:sp>
        <p:nvSpPr>
          <p:cNvPr id="10" name="Rectangle 83"/>
          <p:cNvSpPr>
            <a:spLocks noChangeArrowheads="1"/>
          </p:cNvSpPr>
          <p:nvPr/>
        </p:nvSpPr>
        <p:spPr bwMode="auto">
          <a:xfrm>
            <a:off x="739775" y="650948"/>
            <a:ext cx="9166225" cy="3253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500" b="1" dirty="0" smtClean="0">
                <a:solidFill>
                  <a:srgbClr val="0E4468"/>
                </a:solidFill>
                <a:latin typeface="Tahoma" pitchFamily="34" charset="0"/>
              </a:rPr>
              <a:t>ВЕДЕНИЕ НОРМАТИВНО-ТЕХНИЧЕСКОЙ ДОКУМЕНТАЦИИ по ГРС</a:t>
            </a:r>
            <a:endParaRPr lang="ru-RU" altLang="ru-RU" sz="1500" b="1" dirty="0">
              <a:solidFill>
                <a:srgbClr val="0E4468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3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29370" b="16436"/>
          <a:stretch/>
        </p:blipFill>
        <p:spPr>
          <a:xfrm>
            <a:off x="191" y="265465"/>
            <a:ext cx="9906000" cy="6592535"/>
          </a:xfrm>
          <a:prstGeom prst="rect">
            <a:avLst/>
          </a:prstGeom>
        </p:spPr>
      </p:pic>
      <p:pic>
        <p:nvPicPr>
          <p:cNvPr id="2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1376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Rectangle 83"/>
          <p:cNvSpPr>
            <a:spLocks noChangeArrowheads="1"/>
          </p:cNvSpPr>
          <p:nvPr/>
        </p:nvSpPr>
        <p:spPr bwMode="auto">
          <a:xfrm>
            <a:off x="666020" y="174698"/>
            <a:ext cx="9166225" cy="3253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500" b="1" dirty="0" smtClean="0">
                <a:solidFill>
                  <a:srgbClr val="0E4468"/>
                </a:solidFill>
                <a:latin typeface="Tahoma" pitchFamily="34" charset="0"/>
              </a:rPr>
              <a:t>РЕГИСТРАЦИЯ НАРУШЕНИЯ ТРЕБОВАНИЙ</a:t>
            </a:r>
            <a:endParaRPr lang="ru-RU" altLang="ru-RU" sz="1500" b="1" dirty="0">
              <a:solidFill>
                <a:srgbClr val="0E4468"/>
              </a:solidFill>
              <a:latin typeface="Tahoma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 bwMode="auto">
          <a:xfrm rot="20635252">
            <a:off x="5814697" y="4078755"/>
            <a:ext cx="944901" cy="188079"/>
          </a:xfrm>
          <a:prstGeom prst="rightArrow">
            <a:avLst/>
          </a:prstGeom>
          <a:solidFill>
            <a:srgbClr val="FFDB5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Стрелка вправо 7"/>
          <p:cNvSpPr/>
          <p:nvPr/>
        </p:nvSpPr>
        <p:spPr bwMode="auto">
          <a:xfrm rot="13357234">
            <a:off x="1491489" y="4266026"/>
            <a:ext cx="994601" cy="168838"/>
          </a:xfrm>
          <a:prstGeom prst="rightArrow">
            <a:avLst/>
          </a:prstGeom>
          <a:solidFill>
            <a:srgbClr val="FFDB5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Стрелка вправо 8"/>
          <p:cNvSpPr/>
          <p:nvPr/>
        </p:nvSpPr>
        <p:spPr bwMode="auto">
          <a:xfrm rot="8045179">
            <a:off x="1578551" y="4911134"/>
            <a:ext cx="1000293" cy="162850"/>
          </a:xfrm>
          <a:prstGeom prst="rightArrow">
            <a:avLst/>
          </a:prstGeom>
          <a:solidFill>
            <a:srgbClr val="FFDB5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254069" y="4124235"/>
            <a:ext cx="3753361" cy="715840"/>
          </a:xfrm>
          <a:prstGeom prst="rect">
            <a:avLst/>
          </a:prstGeom>
          <a:solidFill>
            <a:srgbClr val="FFDB5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buClr>
                <a:srgbClr val="000000"/>
              </a:buClr>
              <a:buSzPct val="100000"/>
              <a:buFontTx/>
              <a:buAutoNum type="arabicParenR"/>
            </a:pPr>
            <a:r>
              <a:rPr lang="ru-RU" sz="1000" dirty="0" smtClean="0">
                <a:solidFill>
                  <a:schemeClr val="tx1"/>
                </a:solidFill>
              </a:rPr>
              <a:t>Для </a:t>
            </a:r>
            <a:r>
              <a:rPr lang="ru-RU" sz="1000" dirty="0">
                <a:solidFill>
                  <a:schemeClr val="tx1"/>
                </a:solidFill>
              </a:rPr>
              <a:t>выбранного оборудования определяется перечень требований НТД;</a:t>
            </a:r>
          </a:p>
          <a:p>
            <a:pPr marL="228600" indent="-228600" eaLnBrk="1" hangingPunct="1">
              <a:buClr>
                <a:srgbClr val="000000"/>
              </a:buClr>
              <a:buSzPct val="100000"/>
              <a:buAutoNum type="arabicParenR"/>
            </a:pPr>
            <a:r>
              <a:rPr lang="ru-RU" sz="1000" dirty="0">
                <a:solidFill>
                  <a:schemeClr val="tx1"/>
                </a:solidFill>
              </a:rPr>
              <a:t>Регистрируется замечание (дефект);</a:t>
            </a:r>
          </a:p>
          <a:p>
            <a:pPr marL="228600" indent="-228600" eaLnBrk="1" hangingPunct="1">
              <a:buClr>
                <a:srgbClr val="000000"/>
              </a:buClr>
              <a:buSzPct val="100000"/>
              <a:buAutoNum type="arabicParenR"/>
            </a:pPr>
            <a:r>
              <a:rPr lang="ru-RU" sz="1000" dirty="0">
                <a:solidFill>
                  <a:schemeClr val="tx1"/>
                </a:solidFill>
              </a:rPr>
              <a:t>Указывается </a:t>
            </a:r>
            <a:r>
              <a:rPr lang="ru-RU" sz="1000" dirty="0" smtClean="0">
                <a:solidFill>
                  <a:schemeClr val="tx1"/>
                </a:solidFill>
              </a:rPr>
              <a:t>срок </a:t>
            </a:r>
            <a:r>
              <a:rPr lang="ru-RU" sz="1000" dirty="0">
                <a:solidFill>
                  <a:schemeClr val="tx1"/>
                </a:solidFill>
              </a:rPr>
              <a:t>у</a:t>
            </a:r>
            <a:r>
              <a:rPr lang="ru-RU" sz="1000" dirty="0" smtClean="0">
                <a:solidFill>
                  <a:schemeClr val="tx1"/>
                </a:solidFill>
              </a:rPr>
              <a:t>странение </a:t>
            </a:r>
            <a:r>
              <a:rPr lang="ru-RU" sz="1000" dirty="0">
                <a:solidFill>
                  <a:schemeClr val="tx1"/>
                </a:solidFill>
              </a:rPr>
              <a:t>и ответственные.</a:t>
            </a:r>
          </a:p>
        </p:txBody>
      </p:sp>
    </p:spTree>
    <p:extLst>
      <p:ext uri="{BB962C8B-B14F-4D97-AF65-F5344CB8AC3E}">
        <p14:creationId xmlns:p14="http://schemas.microsoft.com/office/powerpoint/2010/main" val="192404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3" b="4481"/>
          <a:stretch/>
        </p:blipFill>
        <p:spPr>
          <a:xfrm>
            <a:off x="-23075" y="1"/>
            <a:ext cx="9929075" cy="6858000"/>
          </a:xfrm>
          <a:prstGeom prst="rect">
            <a:avLst/>
          </a:prstGeom>
        </p:spPr>
      </p:pic>
      <p:sp>
        <p:nvSpPr>
          <p:cNvPr id="4" name="Rectangle 83"/>
          <p:cNvSpPr>
            <a:spLocks noChangeArrowheads="1"/>
          </p:cNvSpPr>
          <p:nvPr/>
        </p:nvSpPr>
        <p:spPr bwMode="auto">
          <a:xfrm>
            <a:off x="666020" y="174698"/>
            <a:ext cx="9166225" cy="3253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500" b="1" dirty="0" smtClean="0">
                <a:solidFill>
                  <a:srgbClr val="0E4468"/>
                </a:solidFill>
                <a:latin typeface="Tahoma" pitchFamily="34" charset="0"/>
              </a:rPr>
              <a:t>КОНТРОЛЬ ВЫПОЛНЕНИЯ ТРЕБОВАНИЙ</a:t>
            </a:r>
            <a:endParaRPr lang="ru-RU" altLang="ru-RU" sz="1500" b="1" dirty="0">
              <a:solidFill>
                <a:srgbClr val="0E4468"/>
              </a:solidFill>
              <a:latin typeface="Tahoma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 bwMode="auto">
          <a:xfrm rot="12999097">
            <a:off x="1826066" y="3157537"/>
            <a:ext cx="1656844" cy="103271"/>
          </a:xfrm>
          <a:prstGeom prst="rightArrow">
            <a:avLst/>
          </a:prstGeom>
          <a:solidFill>
            <a:srgbClr val="FFDB5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Стрелка вправо 6"/>
          <p:cNvSpPr/>
          <p:nvPr/>
        </p:nvSpPr>
        <p:spPr bwMode="auto">
          <a:xfrm rot="16200000" flipV="1">
            <a:off x="3074791" y="3209886"/>
            <a:ext cx="1145850" cy="85310"/>
          </a:xfrm>
          <a:prstGeom prst="rightArrow">
            <a:avLst/>
          </a:prstGeom>
          <a:solidFill>
            <a:srgbClr val="FFDB5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239088" y="3283441"/>
            <a:ext cx="3004958" cy="542025"/>
          </a:xfrm>
          <a:prstGeom prst="rect">
            <a:avLst/>
          </a:prstGeom>
          <a:solidFill>
            <a:srgbClr val="FFDB5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buClr>
                <a:srgbClr val="000000"/>
              </a:buClr>
              <a:buSzPct val="100000"/>
              <a:buFont typeface="Arial" charset="0"/>
              <a:buAutoNum type="arabicParenR"/>
            </a:pPr>
            <a:r>
              <a:rPr lang="ru-RU" sz="1000" dirty="0" smtClean="0">
                <a:solidFill>
                  <a:schemeClr val="tx1"/>
                </a:solidFill>
              </a:rPr>
              <a:t>Перечень требований НТД к выбранному объекту;</a:t>
            </a:r>
            <a:endParaRPr lang="ru-RU" sz="1000" dirty="0">
              <a:solidFill>
                <a:schemeClr val="tx1"/>
              </a:solidFill>
            </a:endParaRPr>
          </a:p>
          <a:p>
            <a:pPr marL="342900" marR="0" indent="-34290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AutoNum type="arabicParenR"/>
              <a:tabLst/>
            </a:pPr>
            <a:r>
              <a:rPr lang="ru-RU" sz="1000" dirty="0" smtClean="0">
                <a:solidFill>
                  <a:schemeClr val="tx1"/>
                </a:solidFill>
              </a:rPr>
              <a:t>Светофор исполнения требований НТД.</a:t>
            </a:r>
          </a:p>
        </p:txBody>
      </p:sp>
    </p:spTree>
    <p:extLst>
      <p:ext uri="{BB962C8B-B14F-4D97-AF65-F5344CB8AC3E}">
        <p14:creationId xmlns:p14="http://schemas.microsoft.com/office/powerpoint/2010/main" val="19240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43866</TotalTime>
  <Words>547</Words>
  <Application>Microsoft Office PowerPoint</Application>
  <PresentationFormat>Лист A4 (210x297 мм)</PresentationFormat>
  <Paragraphs>161</Paragraphs>
  <Slides>13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Impact</vt:lpstr>
      <vt:lpstr>Tahoma</vt:lpstr>
      <vt:lpstr>Times New Roman</vt:lpstr>
      <vt:lpstr>Verdana</vt:lpstr>
      <vt:lpstr>Оформление по умолчанию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stalipova</dc:creator>
  <cp:lastModifiedBy>Асадуллин Айрат Ильясович</cp:lastModifiedBy>
  <cp:revision>625</cp:revision>
  <dcterms:modified xsi:type="dcterms:W3CDTF">2017-10-18T04:49:02Z</dcterms:modified>
</cp:coreProperties>
</file>