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88" r:id="rId5"/>
    <p:sldId id="287" r:id="rId6"/>
    <p:sldId id="285" r:id="rId7"/>
    <p:sldId id="270" r:id="rId8"/>
    <p:sldId id="292" r:id="rId9"/>
    <p:sldId id="271" r:id="rId10"/>
    <p:sldId id="284" r:id="rId11"/>
    <p:sldId id="280" r:id="rId12"/>
    <p:sldId id="28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26A"/>
    <a:srgbClr val="303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97" autoAdjust="0"/>
  </p:normalViewPr>
  <p:slideViewPr>
    <p:cSldViewPr snapToGrid="0" showGuides="1">
      <p:cViewPr varScale="1">
        <p:scale>
          <a:sx n="51" d="100"/>
          <a:sy n="51" d="100"/>
        </p:scale>
        <p:origin x="74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ABAB-4D61-43B5-97E9-408AF24FE878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129B7-2D81-4F50-A5C5-566954445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5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129B7-2D81-4F50-A5C5-566954445B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1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129B7-2D81-4F50-A5C5-566954445B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7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1E19365-49C3-490B-892E-4D702683B314}"/>
              </a:ext>
            </a:extLst>
          </p:cNvPr>
          <p:cNvSpPr/>
          <p:nvPr userDrawn="1"/>
        </p:nvSpPr>
        <p:spPr>
          <a:xfrm rot="5400000" flipH="1">
            <a:off x="788263" y="639554"/>
            <a:ext cx="936000" cy="52874"/>
          </a:xfrm>
          <a:prstGeom prst="rect">
            <a:avLst/>
          </a:prstGeom>
          <a:solidFill>
            <a:srgbClr val="0B6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7" y="253201"/>
            <a:ext cx="699507" cy="69950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7C70762-35E4-4847-8E47-CDDA8BA08D89}"/>
              </a:ext>
            </a:extLst>
          </p:cNvPr>
          <p:cNvSpPr/>
          <p:nvPr userDrawn="1"/>
        </p:nvSpPr>
        <p:spPr>
          <a:xfrm>
            <a:off x="11337075" y="6276975"/>
            <a:ext cx="730050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FEF159C-8FFF-4038-A984-C2675BEF9816}"/>
              </a:ext>
            </a:extLst>
          </p:cNvPr>
          <p:cNvSpPr/>
          <p:nvPr userDrawn="1"/>
        </p:nvSpPr>
        <p:spPr>
          <a:xfrm>
            <a:off x="0" y="6620933"/>
            <a:ext cx="12192000" cy="237067"/>
          </a:xfrm>
          <a:prstGeom prst="rect">
            <a:avLst/>
          </a:prstGeom>
          <a:solidFill>
            <a:srgbClr val="0B649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9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32CA-729A-42C3-94D1-2C2B2654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1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32CA-729A-42C3-94D1-2C2B2654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3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1E19365-49C3-490B-892E-4D702683B314}"/>
              </a:ext>
            </a:extLst>
          </p:cNvPr>
          <p:cNvSpPr/>
          <p:nvPr userDrawn="1"/>
        </p:nvSpPr>
        <p:spPr>
          <a:xfrm rot="5400000" flipH="1">
            <a:off x="807041" y="620774"/>
            <a:ext cx="894210" cy="48641"/>
          </a:xfrm>
          <a:prstGeom prst="rect">
            <a:avLst/>
          </a:prstGeom>
          <a:solidFill>
            <a:srgbClr val="0B6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7" y="253201"/>
            <a:ext cx="699507" cy="69950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AE045AA-62F3-417D-8765-21D5A0A2396E}"/>
              </a:ext>
            </a:extLst>
          </p:cNvPr>
          <p:cNvSpPr/>
          <p:nvPr userDrawn="1"/>
        </p:nvSpPr>
        <p:spPr>
          <a:xfrm>
            <a:off x="11652000" y="6318000"/>
            <a:ext cx="540000" cy="540000"/>
          </a:xfrm>
          <a:prstGeom prst="rect">
            <a:avLst/>
          </a:prstGeom>
          <a:solidFill>
            <a:srgbClr val="0B6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A0E3D06-BC4E-4D79-974B-9B51891C2EC6}"/>
              </a:ext>
            </a:extLst>
          </p:cNvPr>
          <p:cNvSpPr/>
          <p:nvPr userDrawn="1"/>
        </p:nvSpPr>
        <p:spPr>
          <a:xfrm>
            <a:off x="-1" y="6629401"/>
            <a:ext cx="11565467" cy="228600"/>
          </a:xfrm>
          <a:prstGeom prst="rect">
            <a:avLst/>
          </a:prstGeom>
          <a:solidFill>
            <a:srgbClr val="0B6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14">
            <a:extLst>
              <a:ext uri="{FF2B5EF4-FFF2-40B4-BE49-F238E27FC236}">
                <a16:creationId xmlns="" xmlns:a16="http://schemas.microsoft.com/office/drawing/2014/main" id="{A56EA1F7-DFA7-430B-B42A-B48B9939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484708"/>
            <a:ext cx="10525000" cy="60749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>
              <a:defRPr lang="ru-RU" sz="2400" b="0" cap="all" baseline="0">
                <a:solidFill>
                  <a:srgbClr val="0B6491"/>
                </a:solidFill>
              </a:defRPr>
            </a:lvl1pPr>
          </a:lstStyle>
          <a:p>
            <a:pPr marL="0" lvl="0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 bwMode="auto">
          <a:xfrm>
            <a:off x="2340716" y="68257"/>
            <a:ext cx="864696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ru-RU" sz="1800" dirty="0">
                <a:solidFill>
                  <a:srgbClr val="0652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 «Камера приема-запуска очистных и интеллектуальных устройств»</a:t>
            </a: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>
            <a:off x="2340716" y="438145"/>
            <a:ext cx="8496617" cy="0"/>
          </a:xfrm>
          <a:prstGeom prst="line">
            <a:avLst/>
          </a:prstGeom>
          <a:ln w="19050">
            <a:solidFill>
              <a:srgbClr val="06526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10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32CA-729A-42C3-94D1-2C2B2654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8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32CA-729A-42C3-94D1-2C2B2654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32CA-729A-42C3-94D1-2C2B2654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3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32CA-729A-42C3-94D1-2C2B2654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5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32CA-729A-42C3-94D1-2C2B2654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1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32CA-729A-42C3-94D1-2C2B2654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1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32CA-729A-42C3-94D1-2C2B2654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1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F32CA-729A-42C3-94D1-2C2B2654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7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0285" y="191477"/>
            <a:ext cx="2387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АКЦИОНЕРНОЕ ОБЩЕСТВО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ЦЕНТРАЛЬНЫЙ НАУЧНО-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ИССЛЕДОВАТЕЛЬСКИЙ ИНСТИТУТ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67" y="1107284"/>
            <a:ext cx="6366933" cy="3122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E78395-C258-46EE-BA6F-6BC378DB6343}"/>
              </a:ext>
            </a:extLst>
          </p:cNvPr>
          <p:cNvSpPr txBox="1"/>
          <p:nvPr/>
        </p:nvSpPr>
        <p:spPr>
          <a:xfrm>
            <a:off x="5099987" y="6132796"/>
            <a:ext cx="1695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0B6491"/>
                </a:solidFill>
                <a:cs typeface="Arial" panose="020B0604020202020204" pitchFamily="34" charset="0"/>
              </a:rPr>
              <a:t>02</a:t>
            </a:r>
            <a:r>
              <a:rPr lang="ru-RU" sz="1400" b="1" dirty="0" smtClean="0">
                <a:solidFill>
                  <a:srgbClr val="0B6491"/>
                </a:solidFill>
                <a:cs typeface="Arial" panose="020B0604020202020204" pitchFamily="34" charset="0"/>
              </a:rPr>
              <a:t>.</a:t>
            </a:r>
            <a:r>
              <a:rPr lang="en-US" sz="1400" b="1" dirty="0" smtClean="0">
                <a:solidFill>
                  <a:srgbClr val="0B6491"/>
                </a:solidFill>
                <a:cs typeface="Arial" panose="020B0604020202020204" pitchFamily="34" charset="0"/>
              </a:rPr>
              <a:t>10</a:t>
            </a:r>
            <a:r>
              <a:rPr lang="ru-RU" sz="1400" b="1" dirty="0" smtClean="0">
                <a:solidFill>
                  <a:srgbClr val="0B6491"/>
                </a:solidFill>
                <a:cs typeface="Arial" panose="020B0604020202020204" pitchFamily="34" charset="0"/>
              </a:rPr>
              <a:t>.2019</a:t>
            </a:r>
            <a:endParaRPr lang="ru-RU" sz="1400" b="1" dirty="0">
              <a:solidFill>
                <a:srgbClr val="0B649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rgbClr val="0B6491"/>
                </a:solidFill>
                <a:cs typeface="Arial" panose="020B0604020202020204" pitchFamily="34" charset="0"/>
              </a:rPr>
              <a:t>г. </a:t>
            </a:r>
            <a:r>
              <a:rPr lang="ru-RU" sz="1400" dirty="0" smtClean="0">
                <a:solidFill>
                  <a:srgbClr val="0B6491"/>
                </a:solidFill>
                <a:cs typeface="Arial" panose="020B0604020202020204" pitchFamily="34" charset="0"/>
              </a:rPr>
              <a:t>Санкт-Петербург</a:t>
            </a:r>
            <a:endParaRPr lang="ru-RU" sz="1400" dirty="0">
              <a:solidFill>
                <a:srgbClr val="0B6491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3093" y="4308819"/>
            <a:ext cx="11302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dirty="0" smtClean="0">
                <a:solidFill>
                  <a:srgbClr val="094A67"/>
                </a:solidFill>
              </a:rPr>
              <a:t>О ходе выполнения работ по ОКР «Разработка </a:t>
            </a:r>
            <a:r>
              <a:rPr lang="ru-RU" dirty="0">
                <a:solidFill>
                  <a:srgbClr val="094A67"/>
                </a:solidFill>
              </a:rPr>
              <a:t>проектно-конструкторской документации и изготовление опытного образца камеры приема-запуска очистных и интеллектуальных устройств»</a:t>
            </a:r>
            <a:br>
              <a:rPr lang="ru-RU" dirty="0">
                <a:solidFill>
                  <a:srgbClr val="094A67"/>
                </a:solidFill>
              </a:rPr>
            </a:br>
            <a:r>
              <a:rPr lang="ru-RU" dirty="0">
                <a:solidFill>
                  <a:srgbClr val="094A67"/>
                </a:solidFill>
              </a:rPr>
              <a:t>Шифр «Камера приема-запуска очистных и интеллектуальных устройств»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23999" y="539008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dirty="0">
                <a:latin typeface="Arial" pitchFamily="34" charset="0"/>
                <a:cs typeface="Arial" pitchFamily="34" charset="0"/>
              </a:rPr>
              <a:t>Государственный контракт </a:t>
            </a: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ru-RU" altLang="ru-RU" sz="1600" dirty="0">
                <a:latin typeface="Arial" pitchFamily="34" charset="0"/>
                <a:cs typeface="Arial" pitchFamily="34" charset="0"/>
              </a:rPr>
              <a:t>18411.1820190019.05.001 </a:t>
            </a:r>
            <a:br>
              <a:rPr lang="ru-RU" altLang="ru-RU" sz="1600" dirty="0">
                <a:latin typeface="Arial" pitchFamily="34" charset="0"/>
                <a:cs typeface="Arial" pitchFamily="34" charset="0"/>
              </a:rPr>
            </a:br>
            <a:r>
              <a:rPr lang="ru-RU" altLang="ru-RU" sz="1600" dirty="0">
                <a:latin typeface="Arial" pitchFamily="34" charset="0"/>
                <a:cs typeface="Arial" pitchFamily="34" charset="0"/>
              </a:rPr>
              <a:t> от </a:t>
            </a: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sz="1600" dirty="0">
                <a:latin typeface="Arial" pitchFamily="34" charset="0"/>
                <a:cs typeface="Arial" pitchFamily="34" charset="0"/>
              </a:rPr>
              <a:t>5</a:t>
            </a: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 февраля 2018г.</a:t>
            </a:r>
            <a:endParaRPr lang="ru-RU" alt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9" y="191477"/>
            <a:ext cx="3770531" cy="49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37107"/>
            <a:ext cx="10550400" cy="472026"/>
          </a:xfrm>
        </p:spPr>
        <p:txBody>
          <a:bodyPr/>
          <a:lstStyle/>
          <a:p>
            <a:r>
              <a:rPr lang="ru-RU" dirty="0" smtClean="0"/>
              <a:t>Используемые материалы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712648" y="64210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221" y="3267635"/>
            <a:ext cx="843128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 труб и трубной обвязки  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Трубы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Сталь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API 5L (Gr. X65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 450)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российский аналог 10Г2ФБЮ;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 металлоконструкций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Сталь 09Г2С (С345).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1468" y="1346201"/>
            <a:ext cx="103786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Материалы, используемые в конструкции изделия должны обеспечивать возможность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епрерывной эксплуатации изделия на протяжении всего установленного срока.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Спецификация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API 5L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обеспечивает стандарты для трубопроводов, пригодных для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использования в транспортировке газа, воды и нефти в газовой и нефтяной промышленности.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932" y="628641"/>
            <a:ext cx="10508067" cy="531292"/>
          </a:xfrm>
        </p:spPr>
        <p:txBody>
          <a:bodyPr/>
          <a:lstStyle/>
          <a:p>
            <a:r>
              <a:rPr lang="ru-RU" dirty="0" smtClean="0"/>
              <a:t>Изготовление и Испытание опытного образца КПЗ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712648" y="64210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134" y="1252760"/>
            <a:ext cx="98329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Изготовление и статические испытания камеры приема-запуска очистных и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интеллектуальных устройств будет происходить на производственной площадке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ОАО «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Салаватнефтемаш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44" y="2603550"/>
            <a:ext cx="3961714" cy="953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5" y="3733527"/>
            <a:ext cx="4110446" cy="2872230"/>
          </a:xfrm>
          <a:prstGeom prst="rect">
            <a:avLst/>
          </a:prstGeom>
        </p:spPr>
      </p:pic>
      <p:pic>
        <p:nvPicPr>
          <p:cNvPr id="7" name="Picture 4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C6B0F9F6-A015-445F-A7D8-7975476A3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09" y="3733527"/>
            <a:ext cx="3857897" cy="289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448DF4-D48A-4C4C-B927-6CF363D4067B}"/>
              </a:ext>
            </a:extLst>
          </p:cNvPr>
          <p:cNvSpPr txBox="1"/>
          <p:nvPr/>
        </p:nvSpPr>
        <p:spPr>
          <a:xfrm>
            <a:off x="2562982" y="2705725"/>
            <a:ext cx="64733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B6491"/>
                </a:solidFill>
                <a:latin typeface="+mj-lt"/>
              </a:rPr>
              <a:t>СПАСИБО</a:t>
            </a:r>
          </a:p>
          <a:p>
            <a:pPr algn="ctr"/>
            <a:r>
              <a:rPr lang="ru-RU" sz="3200" dirty="0">
                <a:solidFill>
                  <a:srgbClr val="0B6491"/>
                </a:solidFill>
                <a:latin typeface="+mj-lt"/>
              </a:rPr>
              <a:t>ЗА </a:t>
            </a:r>
            <a:r>
              <a:rPr lang="ru-RU" sz="3200" dirty="0" smtClean="0">
                <a:solidFill>
                  <a:srgbClr val="0B6491"/>
                </a:solidFill>
                <a:latin typeface="+mj-lt"/>
              </a:rPr>
              <a:t>ВНИМАНИЕ!</a:t>
            </a:r>
            <a:endParaRPr lang="ru-RU" sz="3200" dirty="0">
              <a:solidFill>
                <a:srgbClr val="0B649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203200"/>
            <a:ext cx="10637520" cy="889000"/>
          </a:xfrm>
          <a:prstGeom prst="rect">
            <a:avLst/>
          </a:prstGeom>
          <a:solidFill>
            <a:srgbClr val="0B64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1E19365-49C3-490B-892E-4D702683B314}"/>
              </a:ext>
            </a:extLst>
          </p:cNvPr>
          <p:cNvSpPr/>
          <p:nvPr/>
        </p:nvSpPr>
        <p:spPr>
          <a:xfrm rot="5400000" flipH="1">
            <a:off x="807041" y="620774"/>
            <a:ext cx="894210" cy="48641"/>
          </a:xfrm>
          <a:prstGeom prst="rect">
            <a:avLst/>
          </a:prstGeom>
          <a:solidFill>
            <a:srgbClr val="0B6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7" y="253201"/>
            <a:ext cx="699507" cy="69950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AE045AA-62F3-417D-8765-21D5A0A2396E}"/>
              </a:ext>
            </a:extLst>
          </p:cNvPr>
          <p:cNvSpPr/>
          <p:nvPr/>
        </p:nvSpPr>
        <p:spPr>
          <a:xfrm>
            <a:off x="11652000" y="6318000"/>
            <a:ext cx="540000" cy="540000"/>
          </a:xfrm>
          <a:prstGeom prst="rect">
            <a:avLst/>
          </a:prstGeom>
          <a:solidFill>
            <a:srgbClr val="0B6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A0E3D06-BC4E-4D79-974B-9B51891C2EC6}"/>
              </a:ext>
            </a:extLst>
          </p:cNvPr>
          <p:cNvSpPr/>
          <p:nvPr/>
        </p:nvSpPr>
        <p:spPr>
          <a:xfrm>
            <a:off x="-1" y="6629401"/>
            <a:ext cx="11565467" cy="228600"/>
          </a:xfrm>
          <a:prstGeom prst="rect">
            <a:avLst/>
          </a:prstGeom>
          <a:solidFill>
            <a:srgbClr val="0B6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712648" y="64041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401" y="590091"/>
            <a:ext cx="8891332" cy="507540"/>
          </a:xfrm>
        </p:spPr>
        <p:txBody>
          <a:bodyPr/>
          <a:lstStyle/>
          <a:p>
            <a:r>
              <a:rPr lang="ru-RU" dirty="0" smtClean="0"/>
              <a:t>Назначение оборудования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10672" y="64210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234EC98-554D-4C66-8DFA-598F0BE9551A}"/>
              </a:ext>
            </a:extLst>
          </p:cNvPr>
          <p:cNvSpPr/>
          <p:nvPr/>
        </p:nvSpPr>
        <p:spPr>
          <a:xfrm>
            <a:off x="4764951" y="1598154"/>
            <a:ext cx="360784" cy="360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02FBF23-A811-4004-B9BE-FBD887738828}"/>
              </a:ext>
            </a:extLst>
          </p:cNvPr>
          <p:cNvSpPr/>
          <p:nvPr/>
        </p:nvSpPr>
        <p:spPr>
          <a:xfrm>
            <a:off x="6698662" y="1598154"/>
            <a:ext cx="360784" cy="360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224" y="1019772"/>
            <a:ext cx="3128408" cy="199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2905" y="1459173"/>
            <a:ext cx="73067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поддержания постоянного режима потока и предотвращения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закупоривания трубопроводов гидратами, парафинами и прочими твердыми отложениями, а также диагностики состояния трубопроводной системы, планируется использование системы очистки и диагностирования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(СОД).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данной системы обеспечивается при помощи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«Камеры приема-запуска очистных и интеллектуальных устройств»</a:t>
            </a:r>
          </a:p>
        </p:txBody>
      </p:sp>
      <p:pic>
        <p:nvPicPr>
          <p:cNvPr id="4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224" y="3582832"/>
            <a:ext cx="3126291" cy="198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6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0" y="535508"/>
            <a:ext cx="10525000" cy="607492"/>
          </a:xfrm>
        </p:spPr>
        <p:txBody>
          <a:bodyPr/>
          <a:lstStyle/>
          <a:p>
            <a:r>
              <a:rPr lang="ru-RU" dirty="0" smtClean="0"/>
              <a:t>Основные элементы КПЗ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771157" y="63956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399" y="1143000"/>
            <a:ext cx="5833533" cy="585801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just">
              <a:spcAft>
                <a:spcPts val="500"/>
              </a:spcAft>
              <a:buClr>
                <a:srgbClr val="C00000"/>
              </a:buClr>
              <a:defRPr/>
            </a:pP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u="sng" dirty="0">
                <a:latin typeface="Arial" charset="0"/>
              </a:rPr>
              <a:t>Состав опытного образца</a:t>
            </a:r>
            <a:r>
              <a:rPr lang="ru-RU" sz="2000" u="sng" dirty="0" smtClean="0">
                <a:latin typeface="Arial" charset="0"/>
              </a:rPr>
              <a:t>:</a:t>
            </a:r>
          </a:p>
          <a:p>
            <a:pPr algn="just">
              <a:spcAft>
                <a:spcPts val="500"/>
              </a:spcAft>
              <a:buClr>
                <a:srgbClr val="C00000"/>
              </a:buClr>
              <a:defRPr/>
            </a:pPr>
            <a:endParaRPr lang="ru-RU" sz="2000" b="1" u="sng" dirty="0">
              <a:solidFill>
                <a:schemeClr val="accent5"/>
              </a:solidFill>
              <a:latin typeface="Arial" charset="0"/>
            </a:endParaRPr>
          </a:p>
          <a:p>
            <a:pPr marL="176213" lvl="1" algn="just" defTabSz="354013">
              <a:spcAft>
                <a:spcPts val="500"/>
              </a:spcAft>
              <a:buClr>
                <a:srgbClr val="C00000"/>
              </a:buClr>
              <a:tabLst>
                <a:tab pos="269875" algn="l"/>
                <a:tab pos="630238" algn="l"/>
              </a:tabLs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опорная рама;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lvl="1" algn="just" defTabSz="354013">
              <a:spcAft>
                <a:spcPts val="500"/>
              </a:spcAft>
              <a:buClr>
                <a:srgbClr val="C00000"/>
              </a:buClr>
              <a:tabLst>
                <a:tab pos="269875" algn="l"/>
                <a:tab pos="630238" algn="l"/>
              </a:tabLs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соединитель трубопроводный </a:t>
            </a:r>
          </a:p>
          <a:p>
            <a:pPr marL="176213" lvl="1" algn="just" defTabSz="354013">
              <a:spcAft>
                <a:spcPts val="500"/>
              </a:spcAft>
              <a:buClr>
                <a:srgbClr val="C00000"/>
              </a:buClr>
              <a:tabLst>
                <a:tab pos="269875" algn="l"/>
                <a:tab pos="630238" algn="l"/>
              </a:tabLs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с втулкой соединительной;</a:t>
            </a:r>
          </a:p>
          <a:p>
            <a:pPr marL="176213" lvl="1" algn="just" defTabSz="354013">
              <a:spcAft>
                <a:spcPts val="500"/>
              </a:spcAft>
              <a:buClr>
                <a:srgbClr val="C00000"/>
              </a:buClr>
              <a:tabLst>
                <a:tab pos="269875" algn="l"/>
                <a:tab pos="630238" algn="l"/>
              </a:tabLs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рабочая труба с фланцевой заглушкой;</a:t>
            </a:r>
          </a:p>
          <a:p>
            <a:pPr marL="176213" lvl="1" algn="just" defTabSz="354013">
              <a:spcAft>
                <a:spcPts val="500"/>
              </a:spcAft>
              <a:buClr>
                <a:srgbClr val="C00000"/>
              </a:buClr>
              <a:tabLst>
                <a:tab pos="269875" algn="l"/>
                <a:tab pos="630238" algn="l"/>
              </a:tabLs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трубопроводная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обвязка с запорной арматурой;</a:t>
            </a:r>
          </a:p>
          <a:p>
            <a:pPr marL="176213" lvl="1" algn="just" defTabSz="354013">
              <a:spcAft>
                <a:spcPts val="500"/>
              </a:spcAft>
              <a:buClr>
                <a:srgbClr val="C00000"/>
              </a:buClr>
              <a:tabLst>
                <a:tab pos="269875" algn="l"/>
                <a:tab pos="630238" algn="l"/>
              </a:tabLs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есущая рама с панелью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управления;</a:t>
            </a:r>
          </a:p>
          <a:p>
            <a:pPr marL="176213" lvl="1" algn="just" defTabSz="354013">
              <a:spcAft>
                <a:spcPts val="500"/>
              </a:spcAft>
              <a:buClr>
                <a:srgbClr val="C00000"/>
              </a:buClr>
              <a:tabLst>
                <a:tab pos="269875" algn="l"/>
                <a:tab pos="630238" algn="l"/>
              </a:tabLs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датчик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прохождения поршня;</a:t>
            </a:r>
          </a:p>
          <a:p>
            <a:pPr marL="176213" lvl="1" algn="just" defTabSz="354013">
              <a:spcAft>
                <a:spcPts val="500"/>
              </a:spcAft>
              <a:buClr>
                <a:srgbClr val="C00000"/>
              </a:buClr>
              <a:tabLst>
                <a:tab pos="269875" algn="l"/>
                <a:tab pos="630238" algn="l"/>
              </a:tabLs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7. быстроразъемное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соединение линии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lvl="1" algn="just" defTabSz="354013">
              <a:spcAft>
                <a:spcPts val="500"/>
              </a:spcAft>
              <a:buClr>
                <a:srgbClr val="C00000"/>
              </a:buClr>
              <a:tabLst>
                <a:tab pos="269875" algn="l"/>
                <a:tab pos="630238" algn="l"/>
              </a:tabLs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нагнетания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стравливания (2шт.);</a:t>
            </a:r>
          </a:p>
          <a:p>
            <a:pPr marL="176213" lvl="1" algn="just" defTabSz="354013">
              <a:spcAft>
                <a:spcPts val="500"/>
              </a:spcAft>
              <a:buClr>
                <a:srgbClr val="C00000"/>
              </a:buClr>
              <a:tabLst>
                <a:tab pos="269875" algn="l"/>
                <a:tab pos="630238" algn="l"/>
              </a:tabLs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8. очистные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устройства (6 шт.);</a:t>
            </a:r>
          </a:p>
          <a:p>
            <a:pPr marL="176213" lvl="1" algn="just" defTabSz="354013">
              <a:spcAft>
                <a:spcPts val="500"/>
              </a:spcAft>
              <a:buClr>
                <a:srgbClr val="C00000"/>
              </a:buClr>
              <a:tabLst>
                <a:tab pos="269875" algn="l"/>
                <a:tab pos="630238" algn="l"/>
              </a:tabLs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9. катодная защита;</a:t>
            </a:r>
          </a:p>
          <a:p>
            <a:pPr marL="176213" lvl="1" algn="just" defTabSz="354013">
              <a:spcAft>
                <a:spcPts val="500"/>
              </a:spcAft>
              <a:buClr>
                <a:srgbClr val="C00000"/>
              </a:buClr>
              <a:tabLst>
                <a:tab pos="269875" algn="l"/>
                <a:tab pos="630238" algn="l"/>
              </a:tabLs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нтикоррозионное покрытие;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lvl="1" algn="just" defTabSz="354013">
              <a:spcAft>
                <a:spcPts val="500"/>
              </a:spcAft>
              <a:buClr>
                <a:srgbClr val="C00000"/>
              </a:buClr>
              <a:tabLst>
                <a:tab pos="269875" algn="l"/>
                <a:tab pos="630238" algn="l"/>
              </a:tabLs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11. транспортировочная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рама.</a:t>
            </a:r>
          </a:p>
          <a:p>
            <a:pPr algn="just">
              <a:spcAft>
                <a:spcPts val="500"/>
              </a:spcAft>
              <a:buClr>
                <a:srgbClr val="C00000"/>
              </a:buClr>
              <a:defRPr/>
            </a:pPr>
            <a:r>
              <a:rPr lang="ru-RU" dirty="0" smtClean="0">
                <a:latin typeface="Arial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73050" lvl="1" algn="just" defTabSz="354013">
              <a:spcAft>
                <a:spcPts val="50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707" y="2019830"/>
            <a:ext cx="39354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6214532" y="1375305"/>
            <a:ext cx="1255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несущая рама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989232" y="1692805"/>
            <a:ext cx="996950" cy="111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7187669" y="1067330"/>
            <a:ext cx="1684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панель управления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8059207" y="1343555"/>
            <a:ext cx="365125" cy="1141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9000594" y="1343555"/>
            <a:ext cx="215900" cy="925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8778344" y="597430"/>
            <a:ext cx="160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быстроразъемное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соединение линии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нагнетания</a:t>
            </a: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9614957" y="1197505"/>
            <a:ext cx="160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быстроразъемное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соединение линии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стравливания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9753069" y="1842030"/>
            <a:ext cx="79375" cy="596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10777007" y="2572280"/>
            <a:ext cx="158750" cy="644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24"/>
          <p:cNvSpPr txBox="1">
            <a:spLocks noChangeArrowheads="1"/>
          </p:cNvSpPr>
          <p:nvPr/>
        </p:nvSpPr>
        <p:spPr bwMode="auto">
          <a:xfrm>
            <a:off x="9999132" y="2086505"/>
            <a:ext cx="1779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Датчик прохождения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поршня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7138457" y="4282017"/>
            <a:ext cx="719137" cy="46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6360582" y="4734455"/>
            <a:ext cx="1249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опорная рама</a:t>
            </a:r>
          </a:p>
        </p:txBody>
      </p:sp>
      <p:cxnSp>
        <p:nvCxnSpPr>
          <p:cNvPr id="39" name="Прямая со стрелкой 38"/>
          <p:cNvCxnSpPr>
            <a:stCxn id="40" idx="0"/>
          </p:cNvCxnSpPr>
          <p:nvPr/>
        </p:nvCxnSpPr>
        <p:spPr>
          <a:xfrm flipV="1">
            <a:off x="8557682" y="3294592"/>
            <a:ext cx="1195387" cy="1457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28"/>
          <p:cNvSpPr txBox="1">
            <a:spLocks noChangeArrowheads="1"/>
          </p:cNvSpPr>
          <p:nvPr/>
        </p:nvSpPr>
        <p:spPr bwMode="auto">
          <a:xfrm>
            <a:off x="7549619" y="4751917"/>
            <a:ext cx="201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рабочая труба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с фланцевой заглушкой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9851494" y="3197755"/>
            <a:ext cx="654050" cy="2152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31"/>
          <p:cNvSpPr txBox="1">
            <a:spLocks noChangeArrowheads="1"/>
          </p:cNvSpPr>
          <p:nvPr/>
        </p:nvSpPr>
        <p:spPr bwMode="auto">
          <a:xfrm>
            <a:off x="8873594" y="5350405"/>
            <a:ext cx="2251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трубопроводная обвязка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с запорной арматурой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10856382" y="3696230"/>
            <a:ext cx="160337" cy="511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34"/>
          <p:cNvSpPr txBox="1">
            <a:spLocks noChangeArrowheads="1"/>
          </p:cNvSpPr>
          <p:nvPr/>
        </p:nvSpPr>
        <p:spPr bwMode="auto">
          <a:xfrm>
            <a:off x="10316632" y="4207405"/>
            <a:ext cx="1509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соединитель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трубопроводный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с втулкой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соединительной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7286094" y="3740680"/>
            <a:ext cx="700088" cy="401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9"/>
          <p:cNvSpPr txBox="1">
            <a:spLocks noChangeArrowheads="1"/>
          </p:cNvSpPr>
          <p:nvPr/>
        </p:nvSpPr>
        <p:spPr bwMode="auto">
          <a:xfrm>
            <a:off x="6525682" y="4055005"/>
            <a:ext cx="92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катодная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защита</a:t>
            </a:r>
          </a:p>
        </p:txBody>
      </p:sp>
    </p:spTree>
    <p:extLst>
      <p:ext uri="{BB962C8B-B14F-4D97-AF65-F5344CB8AC3E}">
        <p14:creationId xmlns:p14="http://schemas.microsoft.com/office/powerpoint/2010/main" val="41643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466" y="611708"/>
            <a:ext cx="10508067" cy="497425"/>
          </a:xfrm>
        </p:spPr>
        <p:txBody>
          <a:bodyPr/>
          <a:lstStyle/>
          <a:p>
            <a:r>
              <a:rPr lang="ru-RU" dirty="0" smtClean="0"/>
              <a:t>Технические параметры эксплуатации КПЗ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96886"/>
              </p:ext>
            </p:extLst>
          </p:nvPr>
        </p:nvGraphicFramePr>
        <p:xfrm>
          <a:off x="1337733" y="1469217"/>
          <a:ext cx="8356600" cy="4631266"/>
        </p:xfrm>
        <a:graphic>
          <a:graphicData uri="http://schemas.openxmlformats.org/drawingml/2006/table">
            <a:tbl>
              <a:tblPr/>
              <a:tblGrid>
                <a:gridCol w="4817533"/>
                <a:gridCol w="3539067"/>
              </a:tblGrid>
              <a:tr h="3952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Параметры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60"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Размещение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подводное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Максимальная глубина установки, 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Рабочее давление, МПа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25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7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Номинальный диаметр основной трубы, дюймы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Рабочий температурный диапазон, °С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минус 18 до 121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Сейсмичность районов эксплуатации по 12-ти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балльной  шкале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сейсмической интенсивности </a:t>
                      </a:r>
                    </a:p>
                    <a:p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MSK-64 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ГОСТ 30546.1,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Расчетный срок эксплуатации, лет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Внешняя среда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морская вода, соленость до 35%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62690" y="64041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0" y="484708"/>
            <a:ext cx="5738906" cy="6074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Характеристики КПЗ </a:t>
            </a:r>
            <a:r>
              <a:rPr lang="ru-RU" sz="1800" dirty="0" smtClean="0"/>
              <a:t>И</a:t>
            </a:r>
            <a:r>
              <a:rPr lang="ru-RU" sz="2000" dirty="0" smtClean="0"/>
              <a:t> общий вид камеры</a:t>
            </a:r>
            <a:endParaRPr lang="ru-RU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11802278" y="64210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11"/>
          <p:cNvSpPr>
            <a:spLocks noChangeArrowheads="1"/>
          </p:cNvSpPr>
          <p:nvPr/>
        </p:nvSpPr>
        <p:spPr bwMode="auto">
          <a:xfrm>
            <a:off x="366805" y="2035370"/>
            <a:ext cx="546847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Arial" panose="020B0604020202020204" pitchFamily="34" charset="0"/>
              </a:rPr>
              <a:t>Габариты, мм: </a:t>
            </a:r>
            <a:r>
              <a:rPr lang="ru-RU" altLang="ru-RU" sz="1800" dirty="0" smtClean="0">
                <a:latin typeface="Arial" panose="020B0604020202020204" pitchFamily="34" charset="0"/>
              </a:rPr>
              <a:t>  7170 </a:t>
            </a:r>
            <a:r>
              <a:rPr lang="ru-RU" altLang="ru-RU" sz="1800" dirty="0">
                <a:latin typeface="Arial" panose="020B0604020202020204" pitchFamily="34" charset="0"/>
              </a:rPr>
              <a:t>х 2080 х </a:t>
            </a:r>
            <a:r>
              <a:rPr lang="ru-RU" altLang="ru-RU" sz="1800" dirty="0" smtClean="0">
                <a:latin typeface="Arial" panose="020B0604020202020204" pitchFamily="34" charset="0"/>
              </a:rPr>
              <a:t>2490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Arial" panose="020B0604020202020204" pitchFamily="34" charset="0"/>
              </a:rPr>
              <a:t>Масса: </a:t>
            </a:r>
            <a:r>
              <a:rPr lang="ru-RU" altLang="ru-RU" sz="1800" dirty="0">
                <a:latin typeface="Arial" panose="020B0604020202020204" pitchFamily="34" charset="0"/>
              </a:rPr>
              <a:t>10,28 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>      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994428" y="1302903"/>
            <a:ext cx="4392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latin typeface="Arial" panose="020B0604020202020204" pitchFamily="34" charset="0"/>
              </a:rPr>
              <a:t>Транспортировочное положение</a:t>
            </a:r>
          </a:p>
        </p:txBody>
      </p:sp>
      <p:sp>
        <p:nvSpPr>
          <p:cNvPr id="45" name="TextBox 14"/>
          <p:cNvSpPr txBox="1">
            <a:spLocks noChangeArrowheads="1"/>
          </p:cNvSpPr>
          <p:nvPr/>
        </p:nvSpPr>
        <p:spPr bwMode="auto">
          <a:xfrm>
            <a:off x="7310158" y="1338115"/>
            <a:ext cx="2914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latin typeface="Arial" panose="020B0604020202020204" pitchFamily="34" charset="0"/>
              </a:rPr>
              <a:t>Рабочее положение</a:t>
            </a:r>
          </a:p>
        </p:txBody>
      </p:sp>
      <p:pic>
        <p:nvPicPr>
          <p:cNvPr id="46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83" y="3568055"/>
            <a:ext cx="45720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1" y="3614224"/>
            <a:ext cx="4572000" cy="285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9304" y="2011751"/>
            <a:ext cx="3945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Arial" panose="020B0604020202020204" pitchFamily="34" charset="0"/>
              </a:rPr>
              <a:t>Габариты, мм:</a:t>
            </a:r>
            <a:r>
              <a:rPr lang="ru-RU" altLang="ru-RU" dirty="0" smtClean="0">
                <a:latin typeface="Arial" panose="020B0604020202020204" pitchFamily="34" charset="0"/>
              </a:rPr>
              <a:t> 7000 </a:t>
            </a:r>
            <a:r>
              <a:rPr lang="ru-RU" altLang="ru-RU" dirty="0">
                <a:latin typeface="Arial" panose="020B0604020202020204" pitchFamily="34" charset="0"/>
              </a:rPr>
              <a:t>х 3420 х </a:t>
            </a:r>
            <a:r>
              <a:rPr lang="ru-RU" altLang="ru-RU" dirty="0" smtClean="0">
                <a:latin typeface="Arial" panose="020B0604020202020204" pitchFamily="34" charset="0"/>
              </a:rPr>
              <a:t>1620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Масса:</a:t>
            </a:r>
            <a:r>
              <a:rPr lang="ru-RU" altLang="ru-RU" dirty="0"/>
              <a:t> </a:t>
            </a:r>
            <a:r>
              <a:rPr lang="ru-RU" altLang="ru-RU" dirty="0">
                <a:latin typeface="Arial" panose="020B0604020202020204" pitchFamily="34" charset="0"/>
              </a:rPr>
              <a:t> 7,6 </a:t>
            </a:r>
            <a:r>
              <a:rPr lang="ru-RU" altLang="ru-RU" dirty="0" smtClean="0">
                <a:latin typeface="Arial" panose="020B0604020202020204" pitchFamily="34" charset="0"/>
              </a:rPr>
              <a:t>т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4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вид камеры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9706" y="1214899"/>
            <a:ext cx="8378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Рабочее положение с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запас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ованными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очистных устройств(поршней)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10" y="1737709"/>
            <a:ext cx="8677979" cy="477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71157" y="64121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77841"/>
            <a:ext cx="10550400" cy="522825"/>
          </a:xfrm>
        </p:spPr>
        <p:txBody>
          <a:bodyPr/>
          <a:lstStyle/>
          <a:p>
            <a:r>
              <a:rPr lang="ru-RU" dirty="0" smtClean="0"/>
              <a:t>Датчик прохождения поршня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712648" y="64210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451" y="1368149"/>
            <a:ext cx="3906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Низкочастотный приемник НПР-03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металлическом каркасе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68" y="2325132"/>
            <a:ext cx="3005666" cy="3978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5267" y="1368149"/>
            <a:ext cx="414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Магнитный датчик производства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CDI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CD52-A30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07260"/>
            <a:ext cx="3200029" cy="42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533" y="611708"/>
            <a:ext cx="10533467" cy="472025"/>
          </a:xfrm>
        </p:spPr>
        <p:txBody>
          <a:bodyPr/>
          <a:lstStyle/>
          <a:p>
            <a:r>
              <a:rPr lang="ru-RU" dirty="0" smtClean="0"/>
              <a:t>Устройство для </a:t>
            </a:r>
            <a:r>
              <a:rPr lang="ru-RU" dirty="0" err="1" smtClean="0"/>
              <a:t>запасовки</a:t>
            </a:r>
            <a:r>
              <a:rPr lang="ru-RU" dirty="0" smtClean="0"/>
              <a:t> Очистных устройств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712648" y="64041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6" y="1264024"/>
            <a:ext cx="10076727" cy="514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0" y="577842"/>
            <a:ext cx="10525000" cy="5058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Быстроразъемное соединение (БРС) на линии нагнетания и стравливания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712648" y="64210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11" y="1339869"/>
            <a:ext cx="3109192" cy="5198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49" y="1342784"/>
            <a:ext cx="3299671" cy="51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475</Words>
  <Application>Microsoft Office PowerPoint</Application>
  <PresentationFormat>Широкоэкранный</PresentationFormat>
  <Paragraphs>117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Назначение оборудования</vt:lpstr>
      <vt:lpstr>Основные элементы КПЗ</vt:lpstr>
      <vt:lpstr>Технические параметры эксплуатации КПЗ</vt:lpstr>
      <vt:lpstr>Характеристики КПЗ И общий вид камеры</vt:lpstr>
      <vt:lpstr>Общий вид камеры</vt:lpstr>
      <vt:lpstr>Датчик прохождения поршня</vt:lpstr>
      <vt:lpstr>Устройство для запасовки Очистных устройств</vt:lpstr>
      <vt:lpstr>Быстроразъемное соединение (БРС) на линии нагнетания и стравливания</vt:lpstr>
      <vt:lpstr>Используемые материалы</vt:lpstr>
      <vt:lpstr>Изготовление и Испытание опытного образца КПЗ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Бадьин Виктор Викторович</dc:creator>
  <cp:lastModifiedBy>Василий Воропаев</cp:lastModifiedBy>
  <cp:revision>151</cp:revision>
  <dcterms:created xsi:type="dcterms:W3CDTF">2018-10-16T05:37:54Z</dcterms:created>
  <dcterms:modified xsi:type="dcterms:W3CDTF">2019-10-02T08:07:21Z</dcterms:modified>
</cp:coreProperties>
</file>