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3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62" r:id="rId4"/>
    <p:sldId id="263" r:id="rId5"/>
    <p:sldId id="269" r:id="rId6"/>
    <p:sldId id="270" r:id="rId7"/>
    <p:sldId id="272" r:id="rId8"/>
    <p:sldId id="273" r:id="rId9"/>
    <p:sldId id="276" r:id="rId10"/>
    <p:sldId id="277" r:id="rId11"/>
    <p:sldId id="257" r:id="rId12"/>
  </p:sldIdLst>
  <p:sldSz cx="9144000" cy="5143500" type="screen16x9"/>
  <p:notesSz cx="6858000" cy="99456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rgbClr val="6D6F71"/>
        </a:solidFill>
        <a:latin typeface="Arial" pitchFamily="34" charset="0"/>
        <a:ea typeface="+mn-ea"/>
        <a:cs typeface="+mn-cs"/>
      </a:defRPr>
    </a:lvl1pPr>
    <a:lvl2pPr marL="457185" algn="l" rtl="0" fontAlgn="base">
      <a:spcBef>
        <a:spcPct val="0"/>
      </a:spcBef>
      <a:spcAft>
        <a:spcPct val="0"/>
      </a:spcAft>
      <a:defRPr sz="1600" kern="1200">
        <a:solidFill>
          <a:srgbClr val="6D6F71"/>
        </a:solidFill>
        <a:latin typeface="Arial" pitchFamily="34" charset="0"/>
        <a:ea typeface="+mn-ea"/>
        <a:cs typeface="+mn-cs"/>
      </a:defRPr>
    </a:lvl2pPr>
    <a:lvl3pPr marL="914370" algn="l" rtl="0" fontAlgn="base">
      <a:spcBef>
        <a:spcPct val="0"/>
      </a:spcBef>
      <a:spcAft>
        <a:spcPct val="0"/>
      </a:spcAft>
      <a:defRPr sz="1600" kern="1200">
        <a:solidFill>
          <a:srgbClr val="6D6F71"/>
        </a:solidFill>
        <a:latin typeface="Arial" pitchFamily="34" charset="0"/>
        <a:ea typeface="+mn-ea"/>
        <a:cs typeface="+mn-cs"/>
      </a:defRPr>
    </a:lvl3pPr>
    <a:lvl4pPr marL="1371556" algn="l" rtl="0" fontAlgn="base">
      <a:spcBef>
        <a:spcPct val="0"/>
      </a:spcBef>
      <a:spcAft>
        <a:spcPct val="0"/>
      </a:spcAft>
      <a:defRPr sz="1600" kern="1200">
        <a:solidFill>
          <a:srgbClr val="6D6F71"/>
        </a:solidFill>
        <a:latin typeface="Arial" pitchFamily="34" charset="0"/>
        <a:ea typeface="+mn-ea"/>
        <a:cs typeface="+mn-cs"/>
      </a:defRPr>
    </a:lvl4pPr>
    <a:lvl5pPr marL="1828741" algn="l" rtl="0" fontAlgn="base">
      <a:spcBef>
        <a:spcPct val="0"/>
      </a:spcBef>
      <a:spcAft>
        <a:spcPct val="0"/>
      </a:spcAft>
      <a:defRPr sz="1600" kern="1200">
        <a:solidFill>
          <a:srgbClr val="6D6F71"/>
        </a:solidFill>
        <a:latin typeface="Arial" pitchFamily="34" charset="0"/>
        <a:ea typeface="+mn-ea"/>
        <a:cs typeface="+mn-cs"/>
      </a:defRPr>
    </a:lvl5pPr>
    <a:lvl6pPr marL="2285926" algn="l" defTabSz="914370" rtl="0" eaLnBrk="1" latinLnBrk="0" hangingPunct="1">
      <a:defRPr sz="1600" kern="1200">
        <a:solidFill>
          <a:srgbClr val="6D6F71"/>
        </a:solidFill>
        <a:latin typeface="Arial" pitchFamily="34" charset="0"/>
        <a:ea typeface="+mn-ea"/>
        <a:cs typeface="+mn-cs"/>
      </a:defRPr>
    </a:lvl6pPr>
    <a:lvl7pPr marL="2743112" algn="l" defTabSz="914370" rtl="0" eaLnBrk="1" latinLnBrk="0" hangingPunct="1">
      <a:defRPr sz="1600" kern="1200">
        <a:solidFill>
          <a:srgbClr val="6D6F71"/>
        </a:solidFill>
        <a:latin typeface="Arial" pitchFamily="34" charset="0"/>
        <a:ea typeface="+mn-ea"/>
        <a:cs typeface="+mn-cs"/>
      </a:defRPr>
    </a:lvl7pPr>
    <a:lvl8pPr marL="3200296" algn="l" defTabSz="914370" rtl="0" eaLnBrk="1" latinLnBrk="0" hangingPunct="1">
      <a:defRPr sz="1600" kern="1200">
        <a:solidFill>
          <a:srgbClr val="6D6F71"/>
        </a:solidFill>
        <a:latin typeface="Arial" pitchFamily="34" charset="0"/>
        <a:ea typeface="+mn-ea"/>
        <a:cs typeface="+mn-cs"/>
      </a:defRPr>
    </a:lvl8pPr>
    <a:lvl9pPr marL="3657482" algn="l" defTabSz="914370" rtl="0" eaLnBrk="1" latinLnBrk="0" hangingPunct="1">
      <a:defRPr sz="1600" kern="1200">
        <a:solidFill>
          <a:srgbClr val="6D6F7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7C00"/>
    <a:srgbClr val="009EE0"/>
    <a:srgbClr val="0070C0"/>
    <a:srgbClr val="0F69CB"/>
    <a:srgbClr val="1203D7"/>
    <a:srgbClr val="E0E0E0"/>
    <a:srgbClr val="EAEAEA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6797" autoAdjust="0"/>
  </p:normalViewPr>
  <p:slideViewPr>
    <p:cSldViewPr snapToObjects="1">
      <p:cViewPr varScale="1">
        <p:scale>
          <a:sx n="107" d="100"/>
          <a:sy n="107" d="100"/>
        </p:scale>
        <p:origin x="114" y="21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43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>
      <p:cViewPr varScale="1">
        <p:scale>
          <a:sx n="50" d="100"/>
          <a:sy n="50" d="100"/>
        </p:scale>
        <p:origin x="-2970" y="-102"/>
      </p:cViewPr>
      <p:guideLst>
        <p:guide orient="horz" pos="3132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2974357" cy="497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35" tIns="45917" rIns="91835" bIns="45917" numCol="1" anchor="t" anchorCtr="0" compatLnSpc="1">
            <a:prstTxWarp prst="textNoShape">
              <a:avLst/>
            </a:prstTxWarp>
          </a:bodyPr>
          <a:lstStyle>
            <a:lvl1pPr defTabSz="916047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2012" y="2"/>
            <a:ext cx="2974357" cy="497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35" tIns="45917" rIns="91835" bIns="45917" numCol="1" anchor="t" anchorCtr="0" compatLnSpc="1">
            <a:prstTxWarp prst="textNoShape">
              <a:avLst/>
            </a:prstTxWarp>
          </a:bodyPr>
          <a:lstStyle>
            <a:lvl1pPr algn="r" defTabSz="916047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446257"/>
            <a:ext cx="2974357" cy="497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35" tIns="45917" rIns="91835" bIns="45917" numCol="1" anchor="b" anchorCtr="0" compatLnSpc="1">
            <a:prstTxWarp prst="textNoShape">
              <a:avLst/>
            </a:prstTxWarp>
          </a:bodyPr>
          <a:lstStyle>
            <a:lvl1pPr defTabSz="916047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2012" y="9446257"/>
            <a:ext cx="2974357" cy="497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35" tIns="45917" rIns="91835" bIns="45917" numCol="1" anchor="b" anchorCtr="0" compatLnSpc="1">
            <a:prstTxWarp prst="textNoShape">
              <a:avLst/>
            </a:prstTxWarp>
          </a:bodyPr>
          <a:lstStyle>
            <a:lvl1pPr algn="r" defTabSz="916047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E29C1BE0-79DD-480B-9769-583B073C2A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20711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2974357" cy="497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35" tIns="45917" rIns="91835" bIns="45917" numCol="1" anchor="t" anchorCtr="0" compatLnSpc="1">
            <a:prstTxWarp prst="textNoShape">
              <a:avLst/>
            </a:prstTxWarp>
          </a:bodyPr>
          <a:lstStyle>
            <a:lvl1pPr defTabSz="916047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2012" y="2"/>
            <a:ext cx="2974357" cy="497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35" tIns="45917" rIns="91835" bIns="45917" numCol="1" anchor="t" anchorCtr="0" compatLnSpc="1">
            <a:prstTxWarp prst="textNoShape">
              <a:avLst/>
            </a:prstTxWarp>
          </a:bodyPr>
          <a:lstStyle>
            <a:lvl1pPr algn="r" defTabSz="916047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324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" y="746125"/>
            <a:ext cx="662940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638" y="4723925"/>
            <a:ext cx="5486727" cy="4475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35" tIns="45917" rIns="91835" bIns="459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Kliknite, če želite urediti sloge besedila matrice</a:t>
            </a:r>
          </a:p>
          <a:p>
            <a:pPr lvl="1"/>
            <a:r>
              <a:rPr lang="en-US" noProof="0" smtClean="0"/>
              <a:t>Druga raven</a:t>
            </a:r>
          </a:p>
          <a:p>
            <a:pPr lvl="2"/>
            <a:r>
              <a:rPr lang="en-US" noProof="0" smtClean="0"/>
              <a:t>Tretja raven</a:t>
            </a:r>
          </a:p>
          <a:p>
            <a:pPr lvl="3"/>
            <a:r>
              <a:rPr lang="en-US" noProof="0" smtClean="0"/>
              <a:t>Četrta raven</a:t>
            </a:r>
          </a:p>
          <a:p>
            <a:pPr lvl="4"/>
            <a:r>
              <a:rPr lang="en-US" noProof="0" smtClean="0"/>
              <a:t>Peta raven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46257"/>
            <a:ext cx="2974357" cy="497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35" tIns="45917" rIns="91835" bIns="45917" numCol="1" anchor="b" anchorCtr="0" compatLnSpc="1">
            <a:prstTxWarp prst="textNoShape">
              <a:avLst/>
            </a:prstTxWarp>
          </a:bodyPr>
          <a:lstStyle>
            <a:lvl1pPr defTabSz="916047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2012" y="9446257"/>
            <a:ext cx="2974357" cy="497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35" tIns="45917" rIns="91835" bIns="45917" numCol="1" anchor="b" anchorCtr="0" compatLnSpc="1">
            <a:prstTxWarp prst="textNoShape">
              <a:avLst/>
            </a:prstTxWarp>
          </a:bodyPr>
          <a:lstStyle>
            <a:lvl1pPr algn="r" defTabSz="916047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7CA05F19-4D1D-44D3-B339-1A64090165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71445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18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37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556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741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5926" algn="l" defTabSz="9143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12" algn="l" defTabSz="9143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96" algn="l" defTabSz="9143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82" algn="l" defTabSz="9143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sl-SI" altLang="sl-SI" smtClean="0"/>
              <a:t>Osnovni koncept naše SORM rešitve – enaka slika kot v tehnični rešitvi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1BE55D-77A7-4225-9099-4A02C024377C}" type="slidenum">
              <a:rPr lang="sl-SI"/>
              <a:pPr>
                <a:defRPr/>
              </a:pPr>
              <a:t>7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43515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Титульный слайд">
    <p:bg>
      <p:bgPr>
        <a:blipFill dpi="0" rotWithShape="1">
          <a:blip r:embed="rId2">
            <a:lum/>
          </a:blip>
          <a:srcRect/>
          <a:stretch>
            <a:fillRect t="3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783542" y="513989"/>
            <a:ext cx="6246159" cy="555051"/>
          </a:xfrm>
        </p:spPr>
        <p:txBody>
          <a:bodyPr>
            <a:normAutofit/>
          </a:bodyPr>
          <a:lstStyle>
            <a:lvl1pPr algn="l">
              <a:defRPr sz="2100" b="1" u="none">
                <a:solidFill>
                  <a:srgbClr val="0070C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ru-RU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2782888" y="1159810"/>
            <a:ext cx="6246812" cy="272513"/>
          </a:xfrm>
        </p:spPr>
        <p:txBody>
          <a:bodyPr anchor="ctr">
            <a:norm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None/>
              <a:tabLst/>
              <a:defRPr sz="1500">
                <a:solidFill>
                  <a:srgbClr val="0070C0"/>
                </a:solidFill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ru-RU" baseline="0" dirty="0" smtClean="0">
                <a:solidFill>
                  <a:srgbClr val="0070C0"/>
                </a:solidFill>
              </a:rPr>
              <a:t>Место, д</a:t>
            </a:r>
            <a:r>
              <a:rPr lang="ru-RU" dirty="0" smtClean="0">
                <a:solidFill>
                  <a:srgbClr val="0070C0"/>
                </a:solidFill>
              </a:rPr>
              <a:t>ата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72133"/>
            <a:ext cx="1728192" cy="58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81326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1BA3C-C355-496F-8623-BDCFC5439E1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77484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Custom Layout">
    <p:bg>
      <p:bgPr>
        <a:blipFill dpi="0" rotWithShape="1">
          <a:blip r:embed="rId2">
            <a:lum/>
          </a:blip>
          <a:srcRect/>
          <a:stretch>
            <a:fillRect t="34000" b="3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256" y="2039541"/>
            <a:ext cx="114730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b="1" spc="38" baseline="0" dirty="0" smtClean="0">
                <a:solidFill>
                  <a:schemeClr val="bg1"/>
                </a:solidFill>
                <a:latin typeface="+mj-lt"/>
              </a:rPr>
              <a:t>Головной офис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7256" y="2257425"/>
            <a:ext cx="2003754" cy="856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2000"/>
              </a:lnSpc>
            </a:pPr>
            <a:r>
              <a:rPr lang="ru-RU" sz="900" b="0" spc="-15" baseline="0" dirty="0" smtClean="0">
                <a:solidFill>
                  <a:schemeClr val="bg1"/>
                </a:solidFill>
                <a:latin typeface="+mj-lt"/>
              </a:rPr>
              <a:t>Москва, 123290, Россия</a:t>
            </a:r>
          </a:p>
          <a:p>
            <a:pPr>
              <a:lnSpc>
                <a:spcPct val="92000"/>
              </a:lnSpc>
            </a:pPr>
            <a:r>
              <a:rPr lang="ru-RU" sz="900" b="0" spc="-15" baseline="0" dirty="0" smtClean="0">
                <a:solidFill>
                  <a:schemeClr val="bg1"/>
                </a:solidFill>
                <a:latin typeface="+mj-lt"/>
              </a:rPr>
              <a:t>1-й Магистральный тупик, д.5А</a:t>
            </a:r>
          </a:p>
          <a:p>
            <a:pPr>
              <a:lnSpc>
                <a:spcPct val="92000"/>
              </a:lnSpc>
            </a:pPr>
            <a:r>
              <a:rPr lang="ru-RU" sz="900" b="0" spc="-15" baseline="0" dirty="0" smtClean="0">
                <a:solidFill>
                  <a:schemeClr val="bg1"/>
                </a:solidFill>
                <a:latin typeface="+mj-lt"/>
              </a:rPr>
              <a:t>Бизнес центр «Магистраль Плаза»</a:t>
            </a:r>
          </a:p>
          <a:p>
            <a:pPr>
              <a:lnSpc>
                <a:spcPct val="92000"/>
              </a:lnSpc>
            </a:pPr>
            <a:r>
              <a:rPr lang="ru-RU" sz="900" b="0" spc="-15" baseline="0" dirty="0" smtClean="0">
                <a:solidFill>
                  <a:schemeClr val="bg1"/>
                </a:solidFill>
                <a:latin typeface="+mj-lt"/>
              </a:rPr>
              <a:t>Блок С, офис 402</a:t>
            </a:r>
          </a:p>
          <a:p>
            <a:pPr>
              <a:lnSpc>
                <a:spcPct val="92000"/>
              </a:lnSpc>
            </a:pPr>
            <a:r>
              <a:rPr lang="ru-RU" sz="900" b="0" spc="-15" baseline="0" dirty="0" smtClean="0">
                <a:solidFill>
                  <a:schemeClr val="bg1"/>
                </a:solidFill>
                <a:latin typeface="+mj-lt"/>
              </a:rPr>
              <a:t>Тел. : +7 (495) 786-63-61</a:t>
            </a:r>
          </a:p>
          <a:p>
            <a:pPr>
              <a:lnSpc>
                <a:spcPct val="92000"/>
              </a:lnSpc>
            </a:pPr>
            <a:r>
              <a:rPr lang="ru-RU" sz="900" b="0" spc="-15" baseline="0" dirty="0" smtClean="0">
                <a:solidFill>
                  <a:schemeClr val="bg1"/>
                </a:solidFill>
                <a:latin typeface="+mj-lt"/>
              </a:rPr>
              <a:t>Факс: +7 (495) 989-61-55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44374" y="4375553"/>
            <a:ext cx="1434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l-SI" sz="900" b="1" spc="-8" baseline="0" dirty="0" smtClean="0">
                <a:solidFill>
                  <a:srgbClr val="2974B5"/>
                </a:solidFill>
              </a:rPr>
              <a:t>www.comitagroup.com</a:t>
            </a:r>
          </a:p>
          <a:p>
            <a:pPr algn="ctr"/>
            <a:r>
              <a:rPr lang="sl-SI" sz="900" spc="23" baseline="0" dirty="0" smtClean="0"/>
              <a:t>info@comitagroup.com</a:t>
            </a:r>
            <a:endParaRPr lang="ru-RU" sz="900" spc="23" baseline="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83518"/>
            <a:ext cx="1728192" cy="58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63046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559675" y="4806554"/>
            <a:ext cx="1081088" cy="269081"/>
          </a:xfrm>
          <a:prstGeom prst="rect">
            <a:avLst/>
          </a:prstGeom>
          <a:noFill/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ru-RU" sz="900" dirty="0" smtClean="0">
                <a:solidFill>
                  <a:schemeClr val="tx2"/>
                </a:solidFill>
                <a:latin typeface="Corbel" pitchFamily="34" charset="0"/>
              </a:rPr>
              <a:t>№</a:t>
            </a:r>
            <a:r>
              <a:rPr lang="en-GB" sz="900" dirty="0" smtClean="0">
                <a:solidFill>
                  <a:schemeClr val="tx2"/>
                </a:solidFill>
                <a:latin typeface="Corbel" pitchFamily="34" charset="0"/>
              </a:rPr>
              <a:t> </a:t>
            </a:r>
            <a:fld id="{7B7F8CED-A3DB-4FA7-8F9D-B1E2DD747D57}" type="slidenum">
              <a:rPr lang="en-GB" sz="900" smtClean="0">
                <a:solidFill>
                  <a:schemeClr val="tx2"/>
                </a:solidFill>
                <a:latin typeface="Corbel" pitchFamily="34" charset="0"/>
              </a:rPr>
              <a:pPr eaLnBrk="1" hangingPunct="1">
                <a:defRPr/>
              </a:pPr>
              <a:t>‹#›</a:t>
            </a:fld>
            <a:endParaRPr lang="en-GB" sz="900" dirty="0" smtClean="0">
              <a:solidFill>
                <a:schemeClr val="tx2"/>
              </a:solidFill>
              <a:latin typeface="Corbe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998" y="324000"/>
            <a:ext cx="8604000" cy="472500"/>
          </a:xfrm>
          <a:prstGeom prst="rect">
            <a:avLst/>
          </a:prstGeom>
        </p:spPr>
        <p:txBody>
          <a:bodyPr tIns="46800" bIns="46800"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000" y="945000"/>
            <a:ext cx="8604000" cy="3780000"/>
          </a:xfrm>
          <a:prstGeom prst="rect">
            <a:avLst/>
          </a:prstGeom>
        </p:spPr>
        <p:txBody>
          <a:bodyPr>
            <a:noAutofit/>
          </a:bodyPr>
          <a:lstStyle>
            <a:lvl1pPr marL="267891" indent="-267891">
              <a:buFont typeface="Arial" pitchFamily="34" charset="0"/>
              <a:buChar char="–"/>
              <a:defRPr/>
            </a:lvl1pPr>
            <a:lvl3pPr marL="857250" indent="-171450">
              <a:buFont typeface="Arial" pitchFamily="34" charset="0"/>
              <a:buChar char="•"/>
              <a:defRPr/>
            </a:lvl3pPr>
            <a:lvl4pPr marL="1200150" indent="-171450">
              <a:buFont typeface="Arial" pitchFamily="34" charset="0"/>
              <a:buChar char="–"/>
              <a:defRPr/>
            </a:lvl4pPr>
            <a:lvl5pPr marL="1543050" indent="-171450"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56" y="4884160"/>
            <a:ext cx="1234516" cy="198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377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559675" y="4806554"/>
            <a:ext cx="1081088" cy="269081"/>
          </a:xfrm>
          <a:prstGeom prst="rect">
            <a:avLst/>
          </a:prstGeom>
          <a:noFill/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ru-RU" sz="900" dirty="0" smtClean="0">
                <a:solidFill>
                  <a:schemeClr val="tx2"/>
                </a:solidFill>
                <a:latin typeface="Corbel" pitchFamily="34" charset="0"/>
              </a:rPr>
              <a:t>№</a:t>
            </a:r>
            <a:r>
              <a:rPr lang="en-GB" sz="900" dirty="0" smtClean="0">
                <a:solidFill>
                  <a:schemeClr val="tx2"/>
                </a:solidFill>
                <a:latin typeface="Corbel" pitchFamily="34" charset="0"/>
              </a:rPr>
              <a:t> </a:t>
            </a:r>
            <a:fld id="{E0727858-DBD4-4609-8AB9-FD12319E87F2}" type="slidenum">
              <a:rPr lang="en-GB" sz="900" smtClean="0">
                <a:solidFill>
                  <a:schemeClr val="tx2"/>
                </a:solidFill>
                <a:latin typeface="Corbel" pitchFamily="34" charset="0"/>
              </a:rPr>
              <a:pPr eaLnBrk="1" hangingPunct="1">
                <a:defRPr/>
              </a:pPr>
              <a:t>‹#›</a:t>
            </a:fld>
            <a:endParaRPr lang="en-GB" sz="900" dirty="0" smtClean="0">
              <a:solidFill>
                <a:schemeClr val="tx2"/>
              </a:solidFill>
              <a:latin typeface="Corbel" pitchFamily="34" charset="0"/>
            </a:endParaRPr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0"/>
          </p:nvPr>
        </p:nvSpPr>
        <p:spPr>
          <a:xfrm rot="16200000">
            <a:off x="-450255" y="1125339"/>
            <a:ext cx="1079897" cy="1793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56" y="4884160"/>
            <a:ext cx="1234516" cy="198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7061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559675" y="4806554"/>
            <a:ext cx="1081088" cy="269081"/>
          </a:xfrm>
          <a:prstGeom prst="rect">
            <a:avLst/>
          </a:prstGeom>
          <a:noFill/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ru-RU" sz="900" dirty="0" smtClean="0">
                <a:solidFill>
                  <a:schemeClr val="tx2"/>
                </a:solidFill>
                <a:latin typeface="Corbel" pitchFamily="34" charset="0"/>
              </a:rPr>
              <a:t>№</a:t>
            </a:r>
            <a:r>
              <a:rPr lang="en-GB" sz="900" dirty="0" smtClean="0">
                <a:solidFill>
                  <a:schemeClr val="tx2"/>
                </a:solidFill>
                <a:latin typeface="Corbel" pitchFamily="34" charset="0"/>
              </a:rPr>
              <a:t> </a:t>
            </a:r>
            <a:fld id="{89732DC9-F301-4E72-BEE1-4754CE10963B}" type="slidenum">
              <a:rPr lang="en-GB" sz="900" smtClean="0">
                <a:solidFill>
                  <a:schemeClr val="tx2"/>
                </a:solidFill>
                <a:latin typeface="Corbel" pitchFamily="34" charset="0"/>
              </a:rPr>
              <a:pPr eaLnBrk="1" hangingPunct="1">
                <a:defRPr/>
              </a:pPr>
              <a:t>‹#›</a:t>
            </a:fld>
            <a:endParaRPr lang="en-GB" sz="900" dirty="0" smtClean="0">
              <a:solidFill>
                <a:schemeClr val="tx2"/>
              </a:solidFill>
              <a:latin typeface="Corbe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000" y="324000"/>
            <a:ext cx="8604000" cy="4725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6" name="Subtitle 2"/>
          <p:cNvSpPr>
            <a:spLocks noGrp="1"/>
          </p:cNvSpPr>
          <p:nvPr>
            <p:ph type="subTitle" idx="12"/>
          </p:nvPr>
        </p:nvSpPr>
        <p:spPr>
          <a:xfrm>
            <a:off x="270000" y="796500"/>
            <a:ext cx="8604000" cy="405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50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/>
          </a:p>
        </p:txBody>
      </p:sp>
      <p:sp>
        <p:nvSpPr>
          <p:cNvPr id="9" name="Content Placeholder 2"/>
          <p:cNvSpPr>
            <a:spLocks noGrp="1"/>
          </p:cNvSpPr>
          <p:nvPr>
            <p:ph idx="14"/>
          </p:nvPr>
        </p:nvSpPr>
        <p:spPr>
          <a:xfrm>
            <a:off x="270000" y="1350000"/>
            <a:ext cx="8604000" cy="3375000"/>
          </a:xfrm>
          <a:prstGeom prst="rect">
            <a:avLst/>
          </a:prstGeom>
        </p:spPr>
        <p:txBody>
          <a:bodyPr>
            <a:noAutofit/>
          </a:bodyPr>
          <a:lstStyle>
            <a:lvl1pPr marL="267891" indent="-267891">
              <a:buFont typeface="Arial" pitchFamily="34" charset="0"/>
              <a:buChar char="–"/>
              <a:defRPr/>
            </a:lvl1pPr>
            <a:lvl3pPr marL="857250" indent="-171450">
              <a:buFont typeface="Arial" pitchFamily="34" charset="0"/>
              <a:buChar char="•"/>
              <a:defRPr/>
            </a:lvl3pPr>
            <a:lvl4pPr marL="1200150" indent="-171450">
              <a:buFont typeface="Arial" pitchFamily="34" charset="0"/>
              <a:buChar char="–"/>
              <a:defRPr/>
            </a:lvl4pPr>
            <a:lvl5pPr marL="1543050" indent="-171450"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56" y="4884160"/>
            <a:ext cx="1234516" cy="198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162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94000" indent="-270000">
              <a:buFont typeface="Courier New" panose="02070309020205020404" pitchFamily="49" charset="0"/>
              <a:buChar char="o"/>
              <a:defRPr/>
            </a:lvl2pPr>
            <a:lvl3pPr marL="942975" indent="-257175">
              <a:buFont typeface="Wingdings" panose="05000000000000000000" pitchFamily="2" charset="2"/>
              <a:buChar char="§"/>
              <a:defRPr/>
            </a:lvl3pPr>
            <a:lvl4pPr marL="1243013" indent="-214313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1BA3C-C355-496F-8623-BDCFC5439E1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49153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871" y="1304868"/>
            <a:ext cx="8294915" cy="3275297"/>
          </a:xfrm>
        </p:spPr>
        <p:txBody>
          <a:bodyPr/>
          <a:lstStyle>
            <a:lvl2pPr marL="594000" indent="-270000">
              <a:buFont typeface="Courier New" panose="02070309020205020404" pitchFamily="49" charset="0"/>
              <a:buChar char="o"/>
              <a:defRPr/>
            </a:lvl2pPr>
            <a:lvl3pPr marL="942975" indent="-257175">
              <a:buFont typeface="Wingdings" panose="05000000000000000000" pitchFamily="2" charset="2"/>
              <a:buChar char="§"/>
              <a:defRPr/>
            </a:lvl3pPr>
            <a:lvl4pPr marL="1243013" indent="-214313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1BA3C-C355-496F-8623-BDCFC5439E1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40871" y="801594"/>
            <a:ext cx="8294915" cy="339008"/>
          </a:xfrm>
        </p:spPr>
        <p:txBody>
          <a:bodyPr anchor="ctr"/>
          <a:lstStyle>
            <a:lvl1pPr marL="0" indent="0">
              <a:buNone/>
              <a:defRPr b="1">
                <a:solidFill>
                  <a:srgbClr val="0070C0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571678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0870" y="826994"/>
            <a:ext cx="4050448" cy="38057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1BA3C-C355-496F-8623-BDCFC5439E1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11" name="Content Placeholder 3"/>
          <p:cNvSpPr>
            <a:spLocks noGrp="1"/>
          </p:cNvSpPr>
          <p:nvPr>
            <p:ph sz="half" idx="11"/>
          </p:nvPr>
        </p:nvSpPr>
        <p:spPr>
          <a:xfrm>
            <a:off x="4685337" y="826994"/>
            <a:ext cx="4050448" cy="38057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820290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0870" y="1301003"/>
            <a:ext cx="4050448" cy="33317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1BA3C-C355-496F-8623-BDCFC5439E1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11" name="Content Placeholder 3"/>
          <p:cNvSpPr>
            <a:spLocks noGrp="1"/>
          </p:cNvSpPr>
          <p:nvPr>
            <p:ph sz="half" idx="11"/>
          </p:nvPr>
        </p:nvSpPr>
        <p:spPr>
          <a:xfrm>
            <a:off x="4685337" y="1301004"/>
            <a:ext cx="4050448" cy="333171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40871" y="801594"/>
            <a:ext cx="8294915" cy="339008"/>
          </a:xfrm>
        </p:spPr>
        <p:txBody>
          <a:bodyPr anchor="ctr"/>
          <a:lstStyle>
            <a:lvl1pPr marL="0" indent="0">
              <a:buNone/>
              <a:defRPr b="1">
                <a:solidFill>
                  <a:srgbClr val="0070C0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773711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1BA3C-C355-496F-8623-BDCFC5439E1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60741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1BA3C-C355-496F-8623-BDCFC5439E1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38446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23888" y="827485"/>
            <a:ext cx="8111897" cy="243959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BF1BA3C-C355-496F-8623-BDCFC5439E1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Content Placeholder 7"/>
          <p:cNvSpPr>
            <a:spLocks noGrp="1"/>
          </p:cNvSpPr>
          <p:nvPr>
            <p:ph sz="quarter" idx="15"/>
          </p:nvPr>
        </p:nvSpPr>
        <p:spPr>
          <a:xfrm>
            <a:off x="623888" y="3378574"/>
            <a:ext cx="8111897" cy="12505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693905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1BA3C-C355-496F-8623-BDCFC5439E1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440870" y="1301003"/>
            <a:ext cx="3109154" cy="33317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8"/>
          <p:cNvSpPr txBox="1">
            <a:spLocks/>
          </p:cNvSpPr>
          <p:nvPr/>
        </p:nvSpPr>
        <p:spPr>
          <a:xfrm>
            <a:off x="440870" y="825223"/>
            <a:ext cx="3109155" cy="374929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500" dirty="0" smtClean="0">
                <a:solidFill>
                  <a:schemeClr val="accent1">
                    <a:lumMod val="50000"/>
                  </a:schemeClr>
                </a:solidFill>
              </a:rPr>
              <a:t>Click to edit </a:t>
            </a:r>
            <a:r>
              <a:rPr lang="sl-SI" sz="1500" dirty="0" smtClean="0">
                <a:solidFill>
                  <a:schemeClr val="accent1">
                    <a:lumMod val="50000"/>
                  </a:schemeClr>
                </a:solidFill>
              </a:rPr>
              <a:t>slide </a:t>
            </a:r>
            <a:r>
              <a:rPr lang="en-US" sz="1500" dirty="0" smtClean="0">
                <a:solidFill>
                  <a:schemeClr val="accent1">
                    <a:lumMod val="50000"/>
                  </a:schemeClr>
                </a:solidFill>
              </a:rPr>
              <a:t>title</a:t>
            </a:r>
            <a:endParaRPr lang="ru-RU" sz="15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Content Placeholder 3"/>
          <p:cNvSpPr>
            <a:spLocks noGrp="1"/>
          </p:cNvSpPr>
          <p:nvPr>
            <p:ph sz="half" idx="11"/>
          </p:nvPr>
        </p:nvSpPr>
        <p:spPr>
          <a:xfrm>
            <a:off x="3751729" y="826994"/>
            <a:ext cx="4984056" cy="38057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1329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46885" y="342900"/>
            <a:ext cx="6288900" cy="2944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871" y="887866"/>
            <a:ext cx="8294915" cy="3692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40870" y="4830702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1BA3C-C355-496F-8623-BDCFC5439E1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7308524" y="4796769"/>
            <a:ext cx="17999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www.comitagroup.com</a:t>
            </a:r>
            <a:endParaRPr lang="ru-RU" sz="14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421" y="195486"/>
            <a:ext cx="1542291" cy="524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633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  <p:sldLayoutId id="2147483748" r:id="rId13"/>
    <p:sldLayoutId id="2147483749" r:id="rId1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14313" indent="-214313" algn="l" defTabSz="685800" rtl="0" eaLnBrk="1" latinLnBrk="0" hangingPunct="1">
        <a:lnSpc>
          <a:spcPct val="90000"/>
        </a:lnSpc>
        <a:spcBef>
          <a:spcPts val="750"/>
        </a:spcBef>
        <a:buFont typeface="Symbol" panose="05050102010706020507" pitchFamily="18" charset="2"/>
        <a:buChar char="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94000" indent="-270000" algn="l" defTabSz="685800" rtl="0" eaLnBrk="1" latinLnBrk="0" hangingPunct="1">
        <a:lnSpc>
          <a:spcPct val="100000"/>
        </a:lnSpc>
        <a:spcBef>
          <a:spcPts val="375"/>
        </a:spcBef>
        <a:buFont typeface="Courier New" panose="02070309020205020404" pitchFamily="49" charset="0"/>
        <a:buChar char="o"/>
        <a:defRPr sz="1650" kern="1200">
          <a:solidFill>
            <a:schemeClr val="tx1"/>
          </a:solidFill>
          <a:latin typeface="+mn-lt"/>
          <a:ea typeface="+mn-ea"/>
          <a:cs typeface="+mn-cs"/>
        </a:defRPr>
      </a:lvl2pPr>
      <a:lvl3pPr marL="942975" indent="-257175" algn="l" defTabSz="685800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43013" indent="-214313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85913" indent="-214313" algn="l" defTabSz="685800" rtl="0" eaLnBrk="1" latinLnBrk="0" hangingPunct="1">
        <a:lnSpc>
          <a:spcPct val="90000"/>
        </a:lnSpc>
        <a:spcBef>
          <a:spcPts val="375"/>
        </a:spcBef>
        <a:buFont typeface="Symbol" panose="05050102010706020507" pitchFamily="18" charset="2"/>
        <a:buChar char="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10" Type="http://schemas.openxmlformats.org/officeDocument/2006/relationships/hyperlink" Target="mailto:terekhov@comitagroup.com" TargetMode="External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Применение архитектуры </a:t>
            </a:r>
            <a:r>
              <a:rPr lang="sl-SI" dirty="0" smtClean="0"/>
              <a:t>IMS </a:t>
            </a:r>
            <a:r>
              <a:rPr lang="ru-RU" dirty="0" smtClean="0"/>
              <a:t>в промышленных, специализированных сетях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Санкт-Петербург, 201</a:t>
            </a:r>
            <a:r>
              <a:rPr lang="sl-SI" dirty="0" smtClean="0"/>
              <a:t>7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900" dirty="0"/>
              <a:t>логическое развитие технологии </a:t>
            </a:r>
            <a:r>
              <a:rPr lang="en-US" sz="900" dirty="0"/>
              <a:t>NGN</a:t>
            </a:r>
            <a:r>
              <a:rPr lang="ru-RU" sz="900" dirty="0"/>
              <a:t> по мере смены технологии транспортной среды (ВОЛС) – возможность перехода к архитектуре</a:t>
            </a:r>
            <a:r>
              <a:rPr lang="en-US" sz="900" dirty="0"/>
              <a:t> All IP</a:t>
            </a:r>
            <a:r>
              <a:rPr lang="ru-RU" sz="900" dirty="0"/>
              <a:t>, </a:t>
            </a:r>
            <a:r>
              <a:rPr lang="en-US" sz="900" dirty="0"/>
              <a:t> </a:t>
            </a:r>
            <a:r>
              <a:rPr lang="ru-RU" sz="900" dirty="0"/>
              <a:t> </a:t>
            </a:r>
            <a:r>
              <a:rPr lang="ru-RU" sz="900" dirty="0">
                <a:solidFill>
                  <a:srgbClr val="009FEE"/>
                </a:solidFill>
              </a:rPr>
              <a:t>для управления которой разрабатывался стандарт </a:t>
            </a:r>
            <a:r>
              <a:rPr lang="en-US" sz="900" dirty="0">
                <a:solidFill>
                  <a:srgbClr val="009FEE"/>
                </a:solidFill>
              </a:rPr>
              <a:t>IP Multimedia Subsystem (IMS)</a:t>
            </a:r>
            <a:endParaRPr lang="ru-RU" sz="900" dirty="0"/>
          </a:p>
          <a:p>
            <a:r>
              <a:rPr lang="ru-RU" sz="900" dirty="0" err="1"/>
              <a:t>виртуализированное</a:t>
            </a:r>
            <a:r>
              <a:rPr lang="ru-RU" sz="900" dirty="0"/>
              <a:t> решение (</a:t>
            </a:r>
            <a:r>
              <a:rPr lang="en-US" sz="900" dirty="0"/>
              <a:t>COTS </a:t>
            </a:r>
            <a:r>
              <a:rPr lang="ru-RU" sz="900" dirty="0"/>
              <a:t>серверы на базе х.86, </a:t>
            </a:r>
            <a:r>
              <a:rPr lang="ru-RU" sz="900" dirty="0">
                <a:solidFill>
                  <a:srgbClr val="FF0000"/>
                </a:solidFill>
              </a:rPr>
              <a:t>ресурсы ЦОД</a:t>
            </a:r>
            <a:r>
              <a:rPr lang="ru-RU" sz="900" dirty="0"/>
              <a:t>) - </a:t>
            </a:r>
            <a:r>
              <a:rPr lang="ru-RU" sz="900" dirty="0">
                <a:solidFill>
                  <a:srgbClr val="F58220"/>
                </a:solidFill>
              </a:rPr>
              <a:t>независимость от аппаратной платформы</a:t>
            </a:r>
            <a:r>
              <a:rPr lang="ru-RU" sz="9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z="900" dirty="0">
                <a:solidFill>
                  <a:srgbClr val="7030A0"/>
                </a:solidFill>
              </a:rPr>
              <a:t>возможность применения новых технологических механизмов резервирования и гибкого выделения ресурсов</a:t>
            </a:r>
          </a:p>
          <a:p>
            <a:r>
              <a:rPr lang="ru-RU" sz="900" dirty="0"/>
              <a:t>единая база данных для всех абонентов и услуг сети – </a:t>
            </a:r>
            <a:r>
              <a:rPr lang="ru-RU" sz="900" dirty="0">
                <a:solidFill>
                  <a:srgbClr val="EC6B10"/>
                </a:solidFill>
              </a:rPr>
              <a:t>унификация обслуживания, </a:t>
            </a:r>
            <a:r>
              <a:rPr lang="ru-RU" sz="900" dirty="0">
                <a:solidFill>
                  <a:schemeClr val="accent5"/>
                </a:solidFill>
              </a:rPr>
              <a:t>упрощение процедуры  ввода дополнительных  сервисов и услуг для абонентов </a:t>
            </a:r>
            <a:r>
              <a:rPr lang="ru-RU" sz="900" dirty="0"/>
              <a:t>(нет привязки к конкретному типу оборудования)</a:t>
            </a:r>
          </a:p>
          <a:p>
            <a:r>
              <a:rPr lang="ru-RU" sz="900" dirty="0"/>
              <a:t>конвергенция с мобильными сетями – </a:t>
            </a:r>
            <a:r>
              <a:rPr lang="ru-RU" sz="900" dirty="0">
                <a:solidFill>
                  <a:srgbClr val="FF0000"/>
                </a:solidFill>
              </a:rPr>
              <a:t>один принцип управления мобильными и фиксированными абонентами</a:t>
            </a:r>
          </a:p>
          <a:p>
            <a:r>
              <a:rPr lang="ru-RU" sz="900" dirty="0"/>
              <a:t>обеспечение</a:t>
            </a:r>
            <a:r>
              <a:rPr lang="en-US" sz="900" dirty="0"/>
              <a:t> </a:t>
            </a:r>
            <a:r>
              <a:rPr lang="ru-RU" sz="900" dirty="0"/>
              <a:t>соответствия требованиям СОРМ для всей сети</a:t>
            </a:r>
          </a:p>
          <a:p>
            <a:r>
              <a:rPr lang="ru-RU" sz="900" dirty="0"/>
              <a:t>одно логическое ядро на всю сеть – </a:t>
            </a:r>
            <a:r>
              <a:rPr lang="ru-RU" sz="900" dirty="0">
                <a:solidFill>
                  <a:srgbClr val="EC6B10"/>
                </a:solidFill>
              </a:rPr>
              <a:t>сокращение расходов на эксплуатацию </a:t>
            </a:r>
            <a:r>
              <a:rPr lang="ru-RU" sz="900" dirty="0"/>
              <a:t>  </a:t>
            </a:r>
            <a:endParaRPr lang="en-US" sz="900" dirty="0"/>
          </a:p>
          <a:p>
            <a:r>
              <a:rPr lang="ru-RU" sz="900" dirty="0"/>
              <a:t>централизация системы управления и мониторинга сети</a:t>
            </a:r>
            <a:r>
              <a:rPr lang="en-US" sz="900" dirty="0"/>
              <a:t>  </a:t>
            </a:r>
            <a:r>
              <a:rPr lang="ru-RU" sz="900" dirty="0"/>
              <a:t>- </a:t>
            </a:r>
            <a:r>
              <a:rPr lang="ru-RU" sz="900" dirty="0">
                <a:solidFill>
                  <a:srgbClr val="00B0F0"/>
                </a:solidFill>
              </a:rPr>
              <a:t>снижение затрат на интеграцию с внешними </a:t>
            </a:r>
            <a:r>
              <a:rPr lang="en-US" sz="900" dirty="0">
                <a:solidFill>
                  <a:srgbClr val="00B0F0"/>
                </a:solidFill>
              </a:rPr>
              <a:t>OSS/BSS</a:t>
            </a:r>
            <a:r>
              <a:rPr lang="ru-RU" sz="900" dirty="0">
                <a:solidFill>
                  <a:srgbClr val="00B0F0"/>
                </a:solidFill>
              </a:rPr>
              <a:t> и АСР системами </a:t>
            </a:r>
          </a:p>
          <a:p>
            <a:r>
              <a:rPr lang="ru-RU" sz="900" dirty="0"/>
              <a:t>унифицированное  ПО – </a:t>
            </a:r>
            <a:r>
              <a:rPr lang="ru-RU" sz="900" dirty="0">
                <a:solidFill>
                  <a:srgbClr val="6F006D"/>
                </a:solidFill>
              </a:rPr>
              <a:t>уменьшение затрат на поддержку ПО, интеграцию с внешними платформами приложений</a:t>
            </a:r>
            <a:endParaRPr lang="ru-RU" sz="900" dirty="0"/>
          </a:p>
          <a:p>
            <a:r>
              <a:rPr lang="ru-RU" sz="900" dirty="0"/>
              <a:t>плавный переход на </a:t>
            </a:r>
            <a:r>
              <a:rPr lang="en-US" sz="900" dirty="0"/>
              <a:t>ALL IP </a:t>
            </a:r>
            <a:r>
              <a:rPr lang="ru-RU" sz="900" dirty="0"/>
              <a:t>– сокращение расходов на поддержку старых систем передач </a:t>
            </a:r>
            <a:r>
              <a:rPr lang="en-US" sz="900" dirty="0"/>
              <a:t>STM</a:t>
            </a:r>
            <a:r>
              <a:rPr lang="ru-RU" sz="900" dirty="0"/>
              <a:t>/</a:t>
            </a:r>
            <a:r>
              <a:rPr lang="en-US" sz="900" dirty="0"/>
              <a:t>SDH</a:t>
            </a:r>
            <a:r>
              <a:rPr lang="ru-RU" sz="900" dirty="0"/>
              <a:t>/ИКМ/…, </a:t>
            </a:r>
            <a:r>
              <a:rPr lang="ru-RU" sz="900" dirty="0">
                <a:solidFill>
                  <a:srgbClr val="EC6B10"/>
                </a:solidFill>
              </a:rPr>
              <a:t>снижение расходов на ПГСО</a:t>
            </a:r>
            <a:endParaRPr lang="ru-RU" sz="900" dirty="0"/>
          </a:p>
          <a:p>
            <a:r>
              <a:rPr lang="ru-RU" sz="900" dirty="0"/>
              <a:t>возможность территориального распределения компонентов – </a:t>
            </a:r>
            <a:r>
              <a:rPr lang="ru-RU" sz="900" dirty="0">
                <a:solidFill>
                  <a:srgbClr val="EC6B10"/>
                </a:solidFill>
              </a:rPr>
              <a:t>гибкий подход к модернизации с учетом специфики сети в каждом регионе</a:t>
            </a:r>
          </a:p>
          <a:p>
            <a:r>
              <a:rPr lang="ru-RU" sz="900" dirty="0"/>
              <a:t>возможность использования существующих АТС </a:t>
            </a:r>
            <a:r>
              <a:rPr lang="en-US" sz="900" dirty="0"/>
              <a:t>SI3000 </a:t>
            </a:r>
            <a:r>
              <a:rPr lang="ru-RU" sz="900" dirty="0"/>
              <a:t>в качестве </a:t>
            </a:r>
            <a:r>
              <a:rPr lang="en-US" sz="900" dirty="0"/>
              <a:t>IMS</a:t>
            </a:r>
            <a:r>
              <a:rPr lang="ru-RU" sz="900" dirty="0"/>
              <a:t>-компонентов</a:t>
            </a:r>
          </a:p>
          <a:p>
            <a:r>
              <a:rPr lang="ru-RU" sz="900" dirty="0"/>
              <a:t>возможность перевода существующего оборудования </a:t>
            </a:r>
            <a:r>
              <a:rPr lang="en-US" sz="900" dirty="0"/>
              <a:t>SI</a:t>
            </a:r>
            <a:r>
              <a:rPr lang="ru-RU" sz="900" dirty="0"/>
              <a:t>3000 </a:t>
            </a:r>
            <a:r>
              <a:rPr lang="en-US" sz="900" dirty="0"/>
              <a:t>SMG</a:t>
            </a:r>
            <a:r>
              <a:rPr lang="ru-RU" sz="900" dirty="0"/>
              <a:t> под управление ядра </a:t>
            </a:r>
            <a:r>
              <a:rPr lang="en-US" sz="900" dirty="0"/>
              <a:t>IMS</a:t>
            </a:r>
            <a:endParaRPr lang="ru-RU" sz="900" dirty="0"/>
          </a:p>
          <a:p>
            <a:r>
              <a:rPr lang="ru-RU" sz="900" dirty="0"/>
              <a:t>возможность зачета существующих абонентских лицензий </a:t>
            </a:r>
            <a:r>
              <a:rPr lang="en-US" sz="900" dirty="0"/>
              <a:t>SI</a:t>
            </a:r>
            <a:r>
              <a:rPr lang="ru-RU" sz="900" dirty="0"/>
              <a:t>3000/</a:t>
            </a:r>
            <a:r>
              <a:rPr lang="en-US" sz="900" dirty="0"/>
              <a:t>SI</a:t>
            </a:r>
            <a:r>
              <a:rPr lang="ru-RU" sz="900" dirty="0"/>
              <a:t>2000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100" dirty="0"/>
              <a:t>Преимущества перехода на </a:t>
            </a:r>
            <a:r>
              <a:rPr lang="ru-RU" sz="2100" dirty="0" smtClean="0"/>
              <a:t>архитектуру</a:t>
            </a:r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9912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3671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Оперативно-технологическая связь</a:t>
            </a:r>
            <a:endParaRPr lang="sl-SI" dirty="0" smtClean="0"/>
          </a:p>
          <a:p>
            <a:pPr lvl="1"/>
            <a:r>
              <a:rPr lang="ru-RU" dirty="0" smtClean="0"/>
              <a:t>Программные коммутаторы, сигнальные и </a:t>
            </a:r>
            <a:r>
              <a:rPr lang="ru-RU" dirty="0" err="1" smtClean="0"/>
              <a:t>медиашлюзы</a:t>
            </a:r>
            <a:r>
              <a:rPr lang="ru-RU" dirty="0" smtClean="0"/>
              <a:t> и т.д.</a:t>
            </a:r>
          </a:p>
          <a:p>
            <a:pPr lvl="1"/>
            <a:r>
              <a:rPr lang="ru-RU" dirty="0" smtClean="0"/>
              <a:t>Сеть </a:t>
            </a:r>
            <a:r>
              <a:rPr lang="en-US" dirty="0" smtClean="0"/>
              <a:t>IP-</a:t>
            </a:r>
            <a:r>
              <a:rPr lang="ru-RU" dirty="0" smtClean="0"/>
              <a:t>телефонии</a:t>
            </a:r>
          </a:p>
          <a:p>
            <a:pPr lvl="1"/>
            <a:r>
              <a:rPr lang="ru-RU" dirty="0" smtClean="0"/>
              <a:t>Транспортная </a:t>
            </a:r>
            <a:r>
              <a:rPr lang="en-US" dirty="0" smtClean="0"/>
              <a:t>IP/MPLS </a:t>
            </a:r>
            <a:r>
              <a:rPr lang="ru-RU" dirty="0" smtClean="0"/>
              <a:t>сеть</a:t>
            </a:r>
            <a:endParaRPr lang="sl-SI" dirty="0" smtClean="0"/>
          </a:p>
          <a:p>
            <a:r>
              <a:rPr lang="ru-RU" dirty="0" smtClean="0"/>
              <a:t>Технологическая специфика</a:t>
            </a:r>
          </a:p>
          <a:p>
            <a:pPr lvl="1"/>
            <a:r>
              <a:rPr lang="ru-RU" dirty="0" smtClean="0"/>
              <a:t>Ручное и полуавтоматическое обслуживание</a:t>
            </a:r>
          </a:p>
          <a:p>
            <a:pPr lvl="1"/>
            <a:r>
              <a:rPr lang="ru-RU" dirty="0" smtClean="0"/>
              <a:t>ДС, ГГО/СОУЭ, СС, регистрация, …</a:t>
            </a:r>
          </a:p>
          <a:p>
            <a:pPr lvl="1"/>
            <a:r>
              <a:rPr lang="ru-RU" dirty="0" smtClean="0"/>
              <a:t>Резервирование</a:t>
            </a:r>
          </a:p>
          <a:p>
            <a:r>
              <a:rPr lang="ru-RU" dirty="0" smtClean="0"/>
              <a:t>Административная связь</a:t>
            </a:r>
          </a:p>
          <a:p>
            <a:pPr lvl="1"/>
            <a:r>
              <a:rPr lang="ru-RU" dirty="0" smtClean="0"/>
              <a:t>классические услуги УПАТС</a:t>
            </a:r>
          </a:p>
          <a:p>
            <a:pPr lvl="1"/>
            <a:r>
              <a:rPr lang="ru-RU" dirty="0" smtClean="0"/>
              <a:t>расширение коммуникации</a:t>
            </a:r>
          </a:p>
          <a:p>
            <a:r>
              <a:rPr lang="ru-RU" dirty="0" smtClean="0"/>
              <a:t>Операторские услуги (ССОП)</a:t>
            </a:r>
          </a:p>
          <a:p>
            <a:pPr lvl="1"/>
            <a:r>
              <a:rPr lang="ru-RU" dirty="0" smtClean="0"/>
              <a:t>для внутренних пользователей</a:t>
            </a:r>
          </a:p>
          <a:p>
            <a:pPr lvl="1"/>
            <a:r>
              <a:rPr lang="ru-RU" dirty="0" smtClean="0"/>
              <a:t>для внешних пользователей</a:t>
            </a:r>
          </a:p>
          <a:p>
            <a:pPr lvl="1"/>
            <a:r>
              <a:rPr lang="ru-RU" dirty="0" smtClean="0"/>
              <a:t>СОРМ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Сети связи и обслуживающие подсистемы</a:t>
            </a:r>
            <a:endParaRPr lang="ru-RU" dirty="0"/>
          </a:p>
        </p:txBody>
      </p:sp>
      <p:sp>
        <p:nvSpPr>
          <p:cNvPr id="23" name="Content Placeholder 22"/>
          <p:cNvSpPr>
            <a:spLocks noGrp="1"/>
          </p:cNvSpPr>
          <p:nvPr>
            <p:ph sz="half" idx="1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Унифицированной технологии для всех коммуникаций</a:t>
            </a:r>
          </a:p>
          <a:p>
            <a:r>
              <a:rPr lang="ru-RU" dirty="0" smtClean="0"/>
              <a:t>Единая вертикаль с минимизацией оборудования </a:t>
            </a:r>
          </a:p>
          <a:p>
            <a:r>
              <a:rPr lang="ru-RU" dirty="0" smtClean="0"/>
              <a:t>Единая архитектура, исключение дублирующих функций  </a:t>
            </a:r>
          </a:p>
          <a:p>
            <a:r>
              <a:rPr lang="ru-RU" dirty="0" smtClean="0"/>
              <a:t>Сокращение эксплуатационных затрат</a:t>
            </a:r>
          </a:p>
          <a:p>
            <a:pPr lvl="1"/>
            <a:r>
              <a:rPr lang="ru-RU" dirty="0" smtClean="0"/>
              <a:t>унификация обслуживания</a:t>
            </a:r>
          </a:p>
          <a:p>
            <a:pPr lvl="1"/>
            <a:r>
              <a:rPr lang="ru-RU" dirty="0" smtClean="0"/>
              <a:t>конвергенция типов связи и объектовых подсистем</a:t>
            </a:r>
            <a:endParaRPr lang="en-US" dirty="0" smtClean="0"/>
          </a:p>
          <a:p>
            <a:r>
              <a:rPr lang="ru-RU" dirty="0" smtClean="0"/>
              <a:t>Повышение надёжности и безопасности</a:t>
            </a:r>
          </a:p>
          <a:p>
            <a:pPr lvl="1"/>
            <a:r>
              <a:rPr lang="ru-RU" dirty="0" smtClean="0"/>
              <a:t>механизмы резервирования центральных и объектовых компонентов сети, направлений связи</a:t>
            </a:r>
          </a:p>
          <a:p>
            <a:r>
              <a:rPr lang="ru-RU" dirty="0" smtClean="0"/>
              <a:t>Постепенная миграция сети на новую технологию </a:t>
            </a:r>
          </a:p>
          <a:p>
            <a:pPr lvl="1"/>
            <a:r>
              <a:rPr lang="ru-RU" dirty="0" smtClean="0"/>
              <a:t>обеспечение совместимости</a:t>
            </a:r>
          </a:p>
          <a:p>
            <a:pPr lvl="1"/>
            <a:r>
              <a:rPr lang="ru-RU" dirty="0" smtClean="0"/>
              <a:t>постепенная/поэтапная замена</a:t>
            </a:r>
          </a:p>
          <a:p>
            <a:pPr lvl="1"/>
            <a:r>
              <a:rPr lang="ru-RU" dirty="0" smtClean="0"/>
              <a:t>предоставление новых услуг</a:t>
            </a:r>
          </a:p>
          <a:p>
            <a:pPr lvl="0"/>
            <a:endParaRPr lang="ru-RU" dirty="0" smtClean="0"/>
          </a:p>
          <a:p>
            <a:endParaRPr lang="ru-RU" dirty="0"/>
          </a:p>
        </p:txBody>
      </p:sp>
      <p:sp>
        <p:nvSpPr>
          <p:cNvPr id="28" name="Equal 27"/>
          <p:cNvSpPr/>
          <p:nvPr/>
        </p:nvSpPr>
        <p:spPr>
          <a:xfrm>
            <a:off x="3923928" y="2139702"/>
            <a:ext cx="1080120" cy="936104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863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Концепция </a:t>
            </a:r>
            <a:r>
              <a:rPr lang="sl-SI" smtClean="0"/>
              <a:t>IMS </a:t>
            </a:r>
            <a:r>
              <a:rPr lang="ru-RU" smtClean="0"/>
              <a:t>архитектуры</a:t>
            </a:r>
            <a:endParaRPr lang="sl-SI" dirty="0"/>
          </a:p>
        </p:txBody>
      </p:sp>
      <p:pic>
        <p:nvPicPr>
          <p:cNvPr id="5" name="Picture 155" descr="DataBaseVeliki6enot_3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6439" y="1360021"/>
            <a:ext cx="215903" cy="39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55" descr="DataBaseVeliki6enot_3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10565" y="1360021"/>
            <a:ext cx="215903" cy="39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329112" y="1275606"/>
            <a:ext cx="1185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900" dirty="0">
                <a:solidFill>
                  <a:srgbClr val="00B0F0"/>
                </a:solidFill>
              </a:rPr>
              <a:t>HSS</a:t>
            </a:r>
          </a:p>
          <a:p>
            <a:pPr algn="ctr"/>
            <a:r>
              <a:rPr lang="ru-RU" sz="750" dirty="0">
                <a:solidFill>
                  <a:srgbClr val="00B0F0"/>
                </a:solidFill>
              </a:rPr>
              <a:t>БД абонентов</a:t>
            </a:r>
            <a:r>
              <a:rPr lang="en-US" sz="750" dirty="0">
                <a:solidFill>
                  <a:srgbClr val="00B0F0"/>
                </a:solidFill>
              </a:rPr>
              <a:t> </a:t>
            </a:r>
            <a:r>
              <a:rPr lang="ru-RU" sz="750" dirty="0">
                <a:solidFill>
                  <a:srgbClr val="00B0F0"/>
                </a:solidFill>
              </a:rPr>
              <a:t>ТСС</a:t>
            </a:r>
          </a:p>
          <a:p>
            <a:pPr algn="ctr"/>
            <a:r>
              <a:rPr lang="ru-RU" sz="750" dirty="0">
                <a:solidFill>
                  <a:srgbClr val="00B0F0"/>
                </a:solidFill>
              </a:rPr>
              <a:t>БД абонентов</a:t>
            </a:r>
            <a:r>
              <a:rPr lang="en-US" sz="750" dirty="0">
                <a:solidFill>
                  <a:srgbClr val="00B0F0"/>
                </a:solidFill>
              </a:rPr>
              <a:t> </a:t>
            </a:r>
            <a:r>
              <a:rPr lang="ru-RU" sz="750" dirty="0">
                <a:solidFill>
                  <a:srgbClr val="00B0F0"/>
                </a:solidFill>
              </a:rPr>
              <a:t>ССОП</a:t>
            </a:r>
            <a:endParaRPr lang="sl-SI" sz="750" dirty="0">
              <a:solidFill>
                <a:srgbClr val="00B0F0"/>
              </a:solidFill>
            </a:endParaRPr>
          </a:p>
        </p:txBody>
      </p:sp>
      <p:pic>
        <p:nvPicPr>
          <p:cNvPr id="10" name="Picture 135" descr="PacketNetworkOris_2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4454" y="2571750"/>
            <a:ext cx="1450442" cy="378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ounded Rectangle 10"/>
          <p:cNvSpPr/>
          <p:nvPr/>
        </p:nvSpPr>
        <p:spPr>
          <a:xfrm>
            <a:off x="3952657" y="1880048"/>
            <a:ext cx="685800" cy="59406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200" dirty="0"/>
          </a:p>
        </p:txBody>
      </p:sp>
      <p:pic>
        <p:nvPicPr>
          <p:cNvPr id="12" name="Picture 135" descr="PacketNetworkOris_2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4015459"/>
            <a:ext cx="845344" cy="35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97" descr="Router_2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678" y="2607776"/>
            <a:ext cx="305991" cy="305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2578844" y="4083918"/>
            <a:ext cx="66556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900" dirty="0"/>
              <a:t>ССОП</a:t>
            </a:r>
            <a:r>
              <a:rPr lang="en-US" sz="900" dirty="0"/>
              <a:t> IP</a:t>
            </a:r>
            <a:endParaRPr lang="sl-SI" sz="900" dirty="0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3986478" y="1907051"/>
            <a:ext cx="626124" cy="54702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168420" y="2177081"/>
            <a:ext cx="474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200" dirty="0" err="1"/>
              <a:t>Geo</a:t>
            </a:r>
            <a:endParaRPr lang="sl-SI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3963382" y="1893113"/>
            <a:ext cx="4074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</a:t>
            </a:r>
            <a:endParaRPr lang="sl-SI" sz="1200" dirty="0"/>
          </a:p>
        </p:txBody>
      </p:sp>
      <p:sp>
        <p:nvSpPr>
          <p:cNvPr id="28" name="Rounded Rectangle 27"/>
          <p:cNvSpPr/>
          <p:nvPr/>
        </p:nvSpPr>
        <p:spPr>
          <a:xfrm>
            <a:off x="5691574" y="1846076"/>
            <a:ext cx="685800" cy="59406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200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5725395" y="1873079"/>
            <a:ext cx="626124" cy="54702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700413" y="1859431"/>
            <a:ext cx="474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200" dirty="0" err="1"/>
              <a:t>Geo</a:t>
            </a:r>
            <a:endParaRPr lang="sl-SI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5971642" y="2131102"/>
            <a:ext cx="4074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</a:t>
            </a:r>
            <a:endParaRPr lang="sl-SI" sz="1200" dirty="0"/>
          </a:p>
        </p:txBody>
      </p:sp>
      <p:pic>
        <p:nvPicPr>
          <p:cNvPr id="33" name="Picture 135" descr="PacketNetworkOris_2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1882" y="3989051"/>
            <a:ext cx="599060" cy="32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135" descr="PacketNetworkOris_2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02358" y="3989051"/>
            <a:ext cx="599060" cy="32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135" descr="PacketNetworkOris_2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2400" y="3993829"/>
            <a:ext cx="599060" cy="32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97" descr="Router_2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71373" y="4038971"/>
            <a:ext cx="224161" cy="224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97" descr="Router_2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84300" y="4043749"/>
            <a:ext cx="224161" cy="224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97" descr="Router_2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49849" y="4050687"/>
            <a:ext cx="224161" cy="224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5" name="Group 54"/>
          <p:cNvGrpSpPr/>
          <p:nvPr/>
        </p:nvGrpSpPr>
        <p:grpSpPr>
          <a:xfrm>
            <a:off x="4429000" y="797623"/>
            <a:ext cx="317470" cy="450032"/>
            <a:chOff x="3995936" y="1325356"/>
            <a:chExt cx="553380" cy="879508"/>
          </a:xfrm>
        </p:grpSpPr>
        <p:pic>
          <p:nvPicPr>
            <p:cNvPr id="40" name="Picture 145" descr="ServisnaPlatforma_2d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995936" y="1325356"/>
              <a:ext cx="248580" cy="5747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" name="Picture 145" descr="ServisnaPlatforma_2d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148336" y="1477756"/>
              <a:ext cx="248580" cy="5747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" name="Picture 145" descr="ServisnaPlatforma_2d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300736" y="1630156"/>
              <a:ext cx="248580" cy="5747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6" name="Picture 145" descr="AccessGW_2D_levi_sivi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90110" y="4425840"/>
            <a:ext cx="2762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538" descr="ipPhoneOnhook_2d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25602" y="4461459"/>
            <a:ext cx="268414" cy="20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" name="TextBox 49"/>
          <p:cNvSpPr txBox="1"/>
          <p:nvPr/>
        </p:nvSpPr>
        <p:spPr>
          <a:xfrm>
            <a:off x="4579389" y="600531"/>
            <a:ext cx="11643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/>
              <a:t>Платформа услуг</a:t>
            </a:r>
            <a:endParaRPr lang="sl-SI" sz="900" dirty="0"/>
          </a:p>
        </p:txBody>
      </p:sp>
      <p:sp>
        <p:nvSpPr>
          <p:cNvPr id="51" name="Rounded Rectangle 50"/>
          <p:cNvSpPr/>
          <p:nvPr/>
        </p:nvSpPr>
        <p:spPr>
          <a:xfrm>
            <a:off x="7392763" y="871812"/>
            <a:ext cx="685800" cy="59406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OSS/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BSS</a:t>
            </a:r>
            <a:endParaRPr lang="sl-SI" sz="1200" dirty="0"/>
          </a:p>
        </p:txBody>
      </p:sp>
      <p:cxnSp>
        <p:nvCxnSpPr>
          <p:cNvPr id="52" name="Straight Connector 51"/>
          <p:cNvCxnSpPr/>
          <p:nvPr/>
        </p:nvCxnSpPr>
        <p:spPr>
          <a:xfrm>
            <a:off x="7025446" y="861820"/>
            <a:ext cx="27003" cy="394889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Up-Down Arrow 53"/>
          <p:cNvSpPr/>
          <p:nvPr/>
        </p:nvSpPr>
        <p:spPr>
          <a:xfrm>
            <a:off x="7644795" y="1583225"/>
            <a:ext cx="181737" cy="382971"/>
          </a:xfrm>
          <a:prstGeom prst="upDownArrow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200"/>
          </a:p>
        </p:txBody>
      </p:sp>
      <p:pic>
        <p:nvPicPr>
          <p:cNvPr id="56" name="Picture 145" descr="AccessGW_2D_levi_sivi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27203" y="4425840"/>
            <a:ext cx="2762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Picture 538" descr="ipPhoneOnhook_2d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71133" y="4461459"/>
            <a:ext cx="268414" cy="20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" name="TextBox 58"/>
          <p:cNvSpPr txBox="1"/>
          <p:nvPr/>
        </p:nvSpPr>
        <p:spPr>
          <a:xfrm>
            <a:off x="5420755" y="3966806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200" dirty="0"/>
              <a:t>…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420755" y="439186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200" dirty="0"/>
              <a:t>…</a:t>
            </a:r>
          </a:p>
        </p:txBody>
      </p:sp>
      <p:pic>
        <p:nvPicPr>
          <p:cNvPr id="61" name="Picture 145" descr="AccessGW_2D_levi_sivi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15335" y="4425840"/>
            <a:ext cx="2762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" name="Picture 538" descr="ipPhoneOnhook_2d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50827" y="4461459"/>
            <a:ext cx="268414" cy="20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5" name="Group 64"/>
          <p:cNvGrpSpPr/>
          <p:nvPr/>
        </p:nvGrpSpPr>
        <p:grpSpPr>
          <a:xfrm>
            <a:off x="5664571" y="828981"/>
            <a:ext cx="317470" cy="450032"/>
            <a:chOff x="3995936" y="1325356"/>
            <a:chExt cx="553380" cy="879508"/>
          </a:xfrm>
        </p:grpSpPr>
        <p:pic>
          <p:nvPicPr>
            <p:cNvPr id="66" name="Picture 145" descr="ServisnaPlatforma_2d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995936" y="1325356"/>
              <a:ext cx="248580" cy="5747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7" name="Picture 145" descr="ServisnaPlatforma_2d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148336" y="1477756"/>
              <a:ext cx="248580" cy="5747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8" name="Picture 145" descr="ServisnaPlatforma_2d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300736" y="1630156"/>
              <a:ext cx="248580" cy="5747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4" name="TextBox 73"/>
          <p:cNvSpPr txBox="1"/>
          <p:nvPr/>
        </p:nvSpPr>
        <p:spPr>
          <a:xfrm>
            <a:off x="4055117" y="2447821"/>
            <a:ext cx="505267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25" dirty="0">
                <a:solidFill>
                  <a:srgbClr val="00B0F0"/>
                </a:solidFill>
              </a:rPr>
              <a:t>ЦОД 1</a:t>
            </a:r>
            <a:endParaRPr lang="sl-SI" sz="825" dirty="0">
              <a:solidFill>
                <a:srgbClr val="00B0F0"/>
              </a:solidFill>
            </a:endParaRPr>
          </a:p>
        </p:txBody>
      </p:sp>
      <p:pic>
        <p:nvPicPr>
          <p:cNvPr id="75" name="Picture 478" descr="TujaCentrala_2d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87845" y="2100056"/>
            <a:ext cx="295637" cy="55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" name="TextBox 69"/>
          <p:cNvSpPr txBox="1"/>
          <p:nvPr/>
        </p:nvSpPr>
        <p:spPr>
          <a:xfrm>
            <a:off x="7916164" y="2102032"/>
            <a:ext cx="810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/>
              <a:t>Централизованная система управления</a:t>
            </a:r>
            <a:endParaRPr lang="sl-SI" sz="900" dirty="0"/>
          </a:p>
        </p:txBody>
      </p:sp>
      <p:sp>
        <p:nvSpPr>
          <p:cNvPr id="76" name="TextBox 75"/>
          <p:cNvSpPr txBox="1"/>
          <p:nvPr/>
        </p:nvSpPr>
        <p:spPr>
          <a:xfrm>
            <a:off x="7193529" y="2938065"/>
            <a:ext cx="16677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err="1"/>
              <a:t>Провизирование</a:t>
            </a:r>
            <a:endParaRPr lang="sl-SI" sz="1200" dirty="0"/>
          </a:p>
          <a:p>
            <a:pPr algn="ctr"/>
            <a:r>
              <a:rPr lang="ru-RU" sz="1200" dirty="0"/>
              <a:t>Конфигурация</a:t>
            </a:r>
            <a:r>
              <a:rPr lang="sl-SI" sz="1200" dirty="0"/>
              <a:t> </a:t>
            </a:r>
            <a:r>
              <a:rPr lang="ru-RU" sz="1200" dirty="0"/>
              <a:t>Управление</a:t>
            </a:r>
            <a:endParaRPr lang="sl-SI" sz="1200" dirty="0"/>
          </a:p>
          <a:p>
            <a:pPr algn="ctr"/>
            <a:r>
              <a:rPr lang="ru-RU" sz="1200" dirty="0"/>
              <a:t>Топология сети</a:t>
            </a:r>
            <a:endParaRPr lang="sl-SI" sz="1200" dirty="0"/>
          </a:p>
          <a:p>
            <a:pPr algn="ctr"/>
            <a:r>
              <a:rPr lang="ru-RU" sz="1200" dirty="0"/>
              <a:t>Аварии</a:t>
            </a:r>
          </a:p>
          <a:p>
            <a:pPr algn="ctr"/>
            <a:r>
              <a:rPr lang="ru-RU" sz="1200" dirty="0"/>
              <a:t>Данные</a:t>
            </a:r>
          </a:p>
          <a:p>
            <a:pPr algn="ctr"/>
            <a:r>
              <a:rPr lang="ru-RU" sz="1200" dirty="0"/>
              <a:t>Единый </a:t>
            </a:r>
            <a:r>
              <a:rPr lang="ru-RU" sz="1200" dirty="0" err="1"/>
              <a:t>Биллинг</a:t>
            </a:r>
            <a:endParaRPr lang="ru-RU" sz="1200" dirty="0"/>
          </a:p>
          <a:p>
            <a:pPr algn="ctr"/>
            <a:r>
              <a:rPr lang="en-US" sz="1200" dirty="0" err="1"/>
              <a:t>OpenMN</a:t>
            </a:r>
            <a:endParaRPr lang="sl-SI" sz="1200" dirty="0"/>
          </a:p>
          <a:p>
            <a:pPr algn="ctr"/>
            <a:endParaRPr lang="sl-SI" sz="1200" dirty="0"/>
          </a:p>
        </p:txBody>
      </p:sp>
      <p:sp>
        <p:nvSpPr>
          <p:cNvPr id="79" name="Up-Down Arrow 78"/>
          <p:cNvSpPr/>
          <p:nvPr/>
        </p:nvSpPr>
        <p:spPr>
          <a:xfrm rot="17925770">
            <a:off x="6927821" y="1613185"/>
            <a:ext cx="189287" cy="740932"/>
          </a:xfrm>
          <a:prstGeom prst="upDownArrow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200"/>
          </a:p>
        </p:txBody>
      </p:sp>
      <p:sp>
        <p:nvSpPr>
          <p:cNvPr id="80" name="Up-Down Arrow 79"/>
          <p:cNvSpPr/>
          <p:nvPr/>
        </p:nvSpPr>
        <p:spPr>
          <a:xfrm rot="15050322">
            <a:off x="6870659" y="2261180"/>
            <a:ext cx="185729" cy="752655"/>
          </a:xfrm>
          <a:prstGeom prst="upDownArrow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200"/>
          </a:p>
        </p:txBody>
      </p:sp>
      <p:sp>
        <p:nvSpPr>
          <p:cNvPr id="77" name="Left-Right Arrow 6"/>
          <p:cNvSpPr/>
          <p:nvPr/>
        </p:nvSpPr>
        <p:spPr>
          <a:xfrm>
            <a:off x="4603861" y="1873079"/>
            <a:ext cx="1114717" cy="562025"/>
          </a:xfrm>
          <a:prstGeom prst="leftRightArrow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675" b="1" dirty="0">
                <a:solidFill>
                  <a:schemeClr val="tx1"/>
                </a:solidFill>
              </a:rPr>
              <a:t>Гео-Резервирование</a:t>
            </a:r>
            <a:endParaRPr lang="sl-SI" sz="675" b="1" dirty="0">
              <a:solidFill>
                <a:schemeClr val="tx1"/>
              </a:solidFill>
            </a:endParaRPr>
          </a:p>
        </p:txBody>
      </p:sp>
      <p:sp>
        <p:nvSpPr>
          <p:cNvPr id="73" name="Left-Right Arrow 68"/>
          <p:cNvSpPr/>
          <p:nvPr/>
        </p:nvSpPr>
        <p:spPr>
          <a:xfrm>
            <a:off x="4746470" y="875604"/>
            <a:ext cx="881432" cy="416546"/>
          </a:xfrm>
          <a:prstGeom prst="leftRightArrow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675" b="1" dirty="0">
                <a:solidFill>
                  <a:schemeClr val="tx1"/>
                </a:solidFill>
              </a:rPr>
              <a:t>Репликация данных</a:t>
            </a:r>
            <a:endParaRPr lang="sl-SI" sz="675" b="1" dirty="0">
              <a:solidFill>
                <a:schemeClr val="tx1"/>
              </a:solidFill>
            </a:endParaRPr>
          </a:p>
        </p:txBody>
      </p:sp>
      <p:sp>
        <p:nvSpPr>
          <p:cNvPr id="78" name="Left-Right Arrow 68"/>
          <p:cNvSpPr/>
          <p:nvPr/>
        </p:nvSpPr>
        <p:spPr>
          <a:xfrm>
            <a:off x="4752841" y="1398363"/>
            <a:ext cx="803718" cy="393707"/>
          </a:xfrm>
          <a:prstGeom prst="leftRightArrow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675" b="1" dirty="0">
                <a:solidFill>
                  <a:schemeClr val="tx1"/>
                </a:solidFill>
              </a:rPr>
              <a:t>Репликация данных</a:t>
            </a:r>
            <a:endParaRPr lang="sl-SI" sz="675" b="1" dirty="0">
              <a:solidFill>
                <a:schemeClr val="tx1"/>
              </a:solidFill>
            </a:endParaRPr>
          </a:p>
        </p:txBody>
      </p:sp>
      <p:sp>
        <p:nvSpPr>
          <p:cNvPr id="69" name="Left Arrow 13"/>
          <p:cNvSpPr/>
          <p:nvPr/>
        </p:nvSpPr>
        <p:spPr>
          <a:xfrm>
            <a:off x="3422924" y="3975299"/>
            <a:ext cx="274790" cy="361093"/>
          </a:xfrm>
          <a:prstGeom prst="leftArrow">
            <a:avLst/>
          </a:prstGeom>
          <a:solidFill>
            <a:schemeClr val="bg1"/>
          </a:solidFill>
          <a:ln>
            <a:solidFill>
              <a:srgbClr val="3F3F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200"/>
          </a:p>
        </p:txBody>
      </p:sp>
      <p:sp>
        <p:nvSpPr>
          <p:cNvPr id="83" name="TextBox 82"/>
          <p:cNvSpPr txBox="1"/>
          <p:nvPr/>
        </p:nvSpPr>
        <p:spPr>
          <a:xfrm>
            <a:off x="5829715" y="2448679"/>
            <a:ext cx="505267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25" dirty="0">
                <a:solidFill>
                  <a:srgbClr val="00B0F0"/>
                </a:solidFill>
              </a:rPr>
              <a:t>ЦОД 2</a:t>
            </a:r>
            <a:endParaRPr lang="sl-SI" sz="825" dirty="0">
              <a:solidFill>
                <a:srgbClr val="00B0F0"/>
              </a:solidFill>
            </a:endParaRPr>
          </a:p>
        </p:txBody>
      </p:sp>
      <p:sp>
        <p:nvSpPr>
          <p:cNvPr id="84" name="Rounded Rectangle 10"/>
          <p:cNvSpPr/>
          <p:nvPr/>
        </p:nvSpPr>
        <p:spPr>
          <a:xfrm>
            <a:off x="3745029" y="3003798"/>
            <a:ext cx="501527" cy="47393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200" dirty="0"/>
          </a:p>
        </p:txBody>
      </p:sp>
      <p:cxnSp>
        <p:nvCxnSpPr>
          <p:cNvPr id="85" name="Straight Connector 18"/>
          <p:cNvCxnSpPr/>
          <p:nvPr/>
        </p:nvCxnSpPr>
        <p:spPr>
          <a:xfrm flipV="1">
            <a:off x="3778850" y="3020536"/>
            <a:ext cx="467706" cy="42497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4552995" y="3118600"/>
            <a:ext cx="43954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050" dirty="0" err="1"/>
              <a:t>Geo</a:t>
            </a:r>
            <a:endParaRPr lang="sl-SI" sz="1050" dirty="0"/>
          </a:p>
        </p:txBody>
      </p:sp>
      <p:sp>
        <p:nvSpPr>
          <p:cNvPr id="87" name="TextBox 86"/>
          <p:cNvSpPr txBox="1"/>
          <p:nvPr/>
        </p:nvSpPr>
        <p:spPr>
          <a:xfrm>
            <a:off x="3733118" y="3045688"/>
            <a:ext cx="37863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Act</a:t>
            </a:r>
            <a:endParaRPr lang="sl-SI" sz="1050" dirty="0"/>
          </a:p>
        </p:txBody>
      </p:sp>
      <p:sp>
        <p:nvSpPr>
          <p:cNvPr id="88" name="TextBox 87"/>
          <p:cNvSpPr txBox="1"/>
          <p:nvPr/>
        </p:nvSpPr>
        <p:spPr>
          <a:xfrm>
            <a:off x="3903267" y="3470551"/>
            <a:ext cx="426720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25" dirty="0">
                <a:solidFill>
                  <a:srgbClr val="00B0F0"/>
                </a:solidFill>
              </a:rPr>
              <a:t>ДО 1</a:t>
            </a:r>
            <a:endParaRPr lang="sl-SI" sz="825" dirty="0">
              <a:solidFill>
                <a:srgbClr val="00B0F0"/>
              </a:solidFill>
            </a:endParaRPr>
          </a:p>
        </p:txBody>
      </p:sp>
      <p:sp>
        <p:nvSpPr>
          <p:cNvPr id="89" name="Rounded Rectangle 10"/>
          <p:cNvSpPr/>
          <p:nvPr/>
        </p:nvSpPr>
        <p:spPr>
          <a:xfrm>
            <a:off x="4504318" y="3016798"/>
            <a:ext cx="501527" cy="47393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200" dirty="0"/>
          </a:p>
        </p:txBody>
      </p:sp>
      <p:cxnSp>
        <p:nvCxnSpPr>
          <p:cNvPr id="90" name="Straight Connector 18"/>
          <p:cNvCxnSpPr/>
          <p:nvPr/>
        </p:nvCxnSpPr>
        <p:spPr>
          <a:xfrm flipV="1">
            <a:off x="4538138" y="3045688"/>
            <a:ext cx="455165" cy="4128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920700" y="3224290"/>
            <a:ext cx="38664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err="1"/>
              <a:t>Stb</a:t>
            </a:r>
            <a:endParaRPr lang="sl-SI" sz="1050" dirty="0"/>
          </a:p>
        </p:txBody>
      </p:sp>
      <p:sp>
        <p:nvSpPr>
          <p:cNvPr id="92" name="TextBox 91"/>
          <p:cNvSpPr txBox="1"/>
          <p:nvPr/>
        </p:nvSpPr>
        <p:spPr>
          <a:xfrm>
            <a:off x="4492406" y="3058688"/>
            <a:ext cx="37863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Act</a:t>
            </a:r>
            <a:endParaRPr lang="sl-SI" sz="1050" dirty="0"/>
          </a:p>
        </p:txBody>
      </p:sp>
      <p:sp>
        <p:nvSpPr>
          <p:cNvPr id="93" name="TextBox 92"/>
          <p:cNvSpPr txBox="1"/>
          <p:nvPr/>
        </p:nvSpPr>
        <p:spPr>
          <a:xfrm>
            <a:off x="4598061" y="3483550"/>
            <a:ext cx="426720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25" dirty="0">
                <a:solidFill>
                  <a:srgbClr val="00B0F0"/>
                </a:solidFill>
              </a:rPr>
              <a:t>ДО</a:t>
            </a:r>
            <a:r>
              <a:rPr lang="en-US" sz="825" dirty="0">
                <a:solidFill>
                  <a:srgbClr val="00B0F0"/>
                </a:solidFill>
              </a:rPr>
              <a:t> 2</a:t>
            </a:r>
            <a:endParaRPr lang="sl-SI" sz="825" dirty="0">
              <a:solidFill>
                <a:srgbClr val="00B0F0"/>
              </a:solidFill>
            </a:endParaRPr>
          </a:p>
        </p:txBody>
      </p:sp>
      <p:sp>
        <p:nvSpPr>
          <p:cNvPr id="96" name="Rounded Rectangle 10"/>
          <p:cNvSpPr/>
          <p:nvPr/>
        </p:nvSpPr>
        <p:spPr>
          <a:xfrm>
            <a:off x="5868071" y="2974512"/>
            <a:ext cx="501527" cy="47393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200" dirty="0"/>
          </a:p>
        </p:txBody>
      </p:sp>
      <p:cxnSp>
        <p:nvCxnSpPr>
          <p:cNvPr id="97" name="Straight Connector 18"/>
          <p:cNvCxnSpPr/>
          <p:nvPr/>
        </p:nvCxnSpPr>
        <p:spPr>
          <a:xfrm flipV="1">
            <a:off x="5901892" y="3003799"/>
            <a:ext cx="448480" cy="41243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5856159" y="3016402"/>
            <a:ext cx="37863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Act</a:t>
            </a:r>
            <a:endParaRPr lang="sl-SI" sz="1050" dirty="0"/>
          </a:p>
        </p:txBody>
      </p:sp>
      <p:sp>
        <p:nvSpPr>
          <p:cNvPr id="99" name="TextBox 98"/>
          <p:cNvSpPr txBox="1"/>
          <p:nvPr/>
        </p:nvSpPr>
        <p:spPr>
          <a:xfrm>
            <a:off x="5862111" y="3455123"/>
            <a:ext cx="426720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25" dirty="0">
                <a:solidFill>
                  <a:srgbClr val="00B0F0"/>
                </a:solidFill>
              </a:rPr>
              <a:t>ДО </a:t>
            </a:r>
            <a:r>
              <a:rPr lang="en-US" sz="825" dirty="0">
                <a:solidFill>
                  <a:srgbClr val="00B0F0"/>
                </a:solidFill>
              </a:rPr>
              <a:t>n</a:t>
            </a:r>
            <a:endParaRPr lang="sl-SI" sz="825" dirty="0">
              <a:solidFill>
                <a:srgbClr val="00B0F0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5254053" y="3138022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200" dirty="0"/>
              <a:t>…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6022791" y="3214681"/>
            <a:ext cx="38664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err="1"/>
              <a:t>Stb</a:t>
            </a:r>
            <a:endParaRPr lang="sl-SI" sz="1050" dirty="0"/>
          </a:p>
        </p:txBody>
      </p:sp>
      <p:sp>
        <p:nvSpPr>
          <p:cNvPr id="103" name="TextBox 102"/>
          <p:cNvSpPr txBox="1"/>
          <p:nvPr/>
        </p:nvSpPr>
        <p:spPr>
          <a:xfrm>
            <a:off x="4662387" y="3227682"/>
            <a:ext cx="38664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err="1"/>
              <a:t>Stb</a:t>
            </a:r>
            <a:endParaRPr lang="sl-SI" sz="1050" dirty="0"/>
          </a:p>
        </p:txBody>
      </p:sp>
      <p:sp>
        <p:nvSpPr>
          <p:cNvPr id="81" name="TextBox 80"/>
          <p:cNvSpPr txBox="1"/>
          <p:nvPr/>
        </p:nvSpPr>
        <p:spPr>
          <a:xfrm>
            <a:off x="3862601" y="2741049"/>
            <a:ext cx="843329" cy="213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88" dirty="0">
                <a:solidFill>
                  <a:srgbClr val="00B0F0"/>
                </a:solidFill>
              </a:rPr>
              <a:t>ЕВСПД</a:t>
            </a:r>
            <a:endParaRPr lang="sl-SI" sz="600" dirty="0">
              <a:solidFill>
                <a:srgbClr val="00B0F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778" y="3553226"/>
            <a:ext cx="874945" cy="428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5" name="Left Arrow 13"/>
          <p:cNvSpPr/>
          <p:nvPr/>
        </p:nvSpPr>
        <p:spPr>
          <a:xfrm>
            <a:off x="3595723" y="3605713"/>
            <a:ext cx="274790" cy="361093"/>
          </a:xfrm>
          <a:prstGeom prst="leftArrow">
            <a:avLst/>
          </a:prstGeom>
          <a:solidFill>
            <a:schemeClr val="bg1"/>
          </a:solidFill>
          <a:ln>
            <a:solidFill>
              <a:srgbClr val="3F3F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20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4587" y="3688565"/>
            <a:ext cx="224412" cy="22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6348" y="3690659"/>
            <a:ext cx="224412" cy="22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472" y="3683149"/>
            <a:ext cx="224412" cy="22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1891" y="3697488"/>
            <a:ext cx="224412" cy="22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6" name="TextBox 105"/>
          <p:cNvSpPr txBox="1"/>
          <p:nvPr/>
        </p:nvSpPr>
        <p:spPr>
          <a:xfrm>
            <a:off x="5320289" y="3656856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200" dirty="0"/>
              <a:t>…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4559840" y="3659593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200" dirty="0"/>
              <a:t>…</a:t>
            </a:r>
          </a:p>
        </p:txBody>
      </p:sp>
      <p:pic>
        <p:nvPicPr>
          <p:cNvPr id="94" name="Picture 155" descr="DataBaseVeliki6enot_3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483" y="1314598"/>
            <a:ext cx="215903" cy="39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" name="Picture 155" descr="DataBaseVeliki6enot_3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7267" y="1314286"/>
            <a:ext cx="215903" cy="39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" name="TextBox 108"/>
          <p:cNvSpPr txBox="1"/>
          <p:nvPr/>
        </p:nvSpPr>
        <p:spPr>
          <a:xfrm>
            <a:off x="6242264" y="4116936"/>
            <a:ext cx="843329" cy="213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88" dirty="0">
                <a:solidFill>
                  <a:srgbClr val="00B0F0"/>
                </a:solidFill>
              </a:rPr>
              <a:t>РСПД</a:t>
            </a:r>
            <a:endParaRPr lang="sl-SI" sz="600" dirty="0">
              <a:solidFill>
                <a:srgbClr val="00B0F0"/>
              </a:solidFill>
            </a:endParaRPr>
          </a:p>
        </p:txBody>
      </p:sp>
      <p:sp>
        <p:nvSpPr>
          <p:cNvPr id="110" name="Content Placeholder 2"/>
          <p:cNvSpPr txBox="1">
            <a:spLocks/>
          </p:cNvSpPr>
          <p:nvPr/>
        </p:nvSpPr>
        <p:spPr>
          <a:xfrm>
            <a:off x="338028" y="833123"/>
            <a:ext cx="3316686" cy="3929052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14313" indent="-214313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Symbol" panose="05050102010706020507" pitchFamily="18" charset="2"/>
              <a:buChar char="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000" indent="-27000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Courier New" panose="02070309020205020404" pitchFamily="49" charset="0"/>
              <a:buChar char="o"/>
              <a:defRPr sz="16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2975" indent="-257175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anose="05000000000000000000" pitchFamily="2" charset="2"/>
              <a:buChar char="§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3013" indent="-214313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85913" indent="-214313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Symbol" panose="05050102010706020507" pitchFamily="18" charset="2"/>
              <a:buChar char="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sl-SI" b="1" dirty="0">
                <a:solidFill>
                  <a:schemeClr val="accent2">
                    <a:lumMod val="75000"/>
                  </a:schemeClr>
                </a:solidFill>
              </a:rPr>
              <a:t>IMS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Приложения</a:t>
            </a:r>
            <a:endParaRPr lang="sl-SI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sl-SI" b="1" dirty="0">
              <a:solidFill>
                <a:schemeClr val="accent1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sl-SI" b="1" dirty="0" smtClean="0">
                <a:solidFill>
                  <a:schemeClr val="accent1"/>
                </a:solidFill>
              </a:rPr>
              <a:t>IMS </a:t>
            </a:r>
            <a:r>
              <a:rPr lang="ru-RU" b="1" dirty="0" smtClean="0">
                <a:solidFill>
                  <a:schemeClr val="accent1"/>
                </a:solidFill>
              </a:rPr>
              <a:t>ядро</a:t>
            </a:r>
            <a:endParaRPr lang="sl-SI" b="1" dirty="0" smtClean="0">
              <a:solidFill>
                <a:schemeClr val="accent1"/>
              </a:solidFill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ru-RU" dirty="0" smtClean="0"/>
              <a:t>Все функции управления сеансами</a:t>
            </a:r>
            <a:endParaRPr lang="sl-SI" dirty="0" smtClean="0"/>
          </a:p>
          <a:p>
            <a:pPr fontAlgn="auto">
              <a:spcAft>
                <a:spcPts val="0"/>
              </a:spcAft>
              <a:defRPr/>
            </a:pPr>
            <a:endParaRPr lang="sl-SI" dirty="0" smtClean="0"/>
          </a:p>
          <a:p>
            <a:pPr fontAlgn="auto">
              <a:spcAft>
                <a:spcPts val="0"/>
              </a:spcAft>
              <a:defRPr/>
            </a:pPr>
            <a:r>
              <a:rPr lang="sl-SI" b="1" dirty="0" smtClean="0">
                <a:solidFill>
                  <a:schemeClr val="accent3"/>
                </a:solidFill>
              </a:rPr>
              <a:t>IMS </a:t>
            </a:r>
            <a:r>
              <a:rPr lang="ru-RU" b="1" dirty="0" smtClean="0">
                <a:solidFill>
                  <a:schemeClr val="accent3"/>
                </a:solidFill>
              </a:rPr>
              <a:t>уровень присоединения</a:t>
            </a:r>
            <a:endParaRPr lang="sl-SI" b="1" dirty="0" smtClean="0">
              <a:solidFill>
                <a:schemeClr val="accent3"/>
              </a:solidFill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ru-RU" dirty="0" smtClean="0"/>
              <a:t>Функции управления для интеграции</a:t>
            </a:r>
            <a:r>
              <a:rPr lang="sl-SI" dirty="0" smtClean="0"/>
              <a:t> </a:t>
            </a:r>
            <a:r>
              <a:rPr lang="ru-RU" dirty="0" smtClean="0"/>
              <a:t>с другими сетями</a:t>
            </a:r>
            <a:endParaRPr lang="sl-SI" dirty="0" smtClean="0"/>
          </a:p>
          <a:p>
            <a:pPr fontAlgn="auto">
              <a:spcAft>
                <a:spcPts val="0"/>
              </a:spcAft>
              <a:defRPr/>
            </a:pPr>
            <a:endParaRPr lang="sl-SI" dirty="0" smtClean="0"/>
          </a:p>
          <a:p>
            <a:pPr fontAlgn="auto">
              <a:spcAft>
                <a:spcPts val="0"/>
              </a:spcAft>
              <a:defRPr/>
            </a:pPr>
            <a:r>
              <a:rPr lang="sl-SI" b="1" dirty="0" smtClean="0">
                <a:solidFill>
                  <a:schemeClr val="accent5"/>
                </a:solidFill>
              </a:rPr>
              <a:t>IMS </a:t>
            </a:r>
            <a:r>
              <a:rPr lang="ru-RU" dirty="0" err="1" smtClean="0">
                <a:solidFill>
                  <a:schemeClr val="accent5"/>
                </a:solidFill>
              </a:rPr>
              <a:t>мультисервисная</a:t>
            </a:r>
            <a:r>
              <a:rPr lang="sl-SI" dirty="0" smtClean="0">
                <a:solidFill>
                  <a:schemeClr val="accent5"/>
                </a:solidFill>
              </a:rPr>
              <a:t> </a:t>
            </a:r>
            <a:r>
              <a:rPr lang="ru-RU" dirty="0" smtClean="0">
                <a:solidFill>
                  <a:schemeClr val="accent5"/>
                </a:solidFill>
              </a:rPr>
              <a:t>медиация</a:t>
            </a:r>
            <a:r>
              <a:rPr lang="sl-SI" dirty="0" smtClean="0">
                <a:solidFill>
                  <a:schemeClr val="accent5"/>
                </a:solidFill>
              </a:rPr>
              <a:t>)</a:t>
            </a:r>
            <a:endParaRPr lang="ru-RU" dirty="0" smtClean="0"/>
          </a:p>
          <a:p>
            <a:pPr fontAlgn="auto">
              <a:spcAft>
                <a:spcPts val="0"/>
              </a:spcAft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defRPr/>
            </a:pPr>
            <a:r>
              <a:rPr lang="sl-SI" b="1" dirty="0" smtClean="0"/>
              <a:t>IMS </a:t>
            </a:r>
            <a:r>
              <a:rPr lang="ru-RU" b="1" dirty="0" smtClean="0"/>
              <a:t>доступ</a:t>
            </a:r>
            <a:endParaRPr lang="sl-SI" sz="1125" dirty="0"/>
          </a:p>
        </p:txBody>
      </p:sp>
    </p:spTree>
    <p:extLst>
      <p:ext uri="{BB962C8B-B14F-4D97-AF65-F5344CB8AC3E}">
        <p14:creationId xmlns:p14="http://schemas.microsoft.com/office/powerpoint/2010/main" val="239858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871" y="887866"/>
            <a:ext cx="4563177" cy="3692299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Создание логического </a:t>
            </a:r>
            <a:r>
              <a:rPr lang="ru-RU" b="1" dirty="0" err="1" smtClean="0">
                <a:solidFill>
                  <a:srgbClr val="EF7C00"/>
                </a:solidFill>
              </a:rPr>
              <a:t>георезервированного</a:t>
            </a:r>
            <a:r>
              <a:rPr lang="ru-RU" b="1" dirty="0" smtClean="0">
                <a:solidFill>
                  <a:srgbClr val="EF7C00"/>
                </a:solidFill>
              </a:rPr>
              <a:t> ядра IMS</a:t>
            </a:r>
            <a:r>
              <a:rPr lang="ru-RU" dirty="0" smtClean="0"/>
              <a:t> на базе</a:t>
            </a:r>
            <a:r>
              <a:rPr lang="en-US" dirty="0" smtClean="0"/>
              <a:t> </a:t>
            </a:r>
            <a:r>
              <a:rPr lang="ru-RU" dirty="0" smtClean="0"/>
              <a:t>ЦОД </a:t>
            </a:r>
            <a:endParaRPr lang="en-US" dirty="0" smtClean="0"/>
          </a:p>
          <a:p>
            <a:r>
              <a:rPr lang="ru-RU" dirty="0" smtClean="0"/>
              <a:t>Единая абонентская база данных HSS и принципы нумерации для всей сети 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Сохранение</a:t>
            </a:r>
            <a:r>
              <a:rPr lang="ru-RU" dirty="0" smtClean="0"/>
              <a:t> принципа стыковки с местными ССОП </a:t>
            </a:r>
            <a:r>
              <a:rPr lang="en-US" dirty="0" smtClean="0"/>
              <a:t>TDM </a:t>
            </a:r>
            <a:r>
              <a:rPr lang="ru-RU" dirty="0" smtClean="0"/>
              <a:t>и существующими АТС </a:t>
            </a:r>
            <a:r>
              <a:rPr lang="en-US" dirty="0" smtClean="0"/>
              <a:t>TDM</a:t>
            </a:r>
            <a:endParaRPr lang="ru-RU" dirty="0" smtClean="0"/>
          </a:p>
          <a:p>
            <a:r>
              <a:rPr lang="en-US" dirty="0" smtClean="0"/>
              <a:t>C</a:t>
            </a:r>
            <a:r>
              <a:rPr lang="ru-RU" dirty="0" smtClean="0"/>
              <a:t>тыковка с местными ССОП </a:t>
            </a:r>
            <a:r>
              <a:rPr lang="en-US" dirty="0" smtClean="0"/>
              <a:t>NGN (IP) </a:t>
            </a:r>
            <a:r>
              <a:rPr lang="ru-RU" dirty="0" smtClean="0"/>
              <a:t>через компоненты </a:t>
            </a:r>
            <a:r>
              <a:rPr lang="en-US" dirty="0" smtClean="0"/>
              <a:t>SBC </a:t>
            </a:r>
            <a:r>
              <a:rPr lang="ru-RU" dirty="0" smtClean="0"/>
              <a:t>(существующие)</a:t>
            </a:r>
            <a:endParaRPr lang="en-US" dirty="0" smtClean="0"/>
          </a:p>
          <a:p>
            <a:pPr lvl="1"/>
            <a:r>
              <a:rPr lang="sl-SI" dirty="0" smtClean="0"/>
              <a:t>O</a:t>
            </a:r>
            <a:r>
              <a:rPr lang="ru-RU" dirty="0" err="1" smtClean="0"/>
              <a:t>пционально</a:t>
            </a:r>
            <a:r>
              <a:rPr lang="ru-RU" dirty="0" smtClean="0"/>
              <a:t> – установка одного </a:t>
            </a:r>
            <a:r>
              <a:rPr lang="en-US" dirty="0" smtClean="0"/>
              <a:t>SBC</a:t>
            </a:r>
            <a:r>
              <a:rPr lang="ru-RU" dirty="0" smtClean="0"/>
              <a:t> на уровне </a:t>
            </a:r>
            <a:r>
              <a:rPr lang="en-US" b="1" dirty="0" smtClean="0">
                <a:solidFill>
                  <a:srgbClr val="0070C0"/>
                </a:solidFill>
              </a:rPr>
              <a:t>IMS-Edge</a:t>
            </a:r>
            <a:endParaRPr lang="ru-RU" b="1" dirty="0" smtClean="0">
              <a:solidFill>
                <a:srgbClr val="0070C0"/>
              </a:solidFill>
            </a:endParaRPr>
          </a:p>
          <a:p>
            <a:r>
              <a:rPr lang="ru-RU" dirty="0" smtClean="0"/>
              <a:t>Централизация системы управления и мониторинга на уровне всей сети</a:t>
            </a:r>
          </a:p>
          <a:p>
            <a:pPr lvl="1"/>
            <a:r>
              <a:rPr lang="ru-RU" dirty="0" smtClean="0"/>
              <a:t>Опционально – сохранение отдельных систем для управления компонентами старых сетей</a:t>
            </a:r>
          </a:p>
          <a:p>
            <a:r>
              <a:rPr lang="ru-RU" b="1" dirty="0" smtClean="0">
                <a:solidFill>
                  <a:srgbClr val="EF7C00"/>
                </a:solidFill>
              </a:rPr>
              <a:t>Соответствие требованиям регуляторов </a:t>
            </a:r>
            <a:r>
              <a:rPr lang="ru-RU" dirty="0" smtClean="0"/>
              <a:t>(СОРМ, 112, …) – на уровне каждого субъекта РФ</a:t>
            </a:r>
          </a:p>
          <a:p>
            <a:r>
              <a:rPr lang="ru-RU" dirty="0" smtClean="0"/>
              <a:t>Постепенная модернизация сети доступа до уровня </a:t>
            </a:r>
            <a:r>
              <a:rPr lang="ru-RU" b="1" dirty="0" smtClean="0">
                <a:solidFill>
                  <a:srgbClr val="0070C0"/>
                </a:solidFill>
              </a:rPr>
              <a:t>«</a:t>
            </a:r>
            <a:r>
              <a:rPr lang="ru-RU" b="1" dirty="0" err="1" smtClean="0">
                <a:solidFill>
                  <a:srgbClr val="0070C0"/>
                </a:solidFill>
              </a:rPr>
              <a:t>All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IP»</a:t>
            </a:r>
            <a:r>
              <a:rPr lang="ru-RU" dirty="0" err="1" smtClean="0"/>
              <a:t>перевод</a:t>
            </a:r>
            <a:r>
              <a:rPr lang="ru-RU" dirty="0" smtClean="0"/>
              <a:t>  существующей сети на архитектуру IMS с освобождением NGN/TDM узлов по мере их «старения» </a:t>
            </a:r>
            <a:endParaRPr lang="sl-SI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sl-SI" smtClean="0"/>
              <a:t>Модернизация сети на базе архитектуры</a:t>
            </a:r>
            <a:endParaRPr lang="ru-RU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6016" y="868434"/>
            <a:ext cx="4307547" cy="3939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91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Геонадёжность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HA – High Availability)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smtClean="0"/>
              <a:t>на уровне кластера ядра</a:t>
            </a:r>
          </a:p>
          <a:p>
            <a:pPr lvl="1"/>
            <a:r>
              <a:rPr lang="ru-RU" dirty="0" smtClean="0"/>
              <a:t>сохранение активных сессий при переключении</a:t>
            </a:r>
            <a:endParaRPr lang="en-US" dirty="0" smtClean="0"/>
          </a:p>
          <a:p>
            <a:r>
              <a:rPr lang="ru-RU" dirty="0" smtClean="0"/>
              <a:t>Синхронизация всех БД между кластерами</a:t>
            </a:r>
          </a:p>
          <a:p>
            <a:r>
              <a:rPr lang="ru-RU" b="1" dirty="0" err="1" smtClean="0">
                <a:solidFill>
                  <a:srgbClr val="0070C0"/>
                </a:solidFill>
              </a:rPr>
              <a:t>Георезервирование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smtClean="0"/>
              <a:t>между кластерами ядра IMS</a:t>
            </a:r>
            <a:r>
              <a:rPr lang="en-US" dirty="0" smtClean="0"/>
              <a:t> </a:t>
            </a:r>
            <a:endParaRPr lang="ru-RU" dirty="0" smtClean="0"/>
          </a:p>
          <a:p>
            <a:pPr lvl="1"/>
            <a:r>
              <a:rPr lang="ru-RU" dirty="0" smtClean="0"/>
              <a:t>автоматизированный механизм переключения, возможность принятия решения оператором</a:t>
            </a:r>
          </a:p>
          <a:p>
            <a:r>
              <a:rPr lang="ru-RU" dirty="0" smtClean="0"/>
              <a:t>Принцип </a:t>
            </a:r>
            <a:r>
              <a:rPr lang="ru-RU" b="1" dirty="0" smtClean="0">
                <a:solidFill>
                  <a:srgbClr val="0070C0"/>
                </a:solidFill>
              </a:rPr>
              <a:t>«горизонтального» масштабирования </a:t>
            </a:r>
            <a:r>
              <a:rPr lang="ru-RU" dirty="0" smtClean="0"/>
              <a:t>для </a:t>
            </a:r>
            <a:r>
              <a:rPr lang="ru-RU" dirty="0" err="1" smtClean="0"/>
              <a:t>виртуализованных</a:t>
            </a:r>
            <a:r>
              <a:rPr lang="ru-RU" dirty="0" smtClean="0"/>
              <a:t> компонентов </a:t>
            </a:r>
            <a:r>
              <a:rPr lang="en-US" dirty="0" smtClean="0"/>
              <a:t>IMS</a:t>
            </a:r>
            <a:endParaRPr lang="ru-RU" dirty="0"/>
          </a:p>
          <a:p>
            <a:pPr lvl="1"/>
            <a:r>
              <a:rPr lang="ru-RU" dirty="0" smtClean="0"/>
              <a:t>гибкое автоматическое развёртывание </a:t>
            </a:r>
            <a:r>
              <a:rPr lang="en-US" dirty="0" smtClean="0"/>
              <a:t>VNF</a:t>
            </a:r>
            <a:r>
              <a:rPr lang="ru-RU" dirty="0" smtClean="0"/>
              <a:t> по мере необходимости</a:t>
            </a:r>
            <a:endParaRPr lang="en-US" dirty="0" smtClean="0"/>
          </a:p>
          <a:p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Геонадёжность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smtClean="0"/>
              <a:t>на уровне </a:t>
            </a:r>
            <a:r>
              <a:rPr lang="en-US" dirty="0" smtClean="0"/>
              <a:t>IMS-Edge</a:t>
            </a:r>
            <a:endParaRPr lang="ru-RU" dirty="0" smtClean="0"/>
          </a:p>
          <a:p>
            <a:r>
              <a:rPr lang="ru-RU" dirty="0" smtClean="0"/>
              <a:t>Дополнительная доступность за счёт балансировки нагрузки между </a:t>
            </a:r>
            <a:r>
              <a:rPr lang="en-US" b="1" dirty="0" smtClean="0">
                <a:solidFill>
                  <a:srgbClr val="0070C0"/>
                </a:solidFill>
              </a:rPr>
              <a:t>IMS-Edge</a:t>
            </a:r>
            <a:r>
              <a:rPr lang="ru-RU" dirty="0" smtClean="0"/>
              <a:t> со стороны сети доступа </a:t>
            </a:r>
          </a:p>
          <a:p>
            <a:pPr lvl="1"/>
            <a:r>
              <a:rPr lang="ru-RU" dirty="0" smtClean="0"/>
              <a:t>механизм </a:t>
            </a:r>
            <a:r>
              <a:rPr lang="en-US" dirty="0" smtClean="0"/>
              <a:t>Load Balancer SBC</a:t>
            </a:r>
          </a:p>
          <a:p>
            <a:r>
              <a:rPr lang="ru-RU" dirty="0" smtClean="0"/>
              <a:t>Резервирование потоков Е1 для важных направлений</a:t>
            </a:r>
          </a:p>
          <a:p>
            <a:pPr lvl="1"/>
            <a:r>
              <a:rPr lang="ru-RU" dirty="0" smtClean="0"/>
              <a:t>возможность управления разыми потоками Е1 к одному направлению через разные </a:t>
            </a:r>
            <a:r>
              <a:rPr lang="en-US" b="1" dirty="0" smtClean="0">
                <a:solidFill>
                  <a:srgbClr val="0070C0"/>
                </a:solidFill>
              </a:rPr>
              <a:t>IMS-Edge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</a:p>
          <a:p>
            <a:r>
              <a:rPr lang="ru-RU" dirty="0" smtClean="0"/>
              <a:t>Обслуживание вызовов при недоступности ядра </a:t>
            </a:r>
            <a:r>
              <a:rPr lang="en-US" dirty="0" smtClean="0"/>
              <a:t>IMS</a:t>
            </a:r>
            <a:r>
              <a:rPr lang="ru-RU" dirty="0" smtClean="0"/>
              <a:t> </a:t>
            </a:r>
          </a:p>
          <a:p>
            <a:pPr lvl="1"/>
            <a:r>
              <a:rPr lang="ru-RU" dirty="0" smtClean="0"/>
              <a:t>компонент </a:t>
            </a:r>
            <a:r>
              <a:rPr lang="en-US" b="1" dirty="0" smtClean="0">
                <a:solidFill>
                  <a:srgbClr val="EF7C00"/>
                </a:solidFill>
              </a:rPr>
              <a:t>E-CSCF</a:t>
            </a:r>
            <a:r>
              <a:rPr lang="ru-RU" b="1" dirty="0" smtClean="0">
                <a:solidFill>
                  <a:srgbClr val="EF7C00"/>
                </a:solidFill>
              </a:rPr>
              <a:t> – локальная коммутация на уровне </a:t>
            </a:r>
            <a:r>
              <a:rPr lang="en-US" b="1" dirty="0" smtClean="0">
                <a:solidFill>
                  <a:srgbClr val="EF7C00"/>
                </a:solidFill>
              </a:rPr>
              <a:t>IMS-Edge </a:t>
            </a:r>
            <a:r>
              <a:rPr lang="ru-RU" b="1" dirty="0" smtClean="0">
                <a:solidFill>
                  <a:srgbClr val="EF7C00"/>
                </a:solidFill>
              </a:rPr>
              <a:t>и на критически важных объектах</a:t>
            </a:r>
            <a:endParaRPr lang="sl-SI" b="1" dirty="0">
              <a:solidFill>
                <a:srgbClr val="EF7C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6BC66-F6EC-4A11-B1EF-80BACA99642B}" type="slidenum">
              <a:rPr lang="sl-SI" smtClean="0"/>
              <a:pPr/>
              <a:t>4</a:t>
            </a:fld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sl-SI" dirty="0" smtClean="0"/>
              <a:t>Резервирование и масштабирование </a:t>
            </a:r>
            <a:r>
              <a:rPr lang="en-US" altLang="sl-SI" dirty="0" smtClean="0"/>
              <a:t>IMS</a:t>
            </a:r>
            <a:endParaRPr lang="sl-SI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4510548" y="981324"/>
            <a:ext cx="4455576" cy="3651398"/>
            <a:chOff x="4283968" y="1556792"/>
            <a:chExt cx="4744814" cy="3888432"/>
          </a:xfrm>
        </p:grpSpPr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83968" y="1556792"/>
              <a:ext cx="4744814" cy="3888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7767548" y="1711841"/>
              <a:ext cx="476861" cy="30777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50" b="1" dirty="0">
                  <a:latin typeface="Arial" charset="0"/>
                  <a:cs typeface="Arial" charset="0"/>
                </a:rPr>
                <a:t>OSS/</a:t>
              </a:r>
            </a:p>
            <a:p>
              <a:pPr algn="ctr"/>
              <a:r>
                <a:rPr lang="en-US" sz="450" b="1" dirty="0">
                  <a:latin typeface="Arial" charset="0"/>
                  <a:cs typeface="Arial" charset="0"/>
                </a:rPr>
                <a:t>BSS</a:t>
              </a:r>
              <a:endParaRPr lang="ru-RU" sz="450" b="1" dirty="0">
                <a:latin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9070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«</a:t>
            </a:r>
            <a:r>
              <a:rPr lang="en-US" b="1" dirty="0" smtClean="0">
                <a:solidFill>
                  <a:srgbClr val="0070C0"/>
                </a:solidFill>
              </a:rPr>
              <a:t>IMS-Edge</a:t>
            </a:r>
            <a:r>
              <a:rPr lang="ru-RU" b="1" dirty="0" smtClean="0">
                <a:solidFill>
                  <a:srgbClr val="0070C0"/>
                </a:solidFill>
              </a:rPr>
              <a:t>»</a:t>
            </a:r>
            <a:endParaRPr lang="ru-RU" b="1" dirty="0">
              <a:solidFill>
                <a:srgbClr val="0070C0"/>
              </a:solidFill>
            </a:endParaRPr>
          </a:p>
          <a:p>
            <a:endParaRPr lang="sl-SI" dirty="0"/>
          </a:p>
          <a:p>
            <a:r>
              <a:rPr lang="ru-RU" dirty="0" smtClean="0"/>
              <a:t>Подключение узлов доступа  по стандартизованным протоколам</a:t>
            </a:r>
          </a:p>
          <a:p>
            <a:pPr lvl="1"/>
            <a:r>
              <a:rPr lang="en-US" dirty="0" smtClean="0"/>
              <a:t>SIP</a:t>
            </a:r>
            <a:r>
              <a:rPr lang="ru-RU" dirty="0" smtClean="0"/>
              <a:t>, </a:t>
            </a:r>
            <a:r>
              <a:rPr lang="en-US" dirty="0" smtClean="0"/>
              <a:t>H</a:t>
            </a:r>
            <a:r>
              <a:rPr lang="ru-RU" dirty="0" smtClean="0"/>
              <a:t>.248</a:t>
            </a:r>
            <a:r>
              <a:rPr lang="en-US" dirty="0" smtClean="0"/>
              <a:t>, DSS1, V5.2</a:t>
            </a:r>
            <a:r>
              <a:rPr lang="ru-RU" dirty="0" smtClean="0"/>
              <a:t> </a:t>
            </a:r>
          </a:p>
          <a:p>
            <a:r>
              <a:rPr lang="ru-RU" dirty="0" smtClean="0"/>
              <a:t>Обслуживание вызовов абонентов устаревших АТС ядром </a:t>
            </a:r>
            <a:r>
              <a:rPr lang="en-US" dirty="0" smtClean="0"/>
              <a:t>IMS </a:t>
            </a:r>
            <a:r>
              <a:rPr lang="ru-RU" dirty="0" smtClean="0"/>
              <a:t>на базе </a:t>
            </a:r>
            <a:r>
              <a:rPr lang="en-US" dirty="0" smtClean="0"/>
              <a:t>SI3000 </a:t>
            </a:r>
            <a:endParaRPr lang="ru-RU" dirty="0" smtClean="0"/>
          </a:p>
          <a:p>
            <a:pPr lvl="1"/>
            <a:r>
              <a:rPr lang="ru-RU" dirty="0" smtClean="0"/>
              <a:t>Маршрутизация всего трафика</a:t>
            </a:r>
            <a:r>
              <a:rPr lang="sl-SI" dirty="0" smtClean="0"/>
              <a:t> </a:t>
            </a:r>
            <a:r>
              <a:rPr lang="ru-RU" dirty="0" smtClean="0"/>
              <a:t>через </a:t>
            </a:r>
            <a:r>
              <a:rPr lang="en-US" dirty="0" smtClean="0"/>
              <a:t>RGCF</a:t>
            </a:r>
            <a:endParaRPr lang="ru-RU" dirty="0" smtClean="0"/>
          </a:p>
          <a:p>
            <a:pPr lvl="1"/>
            <a:r>
              <a:rPr lang="ru-RU" dirty="0" smtClean="0"/>
              <a:t>Единый набор услуг</a:t>
            </a:r>
          </a:p>
          <a:p>
            <a:pPr lvl="1"/>
            <a:r>
              <a:rPr lang="ru-RU" dirty="0" smtClean="0"/>
              <a:t>Обеспечение требований СОРМ</a:t>
            </a:r>
          </a:p>
          <a:p>
            <a:pPr lvl="1"/>
            <a:r>
              <a:rPr lang="ru-RU" dirty="0" smtClean="0"/>
              <a:t>Единая точка </a:t>
            </a:r>
            <a:r>
              <a:rPr lang="ru-RU" dirty="0" err="1" smtClean="0"/>
              <a:t>билинга</a:t>
            </a:r>
            <a:r>
              <a:rPr lang="ru-RU" dirty="0" smtClean="0"/>
              <a:t> (сбора </a:t>
            </a:r>
            <a:r>
              <a:rPr lang="en-US" dirty="0" smtClean="0"/>
              <a:t>CDR</a:t>
            </a:r>
            <a:r>
              <a:rPr lang="ru-RU" dirty="0" smtClean="0"/>
              <a:t>)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Поддержка существующих интерфейсов сетей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6BC66-F6EC-4A11-B1EF-80BACA99642B}" type="slidenum">
              <a:rPr lang="sl-SI" smtClean="0"/>
              <a:pPr/>
              <a:t>5</a:t>
            </a:fld>
            <a:endParaRPr lang="sl-SI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Подключение существующего оборудования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219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500" b="1" dirty="0" smtClean="0"/>
              <a:t>«</a:t>
            </a:r>
            <a:r>
              <a:rPr lang="en-US" sz="1500" b="1" dirty="0" smtClean="0"/>
              <a:t>Off-line charging</a:t>
            </a:r>
            <a:r>
              <a:rPr lang="ru-RU" sz="1500" b="1" dirty="0" smtClean="0"/>
              <a:t>»</a:t>
            </a:r>
            <a:endParaRPr lang="ru-RU" sz="1500" b="1" dirty="0"/>
          </a:p>
          <a:p>
            <a:r>
              <a:rPr lang="ru-RU" sz="1350" dirty="0">
                <a:solidFill>
                  <a:srgbClr val="EF7C00"/>
                </a:solidFill>
              </a:rPr>
              <a:t>сетевые элементы</a:t>
            </a:r>
            <a:r>
              <a:rPr lang="ru-RU" sz="1350" dirty="0"/>
              <a:t> </a:t>
            </a:r>
            <a:r>
              <a:rPr lang="ru-RU" sz="1350" dirty="0" smtClean="0"/>
              <a:t>IMS </a:t>
            </a:r>
            <a:r>
              <a:rPr lang="ru-RU" sz="1350" dirty="0"/>
              <a:t>(S-CSCF, TAS, BGCF, MGCF) формируют CDR-записи </a:t>
            </a:r>
            <a:endParaRPr lang="en-US" sz="1350" dirty="0"/>
          </a:p>
          <a:p>
            <a:r>
              <a:rPr lang="ru-RU" sz="1350" dirty="0"/>
              <a:t>каждый сетевой элемент сохраняет </a:t>
            </a:r>
            <a:r>
              <a:rPr lang="en-US" sz="1350" dirty="0">
                <a:solidFill>
                  <a:srgbClr val="009EE0"/>
                </a:solidFill>
              </a:rPr>
              <a:t>CDR-</a:t>
            </a:r>
            <a:r>
              <a:rPr lang="ru-RU" sz="1350" dirty="0">
                <a:solidFill>
                  <a:srgbClr val="009EE0"/>
                </a:solidFill>
              </a:rPr>
              <a:t>записи</a:t>
            </a:r>
            <a:r>
              <a:rPr lang="ru-RU" sz="1350" dirty="0"/>
              <a:t> в отдельном файле</a:t>
            </a:r>
          </a:p>
          <a:p>
            <a:r>
              <a:rPr lang="ru-RU" sz="1350" dirty="0">
                <a:solidFill>
                  <a:srgbClr val="0070C0"/>
                </a:solidFill>
              </a:rPr>
              <a:t>файлы </a:t>
            </a:r>
            <a:r>
              <a:rPr lang="en-US" sz="1350" dirty="0">
                <a:solidFill>
                  <a:srgbClr val="0070C0"/>
                </a:solidFill>
              </a:rPr>
              <a:t>CDR</a:t>
            </a:r>
            <a:r>
              <a:rPr lang="ru-RU" sz="1350" dirty="0">
                <a:solidFill>
                  <a:srgbClr val="0070C0"/>
                </a:solidFill>
              </a:rPr>
              <a:t> </a:t>
            </a:r>
            <a:r>
              <a:rPr lang="ru-RU" sz="1350" dirty="0"/>
              <a:t>могут быть переданы во внешние системы </a:t>
            </a:r>
            <a:r>
              <a:rPr lang="ru-RU" sz="1350" dirty="0" err="1"/>
              <a:t>биллинга</a:t>
            </a:r>
            <a:r>
              <a:rPr lang="ru-RU" sz="1350" dirty="0"/>
              <a:t> </a:t>
            </a:r>
            <a:r>
              <a:rPr lang="en-US" sz="1350" dirty="0"/>
              <a:t>(</a:t>
            </a:r>
            <a:r>
              <a:rPr lang="ru-RU" sz="1350" dirty="0"/>
              <a:t>АСР</a:t>
            </a:r>
            <a:r>
              <a:rPr lang="ru-RU" sz="1350" dirty="0" smtClean="0"/>
              <a:t>)</a:t>
            </a:r>
            <a:endParaRPr lang="ru-RU" sz="1350" dirty="0">
              <a:solidFill>
                <a:srgbClr val="EF7C00"/>
              </a:solidFill>
            </a:endParaRPr>
          </a:p>
          <a:p>
            <a:r>
              <a:rPr lang="ru-RU" sz="1350" dirty="0"/>
              <a:t>данные об оплате могут отправляться на внешний сервер по протоколу </a:t>
            </a:r>
            <a:r>
              <a:rPr lang="en-US" sz="1350" dirty="0">
                <a:solidFill>
                  <a:srgbClr val="EF7C00"/>
                </a:solidFill>
              </a:rPr>
              <a:t>Diameter</a:t>
            </a:r>
            <a:r>
              <a:rPr lang="ru-RU" sz="1350" dirty="0"/>
              <a:t> (интерфейс </a:t>
            </a:r>
            <a:r>
              <a:rPr lang="en-US" sz="1350" dirty="0" err="1"/>
              <a:t>Rf</a:t>
            </a:r>
            <a:r>
              <a:rPr lang="ru-RU" sz="1350" dirty="0"/>
              <a:t>)</a:t>
            </a:r>
          </a:p>
        </p:txBody>
      </p:sp>
      <p:sp>
        <p:nvSpPr>
          <p:cNvPr id="30" name="Номер слайда 29"/>
          <p:cNvSpPr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6B96BC66-F6EC-4A11-B1EF-80BACA99642B}" type="slidenum">
              <a:rPr lang="sl-SI">
                <a:solidFill>
                  <a:srgbClr val="3F3F3F"/>
                </a:solidFill>
              </a:rPr>
              <a:pPr>
                <a:defRPr/>
              </a:pPr>
              <a:t>6</a:t>
            </a:fld>
            <a:endParaRPr lang="sl-SI">
              <a:solidFill>
                <a:srgbClr val="3F3F3F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Учет и организация </a:t>
            </a:r>
            <a:r>
              <a:rPr lang="ru-RU" dirty="0" err="1" smtClean="0"/>
              <a:t>биллинга</a:t>
            </a:r>
            <a:endParaRPr lang="ru-RU" dirty="0"/>
          </a:p>
        </p:txBody>
      </p:sp>
      <p:grpSp>
        <p:nvGrpSpPr>
          <p:cNvPr id="4" name="Group 43"/>
          <p:cNvGrpSpPr>
            <a:grpSpLocks/>
          </p:cNvGrpSpPr>
          <p:nvPr/>
        </p:nvGrpSpPr>
        <p:grpSpPr bwMode="auto">
          <a:xfrm>
            <a:off x="2718026" y="2499742"/>
            <a:ext cx="3282704" cy="1296319"/>
            <a:chOff x="0" y="0"/>
            <a:chExt cx="4376621" cy="1728150"/>
          </a:xfrm>
        </p:grpSpPr>
        <p:sp>
          <p:nvSpPr>
            <p:cNvPr id="5" name="TextBox 2"/>
            <p:cNvSpPr txBox="1">
              <a:spLocks noChangeArrowheads="1"/>
            </p:cNvSpPr>
            <p:nvPr/>
          </p:nvSpPr>
          <p:spPr bwMode="auto">
            <a:xfrm>
              <a:off x="0" y="360041"/>
              <a:ext cx="864096" cy="276955"/>
            </a:xfrm>
            <a:prstGeom prst="rect">
              <a:avLst/>
            </a:prstGeom>
            <a:solidFill>
              <a:srgbClr val="BBEBFF"/>
            </a:solidFill>
            <a:ln w="9525">
              <a:solidFill>
                <a:srgbClr val="008BC6"/>
              </a:solidFill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 upright="1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sl-SI" sz="900" b="1">
                  <a:solidFill>
                    <a:srgbClr val="000000"/>
                  </a:solidFill>
                  <a:latin typeface="Arial"/>
                  <a:ea typeface="Times New Roman"/>
                  <a:cs typeface="Arial" charset="0"/>
                </a:rPr>
                <a:t>TAS</a:t>
              </a:r>
              <a:endParaRPr lang="ru-RU" sz="900">
                <a:latin typeface="Times New Roman"/>
                <a:ea typeface="Times New Roman"/>
                <a:cs typeface="Arial" charset="0"/>
              </a:endParaRPr>
            </a:p>
          </p:txBody>
        </p:sp>
        <p:sp>
          <p:nvSpPr>
            <p:cNvPr id="6" name="TextBox 3"/>
            <p:cNvSpPr txBox="1">
              <a:spLocks noChangeArrowheads="1"/>
            </p:cNvSpPr>
            <p:nvPr/>
          </p:nvSpPr>
          <p:spPr bwMode="auto">
            <a:xfrm>
              <a:off x="0" y="731113"/>
              <a:ext cx="864096" cy="276955"/>
            </a:xfrm>
            <a:prstGeom prst="rect">
              <a:avLst/>
            </a:prstGeom>
            <a:solidFill>
              <a:srgbClr val="BBEBFF"/>
            </a:solidFill>
            <a:ln w="9525">
              <a:solidFill>
                <a:srgbClr val="008BC6"/>
              </a:solidFill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 upright="1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sl-SI" sz="900" b="1">
                  <a:solidFill>
                    <a:srgbClr val="000000"/>
                  </a:solidFill>
                  <a:latin typeface="Arial"/>
                  <a:ea typeface="Times New Roman"/>
                  <a:cs typeface="Arial" charset="0"/>
                </a:rPr>
                <a:t>MGCF</a:t>
              </a:r>
              <a:endParaRPr lang="ru-RU" sz="900">
                <a:latin typeface="Times New Roman"/>
                <a:ea typeface="Times New Roman"/>
                <a:cs typeface="Arial" charset="0"/>
              </a:endParaRPr>
            </a:p>
          </p:txBody>
        </p:sp>
        <p:sp>
          <p:nvSpPr>
            <p:cNvPr id="7" name="TextBox 4"/>
            <p:cNvSpPr txBox="1">
              <a:spLocks noChangeArrowheads="1"/>
            </p:cNvSpPr>
            <p:nvPr/>
          </p:nvSpPr>
          <p:spPr bwMode="auto">
            <a:xfrm>
              <a:off x="0" y="1091155"/>
              <a:ext cx="864096" cy="276955"/>
            </a:xfrm>
            <a:prstGeom prst="rect">
              <a:avLst/>
            </a:prstGeom>
            <a:solidFill>
              <a:srgbClr val="BBEBFF"/>
            </a:solidFill>
            <a:ln w="9525">
              <a:solidFill>
                <a:srgbClr val="008BC6"/>
              </a:solidFill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 upright="1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sl-SI" sz="900" b="1">
                  <a:solidFill>
                    <a:srgbClr val="000000"/>
                  </a:solidFill>
                  <a:latin typeface="Arial"/>
                  <a:ea typeface="Times New Roman"/>
                  <a:cs typeface="Arial" charset="0"/>
                </a:rPr>
                <a:t>BGCF</a:t>
              </a:r>
              <a:endParaRPr lang="ru-RU" sz="900">
                <a:latin typeface="Times New Roman"/>
                <a:ea typeface="Times New Roman"/>
                <a:cs typeface="Arial" charset="0"/>
              </a:endParaRPr>
            </a:p>
          </p:txBody>
        </p:sp>
        <p:sp>
          <p:nvSpPr>
            <p:cNvPr id="8" name="TextBox 5"/>
            <p:cNvSpPr txBox="1">
              <a:spLocks noChangeArrowheads="1"/>
            </p:cNvSpPr>
            <p:nvPr/>
          </p:nvSpPr>
          <p:spPr bwMode="auto">
            <a:xfrm>
              <a:off x="0" y="1451195"/>
              <a:ext cx="864096" cy="276955"/>
            </a:xfrm>
            <a:prstGeom prst="rect">
              <a:avLst/>
            </a:prstGeom>
            <a:solidFill>
              <a:srgbClr val="BBEBFF"/>
            </a:solidFill>
            <a:ln w="9525">
              <a:solidFill>
                <a:srgbClr val="008BC6"/>
              </a:solidFill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 upright="1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sl-SI" sz="900" b="1">
                  <a:solidFill>
                    <a:srgbClr val="000000"/>
                  </a:solidFill>
                  <a:latin typeface="Arial"/>
                  <a:ea typeface="Times New Roman"/>
                  <a:cs typeface="Arial" charset="0"/>
                </a:rPr>
                <a:t>S-CSCF</a:t>
              </a:r>
              <a:endParaRPr lang="ru-RU" sz="900">
                <a:latin typeface="Times New Roman"/>
                <a:ea typeface="Times New Roman"/>
                <a:cs typeface="Arial" charset="0"/>
              </a:endParaRPr>
            </a:p>
          </p:txBody>
        </p:sp>
        <p:sp>
          <p:nvSpPr>
            <p:cNvPr id="9" name="TextBox 6"/>
            <p:cNvSpPr txBox="1">
              <a:spLocks noChangeArrowheads="1"/>
            </p:cNvSpPr>
            <p:nvPr/>
          </p:nvSpPr>
          <p:spPr bwMode="auto">
            <a:xfrm>
              <a:off x="2232495" y="864097"/>
              <a:ext cx="605679" cy="338501"/>
            </a:xfrm>
            <a:prstGeom prst="rect">
              <a:avLst/>
            </a:prstGeom>
            <a:solidFill>
              <a:srgbClr val="FFCB93"/>
            </a:solidFill>
            <a:ln w="9525">
              <a:solidFill>
                <a:srgbClr val="B35D00"/>
              </a:solidFill>
              <a:miter lim="800000"/>
              <a:headEnd/>
              <a:tailEnd/>
            </a:ln>
          </p:spPr>
          <p:txBody>
            <a:bodyPr rot="0" vert="horz" wrap="none" lIns="68580" tIns="34290" rIns="68580" bIns="34290" anchor="t" anchorCtr="0" upright="1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sl-SI" sz="1200">
                  <a:solidFill>
                    <a:srgbClr val="000000"/>
                  </a:solidFill>
                  <a:latin typeface="Arial"/>
                  <a:ea typeface="Times New Roman"/>
                  <a:cs typeface="Arial" charset="0"/>
                </a:rPr>
                <a:t>CDF</a:t>
              </a:r>
              <a:endParaRPr lang="ru-RU" sz="900">
                <a:latin typeface="Times New Roman"/>
                <a:ea typeface="Times New Roman"/>
                <a:cs typeface="Arial" charset="0"/>
              </a:endParaRPr>
            </a:p>
          </p:txBody>
        </p:sp>
        <p:sp>
          <p:nvSpPr>
            <p:cNvPr id="10" name="TextBox 7"/>
            <p:cNvSpPr txBox="1">
              <a:spLocks noChangeArrowheads="1"/>
            </p:cNvSpPr>
            <p:nvPr/>
          </p:nvSpPr>
          <p:spPr bwMode="auto">
            <a:xfrm>
              <a:off x="3558989" y="864096"/>
              <a:ext cx="618502" cy="338501"/>
            </a:xfrm>
            <a:prstGeom prst="rect">
              <a:avLst/>
            </a:prstGeom>
            <a:solidFill>
              <a:srgbClr val="FFCB93"/>
            </a:solidFill>
            <a:ln w="9525">
              <a:solidFill>
                <a:srgbClr val="B35D00"/>
              </a:solidFill>
              <a:miter lim="800000"/>
              <a:headEnd/>
              <a:tailEnd/>
            </a:ln>
          </p:spPr>
          <p:txBody>
            <a:bodyPr rot="0" vert="horz" wrap="none" lIns="68580" tIns="34290" rIns="68580" bIns="34290" anchor="t" anchorCtr="0" upright="1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sl-SI" sz="1200" dirty="0">
                  <a:solidFill>
                    <a:srgbClr val="000000"/>
                  </a:solidFill>
                  <a:latin typeface="Arial"/>
                  <a:ea typeface="Times New Roman"/>
                  <a:cs typeface="Arial" charset="0"/>
                </a:rPr>
                <a:t>CGF</a:t>
              </a:r>
              <a:endParaRPr lang="ru-RU" sz="900" dirty="0">
                <a:latin typeface="Times New Roman"/>
                <a:ea typeface="Times New Roman"/>
                <a:cs typeface="Arial" charset="0"/>
              </a:endParaRPr>
            </a:p>
          </p:txBody>
        </p:sp>
        <p:sp>
          <p:nvSpPr>
            <p:cNvPr id="11" name="TextBox 8"/>
            <p:cNvSpPr txBox="1">
              <a:spLocks noChangeArrowheads="1"/>
            </p:cNvSpPr>
            <p:nvPr/>
          </p:nvSpPr>
          <p:spPr bwMode="auto">
            <a:xfrm>
              <a:off x="3399073" y="0"/>
              <a:ext cx="977548" cy="338501"/>
            </a:xfrm>
            <a:prstGeom prst="rect">
              <a:avLst/>
            </a:prstGeom>
            <a:solidFill>
              <a:srgbClr val="FFCB93"/>
            </a:solidFill>
            <a:ln w="9525">
              <a:solidFill>
                <a:srgbClr val="B35D00"/>
              </a:solidFill>
              <a:miter lim="800000"/>
              <a:headEnd/>
              <a:tailEnd/>
            </a:ln>
          </p:spPr>
          <p:txBody>
            <a:bodyPr rot="0" vert="horz" wrap="none" lIns="68580" tIns="34290" rIns="68580" bIns="34290" anchor="t" anchorCtr="0" upright="1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ru-RU" sz="1200" dirty="0" err="1" smtClean="0">
                  <a:solidFill>
                    <a:srgbClr val="000000"/>
                  </a:solidFill>
                  <a:latin typeface="Arial"/>
                  <a:ea typeface="Times New Roman"/>
                  <a:cs typeface="Arial" charset="0"/>
                </a:rPr>
                <a:t>Биллинг</a:t>
              </a:r>
              <a:endParaRPr lang="ru-RU" sz="900" dirty="0">
                <a:latin typeface="Times New Roman"/>
                <a:ea typeface="Times New Roman"/>
                <a:cs typeface="Arial" charset="0"/>
              </a:endParaRPr>
            </a:p>
          </p:txBody>
        </p:sp>
        <p:cxnSp>
          <p:nvCxnSpPr>
            <p:cNvPr id="12" name="Elbow Connector 9"/>
            <p:cNvCxnSpPr>
              <a:cxnSpLocks noChangeShapeType="1"/>
              <a:stCxn id="5" idx="3"/>
            </p:cNvCxnSpPr>
            <p:nvPr/>
          </p:nvCxnSpPr>
          <p:spPr bwMode="auto">
            <a:xfrm>
              <a:off x="864096" y="498519"/>
              <a:ext cx="1368151" cy="437585"/>
            </a:xfrm>
            <a:prstGeom prst="bentConnector3">
              <a:avLst>
                <a:gd name="adj1" fmla="val 50000"/>
              </a:avLst>
            </a:prstGeom>
            <a:noFill/>
            <a:ln w="9525" algn="ctr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Elbow Connector 11"/>
            <p:cNvCxnSpPr>
              <a:cxnSpLocks noChangeShapeType="1"/>
              <a:stCxn id="6" idx="3"/>
            </p:cNvCxnSpPr>
            <p:nvPr/>
          </p:nvCxnSpPr>
          <p:spPr bwMode="auto">
            <a:xfrm>
              <a:off x="864096" y="869591"/>
              <a:ext cx="1368151" cy="114979"/>
            </a:xfrm>
            <a:prstGeom prst="bentConnector3">
              <a:avLst>
                <a:gd name="adj1" fmla="val 50000"/>
              </a:avLst>
            </a:prstGeom>
            <a:noFill/>
            <a:ln w="9525" algn="ctr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Elbow Connector 12"/>
            <p:cNvCxnSpPr>
              <a:cxnSpLocks noChangeShapeType="1"/>
            </p:cNvCxnSpPr>
            <p:nvPr/>
          </p:nvCxnSpPr>
          <p:spPr bwMode="auto">
            <a:xfrm flipV="1">
              <a:off x="864096" y="1105046"/>
              <a:ext cx="1368152" cy="119090"/>
            </a:xfrm>
            <a:prstGeom prst="bentConnector3">
              <a:avLst>
                <a:gd name="adj1" fmla="val 44431"/>
              </a:avLst>
            </a:prstGeom>
            <a:noFill/>
            <a:ln w="9525" algn="ctr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Elbow Connector 13"/>
            <p:cNvCxnSpPr>
              <a:cxnSpLocks noChangeShapeType="1"/>
              <a:stCxn id="8" idx="3"/>
            </p:cNvCxnSpPr>
            <p:nvPr/>
          </p:nvCxnSpPr>
          <p:spPr bwMode="auto">
            <a:xfrm flipV="1">
              <a:off x="864096" y="1164596"/>
              <a:ext cx="1368151" cy="425078"/>
            </a:xfrm>
            <a:prstGeom prst="bentConnector3">
              <a:avLst>
                <a:gd name="adj1" fmla="val 50000"/>
              </a:avLst>
            </a:prstGeom>
            <a:noFill/>
            <a:ln w="9525" algn="ctr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Straight Connector 14"/>
            <p:cNvCxnSpPr>
              <a:cxnSpLocks noChangeShapeType="1"/>
              <a:stCxn id="9" idx="3"/>
              <a:endCxn id="10" idx="1"/>
            </p:cNvCxnSpPr>
            <p:nvPr/>
          </p:nvCxnSpPr>
          <p:spPr bwMode="auto">
            <a:xfrm flipV="1">
              <a:off x="2838174" y="1033346"/>
              <a:ext cx="720814" cy="1"/>
            </a:xfrm>
            <a:prstGeom prst="line">
              <a:avLst/>
            </a:prstGeom>
            <a:noFill/>
            <a:ln w="19050" algn="ctr">
              <a:solidFill>
                <a:srgbClr val="3F3F3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Straight Connector 15"/>
            <p:cNvCxnSpPr>
              <a:cxnSpLocks noChangeShapeType="1"/>
              <a:endCxn id="10" idx="0"/>
            </p:cNvCxnSpPr>
            <p:nvPr/>
          </p:nvCxnSpPr>
          <p:spPr bwMode="auto">
            <a:xfrm>
              <a:off x="3867726" y="338554"/>
              <a:ext cx="513" cy="525542"/>
            </a:xfrm>
            <a:prstGeom prst="line">
              <a:avLst/>
            </a:prstGeom>
            <a:noFill/>
            <a:ln w="19050" algn="ctr">
              <a:solidFill>
                <a:srgbClr val="3F3F3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" name="TextBox 29"/>
            <p:cNvSpPr txBox="1">
              <a:spLocks noChangeArrowheads="1"/>
            </p:cNvSpPr>
            <p:nvPr/>
          </p:nvSpPr>
          <p:spPr bwMode="auto">
            <a:xfrm>
              <a:off x="1022910" y="282530"/>
              <a:ext cx="347079" cy="2769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68580" tIns="34290" rIns="68580" bIns="34290" anchor="t" anchorCtr="0" upright="1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sl-SI" sz="900" b="1">
                  <a:solidFill>
                    <a:srgbClr val="000000"/>
                  </a:solidFill>
                  <a:latin typeface="Arial"/>
                  <a:ea typeface="Times New Roman"/>
                  <a:cs typeface="Arial" charset="0"/>
                </a:rPr>
                <a:t>Rf</a:t>
              </a:r>
              <a:endParaRPr lang="ru-RU" sz="900">
                <a:latin typeface="Times New Roman"/>
                <a:ea typeface="Times New Roman"/>
                <a:cs typeface="Arial" charset="0"/>
              </a:endParaRPr>
            </a:p>
          </p:txBody>
        </p:sp>
        <p:sp>
          <p:nvSpPr>
            <p:cNvPr id="19" name="TextBox 30"/>
            <p:cNvSpPr txBox="1">
              <a:spLocks noChangeArrowheads="1"/>
            </p:cNvSpPr>
            <p:nvPr/>
          </p:nvSpPr>
          <p:spPr bwMode="auto">
            <a:xfrm>
              <a:off x="1036879" y="659024"/>
              <a:ext cx="347079" cy="2769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68580" tIns="34290" rIns="68580" bIns="34290" anchor="t" anchorCtr="0" upright="1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sl-SI" sz="900" b="1">
                  <a:solidFill>
                    <a:srgbClr val="000000"/>
                  </a:solidFill>
                  <a:latin typeface="Arial"/>
                  <a:ea typeface="Times New Roman"/>
                  <a:cs typeface="Arial" charset="0"/>
                </a:rPr>
                <a:t>Rf</a:t>
              </a:r>
              <a:endParaRPr lang="ru-RU" sz="900">
                <a:latin typeface="Times New Roman"/>
                <a:ea typeface="Times New Roman"/>
                <a:cs typeface="Arial" charset="0"/>
              </a:endParaRPr>
            </a:p>
          </p:txBody>
        </p:sp>
        <p:sp>
          <p:nvSpPr>
            <p:cNvPr id="20" name="TextBox 31"/>
            <p:cNvSpPr txBox="1">
              <a:spLocks noChangeArrowheads="1"/>
            </p:cNvSpPr>
            <p:nvPr/>
          </p:nvSpPr>
          <p:spPr bwMode="auto">
            <a:xfrm>
              <a:off x="1036244" y="999965"/>
              <a:ext cx="347079" cy="2769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68580" tIns="34290" rIns="68580" bIns="34290" anchor="t" anchorCtr="0" upright="1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sl-SI" sz="900" b="1">
                  <a:solidFill>
                    <a:srgbClr val="000000"/>
                  </a:solidFill>
                  <a:latin typeface="Arial"/>
                  <a:ea typeface="Times New Roman"/>
                  <a:cs typeface="Arial" charset="0"/>
                </a:rPr>
                <a:t>Rf</a:t>
              </a:r>
              <a:endParaRPr lang="ru-RU" sz="900">
                <a:latin typeface="Times New Roman"/>
                <a:ea typeface="Times New Roman"/>
                <a:cs typeface="Arial" charset="0"/>
              </a:endParaRPr>
            </a:p>
          </p:txBody>
        </p:sp>
        <p:sp>
          <p:nvSpPr>
            <p:cNvPr id="21" name="TextBox 32"/>
            <p:cNvSpPr txBox="1">
              <a:spLocks noChangeArrowheads="1"/>
            </p:cNvSpPr>
            <p:nvPr/>
          </p:nvSpPr>
          <p:spPr bwMode="auto">
            <a:xfrm>
              <a:off x="1036879" y="1379000"/>
              <a:ext cx="347079" cy="2769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68580" tIns="34290" rIns="68580" bIns="34290" anchor="t" anchorCtr="0" upright="1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sl-SI" sz="900" b="1">
                  <a:solidFill>
                    <a:srgbClr val="000000"/>
                  </a:solidFill>
                  <a:latin typeface="Arial"/>
                  <a:ea typeface="Times New Roman"/>
                  <a:cs typeface="Arial" charset="0"/>
                </a:rPr>
                <a:t>Rf</a:t>
              </a:r>
              <a:endParaRPr lang="ru-RU" sz="900">
                <a:latin typeface="Times New Roman"/>
                <a:ea typeface="Times New Roman"/>
                <a:cs typeface="Arial" charset="0"/>
              </a:endParaRPr>
            </a:p>
          </p:txBody>
        </p:sp>
        <p:sp>
          <p:nvSpPr>
            <p:cNvPr id="22" name="TextBox 33"/>
            <p:cNvSpPr txBox="1">
              <a:spLocks noChangeArrowheads="1"/>
            </p:cNvSpPr>
            <p:nvPr/>
          </p:nvSpPr>
          <p:spPr bwMode="auto">
            <a:xfrm>
              <a:off x="2994440" y="719975"/>
              <a:ext cx="389822" cy="2769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68580" tIns="34290" rIns="68580" bIns="34290" anchor="t" anchorCtr="0" upright="1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sl-SI" sz="900" b="1" dirty="0">
                  <a:solidFill>
                    <a:srgbClr val="000000"/>
                  </a:solidFill>
                  <a:latin typeface="Arial"/>
                  <a:ea typeface="Times New Roman"/>
                  <a:cs typeface="Arial" charset="0"/>
                </a:rPr>
                <a:t>Ga</a:t>
              </a:r>
              <a:endParaRPr lang="ru-RU" sz="900" dirty="0">
                <a:latin typeface="Times New Roman"/>
                <a:ea typeface="Times New Roman"/>
                <a:cs typeface="Arial" charset="0"/>
              </a:endParaRPr>
            </a:p>
          </p:txBody>
        </p:sp>
        <p:sp>
          <p:nvSpPr>
            <p:cNvPr id="23" name="TextBox 34"/>
            <p:cNvSpPr txBox="1">
              <a:spLocks noChangeArrowheads="1"/>
            </p:cNvSpPr>
            <p:nvPr/>
          </p:nvSpPr>
          <p:spPr bwMode="auto">
            <a:xfrm>
              <a:off x="3929092" y="505379"/>
              <a:ext cx="338530" cy="2769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68580" tIns="34290" rIns="68580" bIns="34290" anchor="t" anchorCtr="0" upright="1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sl-SI" sz="900" b="1">
                  <a:solidFill>
                    <a:srgbClr val="000000"/>
                  </a:solidFill>
                  <a:latin typeface="Arial"/>
                  <a:ea typeface="Times New Roman"/>
                  <a:cs typeface="Arial" charset="0"/>
                </a:rPr>
                <a:t>Bi</a:t>
              </a:r>
              <a:endParaRPr lang="ru-RU" sz="900">
                <a:latin typeface="Times New Roman"/>
                <a:ea typeface="Times New Roman"/>
                <a:cs typeface="Arial" charset="0"/>
              </a:endParaRPr>
            </a:p>
          </p:txBody>
        </p:sp>
        <p:cxnSp>
          <p:nvCxnSpPr>
            <p:cNvPr id="24" name="Straight Connector 22"/>
            <p:cNvCxnSpPr>
              <a:cxnSpLocks noChangeShapeType="1"/>
            </p:cNvCxnSpPr>
            <p:nvPr/>
          </p:nvCxnSpPr>
          <p:spPr bwMode="auto">
            <a:xfrm>
              <a:off x="1872208" y="498539"/>
              <a:ext cx="0" cy="1091153"/>
            </a:xfrm>
            <a:prstGeom prst="line">
              <a:avLst/>
            </a:prstGeom>
            <a:noFill/>
            <a:ln w="28575" algn="ctr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Straight Connector 23"/>
            <p:cNvCxnSpPr>
              <a:cxnSpLocks noChangeShapeType="1"/>
            </p:cNvCxnSpPr>
            <p:nvPr/>
          </p:nvCxnSpPr>
          <p:spPr bwMode="auto">
            <a:xfrm rot="120000">
              <a:off x="3189298" y="972031"/>
              <a:ext cx="8646" cy="180000"/>
            </a:xfrm>
            <a:prstGeom prst="line">
              <a:avLst/>
            </a:prstGeom>
            <a:noFill/>
            <a:ln w="19050" algn="ctr">
              <a:solidFill>
                <a:srgbClr val="3F3F3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Straight Connector 24"/>
            <p:cNvCxnSpPr>
              <a:cxnSpLocks noChangeShapeType="1"/>
            </p:cNvCxnSpPr>
            <p:nvPr/>
          </p:nvCxnSpPr>
          <p:spPr bwMode="auto">
            <a:xfrm>
              <a:off x="3782540" y="648072"/>
              <a:ext cx="180000" cy="0"/>
            </a:xfrm>
            <a:prstGeom prst="line">
              <a:avLst/>
            </a:prstGeom>
            <a:noFill/>
            <a:ln w="19050" algn="ctr">
              <a:solidFill>
                <a:srgbClr val="3F3F3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7" name="Прямоугольник 26"/>
          <p:cNvSpPr/>
          <p:nvPr/>
        </p:nvSpPr>
        <p:spPr>
          <a:xfrm>
            <a:off x="440871" y="4083918"/>
            <a:ext cx="82949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Arial" charset="0"/>
                <a:cs typeface="Arial" charset="0"/>
              </a:rPr>
              <a:t>Функциональность соответствует стандартам </a:t>
            </a:r>
            <a:r>
              <a:rPr lang="en-US" sz="1200" dirty="0">
                <a:latin typeface="Arial" charset="0"/>
                <a:cs typeface="Arial" charset="0"/>
              </a:rPr>
              <a:t>TS</a:t>
            </a:r>
            <a:r>
              <a:rPr lang="ru-RU" sz="1200" dirty="0">
                <a:latin typeface="Arial" charset="0"/>
                <a:cs typeface="Arial" charset="0"/>
              </a:rPr>
              <a:t> 32.240 и TS 32.260.</a:t>
            </a:r>
          </a:p>
          <a:p>
            <a:r>
              <a:rPr lang="ru-RU" sz="1200" dirty="0">
                <a:latin typeface="Arial" charset="0"/>
                <a:cs typeface="Arial" charset="0"/>
              </a:rPr>
              <a:t> Настройка передачи CDR записей, а так же период их сбора, название файлов настраивается непосредственно через систему управления элементами. </a:t>
            </a:r>
          </a:p>
        </p:txBody>
      </p:sp>
    </p:spTree>
    <p:extLst>
      <p:ext uri="{BB962C8B-B14F-4D97-AF65-F5344CB8AC3E}">
        <p14:creationId xmlns:p14="http://schemas.microsoft.com/office/powerpoint/2010/main" val="344496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Content Placeholder 3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ru-RU" altLang="sl-SI" dirty="0">
                <a:sym typeface="Wingdings" pitchFamily="2" charset="2"/>
              </a:rPr>
              <a:t>Интерфейс голосового СОРМ-а </a:t>
            </a:r>
            <a:r>
              <a:rPr lang="en-GB" altLang="sl-SI" dirty="0">
                <a:sym typeface="Wingdings" pitchFamily="2" charset="2"/>
              </a:rPr>
              <a:t>(P.268) </a:t>
            </a:r>
            <a:r>
              <a:rPr lang="ru-RU" altLang="sl-SI" dirty="0">
                <a:sym typeface="Wingdings" pitchFamily="2" charset="2"/>
              </a:rPr>
              <a:t>поддерживается контрольными элементами </a:t>
            </a:r>
            <a:r>
              <a:rPr lang="en-GB" altLang="sl-SI" dirty="0">
                <a:sym typeface="Wingdings" pitchFamily="2" charset="2"/>
              </a:rPr>
              <a:t>IMS</a:t>
            </a:r>
          </a:p>
          <a:p>
            <a:pPr eaLnBrk="1" hangingPunct="1"/>
            <a:r>
              <a:rPr lang="ru-RU" altLang="sl-SI" dirty="0" smtClean="0">
                <a:sym typeface="Wingdings" pitchFamily="2" charset="2"/>
              </a:rPr>
              <a:t>Концентрация  </a:t>
            </a:r>
            <a:r>
              <a:rPr lang="ru-RU" altLang="sl-SI" dirty="0">
                <a:sym typeface="Wingdings" pitchFamily="2" charset="2"/>
              </a:rPr>
              <a:t>и медиация реализована так же для внешних, по отношению к </a:t>
            </a:r>
            <a:r>
              <a:rPr lang="en-GB" altLang="sl-SI" dirty="0">
                <a:sym typeface="Wingdings" pitchFamily="2" charset="2"/>
              </a:rPr>
              <a:t>IMS</a:t>
            </a:r>
            <a:r>
              <a:rPr lang="ru-RU" altLang="sl-SI" dirty="0">
                <a:sym typeface="Wingdings" pitchFamily="2" charset="2"/>
              </a:rPr>
              <a:t>,</a:t>
            </a:r>
            <a:r>
              <a:rPr lang="en-GB" altLang="sl-SI" dirty="0">
                <a:sym typeface="Wingdings" pitchFamily="2" charset="2"/>
              </a:rPr>
              <a:t> </a:t>
            </a:r>
            <a:r>
              <a:rPr lang="ru-RU" altLang="sl-SI" dirty="0">
                <a:sym typeface="Wingdings" pitchFamily="2" charset="2"/>
              </a:rPr>
              <a:t>элементам</a:t>
            </a:r>
            <a:endParaRPr lang="en-GB" altLang="sl-SI" dirty="0" smtClean="0"/>
          </a:p>
        </p:txBody>
      </p:sp>
      <p:sp>
        <p:nvSpPr>
          <p:cNvPr id="46082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46800" rIns="6858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en-GB" altLang="sl-SI" dirty="0" smtClean="0"/>
              <a:t>IMS </a:t>
            </a:r>
            <a:r>
              <a:rPr lang="ru-RU" altLang="sl-SI" dirty="0" smtClean="0"/>
              <a:t>СОРМ</a:t>
            </a:r>
            <a:endParaRPr lang="en-GB" altLang="sl-SI" dirty="0" smtClean="0"/>
          </a:p>
        </p:txBody>
      </p:sp>
      <p:sp>
        <p:nvSpPr>
          <p:cNvPr id="51205" name="TextBox 48"/>
          <p:cNvSpPr txBox="1">
            <a:spLocks noChangeArrowheads="1"/>
          </p:cNvSpPr>
          <p:nvPr/>
        </p:nvSpPr>
        <p:spPr bwMode="auto">
          <a:xfrm>
            <a:off x="1786815" y="4061222"/>
            <a:ext cx="5245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altLang="sl-SI" sz="900" b="1" dirty="0">
                <a:latin typeface="+mn-lt"/>
              </a:rPr>
              <a:t>SI</a:t>
            </a:r>
            <a:r>
              <a:rPr lang="en-GB" altLang="sl-SI" sz="900" b="1" dirty="0">
                <a:latin typeface="Calibri" pitchFamily="34" charset="0"/>
              </a:rPr>
              <a:t>3000</a:t>
            </a:r>
          </a:p>
          <a:p>
            <a:pPr algn="ctr">
              <a:defRPr/>
            </a:pPr>
            <a:r>
              <a:rPr lang="en-GB" altLang="sl-SI" sz="900" b="1" dirty="0">
                <a:latin typeface="+mn-lt"/>
              </a:rPr>
              <a:t>SMG</a:t>
            </a:r>
          </a:p>
        </p:txBody>
      </p:sp>
      <p:pic>
        <p:nvPicPr>
          <p:cNvPr id="46086" name="Picture 2" descr="Storitvena platforma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485" y="2721769"/>
            <a:ext cx="1090613" cy="2001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7" name="Line 4"/>
          <p:cNvSpPr>
            <a:spLocks noChangeShapeType="1"/>
          </p:cNvSpPr>
          <p:nvPr/>
        </p:nvSpPr>
        <p:spPr bwMode="auto">
          <a:xfrm flipV="1">
            <a:off x="2552700" y="3799285"/>
            <a:ext cx="0" cy="28932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GB" sz="1200">
              <a:latin typeface="+mn-lt"/>
            </a:endParaRPr>
          </a:p>
        </p:txBody>
      </p:sp>
      <p:sp>
        <p:nvSpPr>
          <p:cNvPr id="52" name="Title 1"/>
          <p:cNvSpPr txBox="1">
            <a:spLocks/>
          </p:cNvSpPr>
          <p:nvPr/>
        </p:nvSpPr>
        <p:spPr>
          <a:xfrm>
            <a:off x="6057900" y="3350419"/>
            <a:ext cx="989410" cy="239316"/>
          </a:xfrm>
          <a:prstGeom prst="rect">
            <a:avLst/>
          </a:prstGeom>
        </p:spPr>
        <p:txBody>
          <a:bodyPr anchor="ctr">
            <a:normAutofit fontScale="47500" lnSpcReduction="20000"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GB" sz="1200">
                <a:solidFill>
                  <a:schemeClr val="bg1"/>
                </a:solidFill>
                <a:latin typeface="+mn-lt"/>
                <a:cs typeface="Arial" charset="0"/>
              </a:rPr>
              <a:t>LEMF </a:t>
            </a:r>
          </a:p>
          <a:p>
            <a:pPr algn="ctr">
              <a:defRPr/>
            </a:pPr>
            <a:r>
              <a:rPr lang="en-GB" sz="1200">
                <a:solidFill>
                  <a:schemeClr val="bg1"/>
                </a:solidFill>
                <a:latin typeface="+mn-lt"/>
                <a:cs typeface="Arial" charset="0"/>
              </a:rPr>
              <a:t>(PU)</a:t>
            </a:r>
          </a:p>
        </p:txBody>
      </p:sp>
      <p:pic>
        <p:nvPicPr>
          <p:cNvPr id="46089" name="Picture 11" descr="PC-Dispatcher_3D_desni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9844" y="2770585"/>
            <a:ext cx="467916" cy="402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0" name="Picture 12" descr="Server_3D_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2232" y="3492104"/>
            <a:ext cx="298847" cy="434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1" name="Picture 13" descr="Server_3D_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8203" y="3589735"/>
            <a:ext cx="29884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2" name="Picture 14" descr="Server_3D_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4176" y="3686175"/>
            <a:ext cx="29884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13" name="Text Box 23"/>
          <p:cNvSpPr txBox="1">
            <a:spLocks noChangeArrowheads="1"/>
          </p:cNvSpPr>
          <p:nvPr/>
        </p:nvSpPr>
        <p:spPr bwMode="auto">
          <a:xfrm>
            <a:off x="6224588" y="2409825"/>
            <a:ext cx="1027510" cy="253916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 lIns="27000" tIns="0" rIns="27000" bIns="0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ru-RU" altLang="sl-SI" sz="825" b="1" dirty="0" smtClean="0">
                <a:solidFill>
                  <a:srgbClr val="003366"/>
                </a:solidFill>
                <a:latin typeface="+mn-lt"/>
              </a:rPr>
              <a:t>СОРМ центр мониторинга </a:t>
            </a:r>
            <a:r>
              <a:rPr lang="en-GB" altLang="sl-SI" sz="825" b="1" dirty="0" smtClean="0">
                <a:solidFill>
                  <a:srgbClr val="003366"/>
                </a:solidFill>
                <a:latin typeface="+mn-lt"/>
              </a:rPr>
              <a:t>(</a:t>
            </a:r>
            <a:r>
              <a:rPr lang="ru-RU" altLang="sl-SI" sz="825" b="1" dirty="0" smtClean="0">
                <a:solidFill>
                  <a:srgbClr val="003366"/>
                </a:solidFill>
                <a:latin typeface="+mn-lt"/>
              </a:rPr>
              <a:t>ПУ</a:t>
            </a:r>
            <a:r>
              <a:rPr lang="en-GB" altLang="sl-SI" sz="825" b="1" dirty="0" smtClean="0">
                <a:solidFill>
                  <a:srgbClr val="003366"/>
                </a:solidFill>
                <a:latin typeface="+mn-lt"/>
              </a:rPr>
              <a:t>)</a:t>
            </a:r>
            <a:endParaRPr lang="en-GB" altLang="sl-SI" sz="825" b="1" dirty="0">
              <a:solidFill>
                <a:srgbClr val="003366"/>
              </a:solidFill>
              <a:latin typeface="+mn-lt"/>
            </a:endParaRPr>
          </a:p>
        </p:txBody>
      </p:sp>
      <p:sp>
        <p:nvSpPr>
          <p:cNvPr id="51214" name="Line 32"/>
          <p:cNvSpPr>
            <a:spLocks noChangeShapeType="1"/>
          </p:cNvSpPr>
          <p:nvPr/>
        </p:nvSpPr>
        <p:spPr bwMode="auto">
          <a:xfrm flipH="1">
            <a:off x="2684860" y="3851673"/>
            <a:ext cx="1813322" cy="401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GB" sz="1200">
              <a:latin typeface="+mn-lt"/>
            </a:endParaRPr>
          </a:p>
        </p:txBody>
      </p:sp>
      <p:cxnSp>
        <p:nvCxnSpPr>
          <p:cNvPr id="46098" name="Straight Arrow Connector 61"/>
          <p:cNvCxnSpPr>
            <a:cxnSpLocks noChangeShapeType="1"/>
          </p:cNvCxnSpPr>
          <p:nvPr/>
        </p:nvCxnSpPr>
        <p:spPr bwMode="auto">
          <a:xfrm>
            <a:off x="2692004" y="4252913"/>
            <a:ext cx="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19" name="Freeform 19"/>
          <p:cNvSpPr>
            <a:spLocks/>
          </p:cNvSpPr>
          <p:nvPr/>
        </p:nvSpPr>
        <p:spPr bwMode="auto">
          <a:xfrm flipV="1">
            <a:off x="5622750" y="3676649"/>
            <a:ext cx="814959" cy="129779"/>
          </a:xfrm>
          <a:custGeom>
            <a:avLst/>
            <a:gdLst>
              <a:gd name="T0" fmla="*/ 0 w 1270"/>
              <a:gd name="T1" fmla="*/ 2147483647 h 227"/>
              <a:gd name="T2" fmla="*/ 2147483647 w 1270"/>
              <a:gd name="T3" fmla="*/ 2147483647 h 227"/>
              <a:gd name="T4" fmla="*/ 2147483647 w 1270"/>
              <a:gd name="T5" fmla="*/ 0 h 227"/>
              <a:gd name="T6" fmla="*/ 0 60000 65536"/>
              <a:gd name="T7" fmla="*/ 0 60000 65536"/>
              <a:gd name="T8" fmla="*/ 0 60000 65536"/>
              <a:gd name="T9" fmla="*/ 0 w 1270"/>
              <a:gd name="T10" fmla="*/ 0 h 227"/>
              <a:gd name="T11" fmla="*/ 1270 w 1270"/>
              <a:gd name="T12" fmla="*/ 227 h 22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70" h="227">
                <a:moveTo>
                  <a:pt x="0" y="227"/>
                </a:moveTo>
                <a:lnTo>
                  <a:pt x="1134" y="227"/>
                </a:lnTo>
                <a:lnTo>
                  <a:pt x="127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pPr>
              <a:defRPr/>
            </a:pPr>
            <a:endParaRPr lang="en-GB" sz="1200">
              <a:latin typeface="+mn-lt"/>
            </a:endParaRPr>
          </a:p>
        </p:txBody>
      </p:sp>
      <p:sp>
        <p:nvSpPr>
          <p:cNvPr id="51220" name="Freeform 20"/>
          <p:cNvSpPr>
            <a:spLocks/>
          </p:cNvSpPr>
          <p:nvPr/>
        </p:nvSpPr>
        <p:spPr bwMode="auto">
          <a:xfrm flipV="1">
            <a:off x="5622751" y="3350419"/>
            <a:ext cx="799481" cy="239316"/>
          </a:xfrm>
          <a:custGeom>
            <a:avLst/>
            <a:gdLst>
              <a:gd name="T0" fmla="*/ 0 w 1134"/>
              <a:gd name="T1" fmla="*/ 2147483647 h 182"/>
              <a:gd name="T2" fmla="*/ 2147483647 w 1134"/>
              <a:gd name="T3" fmla="*/ 2147483647 h 182"/>
              <a:gd name="T4" fmla="*/ 2147483647 w 1134"/>
              <a:gd name="T5" fmla="*/ 0 h 182"/>
              <a:gd name="T6" fmla="*/ 0 60000 65536"/>
              <a:gd name="T7" fmla="*/ 0 60000 65536"/>
              <a:gd name="T8" fmla="*/ 0 60000 65536"/>
              <a:gd name="T9" fmla="*/ 0 w 1134"/>
              <a:gd name="T10" fmla="*/ 0 h 182"/>
              <a:gd name="T11" fmla="*/ 1134 w 1134"/>
              <a:gd name="T12" fmla="*/ 182 h 1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34" h="182">
                <a:moveTo>
                  <a:pt x="0" y="182"/>
                </a:moveTo>
                <a:lnTo>
                  <a:pt x="998" y="182"/>
                </a:lnTo>
                <a:lnTo>
                  <a:pt x="1134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pPr>
              <a:defRPr/>
            </a:pPr>
            <a:endParaRPr lang="en-GB" sz="1200">
              <a:latin typeface="+mn-lt"/>
            </a:endParaRPr>
          </a:p>
        </p:txBody>
      </p:sp>
      <p:sp>
        <p:nvSpPr>
          <p:cNvPr id="51221" name="Line 21"/>
          <p:cNvSpPr>
            <a:spLocks noChangeShapeType="1"/>
          </p:cNvSpPr>
          <p:nvPr/>
        </p:nvSpPr>
        <p:spPr bwMode="auto">
          <a:xfrm flipH="1" flipV="1">
            <a:off x="5622750" y="3056335"/>
            <a:ext cx="79948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en-GB" sz="1200">
              <a:latin typeface="+mn-lt"/>
            </a:endParaRPr>
          </a:p>
        </p:txBody>
      </p:sp>
      <p:sp>
        <p:nvSpPr>
          <p:cNvPr id="51222" name="Rectangle 24"/>
          <p:cNvSpPr>
            <a:spLocks noChangeArrowheads="1"/>
          </p:cNvSpPr>
          <p:nvPr/>
        </p:nvSpPr>
        <p:spPr bwMode="auto">
          <a:xfrm>
            <a:off x="5766197" y="2912269"/>
            <a:ext cx="254878" cy="115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GB" altLang="sl-SI" sz="750" b="1">
                <a:solidFill>
                  <a:srgbClr val="000000"/>
                </a:solidFill>
                <a:latin typeface="+mn-lt"/>
              </a:rPr>
              <a:t>KPD1</a:t>
            </a:r>
            <a:endParaRPr lang="en-GB" altLang="sl-SI" sz="1050" b="1">
              <a:latin typeface="+mn-lt"/>
            </a:endParaRPr>
          </a:p>
        </p:txBody>
      </p:sp>
      <p:sp>
        <p:nvSpPr>
          <p:cNvPr id="51223" name="Rectangle 25"/>
          <p:cNvSpPr>
            <a:spLocks noChangeArrowheads="1"/>
          </p:cNvSpPr>
          <p:nvPr/>
        </p:nvSpPr>
        <p:spPr bwMode="auto">
          <a:xfrm>
            <a:off x="5766197" y="3214688"/>
            <a:ext cx="254878" cy="115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GB" altLang="sl-SI" sz="750" b="1">
                <a:solidFill>
                  <a:srgbClr val="000000"/>
                </a:solidFill>
                <a:latin typeface="+mn-lt"/>
              </a:rPr>
              <a:t>KPD2</a:t>
            </a:r>
            <a:endParaRPr lang="en-GB" altLang="sl-SI" sz="1050" b="1">
              <a:latin typeface="+mn-lt"/>
            </a:endParaRPr>
          </a:p>
        </p:txBody>
      </p:sp>
      <p:sp>
        <p:nvSpPr>
          <p:cNvPr id="51224" name="Rectangle 26"/>
          <p:cNvSpPr>
            <a:spLocks noChangeArrowheads="1"/>
          </p:cNvSpPr>
          <p:nvPr/>
        </p:nvSpPr>
        <p:spPr bwMode="auto">
          <a:xfrm>
            <a:off x="5810250" y="3538538"/>
            <a:ext cx="192360" cy="115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GB" altLang="sl-SI" sz="750" b="1">
                <a:solidFill>
                  <a:srgbClr val="000000"/>
                </a:solidFill>
                <a:latin typeface="+mn-lt"/>
              </a:rPr>
              <a:t>KSL</a:t>
            </a:r>
            <a:endParaRPr lang="en-GB" altLang="sl-SI" sz="1050" b="1">
              <a:latin typeface="+mn-lt"/>
            </a:endParaRPr>
          </a:p>
        </p:txBody>
      </p:sp>
      <p:sp>
        <p:nvSpPr>
          <p:cNvPr id="51225" name="Rounded Rectangle 68"/>
          <p:cNvSpPr>
            <a:spLocks noChangeArrowheads="1"/>
          </p:cNvSpPr>
          <p:nvPr/>
        </p:nvSpPr>
        <p:spPr bwMode="auto">
          <a:xfrm>
            <a:off x="2014538" y="2427734"/>
            <a:ext cx="1181100" cy="487049"/>
          </a:xfrm>
          <a:prstGeom prst="roundRect">
            <a:avLst>
              <a:gd name="adj" fmla="val 16667"/>
            </a:avLst>
          </a:prstGeom>
          <a:solidFill>
            <a:srgbClr val="00B050">
              <a:alpha val="14902"/>
            </a:srgbClr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lIns="0" tIns="35100" rIns="0" bIns="35100">
            <a:spAutoFit/>
          </a:bodyPr>
          <a:lstStyle/>
          <a:p>
            <a:pPr>
              <a:defRPr/>
            </a:pPr>
            <a:r>
              <a:rPr lang="ru-RU" altLang="sl-SI" sz="1200" dirty="0" smtClean="0"/>
              <a:t>«</a:t>
            </a:r>
            <a:r>
              <a:rPr lang="en-GB" altLang="sl-SI" sz="1200" dirty="0" smtClean="0"/>
              <a:t>3rd party</a:t>
            </a:r>
            <a:r>
              <a:rPr lang="ru-RU" altLang="sl-SI" sz="1200" dirty="0" smtClean="0"/>
              <a:t>»</a:t>
            </a:r>
            <a:endParaRPr lang="en-GB" altLang="sl-SI" sz="1200" dirty="0"/>
          </a:p>
          <a:p>
            <a:pPr>
              <a:defRPr/>
            </a:pPr>
            <a:r>
              <a:rPr lang="en-GB" altLang="sl-SI" sz="1200" dirty="0"/>
              <a:t>IMS AS</a:t>
            </a:r>
            <a:endParaRPr lang="en-GB" altLang="sl-SI" sz="1200" dirty="0">
              <a:latin typeface="+mn-lt"/>
            </a:endParaRPr>
          </a:p>
        </p:txBody>
      </p:sp>
      <p:sp>
        <p:nvSpPr>
          <p:cNvPr id="51227" name="Line 27"/>
          <p:cNvSpPr>
            <a:spLocks noChangeShapeType="1"/>
          </p:cNvSpPr>
          <p:nvPr/>
        </p:nvSpPr>
        <p:spPr bwMode="auto">
          <a:xfrm flipH="1" flipV="1">
            <a:off x="3195638" y="2636044"/>
            <a:ext cx="1302544" cy="176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>
              <a:defRPr/>
            </a:pPr>
            <a:endParaRPr lang="en-GB" sz="1200">
              <a:latin typeface="+mn-lt"/>
            </a:endParaRPr>
          </a:p>
        </p:txBody>
      </p:sp>
      <p:sp>
        <p:nvSpPr>
          <p:cNvPr id="51228" name="Line 32"/>
          <p:cNvSpPr>
            <a:spLocks noChangeShapeType="1"/>
          </p:cNvSpPr>
          <p:nvPr/>
        </p:nvSpPr>
        <p:spPr bwMode="auto">
          <a:xfrm flipH="1" flipV="1">
            <a:off x="3209926" y="2812257"/>
            <a:ext cx="1288256" cy="2024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GB" sz="1200">
              <a:latin typeface="+mn-lt"/>
            </a:endParaRPr>
          </a:p>
        </p:txBody>
      </p:sp>
      <p:sp>
        <p:nvSpPr>
          <p:cNvPr id="51229" name="Line 27"/>
          <p:cNvSpPr>
            <a:spLocks noChangeShapeType="1"/>
          </p:cNvSpPr>
          <p:nvPr/>
        </p:nvSpPr>
        <p:spPr bwMode="auto">
          <a:xfrm flipH="1" flipV="1">
            <a:off x="2684860" y="3384947"/>
            <a:ext cx="181808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>
              <a:defRPr/>
            </a:pPr>
            <a:endParaRPr lang="en-GB" sz="1200">
              <a:latin typeface="+mn-lt"/>
            </a:endParaRPr>
          </a:p>
        </p:txBody>
      </p:sp>
      <p:sp>
        <p:nvSpPr>
          <p:cNvPr id="51230" name="Line 32"/>
          <p:cNvSpPr>
            <a:spLocks noChangeShapeType="1"/>
          </p:cNvSpPr>
          <p:nvPr/>
        </p:nvSpPr>
        <p:spPr bwMode="auto">
          <a:xfrm flipH="1" flipV="1">
            <a:off x="2759869" y="3574256"/>
            <a:ext cx="1738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GB" sz="1200">
              <a:latin typeface="+mn-lt"/>
            </a:endParaRPr>
          </a:p>
        </p:txBody>
      </p:sp>
      <p:sp>
        <p:nvSpPr>
          <p:cNvPr id="51231" name="Rectangle 74"/>
          <p:cNvSpPr>
            <a:spLocks noChangeArrowheads="1"/>
          </p:cNvSpPr>
          <p:nvPr/>
        </p:nvSpPr>
        <p:spPr bwMode="auto">
          <a:xfrm>
            <a:off x="3733800" y="2564606"/>
            <a:ext cx="117020" cy="115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GB" altLang="sl-SI" sz="750" b="1">
                <a:solidFill>
                  <a:srgbClr val="000000"/>
                </a:solidFill>
                <a:latin typeface="+mn-lt"/>
              </a:rPr>
              <a:t>X1</a:t>
            </a:r>
            <a:endParaRPr lang="en-GB" altLang="sl-SI" sz="1050" b="1">
              <a:latin typeface="+mn-lt"/>
            </a:endParaRPr>
          </a:p>
        </p:txBody>
      </p:sp>
      <p:sp>
        <p:nvSpPr>
          <p:cNvPr id="51232" name="Rectangle 75"/>
          <p:cNvSpPr>
            <a:spLocks noChangeArrowheads="1"/>
          </p:cNvSpPr>
          <p:nvPr/>
        </p:nvSpPr>
        <p:spPr bwMode="auto">
          <a:xfrm>
            <a:off x="3733800" y="2780110"/>
            <a:ext cx="117020" cy="115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GB" altLang="sl-SI" sz="750" b="1">
                <a:solidFill>
                  <a:srgbClr val="000000"/>
                </a:solidFill>
                <a:latin typeface="+mn-lt"/>
              </a:rPr>
              <a:t>X2</a:t>
            </a:r>
            <a:endParaRPr lang="en-GB" altLang="sl-SI" sz="1050" b="1">
              <a:latin typeface="+mn-lt"/>
            </a:endParaRPr>
          </a:p>
        </p:txBody>
      </p:sp>
      <p:sp>
        <p:nvSpPr>
          <p:cNvPr id="51233" name="Line 27"/>
          <p:cNvSpPr>
            <a:spLocks noChangeShapeType="1"/>
          </p:cNvSpPr>
          <p:nvPr/>
        </p:nvSpPr>
        <p:spPr bwMode="auto">
          <a:xfrm flipH="1">
            <a:off x="2576513" y="2944416"/>
            <a:ext cx="0" cy="2607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>
              <a:defRPr/>
            </a:pPr>
            <a:endParaRPr lang="en-GB" sz="1200">
              <a:latin typeface="+mn-lt"/>
            </a:endParaRPr>
          </a:p>
        </p:txBody>
      </p:sp>
      <p:cxnSp>
        <p:nvCxnSpPr>
          <p:cNvPr id="46114" name="Straight Connector 77"/>
          <p:cNvCxnSpPr>
            <a:cxnSpLocks noChangeShapeType="1"/>
          </p:cNvCxnSpPr>
          <p:nvPr/>
        </p:nvCxnSpPr>
        <p:spPr bwMode="auto">
          <a:xfrm flipV="1">
            <a:off x="6025754" y="2733675"/>
            <a:ext cx="0" cy="1719263"/>
          </a:xfrm>
          <a:prstGeom prst="line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35" name="Rectangle 31"/>
          <p:cNvSpPr>
            <a:spLocks noChangeArrowheads="1"/>
          </p:cNvSpPr>
          <p:nvPr/>
        </p:nvSpPr>
        <p:spPr bwMode="auto">
          <a:xfrm>
            <a:off x="5806679" y="4489847"/>
            <a:ext cx="52578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altLang="sl-SI" sz="750" b="1" dirty="0" smtClean="0">
                <a:solidFill>
                  <a:srgbClr val="000000"/>
                </a:solidFill>
                <a:latin typeface="+mn-lt"/>
              </a:rPr>
              <a:t>СОРМ</a:t>
            </a:r>
            <a:br>
              <a:rPr lang="ru-RU" altLang="sl-SI" sz="750" b="1" dirty="0" smtClean="0">
                <a:solidFill>
                  <a:srgbClr val="000000"/>
                </a:solidFill>
                <a:latin typeface="+mn-lt"/>
              </a:rPr>
            </a:br>
            <a:r>
              <a:rPr lang="ru-RU" altLang="sl-SI" sz="750" b="1" dirty="0" smtClean="0">
                <a:solidFill>
                  <a:srgbClr val="000000"/>
                </a:solidFill>
                <a:latin typeface="+mn-lt"/>
              </a:rPr>
              <a:t>интерфейс</a:t>
            </a:r>
            <a:endParaRPr lang="en-GB" altLang="sl-SI" sz="1050" b="1" dirty="0">
              <a:latin typeface="+mn-lt"/>
            </a:endParaRPr>
          </a:p>
        </p:txBody>
      </p:sp>
      <p:cxnSp>
        <p:nvCxnSpPr>
          <p:cNvPr id="46116" name="Straight Connector 79"/>
          <p:cNvCxnSpPr>
            <a:cxnSpLocks noChangeShapeType="1"/>
          </p:cNvCxnSpPr>
          <p:nvPr/>
        </p:nvCxnSpPr>
        <p:spPr bwMode="auto">
          <a:xfrm flipV="1">
            <a:off x="3327798" y="3289697"/>
            <a:ext cx="11906" cy="1194197"/>
          </a:xfrm>
          <a:prstGeom prst="line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37" name="Rectangle 31"/>
          <p:cNvSpPr>
            <a:spLocks noChangeArrowheads="1"/>
          </p:cNvSpPr>
          <p:nvPr/>
        </p:nvSpPr>
        <p:spPr bwMode="auto">
          <a:xfrm>
            <a:off x="3127772" y="4489847"/>
            <a:ext cx="52578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altLang="sl-SI" sz="750" b="1" dirty="0" smtClean="0">
                <a:solidFill>
                  <a:srgbClr val="000000"/>
                </a:solidFill>
                <a:latin typeface="+mn-lt"/>
              </a:rPr>
              <a:t>СОРМ</a:t>
            </a:r>
            <a:br>
              <a:rPr lang="ru-RU" altLang="sl-SI" sz="750" b="1" dirty="0" smtClean="0">
                <a:solidFill>
                  <a:srgbClr val="000000"/>
                </a:solidFill>
                <a:latin typeface="+mn-lt"/>
              </a:rPr>
            </a:br>
            <a:r>
              <a:rPr lang="ru-RU" altLang="sl-SI" sz="750" b="1" dirty="0" smtClean="0">
                <a:solidFill>
                  <a:srgbClr val="000000"/>
                </a:solidFill>
                <a:latin typeface="+mn-lt"/>
              </a:rPr>
              <a:t>интерфейс</a:t>
            </a:r>
            <a:endParaRPr lang="en-GB" altLang="sl-SI" sz="1050" b="1" dirty="0">
              <a:latin typeface="+mn-lt"/>
            </a:endParaRPr>
          </a:p>
        </p:txBody>
      </p:sp>
      <p:cxnSp>
        <p:nvCxnSpPr>
          <p:cNvPr id="46118" name="Straight Connector 81"/>
          <p:cNvCxnSpPr>
            <a:cxnSpLocks noChangeShapeType="1"/>
          </p:cNvCxnSpPr>
          <p:nvPr/>
        </p:nvCxnSpPr>
        <p:spPr bwMode="auto">
          <a:xfrm flipV="1">
            <a:off x="4140994" y="2518172"/>
            <a:ext cx="0" cy="556022"/>
          </a:xfrm>
          <a:prstGeom prst="line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39" name="Rectangle 31"/>
          <p:cNvSpPr>
            <a:spLocks noChangeArrowheads="1"/>
          </p:cNvSpPr>
          <p:nvPr/>
        </p:nvSpPr>
        <p:spPr bwMode="auto">
          <a:xfrm>
            <a:off x="3957637" y="2301479"/>
            <a:ext cx="1319272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GB" altLang="sl-SI" sz="750" b="1" dirty="0">
                <a:solidFill>
                  <a:srgbClr val="000000"/>
                </a:solidFill>
                <a:latin typeface="+mn-lt"/>
              </a:rPr>
              <a:t>ETSI </a:t>
            </a:r>
            <a:r>
              <a:rPr lang="ru-RU" altLang="sl-SI" sz="750" b="1" dirty="0" smtClean="0">
                <a:solidFill>
                  <a:srgbClr val="000000"/>
                </a:solidFill>
                <a:latin typeface="+mn-lt"/>
              </a:rPr>
              <a:t>или </a:t>
            </a:r>
            <a:br>
              <a:rPr lang="ru-RU" altLang="sl-SI" sz="750" b="1" dirty="0" smtClean="0">
                <a:solidFill>
                  <a:srgbClr val="000000"/>
                </a:solidFill>
                <a:latin typeface="+mn-lt"/>
              </a:rPr>
            </a:br>
            <a:r>
              <a:rPr lang="ru-RU" altLang="sl-SI" sz="750" b="1" dirty="0" smtClean="0">
                <a:solidFill>
                  <a:srgbClr val="000000"/>
                </a:solidFill>
                <a:latin typeface="+mn-lt"/>
              </a:rPr>
              <a:t>не стандартный интерфейс</a:t>
            </a:r>
            <a:endParaRPr lang="en-GB" altLang="sl-SI" sz="1050" b="1" dirty="0">
              <a:latin typeface="+mn-lt"/>
            </a:endParaRPr>
          </a:p>
        </p:txBody>
      </p:sp>
      <p:sp>
        <p:nvSpPr>
          <p:cNvPr id="51241" name="TextBox 84"/>
          <p:cNvSpPr txBox="1">
            <a:spLocks noChangeArrowheads="1"/>
          </p:cNvSpPr>
          <p:nvPr/>
        </p:nvSpPr>
        <p:spPr bwMode="auto">
          <a:xfrm>
            <a:off x="1786815" y="3327797"/>
            <a:ext cx="5245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altLang="sl-SI" sz="900" b="1" dirty="0">
                <a:latin typeface="+mn-lt"/>
              </a:rPr>
              <a:t>SI</a:t>
            </a:r>
            <a:r>
              <a:rPr lang="en-GB" altLang="sl-SI" sz="900" b="1" dirty="0">
                <a:latin typeface="Calibri" pitchFamily="34" charset="0"/>
              </a:rPr>
              <a:t>3000</a:t>
            </a:r>
          </a:p>
          <a:p>
            <a:pPr algn="ctr">
              <a:defRPr/>
            </a:pPr>
            <a:r>
              <a:rPr lang="en-GB" altLang="sl-SI" sz="900" b="1" dirty="0">
                <a:latin typeface="+mn-lt"/>
              </a:rPr>
              <a:t>IMS</a:t>
            </a:r>
          </a:p>
        </p:txBody>
      </p:sp>
      <p:sp>
        <p:nvSpPr>
          <p:cNvPr id="51242" name="Rectangle 24"/>
          <p:cNvSpPr>
            <a:spLocks noChangeArrowheads="1"/>
          </p:cNvSpPr>
          <p:nvPr/>
        </p:nvSpPr>
        <p:spPr bwMode="auto">
          <a:xfrm>
            <a:off x="3400425" y="3255169"/>
            <a:ext cx="254878" cy="115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GB" altLang="sl-SI" sz="750" b="1">
                <a:solidFill>
                  <a:srgbClr val="000000"/>
                </a:solidFill>
                <a:latin typeface="+mn-lt"/>
              </a:rPr>
              <a:t>KPD1</a:t>
            </a:r>
            <a:endParaRPr lang="en-GB" altLang="sl-SI" sz="1050" b="1">
              <a:latin typeface="+mn-lt"/>
            </a:endParaRPr>
          </a:p>
        </p:txBody>
      </p:sp>
      <p:sp>
        <p:nvSpPr>
          <p:cNvPr id="51243" name="Rectangle 25"/>
          <p:cNvSpPr>
            <a:spLocks noChangeArrowheads="1"/>
          </p:cNvSpPr>
          <p:nvPr/>
        </p:nvSpPr>
        <p:spPr bwMode="auto">
          <a:xfrm>
            <a:off x="3405187" y="3450431"/>
            <a:ext cx="254878" cy="115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GB" altLang="sl-SI" sz="750" b="1">
                <a:solidFill>
                  <a:srgbClr val="000000"/>
                </a:solidFill>
                <a:latin typeface="+mn-lt"/>
              </a:rPr>
              <a:t>KPD2</a:t>
            </a:r>
            <a:endParaRPr lang="en-GB" altLang="sl-SI" sz="1050" b="1">
              <a:latin typeface="+mn-lt"/>
            </a:endParaRPr>
          </a:p>
        </p:txBody>
      </p:sp>
      <p:sp>
        <p:nvSpPr>
          <p:cNvPr id="51244" name="Rectangle 26"/>
          <p:cNvSpPr>
            <a:spLocks noChangeArrowheads="1"/>
          </p:cNvSpPr>
          <p:nvPr/>
        </p:nvSpPr>
        <p:spPr bwMode="auto">
          <a:xfrm rot="-583655">
            <a:off x="3384017" y="3924933"/>
            <a:ext cx="192360" cy="115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GB" altLang="sl-SI" sz="750" b="1">
                <a:solidFill>
                  <a:srgbClr val="000000"/>
                </a:solidFill>
                <a:latin typeface="+mn-lt"/>
              </a:rPr>
              <a:t>KSL</a:t>
            </a:r>
            <a:endParaRPr lang="en-GB" altLang="sl-SI" sz="1050" b="1">
              <a:latin typeface="+mn-lt"/>
            </a:endParaRPr>
          </a:p>
        </p:txBody>
      </p:sp>
      <p:sp>
        <p:nvSpPr>
          <p:cNvPr id="51216" name="Rounded Rectangle 59"/>
          <p:cNvSpPr>
            <a:spLocks noChangeArrowheads="1"/>
          </p:cNvSpPr>
          <p:nvPr/>
        </p:nvSpPr>
        <p:spPr bwMode="auto">
          <a:xfrm>
            <a:off x="4499992" y="2643758"/>
            <a:ext cx="1122759" cy="1469044"/>
          </a:xfrm>
          <a:prstGeom prst="roundRect">
            <a:avLst>
              <a:gd name="adj" fmla="val 16667"/>
            </a:avLst>
          </a:prstGeom>
          <a:solidFill>
            <a:srgbClr val="FF0000">
              <a:alpha val="14902"/>
            </a:srgbClr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wrap="square" lIns="0" tIns="35100" rIns="0" bIns="35100">
            <a:spAutoFit/>
          </a:bodyPr>
          <a:lstStyle/>
          <a:p>
            <a:pPr>
              <a:defRPr/>
            </a:pPr>
            <a:endParaRPr lang="ru-RU" sz="1200" dirty="0" smtClean="0">
              <a:cs typeface="Arial" charset="0"/>
            </a:endParaRPr>
          </a:p>
          <a:p>
            <a:pPr>
              <a:defRPr/>
            </a:pPr>
            <a:r>
              <a:rPr lang="en-GB" sz="1200" dirty="0" smtClean="0">
                <a:cs typeface="Arial" charset="0"/>
              </a:rPr>
              <a:t>SI</a:t>
            </a:r>
            <a:r>
              <a:rPr lang="en-GB" sz="1200" dirty="0" smtClean="0">
                <a:latin typeface="Calibri" pitchFamily="34" charset="0"/>
                <a:cs typeface="Arial" charset="0"/>
              </a:rPr>
              <a:t>3000</a:t>
            </a:r>
            <a:r>
              <a:rPr lang="en-GB" sz="1200" dirty="0" smtClean="0">
                <a:cs typeface="Arial" charset="0"/>
              </a:rPr>
              <a:t> </a:t>
            </a:r>
            <a:r>
              <a:rPr lang="en-GB" sz="1200" dirty="0">
                <a:cs typeface="Arial" charset="0"/>
              </a:rPr>
              <a:t>ECM </a:t>
            </a:r>
          </a:p>
          <a:p>
            <a:pPr>
              <a:defRPr/>
            </a:pPr>
            <a:endParaRPr lang="en-GB" sz="1200" dirty="0">
              <a:cs typeface="Arial" charset="0"/>
            </a:endParaRPr>
          </a:p>
          <a:p>
            <a:pPr>
              <a:defRPr/>
            </a:pPr>
            <a:r>
              <a:rPr lang="en-GB" sz="1200" dirty="0">
                <a:cs typeface="Arial" charset="0"/>
              </a:rPr>
              <a:t>IMS </a:t>
            </a:r>
          </a:p>
          <a:p>
            <a:pPr>
              <a:defRPr/>
            </a:pPr>
            <a:r>
              <a:rPr lang="ru-RU" sz="1200" dirty="0" smtClean="0">
                <a:cs typeface="Arial" charset="0"/>
              </a:rPr>
              <a:t>Медиация </a:t>
            </a:r>
            <a:r>
              <a:rPr lang="en-GB" sz="1200" dirty="0" smtClean="0">
                <a:cs typeface="Arial" charset="0"/>
              </a:rPr>
              <a:t>&amp;</a:t>
            </a:r>
            <a:endParaRPr lang="en-GB" sz="1200" dirty="0">
              <a:cs typeface="Arial" charset="0"/>
            </a:endParaRPr>
          </a:p>
          <a:p>
            <a:pPr>
              <a:defRPr/>
            </a:pPr>
            <a:r>
              <a:rPr lang="ru-RU" sz="1200" dirty="0" smtClean="0">
                <a:cs typeface="Arial" charset="0"/>
              </a:rPr>
              <a:t>Концентрация</a:t>
            </a:r>
          </a:p>
          <a:p>
            <a:pPr>
              <a:defRPr/>
            </a:pPr>
            <a:endParaRPr lang="en-GB" altLang="sl-SI" sz="1200" dirty="0">
              <a:latin typeface="+mn-lt"/>
            </a:endParaRPr>
          </a:p>
        </p:txBody>
      </p:sp>
      <p:pic>
        <p:nvPicPr>
          <p:cNvPr id="46095" name="Picture 159" descr="MSAN_SM_Velika2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869" y="4095750"/>
            <a:ext cx="313135" cy="313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20" name="Picture 6" descr="C:\Users\a.udir\Documents\SI3000 IMS Compact_2D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3619" y="3219450"/>
            <a:ext cx="553641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455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ounded Rectangle 16"/>
          <p:cNvSpPr/>
          <p:nvPr/>
        </p:nvSpPr>
        <p:spPr>
          <a:xfrm>
            <a:off x="7327103" y="2045574"/>
            <a:ext cx="1424888" cy="193033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20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40871" y="887866"/>
            <a:ext cx="2448445" cy="785929"/>
          </a:xfrm>
        </p:spPr>
        <p:txBody>
          <a:bodyPr/>
          <a:lstStyle/>
          <a:p>
            <a:r>
              <a:rPr lang="ru-RU" dirty="0" smtClean="0"/>
              <a:t>Дополнительные услуги</a:t>
            </a:r>
            <a:endParaRPr lang="sl-S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Конвергенция </a:t>
            </a:r>
            <a:r>
              <a:rPr lang="ru-RU" sz="2400" dirty="0"/>
              <a:t>с мобильными</a:t>
            </a:r>
            <a:r>
              <a:rPr lang="en-US" sz="2400" dirty="0"/>
              <a:t> </a:t>
            </a:r>
            <a:r>
              <a:rPr lang="ru-RU" sz="2400" dirty="0"/>
              <a:t>сетями</a:t>
            </a:r>
            <a:endParaRPr lang="sl-SI" sz="2400" dirty="0"/>
          </a:p>
        </p:txBody>
      </p:sp>
      <p:sp>
        <p:nvSpPr>
          <p:cNvPr id="17" name="Rounded Rectangle 16"/>
          <p:cNvSpPr/>
          <p:nvPr/>
        </p:nvSpPr>
        <p:spPr>
          <a:xfrm>
            <a:off x="3735852" y="1132645"/>
            <a:ext cx="3157471" cy="991319"/>
          </a:xfrm>
          <a:prstGeom prst="roundRect">
            <a:avLst>
              <a:gd name="adj" fmla="val 827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2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2637694" y="1128162"/>
            <a:ext cx="1926001" cy="984536"/>
            <a:chOff x="1550067" y="2019729"/>
            <a:chExt cx="1873892" cy="1012206"/>
          </a:xfrm>
        </p:grpSpPr>
        <p:sp>
          <p:nvSpPr>
            <p:cNvPr id="8" name="Oval 7"/>
            <p:cNvSpPr/>
            <p:nvPr/>
          </p:nvSpPr>
          <p:spPr>
            <a:xfrm>
              <a:off x="2667875" y="2019729"/>
              <a:ext cx="756084" cy="374908"/>
            </a:xfrm>
            <a:prstGeom prst="ellipse">
              <a:avLst/>
            </a:prstGeom>
            <a:solidFill>
              <a:schemeClr val="accent5">
                <a:lumMod val="60000"/>
                <a:lumOff val="40000"/>
                <a:alpha val="3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sz="825" b="1" dirty="0">
                  <a:solidFill>
                    <a:schemeClr val="tx1"/>
                  </a:solidFill>
                </a:rPr>
                <a:t>TAS</a:t>
              </a:r>
              <a:endParaRPr lang="ru-RU" sz="825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sz="825" b="1" dirty="0">
                  <a:solidFill>
                    <a:schemeClr val="tx1"/>
                  </a:solidFill>
                </a:rPr>
                <a:t>MDU</a:t>
              </a:r>
              <a:endParaRPr lang="sl-SI" sz="825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550067" y="2635891"/>
              <a:ext cx="756084" cy="396044"/>
            </a:xfrm>
            <a:prstGeom prst="ellipse">
              <a:avLst/>
            </a:prstGeom>
            <a:solidFill>
              <a:schemeClr val="accent5">
                <a:lumMod val="60000"/>
                <a:lumOff val="40000"/>
                <a:alpha val="3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25" b="1" dirty="0">
                  <a:solidFill>
                    <a:schemeClr val="tx1"/>
                  </a:solidFill>
                </a:rPr>
                <a:t>PCRF</a:t>
              </a:r>
              <a:endParaRPr lang="sl-SI" sz="825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34" name="Oval 33"/>
          <p:cNvSpPr/>
          <p:nvPr/>
        </p:nvSpPr>
        <p:spPr>
          <a:xfrm>
            <a:off x="5011118" y="846835"/>
            <a:ext cx="771892" cy="25106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825" b="1" dirty="0">
                <a:solidFill>
                  <a:schemeClr val="tx1"/>
                </a:solidFill>
              </a:rPr>
              <a:t>HSS</a:t>
            </a:r>
          </a:p>
        </p:txBody>
      </p:sp>
      <p:grpSp>
        <p:nvGrpSpPr>
          <p:cNvPr id="148" name="Группа 147"/>
          <p:cNvGrpSpPr/>
          <p:nvPr/>
        </p:nvGrpSpPr>
        <p:grpSpPr>
          <a:xfrm>
            <a:off x="4680808" y="2329219"/>
            <a:ext cx="1404156" cy="917606"/>
            <a:chOff x="3347864" y="2816932"/>
            <a:chExt cx="1872208" cy="1223474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3347864" y="2816932"/>
              <a:ext cx="1872208" cy="12234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69" name="Oval 68"/>
            <p:cNvSpPr/>
            <p:nvPr/>
          </p:nvSpPr>
          <p:spPr>
            <a:xfrm>
              <a:off x="3470819" y="2960286"/>
              <a:ext cx="711715" cy="31966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825" b="1" dirty="0">
                  <a:solidFill>
                    <a:schemeClr val="tx1"/>
                  </a:solidFill>
                </a:rPr>
                <a:t>EPC</a:t>
              </a:r>
              <a:endParaRPr lang="sl-SI" sz="825" b="1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68"/>
            <p:cNvSpPr/>
            <p:nvPr/>
          </p:nvSpPr>
          <p:spPr>
            <a:xfrm>
              <a:off x="3470818" y="3272519"/>
              <a:ext cx="711715" cy="31966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825" b="1" dirty="0" err="1">
                  <a:solidFill>
                    <a:schemeClr val="tx1"/>
                  </a:solidFill>
                </a:rPr>
                <a:t>ePDG</a:t>
              </a:r>
              <a:endParaRPr lang="sl-SI" sz="825" b="1" dirty="0">
                <a:solidFill>
                  <a:schemeClr val="tx1"/>
                </a:solidFill>
              </a:endParaRPr>
            </a:p>
          </p:txBody>
        </p:sp>
        <p:sp>
          <p:nvSpPr>
            <p:cNvPr id="38" name="Oval 68"/>
            <p:cNvSpPr/>
            <p:nvPr/>
          </p:nvSpPr>
          <p:spPr>
            <a:xfrm>
              <a:off x="3470819" y="3598287"/>
              <a:ext cx="711715" cy="31966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825" b="1" dirty="0">
                  <a:solidFill>
                    <a:schemeClr val="tx1"/>
                  </a:solidFill>
                </a:rPr>
                <a:t>AAA</a:t>
              </a:r>
              <a:endParaRPr lang="sl-SI" sz="825" b="1" dirty="0">
                <a:solidFill>
                  <a:schemeClr val="tx1"/>
                </a:solidFill>
              </a:endParaRPr>
            </a:p>
          </p:txBody>
        </p:sp>
        <p:sp>
          <p:nvSpPr>
            <p:cNvPr id="40" name="TextBox 63"/>
            <p:cNvSpPr txBox="1">
              <a:spLocks noChangeArrowheads="1"/>
            </p:cNvSpPr>
            <p:nvPr/>
          </p:nvSpPr>
          <p:spPr bwMode="auto">
            <a:xfrm>
              <a:off x="4292123" y="2988588"/>
              <a:ext cx="63735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750" dirty="0" err="1">
                  <a:latin typeface="+mj-lt"/>
                  <a:cs typeface="Arial" charset="0"/>
                </a:rPr>
                <a:t>VoLTE</a:t>
              </a:r>
              <a:endParaRPr lang="ru-RU" sz="750" dirty="0">
                <a:latin typeface="+mj-lt"/>
                <a:cs typeface="Arial" charset="0"/>
              </a:endParaRPr>
            </a:p>
          </p:txBody>
        </p:sp>
        <p:sp>
          <p:nvSpPr>
            <p:cNvPr id="42" name="TextBox 63"/>
            <p:cNvSpPr txBox="1">
              <a:spLocks noChangeArrowheads="1"/>
            </p:cNvSpPr>
            <p:nvPr/>
          </p:nvSpPr>
          <p:spPr bwMode="auto">
            <a:xfrm>
              <a:off x="4319499" y="3326133"/>
              <a:ext cx="67582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750" dirty="0" err="1">
                  <a:latin typeface="+mj-lt"/>
                  <a:cs typeface="Arial" charset="0"/>
                </a:rPr>
                <a:t>VoWIFI</a:t>
              </a:r>
              <a:endParaRPr lang="ru-RU" sz="750" dirty="0">
                <a:latin typeface="+mj-lt"/>
                <a:cs typeface="Arial" charset="0"/>
              </a:endParaRPr>
            </a:p>
          </p:txBody>
        </p:sp>
      </p:grpSp>
      <p:sp>
        <p:nvSpPr>
          <p:cNvPr id="45" name="TextBox 255"/>
          <p:cNvSpPr txBox="1">
            <a:spLocks noChangeArrowheads="1"/>
          </p:cNvSpPr>
          <p:nvPr/>
        </p:nvSpPr>
        <p:spPr bwMode="auto">
          <a:xfrm>
            <a:off x="7327102" y="2257185"/>
            <a:ext cx="614363" cy="253603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35100" rIns="0" bIns="35100" anchor="ctr"/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en-US" sz="1050" dirty="0">
                <a:latin typeface="+mj-lt"/>
                <a:cs typeface="Arial" charset="0"/>
              </a:rPr>
              <a:t>MGW</a:t>
            </a:r>
            <a:endParaRPr lang="ru-RU" sz="1050" dirty="0">
              <a:latin typeface="+mj-lt"/>
              <a:cs typeface="Arial" charset="0"/>
            </a:endParaRPr>
          </a:p>
        </p:txBody>
      </p:sp>
      <p:pic>
        <p:nvPicPr>
          <p:cNvPr id="46" name="Picture 8" descr="SimbolSMBlade_2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855" y="2269687"/>
            <a:ext cx="2381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8" name="Group 22"/>
          <p:cNvGrpSpPr>
            <a:grpSpLocks/>
          </p:cNvGrpSpPr>
          <p:nvPr/>
        </p:nvGrpSpPr>
        <p:grpSpPr bwMode="auto">
          <a:xfrm flipH="1">
            <a:off x="7381421" y="2727829"/>
            <a:ext cx="259556" cy="596417"/>
            <a:chOff x="376" y="1690"/>
            <a:chExt cx="328" cy="721"/>
          </a:xfrm>
        </p:grpSpPr>
        <p:grpSp>
          <p:nvGrpSpPr>
            <p:cNvPr id="89" name="Group 23"/>
            <p:cNvGrpSpPr>
              <a:grpSpLocks/>
            </p:cNvGrpSpPr>
            <p:nvPr/>
          </p:nvGrpSpPr>
          <p:grpSpPr bwMode="auto">
            <a:xfrm>
              <a:off x="376" y="1690"/>
              <a:ext cx="328" cy="721"/>
              <a:chOff x="266" y="1639"/>
              <a:chExt cx="328" cy="721"/>
            </a:xfrm>
          </p:grpSpPr>
          <p:sp>
            <p:nvSpPr>
              <p:cNvPr id="91" name="AutoShape 24"/>
              <p:cNvSpPr>
                <a:spLocks noChangeArrowheads="1"/>
              </p:cNvSpPr>
              <p:nvPr/>
            </p:nvSpPr>
            <p:spPr bwMode="auto">
              <a:xfrm>
                <a:off x="266" y="1875"/>
                <a:ext cx="328" cy="485"/>
              </a:xfrm>
              <a:prstGeom prst="can">
                <a:avLst>
                  <a:gd name="adj" fmla="val 37963"/>
                </a:avLst>
              </a:prstGeom>
              <a:gradFill rotWithShape="1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63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35100" rIns="0" bIns="35100" anchor="ctr">
                <a:spAutoFit/>
              </a:bodyPr>
              <a:lstStyle/>
              <a:p>
                <a:endParaRPr lang="sl-SI" sz="1200"/>
              </a:p>
            </p:txBody>
          </p:sp>
          <p:sp>
            <p:nvSpPr>
              <p:cNvPr id="92" name="AutoShape 25"/>
              <p:cNvSpPr>
                <a:spLocks noChangeArrowheads="1"/>
              </p:cNvSpPr>
              <p:nvPr/>
            </p:nvSpPr>
            <p:spPr bwMode="auto">
              <a:xfrm>
                <a:off x="266" y="1816"/>
                <a:ext cx="328" cy="485"/>
              </a:xfrm>
              <a:prstGeom prst="can">
                <a:avLst>
                  <a:gd name="adj" fmla="val 37963"/>
                </a:avLst>
              </a:prstGeom>
              <a:gradFill rotWithShape="1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63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35100" rIns="0" bIns="35100" anchor="ctr">
                <a:spAutoFit/>
              </a:bodyPr>
              <a:lstStyle/>
              <a:p>
                <a:endParaRPr lang="sl-SI" sz="1200"/>
              </a:p>
            </p:txBody>
          </p:sp>
          <p:sp>
            <p:nvSpPr>
              <p:cNvPr id="93" name="AutoShape 26"/>
              <p:cNvSpPr>
                <a:spLocks noChangeArrowheads="1"/>
              </p:cNvSpPr>
              <p:nvPr/>
            </p:nvSpPr>
            <p:spPr bwMode="auto">
              <a:xfrm>
                <a:off x="266" y="1753"/>
                <a:ext cx="328" cy="485"/>
              </a:xfrm>
              <a:prstGeom prst="can">
                <a:avLst>
                  <a:gd name="adj" fmla="val 37963"/>
                </a:avLst>
              </a:prstGeom>
              <a:gradFill rotWithShape="1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63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35100" rIns="0" bIns="35100" anchor="ctr">
                <a:spAutoFit/>
              </a:bodyPr>
              <a:lstStyle/>
              <a:p>
                <a:endParaRPr lang="sl-SI" sz="1200"/>
              </a:p>
            </p:txBody>
          </p:sp>
          <p:sp>
            <p:nvSpPr>
              <p:cNvPr id="94" name="AutoShape 27"/>
              <p:cNvSpPr>
                <a:spLocks noChangeArrowheads="1"/>
              </p:cNvSpPr>
              <p:nvPr/>
            </p:nvSpPr>
            <p:spPr bwMode="auto">
              <a:xfrm>
                <a:off x="266" y="1697"/>
                <a:ext cx="328" cy="485"/>
              </a:xfrm>
              <a:prstGeom prst="can">
                <a:avLst>
                  <a:gd name="adj" fmla="val 37963"/>
                </a:avLst>
              </a:prstGeom>
              <a:gradFill rotWithShape="1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63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35100" rIns="0" bIns="35100" anchor="ctr">
                <a:spAutoFit/>
              </a:bodyPr>
              <a:lstStyle/>
              <a:p>
                <a:endParaRPr lang="sl-SI" sz="1200"/>
              </a:p>
            </p:txBody>
          </p:sp>
          <p:sp>
            <p:nvSpPr>
              <p:cNvPr id="95" name="AutoShape 28"/>
              <p:cNvSpPr>
                <a:spLocks noChangeArrowheads="1"/>
              </p:cNvSpPr>
              <p:nvPr/>
            </p:nvSpPr>
            <p:spPr bwMode="auto">
              <a:xfrm>
                <a:off x="266" y="1639"/>
                <a:ext cx="328" cy="485"/>
              </a:xfrm>
              <a:prstGeom prst="can">
                <a:avLst>
                  <a:gd name="adj" fmla="val 37963"/>
                </a:avLst>
              </a:prstGeom>
              <a:gradFill rotWithShape="1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63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35100" rIns="0" bIns="35100" anchor="ctr">
                <a:spAutoFit/>
              </a:bodyPr>
              <a:lstStyle/>
              <a:p>
                <a:endParaRPr lang="sl-SI" sz="1200"/>
              </a:p>
            </p:txBody>
          </p:sp>
        </p:grpSp>
        <p:sp>
          <p:nvSpPr>
            <p:cNvPr id="90" name="AutoShape 29"/>
            <p:cNvSpPr>
              <a:spLocks noChangeArrowheads="1"/>
            </p:cNvSpPr>
            <p:nvPr/>
          </p:nvSpPr>
          <p:spPr bwMode="auto">
            <a:xfrm>
              <a:off x="376" y="1867"/>
              <a:ext cx="328" cy="369"/>
            </a:xfrm>
            <a:prstGeom prst="can">
              <a:avLst>
                <a:gd name="adj" fmla="val 12804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35100" rIns="0" bIns="35100" anchor="ctr">
              <a:spAutoFit/>
            </a:bodyPr>
            <a:lstStyle/>
            <a:p>
              <a:endParaRPr lang="sl-SI" sz="1200"/>
            </a:p>
          </p:txBody>
        </p:sp>
      </p:grpSp>
      <p:sp>
        <p:nvSpPr>
          <p:cNvPr id="96" name="Text Box 30"/>
          <p:cNvSpPr txBox="1">
            <a:spLocks noChangeArrowheads="1"/>
          </p:cNvSpPr>
          <p:nvPr/>
        </p:nvSpPr>
        <p:spPr bwMode="auto">
          <a:xfrm flipH="1">
            <a:off x="7373086" y="3186588"/>
            <a:ext cx="277320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rgbClr val="6D6F7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rgbClr val="6D6F7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rgbClr val="6D6F7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rgbClr val="6D6F7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rgbClr val="6D6F7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9pPr>
          </a:lstStyle>
          <a:p>
            <a:r>
              <a:rPr lang="en-US" sz="1050" b="1">
                <a:solidFill>
                  <a:schemeClr val="tx1"/>
                </a:solidFill>
              </a:rPr>
              <a:t>HLR</a:t>
            </a:r>
          </a:p>
        </p:txBody>
      </p:sp>
      <p:sp>
        <p:nvSpPr>
          <p:cNvPr id="100" name="Text Box 58"/>
          <p:cNvSpPr txBox="1">
            <a:spLocks noChangeArrowheads="1"/>
          </p:cNvSpPr>
          <p:nvPr/>
        </p:nvSpPr>
        <p:spPr bwMode="auto">
          <a:xfrm>
            <a:off x="7438231" y="2080023"/>
            <a:ext cx="1040349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rgbClr val="6D6F7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rgbClr val="6D6F7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rgbClr val="6D6F7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rgbClr val="6D6F7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rgbClr val="6D6F7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9pPr>
          </a:lstStyle>
          <a:p>
            <a:r>
              <a:rPr lang="en-US" sz="1050" b="1" dirty="0">
                <a:solidFill>
                  <a:schemeClr val="tx1"/>
                </a:solidFill>
              </a:rPr>
              <a:t>SI3000 MSC</a:t>
            </a:r>
            <a:r>
              <a:rPr lang="sl-SI" sz="1050" b="1" dirty="0">
                <a:solidFill>
                  <a:schemeClr val="tx1"/>
                </a:solidFill>
              </a:rPr>
              <a:t>-GW</a:t>
            </a:r>
            <a:endParaRPr lang="en-US" sz="1050" b="1" dirty="0">
              <a:solidFill>
                <a:schemeClr val="tx1"/>
              </a:solidFill>
            </a:endParaRPr>
          </a:p>
        </p:txBody>
      </p:sp>
      <p:sp>
        <p:nvSpPr>
          <p:cNvPr id="105" name="Text Box 75"/>
          <p:cNvSpPr txBox="1">
            <a:spLocks noChangeArrowheads="1"/>
          </p:cNvSpPr>
          <p:nvPr/>
        </p:nvSpPr>
        <p:spPr bwMode="auto">
          <a:xfrm>
            <a:off x="7587058" y="1639492"/>
            <a:ext cx="901304" cy="394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5100" rIns="0" bIns="35100">
            <a:spAutoFit/>
          </a:bodyPr>
          <a:lstStyle>
            <a:lvl1pPr>
              <a:defRPr sz="1600">
                <a:solidFill>
                  <a:srgbClr val="6D6F7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rgbClr val="6D6F7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rgbClr val="6D6F7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rgbClr val="6D6F7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rgbClr val="6D6F7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9pPr>
          </a:lstStyle>
          <a:p>
            <a:r>
              <a:rPr lang="en-US" sz="1050" b="1" dirty="0"/>
              <a:t>GSM</a:t>
            </a:r>
            <a:r>
              <a:rPr lang="sl-SI" sz="1050" b="1" dirty="0"/>
              <a:t>/UMTS</a:t>
            </a:r>
            <a:r>
              <a:rPr lang="en-US" sz="1050" b="1" dirty="0"/>
              <a:t> network</a:t>
            </a:r>
          </a:p>
        </p:txBody>
      </p:sp>
      <p:grpSp>
        <p:nvGrpSpPr>
          <p:cNvPr id="106" name="Group 16"/>
          <p:cNvGrpSpPr>
            <a:grpSpLocks/>
          </p:cNvGrpSpPr>
          <p:nvPr/>
        </p:nvGrpSpPr>
        <p:grpSpPr bwMode="auto">
          <a:xfrm>
            <a:off x="7999014" y="2706765"/>
            <a:ext cx="414338" cy="378619"/>
            <a:chOff x="4286" y="2885"/>
            <a:chExt cx="348" cy="318"/>
          </a:xfrm>
        </p:grpSpPr>
        <p:pic>
          <p:nvPicPr>
            <p:cNvPr id="107" name="Picture 17" descr="Switch_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86" y="2885"/>
              <a:ext cx="348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8" name="Picture 18" descr="Podstavek_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86" y="3115"/>
              <a:ext cx="348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9" name="Text Box 31"/>
          <p:cNvSpPr txBox="1">
            <a:spLocks noChangeArrowheads="1"/>
          </p:cNvSpPr>
          <p:nvPr/>
        </p:nvSpPr>
        <p:spPr bwMode="auto">
          <a:xfrm>
            <a:off x="7813277" y="3088957"/>
            <a:ext cx="605935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rgbClr val="6D6F7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rgbClr val="6D6F7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rgbClr val="6D6F7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rgbClr val="6D6F7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rgbClr val="6D6F7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9pPr>
          </a:lstStyle>
          <a:p>
            <a:r>
              <a:rPr lang="en-US" sz="1050" b="1" dirty="0">
                <a:solidFill>
                  <a:schemeClr val="tx1"/>
                </a:solidFill>
              </a:rPr>
              <a:t>MSC/VLR</a:t>
            </a:r>
          </a:p>
        </p:txBody>
      </p:sp>
      <p:sp>
        <p:nvSpPr>
          <p:cNvPr id="110" name="Text Box 41"/>
          <p:cNvSpPr txBox="1">
            <a:spLocks noChangeArrowheads="1"/>
          </p:cNvSpPr>
          <p:nvPr/>
        </p:nvSpPr>
        <p:spPr bwMode="auto">
          <a:xfrm rot="16588" flipH="1">
            <a:off x="7999904" y="2262268"/>
            <a:ext cx="269304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rgbClr val="6D6F7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rgbClr val="6D6F7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rgbClr val="6D6F7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rgbClr val="6D6F7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rgbClr val="6D6F7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sl-SI" sz="900" b="1" dirty="0"/>
              <a:t>ISU</a:t>
            </a:r>
            <a:r>
              <a:rPr lang="en-US" sz="900" b="1" dirty="0"/>
              <a:t>P</a:t>
            </a:r>
            <a:endParaRPr lang="sl-SI" sz="900" b="1" dirty="0"/>
          </a:p>
          <a:p>
            <a:pPr>
              <a:spcBef>
                <a:spcPct val="0"/>
              </a:spcBef>
            </a:pPr>
            <a:r>
              <a:rPr lang="sl-SI" sz="900" b="1" dirty="0"/>
              <a:t>CAP</a:t>
            </a:r>
          </a:p>
          <a:p>
            <a:pPr>
              <a:spcBef>
                <a:spcPct val="0"/>
              </a:spcBef>
            </a:pPr>
            <a:r>
              <a:rPr lang="sl-SI" sz="900" b="1" dirty="0"/>
              <a:t>MAP</a:t>
            </a:r>
            <a:endParaRPr lang="en-US" sz="900" b="1" dirty="0"/>
          </a:p>
        </p:txBody>
      </p:sp>
      <p:grpSp>
        <p:nvGrpSpPr>
          <p:cNvPr id="111" name="Group 16"/>
          <p:cNvGrpSpPr>
            <a:grpSpLocks/>
          </p:cNvGrpSpPr>
          <p:nvPr/>
        </p:nvGrpSpPr>
        <p:grpSpPr bwMode="auto">
          <a:xfrm>
            <a:off x="8206183" y="3346131"/>
            <a:ext cx="414338" cy="378619"/>
            <a:chOff x="4286" y="2885"/>
            <a:chExt cx="348" cy="318"/>
          </a:xfrm>
        </p:grpSpPr>
        <p:pic>
          <p:nvPicPr>
            <p:cNvPr id="112" name="Picture 17" descr="Switch_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86" y="2885"/>
              <a:ext cx="348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3" name="Picture 18" descr="Podstavek_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86" y="3115"/>
              <a:ext cx="348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4" name="Text Box 31"/>
          <p:cNvSpPr txBox="1">
            <a:spLocks noChangeArrowheads="1"/>
          </p:cNvSpPr>
          <p:nvPr/>
        </p:nvSpPr>
        <p:spPr bwMode="auto">
          <a:xfrm>
            <a:off x="8243093" y="3779519"/>
            <a:ext cx="381515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rgbClr val="6D6F7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rgbClr val="6D6F7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rgbClr val="6D6F7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rgbClr val="6D6F7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rgbClr val="6D6F7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6D6F71"/>
                </a:solidFill>
                <a:latin typeface="Arial" charset="0"/>
              </a:defRPr>
            </a:lvl9pPr>
          </a:lstStyle>
          <a:p>
            <a:r>
              <a:rPr lang="sl-SI" sz="1050" b="1">
                <a:solidFill>
                  <a:schemeClr val="tx1"/>
                </a:solidFill>
              </a:rPr>
              <a:t>SGSN</a:t>
            </a:r>
            <a:endParaRPr lang="en-US" sz="1050" b="1">
              <a:solidFill>
                <a:schemeClr val="tx1"/>
              </a:solidFill>
            </a:endParaRPr>
          </a:p>
        </p:txBody>
      </p:sp>
      <p:cxnSp>
        <p:nvCxnSpPr>
          <p:cNvPr id="16" name="Прямая соединительная линия 15"/>
          <p:cNvCxnSpPr>
            <a:stCxn id="45" idx="2"/>
            <a:endCxn id="107" idx="1"/>
          </p:cNvCxnSpPr>
          <p:nvPr/>
        </p:nvCxnSpPr>
        <p:spPr>
          <a:xfrm>
            <a:off x="7634283" y="2510787"/>
            <a:ext cx="364731" cy="3352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45" idx="1"/>
          </p:cNvCxnSpPr>
          <p:nvPr/>
        </p:nvCxnSpPr>
        <p:spPr>
          <a:xfrm flipH="1" flipV="1">
            <a:off x="4761259" y="1795239"/>
            <a:ext cx="2565843" cy="58874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AutoShape 151"/>
          <p:cNvSpPr>
            <a:spLocks noChangeArrowheads="1"/>
          </p:cNvSpPr>
          <p:nvPr/>
        </p:nvSpPr>
        <p:spPr bwMode="auto">
          <a:xfrm>
            <a:off x="3789709" y="1480438"/>
            <a:ext cx="971550" cy="612934"/>
          </a:xfrm>
          <a:prstGeom prst="roundRect">
            <a:avLst>
              <a:gd name="adj" fmla="val 16667"/>
            </a:avLst>
          </a:prstGeom>
          <a:solidFill>
            <a:srgbClr val="008D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sl-SI" sz="3000"/>
          </a:p>
        </p:txBody>
      </p:sp>
      <p:pic>
        <p:nvPicPr>
          <p:cNvPr id="120" name="Picture 5" descr="P-CSC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1381" y="1669033"/>
            <a:ext cx="436959" cy="18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" name="Picture 132" descr="IMS-AGW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1382" y="1873820"/>
            <a:ext cx="43457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4978" y="1867867"/>
            <a:ext cx="903685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6169" y="1673795"/>
            <a:ext cx="901303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8" name="Group 45"/>
          <p:cNvGrpSpPr>
            <a:grpSpLocks/>
          </p:cNvGrpSpPr>
          <p:nvPr/>
        </p:nvGrpSpPr>
        <p:grpSpPr bwMode="auto">
          <a:xfrm>
            <a:off x="4161253" y="4299942"/>
            <a:ext cx="1112044" cy="282178"/>
            <a:chOff x="295" y="4058"/>
            <a:chExt cx="934" cy="237"/>
          </a:xfrm>
        </p:grpSpPr>
        <p:sp>
          <p:nvSpPr>
            <p:cNvPr id="129" name="AutoShape 46"/>
            <p:cNvSpPr>
              <a:spLocks noChangeArrowheads="1"/>
            </p:cNvSpPr>
            <p:nvPr/>
          </p:nvSpPr>
          <p:spPr bwMode="auto">
            <a:xfrm>
              <a:off x="295" y="4058"/>
              <a:ext cx="934" cy="23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C0C0C0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lIns="0" tIns="35100" rIns="0" bIns="35100" anchor="ctr">
              <a:spAutoFit/>
            </a:bodyPr>
            <a:lstStyle/>
            <a:p>
              <a:pPr>
                <a:defRPr/>
              </a:pPr>
              <a:endParaRPr lang="sl-SI" sz="1200"/>
            </a:p>
          </p:txBody>
        </p:sp>
        <p:sp>
          <p:nvSpPr>
            <p:cNvPr id="130" name="Text Box 47"/>
            <p:cNvSpPr txBox="1">
              <a:spLocks noChangeArrowheads="1"/>
            </p:cNvSpPr>
            <p:nvPr/>
          </p:nvSpPr>
          <p:spPr bwMode="auto">
            <a:xfrm>
              <a:off x="404" y="4113"/>
              <a:ext cx="772" cy="15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 b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e</a:t>
              </a:r>
              <a:r>
                <a:rPr lang="sl-SI" sz="1200" b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SRVCC UE</a:t>
              </a:r>
              <a:r>
                <a:rPr lang="en-US" sz="1200" b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</a:p>
          </p:txBody>
        </p:sp>
      </p:grpSp>
      <p:pic>
        <p:nvPicPr>
          <p:cNvPr id="132" name="Picture 22" descr="bazna postaja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474" y="3281567"/>
            <a:ext cx="153591" cy="30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" name="Rectangle 23"/>
          <p:cNvSpPr>
            <a:spLocks noChangeArrowheads="1"/>
          </p:cNvSpPr>
          <p:nvPr/>
        </p:nvSpPr>
        <p:spPr bwMode="auto">
          <a:xfrm>
            <a:off x="6706577" y="3457320"/>
            <a:ext cx="432197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US" sz="750" b="1" dirty="0">
                <a:solidFill>
                  <a:schemeClr val="tx1"/>
                </a:solidFill>
              </a:rPr>
              <a:t>2G/3G</a:t>
            </a:r>
          </a:p>
        </p:txBody>
      </p:sp>
      <p:pic>
        <p:nvPicPr>
          <p:cNvPr id="134" name="Picture 22" descr="bazna postaja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439" y="3318236"/>
            <a:ext cx="153590" cy="30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5" name="Rectangle 23"/>
          <p:cNvSpPr>
            <a:spLocks noChangeArrowheads="1"/>
          </p:cNvSpPr>
          <p:nvPr/>
        </p:nvSpPr>
        <p:spPr bwMode="auto">
          <a:xfrm>
            <a:off x="4891046" y="3456688"/>
            <a:ext cx="592931" cy="207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US" sz="750" b="1" dirty="0">
                <a:solidFill>
                  <a:schemeClr val="tx1"/>
                </a:solidFill>
              </a:rPr>
              <a:t>4G</a:t>
            </a:r>
          </a:p>
        </p:txBody>
      </p:sp>
      <p:pic>
        <p:nvPicPr>
          <p:cNvPr id="136" name="Picture 22" descr="bazna postaja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5845" y="3273828"/>
            <a:ext cx="153591" cy="30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7" name="Rectangle 23"/>
          <p:cNvSpPr>
            <a:spLocks noChangeArrowheads="1"/>
          </p:cNvSpPr>
          <p:nvPr/>
        </p:nvSpPr>
        <p:spPr bwMode="auto">
          <a:xfrm>
            <a:off x="3303655" y="3434563"/>
            <a:ext cx="432197" cy="207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US" sz="750" b="1" dirty="0">
                <a:solidFill>
                  <a:schemeClr val="tx1"/>
                </a:solidFill>
              </a:rPr>
              <a:t>WI FI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5430391" y="1201500"/>
            <a:ext cx="1386139" cy="5937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750" dirty="0" smtClean="0">
                <a:hlinkClick r:id="rId10"/>
              </a:rPr>
              <a:t>terekhov</a:t>
            </a:r>
            <a:r>
              <a:rPr lang="en-US" sz="750" dirty="0" smtClean="0">
                <a:hlinkClick r:id="rId10"/>
              </a:rPr>
              <a:t>@</a:t>
            </a:r>
            <a:r>
              <a:rPr lang="sl-SI" sz="750" dirty="0" smtClean="0">
                <a:hlinkClick r:id="rId10"/>
              </a:rPr>
              <a:t>comitagroup.com</a:t>
            </a:r>
            <a:endParaRPr lang="en-US" sz="750" dirty="0"/>
          </a:p>
          <a:p>
            <a:pPr algn="ctr"/>
            <a:r>
              <a:rPr lang="en-US" sz="750" dirty="0"/>
              <a:t>+7 495 </a:t>
            </a:r>
            <a:r>
              <a:rPr lang="sl-SI" sz="750" dirty="0" smtClean="0"/>
              <a:t>786 63</a:t>
            </a:r>
            <a:r>
              <a:rPr lang="en-US" sz="750" dirty="0" smtClean="0"/>
              <a:t> </a:t>
            </a:r>
            <a:r>
              <a:rPr lang="sl-SI" sz="750" dirty="0" smtClean="0"/>
              <a:t>61</a:t>
            </a:r>
            <a:endParaRPr lang="en-US" sz="750" dirty="0"/>
          </a:p>
          <a:p>
            <a:pPr algn="ctr"/>
            <a:r>
              <a:rPr lang="en-US" sz="750" dirty="0"/>
              <a:t>+7 </a:t>
            </a:r>
            <a:r>
              <a:rPr lang="en-US" sz="750" dirty="0" smtClean="0"/>
              <a:t>9</a:t>
            </a:r>
            <a:r>
              <a:rPr lang="sl-SI" sz="750" dirty="0" smtClean="0"/>
              <a:t>29</a:t>
            </a:r>
            <a:r>
              <a:rPr lang="en-US" sz="750" dirty="0" smtClean="0"/>
              <a:t> </a:t>
            </a:r>
            <a:r>
              <a:rPr lang="sl-SI" sz="750" dirty="0" smtClean="0"/>
              <a:t>655</a:t>
            </a:r>
            <a:r>
              <a:rPr lang="en-US" sz="750" dirty="0" smtClean="0"/>
              <a:t> </a:t>
            </a:r>
            <a:r>
              <a:rPr lang="sl-SI" sz="750" dirty="0" smtClean="0"/>
              <a:t>66</a:t>
            </a:r>
            <a:r>
              <a:rPr lang="en-US" sz="750" dirty="0" smtClean="0"/>
              <a:t> </a:t>
            </a:r>
            <a:r>
              <a:rPr lang="sl-SI" sz="750" dirty="0" smtClean="0"/>
              <a:t>30</a:t>
            </a:r>
            <a:endParaRPr lang="ru-RU" sz="750" dirty="0"/>
          </a:p>
        </p:txBody>
      </p:sp>
      <p:cxnSp>
        <p:nvCxnSpPr>
          <p:cNvPr id="26" name="Прямая соединительная линия 25"/>
          <p:cNvCxnSpPr>
            <a:stCxn id="9" idx="6"/>
          </p:cNvCxnSpPr>
          <p:nvPr/>
        </p:nvCxnSpPr>
        <p:spPr>
          <a:xfrm flipV="1">
            <a:off x="3414802" y="1913161"/>
            <a:ext cx="371784" cy="69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endCxn id="4" idx="1"/>
          </p:cNvCxnSpPr>
          <p:nvPr/>
        </p:nvCxnSpPr>
        <p:spPr>
          <a:xfrm>
            <a:off x="4236227" y="2085697"/>
            <a:ext cx="444581" cy="70232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stCxn id="9" idx="4"/>
            <a:endCxn id="4" idx="1"/>
          </p:cNvCxnSpPr>
          <p:nvPr/>
        </p:nvCxnSpPr>
        <p:spPr>
          <a:xfrm>
            <a:off x="3026248" y="2112698"/>
            <a:ext cx="1654560" cy="6753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Rectangle 23"/>
          <p:cNvSpPr>
            <a:spLocks noChangeArrowheads="1"/>
          </p:cNvSpPr>
          <p:nvPr/>
        </p:nvSpPr>
        <p:spPr bwMode="auto">
          <a:xfrm>
            <a:off x="3232940" y="2401338"/>
            <a:ext cx="621218" cy="207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US" sz="750" b="1" dirty="0">
                <a:solidFill>
                  <a:schemeClr val="tx1"/>
                </a:solidFill>
              </a:rPr>
              <a:t>Diameter</a:t>
            </a:r>
          </a:p>
        </p:txBody>
      </p:sp>
      <p:sp>
        <p:nvSpPr>
          <p:cNvPr id="142" name="Oval 68"/>
          <p:cNvSpPr/>
          <p:nvPr/>
        </p:nvSpPr>
        <p:spPr>
          <a:xfrm>
            <a:off x="3993558" y="1498370"/>
            <a:ext cx="533786" cy="20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825" b="1" dirty="0">
                <a:solidFill>
                  <a:schemeClr val="tx1"/>
                </a:solidFill>
              </a:rPr>
              <a:t>A-SBC</a:t>
            </a:r>
            <a:endParaRPr lang="sl-SI" sz="825" b="1" dirty="0">
              <a:solidFill>
                <a:schemeClr val="tx1"/>
              </a:solidFill>
            </a:endParaRPr>
          </a:p>
        </p:txBody>
      </p:sp>
      <p:sp>
        <p:nvSpPr>
          <p:cNvPr id="143" name="Rectangle 23"/>
          <p:cNvSpPr>
            <a:spLocks noChangeArrowheads="1"/>
          </p:cNvSpPr>
          <p:nvPr/>
        </p:nvSpPr>
        <p:spPr bwMode="auto">
          <a:xfrm>
            <a:off x="3786585" y="2117853"/>
            <a:ext cx="621218" cy="207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US" sz="750" b="1" dirty="0"/>
              <a:t>IP tunnel</a:t>
            </a:r>
            <a:endParaRPr lang="en-US" sz="750" b="1" dirty="0">
              <a:solidFill>
                <a:schemeClr val="tx1"/>
              </a:solidFill>
            </a:endParaRPr>
          </a:p>
        </p:txBody>
      </p:sp>
      <p:sp>
        <p:nvSpPr>
          <p:cNvPr id="145" name="Двойная стрелка влево/вправо 144"/>
          <p:cNvSpPr/>
          <p:nvPr/>
        </p:nvSpPr>
        <p:spPr>
          <a:xfrm>
            <a:off x="4012755" y="3304054"/>
            <a:ext cx="1024025" cy="245539"/>
          </a:xfrm>
          <a:prstGeom prst="left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146" name="Двойная стрелка влево/вправо 145"/>
          <p:cNvSpPr/>
          <p:nvPr/>
        </p:nvSpPr>
        <p:spPr>
          <a:xfrm>
            <a:off x="5495575" y="3332080"/>
            <a:ext cx="1024025" cy="245539"/>
          </a:xfrm>
          <a:prstGeom prst="leftRightArrow">
            <a:avLst/>
          </a:prstGeom>
          <a:solidFill>
            <a:srgbClr val="00B050"/>
          </a:solidFill>
          <a:ln>
            <a:solidFill>
              <a:srgbClr val="EC6B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147" name="Двойная стрелка влево/вправо 146"/>
          <p:cNvSpPr/>
          <p:nvPr/>
        </p:nvSpPr>
        <p:spPr>
          <a:xfrm>
            <a:off x="3778847" y="3853137"/>
            <a:ext cx="2840386" cy="245539"/>
          </a:xfrm>
          <a:prstGeom prst="left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cxnSp>
        <p:nvCxnSpPr>
          <p:cNvPr id="152" name="Прямая соединительная линия 151"/>
          <p:cNvCxnSpPr>
            <a:stCxn id="45" idx="1"/>
            <a:endCxn id="4" idx="3"/>
          </p:cNvCxnSpPr>
          <p:nvPr/>
        </p:nvCxnSpPr>
        <p:spPr>
          <a:xfrm flipH="1">
            <a:off x="6084964" y="2383987"/>
            <a:ext cx="1242138" cy="4040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AutoShape 46"/>
          <p:cNvSpPr>
            <a:spLocks noChangeArrowheads="1"/>
          </p:cNvSpPr>
          <p:nvPr/>
        </p:nvSpPr>
        <p:spPr bwMode="auto">
          <a:xfrm>
            <a:off x="5729432" y="4299942"/>
            <a:ext cx="1112044" cy="28257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C0C0C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0" tIns="35100" rIns="0" bIns="35100" anchor="ctr">
            <a:spAutoFit/>
          </a:bodyPr>
          <a:lstStyle/>
          <a:p>
            <a:pPr algn="ctr">
              <a:defRPr/>
            </a:pPr>
            <a:r>
              <a:rPr lang="ru-RU" sz="1200" dirty="0" smtClean="0"/>
              <a:t>ПО телефон</a:t>
            </a:r>
            <a:endParaRPr lang="sl-SI" sz="1200" dirty="0"/>
          </a:p>
        </p:txBody>
      </p:sp>
    </p:spTree>
    <p:extLst>
      <p:ext uri="{BB962C8B-B14F-4D97-AF65-F5344CB8AC3E}">
        <p14:creationId xmlns:p14="http://schemas.microsoft.com/office/powerpoint/2010/main" val="327101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_16-9.potx" id="{F89EDB73-003C-4C80-9DEA-A2E1602C0A24}" vid="{64569E3B-09C9-4438-89EF-84AA2F11D63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Blank_16-9</Template>
  <TotalTime>238</TotalTime>
  <Words>835</Words>
  <Application>Microsoft Office PowerPoint</Application>
  <PresentationFormat>On-screen Show (16:9)</PresentationFormat>
  <Paragraphs>223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Arial Narrow</vt:lpstr>
      <vt:lpstr>Calibri</vt:lpstr>
      <vt:lpstr>Corbel</vt:lpstr>
      <vt:lpstr>Courier New</vt:lpstr>
      <vt:lpstr>Symbol</vt:lpstr>
      <vt:lpstr>Times New Roman</vt:lpstr>
      <vt:lpstr>Wingdings</vt:lpstr>
      <vt:lpstr>4_Тема Office</vt:lpstr>
      <vt:lpstr>Применение архитектуры IMS в промышленных, специализированных сетях</vt:lpstr>
      <vt:lpstr>Сети связи и обслуживающие подсистемы</vt:lpstr>
      <vt:lpstr>Концепция IMS архитектуры</vt:lpstr>
      <vt:lpstr>Модернизация сети на базе архитектуры</vt:lpstr>
      <vt:lpstr>Резервирование и масштабирование IMS</vt:lpstr>
      <vt:lpstr>Подключение существующего оборудования</vt:lpstr>
      <vt:lpstr>Учет и организация биллинга</vt:lpstr>
      <vt:lpstr>IMS СОРМ</vt:lpstr>
      <vt:lpstr>Конвергенция с мобильными сетями</vt:lpstr>
      <vt:lpstr>Преимущества перехода на архитектуру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ок</dc:title>
  <dc:subject>О компании</dc:subject>
  <dc:creator>Alexey Terekhov</dc:creator>
  <cp:lastModifiedBy>Alexey Terekhov</cp:lastModifiedBy>
  <cp:revision>13</cp:revision>
  <cp:lastPrinted>2015-03-11T07:56:37Z</cp:lastPrinted>
  <dcterms:created xsi:type="dcterms:W3CDTF">2017-09-27T08:10:46Z</dcterms:created>
  <dcterms:modified xsi:type="dcterms:W3CDTF">2017-09-27T12:12:02Z</dcterms:modified>
</cp:coreProperties>
</file>