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14"/>
  </p:notesMasterIdLst>
  <p:sldIdLst>
    <p:sldId id="256" r:id="rId2"/>
    <p:sldId id="261" r:id="rId3"/>
    <p:sldId id="264" r:id="rId4"/>
    <p:sldId id="285" r:id="rId5"/>
    <p:sldId id="288" r:id="rId6"/>
    <p:sldId id="266" r:id="rId7"/>
    <p:sldId id="286" r:id="rId8"/>
    <p:sldId id="273" r:id="rId9"/>
    <p:sldId id="289" r:id="rId10"/>
    <p:sldId id="291" r:id="rId11"/>
    <p:sldId id="292" r:id="rId12"/>
    <p:sldId id="290" r:id="rId1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39F"/>
    <a:srgbClr val="005DAB"/>
    <a:srgbClr val="DC4025"/>
    <a:srgbClr val="31509C"/>
    <a:srgbClr val="EAEAEA"/>
    <a:srgbClr val="FE5B40"/>
    <a:srgbClr val="C00000"/>
    <a:srgbClr val="F2F2F2"/>
    <a:srgbClr val="4F81B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B10FA4-FC3D-4155-891C-9C044DF14AFC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A4CD0B7-25E0-4F20-934B-9666CE6C51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82331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CD0B7-25E0-4F20-934B-9666CE6C5155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97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CD0B7-25E0-4F20-934B-9666CE6C5155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8845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C6C4B-6C54-4949-B2E3-02D395D53A79}" type="datetime1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F4363-E162-415B-B80A-4A56B389FF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68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3EF71-D2EE-4F7F-9CD6-FCE73072333B}" type="datetime1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4A10A-4E19-4485-BA9C-CFC0610701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5373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ACAF5-1240-40E8-AB4D-48744095294F}" type="datetime1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C8C3D-4229-4E5B-8AC4-BF6D4D29F4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866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4A56C-FC1C-459B-8F66-7538F0FB845D}" type="datetime1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7E7EB-7E67-4507-AD9F-422BE786DE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98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9484F-CB0B-4CD2-A796-6665FB99697F}" type="datetime1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88091-38CA-4898-92CC-14487378FC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014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619D5-42C1-4B82-8A2C-FE96856811F7}" type="datetime1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44811-A2F9-470D-B263-3A37F9EDB5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671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1654B-1BD8-4D62-A571-1542321A00E7}" type="datetime1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6EDE9-92E2-4BE3-9609-85877955F0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10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18FEE-093D-47C7-9753-522088EAD4C6}" type="datetime1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E3B71-EF2B-4D10-B362-2DD6EDDE1A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1382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D9B21-DB40-4669-BFE6-A56B94990FE9}" type="datetime1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E3D4A-DD4F-4FDF-B89A-D30750AD8B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29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6A035-D213-4C32-80DA-E4E9236BF5BA}" type="datetime1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9EAFE-E3D3-42D4-BE86-5AF6A3B27F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8716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2F166-190F-4AB8-90A8-19CC9356C202}" type="datetime1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25E1B-A42C-44FE-A807-FEF76309E6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7030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C7009F-729C-4B82-B5E1-BB8C21AE6CBE}" type="datetime1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C56D2BA-AE15-4087-8186-6ACDDF2BD8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449262" y="2060848"/>
            <a:ext cx="835292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Отечественное производство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зарядных устройств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серии АУОТ-М «Дубна», серии ПНЗП-М «Дубна»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современные системы оперативного постоянного тока на их базе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реализации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</a:t>
            </a:r>
            <a:r>
              <a:rPr lang="ru-RU" altLang="ru-RU" sz="1800" b="1" dirty="0" err="1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импортозамещения</a:t>
            </a:r>
            <a:endParaRPr lang="ru-RU" altLang="ru-RU" sz="1800" b="1" dirty="0">
              <a:solidFill>
                <a:srgbClr val="3150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C:\Documents and Settings\User\Рабочий стол\адрес сайт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25" y="5937667"/>
            <a:ext cx="272256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M:\QR код (синий)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87" y="5584160"/>
            <a:ext cx="59213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M:\Brendbook\Графические файлы\Логотипы\Логотип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8307" y="383212"/>
            <a:ext cx="5205818" cy="102956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600702" y="6280919"/>
            <a:ext cx="2190244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100" b="1" u="sng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г. </a:t>
            </a:r>
            <a:r>
              <a:rPr lang="ru-RU" altLang="ru-RU" sz="1100" b="1" u="sng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Минск</a:t>
            </a:r>
            <a:endParaRPr lang="ru-RU" altLang="ru-RU" sz="1100" b="1" u="sng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ctr"/>
            <a:r>
              <a:rPr lang="ru-RU" altLang="ru-RU" sz="1100" b="1" u="sng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2016г </a:t>
            </a:r>
            <a:endParaRPr lang="ru-RU" altLang="ru-RU" sz="11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endParaRPr lang="ru-RU" sz="105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68143" y="4653136"/>
            <a:ext cx="2825981" cy="93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100" b="1" u="sng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Докладчик</a:t>
            </a:r>
            <a:r>
              <a:rPr lang="ru-RU" altLang="ru-RU" sz="11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:</a:t>
            </a:r>
          </a:p>
          <a:p>
            <a:pPr algn="r"/>
            <a:r>
              <a:rPr lang="ru-RU" altLang="ru-RU" sz="11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Заместитель коммерческого директора</a:t>
            </a:r>
          </a:p>
          <a:p>
            <a:pPr algn="r"/>
            <a:r>
              <a:rPr lang="ru-RU" altLang="ru-RU" sz="11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Тингаев</a:t>
            </a:r>
            <a:r>
              <a:rPr lang="ru-RU" altLang="ru-RU" sz="11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Михаил Владимирович</a:t>
            </a:r>
          </a:p>
          <a:p>
            <a:endParaRPr lang="ru-RU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10065" cy="357616"/>
          </a:xfrm>
        </p:spPr>
        <p:txBody>
          <a:bodyPr/>
          <a:lstStyle/>
          <a:p>
            <a:pPr algn="l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СОПТ-М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«ДУБНА» 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                                 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2497" y="699592"/>
            <a:ext cx="7037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Система оперативного постоянного тока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177014"/>
            <a:ext cx="7639417" cy="53999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8" y="3707850"/>
            <a:ext cx="1113878" cy="26225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00" y="3736721"/>
            <a:ext cx="1113878" cy="262250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3750853"/>
            <a:ext cx="1030452" cy="25364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3779724"/>
            <a:ext cx="1030452" cy="25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10065" cy="357616"/>
          </a:xfrm>
        </p:spPr>
        <p:txBody>
          <a:bodyPr/>
          <a:lstStyle/>
          <a:p>
            <a:pPr algn="l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ЗАО «МПОТК «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ТЕХНОКОМПЛЕКТ» -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отечественный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 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                                 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86780"/>
            <a:ext cx="4227058" cy="58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0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87549" y="4005064"/>
            <a:ext cx="6768752" cy="124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u="sng" dirty="0" smtClean="0">
                <a:solidFill>
                  <a:schemeClr val="tx1"/>
                </a:solidFill>
              </a:rPr>
              <a:t>Наши контакты</a:t>
            </a:r>
          </a:p>
          <a:p>
            <a:pPr algn="ctr"/>
            <a:r>
              <a:rPr lang="ru-RU" sz="1700" dirty="0" smtClean="0">
                <a:solidFill>
                  <a:schemeClr val="tx1"/>
                </a:solidFill>
              </a:rPr>
              <a:t>141981 Московская область, </a:t>
            </a:r>
            <a:r>
              <a:rPr lang="ru-RU" sz="1700" dirty="0" err="1" smtClean="0">
                <a:solidFill>
                  <a:schemeClr val="tx1"/>
                </a:solidFill>
              </a:rPr>
              <a:t>г.Дубна</a:t>
            </a:r>
            <a:r>
              <a:rPr lang="ru-RU" sz="1700" dirty="0" smtClean="0">
                <a:solidFill>
                  <a:schemeClr val="tx1"/>
                </a:solidFill>
              </a:rPr>
              <a:t>, </a:t>
            </a:r>
            <a:r>
              <a:rPr lang="ru-RU" sz="1700" dirty="0" err="1" smtClean="0">
                <a:solidFill>
                  <a:schemeClr val="tx1"/>
                </a:solidFill>
              </a:rPr>
              <a:t>ул.Школьная</a:t>
            </a:r>
            <a:r>
              <a:rPr lang="ru-RU" sz="1700" dirty="0" smtClean="0">
                <a:solidFill>
                  <a:schemeClr val="tx1"/>
                </a:solidFill>
              </a:rPr>
              <a:t>, д. 10а</a:t>
            </a:r>
          </a:p>
          <a:p>
            <a:pPr algn="ctr"/>
            <a:r>
              <a:rPr lang="ru-RU" sz="1700" dirty="0" smtClean="0">
                <a:solidFill>
                  <a:schemeClr val="tx1"/>
                </a:solidFill>
              </a:rPr>
              <a:t>Тел./факс: +7(496)212-39-93</a:t>
            </a:r>
          </a:p>
          <a:p>
            <a:pPr algn="ctr"/>
            <a:r>
              <a:rPr lang="en-US" sz="1700" dirty="0" smtClean="0">
                <a:solidFill>
                  <a:schemeClr val="tx1"/>
                </a:solidFill>
              </a:rPr>
              <a:t>E-mail</a:t>
            </a:r>
            <a:r>
              <a:rPr lang="ru-RU" sz="1700" dirty="0" smtClean="0">
                <a:solidFill>
                  <a:schemeClr val="tx1"/>
                </a:solidFill>
              </a:rPr>
              <a:t>:</a:t>
            </a:r>
            <a:r>
              <a:rPr lang="en-US" sz="1700" dirty="0" smtClean="0">
                <a:solidFill>
                  <a:schemeClr val="tx1"/>
                </a:solidFill>
              </a:rPr>
              <a:t> techno@dubna.ru</a:t>
            </a:r>
            <a:endParaRPr lang="ru-RU" sz="1700" dirty="0">
              <a:solidFill>
                <a:schemeClr val="tx1"/>
              </a:solidFill>
            </a:endParaRPr>
          </a:p>
        </p:txBody>
      </p:sp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1243409" y="2843920"/>
            <a:ext cx="70570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altLang="ru-RU" sz="3600" b="1" dirty="0">
              <a:solidFill>
                <a:srgbClr val="3150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C:\Documents and Settings\User\Рабочий стол\адрес сайт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32525"/>
            <a:ext cx="272256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M:\QR код (синий)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805488"/>
            <a:ext cx="59213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M:\Brendbook\Графические файлы\Логотипы\Логотип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8307" y="383212"/>
            <a:ext cx="5205818" cy="1029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751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31238" y="6381304"/>
            <a:ext cx="404812" cy="4320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altLang="ru-RU" sz="2000" b="1" dirty="0" smtClean="0">
              <a:solidFill>
                <a:srgbClr val="0F53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2314600" cy="220886"/>
          </a:xfrm>
        </p:spPr>
        <p:txBody>
          <a:bodyPr/>
          <a:lstStyle/>
          <a:p>
            <a:r>
              <a:rPr lang="ru-RU" sz="1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Краткая справка</a:t>
            </a: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253" y="908720"/>
            <a:ext cx="2501330" cy="12241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843" y="1628800"/>
            <a:ext cx="8393740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5DAB"/>
                </a:solidFill>
              </a:rPr>
              <a:t>1996 </a:t>
            </a:r>
            <a:r>
              <a:rPr lang="ru-RU" sz="1400" dirty="0">
                <a:solidFill>
                  <a:srgbClr val="005DAB"/>
                </a:solidFill>
              </a:rPr>
              <a:t>–</a:t>
            </a:r>
            <a:r>
              <a:rPr lang="ru-RU" sz="1400" dirty="0" smtClean="0">
                <a:solidFill>
                  <a:srgbClr val="005DAB"/>
                </a:solidFill>
              </a:rPr>
              <a:t> год основания компании;</a:t>
            </a: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5DAB"/>
                </a:solidFill>
              </a:rPr>
              <a:t>2002 – разработчик и производитель зарядных устройств; </a:t>
            </a: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5DAB"/>
                </a:solidFill>
              </a:rPr>
              <a:t>2007 – </a:t>
            </a:r>
            <a:r>
              <a:rPr lang="ru-RU" sz="1400" dirty="0" smtClean="0">
                <a:solidFill>
                  <a:srgbClr val="005DAB"/>
                </a:solidFill>
              </a:rPr>
              <a:t>ЗАО </a:t>
            </a:r>
            <a:r>
              <a:rPr lang="ru-RU" sz="1400" dirty="0">
                <a:solidFill>
                  <a:srgbClr val="005DAB"/>
                </a:solidFill>
              </a:rPr>
              <a:t>«МПОТК «ТЕХНОКОМПЛЕКТ» является </a:t>
            </a:r>
            <a:r>
              <a:rPr lang="ru-RU" sz="1400" dirty="0" smtClean="0">
                <a:solidFill>
                  <a:srgbClr val="005DAB"/>
                </a:solidFill>
              </a:rPr>
              <a:t>резидентом </a:t>
            </a:r>
            <a:r>
              <a:rPr lang="ru-RU" sz="1400" dirty="0">
                <a:solidFill>
                  <a:srgbClr val="005DAB"/>
                </a:solidFill>
              </a:rPr>
              <a:t>особой экономической зоны технико-внедренческого типа «Дубна</a:t>
            </a:r>
            <a:r>
              <a:rPr lang="ru-RU" sz="1400" dirty="0" smtClean="0">
                <a:solidFill>
                  <a:srgbClr val="005DAB"/>
                </a:solidFill>
              </a:rPr>
              <a:t>», освоено производство СОПТ;</a:t>
            </a: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5DAB"/>
                </a:solidFill>
              </a:rPr>
              <a:t>2015 </a:t>
            </a:r>
            <a:r>
              <a:rPr lang="ru-RU" sz="1400" dirty="0">
                <a:solidFill>
                  <a:srgbClr val="005DAB"/>
                </a:solidFill>
              </a:rPr>
              <a:t>–</a:t>
            </a:r>
            <a:r>
              <a:rPr lang="ru-RU" sz="1400" b="1" dirty="0" smtClean="0">
                <a:solidFill>
                  <a:srgbClr val="005DAB"/>
                </a:solidFill>
              </a:rPr>
              <a:t> на  </a:t>
            </a:r>
            <a:r>
              <a:rPr lang="ru-RU" sz="1400" b="1" dirty="0">
                <a:solidFill>
                  <a:srgbClr val="005DAB"/>
                </a:solidFill>
              </a:rPr>
              <a:t>территории НПЗ ОЭЗ «ТВТ «Дубна» </a:t>
            </a:r>
            <a:r>
              <a:rPr lang="ru-RU" sz="1400" b="1" dirty="0" smtClean="0">
                <a:solidFill>
                  <a:srgbClr val="005DAB"/>
                </a:solidFill>
              </a:rPr>
              <a:t>введены </a:t>
            </a:r>
            <a:r>
              <a:rPr lang="ru-RU" sz="1400" b="1" dirty="0">
                <a:solidFill>
                  <a:srgbClr val="005DAB"/>
                </a:solidFill>
              </a:rPr>
              <a:t>в </a:t>
            </a:r>
            <a:r>
              <a:rPr lang="ru-RU" sz="1400" b="1" dirty="0" smtClean="0">
                <a:solidFill>
                  <a:srgbClr val="005DAB"/>
                </a:solidFill>
              </a:rPr>
              <a:t>эксплуатацию </a:t>
            </a:r>
            <a:r>
              <a:rPr lang="ru-RU" sz="1400" b="1" dirty="0">
                <a:solidFill>
                  <a:srgbClr val="005DAB"/>
                </a:solidFill>
              </a:rPr>
              <a:t>3 новых  </a:t>
            </a:r>
            <a:r>
              <a:rPr lang="ru-RU" sz="1400" b="1" dirty="0" smtClean="0">
                <a:solidFill>
                  <a:srgbClr val="005DAB"/>
                </a:solidFill>
              </a:rPr>
              <a:t>научно- производственных корпуса </a:t>
            </a:r>
            <a:r>
              <a:rPr lang="ru-RU" sz="1400" b="1" dirty="0">
                <a:solidFill>
                  <a:srgbClr val="005DAB"/>
                </a:solidFill>
              </a:rPr>
              <a:t>(4 410 </a:t>
            </a:r>
            <a:r>
              <a:rPr lang="ru-RU" sz="1400" b="1" dirty="0" err="1">
                <a:solidFill>
                  <a:srgbClr val="005DAB"/>
                </a:solidFill>
              </a:rPr>
              <a:t>кв.м</a:t>
            </a:r>
            <a:r>
              <a:rPr lang="ru-RU" sz="1400" b="1" dirty="0" smtClean="0">
                <a:solidFill>
                  <a:srgbClr val="005DAB"/>
                </a:solidFill>
              </a:rPr>
              <a:t>), выпуск серии УГП для ПАО «АК «</a:t>
            </a:r>
            <a:r>
              <a:rPr lang="ru-RU" sz="1400" b="1" dirty="0" err="1" smtClean="0">
                <a:solidFill>
                  <a:srgbClr val="005DAB"/>
                </a:solidFill>
              </a:rPr>
              <a:t>Транснефть</a:t>
            </a:r>
            <a:r>
              <a:rPr lang="ru-RU" sz="1400" b="1" dirty="0" smtClean="0">
                <a:solidFill>
                  <a:srgbClr val="005DAB"/>
                </a:solidFill>
              </a:rPr>
              <a:t>»</a:t>
            </a:r>
            <a:r>
              <a:rPr lang="ru-RU" sz="1400" dirty="0" smtClean="0">
                <a:solidFill>
                  <a:srgbClr val="005DAB"/>
                </a:solidFill>
              </a:rPr>
              <a:t>;</a:t>
            </a: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5DAB"/>
                </a:solidFill>
              </a:rPr>
              <a:t>2016 – </a:t>
            </a:r>
            <a:r>
              <a:rPr lang="ru-RU" sz="1400" dirty="0" smtClean="0">
                <a:solidFill>
                  <a:srgbClr val="005DAB"/>
                </a:solidFill>
              </a:rPr>
              <a:t>создание группы компании с заводом ЗАО «Конвертор» </a:t>
            </a:r>
            <a:r>
              <a:rPr lang="ru-RU" sz="1400" dirty="0" err="1" smtClean="0">
                <a:solidFill>
                  <a:srgbClr val="005DAB"/>
                </a:solidFill>
              </a:rPr>
              <a:t>г.Саранск</a:t>
            </a:r>
            <a:endParaRPr lang="ru-RU" sz="1400" dirty="0">
              <a:solidFill>
                <a:srgbClr val="005DA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240" y="2348880"/>
            <a:ext cx="2029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005DAB"/>
                </a:solidFill>
              </a:rPr>
              <a:t> </a:t>
            </a:r>
          </a:p>
        </p:txBody>
      </p:sp>
      <p:pic>
        <p:nvPicPr>
          <p:cNvPr id="22" name="Picture 3" descr="M:\Brendbook\Графические файлы\Логотипы\Логотип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4" b="15408"/>
          <a:stretch/>
        </p:blipFill>
        <p:spPr bwMode="auto">
          <a:xfrm>
            <a:off x="467544" y="620687"/>
            <a:ext cx="5465763" cy="7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7843" y="4193793"/>
            <a:ext cx="825606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5DAB"/>
                </a:solidFill>
              </a:rPr>
              <a:t>Разработка и производство электротехнической продукции по ТЗ заказчика;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5DAB"/>
                </a:solidFill>
              </a:rPr>
              <a:t>НИОКР в области силовых полупроводниковых технологий;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5DAB"/>
                </a:solidFill>
              </a:rPr>
              <a:t>Проектирование вновь сооружаемых и реконструируемых объектов энергетики;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5DAB"/>
                </a:solidFill>
              </a:rPr>
              <a:t>Строительство, реконструкция и СМР  (строительно-монтажные и пусконаладочные работы) объектов электросетевого хозяйства;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5DAB"/>
                </a:solidFill>
              </a:rPr>
              <a:t>Комплексные технические решения, в том числе поставка </a:t>
            </a:r>
            <a:r>
              <a:rPr lang="ru-RU" sz="1400" dirty="0">
                <a:solidFill>
                  <a:srgbClr val="005DAB"/>
                </a:solidFill>
              </a:rPr>
              <a:t>полного </a:t>
            </a:r>
            <a:r>
              <a:rPr lang="ru-RU" sz="1400" dirty="0" smtClean="0">
                <a:solidFill>
                  <a:srgbClr val="005DAB"/>
                </a:solidFill>
              </a:rPr>
              <a:t>спектра электротехнической продукции</a:t>
            </a:r>
            <a:endParaRPr lang="ru-RU" sz="1400" dirty="0">
              <a:solidFill>
                <a:srgbClr val="005DAB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6732" y="3789040"/>
            <a:ext cx="6004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DC4025"/>
                </a:solidFill>
              </a:rPr>
              <a:t>Основные направления деятельности:</a:t>
            </a:r>
            <a:endParaRPr lang="ru-RU" b="1" dirty="0">
              <a:solidFill>
                <a:srgbClr val="DC402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000548_330490.jpg"/>
          <p:cNvPicPr>
            <a:picLocks noChangeAspect="1"/>
          </p:cNvPicPr>
          <p:nvPr/>
        </p:nvPicPr>
        <p:blipFill rotWithShape="1">
          <a:blip r:embed="rId4"/>
          <a:srcRect t="5882" r="13235" b="5882"/>
          <a:stretch/>
        </p:blipFill>
        <p:spPr bwMode="auto">
          <a:xfrm>
            <a:off x="4914580" y="1255057"/>
            <a:ext cx="1537771" cy="1172876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15" name="TextBox 14"/>
          <p:cNvSpPr txBox="1"/>
          <p:nvPr/>
        </p:nvSpPr>
        <p:spPr bwMode="auto">
          <a:xfrm>
            <a:off x="4746842" y="2526071"/>
            <a:ext cx="1873250" cy="37282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 ОАО «АК «</a:t>
            </a:r>
            <a:r>
              <a:rPr lang="ru-RU" sz="1000" b="1" dirty="0" err="1" smtClean="0">
                <a:solidFill>
                  <a:srgbClr val="0F539F"/>
                </a:solidFill>
                <a:cs typeface="Arial" pitchFamily="34" charset="0"/>
              </a:rPr>
              <a:t>Алроса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 ОАО «РУСАЛ»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ОАО «Новолипецкий металлургический комбинат»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ОАО «Северсталь»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ЗАО «</a:t>
            </a:r>
            <a:r>
              <a:rPr lang="ru-RU" sz="1000" b="1" dirty="0" err="1">
                <a:solidFill>
                  <a:srgbClr val="0F539F"/>
                </a:solidFill>
                <a:cs typeface="Arial" pitchFamily="34" charset="0"/>
              </a:rPr>
              <a:t>Агросила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Групп»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ОАО «</a:t>
            </a:r>
            <a:r>
              <a:rPr lang="ru-RU" sz="1000" b="1" dirty="0" err="1">
                <a:solidFill>
                  <a:srgbClr val="0F539F"/>
                </a:solidFill>
                <a:cs typeface="Arial" pitchFamily="34" charset="0"/>
              </a:rPr>
              <a:t>Беларуськалий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ОАО «МЕЧЕЛ»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ОАО «</a:t>
            </a:r>
            <a:r>
              <a:rPr lang="ru-RU" sz="1000" b="1" dirty="0" err="1">
                <a:solidFill>
                  <a:srgbClr val="0F539F"/>
                </a:solidFill>
                <a:cs typeface="Arial" pitchFamily="34" charset="0"/>
              </a:rPr>
              <a:t>Выксунский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металлургический завод»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ОАО «КОКС»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ОАО «Уральский электротехнический комбинат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ООО «Корпорация Металлы Восточной  Сибири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ОАО «ОЭМК»</a:t>
            </a:r>
            <a:endParaRPr lang="ru-RU" sz="1000" dirty="0">
              <a:solidFill>
                <a:srgbClr val="0F539F"/>
              </a:solidFill>
              <a:cs typeface="Arial" pitchFamily="34" charset="0"/>
            </a:endParaRPr>
          </a:p>
        </p:txBody>
      </p:sp>
      <p:pic>
        <p:nvPicPr>
          <p:cNvPr id="16" name="Рисунок 15" descr="296367-0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66855" y="1248012"/>
            <a:ext cx="1584076" cy="1186967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17" name="TextBox 26"/>
          <p:cNvSpPr txBox="1"/>
          <p:nvPr/>
        </p:nvSpPr>
        <p:spPr bwMode="auto">
          <a:xfrm>
            <a:off x="249831" y="2495574"/>
            <a:ext cx="1888659" cy="2169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 ПАО 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«Газпром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ПАО «АК «</a:t>
            </a:r>
            <a:r>
              <a:rPr lang="ru-RU" sz="1050" b="1" dirty="0" err="1">
                <a:solidFill>
                  <a:srgbClr val="0F539F"/>
                </a:solidFill>
                <a:cs typeface="Arial" pitchFamily="34" charset="0"/>
              </a:rPr>
              <a:t>Транснефть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  <a:endParaRPr lang="ru-RU" sz="105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«НК «Роснефть»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«Лукойл»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ru-RU" sz="1050" b="1" dirty="0" err="1">
                <a:solidFill>
                  <a:srgbClr val="0F539F"/>
                </a:solidFill>
                <a:cs typeface="Arial" pitchFamily="34" charset="0"/>
              </a:rPr>
              <a:t>Газпромнефть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«Сургутнефтегаз»</a:t>
            </a:r>
            <a:endParaRPr lang="en-US" sz="105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Татнефть»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ПАО «НГК «</a:t>
            </a:r>
            <a:r>
              <a:rPr lang="ru-RU" sz="1050" b="1" dirty="0" err="1" smtClean="0">
                <a:solidFill>
                  <a:srgbClr val="0F539F"/>
                </a:solidFill>
                <a:cs typeface="Arial" pitchFamily="34" charset="0"/>
              </a:rPr>
              <a:t>Славнефть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 ПАО «</a:t>
            </a:r>
            <a:r>
              <a:rPr lang="ru-RU" sz="1050" b="1" dirty="0" err="1" smtClean="0">
                <a:solidFill>
                  <a:srgbClr val="0F539F"/>
                </a:solidFill>
                <a:cs typeface="Arial" pitchFamily="34" charset="0"/>
              </a:rPr>
              <a:t>Новатэк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АО «НК «</a:t>
            </a:r>
            <a:r>
              <a:rPr lang="ru-RU" sz="1050" b="1" dirty="0" err="1" smtClean="0">
                <a:solidFill>
                  <a:srgbClr val="0F539F"/>
                </a:solidFill>
                <a:cs typeface="Arial" pitchFamily="34" charset="0"/>
              </a:rPr>
              <a:t>РуссНефть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  <a:endParaRPr lang="ru-RU" sz="1050" b="1" dirty="0">
              <a:solidFill>
                <a:srgbClr val="0F539F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253827" y="5123471"/>
            <a:ext cx="1884663" cy="1105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•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«РЖД»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• ФГУП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 «Петербургский 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defRPr/>
            </a:pP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Метрополитен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•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МУП «</a:t>
            </a:r>
            <a:r>
              <a:rPr lang="ru-RU" sz="1050" b="1" spc="-30" dirty="0" smtClean="0">
                <a:solidFill>
                  <a:srgbClr val="0F539F"/>
                </a:solidFill>
                <a:cs typeface="Arial" pitchFamily="34" charset="0"/>
              </a:rPr>
              <a:t>Новосибирский </a:t>
            </a:r>
            <a:endParaRPr lang="ru-RU" sz="1050" b="1" spc="-30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defRPr/>
            </a:pPr>
            <a:r>
              <a:rPr lang="ru-RU" sz="1050" b="1" spc="-30" dirty="0">
                <a:solidFill>
                  <a:srgbClr val="0F539F"/>
                </a:solidFill>
                <a:cs typeface="Arial" pitchFamily="34" charset="0"/>
              </a:rPr>
              <a:t>   </a:t>
            </a:r>
            <a:r>
              <a:rPr lang="ru-RU" sz="1050" b="1" spc="-30" dirty="0" smtClean="0">
                <a:solidFill>
                  <a:srgbClr val="0F539F"/>
                </a:solidFill>
                <a:cs typeface="Arial" pitchFamily="34" charset="0"/>
              </a:rPr>
              <a:t>метрополитен»</a:t>
            </a:r>
            <a:endParaRPr lang="ru-RU" sz="1050" dirty="0">
              <a:solidFill>
                <a:srgbClr val="0F539F"/>
              </a:solidFill>
              <a:cs typeface="Arial" pitchFamily="34" charset="0"/>
            </a:endParaRPr>
          </a:p>
        </p:txBody>
      </p:sp>
      <p:pic>
        <p:nvPicPr>
          <p:cNvPr id="20" name="Рисунок 19" descr="them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668290" y="1248012"/>
            <a:ext cx="1584077" cy="1186967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21" name="Прямоугольник 20"/>
          <p:cNvSpPr/>
          <p:nvPr/>
        </p:nvSpPr>
        <p:spPr bwMode="auto">
          <a:xfrm>
            <a:off x="2427608" y="2495575"/>
            <a:ext cx="2288185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0050" eaLnBrk="1" fontAlgn="auto" hangingPunct="1">
              <a:lnSpc>
                <a:spcPct val="120000"/>
              </a:lnSpc>
              <a:spcBef>
                <a:spcPts val="0"/>
              </a:spcBef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ru-RU" sz="1000" b="1" dirty="0" err="1">
                <a:solidFill>
                  <a:srgbClr val="0F539F"/>
                </a:solidFill>
                <a:cs typeface="Arial" pitchFamily="34" charset="0"/>
              </a:rPr>
              <a:t>Россети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defTabSz="400050" eaLnBrk="1" fontAlgn="auto" hangingPunct="1">
              <a:lnSpc>
                <a:spcPct val="120000"/>
              </a:lnSpc>
              <a:spcBef>
                <a:spcPts val="0"/>
              </a:spcBef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«ФСК ЕЭС»</a:t>
            </a:r>
          </a:p>
          <a:p>
            <a:pPr defTabSz="400050" eaLnBrk="1" fontAlgn="auto" hangingPunct="1">
              <a:lnSpc>
                <a:spcPct val="120000"/>
              </a:lnSpc>
              <a:spcBef>
                <a:spcPts val="0"/>
              </a:spcBef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МРСК </a:t>
            </a:r>
            <a:r>
              <a:rPr lang="en-US" sz="1000" b="1" dirty="0" err="1">
                <a:solidFill>
                  <a:srgbClr val="0F539F"/>
                </a:solidFill>
                <a:cs typeface="Arial" pitchFamily="34" charset="0"/>
              </a:rPr>
              <a:t>Центра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МРСК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Волги»</a:t>
            </a:r>
            <a:endParaRPr lang="ru-RU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МРСК </a:t>
            </a:r>
            <a:r>
              <a:rPr lang="en-US" sz="1000" b="1" dirty="0" err="1">
                <a:solidFill>
                  <a:srgbClr val="0F539F"/>
                </a:solidFill>
                <a:cs typeface="Arial" pitchFamily="34" charset="0"/>
              </a:rPr>
              <a:t>Северо-Запада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«МРСК Северного Кавказа»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МРСК </a:t>
            </a:r>
            <a:r>
              <a:rPr lang="en-US" sz="1000" b="1" dirty="0" err="1">
                <a:solidFill>
                  <a:srgbClr val="0F539F"/>
                </a:solidFill>
                <a:cs typeface="Arial" pitchFamily="34" charset="0"/>
              </a:rPr>
              <a:t>Юга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МРСК </a:t>
            </a:r>
            <a:r>
              <a:rPr lang="en-US" sz="1000" b="1" dirty="0" err="1">
                <a:solidFill>
                  <a:srgbClr val="0F539F"/>
                </a:solidFill>
                <a:cs typeface="Arial" pitchFamily="34" charset="0"/>
              </a:rPr>
              <a:t>Сибири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МРСК </a:t>
            </a:r>
            <a:r>
              <a:rPr lang="en-US" sz="1000" b="1" dirty="0" err="1">
                <a:solidFill>
                  <a:srgbClr val="0F539F"/>
                </a:solidFill>
                <a:cs typeface="Arial" pitchFamily="34" charset="0"/>
              </a:rPr>
              <a:t>Урала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ru-RU" sz="1000" b="1" dirty="0" err="1">
                <a:solidFill>
                  <a:srgbClr val="0F539F"/>
                </a:solidFill>
                <a:cs typeface="Arial" pitchFamily="34" charset="0"/>
              </a:rPr>
              <a:t>Новосибирскэнерго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«ДРСК»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«РАО ЕЭС Востока»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«Ленэнерго»</a:t>
            </a:r>
          </a:p>
          <a:p>
            <a:pPr defTabSz="400050" eaLnBrk="1" fontAlgn="auto" hangingPunct="1">
              <a:lnSpc>
                <a:spcPct val="120000"/>
              </a:lnSpc>
              <a:spcBef>
                <a:spcPts val="0"/>
              </a:spcBef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А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«Башкирэнерго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defTabSz="400050" eaLnBrk="1" fontAlgn="auto" hangingPunct="1">
              <a:lnSpc>
                <a:spcPct val="120000"/>
              </a:lnSpc>
              <a:spcBef>
                <a:spcPts val="0"/>
              </a:spcBef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ПАО «Татэнерго»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defTabSz="400050" eaLnBrk="1" fontAlgn="auto" hangingPunct="1">
              <a:lnSpc>
                <a:spcPct val="120000"/>
              </a:lnSpc>
              <a:spcBef>
                <a:spcPts val="0"/>
              </a:spcBef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ru-RU" sz="1000" b="1" dirty="0" err="1">
                <a:solidFill>
                  <a:srgbClr val="0F539F"/>
                </a:solidFill>
                <a:cs typeface="Arial" pitchFamily="34" charset="0"/>
              </a:rPr>
              <a:t>Квадро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 err="1">
                <a:solidFill>
                  <a:srgbClr val="0F539F"/>
                </a:solidFill>
                <a:cs typeface="Arial" pitchFamily="34" charset="0"/>
              </a:rPr>
              <a:t>Тюменьэнерго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 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М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ОЭСК»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 ПАО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«ТРК»</a:t>
            </a:r>
            <a:endParaRPr lang="ru-RU" sz="1000" dirty="0">
              <a:solidFill>
                <a:srgbClr val="0F539F"/>
              </a:solidFill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15793" y="570853"/>
            <a:ext cx="1943100" cy="646113"/>
          </a:xfrm>
          <a:prstGeom prst="rect">
            <a:avLst/>
          </a:prstGeom>
        </p:spPr>
        <p:txBody>
          <a:bodyPr anchor="ctr"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cap="all" dirty="0">
                <a:solidFill>
                  <a:srgbClr val="C00000"/>
                </a:solidFill>
                <a:cs typeface="Arial" pitchFamily="34" charset="0"/>
              </a:rPr>
              <a:t>Металлургическая</a:t>
            </a:r>
            <a:r>
              <a:rPr lang="en-US" sz="1200" b="1" cap="all" dirty="0">
                <a:solidFill>
                  <a:srgbClr val="C00000"/>
                </a:solidFill>
                <a:cs typeface="Arial" pitchFamily="34" charset="0"/>
              </a:rPr>
              <a:t> </a:t>
            </a:r>
            <a:endParaRPr lang="ru-RU" sz="1200" b="1" cap="all" dirty="0">
              <a:solidFill>
                <a:srgbClr val="C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cap="all" dirty="0">
                <a:solidFill>
                  <a:srgbClr val="C00000"/>
                </a:solidFill>
                <a:cs typeface="Arial" pitchFamily="34" charset="0"/>
              </a:rPr>
              <a:t>и химическая промышленность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1816" y="4771228"/>
            <a:ext cx="1944687" cy="335156"/>
          </a:xfrm>
          <a:prstGeom prst="rect">
            <a:avLst/>
          </a:prstGeom>
        </p:spPr>
        <p:txBody>
          <a:bodyPr anchor="ctr" anchorCtr="1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ru-RU" sz="1200" b="1" cap="all" dirty="0" smtClean="0">
                <a:solidFill>
                  <a:srgbClr val="C00000"/>
                </a:solidFill>
                <a:cs typeface="Arial" pitchFamily="34" charset="0"/>
              </a:rPr>
              <a:t>Транспорт</a:t>
            </a:r>
            <a:endParaRPr lang="ru-RU" sz="1200" b="1" cap="all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6822760" y="2434979"/>
            <a:ext cx="2102182" cy="2523774"/>
          </a:xfrm>
          <a:prstGeom prst="round2DiagRect">
            <a:avLst/>
          </a:prstGeom>
          <a:ln>
            <a:solidFill>
              <a:srgbClr val="3150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лет работы произведено и</a:t>
            </a:r>
            <a:r>
              <a:rPr 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поставлено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00 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аппаратов и</a:t>
            </a:r>
            <a:r>
              <a:rPr 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систем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356516" y="775735"/>
            <a:ext cx="2159794" cy="276999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cap="all" dirty="0">
                <a:solidFill>
                  <a:srgbClr val="C00000"/>
                </a:solidFill>
                <a:cs typeface="Arial" pitchFamily="34" charset="0"/>
              </a:rPr>
              <a:t>ЭЛЕКТРОЭНЕРГЕТИКА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49831" y="683403"/>
            <a:ext cx="2018123" cy="461665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ru-RU" sz="1200" b="1" cap="all" dirty="0">
                <a:solidFill>
                  <a:srgbClr val="C00000"/>
                </a:solidFill>
                <a:cs typeface="Arial" pitchFamily="34" charset="0"/>
              </a:rPr>
              <a:t>НЕФТЕГАЗОВАЯ ПРОМЫШЛЕННОСТЬ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8845" y="163034"/>
            <a:ext cx="1948980" cy="249237"/>
          </a:xfrm>
        </p:spPr>
        <p:txBody>
          <a:bodyPr/>
          <a:lstStyle/>
          <a:p>
            <a:pPr algn="l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Клиенты компании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35484" y="6424354"/>
            <a:ext cx="74170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kern="1400" spc="8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ГАРАНТИЯ  КАЧЕСТВЕННОГО  БЕСПЕРЕБОЙНОГО  ПИТАНИЯ</a:t>
            </a:r>
            <a:endParaRPr lang="ru-RU" altLang="ru-RU" sz="1600" b="1" kern="1400" spc="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7" grpId="0" build="allAtOnce"/>
      <p:bldP spid="19" grpId="0" build="allAtOnce"/>
      <p:bldP spid="2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18" y="1398565"/>
            <a:ext cx="4387977" cy="4665629"/>
          </a:xfrm>
          <a:prstGeom prst="rect">
            <a:avLst/>
          </a:prstGeom>
          <a:effectLst/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2" y="2306490"/>
            <a:ext cx="125891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Газпром.jpg"/>
          <p:cNvPicPr>
            <a:picLocks noChangeAspect="1"/>
          </p:cNvPicPr>
          <p:nvPr/>
        </p:nvPicPr>
        <p:blipFill rotWithShape="1">
          <a:blip r:embed="rId6"/>
          <a:srcRect l="22" t="8611" r="-23" b="13192"/>
          <a:stretch/>
        </p:blipFill>
        <p:spPr>
          <a:xfrm>
            <a:off x="292437" y="1505994"/>
            <a:ext cx="1085456" cy="5653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27" name="Прямоугольник 26"/>
          <p:cNvSpPr/>
          <p:nvPr/>
        </p:nvSpPr>
        <p:spPr>
          <a:xfrm>
            <a:off x="107504" y="548680"/>
            <a:ext cx="885666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Продукция компании прошла аттестацию и рекомендована к применению на объектах:</a:t>
            </a:r>
            <a:r>
              <a:rPr lang="en-US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ПАО «Газпром</a:t>
            </a:r>
            <a:r>
              <a:rPr lang="ru-RU" sz="15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», </a:t>
            </a:r>
            <a:r>
              <a:rPr lang="ru-RU" sz="15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ПАО «АК «</a:t>
            </a:r>
            <a:r>
              <a:rPr lang="ru-RU" sz="15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Транснефть</a:t>
            </a:r>
            <a:r>
              <a:rPr lang="ru-RU" sz="15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», ПАО </a:t>
            </a:r>
            <a:r>
              <a:rPr lang="ru-RU" sz="15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«НК «Роснефть», </a:t>
            </a:r>
            <a:r>
              <a:rPr lang="ru-RU" sz="15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ПАО </a:t>
            </a:r>
            <a:r>
              <a:rPr lang="ru-RU" sz="15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5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Россети</a:t>
            </a:r>
            <a:r>
              <a:rPr lang="ru-RU" sz="15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», ПАО «РЖД»</a:t>
            </a:r>
            <a:endPara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0" name="Picture 17" descr="C:\Documents and Settings\User\Рабочий стол\rosseti_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4" y="3515774"/>
            <a:ext cx="1035108" cy="35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3" name="Группа 12"/>
          <p:cNvGrpSpPr>
            <a:grpSpLocks/>
          </p:cNvGrpSpPr>
          <p:nvPr/>
        </p:nvGrpSpPr>
        <p:grpSpPr bwMode="auto">
          <a:xfrm>
            <a:off x="2177201" y="3691458"/>
            <a:ext cx="2121224" cy="2485287"/>
            <a:chOff x="1533436" y="934941"/>
            <a:chExt cx="3091023" cy="3780691"/>
          </a:xfrm>
        </p:grpSpPr>
        <p:pic>
          <p:nvPicPr>
            <p:cNvPr id="19" name="Picture 2" descr="I:\Богатонова Катерина\Свидетельства и сертификаты\Протоколы ФСК ЕЭС\УУЗП М обл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33436" y="1723776"/>
              <a:ext cx="1519316" cy="2201435"/>
            </a:xfrm>
            <a:prstGeom prst="rect">
              <a:avLst/>
            </a:prstGeom>
            <a:noFill/>
            <a:ln>
              <a:noFill/>
              <a:prstDash val="sysDash"/>
            </a:ln>
            <a:effectLst>
              <a:outerShdw blurRad="63500" sx="102000" sy="102000" algn="ctr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20" name="Picture 3" descr="I:\Богатонова Катерина\Свидетельства и сертификаты\Протоколы ФСК ЕЭС\ПНЗП М обл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16061" y="934941"/>
              <a:ext cx="2608398" cy="3780691"/>
            </a:xfrm>
            <a:prstGeom prst="rect">
              <a:avLst/>
            </a:prstGeom>
            <a:noFill/>
            <a:ln>
              <a:noFill/>
              <a:prstDash val="sysDash"/>
            </a:ln>
            <a:effectLst>
              <a:outerShdw blurRad="63500" sx="102000" sy="102000" algn="ctr" rotWithShape="0">
                <a:prstClr val="black">
                  <a:alpha val="30000"/>
                </a:prstClr>
              </a:outerShdw>
            </a:effec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08" y="2143444"/>
            <a:ext cx="1774366" cy="2542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08227"/>
            <a:ext cx="1691003" cy="23823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35" y="3773530"/>
            <a:ext cx="1451501" cy="20800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09091"/>
            <a:ext cx="1603761" cy="22685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3608" y="188114"/>
            <a:ext cx="3754760" cy="173428"/>
          </a:xfrm>
        </p:spPr>
        <p:txBody>
          <a:bodyPr/>
          <a:lstStyle/>
          <a:p>
            <a:pPr algn="l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компании (Сертификация)</a:t>
            </a:r>
          </a:p>
        </p:txBody>
      </p:sp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595742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 dirty="0" smtClean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altLang="ru-RU" sz="2000" b="1" dirty="0" smtClean="0">
              <a:solidFill>
                <a:srgbClr val="0F53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17"/>
          <p:cNvSpPr>
            <a:spLocks noChangeArrowheads="1"/>
          </p:cNvSpPr>
          <p:nvPr/>
        </p:nvSpPr>
        <p:spPr bwMode="auto">
          <a:xfrm>
            <a:off x="6702159" y="3072062"/>
            <a:ext cx="23630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66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66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66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66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66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Сертификат соответствия Международному стандарту менеджмента качества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«ИСО 9001»</a:t>
            </a:r>
          </a:p>
        </p:txBody>
      </p:sp>
      <p:sp>
        <p:nvSpPr>
          <p:cNvPr id="23" name="Прямоугольник 19"/>
          <p:cNvSpPr>
            <a:spLocks noChangeArrowheads="1"/>
          </p:cNvSpPr>
          <p:nvPr/>
        </p:nvSpPr>
        <p:spPr bwMode="auto">
          <a:xfrm>
            <a:off x="6702159" y="4580994"/>
            <a:ext cx="24956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668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5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Свидетельство СРО </a:t>
            </a:r>
            <a:r>
              <a:rPr lang="ru-RU" altLang="ru-RU" sz="1050" b="1" dirty="0">
                <a:solidFill>
                  <a:schemeClr val="tx2"/>
                </a:solidFill>
                <a:latin typeface="Arial" charset="0"/>
                <a:cs typeface="Arial" charset="0"/>
              </a:rPr>
              <a:t>НП «</a:t>
            </a:r>
            <a:r>
              <a:rPr lang="ru-RU" altLang="ru-RU" sz="105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Союзнефтегазпроект</a:t>
            </a:r>
            <a:r>
              <a:rPr lang="ru-RU" altLang="ru-RU" sz="1050" b="1" dirty="0">
                <a:solidFill>
                  <a:schemeClr val="tx2"/>
                </a:solidFill>
                <a:latin typeface="Arial" charset="0"/>
                <a:cs typeface="Arial" charset="0"/>
              </a:rPr>
              <a:t>»</a:t>
            </a:r>
          </a:p>
        </p:txBody>
      </p:sp>
      <p:sp>
        <p:nvSpPr>
          <p:cNvPr id="25" name="Прямоугольник 18"/>
          <p:cNvSpPr>
            <a:spLocks noChangeArrowheads="1"/>
          </p:cNvSpPr>
          <p:nvPr/>
        </p:nvSpPr>
        <p:spPr bwMode="auto">
          <a:xfrm>
            <a:off x="6679190" y="3834187"/>
            <a:ext cx="23483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668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5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Свидетельство СРО НП </a:t>
            </a:r>
            <a:r>
              <a:rPr lang="ru-RU" altLang="ru-RU" sz="1050" b="1" dirty="0">
                <a:solidFill>
                  <a:schemeClr val="tx2"/>
                </a:solidFill>
                <a:latin typeface="Arial" charset="0"/>
                <a:cs typeface="Arial" charset="0"/>
              </a:rPr>
              <a:t>«Саморегулируемая </a:t>
            </a:r>
            <a:endParaRPr lang="en-US" altLang="ru-RU" sz="105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r>
              <a:rPr lang="ru-RU" altLang="ru-RU" sz="1050" b="1" dirty="0">
                <a:solidFill>
                  <a:schemeClr val="tx2"/>
                </a:solidFill>
                <a:latin typeface="Arial" charset="0"/>
                <a:cs typeface="Arial" charset="0"/>
              </a:rPr>
              <a:t>организация «АЛЬЯНС СТРОИТЕЛЕЙ»</a:t>
            </a:r>
          </a:p>
        </p:txBody>
      </p:sp>
      <p:sp>
        <p:nvSpPr>
          <p:cNvPr id="26" name="Прямоугольник 16"/>
          <p:cNvSpPr>
            <a:spLocks noChangeArrowheads="1"/>
          </p:cNvSpPr>
          <p:nvPr/>
        </p:nvSpPr>
        <p:spPr bwMode="auto">
          <a:xfrm>
            <a:off x="6679189" y="5038766"/>
            <a:ext cx="212395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668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50" b="1" dirty="0">
                <a:solidFill>
                  <a:schemeClr val="tx2"/>
                </a:solidFill>
                <a:latin typeface="Arial" charset="0"/>
                <a:cs typeface="Arial" charset="0"/>
              </a:rPr>
              <a:t>Патенты на изобретения</a:t>
            </a:r>
          </a:p>
        </p:txBody>
      </p:sp>
      <p:sp>
        <p:nvSpPr>
          <p:cNvPr id="28" name="Прямоугольник 23"/>
          <p:cNvSpPr>
            <a:spLocks noChangeArrowheads="1"/>
          </p:cNvSpPr>
          <p:nvPr/>
        </p:nvSpPr>
        <p:spPr bwMode="auto">
          <a:xfrm>
            <a:off x="6701440" y="1727946"/>
            <a:ext cx="227957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668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5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Декларации таможенного союза</a:t>
            </a:r>
            <a:endParaRPr lang="ru-RU" altLang="ru-RU" sz="105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20491" name="Picture 18" descr="C:\Documents and Settings\User\Рабочий стол\rosneft_________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1" y="4275402"/>
            <a:ext cx="958794" cy="52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13" descr="ФСК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 b="11015"/>
          <a:stretch>
            <a:fillRect/>
          </a:stretch>
        </p:blipFill>
        <p:spPr bwMode="auto">
          <a:xfrm>
            <a:off x="292437" y="5135562"/>
            <a:ext cx="1018295" cy="53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02159" y="2119231"/>
            <a:ext cx="21902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5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Сертификаты</a:t>
            </a:r>
            <a:endParaRPr lang="ru-RU" sz="105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646045" y="1491790"/>
            <a:ext cx="21902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50" b="1" u="sng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Продукция</a:t>
            </a:r>
            <a:r>
              <a:rPr lang="ru-RU" altLang="ru-RU" sz="105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:</a:t>
            </a:r>
          </a:p>
          <a:p>
            <a:endParaRPr lang="ru-RU" sz="105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701018" y="2373147"/>
            <a:ext cx="21902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5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Протоколы испытаний</a:t>
            </a:r>
            <a:endParaRPr lang="ru-RU" sz="105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646045" y="2799388"/>
            <a:ext cx="21902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50" b="1" u="sng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Компания</a:t>
            </a:r>
            <a:r>
              <a:rPr lang="ru-RU" altLang="ru-RU" sz="105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:</a:t>
            </a:r>
          </a:p>
          <a:p>
            <a:endParaRPr lang="ru-RU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4727789"/>
            <a:ext cx="9144000" cy="1695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10065" cy="357616"/>
          </a:xfrm>
        </p:spPr>
        <p:txBody>
          <a:bodyPr/>
          <a:lstStyle/>
          <a:p>
            <a:pPr algn="l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НАЗНАЧЕНИЕ, ОСНОВНЫЕ ТРЕБОВАНИЯ И ОСОБЕННОСТИ СОПТ 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2000" b="1" dirty="0" smtClean="0">
              <a:solidFill>
                <a:srgbClr val="0F53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                                 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4404" y="979453"/>
            <a:ext cx="7552052" cy="3457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b="1" u="sng" dirty="0">
                <a:solidFill>
                  <a:srgbClr val="005DAB"/>
                </a:solidFill>
              </a:rPr>
              <a:t>Источники постоянного тока: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/>
              <a:t>          </a:t>
            </a:r>
            <a:r>
              <a:rPr lang="ru-RU" sz="1400" dirty="0" smtClean="0">
                <a:solidFill>
                  <a:srgbClr val="0F539F"/>
                </a:solidFill>
              </a:rPr>
              <a:t>Зарядно-</a:t>
            </a:r>
            <a:r>
              <a:rPr lang="ru-RU" sz="1400" dirty="0" err="1" smtClean="0">
                <a:solidFill>
                  <a:srgbClr val="0F539F"/>
                </a:solidFill>
              </a:rPr>
              <a:t>подзарядный</a:t>
            </a:r>
            <a:r>
              <a:rPr lang="ru-RU" sz="1400" dirty="0" smtClean="0">
                <a:solidFill>
                  <a:srgbClr val="0F539F"/>
                </a:solidFill>
              </a:rPr>
              <a:t> </a:t>
            </a:r>
            <a:r>
              <a:rPr lang="ru-RU" sz="1400" dirty="0">
                <a:solidFill>
                  <a:srgbClr val="0F539F"/>
                </a:solidFill>
              </a:rPr>
              <a:t>преобразователь;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>
                <a:solidFill>
                  <a:srgbClr val="0F539F"/>
                </a:solidFill>
              </a:rPr>
              <a:t>          </a:t>
            </a:r>
            <a:r>
              <a:rPr lang="ru-RU" sz="1400" dirty="0">
                <a:solidFill>
                  <a:srgbClr val="0F539F"/>
                </a:solidFill>
              </a:rPr>
              <a:t>Аккумуляторная батарея;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b="1" u="sng" dirty="0">
                <a:solidFill>
                  <a:srgbClr val="005DAB"/>
                </a:solidFill>
              </a:rPr>
              <a:t>Щит постоянного тока (шкафы ввода и распределения оперативного тока):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/>
              <a:t>     </a:t>
            </a:r>
            <a:r>
              <a:rPr lang="ru-RU" sz="1400" dirty="0" smtClean="0"/>
              <a:t>     </a:t>
            </a:r>
            <a:r>
              <a:rPr lang="ru-RU" sz="1400" dirty="0" smtClean="0">
                <a:solidFill>
                  <a:srgbClr val="0F539F"/>
                </a:solidFill>
              </a:rPr>
              <a:t>Отключающие </a:t>
            </a:r>
            <a:r>
              <a:rPr lang="ru-RU" sz="1400" dirty="0">
                <a:solidFill>
                  <a:srgbClr val="0F539F"/>
                </a:solidFill>
              </a:rPr>
              <a:t>аппараты защиты от сверхтоков (коротких  замыканий и перегрузок);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>
                <a:solidFill>
                  <a:srgbClr val="0F539F"/>
                </a:solidFill>
              </a:rPr>
              <a:t>          </a:t>
            </a:r>
            <a:r>
              <a:rPr lang="ru-RU" sz="1400" dirty="0">
                <a:solidFill>
                  <a:srgbClr val="0F539F"/>
                </a:solidFill>
              </a:rPr>
              <a:t>Коммутационные аппараты;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>
                <a:solidFill>
                  <a:srgbClr val="0F539F"/>
                </a:solidFill>
              </a:rPr>
              <a:t>          </a:t>
            </a:r>
            <a:r>
              <a:rPr lang="ru-RU" sz="1400" dirty="0">
                <a:solidFill>
                  <a:srgbClr val="0F539F"/>
                </a:solidFill>
              </a:rPr>
              <a:t>Устройства защиты от перенапряжений;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>
                <a:solidFill>
                  <a:srgbClr val="0F539F"/>
                </a:solidFill>
              </a:rPr>
              <a:t>          </a:t>
            </a:r>
            <a:r>
              <a:rPr lang="ru-RU" sz="1400" dirty="0">
                <a:solidFill>
                  <a:srgbClr val="0F539F"/>
                </a:solidFill>
              </a:rPr>
              <a:t>Устройство контроля изоляции полюсов сети относительно земли;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>
                <a:solidFill>
                  <a:srgbClr val="0F539F"/>
                </a:solidFill>
              </a:rPr>
              <a:t>          </a:t>
            </a:r>
            <a:r>
              <a:rPr lang="ru-RU" sz="1400" dirty="0">
                <a:solidFill>
                  <a:srgbClr val="0F539F"/>
                </a:solidFill>
              </a:rPr>
              <a:t>Систему автоматизированного поиска мест повреждения изоляции полюсов сети </a:t>
            </a:r>
            <a:endParaRPr lang="ru-RU" sz="1400" dirty="0" smtClean="0">
              <a:solidFill>
                <a:srgbClr val="0F539F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F539F"/>
                </a:solidFill>
              </a:rPr>
              <a:t> </a:t>
            </a:r>
            <a:r>
              <a:rPr lang="ru-RU" sz="1400" dirty="0" smtClean="0">
                <a:solidFill>
                  <a:srgbClr val="0F539F"/>
                </a:solidFill>
              </a:rPr>
              <a:t>         относительно </a:t>
            </a:r>
            <a:r>
              <a:rPr lang="ru-RU" sz="1400" dirty="0">
                <a:solidFill>
                  <a:srgbClr val="0F539F"/>
                </a:solidFill>
              </a:rPr>
              <a:t>земли; </a:t>
            </a:r>
            <a:endParaRPr lang="ru-RU" sz="1400" dirty="0" smtClean="0">
              <a:solidFill>
                <a:srgbClr val="0F539F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F539F"/>
                </a:solidFill>
              </a:rPr>
              <a:t> </a:t>
            </a:r>
            <a:r>
              <a:rPr lang="ru-RU" sz="1400" dirty="0" smtClean="0">
                <a:solidFill>
                  <a:srgbClr val="0F539F"/>
                </a:solidFill>
              </a:rPr>
              <a:t>         Устройство </a:t>
            </a:r>
            <a:r>
              <a:rPr lang="ru-RU" sz="1400" dirty="0">
                <a:solidFill>
                  <a:srgbClr val="0F539F"/>
                </a:solidFill>
              </a:rPr>
              <a:t>регистрации аварийных процессов и событий в СОПТ;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>
                <a:solidFill>
                  <a:srgbClr val="0F539F"/>
                </a:solidFill>
              </a:rPr>
              <a:t>          </a:t>
            </a:r>
            <a:r>
              <a:rPr lang="ru-RU" sz="1400" dirty="0">
                <a:solidFill>
                  <a:srgbClr val="0F539F"/>
                </a:solidFill>
              </a:rPr>
              <a:t>Средства выдачи сигнала обобщенной неисправности в АСУ ТП;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824" y="618201"/>
            <a:ext cx="8610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DC4025"/>
                </a:solidFill>
              </a:rPr>
              <a:t>Типовой состав </a:t>
            </a:r>
            <a:r>
              <a:rPr lang="ru-RU" sz="1600" b="1" dirty="0" smtClean="0">
                <a:solidFill>
                  <a:srgbClr val="DC4025"/>
                </a:solidFill>
              </a:rPr>
              <a:t>системы оперативного постоянного тока:</a:t>
            </a:r>
            <a:endParaRPr lang="ru-RU" sz="1600" b="1" dirty="0">
              <a:solidFill>
                <a:srgbClr val="DC4025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647131"/>
            <a:ext cx="2264990" cy="1596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31" y="1268760"/>
            <a:ext cx="1048469" cy="18549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88" y="4898045"/>
            <a:ext cx="1386019" cy="15230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069"/>
            <a:ext cx="1227124" cy="34669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41955"/>
            <a:ext cx="1872208" cy="12066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679454"/>
            <a:ext cx="1256531" cy="269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9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4644008" y="474248"/>
            <a:ext cx="1838051" cy="2253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47348" y="474248"/>
            <a:ext cx="1807346" cy="3000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1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68779" y="6360901"/>
            <a:ext cx="333250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altLang="ru-RU" sz="2000" b="1" dirty="0" smtClean="0">
              <a:solidFill>
                <a:srgbClr val="0F53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                                 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головок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10065" cy="357616"/>
          </a:xfrm>
        </p:spPr>
        <p:txBody>
          <a:bodyPr/>
          <a:lstStyle/>
          <a:p>
            <a:pPr algn="l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ОСНОВНОЕ ОБОРУДОВАНИЕ производства ЗАО «МПОТК «ТЕХНОКОМПЛЕКТ»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4693" y="726575"/>
            <a:ext cx="2757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</a:rPr>
              <a:t>АППАРАТЫ </a:t>
            </a:r>
            <a:r>
              <a:rPr lang="ru-RU" sz="1400" dirty="0">
                <a:solidFill>
                  <a:srgbClr val="C00000"/>
                </a:solidFill>
              </a:rPr>
              <a:t>УПРАВЛЕНИЯ </a:t>
            </a:r>
            <a:endParaRPr lang="ru-RU" sz="1400" dirty="0" smtClean="0">
              <a:solidFill>
                <a:srgbClr val="C00000"/>
              </a:solidFill>
            </a:endParaRPr>
          </a:p>
          <a:p>
            <a:r>
              <a:rPr lang="ru-RU" sz="1400" dirty="0" smtClean="0">
                <a:solidFill>
                  <a:srgbClr val="C00000"/>
                </a:solidFill>
              </a:rPr>
              <a:t>ОПЕРАТИВНЫМ ТОКОМ </a:t>
            </a:r>
          </a:p>
          <a:p>
            <a:r>
              <a:rPr lang="ru-RU" sz="1400" dirty="0" smtClean="0">
                <a:solidFill>
                  <a:srgbClr val="C00000"/>
                </a:solidFill>
              </a:rPr>
              <a:t>серии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АУОТ-М «Дубна»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5421" y="1765627"/>
            <a:ext cx="2350504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>
                <a:solidFill>
                  <a:srgbClr val="005DAB"/>
                </a:solidFill>
              </a:rPr>
              <a:t>- питающая </a:t>
            </a:r>
            <a:r>
              <a:rPr lang="ru-RU" sz="1400" dirty="0">
                <a:solidFill>
                  <a:srgbClr val="005DAB"/>
                </a:solidFill>
              </a:rPr>
              <a:t>сеть, В: </a:t>
            </a:r>
            <a:r>
              <a:rPr lang="ru-RU" sz="1400" dirty="0" smtClean="0">
                <a:solidFill>
                  <a:srgbClr val="005DAB"/>
                </a:solidFill>
              </a:rPr>
              <a:t>3*380</a:t>
            </a:r>
            <a:r>
              <a:rPr lang="ru-RU" sz="1400" dirty="0">
                <a:solidFill>
                  <a:srgbClr val="005DAB"/>
                </a:solidFill>
              </a:rPr>
              <a:t>; 3*220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5DAB"/>
                </a:solidFill>
              </a:rPr>
              <a:t>- коэффициент мощности, не менее: 0,95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5DAB"/>
                </a:solidFill>
              </a:rPr>
              <a:t>- точность стабилизации, не более, %: ± </a:t>
            </a:r>
            <a:r>
              <a:rPr lang="ru-RU" sz="1400" dirty="0" smtClean="0">
                <a:solidFill>
                  <a:srgbClr val="005DAB"/>
                </a:solidFill>
              </a:rPr>
              <a:t>0,5</a:t>
            </a:r>
            <a:endParaRPr lang="ru-RU" sz="1400" dirty="0">
              <a:solidFill>
                <a:srgbClr val="005DAB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2059" y="726575"/>
            <a:ext cx="251997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>
                <a:solidFill>
                  <a:srgbClr val="C00000"/>
                </a:solidFill>
              </a:rPr>
              <a:t>ПРЕОБРАЗОВАТЕЛИ </a:t>
            </a:r>
            <a:endParaRPr lang="ru-RU" sz="1400" dirty="0" smtClean="0">
              <a:solidFill>
                <a:srgbClr val="C00000"/>
              </a:solidFill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 smtClean="0">
                <a:solidFill>
                  <a:srgbClr val="C00000"/>
                </a:solidFill>
              </a:rPr>
              <a:t>НАПРЯЖЕНИЯ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 smtClean="0">
                <a:solidFill>
                  <a:srgbClr val="C00000"/>
                </a:solidFill>
              </a:rPr>
              <a:t>ЗАРЯДНО-ПОДЗАРЯДНЫЕ 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 smtClean="0">
                <a:solidFill>
                  <a:srgbClr val="C00000"/>
                </a:solidFill>
              </a:rPr>
              <a:t>серии </a:t>
            </a:r>
            <a:r>
              <a:rPr lang="ru-RU" sz="1400" b="1" dirty="0" smtClean="0">
                <a:solidFill>
                  <a:srgbClr val="C00000"/>
                </a:solidFill>
              </a:rPr>
              <a:t>                                                                                                    </a:t>
            </a:r>
            <a:r>
              <a:rPr lang="ru-RU" sz="1600" b="1" dirty="0" smtClean="0">
                <a:solidFill>
                  <a:srgbClr val="C00000"/>
                </a:solidFill>
              </a:rPr>
              <a:t>ПНЗП-М «Дубна»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3445" y="2794673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5DAB"/>
                </a:solidFill>
              </a:rPr>
              <a:t>- питающая сеть, В: 3*380; 3*220</a:t>
            </a:r>
          </a:p>
          <a:p>
            <a:r>
              <a:rPr lang="ru-RU" sz="1400" dirty="0">
                <a:solidFill>
                  <a:srgbClr val="005DAB"/>
                </a:solidFill>
              </a:rPr>
              <a:t>- коэффициент мощности, не менее: 0,95</a:t>
            </a:r>
          </a:p>
          <a:p>
            <a:r>
              <a:rPr lang="ru-RU" sz="1400" dirty="0">
                <a:solidFill>
                  <a:srgbClr val="005DAB"/>
                </a:solidFill>
              </a:rPr>
              <a:t>- точность стабилизации, не более, %: ± 0,5</a:t>
            </a:r>
          </a:p>
          <a:p>
            <a:r>
              <a:rPr lang="ru-RU" sz="1400" dirty="0">
                <a:solidFill>
                  <a:srgbClr val="005DAB"/>
                </a:solidFill>
              </a:rPr>
              <a:t>- </a:t>
            </a:r>
            <a:r>
              <a:rPr lang="ru-RU" sz="1400" dirty="0" err="1">
                <a:solidFill>
                  <a:srgbClr val="005DAB"/>
                </a:solidFill>
              </a:rPr>
              <a:t>Uном</a:t>
            </a:r>
            <a:r>
              <a:rPr lang="ru-RU" sz="1400" dirty="0">
                <a:solidFill>
                  <a:srgbClr val="005DAB"/>
                </a:solidFill>
              </a:rPr>
              <a:t>. </a:t>
            </a:r>
            <a:r>
              <a:rPr lang="ru-RU" sz="1400" dirty="0" err="1">
                <a:solidFill>
                  <a:srgbClr val="005DAB"/>
                </a:solidFill>
              </a:rPr>
              <a:t>вых</a:t>
            </a:r>
            <a:r>
              <a:rPr lang="ru-RU" sz="1400" dirty="0">
                <a:solidFill>
                  <a:srgbClr val="005DAB"/>
                </a:solidFill>
              </a:rPr>
              <a:t>.:, В: 28,5; 60; 115; 230; 250    </a:t>
            </a:r>
          </a:p>
          <a:p>
            <a:r>
              <a:rPr lang="ru-RU" sz="1400" dirty="0">
                <a:solidFill>
                  <a:srgbClr val="005DAB"/>
                </a:solidFill>
              </a:rPr>
              <a:t>- выходной ток, А: от 1,0 до 100 (160*)</a:t>
            </a:r>
          </a:p>
          <a:p>
            <a:r>
              <a:rPr lang="ru-RU" sz="1400" dirty="0">
                <a:solidFill>
                  <a:srgbClr val="005DAB"/>
                </a:solidFill>
              </a:rPr>
              <a:t>- </a:t>
            </a:r>
            <a:r>
              <a:rPr lang="ru-RU" sz="1400" dirty="0" err="1">
                <a:solidFill>
                  <a:srgbClr val="005DAB"/>
                </a:solidFill>
              </a:rPr>
              <a:t>Imax.вых</a:t>
            </a:r>
            <a:r>
              <a:rPr lang="ru-RU" sz="1400" dirty="0">
                <a:solidFill>
                  <a:srgbClr val="005DAB"/>
                </a:solidFill>
              </a:rPr>
              <a:t>., не менее, %: 105</a:t>
            </a:r>
          </a:p>
          <a:p>
            <a:r>
              <a:rPr lang="ru-RU" sz="1400" dirty="0">
                <a:solidFill>
                  <a:srgbClr val="005DAB"/>
                </a:solidFill>
              </a:rPr>
              <a:t>- шаг регулирования тока заряда АБ, не более, А:  0,1</a:t>
            </a:r>
          </a:p>
          <a:p>
            <a:r>
              <a:rPr lang="ru-RU" sz="1400" dirty="0" smtClean="0">
                <a:solidFill>
                  <a:srgbClr val="005DAB"/>
                </a:solidFill>
              </a:rPr>
              <a:t>- коэффициент </a:t>
            </a:r>
            <a:r>
              <a:rPr lang="ru-RU" sz="1400" dirty="0">
                <a:solidFill>
                  <a:srgbClr val="005DAB"/>
                </a:solidFill>
              </a:rPr>
              <a:t>пульсации </a:t>
            </a:r>
            <a:r>
              <a:rPr lang="ru-RU" sz="1400" dirty="0" err="1">
                <a:solidFill>
                  <a:srgbClr val="005DAB"/>
                </a:solidFill>
              </a:rPr>
              <a:t>Uвых</a:t>
            </a:r>
            <a:r>
              <a:rPr lang="ru-RU" sz="1400" dirty="0">
                <a:solidFill>
                  <a:srgbClr val="005DAB"/>
                </a:solidFill>
              </a:rPr>
              <a:t>., не более, %: 0,2; </a:t>
            </a:r>
            <a:r>
              <a:rPr lang="ru-RU" sz="1400" dirty="0" smtClean="0">
                <a:solidFill>
                  <a:srgbClr val="005DAB"/>
                </a:solidFill>
              </a:rPr>
              <a:t>0,5</a:t>
            </a:r>
            <a:endParaRPr lang="ru-RU" sz="1400" dirty="0">
              <a:solidFill>
                <a:srgbClr val="005DAB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4209" y="4988674"/>
            <a:ext cx="2520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005DAB"/>
                </a:solidFill>
              </a:rPr>
              <a:t>*-при </a:t>
            </a:r>
            <a:r>
              <a:rPr lang="ru-RU" sz="1000" b="1" dirty="0" err="1">
                <a:solidFill>
                  <a:srgbClr val="005DAB"/>
                </a:solidFill>
              </a:rPr>
              <a:t>Uном</a:t>
            </a:r>
            <a:r>
              <a:rPr lang="ru-RU" sz="1000" b="1" dirty="0">
                <a:solidFill>
                  <a:srgbClr val="005DAB"/>
                </a:solidFill>
              </a:rPr>
              <a:t>. </a:t>
            </a:r>
            <a:r>
              <a:rPr lang="ru-RU" sz="1000" b="1" dirty="0" err="1">
                <a:solidFill>
                  <a:srgbClr val="005DAB"/>
                </a:solidFill>
              </a:rPr>
              <a:t>вых</a:t>
            </a:r>
            <a:r>
              <a:rPr lang="ru-RU" sz="1000" b="1" dirty="0">
                <a:solidFill>
                  <a:srgbClr val="005DAB"/>
                </a:solidFill>
              </a:rPr>
              <a:t>. не более 115 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5320" y="5447658"/>
            <a:ext cx="880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u="sng" dirty="0">
                <a:solidFill>
                  <a:srgbClr val="0F539F"/>
                </a:solidFill>
              </a:rPr>
              <a:t>Показатели надежности: </a:t>
            </a:r>
            <a:r>
              <a:rPr lang="ru-RU" sz="1400" i="1" dirty="0"/>
              <a:t>среднее время восстановление работоспособности - </a:t>
            </a:r>
            <a:r>
              <a:rPr lang="ru-RU" sz="1400" i="1" u="sng" dirty="0">
                <a:solidFill>
                  <a:srgbClr val="C00000"/>
                </a:solidFill>
              </a:rPr>
              <a:t>не более 1 часа</a:t>
            </a:r>
            <a:r>
              <a:rPr lang="ru-RU" sz="1400" i="1" dirty="0"/>
              <a:t>;  средний срок службы - </a:t>
            </a:r>
            <a:r>
              <a:rPr lang="ru-RU" sz="1400" i="1" u="sng" dirty="0">
                <a:solidFill>
                  <a:srgbClr val="C00000"/>
                </a:solidFill>
              </a:rPr>
              <a:t>не менее 25 </a:t>
            </a:r>
            <a:r>
              <a:rPr lang="ru-RU" sz="1400" i="1" u="sng" dirty="0" smtClean="0">
                <a:solidFill>
                  <a:srgbClr val="C00000"/>
                </a:solidFill>
              </a:rPr>
              <a:t>лет</a:t>
            </a:r>
            <a:r>
              <a:rPr lang="ru-RU" sz="1400" i="1" dirty="0" smtClean="0"/>
              <a:t>, </a:t>
            </a:r>
            <a:r>
              <a:rPr lang="ru-RU" sz="1400" i="1" dirty="0"/>
              <a:t>средняя наработка на отказ – </a:t>
            </a:r>
            <a:r>
              <a:rPr lang="ru-RU" sz="1400" i="1" u="sng" dirty="0">
                <a:solidFill>
                  <a:srgbClr val="C00000"/>
                </a:solidFill>
              </a:rPr>
              <a:t>не менее 125 000 часов</a:t>
            </a:r>
            <a:r>
              <a:rPr lang="ru-RU" sz="1400" i="1" dirty="0"/>
              <a:t>; </a:t>
            </a:r>
            <a:endParaRPr lang="ru-RU" sz="1400" i="1" dirty="0">
              <a:solidFill>
                <a:srgbClr val="005DAB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2" y="611250"/>
            <a:ext cx="1655438" cy="278382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47" y="726575"/>
            <a:ext cx="1775762" cy="185594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78146" y="3630853"/>
            <a:ext cx="4434195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5DAB"/>
                </a:solidFill>
              </a:rPr>
              <a:t>- </a:t>
            </a:r>
            <a:r>
              <a:rPr lang="ru-RU" sz="1400" dirty="0" err="1">
                <a:solidFill>
                  <a:srgbClr val="005DAB"/>
                </a:solidFill>
              </a:rPr>
              <a:t>Uном</a:t>
            </a:r>
            <a:r>
              <a:rPr lang="ru-RU" sz="1400" dirty="0">
                <a:solidFill>
                  <a:srgbClr val="005DAB"/>
                </a:solidFill>
              </a:rPr>
              <a:t>. </a:t>
            </a:r>
            <a:r>
              <a:rPr lang="ru-RU" sz="1400" dirty="0" err="1">
                <a:solidFill>
                  <a:srgbClr val="005DAB"/>
                </a:solidFill>
              </a:rPr>
              <a:t>вых</a:t>
            </a:r>
            <a:r>
              <a:rPr lang="ru-RU" sz="1400" dirty="0">
                <a:solidFill>
                  <a:srgbClr val="005DAB"/>
                </a:solidFill>
              </a:rPr>
              <a:t>.:, В: 115;230  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5DAB"/>
                </a:solidFill>
              </a:rPr>
              <a:t>- выходной ток, А: от 0 до 25;50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5DAB"/>
                </a:solidFill>
              </a:rPr>
              <a:t>- </a:t>
            </a:r>
            <a:r>
              <a:rPr lang="ru-RU" sz="1400" dirty="0" err="1">
                <a:solidFill>
                  <a:srgbClr val="005DAB"/>
                </a:solidFill>
              </a:rPr>
              <a:t>Imax.вых</a:t>
            </a:r>
            <a:r>
              <a:rPr lang="ru-RU" sz="1400" dirty="0">
                <a:solidFill>
                  <a:srgbClr val="005DAB"/>
                </a:solidFill>
              </a:rPr>
              <a:t>., не менее, %: 105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5DAB"/>
                </a:solidFill>
              </a:rPr>
              <a:t>- шаг регулирования тока заряда АБ, А:  0,1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5DAB"/>
                </a:solidFill>
              </a:rPr>
              <a:t>- коэффициент пульсации </a:t>
            </a:r>
            <a:r>
              <a:rPr lang="ru-RU" sz="1400" dirty="0" err="1">
                <a:solidFill>
                  <a:srgbClr val="005DAB"/>
                </a:solidFill>
              </a:rPr>
              <a:t>Uвых</a:t>
            </a:r>
            <a:r>
              <a:rPr lang="ru-RU" sz="1400" dirty="0">
                <a:solidFill>
                  <a:srgbClr val="005DAB"/>
                </a:solidFill>
              </a:rPr>
              <a:t>., не более, %: 0,2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ru-RU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60344" y="2829149"/>
            <a:ext cx="956235" cy="569387"/>
          </a:xfrm>
          <a:prstGeom prst="rect">
            <a:avLst/>
          </a:prstGeom>
          <a:noFill/>
          <a:effectLst>
            <a:glow rad="127000">
              <a:schemeClr val="accent1">
                <a:alpha val="5000"/>
              </a:schemeClr>
            </a:glow>
            <a:outerShdw blurRad="50800" dist="50800" dir="5400000" algn="ctr" rotWithShape="0">
              <a:srgbClr val="000000">
                <a:alpha val="10000"/>
              </a:srgbClr>
            </a:outerShdw>
          </a:effectLst>
          <a:scene3d>
            <a:camera prst="orthographicFront">
              <a:rot lat="0" lon="0" rev="2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ЛИДЕР</a:t>
            </a:r>
          </a:p>
          <a:p>
            <a:pPr algn="ctr"/>
            <a:r>
              <a:rPr lang="ru-RU" sz="15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продаж</a:t>
            </a:r>
            <a:endParaRPr lang="ru-RU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03941" y="2044956"/>
            <a:ext cx="956235" cy="569387"/>
          </a:xfrm>
          <a:prstGeom prst="rect">
            <a:avLst/>
          </a:prstGeom>
          <a:noFill/>
          <a:effectLst>
            <a:glow rad="127000">
              <a:schemeClr val="accent1">
                <a:alpha val="25000"/>
              </a:schemeClr>
            </a:glow>
            <a:reflection stA="0" endPos="65000" dist="50800" dir="5400000" sy="-100000" algn="bl" rotWithShape="0"/>
          </a:effectLst>
          <a:scene3d>
            <a:camera prst="orthographicFront">
              <a:rot lat="0" lon="0" rev="21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ЛИДЕР</a:t>
            </a:r>
          </a:p>
          <a:p>
            <a:pPr algn="ctr"/>
            <a:r>
              <a:rPr lang="ru-RU" sz="15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продаж</a:t>
            </a:r>
            <a:endParaRPr lang="ru-RU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272" y="474248"/>
            <a:ext cx="1907355" cy="5907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10065" cy="357616"/>
          </a:xfrm>
        </p:spPr>
        <p:txBody>
          <a:bodyPr/>
          <a:lstStyle/>
          <a:p>
            <a:pPr algn="l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ОСНОВНОЕ ОБОРУДОВАНИЕ производства ЗАО «МПОТК «ТЕХНОКОМПЛЕКТ»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                                 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3081" y="634845"/>
            <a:ext cx="761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ШКАФЫ ВВОДА И </a:t>
            </a:r>
            <a:r>
              <a:rPr lang="ru-RU" sz="1600" dirty="0" smtClean="0">
                <a:solidFill>
                  <a:srgbClr val="C00000"/>
                </a:solidFill>
              </a:rPr>
              <a:t>РАСПРЕДЕЛЕНИЯ серии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ШВР-М «Дубна»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8499" y="1109643"/>
            <a:ext cx="62042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 err="1" smtClean="0">
                <a:solidFill>
                  <a:srgbClr val="0F539F"/>
                </a:solidFill>
              </a:rPr>
              <a:t>Uном</a:t>
            </a:r>
            <a:r>
              <a:rPr lang="ru-RU" sz="1400" dirty="0">
                <a:solidFill>
                  <a:srgbClr val="0F539F"/>
                </a:solidFill>
              </a:rPr>
              <a:t>. =220(110</a:t>
            </a:r>
            <a:r>
              <a:rPr lang="ru-RU" sz="1400" dirty="0" smtClean="0">
                <a:solidFill>
                  <a:srgbClr val="0F539F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Совместная установка с ЗУ АУОТ-М «Дубна», ПНЗП-М «Дубна»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F539F"/>
                </a:solidFill>
              </a:rPr>
              <a:t>количество фидеров в базовом исполнении: 12 шт.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номинальный </a:t>
            </a:r>
            <a:r>
              <a:rPr lang="ru-RU" sz="1400" dirty="0">
                <a:solidFill>
                  <a:srgbClr val="0F539F"/>
                </a:solidFill>
              </a:rPr>
              <a:t>условный ток КЗ </a:t>
            </a:r>
            <a:r>
              <a:rPr lang="ru-RU" sz="1400" dirty="0" err="1">
                <a:solidFill>
                  <a:srgbClr val="0F539F"/>
                </a:solidFill>
              </a:rPr>
              <a:t>Icc</a:t>
            </a:r>
            <a:r>
              <a:rPr lang="ru-RU" sz="1400" dirty="0">
                <a:solidFill>
                  <a:srgbClr val="0F539F"/>
                </a:solidFill>
              </a:rPr>
              <a:t>, кА: </a:t>
            </a:r>
            <a:r>
              <a:rPr lang="ru-RU" sz="1400" dirty="0" smtClean="0">
                <a:solidFill>
                  <a:srgbClr val="0F539F"/>
                </a:solidFill>
              </a:rPr>
              <a:t>3,0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индикация </a:t>
            </a:r>
            <a:r>
              <a:rPr lang="ru-RU" sz="1400" dirty="0">
                <a:solidFill>
                  <a:srgbClr val="0F539F"/>
                </a:solidFill>
              </a:rPr>
              <a:t>положения и </a:t>
            </a:r>
            <a:r>
              <a:rPr lang="ru-RU" sz="1400" dirty="0" smtClean="0">
                <a:solidFill>
                  <a:srgbClr val="0F539F"/>
                </a:solidFill>
              </a:rPr>
              <a:t>состояния коммутационных аппаратов 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мнемосхема </a:t>
            </a:r>
            <a:r>
              <a:rPr lang="ru-RU" sz="1400" dirty="0">
                <a:solidFill>
                  <a:srgbClr val="0F539F"/>
                </a:solidFill>
              </a:rPr>
              <a:t>на </a:t>
            </a:r>
            <a:r>
              <a:rPr lang="ru-RU" sz="1400" dirty="0" smtClean="0">
                <a:solidFill>
                  <a:srgbClr val="0F539F"/>
                </a:solidFill>
              </a:rPr>
              <a:t>двери; 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возможность </a:t>
            </a:r>
            <a:r>
              <a:rPr lang="ru-RU" sz="1400" dirty="0">
                <a:solidFill>
                  <a:srgbClr val="0F539F"/>
                </a:solidFill>
              </a:rPr>
              <a:t>установки: КМСОТ-М «Дубна</a:t>
            </a:r>
            <a:r>
              <a:rPr lang="ru-RU" sz="1400" dirty="0" smtClean="0">
                <a:solidFill>
                  <a:srgbClr val="0F539F"/>
                </a:solidFill>
              </a:rPr>
              <a:t>» </a:t>
            </a:r>
            <a:r>
              <a:rPr lang="ru-RU" sz="1400" dirty="0">
                <a:solidFill>
                  <a:srgbClr val="0F539F"/>
                </a:solidFill>
              </a:rPr>
              <a:t>(ПКИ-07 «Дубна»); диодной защиты; БАО; </a:t>
            </a:r>
            <a:r>
              <a:rPr lang="ru-RU" sz="1400" dirty="0" smtClean="0">
                <a:solidFill>
                  <a:srgbClr val="0F539F"/>
                </a:solidFill>
              </a:rPr>
              <a:t>защиты от </a:t>
            </a:r>
            <a:r>
              <a:rPr lang="ru-RU" sz="1400" dirty="0">
                <a:solidFill>
                  <a:srgbClr val="0F539F"/>
                </a:solidFill>
              </a:rPr>
              <a:t>глубокого разряда </a:t>
            </a:r>
            <a:r>
              <a:rPr lang="ru-RU" sz="1400" dirty="0" smtClean="0">
                <a:solidFill>
                  <a:srgbClr val="0F539F"/>
                </a:solidFill>
              </a:rPr>
              <a:t>АБ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F539F"/>
                </a:solidFill>
              </a:rPr>
              <a:t>в</a:t>
            </a:r>
            <a:r>
              <a:rPr lang="ru-RU" sz="1400" dirty="0" smtClean="0">
                <a:solidFill>
                  <a:srgbClr val="0F539F"/>
                </a:solidFill>
              </a:rPr>
              <a:t>озможность объединения двух ШВР-М «Дубна» </a:t>
            </a:r>
            <a:endParaRPr lang="ru-RU" sz="1400" dirty="0">
              <a:solidFill>
                <a:srgbClr val="0F539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7975" y="3260275"/>
            <a:ext cx="73660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ЩПТ на базе ШКАФА ВВОДА, СЕКЦИОНИРОВАНИЯ И РАСПРЕДЕЛЕНИЯ серии </a:t>
            </a:r>
            <a:r>
              <a:rPr lang="ru-RU" b="1" dirty="0" smtClean="0">
                <a:solidFill>
                  <a:srgbClr val="C00000"/>
                </a:solidFill>
              </a:rPr>
              <a:t>ШВСР-М «Дубна»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8499" y="3845050"/>
            <a:ext cx="623532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F539F"/>
                </a:solidFill>
              </a:rPr>
              <a:t>- </a:t>
            </a:r>
            <a:r>
              <a:rPr lang="ru-RU" sz="1400" dirty="0" smtClean="0">
                <a:solidFill>
                  <a:srgbClr val="0F539F"/>
                </a:solidFill>
              </a:rPr>
              <a:t>    </a:t>
            </a:r>
            <a:r>
              <a:rPr lang="ru-RU" sz="1400" dirty="0" err="1" smtClean="0">
                <a:solidFill>
                  <a:srgbClr val="0F539F"/>
                </a:solidFill>
              </a:rPr>
              <a:t>Uном</a:t>
            </a:r>
            <a:r>
              <a:rPr lang="ru-RU" sz="1400" dirty="0">
                <a:solidFill>
                  <a:srgbClr val="0F539F"/>
                </a:solidFill>
              </a:rPr>
              <a:t>. =220(110)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F539F"/>
                </a:solidFill>
              </a:rPr>
              <a:t>- </a:t>
            </a:r>
            <a:r>
              <a:rPr lang="ru-RU" sz="1400" dirty="0" smtClean="0">
                <a:solidFill>
                  <a:srgbClr val="0F539F"/>
                </a:solidFill>
              </a:rPr>
              <a:t>    </a:t>
            </a:r>
            <a:r>
              <a:rPr lang="ru-RU" sz="1400" dirty="0" err="1" smtClean="0">
                <a:solidFill>
                  <a:srgbClr val="0F539F"/>
                </a:solidFill>
              </a:rPr>
              <a:t>Iном</a:t>
            </a:r>
            <a:r>
              <a:rPr lang="ru-RU" sz="1400" dirty="0">
                <a:solidFill>
                  <a:srgbClr val="0F539F"/>
                </a:solidFill>
              </a:rPr>
              <a:t>. присоединений, не более, </a:t>
            </a:r>
            <a:r>
              <a:rPr lang="ru-RU" sz="1400" dirty="0" smtClean="0">
                <a:solidFill>
                  <a:srgbClr val="0F539F"/>
                </a:solidFill>
              </a:rPr>
              <a:t>А: 250</a:t>
            </a:r>
            <a:endParaRPr lang="ru-RU" sz="1400" dirty="0">
              <a:solidFill>
                <a:srgbClr val="0F539F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количество </a:t>
            </a:r>
            <a:r>
              <a:rPr lang="ru-RU" sz="1400" dirty="0">
                <a:solidFill>
                  <a:srgbClr val="0F539F"/>
                </a:solidFill>
              </a:rPr>
              <a:t>фидеров в базовом исполнении: </a:t>
            </a:r>
            <a:r>
              <a:rPr lang="ru-RU" sz="1400" dirty="0" smtClean="0">
                <a:solidFill>
                  <a:srgbClr val="0F539F"/>
                </a:solidFill>
              </a:rPr>
              <a:t>24 (48) </a:t>
            </a:r>
            <a:r>
              <a:rPr lang="ru-RU" sz="1400" dirty="0">
                <a:solidFill>
                  <a:srgbClr val="0F539F"/>
                </a:solidFill>
              </a:rPr>
              <a:t>шт.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индикация </a:t>
            </a:r>
            <a:r>
              <a:rPr lang="ru-RU" sz="1400" dirty="0">
                <a:solidFill>
                  <a:srgbClr val="0F539F"/>
                </a:solidFill>
              </a:rPr>
              <a:t>положения и состояния коммутационных </a:t>
            </a:r>
            <a:r>
              <a:rPr lang="ru-RU" sz="1400" dirty="0" smtClean="0">
                <a:solidFill>
                  <a:srgbClr val="0F539F"/>
                </a:solidFill>
              </a:rPr>
              <a:t>аппаратов 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мнемосхема </a:t>
            </a:r>
            <a:r>
              <a:rPr lang="ru-RU" sz="1400" dirty="0">
                <a:solidFill>
                  <a:srgbClr val="0F539F"/>
                </a:solidFill>
              </a:rPr>
              <a:t>на двери;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F539F"/>
                </a:solidFill>
              </a:rPr>
              <a:t>возможность установки: КМСОТ-М «Дубна» (ПКИ-07 «Дубна»); диодной защиты; БАО; защиты от глубокого разряда </a:t>
            </a:r>
            <a:r>
              <a:rPr lang="ru-RU" sz="1400" dirty="0" smtClean="0">
                <a:solidFill>
                  <a:srgbClr val="0F539F"/>
                </a:solidFill>
              </a:rPr>
              <a:t>АБ</a:t>
            </a:r>
            <a:endParaRPr lang="ru-RU" sz="1400" dirty="0">
              <a:solidFill>
                <a:srgbClr val="0F539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824" y="5634199"/>
            <a:ext cx="880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rgbClr val="DC4025"/>
                </a:solidFill>
              </a:rPr>
              <a:t>Показатели надежности: </a:t>
            </a:r>
            <a:r>
              <a:rPr lang="ru-RU" sz="1400" i="1" dirty="0"/>
              <a:t>среднее время восстановления – </a:t>
            </a:r>
            <a:r>
              <a:rPr lang="ru-RU" sz="1400" i="1" dirty="0">
                <a:solidFill>
                  <a:srgbClr val="005DAB"/>
                </a:solidFill>
              </a:rPr>
              <a:t>не более 2 часов</a:t>
            </a:r>
            <a:r>
              <a:rPr lang="ru-RU" sz="1400" i="1" dirty="0"/>
              <a:t>; ресурс - </a:t>
            </a:r>
            <a:r>
              <a:rPr lang="ru-RU" sz="1400" i="1" dirty="0">
                <a:solidFill>
                  <a:srgbClr val="005DAB"/>
                </a:solidFill>
              </a:rPr>
              <a:t>175 200 ч </a:t>
            </a:r>
            <a:r>
              <a:rPr lang="ru-RU" sz="1400" i="1" dirty="0"/>
              <a:t>; </a:t>
            </a:r>
            <a:endParaRPr lang="ru-RU" sz="1400" i="1" dirty="0" smtClean="0"/>
          </a:p>
          <a:p>
            <a:r>
              <a:rPr lang="ru-RU" sz="1400" i="1" dirty="0" smtClean="0"/>
              <a:t>средний </a:t>
            </a:r>
            <a:r>
              <a:rPr lang="ru-RU" sz="1400" i="1" dirty="0"/>
              <a:t>срок службы – </a:t>
            </a:r>
            <a:r>
              <a:rPr lang="ru-RU" sz="1400" i="1" dirty="0">
                <a:solidFill>
                  <a:srgbClr val="005DAB"/>
                </a:solidFill>
              </a:rPr>
              <a:t>не менее 25 лет </a:t>
            </a:r>
            <a:r>
              <a:rPr lang="ru-RU" sz="1400" i="1" dirty="0"/>
              <a:t>; </a:t>
            </a:r>
            <a:r>
              <a:rPr lang="ru-RU" sz="1400" i="1" dirty="0" smtClean="0"/>
              <a:t>средняя </a:t>
            </a:r>
            <a:r>
              <a:rPr lang="ru-RU" sz="1400" i="1" dirty="0"/>
              <a:t>наработка на отказ – </a:t>
            </a:r>
            <a:r>
              <a:rPr lang="ru-RU" sz="1400" i="1" dirty="0" smtClean="0">
                <a:solidFill>
                  <a:srgbClr val="005DAB"/>
                </a:solidFill>
              </a:rPr>
              <a:t>не </a:t>
            </a:r>
            <a:r>
              <a:rPr lang="ru-RU" sz="1400" i="1" dirty="0">
                <a:solidFill>
                  <a:srgbClr val="005DAB"/>
                </a:solidFill>
              </a:rPr>
              <a:t>менее 100 000 </a:t>
            </a:r>
            <a:r>
              <a:rPr lang="ru-RU" sz="1400" i="1" dirty="0" smtClean="0">
                <a:solidFill>
                  <a:srgbClr val="005DAB"/>
                </a:solidFill>
              </a:rPr>
              <a:t>часов</a:t>
            </a:r>
            <a:endParaRPr lang="ru-RU" sz="1400" i="1" dirty="0">
              <a:solidFill>
                <a:srgbClr val="005DAB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84" t="9195" r="15372" b="6385"/>
          <a:stretch/>
        </p:blipFill>
        <p:spPr>
          <a:xfrm>
            <a:off x="416151" y="957401"/>
            <a:ext cx="1383648" cy="218356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24" y="3634456"/>
            <a:ext cx="2924539" cy="194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28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10065" cy="357616"/>
          </a:xfrm>
        </p:spPr>
        <p:txBody>
          <a:bodyPr/>
          <a:lstStyle/>
          <a:p>
            <a:pPr algn="l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ОСНОВНОЕ ОБОРУДОВАНИЕ производства ЗАО «МПОТК «ТЕХНОКОМПЛЕКТ»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altLang="ru-RU" sz="2000" b="1" dirty="0" smtClean="0">
              <a:solidFill>
                <a:srgbClr val="0F53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                                 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1044" y="854793"/>
            <a:ext cx="4196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КОМПЛЕКС МОНИТОРИНГА </a:t>
            </a:r>
            <a:r>
              <a:rPr lang="ru-RU" sz="1600" dirty="0" smtClean="0">
                <a:solidFill>
                  <a:srgbClr val="C00000"/>
                </a:solidFill>
              </a:rPr>
              <a:t>СИСТЕМЫ </a:t>
            </a:r>
            <a:r>
              <a:rPr lang="ru-RU" sz="1600" dirty="0">
                <a:solidFill>
                  <a:srgbClr val="C00000"/>
                </a:solidFill>
              </a:rPr>
              <a:t>ОПЕРАТИВНОГО </a:t>
            </a:r>
            <a:r>
              <a:rPr lang="ru-RU" sz="1600" dirty="0" smtClean="0">
                <a:solidFill>
                  <a:srgbClr val="C00000"/>
                </a:solidFill>
              </a:rPr>
              <a:t>ТОКА </a:t>
            </a:r>
            <a:r>
              <a:rPr lang="ru-RU" sz="1600" dirty="0">
                <a:solidFill>
                  <a:srgbClr val="C00000"/>
                </a:solidFill>
              </a:rPr>
              <a:t>серии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КМСОТ-М </a:t>
            </a:r>
            <a:r>
              <a:rPr lang="ru-RU" sz="1600" b="1" dirty="0">
                <a:solidFill>
                  <a:srgbClr val="C00000"/>
                </a:solidFill>
              </a:rPr>
              <a:t>«Дубна»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01044" y="2204864"/>
            <a:ext cx="318389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 smtClean="0">
                <a:solidFill>
                  <a:srgbClr val="005DAB"/>
                </a:solidFill>
              </a:rPr>
              <a:t>- </a:t>
            </a:r>
            <a:r>
              <a:rPr lang="ru-RU" sz="1400" dirty="0" err="1" smtClean="0">
                <a:solidFill>
                  <a:srgbClr val="005DAB"/>
                </a:solidFill>
              </a:rPr>
              <a:t>Uном</a:t>
            </a:r>
            <a:r>
              <a:rPr lang="ru-RU" sz="1400" dirty="0">
                <a:solidFill>
                  <a:srgbClr val="005DAB"/>
                </a:solidFill>
              </a:rPr>
              <a:t>. сети, В: </a:t>
            </a:r>
            <a:r>
              <a:rPr lang="ru-RU" sz="1400" dirty="0" smtClean="0">
                <a:solidFill>
                  <a:srgbClr val="005DAB"/>
                </a:solidFill>
              </a:rPr>
              <a:t>220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 smtClean="0">
                <a:solidFill>
                  <a:srgbClr val="005DAB"/>
                </a:solidFill>
              </a:rPr>
              <a:t>- диапазон </a:t>
            </a:r>
            <a:r>
              <a:rPr lang="ru-RU" sz="1400" dirty="0">
                <a:solidFill>
                  <a:srgbClr val="005DAB"/>
                </a:solidFill>
              </a:rPr>
              <a:t>измерения U, В: </a:t>
            </a:r>
            <a:r>
              <a:rPr lang="ru-RU" sz="1400" dirty="0" smtClean="0">
                <a:solidFill>
                  <a:srgbClr val="005DAB"/>
                </a:solidFill>
              </a:rPr>
              <a:t>0-300</a:t>
            </a:r>
            <a:endParaRPr lang="ru-RU" sz="1400" dirty="0">
              <a:solidFill>
                <a:srgbClr val="005DAB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 smtClean="0">
                <a:solidFill>
                  <a:srgbClr val="005DAB"/>
                </a:solidFill>
              </a:rPr>
              <a:t>- </a:t>
            </a:r>
            <a:r>
              <a:rPr lang="ru-RU" sz="1400" dirty="0">
                <a:solidFill>
                  <a:srgbClr val="005DAB"/>
                </a:solidFill>
              </a:rPr>
              <a:t>диапазон </a:t>
            </a:r>
            <a:r>
              <a:rPr lang="ru-RU" sz="1400" dirty="0" smtClean="0">
                <a:solidFill>
                  <a:srgbClr val="005DAB"/>
                </a:solidFill>
              </a:rPr>
              <a:t>измерения </a:t>
            </a:r>
            <a:r>
              <a:rPr lang="ru-RU" sz="1400" dirty="0">
                <a:solidFill>
                  <a:srgbClr val="005DAB"/>
                </a:solidFill>
              </a:rPr>
              <a:t>значения пульсаций U, В: 0-5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rgbClr val="005DAB"/>
                </a:solidFill>
              </a:rPr>
              <a:t>- диапазон оценки емкости сети, мкФ: 0-500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rgbClr val="005DAB"/>
                </a:solidFill>
              </a:rPr>
              <a:t>- диапазон измерения </a:t>
            </a:r>
            <a:r>
              <a:rPr lang="ru-RU" sz="1400" dirty="0" err="1">
                <a:solidFill>
                  <a:srgbClr val="005DAB"/>
                </a:solidFill>
              </a:rPr>
              <a:t>Rизол</a:t>
            </a:r>
            <a:r>
              <a:rPr lang="ru-RU" sz="1400" dirty="0">
                <a:solidFill>
                  <a:srgbClr val="005DAB"/>
                </a:solidFill>
              </a:rPr>
              <a:t>.: 0,1-1000 ± 5%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rgbClr val="005DAB"/>
                </a:solidFill>
              </a:rPr>
              <a:t>- кол-во контролируемых </a:t>
            </a:r>
            <a:r>
              <a:rPr lang="ru-RU" sz="1400" dirty="0" err="1" smtClean="0">
                <a:solidFill>
                  <a:srgbClr val="005DAB"/>
                </a:solidFill>
              </a:rPr>
              <a:t>присое-динений</a:t>
            </a:r>
            <a:r>
              <a:rPr lang="ru-RU" sz="1400" dirty="0">
                <a:solidFill>
                  <a:srgbClr val="005DAB"/>
                </a:solidFill>
              </a:rPr>
              <a:t>: до 80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2338" y="854793"/>
            <a:ext cx="4328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КОМПЛЕКС </a:t>
            </a:r>
            <a:r>
              <a:rPr lang="ru-RU" sz="1600" dirty="0" smtClean="0">
                <a:solidFill>
                  <a:srgbClr val="C00000"/>
                </a:solidFill>
              </a:rPr>
              <a:t>ИЗМЕРИТЕЛЬНО-ВЫЧИСЛИ-ТЕЛЬНЫЙ серии </a:t>
            </a:r>
            <a:r>
              <a:rPr lang="ru-RU" sz="1600" b="1" dirty="0" smtClean="0">
                <a:solidFill>
                  <a:srgbClr val="C00000"/>
                </a:solidFill>
              </a:rPr>
              <a:t>ПКИ-07 </a:t>
            </a:r>
            <a:r>
              <a:rPr lang="ru-RU" sz="1600" b="1" dirty="0">
                <a:solidFill>
                  <a:srgbClr val="C00000"/>
                </a:solidFill>
              </a:rPr>
              <a:t>«Дубна»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824" y="3160659"/>
            <a:ext cx="4104456" cy="17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>
                <a:solidFill>
                  <a:srgbClr val="005DAB"/>
                </a:solidFill>
              </a:rPr>
              <a:t>- диапазон напряжения питания, В: 110-300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>
                <a:solidFill>
                  <a:srgbClr val="005DAB"/>
                </a:solidFill>
              </a:rPr>
              <a:t>- измерение сопротивления изоляции на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>
                <a:solidFill>
                  <a:srgbClr val="005DAB"/>
                </a:solidFill>
              </a:rPr>
              <a:t>  присоединениях: до 24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>
                <a:solidFill>
                  <a:srgbClr val="005DAB"/>
                </a:solidFill>
              </a:rPr>
              <a:t>- измерение токов ЗУ: до 8 устройств; диапазон 0-100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>
                <a:solidFill>
                  <a:srgbClr val="005DAB"/>
                </a:solidFill>
              </a:rPr>
              <a:t>- диапазон средних значений измеряемых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>
                <a:solidFill>
                  <a:srgbClr val="005DAB"/>
                </a:solidFill>
              </a:rPr>
              <a:t>токов АБ, А: ± 100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327" y="5309626"/>
            <a:ext cx="880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u="sng" dirty="0">
                <a:solidFill>
                  <a:srgbClr val="0F539F"/>
                </a:solidFill>
              </a:rPr>
              <a:t>Показатели надежности: </a:t>
            </a:r>
            <a:r>
              <a:rPr lang="ru-RU" sz="1400" i="1" dirty="0"/>
              <a:t>среднее время восстановления – </a:t>
            </a:r>
            <a:r>
              <a:rPr lang="ru-RU" sz="1400" i="1" u="sng" dirty="0">
                <a:solidFill>
                  <a:srgbClr val="C00000"/>
                </a:solidFill>
              </a:rPr>
              <a:t>не более 2 часов</a:t>
            </a:r>
            <a:r>
              <a:rPr lang="ru-RU" sz="1400" i="1" dirty="0"/>
              <a:t>; </a:t>
            </a:r>
            <a:r>
              <a:rPr lang="ru-RU" sz="1400" i="1" dirty="0" smtClean="0"/>
              <a:t>средний </a:t>
            </a:r>
            <a:r>
              <a:rPr lang="ru-RU" sz="1400" i="1" dirty="0"/>
              <a:t>срок службы – </a:t>
            </a:r>
            <a:r>
              <a:rPr lang="ru-RU" sz="1400" i="1" u="sng" dirty="0">
                <a:solidFill>
                  <a:srgbClr val="C00000"/>
                </a:solidFill>
              </a:rPr>
              <a:t>не менее 25 лет</a:t>
            </a:r>
            <a:r>
              <a:rPr lang="ru-RU" sz="1400" i="1" dirty="0"/>
              <a:t>; ресурс 175 200 ч ; средняя наработка на отказ – </a:t>
            </a:r>
            <a:r>
              <a:rPr lang="ru-RU" sz="1400" i="1" dirty="0" smtClean="0"/>
              <a:t> </a:t>
            </a:r>
            <a:r>
              <a:rPr lang="ru-RU" sz="1400" i="1" u="sng" dirty="0" smtClean="0">
                <a:solidFill>
                  <a:srgbClr val="C00000"/>
                </a:solidFill>
              </a:rPr>
              <a:t>не </a:t>
            </a:r>
            <a:r>
              <a:rPr lang="ru-RU" sz="1400" i="1" u="sng" dirty="0">
                <a:solidFill>
                  <a:srgbClr val="C00000"/>
                </a:solidFill>
              </a:rPr>
              <a:t>менее 100 000 часов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36" y="1805631"/>
            <a:ext cx="1458133" cy="3124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6" b="18080"/>
          <a:stretch/>
        </p:blipFill>
        <p:spPr>
          <a:xfrm>
            <a:off x="710728" y="1472359"/>
            <a:ext cx="2516753" cy="1584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10065" cy="357616"/>
          </a:xfrm>
        </p:spPr>
        <p:txBody>
          <a:bodyPr/>
          <a:lstStyle/>
          <a:p>
            <a:pPr algn="l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КМСОТ- М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«ДУБНА» 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                                 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762" y="679919"/>
            <a:ext cx="7037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КОМПЛЕКС МОНИТОРИНГА СИСТЕМ ОПЕРАТИВНОГО ТОКА СЕРИИ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                     КМСОТ-М </a:t>
            </a:r>
            <a:r>
              <a:rPr lang="ru-RU" sz="1600" b="1" dirty="0">
                <a:solidFill>
                  <a:srgbClr val="C00000"/>
                </a:solidFill>
              </a:rPr>
              <a:t>«ДУБНА»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762" y="1168732"/>
            <a:ext cx="68215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solidFill>
                  <a:srgbClr val="005DAB"/>
                </a:solidFill>
              </a:rPr>
              <a:t>	Комплекс </a:t>
            </a:r>
            <a:r>
              <a:rPr lang="ru-RU" sz="1300" b="1" dirty="0">
                <a:solidFill>
                  <a:srgbClr val="005DAB"/>
                </a:solidFill>
              </a:rPr>
              <a:t>мониторинга системы оперативного тока предназначен для измерения </a:t>
            </a:r>
            <a:r>
              <a:rPr lang="ru-RU" sz="1300" b="1" dirty="0" smtClean="0">
                <a:solidFill>
                  <a:srgbClr val="005DAB"/>
                </a:solidFill>
              </a:rPr>
              <a:t>основных </a:t>
            </a:r>
            <a:r>
              <a:rPr lang="ru-RU" sz="1300" b="1" dirty="0">
                <a:solidFill>
                  <a:srgbClr val="005DAB"/>
                </a:solidFill>
              </a:rPr>
              <a:t>первичных электрических и технологических параметров компонентов системы оперативного постоянного тока, вычисления вторичных параметров, характеризующих состояние СОПТ и заблаговременного информирования </a:t>
            </a:r>
            <a:r>
              <a:rPr lang="ru-RU" sz="1300" b="1" dirty="0" smtClean="0">
                <a:solidFill>
                  <a:srgbClr val="005DAB"/>
                </a:solidFill>
              </a:rPr>
              <a:t>                     о </a:t>
            </a:r>
            <a:r>
              <a:rPr lang="ru-RU" sz="1300" b="1" dirty="0">
                <a:solidFill>
                  <a:srgbClr val="005DAB"/>
                </a:solidFill>
              </a:rPr>
              <a:t>предаварийных режимах работы.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185" y="2780928"/>
            <a:ext cx="7505594" cy="360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dirty="0">
                <a:solidFill>
                  <a:srgbClr val="005DAB"/>
                </a:solidFill>
              </a:rPr>
              <a:t>• </a:t>
            </a:r>
            <a:r>
              <a:rPr lang="ru-RU" sz="1300" dirty="0"/>
              <a:t> </a:t>
            </a:r>
            <a:r>
              <a:rPr lang="ru-RU" sz="1300" b="1" dirty="0">
                <a:solidFill>
                  <a:srgbClr val="005DAB"/>
                </a:solidFill>
              </a:rPr>
              <a:t>БТВ - Автоматическое измерение сопротивления изоляции полюсов СОПТ </a:t>
            </a:r>
            <a:r>
              <a:rPr lang="ru-RU" sz="1300" b="1" dirty="0" smtClean="0">
                <a:solidFill>
                  <a:srgbClr val="005DAB"/>
                </a:solidFill>
              </a:rPr>
              <a:t>методом </a:t>
            </a:r>
            <a:r>
              <a:rPr lang="ru-RU" sz="1300" b="1" dirty="0">
                <a:solidFill>
                  <a:srgbClr val="005DAB"/>
                </a:solidFill>
              </a:rPr>
              <a:t>искусственного контролируемого перекоса полюсов активными сопротивлениями;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БКИ – определение фидера со сниженным сопротивлением изоляции по дифференциальному току утечки;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БКНТ - Контроль напряжений на шинках постоянного тока;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Контроль уровня пульсаций напряжения на секциях и выдачу сигнала при увеличении пульсаций выше </a:t>
            </a:r>
            <a:r>
              <a:rPr lang="ru-RU" sz="1300" b="1" dirty="0" err="1">
                <a:solidFill>
                  <a:srgbClr val="005DAB"/>
                </a:solidFill>
              </a:rPr>
              <a:t>уставки</a:t>
            </a:r>
            <a:r>
              <a:rPr lang="ru-RU" sz="1300" b="1" dirty="0">
                <a:solidFill>
                  <a:srgbClr val="005DAB"/>
                </a:solidFill>
              </a:rPr>
              <a:t>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БКАБ - Измерение суммарного тока потребления, тока АБ;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Контроль уровня пульсаций тока;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Контроль симметрии напряжений на участках АБ;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Контр­­оль температуры АБ;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БКДС - Контроль положения защитных и коммутационных аппаратов с возможностью считывания данных на верхнем уровне АСУ ТП;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УСИ - Регистрация аварийных событий СОПТ с указанием времени возникновения;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Считывания данных измерений на верхнем уровне АСУ ТП.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4768" y="2459287"/>
            <a:ext cx="6929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СОСТАВ КОМПЛЕКСА И ФУНКЦИОНАЛЬНЫЕ ВОЗМОЖНОСТИ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40" y="1815063"/>
            <a:ext cx="1670160" cy="35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3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8060</TotalTime>
  <Words>1464</Words>
  <Application>Microsoft Office PowerPoint</Application>
  <PresentationFormat>Экран (4:3)</PresentationFormat>
  <Paragraphs>215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Краткая справка</vt:lpstr>
      <vt:lpstr>Клиенты компании</vt:lpstr>
      <vt:lpstr>Развитие компании (Сертификация)</vt:lpstr>
      <vt:lpstr>НАЗНАЧЕНИЕ, ОСНОВНЫЕ ТРЕБОВАНИЯ И ОСОБЕННОСТИ СОПТ </vt:lpstr>
      <vt:lpstr>ОСНОВНОЕ ОБОРУДОВАНИЕ производства ЗАО «МПОТК «ТЕХНОКОМПЛЕКТ»</vt:lpstr>
      <vt:lpstr>ОСНОВНОЕ ОБОРУДОВАНИЕ производства ЗАО «МПОТК «ТЕХНОКОМПЛЕКТ»</vt:lpstr>
      <vt:lpstr>ОСНОВНОЕ ОБОРУДОВАНИЕ производства ЗАО «МПОТК «ТЕХНОКОМПЛЕКТ»</vt:lpstr>
      <vt:lpstr>КМСОТ- М «ДУБНА» </vt:lpstr>
      <vt:lpstr>СОПТ-М «ДУБНА» </vt:lpstr>
      <vt:lpstr>ЗАО «МПОТК «ТЕХНОКОМПЛЕКТ» - отечественный производитель </vt:lpstr>
      <vt:lpstr>Презентация PowerPoint</vt:lpstr>
    </vt:vector>
  </TitlesOfParts>
  <Company>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AAA</dc:creator>
  <cp:lastModifiedBy>Ермакова Ксения, Камелот Паблишинг</cp:lastModifiedBy>
  <cp:revision>180</cp:revision>
  <dcterms:created xsi:type="dcterms:W3CDTF">2010-07-13T10:21:19Z</dcterms:created>
  <dcterms:modified xsi:type="dcterms:W3CDTF">2016-10-11T09:15:53Z</dcterms:modified>
</cp:coreProperties>
</file>