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xls" ContentType="application/vnd.ms-excel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3.xml" ContentType="application/vnd.openxmlformats-officedocument.theme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4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64" r:id="rId2"/>
    <p:sldMasterId id="2147483667" r:id="rId3"/>
    <p:sldMasterId id="2147483679" r:id="rId4"/>
    <p:sldMasterId id="2147483691" r:id="rId5"/>
  </p:sldMasterIdLst>
  <p:notesMasterIdLst>
    <p:notesMasterId r:id="rId26"/>
  </p:notesMasterIdLst>
  <p:sldIdLst>
    <p:sldId id="256" r:id="rId6"/>
    <p:sldId id="427" r:id="rId7"/>
    <p:sldId id="424" r:id="rId8"/>
    <p:sldId id="416" r:id="rId9"/>
    <p:sldId id="417" r:id="rId10"/>
    <p:sldId id="418" r:id="rId11"/>
    <p:sldId id="420" r:id="rId12"/>
    <p:sldId id="419" r:id="rId13"/>
    <p:sldId id="429" r:id="rId14"/>
    <p:sldId id="421" r:id="rId15"/>
    <p:sldId id="422" r:id="rId16"/>
    <p:sldId id="428" r:id="rId17"/>
    <p:sldId id="430" r:id="rId18"/>
    <p:sldId id="438" r:id="rId19"/>
    <p:sldId id="433" r:id="rId20"/>
    <p:sldId id="435" r:id="rId21"/>
    <p:sldId id="436" r:id="rId22"/>
    <p:sldId id="434" r:id="rId23"/>
    <p:sldId id="437" r:id="rId24"/>
    <p:sldId id="439" r:id="rId25"/>
  </p:sldIdLst>
  <p:sldSz cx="9144000" cy="6858000" type="screen4x3"/>
  <p:notesSz cx="6805613" cy="99393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3041">
          <p15:clr>
            <a:srgbClr val="A4A3A4"/>
          </p15:clr>
        </p15:guide>
        <p15:guide id="2" orient="horz" pos="3812">
          <p15:clr>
            <a:srgbClr val="A4A3A4"/>
          </p15:clr>
        </p15:guide>
        <p15:guide id="3" orient="horz" pos="2434">
          <p15:clr>
            <a:srgbClr val="A4A3A4"/>
          </p15:clr>
        </p15:guide>
        <p15:guide id="4" orient="horz" pos="2276">
          <p15:clr>
            <a:srgbClr val="A4A3A4"/>
          </p15:clr>
        </p15:guide>
        <p15:guide id="5" orient="horz" pos="888">
          <p15:clr>
            <a:srgbClr val="A4A3A4"/>
          </p15:clr>
        </p15:guide>
        <p15:guide id="6" pos="2986">
          <p15:clr>
            <a:srgbClr val="A4A3A4"/>
          </p15:clr>
        </p15:guide>
        <p15:guide id="7" pos="2806">
          <p15:clr>
            <a:srgbClr val="A4A3A4"/>
          </p15:clr>
        </p15:guide>
        <p15:guide id="8" pos="284">
          <p15:clr>
            <a:srgbClr val="A4A3A4"/>
          </p15:clr>
        </p15:guide>
        <p15:guide id="9" pos="5508">
          <p15:clr>
            <a:srgbClr val="A4A3A4"/>
          </p15:clr>
        </p15:guide>
        <p15:guide id="10" orient="horz" pos="2160" userDrawn="1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BEBFF"/>
    <a:srgbClr val="CCCCFF"/>
    <a:srgbClr val="CECEEF"/>
    <a:srgbClr val="004F8A"/>
    <a:srgbClr val="003366"/>
    <a:srgbClr val="3399FF"/>
    <a:srgbClr val="FF6600"/>
    <a:srgbClr val="333399"/>
    <a:srgbClr val="6E6ED0"/>
    <a:srgbClr val="00C81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68D230F3-CF80-4859-8CE7-A43EE81993B5}" styleName="Светлый стиль 1 - акцент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5DA37D80-6434-44D0-A028-1B22A696006F}" styleName="Светлый стиль 3 - акцент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72833802-FEF1-4C79-8D5D-14CF1EAF98D9}" styleName="Светлый стиль 2 - акцент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0E3FDE45-AF77-4B5C-9715-49D594BDF05E}" styleName="Светлый стиль 1 - акцент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85BE263C-DBD7-4A20-BB59-AAB30ACAA65A}" styleName="Средний стиль 3 - акцент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8034E78-7F5D-4C2E-B375-FC64B27BC917}" styleName="Темный стиль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5202B0CA-FC54-4496-8BCA-5EF66A818D29}" styleName="Темный стиль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9DCAF9ED-07DC-4A11-8D7F-57B35C25682E}" styleName="Средний стиль 1 -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8A107856-5554-42FB-B03E-39F5DBC370BA}" styleName="Средний стиль 4 -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5259" autoAdjust="0"/>
    <p:restoredTop sz="94042" autoAdjust="0"/>
  </p:normalViewPr>
  <p:slideViewPr>
    <p:cSldViewPr snapToGrid="0" showGuides="1">
      <p:cViewPr>
        <p:scale>
          <a:sx n="75" d="100"/>
          <a:sy n="75" d="100"/>
        </p:scale>
        <p:origin x="-1656" y="-96"/>
      </p:cViewPr>
      <p:guideLst>
        <p:guide orient="horz" pos="3041"/>
        <p:guide orient="horz" pos="3812"/>
        <p:guide orient="horz" pos="2434"/>
        <p:guide orient="horz" pos="2276"/>
        <p:guide orient="horz" pos="888"/>
        <p:guide orient="horz" pos="2160"/>
        <p:guide pos="2986"/>
        <p:guide pos="2806"/>
        <p:guide pos="284"/>
        <p:guide pos="5508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200" d="100"/>
        <a:sy n="200" d="100"/>
      </p:scale>
      <p:origin x="0" y="0"/>
    </p:cViewPr>
  </p:sorterViewPr>
  <p:notesViewPr>
    <p:cSldViewPr snapToGrid="0">
      <p:cViewPr varScale="1">
        <p:scale>
          <a:sx n="74" d="100"/>
          <a:sy n="74" d="100"/>
        </p:scale>
        <p:origin x="2124" y="5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viewProps" Target="view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5" y="3"/>
            <a:ext cx="2949099" cy="496966"/>
          </a:xfrm>
          <a:prstGeom prst="rect">
            <a:avLst/>
          </a:prstGeom>
        </p:spPr>
        <p:txBody>
          <a:bodyPr vert="horz" lIns="91410" tIns="45707" rIns="91410" bIns="45707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4946" y="3"/>
            <a:ext cx="2949099" cy="496966"/>
          </a:xfrm>
          <a:prstGeom prst="rect">
            <a:avLst/>
          </a:prstGeom>
        </p:spPr>
        <p:txBody>
          <a:bodyPr vert="horz" lIns="91410" tIns="45707" rIns="91410" bIns="45707" rtlCol="0"/>
          <a:lstStyle>
            <a:lvl1pPr algn="r">
              <a:defRPr sz="1200"/>
            </a:lvl1pPr>
          </a:lstStyle>
          <a:p>
            <a:fld id="{9583939D-E0AD-47C4-BD92-EF27CFF5114D}" type="datetimeFigureOut">
              <a:rPr lang="ru-RU" smtClean="0"/>
              <a:pPr/>
              <a:t>22.10.2018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9163" y="744538"/>
            <a:ext cx="4968875" cy="3727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10" tIns="45707" rIns="91410" bIns="45707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0562" y="4721188"/>
            <a:ext cx="5444490" cy="4472702"/>
          </a:xfrm>
          <a:prstGeom prst="rect">
            <a:avLst/>
          </a:prstGeom>
        </p:spPr>
        <p:txBody>
          <a:bodyPr vert="horz" lIns="91410" tIns="45707" rIns="91410" bIns="45707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5" y="9440651"/>
            <a:ext cx="2949099" cy="496966"/>
          </a:xfrm>
          <a:prstGeom prst="rect">
            <a:avLst/>
          </a:prstGeom>
        </p:spPr>
        <p:txBody>
          <a:bodyPr vert="horz" lIns="91410" tIns="45707" rIns="91410" bIns="45707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4946" y="9440651"/>
            <a:ext cx="2949099" cy="496966"/>
          </a:xfrm>
          <a:prstGeom prst="rect">
            <a:avLst/>
          </a:prstGeom>
        </p:spPr>
        <p:txBody>
          <a:bodyPr vert="horz" lIns="91410" tIns="45707" rIns="91410" bIns="45707" rtlCol="0" anchor="b"/>
          <a:lstStyle>
            <a:lvl1pPr algn="r">
              <a:defRPr sz="1200"/>
            </a:lvl1pPr>
          </a:lstStyle>
          <a:p>
            <a:fld id="{857E1B73-063A-42B8-A7CF-C855D6BF2A1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97663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7E1B73-063A-42B8-A7CF-C855D6BF2A16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9829240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3011" name="Заметки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ru-RU" altLang="ru-RU" b="1" smtClean="0"/>
              <a:t>Основные показатели для презентации ЛПУМГ (ЛПУМТ). УМТС и К, УТТиСТ, УАВР, филиал «Томскавтогаз», Корпоративный институт – готовят слайд самостоятельно.</a:t>
            </a:r>
            <a:endParaRPr lang="en-US" altLang="ru-RU" b="1" smtClean="0"/>
          </a:p>
          <a:p>
            <a:pPr>
              <a:spcBef>
                <a:spcPct val="50000"/>
              </a:spcBef>
              <a:buClr>
                <a:schemeClr val="bg1"/>
              </a:buClr>
              <a:buFont typeface="Times New Roman" pitchFamily="18" charset="0"/>
              <a:buNone/>
            </a:pPr>
            <a:r>
              <a:rPr lang="ru-RU" altLang="ru-RU" smtClean="0">
                <a:solidFill>
                  <a:schemeClr val="bg1"/>
                </a:solidFill>
              </a:rPr>
              <a:t>Протяженность линейной части МГ - </a:t>
            </a:r>
            <a:r>
              <a:rPr lang="en-US" altLang="ru-RU" smtClean="0">
                <a:solidFill>
                  <a:schemeClr val="bg1"/>
                </a:solidFill>
              </a:rPr>
              <a:t> </a:t>
            </a:r>
            <a:r>
              <a:rPr lang="ru-RU" altLang="ru-RU" smtClean="0">
                <a:solidFill>
                  <a:schemeClr val="bg1"/>
                </a:solidFill>
              </a:rPr>
              <a:t>км</a:t>
            </a:r>
          </a:p>
          <a:p>
            <a:pPr>
              <a:spcBef>
                <a:spcPct val="50000"/>
              </a:spcBef>
              <a:buClr>
                <a:schemeClr val="bg1"/>
              </a:buClr>
              <a:buFont typeface="Times New Roman" pitchFamily="18" charset="0"/>
              <a:buNone/>
            </a:pPr>
            <a:r>
              <a:rPr lang="ru-RU" altLang="ru-RU" smtClean="0">
                <a:solidFill>
                  <a:schemeClr val="bg1"/>
                </a:solidFill>
              </a:rPr>
              <a:t>КС (при наличии) </a:t>
            </a:r>
            <a:r>
              <a:rPr lang="ru-RU" altLang="ru-RU" smtClean="0">
                <a:solidFill>
                  <a:schemeClr val="bg1"/>
                </a:solidFill>
                <a:cs typeface="Times New Roman" pitchFamily="18" charset="0"/>
              </a:rPr>
              <a:t>–       </a:t>
            </a:r>
            <a:endParaRPr lang="en-US" altLang="ru-RU" smtClean="0">
              <a:solidFill>
                <a:schemeClr val="bg1"/>
              </a:solidFill>
              <a:cs typeface="Times New Roman" pitchFamily="18" charset="0"/>
            </a:endParaRPr>
          </a:p>
          <a:p>
            <a:pPr>
              <a:spcBef>
                <a:spcPct val="50000"/>
              </a:spcBef>
              <a:buClr>
                <a:schemeClr val="bg1"/>
              </a:buClr>
              <a:buFont typeface="Times New Roman" pitchFamily="18" charset="0"/>
              <a:buNone/>
            </a:pPr>
            <a:r>
              <a:rPr lang="ru-RU" altLang="ru-RU" smtClean="0">
                <a:solidFill>
                  <a:schemeClr val="bg1"/>
                </a:solidFill>
              </a:rPr>
              <a:t>ГПА (при наличии)</a:t>
            </a:r>
            <a:r>
              <a:rPr lang="ru-RU" altLang="ru-RU" smtClean="0">
                <a:solidFill>
                  <a:schemeClr val="bg1"/>
                </a:solidFill>
                <a:cs typeface="Times New Roman" pitchFamily="18" charset="0"/>
              </a:rPr>
              <a:t> – </a:t>
            </a:r>
          </a:p>
          <a:p>
            <a:pPr>
              <a:spcBef>
                <a:spcPct val="50000"/>
              </a:spcBef>
              <a:buClr>
                <a:schemeClr val="bg1"/>
              </a:buClr>
              <a:buFont typeface="Times New Roman" pitchFamily="18" charset="0"/>
              <a:buNone/>
            </a:pPr>
            <a:r>
              <a:rPr lang="ru-RU" altLang="ru-RU" smtClean="0">
                <a:solidFill>
                  <a:schemeClr val="bg1"/>
                </a:solidFill>
                <a:cs typeface="Times New Roman" pitchFamily="18" charset="0"/>
              </a:rPr>
              <a:t>ГРС – </a:t>
            </a:r>
          </a:p>
          <a:p>
            <a:pPr>
              <a:spcBef>
                <a:spcPct val="50000"/>
              </a:spcBef>
              <a:buClr>
                <a:schemeClr val="bg1"/>
              </a:buClr>
            </a:pPr>
            <a:r>
              <a:rPr lang="ru-RU" altLang="ru-RU" smtClean="0">
                <a:solidFill>
                  <a:schemeClr val="bg1"/>
                </a:solidFill>
                <a:cs typeface="Times New Roman" pitchFamily="18" charset="0"/>
              </a:rPr>
              <a:t>Камер приёма и запуска ВТУ – </a:t>
            </a:r>
          </a:p>
          <a:p>
            <a:pPr>
              <a:spcBef>
                <a:spcPct val="50000"/>
              </a:spcBef>
              <a:buClr>
                <a:schemeClr val="bg1"/>
              </a:buClr>
            </a:pPr>
            <a:r>
              <a:rPr lang="ru-RU" altLang="ru-RU" smtClean="0">
                <a:solidFill>
                  <a:schemeClr val="bg1"/>
                </a:solidFill>
                <a:cs typeface="Times New Roman" pitchFamily="18" charset="0"/>
              </a:rPr>
              <a:t>Крановых узлов – </a:t>
            </a:r>
          </a:p>
          <a:p>
            <a:pPr>
              <a:spcBef>
                <a:spcPct val="50000"/>
              </a:spcBef>
              <a:buClr>
                <a:schemeClr val="bg1"/>
              </a:buClr>
              <a:buFont typeface="Times New Roman" pitchFamily="18" charset="0"/>
              <a:buNone/>
            </a:pPr>
            <a:r>
              <a:rPr lang="ru-RU" altLang="ru-RU" smtClean="0">
                <a:solidFill>
                  <a:schemeClr val="bg1"/>
                </a:solidFill>
                <a:cs typeface="Times New Roman" pitchFamily="18" charset="0"/>
              </a:rPr>
              <a:t>ВЛ –</a:t>
            </a:r>
          </a:p>
          <a:p>
            <a:pPr>
              <a:spcBef>
                <a:spcPct val="50000"/>
              </a:spcBef>
              <a:buClr>
                <a:schemeClr val="bg1"/>
              </a:buClr>
              <a:buFont typeface="Times New Roman" pitchFamily="18" charset="0"/>
              <a:buNone/>
            </a:pPr>
            <a:r>
              <a:rPr lang="ru-RU" altLang="ru-RU" smtClean="0">
                <a:solidFill>
                  <a:schemeClr val="bg1"/>
                </a:solidFill>
                <a:cs typeface="Times New Roman" pitchFamily="18" charset="0"/>
              </a:rPr>
              <a:t>СКЗ – </a:t>
            </a:r>
          </a:p>
          <a:p>
            <a:pPr>
              <a:spcBef>
                <a:spcPct val="50000"/>
              </a:spcBef>
              <a:buClr>
                <a:schemeClr val="bg1"/>
              </a:buClr>
              <a:buFont typeface="Times New Roman" pitchFamily="18" charset="0"/>
              <a:buNone/>
            </a:pPr>
            <a:r>
              <a:rPr lang="ru-RU" altLang="ru-RU" smtClean="0">
                <a:solidFill>
                  <a:schemeClr val="bg1"/>
                </a:solidFill>
                <a:cs typeface="Times New Roman" pitchFamily="18" charset="0"/>
              </a:rPr>
              <a:t>РРС – </a:t>
            </a:r>
            <a:endParaRPr lang="en-US" altLang="ru-RU" smtClean="0">
              <a:solidFill>
                <a:schemeClr val="bg1"/>
              </a:solidFill>
              <a:cs typeface="Times New Roman" pitchFamily="18" charset="0"/>
            </a:endParaRPr>
          </a:p>
        </p:txBody>
      </p:sp>
      <p:sp>
        <p:nvSpPr>
          <p:cNvPr id="43012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53548">
              <a:defRPr sz="1700">
                <a:solidFill>
                  <a:schemeClr val="bg1"/>
                </a:solidFill>
                <a:latin typeface="Arial Narrow" pitchFamily="34" charset="0"/>
                <a:cs typeface="Arial" charset="0"/>
              </a:defRPr>
            </a:lvl1pPr>
            <a:lvl2pPr marL="743767" indent="-286064" defTabSz="953548">
              <a:defRPr sz="1700">
                <a:solidFill>
                  <a:schemeClr val="bg1"/>
                </a:solidFill>
                <a:latin typeface="Arial Narrow" pitchFamily="34" charset="0"/>
                <a:cs typeface="Arial" charset="0"/>
              </a:defRPr>
            </a:lvl2pPr>
            <a:lvl3pPr marL="1144257" indent="-228851" defTabSz="953548">
              <a:defRPr sz="1700">
                <a:solidFill>
                  <a:schemeClr val="bg1"/>
                </a:solidFill>
                <a:latin typeface="Arial Narrow" pitchFamily="34" charset="0"/>
                <a:cs typeface="Arial" charset="0"/>
              </a:defRPr>
            </a:lvl3pPr>
            <a:lvl4pPr marL="1601960" indent="-228851" defTabSz="953548">
              <a:defRPr sz="1700">
                <a:solidFill>
                  <a:schemeClr val="bg1"/>
                </a:solidFill>
                <a:latin typeface="Arial Narrow" pitchFamily="34" charset="0"/>
                <a:cs typeface="Arial" charset="0"/>
              </a:defRPr>
            </a:lvl4pPr>
            <a:lvl5pPr marL="2059663" indent="-228851" defTabSz="953548">
              <a:defRPr sz="1700">
                <a:solidFill>
                  <a:schemeClr val="bg1"/>
                </a:solidFill>
                <a:latin typeface="Arial Narrow" pitchFamily="34" charset="0"/>
                <a:cs typeface="Arial" charset="0"/>
              </a:defRPr>
            </a:lvl5pPr>
            <a:lvl6pPr marL="2517366" indent="-228851" defTabSz="953548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itchFamily="34" charset="0"/>
                <a:cs typeface="Arial" charset="0"/>
              </a:defRPr>
            </a:lvl6pPr>
            <a:lvl7pPr marL="2975069" indent="-228851" defTabSz="953548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itchFamily="34" charset="0"/>
                <a:cs typeface="Arial" charset="0"/>
              </a:defRPr>
            </a:lvl7pPr>
            <a:lvl8pPr marL="3432772" indent="-228851" defTabSz="953548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itchFamily="34" charset="0"/>
                <a:cs typeface="Arial" charset="0"/>
              </a:defRPr>
            </a:lvl8pPr>
            <a:lvl9pPr marL="3890475" indent="-228851" defTabSz="953548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itchFamily="34" charset="0"/>
                <a:cs typeface="Arial" charset="0"/>
              </a:defRPr>
            </a:lvl9pPr>
          </a:lstStyle>
          <a:p>
            <a:fld id="{AD365559-F776-44C5-8445-6CCB23E80420}" type="slidenum">
              <a:rPr lang="ru-RU" altLang="ru-RU" sz="1300">
                <a:solidFill>
                  <a:prstClr val="black"/>
                </a:solidFill>
                <a:latin typeface="Arial" charset="0"/>
              </a:rPr>
              <a:pPr/>
              <a:t>2</a:t>
            </a:fld>
            <a:endParaRPr lang="ru-RU" altLang="ru-RU" sz="1300">
              <a:solidFill>
                <a:prstClr val="black"/>
              </a:solidFill>
              <a:latin typeface="Arial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7E1B73-063A-42B8-A7CF-C855D6BF2A16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2056550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0179" name="Заметки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ru-RU" altLang="ru-RU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0180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53548">
              <a:defRPr sz="17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1pPr>
            <a:lvl2pPr marL="743767" indent="-286064" defTabSz="953548">
              <a:defRPr sz="17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2pPr>
            <a:lvl3pPr marL="1144257" indent="-228851" defTabSz="953548">
              <a:defRPr sz="17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3pPr>
            <a:lvl4pPr marL="1601960" indent="-228851" defTabSz="953548">
              <a:defRPr sz="17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4pPr>
            <a:lvl5pPr marL="2059663" indent="-228851" defTabSz="953548">
              <a:defRPr sz="17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5pPr>
            <a:lvl6pPr marL="2517366" indent="-228851" defTabSz="953548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6pPr>
            <a:lvl7pPr marL="2975069" indent="-228851" defTabSz="953548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7pPr>
            <a:lvl8pPr marL="3432772" indent="-228851" defTabSz="953548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8pPr>
            <a:lvl9pPr marL="3890475" indent="-228851" defTabSz="953548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9pPr>
          </a:lstStyle>
          <a:p>
            <a:fld id="{27ADF66F-3372-4A2F-BBAB-F832E442BADF}" type="slidenum">
              <a:rPr lang="ru-RU" altLang="ru-RU" sz="1300">
                <a:solidFill>
                  <a:prstClr val="black"/>
                </a:solidFill>
                <a:latin typeface="Arial" pitchFamily="34" charset="0"/>
              </a:rPr>
              <a:pPr/>
              <a:t>20</a:t>
            </a:fld>
            <a:endParaRPr lang="ru-RU" altLang="ru-RU" sz="1300">
              <a:solidFill>
                <a:prstClr val="black"/>
              </a:solidFill>
              <a:latin typeface="Arial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GTT 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979712" y="2132856"/>
            <a:ext cx="6550496" cy="1470025"/>
          </a:xfrm>
          <a:prstGeom prst="rect">
            <a:avLst/>
          </a:prstGeom>
        </p:spPr>
        <p:txBody>
          <a:bodyPr/>
          <a:lstStyle>
            <a:lvl1pPr algn="l">
              <a:defRPr sz="2800">
                <a:solidFill>
                  <a:schemeClr val="bg1"/>
                </a:solidFill>
                <a:latin typeface="Arial Narrow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907704" y="3886200"/>
            <a:ext cx="6552728" cy="175260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000" b="0">
                <a:solidFill>
                  <a:schemeClr val="bg1"/>
                </a:solidFill>
                <a:latin typeface="Arial Narrow" pitchFamily="34" charset="0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442789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8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78" indent="0">
              <a:buNone/>
              <a:defRPr sz="1200"/>
            </a:lvl2pPr>
            <a:lvl3pPr marL="914354" indent="0">
              <a:buNone/>
              <a:defRPr sz="1000"/>
            </a:lvl3pPr>
            <a:lvl4pPr marL="1371532" indent="0">
              <a:buNone/>
              <a:defRPr sz="900"/>
            </a:lvl4pPr>
            <a:lvl5pPr marL="1828709" indent="0">
              <a:buNone/>
              <a:defRPr sz="900"/>
            </a:lvl5pPr>
            <a:lvl6pPr marL="2285886" indent="0">
              <a:buNone/>
              <a:defRPr sz="900"/>
            </a:lvl6pPr>
            <a:lvl7pPr marL="2743062" indent="0">
              <a:buNone/>
              <a:defRPr sz="900"/>
            </a:lvl7pPr>
            <a:lvl8pPr marL="3200240" indent="0">
              <a:buNone/>
              <a:defRPr sz="900"/>
            </a:lvl8pPr>
            <a:lvl9pPr marL="3657418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A74355-2C6A-45EC-ACA9-5B02D3B26E39}" type="slidenum">
              <a:rPr lang="ru-RU" alt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altLang="ru-RU">
                <a:solidFill>
                  <a:srgbClr val="FFFFFF"/>
                </a:solidFill>
              </a:rPr>
              <a:t>Отчет о ПХД (Наименование филиала) за </a:t>
            </a:r>
            <a:r>
              <a:rPr lang="ru-RU" altLang="ru-RU" smtClean="0">
                <a:solidFill>
                  <a:srgbClr val="FFFFFF"/>
                </a:solidFill>
              </a:rPr>
              <a:t>2017 </a:t>
            </a:r>
            <a:r>
              <a:rPr lang="ru-RU" altLang="ru-RU">
                <a:solidFill>
                  <a:srgbClr val="FFFFFF"/>
                </a:solidFill>
              </a:rPr>
              <a:t>год</a:t>
            </a:r>
          </a:p>
        </p:txBody>
      </p:sp>
    </p:spTree>
    <p:extLst>
      <p:ext uri="{BB962C8B-B14F-4D97-AF65-F5344CB8AC3E}">
        <p14:creationId xmlns:p14="http://schemas.microsoft.com/office/powerpoint/2010/main" val="12246656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78" indent="0">
              <a:buNone/>
              <a:defRPr sz="2800"/>
            </a:lvl2pPr>
            <a:lvl3pPr marL="914354" indent="0">
              <a:buNone/>
              <a:defRPr sz="2400"/>
            </a:lvl3pPr>
            <a:lvl4pPr marL="1371532" indent="0">
              <a:buNone/>
              <a:defRPr sz="2000"/>
            </a:lvl4pPr>
            <a:lvl5pPr marL="1828709" indent="0">
              <a:buNone/>
              <a:defRPr sz="2000"/>
            </a:lvl5pPr>
            <a:lvl6pPr marL="2285886" indent="0">
              <a:buNone/>
              <a:defRPr sz="2000"/>
            </a:lvl6pPr>
            <a:lvl7pPr marL="2743062" indent="0">
              <a:buNone/>
              <a:defRPr sz="2000"/>
            </a:lvl7pPr>
            <a:lvl8pPr marL="3200240" indent="0">
              <a:buNone/>
              <a:defRPr sz="2000"/>
            </a:lvl8pPr>
            <a:lvl9pPr marL="3657418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178" indent="0">
              <a:buNone/>
              <a:defRPr sz="1200"/>
            </a:lvl2pPr>
            <a:lvl3pPr marL="914354" indent="0">
              <a:buNone/>
              <a:defRPr sz="1000"/>
            </a:lvl3pPr>
            <a:lvl4pPr marL="1371532" indent="0">
              <a:buNone/>
              <a:defRPr sz="900"/>
            </a:lvl4pPr>
            <a:lvl5pPr marL="1828709" indent="0">
              <a:buNone/>
              <a:defRPr sz="900"/>
            </a:lvl5pPr>
            <a:lvl6pPr marL="2285886" indent="0">
              <a:buNone/>
              <a:defRPr sz="900"/>
            </a:lvl6pPr>
            <a:lvl7pPr marL="2743062" indent="0">
              <a:buNone/>
              <a:defRPr sz="900"/>
            </a:lvl7pPr>
            <a:lvl8pPr marL="3200240" indent="0">
              <a:buNone/>
              <a:defRPr sz="900"/>
            </a:lvl8pPr>
            <a:lvl9pPr marL="3657418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A1D710-C835-4AB1-BC96-21DC0F841D63}" type="slidenum">
              <a:rPr lang="ru-RU" alt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altLang="ru-RU">
                <a:solidFill>
                  <a:srgbClr val="FFFFFF"/>
                </a:solidFill>
              </a:rPr>
              <a:t>Отчет о ПХД (Наименование филиала) за </a:t>
            </a:r>
            <a:r>
              <a:rPr lang="ru-RU" altLang="ru-RU" smtClean="0">
                <a:solidFill>
                  <a:srgbClr val="FFFFFF"/>
                </a:solidFill>
              </a:rPr>
              <a:t>2017 </a:t>
            </a:r>
            <a:r>
              <a:rPr lang="ru-RU" altLang="ru-RU">
                <a:solidFill>
                  <a:srgbClr val="FFFFFF"/>
                </a:solidFill>
              </a:rPr>
              <a:t>год</a:t>
            </a:r>
          </a:p>
        </p:txBody>
      </p:sp>
    </p:spTree>
    <p:extLst>
      <p:ext uri="{BB962C8B-B14F-4D97-AF65-F5344CB8AC3E}">
        <p14:creationId xmlns:p14="http://schemas.microsoft.com/office/powerpoint/2010/main" val="350925109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FC7EF3-F559-4796-9B61-7507B5735EED}" type="slidenum">
              <a:rPr lang="ru-RU" alt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altLang="ru-RU">
                <a:solidFill>
                  <a:srgbClr val="FFFFFF"/>
                </a:solidFill>
              </a:rPr>
              <a:t>Отчет о ПХД (Наименование филиала) за </a:t>
            </a:r>
            <a:r>
              <a:rPr lang="ru-RU" altLang="ru-RU" smtClean="0">
                <a:solidFill>
                  <a:srgbClr val="FFFFFF"/>
                </a:solidFill>
              </a:rPr>
              <a:t>2017 </a:t>
            </a:r>
            <a:r>
              <a:rPr lang="ru-RU" altLang="ru-RU">
                <a:solidFill>
                  <a:srgbClr val="FFFFFF"/>
                </a:solidFill>
              </a:rPr>
              <a:t>год</a:t>
            </a:r>
          </a:p>
        </p:txBody>
      </p:sp>
    </p:spTree>
    <p:extLst>
      <p:ext uri="{BB962C8B-B14F-4D97-AF65-F5344CB8AC3E}">
        <p14:creationId xmlns:p14="http://schemas.microsoft.com/office/powerpoint/2010/main" val="399446608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8"/>
            <a:ext cx="2286000" cy="63087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0" y="8"/>
            <a:ext cx="6705600" cy="63087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0C1276-4776-4B2E-9F8A-CB3A48259F45}" type="slidenum">
              <a:rPr lang="ru-RU" alt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altLang="ru-RU">
                <a:solidFill>
                  <a:srgbClr val="FFFFFF"/>
                </a:solidFill>
              </a:rPr>
              <a:t>Отчет о ПХД (Наименование филиала) за </a:t>
            </a:r>
            <a:r>
              <a:rPr lang="ru-RU" altLang="ru-RU" smtClean="0">
                <a:solidFill>
                  <a:srgbClr val="FFFFFF"/>
                </a:solidFill>
              </a:rPr>
              <a:t>2017 </a:t>
            </a:r>
            <a:r>
              <a:rPr lang="ru-RU" altLang="ru-RU">
                <a:solidFill>
                  <a:srgbClr val="FFFFFF"/>
                </a:solidFill>
              </a:rPr>
              <a:t>год</a:t>
            </a:r>
          </a:p>
        </p:txBody>
      </p:sp>
    </p:spTree>
    <p:extLst>
      <p:ext uri="{BB962C8B-B14F-4D97-AF65-F5344CB8AC3E}">
        <p14:creationId xmlns:p14="http://schemas.microsoft.com/office/powerpoint/2010/main" val="103531201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33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178" indent="0" algn="ctr">
              <a:buNone/>
              <a:defRPr/>
            </a:lvl2pPr>
            <a:lvl3pPr marL="914354" indent="0" algn="ctr">
              <a:buNone/>
              <a:defRPr/>
            </a:lvl3pPr>
            <a:lvl4pPr marL="1371532" indent="0" algn="ctr">
              <a:buNone/>
              <a:defRPr/>
            </a:lvl4pPr>
            <a:lvl5pPr marL="1828709" indent="0" algn="ctr">
              <a:buNone/>
              <a:defRPr/>
            </a:lvl5pPr>
            <a:lvl6pPr marL="2285886" indent="0" algn="ctr">
              <a:buNone/>
              <a:defRPr/>
            </a:lvl6pPr>
            <a:lvl7pPr marL="2743062" indent="0" algn="ctr">
              <a:buNone/>
              <a:defRPr/>
            </a:lvl7pPr>
            <a:lvl8pPr marL="3200240" indent="0" algn="ctr">
              <a:buNone/>
              <a:defRPr/>
            </a:lvl8pPr>
            <a:lvl9pPr marL="3657418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83D43D-04E6-4364-B2E4-5BA298DCDA8B}" type="slidenum">
              <a:rPr lang="ru-RU" alt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altLang="ru-RU">
                <a:solidFill>
                  <a:srgbClr val="FFFFFF"/>
                </a:solidFill>
              </a:rPr>
              <a:t>Отчет о ПХД (Наименование филиала) за </a:t>
            </a:r>
            <a:r>
              <a:rPr lang="ru-RU" altLang="ru-RU" smtClean="0">
                <a:solidFill>
                  <a:srgbClr val="FFFFFF"/>
                </a:solidFill>
              </a:rPr>
              <a:t>2017 </a:t>
            </a:r>
            <a:r>
              <a:rPr lang="ru-RU" altLang="ru-RU">
                <a:solidFill>
                  <a:srgbClr val="FFFFFF"/>
                </a:solidFill>
              </a:rPr>
              <a:t>год</a:t>
            </a:r>
          </a:p>
        </p:txBody>
      </p:sp>
    </p:spTree>
    <p:extLst>
      <p:ext uri="{BB962C8B-B14F-4D97-AF65-F5344CB8AC3E}">
        <p14:creationId xmlns:p14="http://schemas.microsoft.com/office/powerpoint/2010/main" val="243955622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A10EEF-CFEC-45F9-BF10-D8F897D585A1}" type="slidenum">
              <a:rPr lang="ru-RU" alt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altLang="ru-RU">
                <a:solidFill>
                  <a:srgbClr val="FFFFFF"/>
                </a:solidFill>
              </a:rPr>
              <a:t>Отчет о ПХД (Наименование филиала) за </a:t>
            </a:r>
            <a:r>
              <a:rPr lang="ru-RU" altLang="ru-RU" smtClean="0">
                <a:solidFill>
                  <a:srgbClr val="FFFFFF"/>
                </a:solidFill>
              </a:rPr>
              <a:t>2017 </a:t>
            </a:r>
            <a:r>
              <a:rPr lang="ru-RU" altLang="ru-RU">
                <a:solidFill>
                  <a:srgbClr val="FFFFFF"/>
                </a:solidFill>
              </a:rPr>
              <a:t>год</a:t>
            </a:r>
          </a:p>
        </p:txBody>
      </p:sp>
    </p:spTree>
    <p:extLst>
      <p:ext uri="{BB962C8B-B14F-4D97-AF65-F5344CB8AC3E}">
        <p14:creationId xmlns:p14="http://schemas.microsoft.com/office/powerpoint/2010/main" val="401987904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8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178" indent="0">
              <a:buNone/>
              <a:defRPr sz="1800"/>
            </a:lvl2pPr>
            <a:lvl3pPr marL="914354" indent="0">
              <a:buNone/>
              <a:defRPr sz="1600"/>
            </a:lvl3pPr>
            <a:lvl4pPr marL="1371532" indent="0">
              <a:buNone/>
              <a:defRPr sz="1400"/>
            </a:lvl4pPr>
            <a:lvl5pPr marL="1828709" indent="0">
              <a:buNone/>
              <a:defRPr sz="1400"/>
            </a:lvl5pPr>
            <a:lvl6pPr marL="2285886" indent="0">
              <a:buNone/>
              <a:defRPr sz="1400"/>
            </a:lvl6pPr>
            <a:lvl7pPr marL="2743062" indent="0">
              <a:buNone/>
              <a:defRPr sz="1400"/>
            </a:lvl7pPr>
            <a:lvl8pPr marL="3200240" indent="0">
              <a:buNone/>
              <a:defRPr sz="1400"/>
            </a:lvl8pPr>
            <a:lvl9pPr marL="3657418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D19ABE-9411-45CB-B3DF-EFFECEF1CD28}" type="slidenum">
              <a:rPr lang="ru-RU" alt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altLang="ru-RU">
                <a:solidFill>
                  <a:srgbClr val="FFFFFF"/>
                </a:solidFill>
              </a:rPr>
              <a:t>Отчет о ПХД (Наименование филиала) за </a:t>
            </a:r>
            <a:r>
              <a:rPr lang="ru-RU" altLang="ru-RU" smtClean="0">
                <a:solidFill>
                  <a:srgbClr val="FFFFFF"/>
                </a:solidFill>
              </a:rPr>
              <a:t>2017 </a:t>
            </a:r>
            <a:r>
              <a:rPr lang="ru-RU" altLang="ru-RU">
                <a:solidFill>
                  <a:srgbClr val="FFFFFF"/>
                </a:solidFill>
              </a:rPr>
              <a:t>год</a:t>
            </a:r>
          </a:p>
        </p:txBody>
      </p:sp>
    </p:spTree>
    <p:extLst>
      <p:ext uri="{BB962C8B-B14F-4D97-AF65-F5344CB8AC3E}">
        <p14:creationId xmlns:p14="http://schemas.microsoft.com/office/powerpoint/2010/main" val="178298442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" y="1082675"/>
            <a:ext cx="892175" cy="52260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1044579" y="1082675"/>
            <a:ext cx="892175" cy="52260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7C3298-5EF4-401B-A7D3-0FC5A169F36B}" type="slidenum">
              <a:rPr lang="ru-RU" alt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altLang="ru-RU">
                <a:solidFill>
                  <a:srgbClr val="FFFFFF"/>
                </a:solidFill>
              </a:rPr>
              <a:t>Отчет о ПХД (Наименование филиала) за </a:t>
            </a:r>
            <a:r>
              <a:rPr lang="ru-RU" altLang="ru-RU" smtClean="0">
                <a:solidFill>
                  <a:srgbClr val="FFFFFF"/>
                </a:solidFill>
              </a:rPr>
              <a:t>2017 </a:t>
            </a:r>
            <a:r>
              <a:rPr lang="ru-RU" altLang="ru-RU">
                <a:solidFill>
                  <a:srgbClr val="FFFFFF"/>
                </a:solidFill>
              </a:rPr>
              <a:t>год</a:t>
            </a:r>
          </a:p>
        </p:txBody>
      </p:sp>
    </p:spTree>
    <p:extLst>
      <p:ext uri="{BB962C8B-B14F-4D97-AF65-F5344CB8AC3E}">
        <p14:creationId xmlns:p14="http://schemas.microsoft.com/office/powerpoint/2010/main" val="73090556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8" indent="0">
              <a:buNone/>
              <a:defRPr sz="2000" b="1"/>
            </a:lvl2pPr>
            <a:lvl3pPr marL="914354" indent="0">
              <a:buNone/>
              <a:defRPr sz="1800" b="1"/>
            </a:lvl3pPr>
            <a:lvl4pPr marL="1371532" indent="0">
              <a:buNone/>
              <a:defRPr sz="1600" b="1"/>
            </a:lvl4pPr>
            <a:lvl5pPr marL="1828709" indent="0">
              <a:buNone/>
              <a:defRPr sz="1600" b="1"/>
            </a:lvl5pPr>
            <a:lvl6pPr marL="2285886" indent="0">
              <a:buNone/>
              <a:defRPr sz="1600" b="1"/>
            </a:lvl6pPr>
            <a:lvl7pPr marL="2743062" indent="0">
              <a:buNone/>
              <a:defRPr sz="1600" b="1"/>
            </a:lvl7pPr>
            <a:lvl8pPr marL="3200240" indent="0">
              <a:buNone/>
              <a:defRPr sz="1600" b="1"/>
            </a:lvl8pPr>
            <a:lvl9pPr marL="3657418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9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8" indent="0">
              <a:buNone/>
              <a:defRPr sz="2000" b="1"/>
            </a:lvl2pPr>
            <a:lvl3pPr marL="914354" indent="0">
              <a:buNone/>
              <a:defRPr sz="1800" b="1"/>
            </a:lvl3pPr>
            <a:lvl4pPr marL="1371532" indent="0">
              <a:buNone/>
              <a:defRPr sz="1600" b="1"/>
            </a:lvl4pPr>
            <a:lvl5pPr marL="1828709" indent="0">
              <a:buNone/>
              <a:defRPr sz="1600" b="1"/>
            </a:lvl5pPr>
            <a:lvl6pPr marL="2285886" indent="0">
              <a:buNone/>
              <a:defRPr sz="1600" b="1"/>
            </a:lvl6pPr>
            <a:lvl7pPr marL="2743062" indent="0">
              <a:buNone/>
              <a:defRPr sz="1600" b="1"/>
            </a:lvl7pPr>
            <a:lvl8pPr marL="3200240" indent="0">
              <a:buNone/>
              <a:defRPr sz="1600" b="1"/>
            </a:lvl8pPr>
            <a:lvl9pPr marL="3657418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9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ADC31E-00D0-4EED-A9FB-1EFC5C287883}" type="slidenum">
              <a:rPr lang="ru-RU" alt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8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altLang="ru-RU">
                <a:solidFill>
                  <a:srgbClr val="FFFFFF"/>
                </a:solidFill>
              </a:rPr>
              <a:t>Отчет о ПХД (Наименование филиала) за </a:t>
            </a:r>
            <a:r>
              <a:rPr lang="ru-RU" altLang="ru-RU" smtClean="0">
                <a:solidFill>
                  <a:srgbClr val="FFFFFF"/>
                </a:solidFill>
              </a:rPr>
              <a:t>2017 </a:t>
            </a:r>
            <a:r>
              <a:rPr lang="ru-RU" altLang="ru-RU">
                <a:solidFill>
                  <a:srgbClr val="FFFFFF"/>
                </a:solidFill>
              </a:rPr>
              <a:t>год</a:t>
            </a:r>
          </a:p>
        </p:txBody>
      </p:sp>
    </p:spTree>
    <p:extLst>
      <p:ext uri="{BB962C8B-B14F-4D97-AF65-F5344CB8AC3E}">
        <p14:creationId xmlns:p14="http://schemas.microsoft.com/office/powerpoint/2010/main" val="288489645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87C1FB-CFF5-43AB-B716-4538CE6FBAF5}" type="slidenum">
              <a:rPr lang="ru-RU" alt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4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altLang="ru-RU">
                <a:solidFill>
                  <a:srgbClr val="FFFFFF"/>
                </a:solidFill>
              </a:rPr>
              <a:t>Отчет о ПХД (Наименование филиала) за </a:t>
            </a:r>
            <a:r>
              <a:rPr lang="ru-RU" altLang="ru-RU" smtClean="0">
                <a:solidFill>
                  <a:srgbClr val="FFFFFF"/>
                </a:solidFill>
              </a:rPr>
              <a:t>2017 </a:t>
            </a:r>
            <a:r>
              <a:rPr lang="ru-RU" altLang="ru-RU">
                <a:solidFill>
                  <a:srgbClr val="FFFFFF"/>
                </a:solidFill>
              </a:rPr>
              <a:t>год</a:t>
            </a:r>
          </a:p>
        </p:txBody>
      </p:sp>
    </p:spTree>
    <p:extLst>
      <p:ext uri="{BB962C8B-B14F-4D97-AF65-F5344CB8AC3E}">
        <p14:creationId xmlns:p14="http://schemas.microsoft.com/office/powerpoint/2010/main" val="17528143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GTT 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7936403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9B0E2A-2657-44C6-81F8-88088A222EE1}" type="slidenum">
              <a:rPr lang="ru-RU" alt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3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altLang="ru-RU">
                <a:solidFill>
                  <a:srgbClr val="FFFFFF"/>
                </a:solidFill>
              </a:rPr>
              <a:t>Отчет о ПХД (Наименование филиала) за </a:t>
            </a:r>
            <a:r>
              <a:rPr lang="ru-RU" altLang="ru-RU" smtClean="0">
                <a:solidFill>
                  <a:srgbClr val="FFFFFF"/>
                </a:solidFill>
              </a:rPr>
              <a:t>2017 </a:t>
            </a:r>
            <a:r>
              <a:rPr lang="ru-RU" altLang="ru-RU">
                <a:solidFill>
                  <a:srgbClr val="FFFFFF"/>
                </a:solidFill>
              </a:rPr>
              <a:t>год</a:t>
            </a:r>
          </a:p>
        </p:txBody>
      </p:sp>
    </p:spTree>
    <p:extLst>
      <p:ext uri="{BB962C8B-B14F-4D97-AF65-F5344CB8AC3E}">
        <p14:creationId xmlns:p14="http://schemas.microsoft.com/office/powerpoint/2010/main" val="405978060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8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78" indent="0">
              <a:buNone/>
              <a:defRPr sz="1200"/>
            </a:lvl2pPr>
            <a:lvl3pPr marL="914354" indent="0">
              <a:buNone/>
              <a:defRPr sz="1000"/>
            </a:lvl3pPr>
            <a:lvl4pPr marL="1371532" indent="0">
              <a:buNone/>
              <a:defRPr sz="900"/>
            </a:lvl4pPr>
            <a:lvl5pPr marL="1828709" indent="0">
              <a:buNone/>
              <a:defRPr sz="900"/>
            </a:lvl5pPr>
            <a:lvl6pPr marL="2285886" indent="0">
              <a:buNone/>
              <a:defRPr sz="900"/>
            </a:lvl6pPr>
            <a:lvl7pPr marL="2743062" indent="0">
              <a:buNone/>
              <a:defRPr sz="900"/>
            </a:lvl7pPr>
            <a:lvl8pPr marL="3200240" indent="0">
              <a:buNone/>
              <a:defRPr sz="900"/>
            </a:lvl8pPr>
            <a:lvl9pPr marL="3657418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A74355-2C6A-45EC-ACA9-5B02D3B26E39}" type="slidenum">
              <a:rPr lang="ru-RU" alt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altLang="ru-RU">
                <a:solidFill>
                  <a:srgbClr val="FFFFFF"/>
                </a:solidFill>
              </a:rPr>
              <a:t>Отчет о ПХД (Наименование филиала) за </a:t>
            </a:r>
            <a:r>
              <a:rPr lang="ru-RU" altLang="ru-RU" smtClean="0">
                <a:solidFill>
                  <a:srgbClr val="FFFFFF"/>
                </a:solidFill>
              </a:rPr>
              <a:t>2017 </a:t>
            </a:r>
            <a:r>
              <a:rPr lang="ru-RU" altLang="ru-RU">
                <a:solidFill>
                  <a:srgbClr val="FFFFFF"/>
                </a:solidFill>
              </a:rPr>
              <a:t>год</a:t>
            </a:r>
          </a:p>
        </p:txBody>
      </p:sp>
    </p:spTree>
    <p:extLst>
      <p:ext uri="{BB962C8B-B14F-4D97-AF65-F5344CB8AC3E}">
        <p14:creationId xmlns:p14="http://schemas.microsoft.com/office/powerpoint/2010/main" val="223654752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78" indent="0">
              <a:buNone/>
              <a:defRPr sz="2800"/>
            </a:lvl2pPr>
            <a:lvl3pPr marL="914354" indent="0">
              <a:buNone/>
              <a:defRPr sz="2400"/>
            </a:lvl3pPr>
            <a:lvl4pPr marL="1371532" indent="0">
              <a:buNone/>
              <a:defRPr sz="2000"/>
            </a:lvl4pPr>
            <a:lvl5pPr marL="1828709" indent="0">
              <a:buNone/>
              <a:defRPr sz="2000"/>
            </a:lvl5pPr>
            <a:lvl6pPr marL="2285886" indent="0">
              <a:buNone/>
              <a:defRPr sz="2000"/>
            </a:lvl6pPr>
            <a:lvl7pPr marL="2743062" indent="0">
              <a:buNone/>
              <a:defRPr sz="2000"/>
            </a:lvl7pPr>
            <a:lvl8pPr marL="3200240" indent="0">
              <a:buNone/>
              <a:defRPr sz="2000"/>
            </a:lvl8pPr>
            <a:lvl9pPr marL="3657418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178" indent="0">
              <a:buNone/>
              <a:defRPr sz="1200"/>
            </a:lvl2pPr>
            <a:lvl3pPr marL="914354" indent="0">
              <a:buNone/>
              <a:defRPr sz="1000"/>
            </a:lvl3pPr>
            <a:lvl4pPr marL="1371532" indent="0">
              <a:buNone/>
              <a:defRPr sz="900"/>
            </a:lvl4pPr>
            <a:lvl5pPr marL="1828709" indent="0">
              <a:buNone/>
              <a:defRPr sz="900"/>
            </a:lvl5pPr>
            <a:lvl6pPr marL="2285886" indent="0">
              <a:buNone/>
              <a:defRPr sz="900"/>
            </a:lvl6pPr>
            <a:lvl7pPr marL="2743062" indent="0">
              <a:buNone/>
              <a:defRPr sz="900"/>
            </a:lvl7pPr>
            <a:lvl8pPr marL="3200240" indent="0">
              <a:buNone/>
              <a:defRPr sz="900"/>
            </a:lvl8pPr>
            <a:lvl9pPr marL="3657418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A1D710-C835-4AB1-BC96-21DC0F841D63}" type="slidenum">
              <a:rPr lang="ru-RU" alt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altLang="ru-RU">
                <a:solidFill>
                  <a:srgbClr val="FFFFFF"/>
                </a:solidFill>
              </a:rPr>
              <a:t>Отчет о ПХД (Наименование филиала) за </a:t>
            </a:r>
            <a:r>
              <a:rPr lang="ru-RU" altLang="ru-RU" smtClean="0">
                <a:solidFill>
                  <a:srgbClr val="FFFFFF"/>
                </a:solidFill>
              </a:rPr>
              <a:t>2017 </a:t>
            </a:r>
            <a:r>
              <a:rPr lang="ru-RU" altLang="ru-RU">
                <a:solidFill>
                  <a:srgbClr val="FFFFFF"/>
                </a:solidFill>
              </a:rPr>
              <a:t>год</a:t>
            </a:r>
          </a:p>
        </p:txBody>
      </p:sp>
    </p:spTree>
    <p:extLst>
      <p:ext uri="{BB962C8B-B14F-4D97-AF65-F5344CB8AC3E}">
        <p14:creationId xmlns:p14="http://schemas.microsoft.com/office/powerpoint/2010/main" val="390163058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FC7EF3-F559-4796-9B61-7507B5735EED}" type="slidenum">
              <a:rPr lang="ru-RU" alt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altLang="ru-RU">
                <a:solidFill>
                  <a:srgbClr val="FFFFFF"/>
                </a:solidFill>
              </a:rPr>
              <a:t>Отчет о ПХД (Наименование филиала) за </a:t>
            </a:r>
            <a:r>
              <a:rPr lang="ru-RU" altLang="ru-RU" smtClean="0">
                <a:solidFill>
                  <a:srgbClr val="FFFFFF"/>
                </a:solidFill>
              </a:rPr>
              <a:t>2017 </a:t>
            </a:r>
            <a:r>
              <a:rPr lang="ru-RU" altLang="ru-RU">
                <a:solidFill>
                  <a:srgbClr val="FFFFFF"/>
                </a:solidFill>
              </a:rPr>
              <a:t>год</a:t>
            </a:r>
          </a:p>
        </p:txBody>
      </p:sp>
    </p:spTree>
    <p:extLst>
      <p:ext uri="{BB962C8B-B14F-4D97-AF65-F5344CB8AC3E}">
        <p14:creationId xmlns:p14="http://schemas.microsoft.com/office/powerpoint/2010/main" val="116258941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8"/>
            <a:ext cx="2286000" cy="63087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0" y="8"/>
            <a:ext cx="6705600" cy="63087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0C1276-4776-4B2E-9F8A-CB3A48259F45}" type="slidenum">
              <a:rPr lang="ru-RU" alt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altLang="ru-RU">
                <a:solidFill>
                  <a:srgbClr val="FFFFFF"/>
                </a:solidFill>
              </a:rPr>
              <a:t>Отчет о ПХД (Наименование филиала) за </a:t>
            </a:r>
            <a:r>
              <a:rPr lang="ru-RU" altLang="ru-RU" smtClean="0">
                <a:solidFill>
                  <a:srgbClr val="FFFFFF"/>
                </a:solidFill>
              </a:rPr>
              <a:t>2017 </a:t>
            </a:r>
            <a:r>
              <a:rPr lang="ru-RU" altLang="ru-RU">
                <a:solidFill>
                  <a:srgbClr val="FFFFFF"/>
                </a:solidFill>
              </a:rPr>
              <a:t>год</a:t>
            </a:r>
          </a:p>
        </p:txBody>
      </p:sp>
    </p:spTree>
    <p:extLst>
      <p:ext uri="{BB962C8B-B14F-4D97-AF65-F5344CB8AC3E}">
        <p14:creationId xmlns:p14="http://schemas.microsoft.com/office/powerpoint/2010/main" val="34302432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33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178" indent="0" algn="ctr">
              <a:buNone/>
              <a:defRPr/>
            </a:lvl2pPr>
            <a:lvl3pPr marL="914354" indent="0" algn="ctr">
              <a:buNone/>
              <a:defRPr/>
            </a:lvl3pPr>
            <a:lvl4pPr marL="1371532" indent="0" algn="ctr">
              <a:buNone/>
              <a:defRPr/>
            </a:lvl4pPr>
            <a:lvl5pPr marL="1828709" indent="0" algn="ctr">
              <a:buNone/>
              <a:defRPr/>
            </a:lvl5pPr>
            <a:lvl6pPr marL="2285886" indent="0" algn="ctr">
              <a:buNone/>
              <a:defRPr/>
            </a:lvl6pPr>
            <a:lvl7pPr marL="2743062" indent="0" algn="ctr">
              <a:buNone/>
              <a:defRPr/>
            </a:lvl7pPr>
            <a:lvl8pPr marL="3200240" indent="0" algn="ctr">
              <a:buNone/>
              <a:defRPr/>
            </a:lvl8pPr>
            <a:lvl9pPr marL="3657418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64D42C-A934-40F8-AD48-93A317747B7F}" type="slidenum">
              <a:rPr lang="ru-RU" alt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altLang="ru-RU">
                <a:solidFill>
                  <a:srgbClr val="FFFFFF"/>
                </a:solidFill>
              </a:rPr>
              <a:t>Отчет о ПХД (Наименование филиала) за </a:t>
            </a:r>
            <a:r>
              <a:rPr lang="ru-RU" altLang="ru-RU" smtClean="0">
                <a:solidFill>
                  <a:srgbClr val="FFFFFF"/>
                </a:solidFill>
              </a:rPr>
              <a:t>2017 </a:t>
            </a:r>
            <a:r>
              <a:rPr lang="ru-RU" altLang="ru-RU">
                <a:solidFill>
                  <a:srgbClr val="FFFFFF"/>
                </a:solidFill>
              </a:rPr>
              <a:t>год</a:t>
            </a:r>
          </a:p>
        </p:txBody>
      </p:sp>
    </p:spTree>
    <p:extLst>
      <p:ext uri="{BB962C8B-B14F-4D97-AF65-F5344CB8AC3E}">
        <p14:creationId xmlns:p14="http://schemas.microsoft.com/office/powerpoint/2010/main" val="110393467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C4D4DA-A803-422C-956F-235C6EEC964F}" type="slidenum">
              <a:rPr lang="ru-RU" alt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altLang="ru-RU">
                <a:solidFill>
                  <a:srgbClr val="FFFFFF"/>
                </a:solidFill>
              </a:rPr>
              <a:t>Отчет о ПХД (Наименование филиала) за </a:t>
            </a:r>
            <a:r>
              <a:rPr lang="ru-RU" altLang="ru-RU" smtClean="0">
                <a:solidFill>
                  <a:srgbClr val="FFFFFF"/>
                </a:solidFill>
              </a:rPr>
              <a:t>2017 </a:t>
            </a:r>
            <a:r>
              <a:rPr lang="ru-RU" altLang="ru-RU">
                <a:solidFill>
                  <a:srgbClr val="FFFFFF"/>
                </a:solidFill>
              </a:rPr>
              <a:t>год</a:t>
            </a:r>
          </a:p>
        </p:txBody>
      </p:sp>
    </p:spTree>
    <p:extLst>
      <p:ext uri="{BB962C8B-B14F-4D97-AF65-F5344CB8AC3E}">
        <p14:creationId xmlns:p14="http://schemas.microsoft.com/office/powerpoint/2010/main" val="258253230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8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178" indent="0">
              <a:buNone/>
              <a:defRPr sz="1800"/>
            </a:lvl2pPr>
            <a:lvl3pPr marL="914354" indent="0">
              <a:buNone/>
              <a:defRPr sz="1600"/>
            </a:lvl3pPr>
            <a:lvl4pPr marL="1371532" indent="0">
              <a:buNone/>
              <a:defRPr sz="1400"/>
            </a:lvl4pPr>
            <a:lvl5pPr marL="1828709" indent="0">
              <a:buNone/>
              <a:defRPr sz="1400"/>
            </a:lvl5pPr>
            <a:lvl6pPr marL="2285886" indent="0">
              <a:buNone/>
              <a:defRPr sz="1400"/>
            </a:lvl6pPr>
            <a:lvl7pPr marL="2743062" indent="0">
              <a:buNone/>
              <a:defRPr sz="1400"/>
            </a:lvl7pPr>
            <a:lvl8pPr marL="3200240" indent="0">
              <a:buNone/>
              <a:defRPr sz="1400"/>
            </a:lvl8pPr>
            <a:lvl9pPr marL="3657418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3C310E-452F-465C-B1AF-8F1CBFB45AAC}" type="slidenum">
              <a:rPr lang="ru-RU" alt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altLang="ru-RU">
                <a:solidFill>
                  <a:srgbClr val="FFFFFF"/>
                </a:solidFill>
              </a:rPr>
              <a:t>Отчет о ПХД (Наименование филиала) за </a:t>
            </a:r>
            <a:r>
              <a:rPr lang="ru-RU" altLang="ru-RU" smtClean="0">
                <a:solidFill>
                  <a:srgbClr val="FFFFFF"/>
                </a:solidFill>
              </a:rPr>
              <a:t>2017 </a:t>
            </a:r>
            <a:r>
              <a:rPr lang="ru-RU" altLang="ru-RU">
                <a:solidFill>
                  <a:srgbClr val="FFFFFF"/>
                </a:solidFill>
              </a:rPr>
              <a:t>год</a:t>
            </a:r>
          </a:p>
        </p:txBody>
      </p:sp>
    </p:spTree>
    <p:extLst>
      <p:ext uri="{BB962C8B-B14F-4D97-AF65-F5344CB8AC3E}">
        <p14:creationId xmlns:p14="http://schemas.microsoft.com/office/powerpoint/2010/main" val="311279076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0" y="1079508"/>
            <a:ext cx="4495800" cy="15287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079508"/>
            <a:ext cx="4495800" cy="15287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104399-1E4D-4EDC-B4F3-D77BFE5C3C1C}" type="slidenum">
              <a:rPr lang="ru-RU" alt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altLang="ru-RU">
                <a:solidFill>
                  <a:srgbClr val="FFFFFF"/>
                </a:solidFill>
              </a:rPr>
              <a:t>Отчет о ПХД (Наименование филиала) за </a:t>
            </a:r>
            <a:r>
              <a:rPr lang="ru-RU" altLang="ru-RU" smtClean="0">
                <a:solidFill>
                  <a:srgbClr val="FFFFFF"/>
                </a:solidFill>
              </a:rPr>
              <a:t>2017 </a:t>
            </a:r>
            <a:r>
              <a:rPr lang="ru-RU" altLang="ru-RU">
                <a:solidFill>
                  <a:srgbClr val="FFFFFF"/>
                </a:solidFill>
              </a:rPr>
              <a:t>год</a:t>
            </a:r>
          </a:p>
        </p:txBody>
      </p:sp>
    </p:spTree>
    <p:extLst>
      <p:ext uri="{BB962C8B-B14F-4D97-AF65-F5344CB8AC3E}">
        <p14:creationId xmlns:p14="http://schemas.microsoft.com/office/powerpoint/2010/main" val="222842696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8" indent="0">
              <a:buNone/>
              <a:defRPr sz="2000" b="1"/>
            </a:lvl2pPr>
            <a:lvl3pPr marL="914354" indent="0">
              <a:buNone/>
              <a:defRPr sz="1800" b="1"/>
            </a:lvl3pPr>
            <a:lvl4pPr marL="1371532" indent="0">
              <a:buNone/>
              <a:defRPr sz="1600" b="1"/>
            </a:lvl4pPr>
            <a:lvl5pPr marL="1828709" indent="0">
              <a:buNone/>
              <a:defRPr sz="1600" b="1"/>
            </a:lvl5pPr>
            <a:lvl6pPr marL="2285886" indent="0">
              <a:buNone/>
              <a:defRPr sz="1600" b="1"/>
            </a:lvl6pPr>
            <a:lvl7pPr marL="2743062" indent="0">
              <a:buNone/>
              <a:defRPr sz="1600" b="1"/>
            </a:lvl7pPr>
            <a:lvl8pPr marL="3200240" indent="0">
              <a:buNone/>
              <a:defRPr sz="1600" b="1"/>
            </a:lvl8pPr>
            <a:lvl9pPr marL="3657418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9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8" indent="0">
              <a:buNone/>
              <a:defRPr sz="2000" b="1"/>
            </a:lvl2pPr>
            <a:lvl3pPr marL="914354" indent="0">
              <a:buNone/>
              <a:defRPr sz="1800" b="1"/>
            </a:lvl3pPr>
            <a:lvl4pPr marL="1371532" indent="0">
              <a:buNone/>
              <a:defRPr sz="1600" b="1"/>
            </a:lvl4pPr>
            <a:lvl5pPr marL="1828709" indent="0">
              <a:buNone/>
              <a:defRPr sz="1600" b="1"/>
            </a:lvl5pPr>
            <a:lvl6pPr marL="2285886" indent="0">
              <a:buNone/>
              <a:defRPr sz="1600" b="1"/>
            </a:lvl6pPr>
            <a:lvl7pPr marL="2743062" indent="0">
              <a:buNone/>
              <a:defRPr sz="1600" b="1"/>
            </a:lvl7pPr>
            <a:lvl8pPr marL="3200240" indent="0">
              <a:buNone/>
              <a:defRPr sz="1600" b="1"/>
            </a:lvl8pPr>
            <a:lvl9pPr marL="3657418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9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697E92-9C1D-4AD7-BD88-63D7962B5596}" type="slidenum">
              <a:rPr lang="ru-RU" alt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8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altLang="ru-RU">
                <a:solidFill>
                  <a:srgbClr val="FFFFFF"/>
                </a:solidFill>
              </a:rPr>
              <a:t>Отчет о ПХД (Наименование филиала) за </a:t>
            </a:r>
            <a:r>
              <a:rPr lang="ru-RU" altLang="ru-RU" smtClean="0">
                <a:solidFill>
                  <a:srgbClr val="FFFFFF"/>
                </a:solidFill>
              </a:rPr>
              <a:t>2017 </a:t>
            </a:r>
            <a:r>
              <a:rPr lang="ru-RU" altLang="ru-RU">
                <a:solidFill>
                  <a:srgbClr val="FFFFFF"/>
                </a:solidFill>
              </a:rPr>
              <a:t>год</a:t>
            </a:r>
          </a:p>
        </p:txBody>
      </p:sp>
    </p:spTree>
    <p:extLst>
      <p:ext uri="{BB962C8B-B14F-4D97-AF65-F5344CB8AC3E}">
        <p14:creationId xmlns:p14="http://schemas.microsoft.com/office/powerpoint/2010/main" val="20918722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33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178" indent="0" algn="ctr">
              <a:buNone/>
              <a:defRPr/>
            </a:lvl2pPr>
            <a:lvl3pPr marL="914354" indent="0" algn="ctr">
              <a:buNone/>
              <a:defRPr/>
            </a:lvl3pPr>
            <a:lvl4pPr marL="1371532" indent="0" algn="ctr">
              <a:buNone/>
              <a:defRPr/>
            </a:lvl4pPr>
            <a:lvl5pPr marL="1828709" indent="0" algn="ctr">
              <a:buNone/>
              <a:defRPr/>
            </a:lvl5pPr>
            <a:lvl6pPr marL="2285886" indent="0" algn="ctr">
              <a:buNone/>
              <a:defRPr/>
            </a:lvl6pPr>
            <a:lvl7pPr marL="2743062" indent="0" algn="ctr">
              <a:buNone/>
              <a:defRPr/>
            </a:lvl7pPr>
            <a:lvl8pPr marL="3200240" indent="0" algn="ctr">
              <a:buNone/>
              <a:defRPr/>
            </a:lvl8pPr>
            <a:lvl9pPr marL="3657418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83D43D-04E6-4364-B2E4-5BA298DCDA8B}" type="slidenum">
              <a:rPr lang="ru-RU" alt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altLang="ru-RU">
                <a:solidFill>
                  <a:srgbClr val="FFFFFF"/>
                </a:solidFill>
              </a:rPr>
              <a:t>Отчет о ПХД (Наименование филиала) за </a:t>
            </a:r>
            <a:r>
              <a:rPr lang="ru-RU" altLang="ru-RU" smtClean="0">
                <a:solidFill>
                  <a:srgbClr val="FFFFFF"/>
                </a:solidFill>
              </a:rPr>
              <a:t>2017 </a:t>
            </a:r>
            <a:r>
              <a:rPr lang="ru-RU" altLang="ru-RU">
                <a:solidFill>
                  <a:srgbClr val="FFFFFF"/>
                </a:solidFill>
              </a:rPr>
              <a:t>год</a:t>
            </a:r>
          </a:p>
        </p:txBody>
      </p:sp>
    </p:spTree>
    <p:extLst>
      <p:ext uri="{BB962C8B-B14F-4D97-AF65-F5344CB8AC3E}">
        <p14:creationId xmlns:p14="http://schemas.microsoft.com/office/powerpoint/2010/main" val="410035431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DE11D7-C7CD-4F86-B4BC-A635742EB777}" type="slidenum">
              <a:rPr lang="ru-RU" alt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4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altLang="ru-RU">
                <a:solidFill>
                  <a:srgbClr val="FFFFFF"/>
                </a:solidFill>
              </a:rPr>
              <a:t>Отчет о ПХД (Наименование филиала) за </a:t>
            </a:r>
            <a:r>
              <a:rPr lang="ru-RU" altLang="ru-RU" smtClean="0">
                <a:solidFill>
                  <a:srgbClr val="FFFFFF"/>
                </a:solidFill>
              </a:rPr>
              <a:t>2017 </a:t>
            </a:r>
            <a:r>
              <a:rPr lang="ru-RU" altLang="ru-RU">
                <a:solidFill>
                  <a:srgbClr val="FFFFFF"/>
                </a:solidFill>
              </a:rPr>
              <a:t>год</a:t>
            </a:r>
          </a:p>
        </p:txBody>
      </p:sp>
    </p:spTree>
    <p:extLst>
      <p:ext uri="{BB962C8B-B14F-4D97-AF65-F5344CB8AC3E}">
        <p14:creationId xmlns:p14="http://schemas.microsoft.com/office/powerpoint/2010/main" val="195036962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DBE0A7-F187-404C-AC04-2547CF0CB2A9}" type="slidenum">
              <a:rPr lang="ru-RU" alt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3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altLang="ru-RU">
                <a:solidFill>
                  <a:srgbClr val="FFFFFF"/>
                </a:solidFill>
              </a:rPr>
              <a:t>Отчет о ПХД (Наименование филиала) за </a:t>
            </a:r>
            <a:r>
              <a:rPr lang="ru-RU" altLang="ru-RU" smtClean="0">
                <a:solidFill>
                  <a:srgbClr val="FFFFFF"/>
                </a:solidFill>
              </a:rPr>
              <a:t>2017 </a:t>
            </a:r>
            <a:r>
              <a:rPr lang="ru-RU" altLang="ru-RU">
                <a:solidFill>
                  <a:srgbClr val="FFFFFF"/>
                </a:solidFill>
              </a:rPr>
              <a:t>год</a:t>
            </a:r>
          </a:p>
        </p:txBody>
      </p:sp>
    </p:spTree>
    <p:extLst>
      <p:ext uri="{BB962C8B-B14F-4D97-AF65-F5344CB8AC3E}">
        <p14:creationId xmlns:p14="http://schemas.microsoft.com/office/powerpoint/2010/main" val="315548268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8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78" indent="0">
              <a:buNone/>
              <a:defRPr sz="1200"/>
            </a:lvl2pPr>
            <a:lvl3pPr marL="914354" indent="0">
              <a:buNone/>
              <a:defRPr sz="1000"/>
            </a:lvl3pPr>
            <a:lvl4pPr marL="1371532" indent="0">
              <a:buNone/>
              <a:defRPr sz="900"/>
            </a:lvl4pPr>
            <a:lvl5pPr marL="1828709" indent="0">
              <a:buNone/>
              <a:defRPr sz="900"/>
            </a:lvl5pPr>
            <a:lvl6pPr marL="2285886" indent="0">
              <a:buNone/>
              <a:defRPr sz="900"/>
            </a:lvl6pPr>
            <a:lvl7pPr marL="2743062" indent="0">
              <a:buNone/>
              <a:defRPr sz="900"/>
            </a:lvl7pPr>
            <a:lvl8pPr marL="3200240" indent="0">
              <a:buNone/>
              <a:defRPr sz="900"/>
            </a:lvl8pPr>
            <a:lvl9pPr marL="3657418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F0DC78-083A-442F-ACE7-C0255C2ECFC1}" type="slidenum">
              <a:rPr lang="ru-RU" alt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altLang="ru-RU">
                <a:solidFill>
                  <a:srgbClr val="FFFFFF"/>
                </a:solidFill>
              </a:rPr>
              <a:t>Отчет о ПХД (Наименование филиала) за </a:t>
            </a:r>
            <a:r>
              <a:rPr lang="ru-RU" altLang="ru-RU" smtClean="0">
                <a:solidFill>
                  <a:srgbClr val="FFFFFF"/>
                </a:solidFill>
              </a:rPr>
              <a:t>2017 </a:t>
            </a:r>
            <a:r>
              <a:rPr lang="ru-RU" altLang="ru-RU">
                <a:solidFill>
                  <a:srgbClr val="FFFFFF"/>
                </a:solidFill>
              </a:rPr>
              <a:t>год</a:t>
            </a:r>
          </a:p>
        </p:txBody>
      </p:sp>
    </p:spTree>
    <p:extLst>
      <p:ext uri="{BB962C8B-B14F-4D97-AF65-F5344CB8AC3E}">
        <p14:creationId xmlns:p14="http://schemas.microsoft.com/office/powerpoint/2010/main" val="267372006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78" indent="0">
              <a:buNone/>
              <a:defRPr sz="2800"/>
            </a:lvl2pPr>
            <a:lvl3pPr marL="914354" indent="0">
              <a:buNone/>
              <a:defRPr sz="2400"/>
            </a:lvl3pPr>
            <a:lvl4pPr marL="1371532" indent="0">
              <a:buNone/>
              <a:defRPr sz="2000"/>
            </a:lvl4pPr>
            <a:lvl5pPr marL="1828709" indent="0">
              <a:buNone/>
              <a:defRPr sz="2000"/>
            </a:lvl5pPr>
            <a:lvl6pPr marL="2285886" indent="0">
              <a:buNone/>
              <a:defRPr sz="2000"/>
            </a:lvl6pPr>
            <a:lvl7pPr marL="2743062" indent="0">
              <a:buNone/>
              <a:defRPr sz="2000"/>
            </a:lvl7pPr>
            <a:lvl8pPr marL="3200240" indent="0">
              <a:buNone/>
              <a:defRPr sz="2000"/>
            </a:lvl8pPr>
            <a:lvl9pPr marL="3657418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178" indent="0">
              <a:buNone/>
              <a:defRPr sz="1200"/>
            </a:lvl2pPr>
            <a:lvl3pPr marL="914354" indent="0">
              <a:buNone/>
              <a:defRPr sz="1000"/>
            </a:lvl3pPr>
            <a:lvl4pPr marL="1371532" indent="0">
              <a:buNone/>
              <a:defRPr sz="900"/>
            </a:lvl4pPr>
            <a:lvl5pPr marL="1828709" indent="0">
              <a:buNone/>
              <a:defRPr sz="900"/>
            </a:lvl5pPr>
            <a:lvl6pPr marL="2285886" indent="0">
              <a:buNone/>
              <a:defRPr sz="900"/>
            </a:lvl6pPr>
            <a:lvl7pPr marL="2743062" indent="0">
              <a:buNone/>
              <a:defRPr sz="900"/>
            </a:lvl7pPr>
            <a:lvl8pPr marL="3200240" indent="0">
              <a:buNone/>
              <a:defRPr sz="900"/>
            </a:lvl8pPr>
            <a:lvl9pPr marL="3657418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A6D6E5-CEAB-4A0A-BDED-2A83FF7DC340}" type="slidenum">
              <a:rPr lang="ru-RU" alt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altLang="ru-RU">
                <a:solidFill>
                  <a:srgbClr val="FFFFFF"/>
                </a:solidFill>
              </a:rPr>
              <a:t>Отчет о ПХД (Наименование филиала) за </a:t>
            </a:r>
            <a:r>
              <a:rPr lang="ru-RU" altLang="ru-RU" smtClean="0">
                <a:solidFill>
                  <a:srgbClr val="FFFFFF"/>
                </a:solidFill>
              </a:rPr>
              <a:t>2017 </a:t>
            </a:r>
            <a:r>
              <a:rPr lang="ru-RU" altLang="ru-RU">
                <a:solidFill>
                  <a:srgbClr val="FFFFFF"/>
                </a:solidFill>
              </a:rPr>
              <a:t>год</a:t>
            </a:r>
          </a:p>
        </p:txBody>
      </p:sp>
    </p:spTree>
    <p:extLst>
      <p:ext uri="{BB962C8B-B14F-4D97-AF65-F5344CB8AC3E}">
        <p14:creationId xmlns:p14="http://schemas.microsoft.com/office/powerpoint/2010/main" val="20272806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CC3A51-F5EA-411B-ADA5-F8CA088C1FC1}" type="slidenum">
              <a:rPr lang="ru-RU" alt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altLang="ru-RU">
                <a:solidFill>
                  <a:srgbClr val="FFFFFF"/>
                </a:solidFill>
              </a:rPr>
              <a:t>Отчет о ПХД (Наименование филиала) за </a:t>
            </a:r>
            <a:r>
              <a:rPr lang="ru-RU" altLang="ru-RU" smtClean="0">
                <a:solidFill>
                  <a:srgbClr val="FFFFFF"/>
                </a:solidFill>
              </a:rPr>
              <a:t>2017 </a:t>
            </a:r>
            <a:r>
              <a:rPr lang="ru-RU" altLang="ru-RU">
                <a:solidFill>
                  <a:srgbClr val="FFFFFF"/>
                </a:solidFill>
              </a:rPr>
              <a:t>год</a:t>
            </a:r>
          </a:p>
        </p:txBody>
      </p:sp>
    </p:spTree>
    <p:extLst>
      <p:ext uri="{BB962C8B-B14F-4D97-AF65-F5344CB8AC3E}">
        <p14:creationId xmlns:p14="http://schemas.microsoft.com/office/powerpoint/2010/main" val="192140455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8"/>
            <a:ext cx="2286000" cy="260826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0" y="8"/>
            <a:ext cx="6705600" cy="260826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E39495-729C-49F2-84E4-3E11603D652C}" type="slidenum">
              <a:rPr lang="ru-RU" alt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altLang="ru-RU">
                <a:solidFill>
                  <a:srgbClr val="FFFFFF"/>
                </a:solidFill>
              </a:rPr>
              <a:t>Отчет о ПХД (Наименование филиала) за </a:t>
            </a:r>
            <a:r>
              <a:rPr lang="ru-RU" altLang="ru-RU" smtClean="0">
                <a:solidFill>
                  <a:srgbClr val="FFFFFF"/>
                </a:solidFill>
              </a:rPr>
              <a:t>2017 </a:t>
            </a:r>
            <a:r>
              <a:rPr lang="ru-RU" altLang="ru-RU">
                <a:solidFill>
                  <a:srgbClr val="FFFFFF"/>
                </a:solidFill>
              </a:rPr>
              <a:t>год</a:t>
            </a:r>
          </a:p>
        </p:txBody>
      </p:sp>
    </p:spTree>
    <p:extLst>
      <p:ext uri="{BB962C8B-B14F-4D97-AF65-F5344CB8AC3E}">
        <p14:creationId xmlns:p14="http://schemas.microsoft.com/office/powerpoint/2010/main" val="13402166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A10EEF-CFEC-45F9-BF10-D8F897D585A1}" type="slidenum">
              <a:rPr lang="ru-RU" alt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altLang="ru-RU">
                <a:solidFill>
                  <a:srgbClr val="FFFFFF"/>
                </a:solidFill>
              </a:rPr>
              <a:t>Отчет о ПХД (Наименование филиала) за </a:t>
            </a:r>
            <a:r>
              <a:rPr lang="ru-RU" altLang="ru-RU" smtClean="0">
                <a:solidFill>
                  <a:srgbClr val="FFFFFF"/>
                </a:solidFill>
              </a:rPr>
              <a:t>2017 </a:t>
            </a:r>
            <a:r>
              <a:rPr lang="ru-RU" altLang="ru-RU">
                <a:solidFill>
                  <a:srgbClr val="FFFFFF"/>
                </a:solidFill>
              </a:rPr>
              <a:t>год</a:t>
            </a:r>
          </a:p>
        </p:txBody>
      </p:sp>
    </p:spTree>
    <p:extLst>
      <p:ext uri="{BB962C8B-B14F-4D97-AF65-F5344CB8AC3E}">
        <p14:creationId xmlns:p14="http://schemas.microsoft.com/office/powerpoint/2010/main" val="16541464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8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178" indent="0">
              <a:buNone/>
              <a:defRPr sz="1800"/>
            </a:lvl2pPr>
            <a:lvl3pPr marL="914354" indent="0">
              <a:buNone/>
              <a:defRPr sz="1600"/>
            </a:lvl3pPr>
            <a:lvl4pPr marL="1371532" indent="0">
              <a:buNone/>
              <a:defRPr sz="1400"/>
            </a:lvl4pPr>
            <a:lvl5pPr marL="1828709" indent="0">
              <a:buNone/>
              <a:defRPr sz="1400"/>
            </a:lvl5pPr>
            <a:lvl6pPr marL="2285886" indent="0">
              <a:buNone/>
              <a:defRPr sz="1400"/>
            </a:lvl6pPr>
            <a:lvl7pPr marL="2743062" indent="0">
              <a:buNone/>
              <a:defRPr sz="1400"/>
            </a:lvl7pPr>
            <a:lvl8pPr marL="3200240" indent="0">
              <a:buNone/>
              <a:defRPr sz="1400"/>
            </a:lvl8pPr>
            <a:lvl9pPr marL="3657418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D19ABE-9411-45CB-B3DF-EFFECEF1CD28}" type="slidenum">
              <a:rPr lang="ru-RU" alt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altLang="ru-RU">
                <a:solidFill>
                  <a:srgbClr val="FFFFFF"/>
                </a:solidFill>
              </a:rPr>
              <a:t>Отчет о ПХД (Наименование филиала) за </a:t>
            </a:r>
            <a:r>
              <a:rPr lang="ru-RU" altLang="ru-RU" smtClean="0">
                <a:solidFill>
                  <a:srgbClr val="FFFFFF"/>
                </a:solidFill>
              </a:rPr>
              <a:t>2017 </a:t>
            </a:r>
            <a:r>
              <a:rPr lang="ru-RU" altLang="ru-RU">
                <a:solidFill>
                  <a:srgbClr val="FFFFFF"/>
                </a:solidFill>
              </a:rPr>
              <a:t>год</a:t>
            </a:r>
          </a:p>
        </p:txBody>
      </p:sp>
    </p:spTree>
    <p:extLst>
      <p:ext uri="{BB962C8B-B14F-4D97-AF65-F5344CB8AC3E}">
        <p14:creationId xmlns:p14="http://schemas.microsoft.com/office/powerpoint/2010/main" val="42906667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" y="1082675"/>
            <a:ext cx="892175" cy="52260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1044579" y="1082675"/>
            <a:ext cx="892175" cy="52260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7C3298-5EF4-401B-A7D3-0FC5A169F36B}" type="slidenum">
              <a:rPr lang="ru-RU" alt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altLang="ru-RU">
                <a:solidFill>
                  <a:srgbClr val="FFFFFF"/>
                </a:solidFill>
              </a:rPr>
              <a:t>Отчет о ПХД (Наименование филиала) за </a:t>
            </a:r>
            <a:r>
              <a:rPr lang="ru-RU" altLang="ru-RU" smtClean="0">
                <a:solidFill>
                  <a:srgbClr val="FFFFFF"/>
                </a:solidFill>
              </a:rPr>
              <a:t>2017 </a:t>
            </a:r>
            <a:r>
              <a:rPr lang="ru-RU" altLang="ru-RU">
                <a:solidFill>
                  <a:srgbClr val="FFFFFF"/>
                </a:solidFill>
              </a:rPr>
              <a:t>год</a:t>
            </a:r>
          </a:p>
        </p:txBody>
      </p:sp>
    </p:spTree>
    <p:extLst>
      <p:ext uri="{BB962C8B-B14F-4D97-AF65-F5344CB8AC3E}">
        <p14:creationId xmlns:p14="http://schemas.microsoft.com/office/powerpoint/2010/main" val="29021015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8" indent="0">
              <a:buNone/>
              <a:defRPr sz="2000" b="1"/>
            </a:lvl2pPr>
            <a:lvl3pPr marL="914354" indent="0">
              <a:buNone/>
              <a:defRPr sz="1800" b="1"/>
            </a:lvl3pPr>
            <a:lvl4pPr marL="1371532" indent="0">
              <a:buNone/>
              <a:defRPr sz="1600" b="1"/>
            </a:lvl4pPr>
            <a:lvl5pPr marL="1828709" indent="0">
              <a:buNone/>
              <a:defRPr sz="1600" b="1"/>
            </a:lvl5pPr>
            <a:lvl6pPr marL="2285886" indent="0">
              <a:buNone/>
              <a:defRPr sz="1600" b="1"/>
            </a:lvl6pPr>
            <a:lvl7pPr marL="2743062" indent="0">
              <a:buNone/>
              <a:defRPr sz="1600" b="1"/>
            </a:lvl7pPr>
            <a:lvl8pPr marL="3200240" indent="0">
              <a:buNone/>
              <a:defRPr sz="1600" b="1"/>
            </a:lvl8pPr>
            <a:lvl9pPr marL="3657418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9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8" indent="0">
              <a:buNone/>
              <a:defRPr sz="2000" b="1"/>
            </a:lvl2pPr>
            <a:lvl3pPr marL="914354" indent="0">
              <a:buNone/>
              <a:defRPr sz="1800" b="1"/>
            </a:lvl3pPr>
            <a:lvl4pPr marL="1371532" indent="0">
              <a:buNone/>
              <a:defRPr sz="1600" b="1"/>
            </a:lvl4pPr>
            <a:lvl5pPr marL="1828709" indent="0">
              <a:buNone/>
              <a:defRPr sz="1600" b="1"/>
            </a:lvl5pPr>
            <a:lvl6pPr marL="2285886" indent="0">
              <a:buNone/>
              <a:defRPr sz="1600" b="1"/>
            </a:lvl6pPr>
            <a:lvl7pPr marL="2743062" indent="0">
              <a:buNone/>
              <a:defRPr sz="1600" b="1"/>
            </a:lvl7pPr>
            <a:lvl8pPr marL="3200240" indent="0">
              <a:buNone/>
              <a:defRPr sz="1600" b="1"/>
            </a:lvl8pPr>
            <a:lvl9pPr marL="3657418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9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ADC31E-00D0-4EED-A9FB-1EFC5C287883}" type="slidenum">
              <a:rPr lang="ru-RU" alt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8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altLang="ru-RU">
                <a:solidFill>
                  <a:srgbClr val="FFFFFF"/>
                </a:solidFill>
              </a:rPr>
              <a:t>Отчет о ПХД (Наименование филиала) за </a:t>
            </a:r>
            <a:r>
              <a:rPr lang="ru-RU" altLang="ru-RU" smtClean="0">
                <a:solidFill>
                  <a:srgbClr val="FFFFFF"/>
                </a:solidFill>
              </a:rPr>
              <a:t>2017 </a:t>
            </a:r>
            <a:r>
              <a:rPr lang="ru-RU" altLang="ru-RU">
                <a:solidFill>
                  <a:srgbClr val="FFFFFF"/>
                </a:solidFill>
              </a:rPr>
              <a:t>год</a:t>
            </a:r>
          </a:p>
        </p:txBody>
      </p:sp>
    </p:spTree>
    <p:extLst>
      <p:ext uri="{BB962C8B-B14F-4D97-AF65-F5344CB8AC3E}">
        <p14:creationId xmlns:p14="http://schemas.microsoft.com/office/powerpoint/2010/main" val="41439743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87C1FB-CFF5-43AB-B716-4538CE6FBAF5}" type="slidenum">
              <a:rPr lang="ru-RU" alt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4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altLang="ru-RU">
                <a:solidFill>
                  <a:srgbClr val="FFFFFF"/>
                </a:solidFill>
              </a:rPr>
              <a:t>Отчет о ПХД (Наименование филиала) за </a:t>
            </a:r>
            <a:r>
              <a:rPr lang="ru-RU" altLang="ru-RU" smtClean="0">
                <a:solidFill>
                  <a:srgbClr val="FFFFFF"/>
                </a:solidFill>
              </a:rPr>
              <a:t>2017 </a:t>
            </a:r>
            <a:r>
              <a:rPr lang="ru-RU" altLang="ru-RU">
                <a:solidFill>
                  <a:srgbClr val="FFFFFF"/>
                </a:solidFill>
              </a:rPr>
              <a:t>год</a:t>
            </a:r>
          </a:p>
        </p:txBody>
      </p:sp>
    </p:spTree>
    <p:extLst>
      <p:ext uri="{BB962C8B-B14F-4D97-AF65-F5344CB8AC3E}">
        <p14:creationId xmlns:p14="http://schemas.microsoft.com/office/powerpoint/2010/main" val="15306006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9B0E2A-2657-44C6-81F8-88088A222EE1}" type="slidenum">
              <a:rPr lang="ru-RU" alt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3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altLang="ru-RU">
                <a:solidFill>
                  <a:srgbClr val="FFFFFF"/>
                </a:solidFill>
              </a:rPr>
              <a:t>Отчет о ПХД (Наименование филиала) за </a:t>
            </a:r>
            <a:r>
              <a:rPr lang="ru-RU" altLang="ru-RU" smtClean="0">
                <a:solidFill>
                  <a:srgbClr val="FFFFFF"/>
                </a:solidFill>
              </a:rPr>
              <a:t>2017 </a:t>
            </a:r>
            <a:r>
              <a:rPr lang="ru-RU" altLang="ru-RU">
                <a:solidFill>
                  <a:srgbClr val="FFFFFF"/>
                </a:solidFill>
              </a:rPr>
              <a:t>год</a:t>
            </a:r>
          </a:p>
        </p:txBody>
      </p:sp>
    </p:spTree>
    <p:extLst>
      <p:ext uri="{BB962C8B-B14F-4D97-AF65-F5344CB8AC3E}">
        <p14:creationId xmlns:p14="http://schemas.microsoft.com/office/powerpoint/2010/main" val="17259646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5.xml"/><Relationship Id="rId7" Type="http://schemas.openxmlformats.org/officeDocument/2006/relationships/slideLayout" Target="../slideLayouts/slideLayout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3.xml"/><Relationship Id="rId5" Type="http://schemas.openxmlformats.org/officeDocument/2006/relationships/slideLayout" Target="../slideLayouts/slideLayout7.xml"/><Relationship Id="rId10" Type="http://schemas.openxmlformats.org/officeDocument/2006/relationships/slideLayout" Target="../slideLayouts/slideLayout12.xml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038" name="Rectangle 30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0066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/>
          <a:lstStyle/>
          <a:p>
            <a:endParaRPr lang="ru-RU"/>
          </a:p>
        </p:txBody>
      </p:sp>
      <p:sp>
        <p:nvSpPr>
          <p:cNvPr id="171017" name="Rectangle 9"/>
          <p:cNvSpPr>
            <a:spLocks noChangeArrowheads="1"/>
          </p:cNvSpPr>
          <p:nvPr/>
        </p:nvSpPr>
        <p:spPr bwMode="auto">
          <a:xfrm>
            <a:off x="0" y="6313488"/>
            <a:ext cx="9144000" cy="544512"/>
          </a:xfrm>
          <a:prstGeom prst="rect">
            <a:avLst/>
          </a:prstGeom>
          <a:solidFill>
            <a:srgbClr val="0033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/>
          <a:lstStyle/>
          <a:p>
            <a:endParaRPr lang="ru-RU"/>
          </a:p>
        </p:txBody>
      </p:sp>
      <p:sp>
        <p:nvSpPr>
          <p:cNvPr id="171021" name="Rectangle 13"/>
          <p:cNvSpPr>
            <a:spLocks noChangeArrowheads="1"/>
          </p:cNvSpPr>
          <p:nvPr/>
        </p:nvSpPr>
        <p:spPr bwMode="auto">
          <a:xfrm>
            <a:off x="0" y="0"/>
            <a:ext cx="1936750" cy="1079500"/>
          </a:xfrm>
          <a:prstGeom prst="rect">
            <a:avLst/>
          </a:prstGeom>
          <a:solidFill>
            <a:srgbClr val="0066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/>
          <a:lstStyle/>
          <a:p>
            <a:endParaRPr lang="ru-RU"/>
          </a:p>
        </p:txBody>
      </p:sp>
      <p:sp>
        <p:nvSpPr>
          <p:cNvPr id="171022" name="Rectangle 14"/>
          <p:cNvSpPr>
            <a:spLocks noChangeArrowheads="1"/>
          </p:cNvSpPr>
          <p:nvPr/>
        </p:nvSpPr>
        <p:spPr bwMode="auto">
          <a:xfrm>
            <a:off x="1943100" y="0"/>
            <a:ext cx="7200900" cy="1079500"/>
          </a:xfrm>
          <a:prstGeom prst="rect">
            <a:avLst/>
          </a:prstGeom>
          <a:solidFill>
            <a:srgbClr val="3399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/>
          <a:lstStyle/>
          <a:p>
            <a:endParaRPr lang="ru-RU"/>
          </a:p>
        </p:txBody>
      </p:sp>
      <p:sp>
        <p:nvSpPr>
          <p:cNvPr id="171023" name="Line 15"/>
          <p:cNvSpPr>
            <a:spLocks noChangeShapeType="1"/>
          </p:cNvSpPr>
          <p:nvPr/>
        </p:nvSpPr>
        <p:spPr bwMode="auto">
          <a:xfrm>
            <a:off x="1936750" y="0"/>
            <a:ext cx="0" cy="107950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endParaRPr lang="ru-RU"/>
          </a:p>
        </p:txBody>
      </p:sp>
      <p:sp>
        <p:nvSpPr>
          <p:cNvPr id="171041" name="Line 33"/>
          <p:cNvSpPr>
            <a:spLocks noChangeShapeType="1"/>
          </p:cNvSpPr>
          <p:nvPr/>
        </p:nvSpPr>
        <p:spPr bwMode="auto">
          <a:xfrm>
            <a:off x="0" y="1079500"/>
            <a:ext cx="9144000" cy="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endParaRPr lang="ru-RU"/>
          </a:p>
        </p:txBody>
      </p:sp>
      <p:sp>
        <p:nvSpPr>
          <p:cNvPr id="171042" name="Line 34"/>
          <p:cNvSpPr>
            <a:spLocks noChangeShapeType="1"/>
          </p:cNvSpPr>
          <p:nvPr/>
        </p:nvSpPr>
        <p:spPr bwMode="auto">
          <a:xfrm>
            <a:off x="0" y="6315075"/>
            <a:ext cx="9144000" cy="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endParaRPr lang="ru-RU"/>
          </a:p>
        </p:txBody>
      </p:sp>
      <p:pic>
        <p:nvPicPr>
          <p:cNvPr id="171044" name="Рисунок 1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166663" y="116632"/>
            <a:ext cx="1597025" cy="8466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62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1936750" y="1079500"/>
            <a:ext cx="6883722" cy="29255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216000" tIns="0" rIns="21600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399364" name="Rectangle 4"/>
          <p:cNvSpPr>
            <a:spLocks noChangeArrowheads="1"/>
          </p:cNvSpPr>
          <p:nvPr/>
        </p:nvSpPr>
        <p:spPr bwMode="auto">
          <a:xfrm>
            <a:off x="0" y="6318250"/>
            <a:ext cx="1936750" cy="539750"/>
          </a:xfrm>
          <a:prstGeom prst="rect">
            <a:avLst/>
          </a:prstGeom>
          <a:solidFill>
            <a:srgbClr val="0066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/>
          <a:lstStyle/>
          <a:p>
            <a:endParaRPr lang="ru-RU"/>
          </a:p>
        </p:txBody>
      </p:sp>
      <p:sp>
        <p:nvSpPr>
          <p:cNvPr id="399365" name="Rectangle 5"/>
          <p:cNvSpPr>
            <a:spLocks noChangeArrowheads="1"/>
          </p:cNvSpPr>
          <p:nvPr/>
        </p:nvSpPr>
        <p:spPr bwMode="auto">
          <a:xfrm>
            <a:off x="1943100" y="6318250"/>
            <a:ext cx="7200900" cy="539750"/>
          </a:xfrm>
          <a:prstGeom prst="rect">
            <a:avLst/>
          </a:prstGeom>
          <a:solidFill>
            <a:srgbClr val="3399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/>
          <a:lstStyle/>
          <a:p>
            <a:endParaRPr lang="ru-RU"/>
          </a:p>
        </p:txBody>
      </p:sp>
      <p:sp>
        <p:nvSpPr>
          <p:cNvPr id="399366" name="Line 6"/>
          <p:cNvSpPr>
            <a:spLocks noChangeShapeType="1"/>
          </p:cNvSpPr>
          <p:nvPr/>
        </p:nvSpPr>
        <p:spPr bwMode="auto">
          <a:xfrm>
            <a:off x="1936750" y="6318250"/>
            <a:ext cx="0" cy="53975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endParaRPr lang="ru-RU"/>
          </a:p>
        </p:txBody>
      </p:sp>
      <p:sp>
        <p:nvSpPr>
          <p:cNvPr id="399367" name="Rectangle 7"/>
          <p:cNvSpPr>
            <a:spLocks noChangeArrowheads="1"/>
          </p:cNvSpPr>
          <p:nvPr/>
        </p:nvSpPr>
        <p:spPr bwMode="auto">
          <a:xfrm>
            <a:off x="0" y="0"/>
            <a:ext cx="1936750" cy="1079500"/>
          </a:xfrm>
          <a:prstGeom prst="rect">
            <a:avLst/>
          </a:prstGeom>
          <a:solidFill>
            <a:srgbClr val="0066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/>
          <a:lstStyle/>
          <a:p>
            <a:endParaRPr lang="ru-RU"/>
          </a:p>
        </p:txBody>
      </p:sp>
      <p:sp>
        <p:nvSpPr>
          <p:cNvPr id="399368" name="Rectangle 8"/>
          <p:cNvSpPr>
            <a:spLocks noChangeArrowheads="1"/>
          </p:cNvSpPr>
          <p:nvPr/>
        </p:nvSpPr>
        <p:spPr bwMode="auto">
          <a:xfrm>
            <a:off x="1943100" y="0"/>
            <a:ext cx="7200900" cy="1079500"/>
          </a:xfrm>
          <a:prstGeom prst="rect">
            <a:avLst/>
          </a:prstGeom>
          <a:solidFill>
            <a:srgbClr val="0033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/>
          <a:lstStyle/>
          <a:p>
            <a:endParaRPr lang="ru-RU"/>
          </a:p>
        </p:txBody>
      </p:sp>
      <p:sp>
        <p:nvSpPr>
          <p:cNvPr id="399369" name="Line 9"/>
          <p:cNvSpPr>
            <a:spLocks noChangeShapeType="1"/>
          </p:cNvSpPr>
          <p:nvPr/>
        </p:nvSpPr>
        <p:spPr bwMode="auto">
          <a:xfrm>
            <a:off x="1936750" y="0"/>
            <a:ext cx="0" cy="107950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endParaRPr lang="ru-RU"/>
          </a:p>
        </p:txBody>
      </p:sp>
      <p:sp>
        <p:nvSpPr>
          <p:cNvPr id="399370" name="Rectangle 10"/>
          <p:cNvSpPr>
            <a:spLocks noGrp="1" noChangeArrowheads="1"/>
          </p:cNvSpPr>
          <p:nvPr>
            <p:ph type="title"/>
          </p:nvPr>
        </p:nvSpPr>
        <p:spPr bwMode="auto">
          <a:xfrm>
            <a:off x="2159000" y="0"/>
            <a:ext cx="6985000" cy="1009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dirty="0" smtClean="0"/>
              <a:t>Образец заголовка</a:t>
            </a:r>
          </a:p>
        </p:txBody>
      </p:sp>
      <p:sp>
        <p:nvSpPr>
          <p:cNvPr id="399374" name="Line 14"/>
          <p:cNvSpPr>
            <a:spLocks noChangeShapeType="1"/>
          </p:cNvSpPr>
          <p:nvPr/>
        </p:nvSpPr>
        <p:spPr bwMode="auto">
          <a:xfrm>
            <a:off x="0" y="6315075"/>
            <a:ext cx="9144000" cy="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endParaRPr lang="ru-RU"/>
          </a:p>
        </p:txBody>
      </p:sp>
      <p:sp>
        <p:nvSpPr>
          <p:cNvPr id="399375" name="Line 15"/>
          <p:cNvSpPr>
            <a:spLocks noChangeShapeType="1"/>
          </p:cNvSpPr>
          <p:nvPr/>
        </p:nvSpPr>
        <p:spPr bwMode="auto">
          <a:xfrm>
            <a:off x="0" y="1079500"/>
            <a:ext cx="9144000" cy="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endParaRPr lang="ru-RU"/>
          </a:p>
        </p:txBody>
      </p:sp>
      <p:pic>
        <p:nvPicPr>
          <p:cNvPr id="16" name="Рисунок 1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166663" y="116632"/>
            <a:ext cx="1597025" cy="8466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Текст 8"/>
          <p:cNvSpPr txBox="1">
            <a:spLocks/>
          </p:cNvSpPr>
          <p:nvPr/>
        </p:nvSpPr>
        <p:spPr>
          <a:xfrm>
            <a:off x="236538" y="6416675"/>
            <a:ext cx="1524000" cy="327025"/>
          </a:xfrm>
          <a:prstGeom prst="rect">
            <a:avLst/>
          </a:prstGeom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defRPr/>
            </a:pPr>
            <a:fld id="{8B088E46-3A03-451F-B691-F318B7CD7C85}" type="slidenum">
              <a:rPr lang="ru-RU" sz="1600" b="1" kern="0">
                <a:solidFill>
                  <a:schemeClr val="bg1"/>
                </a:solidFill>
                <a:latin typeface="+mn-lt"/>
              </a:rPr>
              <a:pPr marL="342900" indent="-342900" eaLnBrk="0" hangingPunct="0">
                <a:spcBef>
                  <a:spcPct val="20000"/>
                </a:spcBef>
                <a:defRPr/>
              </a:pPr>
              <a:t>‹#›</a:t>
            </a:fld>
            <a:endParaRPr lang="ru-RU" sz="1600" b="1" kern="0" dirty="0">
              <a:solidFill>
                <a:schemeClr val="bg1"/>
              </a:solidFill>
              <a:latin typeface="+mn-lt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</p:sldLayoutIdLst>
  <p:hf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9pPr>
    </p:titleStyle>
    <p:bodyStyle>
      <a:lvl1pPr marL="342900" indent="-342900" algn="l" rtl="0" eaLnBrk="1" fontAlgn="base" hangingPunct="1">
        <a:spcBef>
          <a:spcPct val="0"/>
        </a:spcBef>
        <a:spcAft>
          <a:spcPct val="0"/>
        </a:spcAft>
        <a:defRPr sz="1800" b="0">
          <a:solidFill>
            <a:srgbClr val="003366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Arial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Arial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ChangeArrowheads="1"/>
          </p:cNvSpPr>
          <p:nvPr/>
        </p:nvSpPr>
        <p:spPr bwMode="auto">
          <a:xfrm>
            <a:off x="1935163" y="1077913"/>
            <a:ext cx="7208837" cy="5262562"/>
          </a:xfrm>
          <a:prstGeom prst="rect">
            <a:avLst/>
          </a:prstGeom>
          <a:solidFill>
            <a:srgbClr val="0066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/>
          <a:lstStyle>
            <a:lvl1pPr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1pPr>
            <a:lvl2pPr marL="742950" indent="-285750"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2pPr>
            <a:lvl3pPr marL="1143000" indent="-228600"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3pPr>
            <a:lvl4pPr marL="1600200" indent="-228600"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4pPr>
            <a:lvl5pPr marL="2057400" indent="-228600"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ru-RU" altLang="ru-RU" smtClean="0">
              <a:solidFill>
                <a:srgbClr val="FFFFFF"/>
              </a:solidFill>
              <a:cs typeface="Arial" charset="0"/>
            </a:endParaRPr>
          </a:p>
        </p:txBody>
      </p:sp>
      <p:grpSp>
        <p:nvGrpSpPr>
          <p:cNvPr id="5123" name="Group 3"/>
          <p:cNvGrpSpPr>
            <a:grpSpLocks/>
          </p:cNvGrpSpPr>
          <p:nvPr/>
        </p:nvGrpSpPr>
        <p:grpSpPr bwMode="auto">
          <a:xfrm>
            <a:off x="0" y="6318250"/>
            <a:ext cx="9144000" cy="539750"/>
            <a:chOff x="0" y="3974"/>
            <a:chExt cx="5760" cy="340"/>
          </a:xfrm>
        </p:grpSpPr>
        <p:sp>
          <p:nvSpPr>
            <p:cNvPr id="5135" name="Rectangle 4"/>
            <p:cNvSpPr>
              <a:spLocks noChangeArrowheads="1"/>
            </p:cNvSpPr>
            <p:nvPr userDrawn="1"/>
          </p:nvSpPr>
          <p:spPr bwMode="auto">
            <a:xfrm>
              <a:off x="0" y="3974"/>
              <a:ext cx="1220" cy="340"/>
            </a:xfrm>
            <a:prstGeom prst="rect">
              <a:avLst/>
            </a:prstGeom>
            <a:solidFill>
              <a:srgbClr val="0066C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>
              <a:lvl1pPr eaLnBrk="0" hangingPunct="0">
                <a:defRPr sz="1700">
                  <a:solidFill>
                    <a:schemeClr val="bg1"/>
                  </a:solidFill>
                  <a:latin typeface="Arial Narrow" pitchFamily="34" charset="0"/>
                </a:defRPr>
              </a:lvl1pPr>
              <a:lvl2pPr marL="742950" indent="-285750" eaLnBrk="0" hangingPunct="0">
                <a:defRPr sz="1700">
                  <a:solidFill>
                    <a:schemeClr val="bg1"/>
                  </a:solidFill>
                  <a:latin typeface="Arial Narrow" pitchFamily="34" charset="0"/>
                </a:defRPr>
              </a:lvl2pPr>
              <a:lvl3pPr marL="1143000" indent="-228600" eaLnBrk="0" hangingPunct="0">
                <a:defRPr sz="1700">
                  <a:solidFill>
                    <a:schemeClr val="bg1"/>
                  </a:solidFill>
                  <a:latin typeface="Arial Narrow" pitchFamily="34" charset="0"/>
                </a:defRPr>
              </a:lvl3pPr>
              <a:lvl4pPr marL="1600200" indent="-228600" eaLnBrk="0" hangingPunct="0">
                <a:defRPr sz="1700">
                  <a:solidFill>
                    <a:schemeClr val="bg1"/>
                  </a:solidFill>
                  <a:latin typeface="Arial Narrow" pitchFamily="34" charset="0"/>
                </a:defRPr>
              </a:lvl4pPr>
              <a:lvl5pPr marL="2057400" indent="-228600" eaLnBrk="0" hangingPunct="0">
                <a:defRPr sz="1700">
                  <a:solidFill>
                    <a:schemeClr val="bg1"/>
                  </a:solidFill>
                  <a:latin typeface="Arial Narrow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bg1"/>
                  </a:solidFill>
                  <a:latin typeface="Arial Narrow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bg1"/>
                  </a:solidFill>
                  <a:latin typeface="Arial Narrow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bg1"/>
                  </a:solidFill>
                  <a:latin typeface="Arial Narrow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bg1"/>
                  </a:solidFill>
                  <a:latin typeface="Arial Narrow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mtClean="0">
                <a:solidFill>
                  <a:srgbClr val="FFFFFF"/>
                </a:solidFill>
                <a:cs typeface="Arial" charset="0"/>
              </a:endParaRPr>
            </a:p>
          </p:txBody>
        </p:sp>
        <p:sp>
          <p:nvSpPr>
            <p:cNvPr id="5136" name="Rectangle 5"/>
            <p:cNvSpPr>
              <a:spLocks noChangeArrowheads="1"/>
            </p:cNvSpPr>
            <p:nvPr userDrawn="1"/>
          </p:nvSpPr>
          <p:spPr bwMode="auto">
            <a:xfrm>
              <a:off x="1224" y="3974"/>
              <a:ext cx="4536" cy="340"/>
            </a:xfrm>
            <a:prstGeom prst="rect">
              <a:avLst/>
            </a:prstGeom>
            <a:solidFill>
              <a:srgbClr val="3399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>
              <a:lvl1pPr eaLnBrk="0" hangingPunct="0">
                <a:defRPr sz="1700">
                  <a:solidFill>
                    <a:schemeClr val="bg1"/>
                  </a:solidFill>
                  <a:latin typeface="Arial Narrow" pitchFamily="34" charset="0"/>
                </a:defRPr>
              </a:lvl1pPr>
              <a:lvl2pPr marL="742950" indent="-285750" eaLnBrk="0" hangingPunct="0">
                <a:defRPr sz="1700">
                  <a:solidFill>
                    <a:schemeClr val="bg1"/>
                  </a:solidFill>
                  <a:latin typeface="Arial Narrow" pitchFamily="34" charset="0"/>
                </a:defRPr>
              </a:lvl2pPr>
              <a:lvl3pPr marL="1143000" indent="-228600" eaLnBrk="0" hangingPunct="0">
                <a:defRPr sz="1700">
                  <a:solidFill>
                    <a:schemeClr val="bg1"/>
                  </a:solidFill>
                  <a:latin typeface="Arial Narrow" pitchFamily="34" charset="0"/>
                </a:defRPr>
              </a:lvl3pPr>
              <a:lvl4pPr marL="1600200" indent="-228600" eaLnBrk="0" hangingPunct="0">
                <a:defRPr sz="1700">
                  <a:solidFill>
                    <a:schemeClr val="bg1"/>
                  </a:solidFill>
                  <a:latin typeface="Arial Narrow" pitchFamily="34" charset="0"/>
                </a:defRPr>
              </a:lvl4pPr>
              <a:lvl5pPr marL="2057400" indent="-228600" eaLnBrk="0" hangingPunct="0">
                <a:defRPr sz="1700">
                  <a:solidFill>
                    <a:schemeClr val="bg1"/>
                  </a:solidFill>
                  <a:latin typeface="Arial Narrow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bg1"/>
                  </a:solidFill>
                  <a:latin typeface="Arial Narrow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bg1"/>
                  </a:solidFill>
                  <a:latin typeface="Arial Narrow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bg1"/>
                  </a:solidFill>
                  <a:latin typeface="Arial Narrow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bg1"/>
                  </a:solidFill>
                  <a:latin typeface="Arial Narrow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mtClean="0">
                <a:solidFill>
                  <a:srgbClr val="FFFFFF"/>
                </a:solidFill>
                <a:cs typeface="Arial" charset="0"/>
              </a:endParaRPr>
            </a:p>
          </p:txBody>
        </p:sp>
        <p:sp>
          <p:nvSpPr>
            <p:cNvPr id="5137" name="Line 6"/>
            <p:cNvSpPr>
              <a:spLocks noChangeShapeType="1"/>
            </p:cNvSpPr>
            <p:nvPr userDrawn="1"/>
          </p:nvSpPr>
          <p:spPr bwMode="auto">
            <a:xfrm>
              <a:off x="1220" y="3974"/>
              <a:ext cx="0" cy="34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 sz="1700" smtClean="0">
                <a:solidFill>
                  <a:srgbClr val="FFFFFF"/>
                </a:solidFill>
                <a:cs typeface="Arial" charset="0"/>
              </a:endParaRPr>
            </a:p>
          </p:txBody>
        </p:sp>
      </p:grpSp>
      <p:sp>
        <p:nvSpPr>
          <p:cNvPr id="5124" name="Rectangle 7"/>
          <p:cNvSpPr>
            <a:spLocks noChangeArrowheads="1"/>
          </p:cNvSpPr>
          <p:nvPr/>
        </p:nvSpPr>
        <p:spPr bwMode="auto">
          <a:xfrm>
            <a:off x="0" y="0"/>
            <a:ext cx="1936750" cy="1079500"/>
          </a:xfrm>
          <a:prstGeom prst="rect">
            <a:avLst/>
          </a:prstGeom>
          <a:solidFill>
            <a:srgbClr val="0066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/>
          <a:lstStyle>
            <a:lvl1pPr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1pPr>
            <a:lvl2pPr marL="742950" indent="-285750"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2pPr>
            <a:lvl3pPr marL="1143000" indent="-228600"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3pPr>
            <a:lvl4pPr marL="1600200" indent="-228600"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4pPr>
            <a:lvl5pPr marL="2057400" indent="-228600"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ru-RU" altLang="ru-RU" smtClean="0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5125" name="Rectangle 8"/>
          <p:cNvSpPr>
            <a:spLocks noChangeArrowheads="1"/>
          </p:cNvSpPr>
          <p:nvPr/>
        </p:nvSpPr>
        <p:spPr bwMode="auto">
          <a:xfrm>
            <a:off x="1943100" y="0"/>
            <a:ext cx="7200900" cy="1079500"/>
          </a:xfrm>
          <a:prstGeom prst="rect">
            <a:avLst/>
          </a:prstGeom>
          <a:solidFill>
            <a:srgbClr val="0033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/>
          <a:lstStyle>
            <a:lvl1pPr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1pPr>
            <a:lvl2pPr marL="742950" indent="-285750"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2pPr>
            <a:lvl3pPr marL="1143000" indent="-228600"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3pPr>
            <a:lvl4pPr marL="1600200" indent="-228600"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4pPr>
            <a:lvl5pPr marL="2057400" indent="-228600"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ru-RU" altLang="ru-RU" smtClean="0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5126" name="Line 9"/>
          <p:cNvSpPr>
            <a:spLocks noChangeShapeType="1"/>
          </p:cNvSpPr>
          <p:nvPr/>
        </p:nvSpPr>
        <p:spPr bwMode="auto">
          <a:xfrm>
            <a:off x="1936750" y="0"/>
            <a:ext cx="0" cy="107950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1700" smtClean="0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5127" name="Rectangle 11"/>
          <p:cNvSpPr>
            <a:spLocks noGrp="1" noChangeArrowheads="1"/>
          </p:cNvSpPr>
          <p:nvPr>
            <p:ph type="title"/>
          </p:nvPr>
        </p:nvSpPr>
        <p:spPr bwMode="auto">
          <a:xfrm>
            <a:off x="2159000" y="0"/>
            <a:ext cx="6985000" cy="1009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5128" name="Rectangle 12"/>
          <p:cNvSpPr>
            <a:spLocks noGrp="1" noChangeArrowheads="1"/>
          </p:cNvSpPr>
          <p:nvPr>
            <p:ph type="body" idx="1"/>
          </p:nvPr>
        </p:nvSpPr>
        <p:spPr bwMode="auto">
          <a:xfrm>
            <a:off x="0" y="1082675"/>
            <a:ext cx="1936750" cy="5226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216000" tIns="0" rIns="21600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</a:t>
            </a:r>
          </a:p>
          <a:p>
            <a:pPr lvl="0"/>
            <a:r>
              <a:rPr lang="ru-RU" altLang="ru-RU" smtClean="0"/>
              <a:t>текста</a:t>
            </a:r>
          </a:p>
        </p:txBody>
      </p:sp>
      <p:sp>
        <p:nvSpPr>
          <p:cNvPr id="272397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204788" y="6362700"/>
            <a:ext cx="1487487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2000" b="1">
                <a:cs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4D8F100-9042-4B00-94B3-E7ABA6542D5F}" type="slidenum">
              <a:rPr lang="ru-RU" altLang="ru-RU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272398" name="Rectangle 1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144713" y="6362700"/>
            <a:ext cx="67691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2000"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ru-RU">
                <a:solidFill>
                  <a:srgbClr val="FFFFFF"/>
                </a:solidFill>
              </a:rPr>
              <a:t>Отчет о ПХД (Наименование филиала) за </a:t>
            </a:r>
            <a:r>
              <a:rPr lang="ru-RU" altLang="ru-RU" smtClean="0">
                <a:solidFill>
                  <a:srgbClr val="FFFFFF"/>
                </a:solidFill>
              </a:rPr>
              <a:t>2017 </a:t>
            </a:r>
            <a:r>
              <a:rPr lang="ru-RU" altLang="ru-RU">
                <a:solidFill>
                  <a:srgbClr val="FFFFFF"/>
                </a:solidFill>
              </a:rPr>
              <a:t>год</a:t>
            </a:r>
          </a:p>
        </p:txBody>
      </p:sp>
      <p:sp>
        <p:nvSpPr>
          <p:cNvPr id="5131" name="Rectangle 15"/>
          <p:cNvSpPr>
            <a:spLocks noChangeArrowheads="1"/>
          </p:cNvSpPr>
          <p:nvPr/>
        </p:nvSpPr>
        <p:spPr bwMode="auto">
          <a:xfrm>
            <a:off x="755650" y="7605713"/>
            <a:ext cx="4103688" cy="43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/>
          <a:lstStyle>
            <a:lvl1pPr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1pPr>
            <a:lvl2pPr marL="742950" indent="-285750"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2pPr>
            <a:lvl3pPr marL="1143000" indent="-228600"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3pPr>
            <a:lvl4pPr marL="1600200" indent="-228600"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4pPr>
            <a:lvl5pPr marL="2057400" indent="-228600"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ru-RU" altLang="ru-RU" smtClean="0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5132" name="Line 17"/>
          <p:cNvSpPr>
            <a:spLocks noChangeShapeType="1"/>
          </p:cNvSpPr>
          <p:nvPr/>
        </p:nvSpPr>
        <p:spPr bwMode="auto">
          <a:xfrm>
            <a:off x="0" y="6315075"/>
            <a:ext cx="9144000" cy="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1700" smtClean="0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5133" name="Line 18"/>
          <p:cNvSpPr>
            <a:spLocks noChangeShapeType="1"/>
          </p:cNvSpPr>
          <p:nvPr/>
        </p:nvSpPr>
        <p:spPr bwMode="auto">
          <a:xfrm>
            <a:off x="0" y="1079500"/>
            <a:ext cx="9144000" cy="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1700" smtClean="0">
              <a:solidFill>
                <a:srgbClr val="FFFFFF"/>
              </a:solidFill>
              <a:cs typeface="Arial" charset="0"/>
            </a:endParaRPr>
          </a:p>
        </p:txBody>
      </p:sp>
      <p:pic>
        <p:nvPicPr>
          <p:cNvPr id="5134" name="Рисунок 5" descr="Лого ГТТ белый на синем.png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288" y="36513"/>
            <a:ext cx="1655762" cy="93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402126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0" r:id="rId3"/>
    <p:sldLayoutId id="2147483671" r:id="rId4"/>
    <p:sldLayoutId id="2147483672" r:id="rId5"/>
    <p:sldLayoutId id="2147483673" r:id="rId6"/>
    <p:sldLayoutId id="2147483674" r:id="rId7"/>
    <p:sldLayoutId id="2147483675" r:id="rId8"/>
    <p:sldLayoutId id="2147483676" r:id="rId9"/>
    <p:sldLayoutId id="2147483677" r:id="rId10"/>
    <p:sldLayoutId id="2147483678" r:id="rId11"/>
  </p:sldLayoutIdLst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5pPr>
      <a:lvl6pPr marL="457178"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6pPr>
      <a:lvl7pPr marL="914354"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7pPr>
      <a:lvl8pPr marL="1371532"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8pPr>
      <a:lvl9pPr marL="1828709"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9pPr>
    </p:titleStyle>
    <p:bodyStyle>
      <a:lvl1pPr algn="l" rtl="0" eaLnBrk="0" fontAlgn="base" hangingPunct="0">
        <a:spcBef>
          <a:spcPct val="0"/>
        </a:spcBef>
        <a:spcAft>
          <a:spcPct val="0"/>
        </a:spcAft>
        <a:defRPr sz="2600" b="1">
          <a:solidFill>
            <a:srgbClr val="003366"/>
          </a:solidFill>
          <a:latin typeface="+mn-lt"/>
          <a:ea typeface="+mn-ea"/>
          <a:cs typeface="+mn-cs"/>
        </a:defRPr>
      </a:lvl1pPr>
      <a:lvl2pPr marL="825500" indent="-284163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Arial" charset="0"/>
        </a:defRPr>
      </a:lvl2pPr>
      <a:lvl3pPr marL="1233488" indent="-227013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Arial" charset="0"/>
        </a:defRPr>
      </a:lvl3pPr>
      <a:lvl4pPr marL="1641475" indent="-227013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charset="0"/>
        </a:defRPr>
      </a:lvl4pPr>
      <a:lvl5pPr marL="2055813" indent="-227013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5pPr>
      <a:lvl6pPr marL="2514474" indent="-228589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652" indent="-228589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8829" indent="-228589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006" indent="-228589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ru-RU"/>
      </a:defPPr>
      <a:lvl1pPr marL="0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8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54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2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09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86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62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40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18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ChangeArrowheads="1"/>
          </p:cNvSpPr>
          <p:nvPr/>
        </p:nvSpPr>
        <p:spPr bwMode="auto">
          <a:xfrm>
            <a:off x="1935163" y="1077913"/>
            <a:ext cx="7208837" cy="5262562"/>
          </a:xfrm>
          <a:prstGeom prst="rect">
            <a:avLst/>
          </a:prstGeom>
          <a:solidFill>
            <a:srgbClr val="0066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/>
          <a:lstStyle>
            <a:lvl1pPr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1pPr>
            <a:lvl2pPr marL="742950" indent="-285750"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2pPr>
            <a:lvl3pPr marL="1143000" indent="-228600"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3pPr>
            <a:lvl4pPr marL="1600200" indent="-228600"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4pPr>
            <a:lvl5pPr marL="2057400" indent="-228600"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ru-RU" altLang="ru-RU" smtClean="0">
              <a:solidFill>
                <a:srgbClr val="FFFFFF"/>
              </a:solidFill>
              <a:cs typeface="Arial" charset="0"/>
            </a:endParaRPr>
          </a:p>
        </p:txBody>
      </p:sp>
      <p:grpSp>
        <p:nvGrpSpPr>
          <p:cNvPr id="5123" name="Group 3"/>
          <p:cNvGrpSpPr>
            <a:grpSpLocks/>
          </p:cNvGrpSpPr>
          <p:nvPr/>
        </p:nvGrpSpPr>
        <p:grpSpPr bwMode="auto">
          <a:xfrm>
            <a:off x="0" y="6318250"/>
            <a:ext cx="9144000" cy="539750"/>
            <a:chOff x="0" y="3974"/>
            <a:chExt cx="5760" cy="340"/>
          </a:xfrm>
        </p:grpSpPr>
        <p:sp>
          <p:nvSpPr>
            <p:cNvPr id="5135" name="Rectangle 4"/>
            <p:cNvSpPr>
              <a:spLocks noChangeArrowheads="1"/>
            </p:cNvSpPr>
            <p:nvPr userDrawn="1"/>
          </p:nvSpPr>
          <p:spPr bwMode="auto">
            <a:xfrm>
              <a:off x="0" y="3974"/>
              <a:ext cx="1220" cy="340"/>
            </a:xfrm>
            <a:prstGeom prst="rect">
              <a:avLst/>
            </a:prstGeom>
            <a:solidFill>
              <a:srgbClr val="0066C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>
              <a:lvl1pPr eaLnBrk="0" hangingPunct="0">
                <a:defRPr sz="1700">
                  <a:solidFill>
                    <a:schemeClr val="bg1"/>
                  </a:solidFill>
                  <a:latin typeface="Arial Narrow" pitchFamily="34" charset="0"/>
                </a:defRPr>
              </a:lvl1pPr>
              <a:lvl2pPr marL="742950" indent="-285750" eaLnBrk="0" hangingPunct="0">
                <a:defRPr sz="1700">
                  <a:solidFill>
                    <a:schemeClr val="bg1"/>
                  </a:solidFill>
                  <a:latin typeface="Arial Narrow" pitchFamily="34" charset="0"/>
                </a:defRPr>
              </a:lvl2pPr>
              <a:lvl3pPr marL="1143000" indent="-228600" eaLnBrk="0" hangingPunct="0">
                <a:defRPr sz="1700">
                  <a:solidFill>
                    <a:schemeClr val="bg1"/>
                  </a:solidFill>
                  <a:latin typeface="Arial Narrow" pitchFamily="34" charset="0"/>
                </a:defRPr>
              </a:lvl3pPr>
              <a:lvl4pPr marL="1600200" indent="-228600" eaLnBrk="0" hangingPunct="0">
                <a:defRPr sz="1700">
                  <a:solidFill>
                    <a:schemeClr val="bg1"/>
                  </a:solidFill>
                  <a:latin typeface="Arial Narrow" pitchFamily="34" charset="0"/>
                </a:defRPr>
              </a:lvl4pPr>
              <a:lvl5pPr marL="2057400" indent="-228600" eaLnBrk="0" hangingPunct="0">
                <a:defRPr sz="1700">
                  <a:solidFill>
                    <a:schemeClr val="bg1"/>
                  </a:solidFill>
                  <a:latin typeface="Arial Narrow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bg1"/>
                  </a:solidFill>
                  <a:latin typeface="Arial Narrow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bg1"/>
                  </a:solidFill>
                  <a:latin typeface="Arial Narrow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bg1"/>
                  </a:solidFill>
                  <a:latin typeface="Arial Narrow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bg1"/>
                  </a:solidFill>
                  <a:latin typeface="Arial Narrow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mtClean="0">
                <a:solidFill>
                  <a:srgbClr val="FFFFFF"/>
                </a:solidFill>
                <a:cs typeface="Arial" charset="0"/>
              </a:endParaRPr>
            </a:p>
          </p:txBody>
        </p:sp>
        <p:sp>
          <p:nvSpPr>
            <p:cNvPr id="5136" name="Rectangle 5"/>
            <p:cNvSpPr>
              <a:spLocks noChangeArrowheads="1"/>
            </p:cNvSpPr>
            <p:nvPr userDrawn="1"/>
          </p:nvSpPr>
          <p:spPr bwMode="auto">
            <a:xfrm>
              <a:off x="1224" y="3974"/>
              <a:ext cx="4536" cy="340"/>
            </a:xfrm>
            <a:prstGeom prst="rect">
              <a:avLst/>
            </a:prstGeom>
            <a:solidFill>
              <a:srgbClr val="3399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>
              <a:lvl1pPr eaLnBrk="0" hangingPunct="0">
                <a:defRPr sz="1700">
                  <a:solidFill>
                    <a:schemeClr val="bg1"/>
                  </a:solidFill>
                  <a:latin typeface="Arial Narrow" pitchFamily="34" charset="0"/>
                </a:defRPr>
              </a:lvl1pPr>
              <a:lvl2pPr marL="742950" indent="-285750" eaLnBrk="0" hangingPunct="0">
                <a:defRPr sz="1700">
                  <a:solidFill>
                    <a:schemeClr val="bg1"/>
                  </a:solidFill>
                  <a:latin typeface="Arial Narrow" pitchFamily="34" charset="0"/>
                </a:defRPr>
              </a:lvl2pPr>
              <a:lvl3pPr marL="1143000" indent="-228600" eaLnBrk="0" hangingPunct="0">
                <a:defRPr sz="1700">
                  <a:solidFill>
                    <a:schemeClr val="bg1"/>
                  </a:solidFill>
                  <a:latin typeface="Arial Narrow" pitchFamily="34" charset="0"/>
                </a:defRPr>
              </a:lvl3pPr>
              <a:lvl4pPr marL="1600200" indent="-228600" eaLnBrk="0" hangingPunct="0">
                <a:defRPr sz="1700">
                  <a:solidFill>
                    <a:schemeClr val="bg1"/>
                  </a:solidFill>
                  <a:latin typeface="Arial Narrow" pitchFamily="34" charset="0"/>
                </a:defRPr>
              </a:lvl4pPr>
              <a:lvl5pPr marL="2057400" indent="-228600" eaLnBrk="0" hangingPunct="0">
                <a:defRPr sz="1700">
                  <a:solidFill>
                    <a:schemeClr val="bg1"/>
                  </a:solidFill>
                  <a:latin typeface="Arial Narrow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bg1"/>
                  </a:solidFill>
                  <a:latin typeface="Arial Narrow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bg1"/>
                  </a:solidFill>
                  <a:latin typeface="Arial Narrow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bg1"/>
                  </a:solidFill>
                  <a:latin typeface="Arial Narrow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bg1"/>
                  </a:solidFill>
                  <a:latin typeface="Arial Narrow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mtClean="0">
                <a:solidFill>
                  <a:srgbClr val="FFFFFF"/>
                </a:solidFill>
                <a:cs typeface="Arial" charset="0"/>
              </a:endParaRPr>
            </a:p>
          </p:txBody>
        </p:sp>
        <p:sp>
          <p:nvSpPr>
            <p:cNvPr id="5137" name="Line 6"/>
            <p:cNvSpPr>
              <a:spLocks noChangeShapeType="1"/>
            </p:cNvSpPr>
            <p:nvPr userDrawn="1"/>
          </p:nvSpPr>
          <p:spPr bwMode="auto">
            <a:xfrm>
              <a:off x="1220" y="3974"/>
              <a:ext cx="0" cy="34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 sz="1700" smtClean="0">
                <a:solidFill>
                  <a:srgbClr val="FFFFFF"/>
                </a:solidFill>
                <a:cs typeface="Arial" charset="0"/>
              </a:endParaRPr>
            </a:p>
          </p:txBody>
        </p:sp>
      </p:grpSp>
      <p:sp>
        <p:nvSpPr>
          <p:cNvPr id="5124" name="Rectangle 7"/>
          <p:cNvSpPr>
            <a:spLocks noChangeArrowheads="1"/>
          </p:cNvSpPr>
          <p:nvPr/>
        </p:nvSpPr>
        <p:spPr bwMode="auto">
          <a:xfrm>
            <a:off x="0" y="0"/>
            <a:ext cx="1936750" cy="1079500"/>
          </a:xfrm>
          <a:prstGeom prst="rect">
            <a:avLst/>
          </a:prstGeom>
          <a:solidFill>
            <a:srgbClr val="0066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/>
          <a:lstStyle>
            <a:lvl1pPr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1pPr>
            <a:lvl2pPr marL="742950" indent="-285750"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2pPr>
            <a:lvl3pPr marL="1143000" indent="-228600"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3pPr>
            <a:lvl4pPr marL="1600200" indent="-228600"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4pPr>
            <a:lvl5pPr marL="2057400" indent="-228600"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ru-RU" altLang="ru-RU" smtClean="0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5125" name="Rectangle 8"/>
          <p:cNvSpPr>
            <a:spLocks noChangeArrowheads="1"/>
          </p:cNvSpPr>
          <p:nvPr/>
        </p:nvSpPr>
        <p:spPr bwMode="auto">
          <a:xfrm>
            <a:off x="1943100" y="0"/>
            <a:ext cx="7200900" cy="1079500"/>
          </a:xfrm>
          <a:prstGeom prst="rect">
            <a:avLst/>
          </a:prstGeom>
          <a:solidFill>
            <a:srgbClr val="0033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/>
          <a:lstStyle>
            <a:lvl1pPr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1pPr>
            <a:lvl2pPr marL="742950" indent="-285750"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2pPr>
            <a:lvl3pPr marL="1143000" indent="-228600"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3pPr>
            <a:lvl4pPr marL="1600200" indent="-228600"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4pPr>
            <a:lvl5pPr marL="2057400" indent="-228600"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ru-RU" altLang="ru-RU" smtClean="0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5126" name="Line 9"/>
          <p:cNvSpPr>
            <a:spLocks noChangeShapeType="1"/>
          </p:cNvSpPr>
          <p:nvPr/>
        </p:nvSpPr>
        <p:spPr bwMode="auto">
          <a:xfrm>
            <a:off x="1936750" y="0"/>
            <a:ext cx="0" cy="107950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1700" smtClean="0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5127" name="Rectangle 11"/>
          <p:cNvSpPr>
            <a:spLocks noGrp="1" noChangeArrowheads="1"/>
          </p:cNvSpPr>
          <p:nvPr>
            <p:ph type="title"/>
          </p:nvPr>
        </p:nvSpPr>
        <p:spPr bwMode="auto">
          <a:xfrm>
            <a:off x="2159000" y="0"/>
            <a:ext cx="6985000" cy="1009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5128" name="Rectangle 12"/>
          <p:cNvSpPr>
            <a:spLocks noGrp="1" noChangeArrowheads="1"/>
          </p:cNvSpPr>
          <p:nvPr>
            <p:ph type="body" idx="1"/>
          </p:nvPr>
        </p:nvSpPr>
        <p:spPr bwMode="auto">
          <a:xfrm>
            <a:off x="0" y="1082675"/>
            <a:ext cx="1936750" cy="5226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216000" tIns="0" rIns="21600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</a:t>
            </a:r>
          </a:p>
          <a:p>
            <a:pPr lvl="0"/>
            <a:r>
              <a:rPr lang="ru-RU" altLang="ru-RU" smtClean="0"/>
              <a:t>текста</a:t>
            </a:r>
          </a:p>
        </p:txBody>
      </p:sp>
      <p:sp>
        <p:nvSpPr>
          <p:cNvPr id="272397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204788" y="6362700"/>
            <a:ext cx="1487487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2000" b="1">
                <a:cs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4D8F100-9042-4B00-94B3-E7ABA6542D5F}" type="slidenum">
              <a:rPr lang="ru-RU" altLang="ru-RU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272398" name="Rectangle 1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144713" y="6362700"/>
            <a:ext cx="67691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2000"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ru-RU">
                <a:solidFill>
                  <a:srgbClr val="FFFFFF"/>
                </a:solidFill>
              </a:rPr>
              <a:t>Отчет о ПХД (Наименование филиала) за </a:t>
            </a:r>
            <a:r>
              <a:rPr lang="ru-RU" altLang="ru-RU" smtClean="0">
                <a:solidFill>
                  <a:srgbClr val="FFFFFF"/>
                </a:solidFill>
              </a:rPr>
              <a:t>2017 </a:t>
            </a:r>
            <a:r>
              <a:rPr lang="ru-RU" altLang="ru-RU">
                <a:solidFill>
                  <a:srgbClr val="FFFFFF"/>
                </a:solidFill>
              </a:rPr>
              <a:t>год</a:t>
            </a:r>
          </a:p>
        </p:txBody>
      </p:sp>
      <p:sp>
        <p:nvSpPr>
          <p:cNvPr id="5131" name="Rectangle 15"/>
          <p:cNvSpPr>
            <a:spLocks noChangeArrowheads="1"/>
          </p:cNvSpPr>
          <p:nvPr/>
        </p:nvSpPr>
        <p:spPr bwMode="auto">
          <a:xfrm>
            <a:off x="755650" y="7605713"/>
            <a:ext cx="4103688" cy="43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/>
          <a:lstStyle>
            <a:lvl1pPr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1pPr>
            <a:lvl2pPr marL="742950" indent="-285750"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2pPr>
            <a:lvl3pPr marL="1143000" indent="-228600"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3pPr>
            <a:lvl4pPr marL="1600200" indent="-228600"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4pPr>
            <a:lvl5pPr marL="2057400" indent="-228600"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ru-RU" altLang="ru-RU" smtClean="0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5132" name="Line 17"/>
          <p:cNvSpPr>
            <a:spLocks noChangeShapeType="1"/>
          </p:cNvSpPr>
          <p:nvPr/>
        </p:nvSpPr>
        <p:spPr bwMode="auto">
          <a:xfrm>
            <a:off x="0" y="6315075"/>
            <a:ext cx="9144000" cy="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1700" smtClean="0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5133" name="Line 18"/>
          <p:cNvSpPr>
            <a:spLocks noChangeShapeType="1"/>
          </p:cNvSpPr>
          <p:nvPr/>
        </p:nvSpPr>
        <p:spPr bwMode="auto">
          <a:xfrm>
            <a:off x="0" y="1079500"/>
            <a:ext cx="9144000" cy="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1700" smtClean="0">
              <a:solidFill>
                <a:srgbClr val="FFFFFF"/>
              </a:solidFill>
              <a:cs typeface="Arial" charset="0"/>
            </a:endParaRPr>
          </a:p>
        </p:txBody>
      </p:sp>
      <p:pic>
        <p:nvPicPr>
          <p:cNvPr id="5134" name="Рисунок 5" descr="Лого ГТТ белый на синем.png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288" y="36513"/>
            <a:ext cx="1655762" cy="93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008822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681" r:id="rId2"/>
    <p:sldLayoutId id="2147483682" r:id="rId3"/>
    <p:sldLayoutId id="2147483683" r:id="rId4"/>
    <p:sldLayoutId id="2147483684" r:id="rId5"/>
    <p:sldLayoutId id="2147483685" r:id="rId6"/>
    <p:sldLayoutId id="2147483686" r:id="rId7"/>
    <p:sldLayoutId id="2147483687" r:id="rId8"/>
    <p:sldLayoutId id="2147483688" r:id="rId9"/>
    <p:sldLayoutId id="2147483689" r:id="rId10"/>
    <p:sldLayoutId id="2147483690" r:id="rId11"/>
  </p:sldLayoutIdLst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5pPr>
      <a:lvl6pPr marL="457178"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6pPr>
      <a:lvl7pPr marL="914354"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7pPr>
      <a:lvl8pPr marL="1371532"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8pPr>
      <a:lvl9pPr marL="1828709"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9pPr>
    </p:titleStyle>
    <p:bodyStyle>
      <a:lvl1pPr algn="l" rtl="0" eaLnBrk="0" fontAlgn="base" hangingPunct="0">
        <a:spcBef>
          <a:spcPct val="0"/>
        </a:spcBef>
        <a:spcAft>
          <a:spcPct val="0"/>
        </a:spcAft>
        <a:defRPr sz="2600" b="1">
          <a:solidFill>
            <a:srgbClr val="003366"/>
          </a:solidFill>
          <a:latin typeface="+mn-lt"/>
          <a:ea typeface="+mn-ea"/>
          <a:cs typeface="+mn-cs"/>
        </a:defRPr>
      </a:lvl1pPr>
      <a:lvl2pPr marL="825500" indent="-284163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Arial" charset="0"/>
        </a:defRPr>
      </a:lvl2pPr>
      <a:lvl3pPr marL="1233488" indent="-227013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Arial" charset="0"/>
        </a:defRPr>
      </a:lvl3pPr>
      <a:lvl4pPr marL="1641475" indent="-227013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charset="0"/>
        </a:defRPr>
      </a:lvl4pPr>
      <a:lvl5pPr marL="2055813" indent="-227013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5pPr>
      <a:lvl6pPr marL="2514474" indent="-228589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652" indent="-228589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8829" indent="-228589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006" indent="-228589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ru-RU"/>
      </a:defPPr>
      <a:lvl1pPr marL="0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8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54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2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09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86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62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40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18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12"/>
          <p:cNvSpPr>
            <a:spLocks noGrp="1" noChangeArrowheads="1"/>
          </p:cNvSpPr>
          <p:nvPr>
            <p:ph type="body" idx="1"/>
          </p:nvPr>
        </p:nvSpPr>
        <p:spPr bwMode="auto">
          <a:xfrm>
            <a:off x="0" y="1079500"/>
            <a:ext cx="9144000" cy="1528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216000" tIns="0" rIns="21600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</p:txBody>
      </p:sp>
      <p:sp>
        <p:nvSpPr>
          <p:cNvPr id="2051" name="Rectangle 20"/>
          <p:cNvSpPr>
            <a:spLocks noChangeArrowheads="1"/>
          </p:cNvSpPr>
          <p:nvPr/>
        </p:nvSpPr>
        <p:spPr bwMode="auto">
          <a:xfrm>
            <a:off x="1939925" y="2606675"/>
            <a:ext cx="7204075" cy="3713163"/>
          </a:xfrm>
          <a:prstGeom prst="rect">
            <a:avLst/>
          </a:prstGeom>
          <a:solidFill>
            <a:srgbClr val="0066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/>
          <a:lstStyle>
            <a:lvl1pPr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1pPr>
            <a:lvl2pPr marL="742950" indent="-285750"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2pPr>
            <a:lvl3pPr marL="1143000" indent="-228600"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3pPr>
            <a:lvl4pPr marL="1600200" indent="-228600"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4pPr>
            <a:lvl5pPr marL="2057400" indent="-228600"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ru-RU" altLang="ru-RU" smtClean="0">
              <a:solidFill>
                <a:srgbClr val="FFFFFF"/>
              </a:solidFill>
              <a:cs typeface="Arial" pitchFamily="34" charset="0"/>
            </a:endParaRPr>
          </a:p>
        </p:txBody>
      </p:sp>
      <p:grpSp>
        <p:nvGrpSpPr>
          <p:cNvPr id="2052" name="Group 3"/>
          <p:cNvGrpSpPr>
            <a:grpSpLocks/>
          </p:cNvGrpSpPr>
          <p:nvPr/>
        </p:nvGrpSpPr>
        <p:grpSpPr bwMode="auto">
          <a:xfrm>
            <a:off x="0" y="6318250"/>
            <a:ext cx="9144000" cy="539750"/>
            <a:chOff x="0" y="3974"/>
            <a:chExt cx="5760" cy="340"/>
          </a:xfrm>
        </p:grpSpPr>
        <p:sp>
          <p:nvSpPr>
            <p:cNvPr id="2062" name="Rectangle 4"/>
            <p:cNvSpPr>
              <a:spLocks noChangeArrowheads="1"/>
            </p:cNvSpPr>
            <p:nvPr userDrawn="1"/>
          </p:nvSpPr>
          <p:spPr bwMode="auto">
            <a:xfrm>
              <a:off x="0" y="3974"/>
              <a:ext cx="1220" cy="340"/>
            </a:xfrm>
            <a:prstGeom prst="rect">
              <a:avLst/>
            </a:prstGeom>
            <a:solidFill>
              <a:srgbClr val="0066C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>
              <a:lvl1pPr eaLnBrk="0" hangingPunct="0">
                <a:defRPr sz="1700">
                  <a:solidFill>
                    <a:schemeClr val="bg1"/>
                  </a:solidFill>
                  <a:latin typeface="Arial Narrow" pitchFamily="34" charset="0"/>
                </a:defRPr>
              </a:lvl1pPr>
              <a:lvl2pPr marL="742950" indent="-285750" eaLnBrk="0" hangingPunct="0">
                <a:defRPr sz="1700">
                  <a:solidFill>
                    <a:schemeClr val="bg1"/>
                  </a:solidFill>
                  <a:latin typeface="Arial Narrow" pitchFamily="34" charset="0"/>
                </a:defRPr>
              </a:lvl2pPr>
              <a:lvl3pPr marL="1143000" indent="-228600" eaLnBrk="0" hangingPunct="0">
                <a:defRPr sz="1700">
                  <a:solidFill>
                    <a:schemeClr val="bg1"/>
                  </a:solidFill>
                  <a:latin typeface="Arial Narrow" pitchFamily="34" charset="0"/>
                </a:defRPr>
              </a:lvl3pPr>
              <a:lvl4pPr marL="1600200" indent="-228600" eaLnBrk="0" hangingPunct="0">
                <a:defRPr sz="1700">
                  <a:solidFill>
                    <a:schemeClr val="bg1"/>
                  </a:solidFill>
                  <a:latin typeface="Arial Narrow" pitchFamily="34" charset="0"/>
                </a:defRPr>
              </a:lvl4pPr>
              <a:lvl5pPr marL="2057400" indent="-228600" eaLnBrk="0" hangingPunct="0">
                <a:defRPr sz="1700">
                  <a:solidFill>
                    <a:schemeClr val="bg1"/>
                  </a:solidFill>
                  <a:latin typeface="Arial Narrow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bg1"/>
                  </a:solidFill>
                  <a:latin typeface="Arial Narrow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bg1"/>
                  </a:solidFill>
                  <a:latin typeface="Arial Narrow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bg1"/>
                  </a:solidFill>
                  <a:latin typeface="Arial Narrow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bg1"/>
                  </a:solidFill>
                  <a:latin typeface="Arial Narrow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mtClean="0">
                <a:solidFill>
                  <a:srgbClr val="FFFFFF"/>
                </a:solidFill>
                <a:cs typeface="Arial" pitchFamily="34" charset="0"/>
              </a:endParaRPr>
            </a:p>
          </p:txBody>
        </p:sp>
        <p:sp>
          <p:nvSpPr>
            <p:cNvPr id="2063" name="Rectangle 5"/>
            <p:cNvSpPr>
              <a:spLocks noChangeArrowheads="1"/>
            </p:cNvSpPr>
            <p:nvPr userDrawn="1"/>
          </p:nvSpPr>
          <p:spPr bwMode="auto">
            <a:xfrm>
              <a:off x="1224" y="3974"/>
              <a:ext cx="4536" cy="340"/>
            </a:xfrm>
            <a:prstGeom prst="rect">
              <a:avLst/>
            </a:prstGeom>
            <a:solidFill>
              <a:srgbClr val="3399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>
              <a:lvl1pPr eaLnBrk="0" hangingPunct="0">
                <a:defRPr sz="1700">
                  <a:solidFill>
                    <a:schemeClr val="bg1"/>
                  </a:solidFill>
                  <a:latin typeface="Arial Narrow" pitchFamily="34" charset="0"/>
                </a:defRPr>
              </a:lvl1pPr>
              <a:lvl2pPr marL="742950" indent="-285750" eaLnBrk="0" hangingPunct="0">
                <a:defRPr sz="1700">
                  <a:solidFill>
                    <a:schemeClr val="bg1"/>
                  </a:solidFill>
                  <a:latin typeface="Arial Narrow" pitchFamily="34" charset="0"/>
                </a:defRPr>
              </a:lvl2pPr>
              <a:lvl3pPr marL="1143000" indent="-228600" eaLnBrk="0" hangingPunct="0">
                <a:defRPr sz="1700">
                  <a:solidFill>
                    <a:schemeClr val="bg1"/>
                  </a:solidFill>
                  <a:latin typeface="Arial Narrow" pitchFamily="34" charset="0"/>
                </a:defRPr>
              </a:lvl3pPr>
              <a:lvl4pPr marL="1600200" indent="-228600" eaLnBrk="0" hangingPunct="0">
                <a:defRPr sz="1700">
                  <a:solidFill>
                    <a:schemeClr val="bg1"/>
                  </a:solidFill>
                  <a:latin typeface="Arial Narrow" pitchFamily="34" charset="0"/>
                </a:defRPr>
              </a:lvl4pPr>
              <a:lvl5pPr marL="2057400" indent="-228600" eaLnBrk="0" hangingPunct="0">
                <a:defRPr sz="1700">
                  <a:solidFill>
                    <a:schemeClr val="bg1"/>
                  </a:solidFill>
                  <a:latin typeface="Arial Narrow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bg1"/>
                  </a:solidFill>
                  <a:latin typeface="Arial Narrow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bg1"/>
                  </a:solidFill>
                  <a:latin typeface="Arial Narrow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bg1"/>
                  </a:solidFill>
                  <a:latin typeface="Arial Narrow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bg1"/>
                  </a:solidFill>
                  <a:latin typeface="Arial Narrow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mtClean="0">
                <a:solidFill>
                  <a:srgbClr val="FFFFFF"/>
                </a:solidFill>
                <a:cs typeface="Arial" pitchFamily="34" charset="0"/>
              </a:endParaRPr>
            </a:p>
          </p:txBody>
        </p:sp>
        <p:sp>
          <p:nvSpPr>
            <p:cNvPr id="2064" name="Line 6"/>
            <p:cNvSpPr>
              <a:spLocks noChangeShapeType="1"/>
            </p:cNvSpPr>
            <p:nvPr userDrawn="1"/>
          </p:nvSpPr>
          <p:spPr bwMode="auto">
            <a:xfrm>
              <a:off x="1220" y="3974"/>
              <a:ext cx="0" cy="34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 sz="1700" smtClean="0">
                <a:solidFill>
                  <a:srgbClr val="FFFFFF"/>
                </a:solidFill>
                <a:cs typeface="Arial" pitchFamily="34" charset="0"/>
              </a:endParaRPr>
            </a:p>
          </p:txBody>
        </p:sp>
      </p:grpSp>
      <p:sp>
        <p:nvSpPr>
          <p:cNvPr id="2053" name="Rectangle 7"/>
          <p:cNvSpPr>
            <a:spLocks noChangeArrowheads="1"/>
          </p:cNvSpPr>
          <p:nvPr/>
        </p:nvSpPr>
        <p:spPr bwMode="auto">
          <a:xfrm>
            <a:off x="0" y="0"/>
            <a:ext cx="1936750" cy="1079500"/>
          </a:xfrm>
          <a:prstGeom prst="rect">
            <a:avLst/>
          </a:prstGeom>
          <a:solidFill>
            <a:srgbClr val="0066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/>
          <a:lstStyle>
            <a:lvl1pPr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1pPr>
            <a:lvl2pPr marL="742950" indent="-285750"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2pPr>
            <a:lvl3pPr marL="1143000" indent="-228600"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3pPr>
            <a:lvl4pPr marL="1600200" indent="-228600"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4pPr>
            <a:lvl5pPr marL="2057400" indent="-228600"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ru-RU" altLang="ru-RU" smtClean="0">
              <a:solidFill>
                <a:srgbClr val="FFFFFF"/>
              </a:solidFill>
              <a:cs typeface="Arial" pitchFamily="34" charset="0"/>
            </a:endParaRPr>
          </a:p>
        </p:txBody>
      </p:sp>
      <p:sp>
        <p:nvSpPr>
          <p:cNvPr id="2054" name="Rectangle 8"/>
          <p:cNvSpPr>
            <a:spLocks noChangeArrowheads="1"/>
          </p:cNvSpPr>
          <p:nvPr/>
        </p:nvSpPr>
        <p:spPr bwMode="auto">
          <a:xfrm>
            <a:off x="1943100" y="0"/>
            <a:ext cx="7200900" cy="1079500"/>
          </a:xfrm>
          <a:prstGeom prst="rect">
            <a:avLst/>
          </a:prstGeom>
          <a:solidFill>
            <a:srgbClr val="0033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/>
          <a:lstStyle>
            <a:lvl1pPr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1pPr>
            <a:lvl2pPr marL="742950" indent="-285750"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2pPr>
            <a:lvl3pPr marL="1143000" indent="-228600"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3pPr>
            <a:lvl4pPr marL="1600200" indent="-228600"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4pPr>
            <a:lvl5pPr marL="2057400" indent="-228600"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ru-RU" altLang="ru-RU" smtClean="0">
              <a:solidFill>
                <a:srgbClr val="FFFFFF"/>
              </a:solidFill>
              <a:cs typeface="Arial" pitchFamily="34" charset="0"/>
            </a:endParaRPr>
          </a:p>
        </p:txBody>
      </p:sp>
      <p:sp>
        <p:nvSpPr>
          <p:cNvPr id="2055" name="Line 9"/>
          <p:cNvSpPr>
            <a:spLocks noChangeShapeType="1"/>
          </p:cNvSpPr>
          <p:nvPr/>
        </p:nvSpPr>
        <p:spPr bwMode="auto">
          <a:xfrm>
            <a:off x="1936750" y="0"/>
            <a:ext cx="0" cy="107950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1700" smtClean="0">
              <a:solidFill>
                <a:srgbClr val="FFFFFF"/>
              </a:solidFill>
              <a:cs typeface="Arial" pitchFamily="34" charset="0"/>
            </a:endParaRPr>
          </a:p>
        </p:txBody>
      </p:sp>
      <p:sp>
        <p:nvSpPr>
          <p:cNvPr id="2056" name="Rectangle 11"/>
          <p:cNvSpPr>
            <a:spLocks noGrp="1" noChangeArrowheads="1"/>
          </p:cNvSpPr>
          <p:nvPr>
            <p:ph type="title"/>
          </p:nvPr>
        </p:nvSpPr>
        <p:spPr bwMode="auto">
          <a:xfrm>
            <a:off x="2159000" y="0"/>
            <a:ext cx="6985000" cy="1009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269325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204788" y="6362700"/>
            <a:ext cx="1487487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2000" b="1">
                <a:cs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998A8E7-6C2E-4A9D-B25F-86676D0F69CD}" type="slidenum">
              <a:rPr lang="ru-RU" altLang="ru-RU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269326" name="Rectangle 1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144713" y="6362700"/>
            <a:ext cx="67691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2000"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ru-RU">
                <a:solidFill>
                  <a:srgbClr val="FFFFFF"/>
                </a:solidFill>
              </a:rPr>
              <a:t>Отчет о ПХД (Наименование филиала) за </a:t>
            </a:r>
            <a:r>
              <a:rPr lang="ru-RU" altLang="ru-RU" smtClean="0">
                <a:solidFill>
                  <a:srgbClr val="FFFFFF"/>
                </a:solidFill>
              </a:rPr>
              <a:t>2017 </a:t>
            </a:r>
            <a:r>
              <a:rPr lang="ru-RU" altLang="ru-RU">
                <a:solidFill>
                  <a:srgbClr val="FFFFFF"/>
                </a:solidFill>
              </a:rPr>
              <a:t>год</a:t>
            </a:r>
          </a:p>
        </p:txBody>
      </p:sp>
      <p:sp>
        <p:nvSpPr>
          <p:cNvPr id="2059" name="Line 21"/>
          <p:cNvSpPr>
            <a:spLocks noChangeShapeType="1"/>
          </p:cNvSpPr>
          <p:nvPr/>
        </p:nvSpPr>
        <p:spPr bwMode="auto">
          <a:xfrm>
            <a:off x="0" y="6315075"/>
            <a:ext cx="9144000" cy="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1700" smtClean="0">
              <a:solidFill>
                <a:srgbClr val="FFFFFF"/>
              </a:solidFill>
              <a:cs typeface="Arial" pitchFamily="34" charset="0"/>
            </a:endParaRPr>
          </a:p>
        </p:txBody>
      </p:sp>
      <p:sp>
        <p:nvSpPr>
          <p:cNvPr id="2060" name="Line 22"/>
          <p:cNvSpPr>
            <a:spLocks noChangeShapeType="1"/>
          </p:cNvSpPr>
          <p:nvPr/>
        </p:nvSpPr>
        <p:spPr bwMode="auto">
          <a:xfrm>
            <a:off x="0" y="1079500"/>
            <a:ext cx="9144000" cy="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1700" smtClean="0">
              <a:solidFill>
                <a:srgbClr val="FFFFFF"/>
              </a:solidFill>
              <a:cs typeface="Arial" pitchFamily="34" charset="0"/>
            </a:endParaRPr>
          </a:p>
        </p:txBody>
      </p:sp>
      <p:pic>
        <p:nvPicPr>
          <p:cNvPr id="2061" name="Рисунок 5" descr="Лого ГТТ белый на синем.png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288" y="36513"/>
            <a:ext cx="1655762" cy="93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813045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2" r:id="rId1"/>
    <p:sldLayoutId id="2147483693" r:id="rId2"/>
    <p:sldLayoutId id="2147483694" r:id="rId3"/>
    <p:sldLayoutId id="2147483695" r:id="rId4"/>
    <p:sldLayoutId id="2147483696" r:id="rId5"/>
    <p:sldLayoutId id="2147483697" r:id="rId6"/>
    <p:sldLayoutId id="2147483698" r:id="rId7"/>
    <p:sldLayoutId id="2147483699" r:id="rId8"/>
    <p:sldLayoutId id="2147483700" r:id="rId9"/>
    <p:sldLayoutId id="2147483701" r:id="rId10"/>
    <p:sldLayoutId id="2147483702" r:id="rId11"/>
  </p:sldLayoutIdLst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5pPr>
      <a:lvl6pPr marL="457178"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6pPr>
      <a:lvl7pPr marL="914354"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7pPr>
      <a:lvl8pPr marL="1371532"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8pPr>
      <a:lvl9pPr marL="1828709"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9pPr>
    </p:titleStyle>
    <p:bodyStyle>
      <a:lvl1pPr algn="l" rtl="0" eaLnBrk="0" fontAlgn="base" hangingPunct="0">
        <a:spcBef>
          <a:spcPct val="0"/>
        </a:spcBef>
        <a:spcAft>
          <a:spcPct val="0"/>
        </a:spcAft>
        <a:defRPr sz="2600" b="1">
          <a:solidFill>
            <a:srgbClr val="003366"/>
          </a:solidFill>
          <a:latin typeface="+mn-lt"/>
          <a:ea typeface="+mn-ea"/>
          <a:cs typeface="+mn-cs"/>
        </a:defRPr>
      </a:lvl1pPr>
      <a:lvl2pPr marL="741363" indent="-284163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Arial" charset="0"/>
        </a:defRPr>
      </a:lvl2pPr>
      <a:lvl3pPr marL="1141413" indent="-227013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Arial" charset="0"/>
        </a:defRPr>
      </a:lvl3pPr>
      <a:lvl4pPr marL="1598613" indent="-227013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charset="0"/>
        </a:defRPr>
      </a:lvl4pPr>
      <a:lvl5pPr marL="2055813" indent="-227013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5pPr>
      <a:lvl6pPr marL="2514474" indent="-228589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652" indent="-228589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8829" indent="-228589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006" indent="-228589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ru-RU"/>
      </a:defPPr>
      <a:lvl1pPr marL="0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8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54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2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09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86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62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40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18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0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0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slideLayout" Target="../slideLayouts/slideLayout20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20.png"/><Relationship Id="rId4" Type="http://schemas.openxmlformats.org/officeDocument/2006/relationships/oleObject" Target="../embeddings/oleObject2.bin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0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0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notesSlide" Target="../notesSlides/notesSlide2.xml"/><Relationship Id="rId7" Type="http://schemas.openxmlformats.org/officeDocument/2006/relationships/image" Target="../media/image3.png"/><Relationship Id="rId2" Type="http://schemas.openxmlformats.org/officeDocument/2006/relationships/slideLayout" Target="../slideLayouts/slideLayout9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_____Microsoft_Excel_97-20031.xls"/><Relationship Id="rId5" Type="http://schemas.openxmlformats.org/officeDocument/2006/relationships/oleObject" Target="../embeddings/oleObject1.bin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1085721" y="1691008"/>
            <a:ext cx="7257000" cy="4616648"/>
          </a:xfrm>
        </p:spPr>
        <p:txBody>
          <a:bodyPr wrap="square">
            <a:spAutoFit/>
          </a:bodyPr>
          <a:lstStyle/>
          <a:p>
            <a:pPr algn="ctr"/>
            <a:r>
              <a:rPr lang="ru-RU" sz="3200" dirty="0" smtClean="0"/>
              <a:t>Доклад:</a:t>
            </a:r>
            <a:br>
              <a:rPr lang="ru-RU" sz="3200" dirty="0" smtClean="0"/>
            </a:br>
            <a:r>
              <a:rPr lang="ru-RU" sz="3200" dirty="0" smtClean="0"/>
              <a:t>«О </a:t>
            </a:r>
            <a:r>
              <a:rPr lang="ru-RU" sz="3200" dirty="0"/>
              <a:t>статусе газовых коммуникаций ГРС на </a:t>
            </a:r>
            <a:r>
              <a:rPr lang="ru-RU" sz="3200" dirty="0" smtClean="0"/>
              <a:t>собственные нужды»</a:t>
            </a:r>
            <a:br>
              <a:rPr lang="ru-RU" sz="3200" dirty="0" smtClean="0"/>
            </a:b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2400" dirty="0" smtClean="0"/>
              <a:t>Докладчик: Начальник производственного отдела по эксплуатации ГРС ООО «Газпром </a:t>
            </a:r>
            <a:r>
              <a:rPr lang="ru-RU" sz="2400" dirty="0" err="1" smtClean="0"/>
              <a:t>трансгаз</a:t>
            </a:r>
            <a:r>
              <a:rPr lang="ru-RU" sz="2400" dirty="0" smtClean="0"/>
              <a:t> Томск»</a:t>
            </a:r>
            <a:br>
              <a:rPr lang="ru-RU" sz="2400" dirty="0" smtClean="0"/>
            </a:br>
            <a:r>
              <a:rPr lang="ru-RU" sz="2400" dirty="0" smtClean="0"/>
              <a:t>Г.С. Овчинников</a:t>
            </a:r>
            <a:br>
              <a:rPr lang="ru-RU" sz="2400" dirty="0" smtClean="0"/>
            </a:b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en-US" sz="1400" dirty="0"/>
              <a:t/>
            </a:r>
            <a:br>
              <a:rPr lang="en-US" sz="1400" dirty="0"/>
            </a:br>
            <a:endParaRPr lang="ru-RU" sz="4000" dirty="0"/>
          </a:p>
        </p:txBody>
      </p:sp>
      <p:sp>
        <p:nvSpPr>
          <p:cNvPr id="8" name="Нижний колонтитул 2"/>
          <p:cNvSpPr txBox="1">
            <a:spLocks/>
          </p:cNvSpPr>
          <p:nvPr/>
        </p:nvSpPr>
        <p:spPr>
          <a:xfrm>
            <a:off x="0" y="6381750"/>
            <a:ext cx="9144000" cy="47625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600" dirty="0" smtClean="0">
                <a:solidFill>
                  <a:schemeClr val="bg1"/>
                </a:solidFill>
              </a:rPr>
              <a:t>  </a:t>
            </a:r>
            <a:endParaRPr kumimoji="0" lang="ru-RU" sz="16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50933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Оперативная документация применяемая на ГРС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146300" y="6359604"/>
            <a:ext cx="699770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dirty="0">
                <a:solidFill>
                  <a:schemeClr val="bg1"/>
                </a:solidFill>
              </a:rPr>
              <a:t>О статусе газовых коммуникаций ГРС на собственные нужды</a:t>
            </a:r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290" y="1244600"/>
            <a:ext cx="5614988" cy="39420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Прямоугольник 10"/>
          <p:cNvSpPr/>
          <p:nvPr/>
        </p:nvSpPr>
        <p:spPr>
          <a:xfrm>
            <a:off x="5876923" y="3921579"/>
            <a:ext cx="3000375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66700" lvl="0" indent="-266700" algn="just">
              <a:buFont typeface="Arial" pitchFamily="34" charset="0"/>
              <a:buChar char="•"/>
              <a:defRPr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Журнал выполненных работ по графику периодического ТО и Р узлов и систем, зданий и сооружений ГРС и ДО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559754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pPr algn="ctr"/>
            <a:r>
              <a:rPr lang="ru-RU" dirty="0">
                <a:latin typeface="Times New Roman" pitchFamily="18" charset="0"/>
                <a:cs typeface="Times New Roman" pitchFamily="18" charset="0"/>
              </a:rPr>
              <a:t>Оперативная документация применяемая на ГРС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2146300" y="6359604"/>
            <a:ext cx="699770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dirty="0">
                <a:solidFill>
                  <a:schemeClr val="bg1"/>
                </a:solidFill>
              </a:rPr>
              <a:t>О статусе газовых коммуникаций ГРС на собственные нужды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3000375" y="4600574"/>
            <a:ext cx="370522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9050" lvl="3" indent="428625" algn="just">
              <a:buFont typeface="Arial" pitchFamily="34" charset="0"/>
              <a:buChar char="•"/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Оперативный журнал ГРС</a:t>
            </a:r>
          </a:p>
          <a:p>
            <a:pPr lvl="3" algn="just"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pic>
        <p:nvPicPr>
          <p:cNvPr id="2048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233043"/>
            <a:ext cx="8820150" cy="29674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903737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pPr algn="ctr"/>
            <a:r>
              <a:rPr lang="ru-RU" dirty="0">
                <a:latin typeface="Times New Roman" pitchFamily="18" charset="0"/>
                <a:cs typeface="Times New Roman" pitchFamily="18" charset="0"/>
              </a:rPr>
              <a:t>Оперативная документация применяемая на ГРС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2146300" y="6359604"/>
            <a:ext cx="699770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dirty="0">
                <a:solidFill>
                  <a:schemeClr val="bg1"/>
                </a:solidFill>
              </a:rPr>
              <a:t>О статусе газовых коммуникаций ГРС на собственные нужды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1190625" y="4600575"/>
            <a:ext cx="581977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638300" lvl="3" indent="-266700" algn="just">
              <a:buFont typeface="Arial" pitchFamily="34" charset="0"/>
              <a:buChar char="•"/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Журнал учета газоопасных работ, проводимых без наряда-допуска</a:t>
            </a:r>
          </a:p>
        </p:txBody>
      </p:sp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272" y="1428749"/>
            <a:ext cx="8802228" cy="31012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4925405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pPr algn="ctr"/>
            <a:r>
              <a:rPr lang="ru-RU" dirty="0">
                <a:latin typeface="Times New Roman" pitchFamily="18" charset="0"/>
                <a:cs typeface="Times New Roman" pitchFamily="18" charset="0"/>
              </a:rPr>
              <a:t>Оперативная документация применяемая на ГРС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2146300" y="6359604"/>
            <a:ext cx="699770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dirty="0">
                <a:solidFill>
                  <a:schemeClr val="bg1"/>
                </a:solidFill>
              </a:rPr>
              <a:t>О статусе газовых коммуникаций ГРС на собственные нужды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4963885" y="4711248"/>
            <a:ext cx="397691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66700" lvl="3" indent="-266700" algn="just">
              <a:buFont typeface="Arial" pitchFamily="34" charset="0"/>
              <a:buChar char="•"/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Формуляр ТПА. Форма разработанная в филиалах Общества</a:t>
            </a:r>
          </a:p>
        </p:txBody>
      </p:sp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144" y="1240524"/>
            <a:ext cx="4739784" cy="33600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6332893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pPr algn="ctr"/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Сравнение фактической периодичности проведения работ по обслуживанию оборудования собственных нужд на ГРС Общества и по требованиям ГОСТ Р 54983 Системы газораспределительные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146300" y="6359604"/>
            <a:ext cx="699770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dirty="0">
                <a:solidFill>
                  <a:schemeClr val="bg1"/>
                </a:solidFill>
              </a:rPr>
              <a:t>О статусе газовых коммуникаций ГРС на собственные нужды</a:t>
            </a: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14782040"/>
              </p:ext>
            </p:extLst>
          </p:nvPr>
        </p:nvGraphicFramePr>
        <p:xfrm>
          <a:off x="245533" y="1253066"/>
          <a:ext cx="8568267" cy="4895910"/>
        </p:xfrm>
        <a:graphic>
          <a:graphicData uri="http://schemas.openxmlformats.org/drawingml/2006/table">
            <a:tbl>
              <a:tblPr firstRow="1" firstCol="1" bandRow="1"/>
              <a:tblGrid>
                <a:gridCol w="3141134"/>
                <a:gridCol w="905933"/>
                <a:gridCol w="3471333"/>
                <a:gridCol w="1049867"/>
              </a:tblGrid>
              <a:tr h="513443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Виды работ по </a:t>
                      </a:r>
                      <a:endParaRPr lang="ru-RU" sz="900" b="1" dirty="0" smtClean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Графику </a:t>
                      </a:r>
                      <a:r>
                        <a:rPr lang="ru-RU" sz="9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ТО и </a:t>
                      </a:r>
                      <a:r>
                        <a:rPr lang="ru-RU" sz="900" b="1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Р </a:t>
                      </a:r>
                      <a:r>
                        <a:rPr lang="ru-RU" sz="9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узлов, систем, зданий и сооружений ГРС и ДО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347" marR="313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Периодичность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347" marR="313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Виды работ по </a:t>
                      </a:r>
                      <a:br>
                        <a:rPr lang="ru-RU" sz="9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</a:br>
                      <a:r>
                        <a:rPr lang="ru-RU" sz="9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ГОСТ Р 54983-2012 Системы газораспределительные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347" marR="313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Периодичность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347" marR="313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8459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Обход и проверка надземных газопроводов на собственные нужды.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347" marR="313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Ежесменно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347" marR="313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Технический осмотр пункта редуцирования газа: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- внешний осмотр газопроводов и технических устройств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347" marR="313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Не реже </a:t>
                      </a:r>
                      <a:br>
                        <a:rPr lang="ru-RU" sz="9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</a:br>
                      <a:r>
                        <a:rPr lang="ru-RU" sz="9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 раза/месяц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347" marR="313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13443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Контроль давления и расхода газа на собственные нужды, показаний и состояния КИПиА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347" marR="313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Ежесменно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347" marR="313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Внешний осмотр средств измерений и контроль сроков проведения их поверки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347" marR="313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Не реже </a:t>
                      </a:r>
                      <a:br>
                        <a:rPr lang="ru-RU" sz="9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</a:br>
                      <a:r>
                        <a:rPr lang="ru-RU" sz="9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 раза/месяц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347" marR="313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13443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Проверка помещений на загазованность переносным газоанализатором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347" marR="313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Ежесменно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347" marR="313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Выявление утечек газа из разъемных соединений прибором или пенообразующим раствором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347" marR="313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Не реже </a:t>
                      </a:r>
                      <a:br>
                        <a:rPr lang="ru-RU" sz="9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</a:br>
                      <a:r>
                        <a:rPr lang="ru-RU" sz="9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 раза/месяц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347" marR="313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13443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Проверка герметичности, отсутствия утечек газа на оборудовании, трубопроводах 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347" marR="313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Ежесменно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347" marR="313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68459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Проверка параметров срабатывания ПЗК и сбросных клапанов ГРП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347" marR="313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1раз/квартал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347" marR="313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Проверка соответствия параметров настройки предохранительной и защитной арматуры режимной карте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347" marR="313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Не реже 1раза/6 месяцев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347" marR="313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13443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Техническое обслуживание ГРП на ГРС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347" marR="313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 раза/год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347" marR="313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Техническое обслуживание ГРП с пропускной способностью </a:t>
                      </a:r>
                      <a:r>
                        <a:rPr lang="ru-RU" sz="9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/>
                      </a:r>
                      <a:br>
                        <a:rPr lang="ru-RU" sz="9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</a:br>
                      <a:r>
                        <a:rPr lang="ru-RU" sz="9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свыше </a:t>
                      </a:r>
                      <a:r>
                        <a:rPr lang="ru-RU" sz="9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50 м /ч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347" marR="313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Не реже 1раза/6 месяцев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347" marR="313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55738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Текущий ремонт ГРП, газопроводов, запорной арматуры и газового оборудования собственных нужд на ГРС и Доме оператора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347" marR="313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Ежегодно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347" marR="313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Текущий ремонт оборудования 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347" marR="313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Не реже 1раза/3года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347" marR="313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49153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4925" y="942975"/>
            <a:ext cx="104775" cy="219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935799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 txBox="1">
            <a:spLocks noChangeArrowheads="1"/>
          </p:cNvSpPr>
          <p:nvPr/>
        </p:nvSpPr>
        <p:spPr bwMode="auto">
          <a:xfrm>
            <a:off x="2009775" y="204785"/>
            <a:ext cx="6985000" cy="5762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>
              <a:defRPr sz="2600" b="1">
                <a:solidFill>
                  <a:srgbClr val="003366"/>
                </a:solidFill>
                <a:latin typeface="Arial Narrow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2000" b="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Документы определяющие ста</a:t>
            </a:r>
            <a:r>
              <a:rPr lang="ru-RU" altLang="ru-RU" sz="2000" b="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тус </a:t>
            </a:r>
            <a:r>
              <a:rPr lang="ru-RU" sz="2000" b="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оборудования и газовых коммуникаций ГРС на собственные нужды</a:t>
            </a:r>
            <a:r>
              <a:rPr lang="ru-RU" altLang="ru-RU" sz="2000" b="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33795" name="Номер слайда 2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>
              <a:defRPr sz="1700">
                <a:solidFill>
                  <a:schemeClr val="bg1"/>
                </a:solidFill>
                <a:latin typeface="Arial Narrow" pitchFamily="34" charset="0"/>
                <a:cs typeface="Arial" charset="0"/>
              </a:defRPr>
            </a:lvl1pPr>
            <a:lvl2pPr marL="742950" indent="-285750">
              <a:defRPr sz="1700">
                <a:solidFill>
                  <a:schemeClr val="bg1"/>
                </a:solidFill>
                <a:latin typeface="Arial Narrow" pitchFamily="34" charset="0"/>
                <a:cs typeface="Arial" charset="0"/>
              </a:defRPr>
            </a:lvl2pPr>
            <a:lvl3pPr marL="1143000" indent="-228600">
              <a:defRPr sz="1700">
                <a:solidFill>
                  <a:schemeClr val="bg1"/>
                </a:solidFill>
                <a:latin typeface="Arial Narrow" pitchFamily="34" charset="0"/>
                <a:cs typeface="Arial" charset="0"/>
              </a:defRPr>
            </a:lvl3pPr>
            <a:lvl4pPr marL="1600200" indent="-228600">
              <a:defRPr sz="1700">
                <a:solidFill>
                  <a:schemeClr val="bg1"/>
                </a:solidFill>
                <a:latin typeface="Arial Narrow" pitchFamily="34" charset="0"/>
                <a:cs typeface="Arial" charset="0"/>
              </a:defRPr>
            </a:lvl4pPr>
            <a:lvl5pPr marL="2057400" indent="-228600">
              <a:defRPr sz="1700">
                <a:solidFill>
                  <a:schemeClr val="bg1"/>
                </a:solidFill>
                <a:latin typeface="Arial Narrow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itchFamily="34" charset="0"/>
                <a:cs typeface="Arial" charset="0"/>
              </a:defRPr>
            </a:lvl9pPr>
          </a:lstStyle>
          <a:p>
            <a:fld id="{A29B3A90-9646-4621-B799-90D4148B27E8}" type="slidenum">
              <a:rPr lang="ru-RU" altLang="ru-RU" sz="2000" smtClean="0">
                <a:solidFill>
                  <a:srgbClr val="FFFFFF"/>
                </a:solidFill>
              </a:rPr>
              <a:pPr/>
              <a:t>15</a:t>
            </a:fld>
            <a:endParaRPr lang="ru-RU" altLang="ru-RU" sz="2000" smtClean="0">
              <a:solidFill>
                <a:srgbClr val="FFFFFF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438525" y="1390650"/>
            <a:ext cx="5422900" cy="1877437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ru-RU" dirty="0">
              <a:solidFill>
                <a:srgbClr val="003366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ru-RU" dirty="0">
              <a:solidFill>
                <a:srgbClr val="003366"/>
              </a:solidFill>
              <a:latin typeface="Times New Roman" pitchFamily="18" charset="0"/>
              <a:cs typeface="Times New Roman" pitchFamily="18" charset="0"/>
            </a:endParaRPr>
          </a:p>
          <a:p>
            <a:pPr marL="1588" indent="446088" algn="just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ru-RU" sz="20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Технический регламент о безопасности сетей газораспределения и </a:t>
            </a:r>
            <a:r>
              <a:rPr lang="ru-RU" sz="200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газопотребления в отношении газораспределительных станций магистральных газопроводов </a:t>
            </a:r>
            <a:r>
              <a:rPr lang="ru-RU" sz="2000" u="sng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не применяется.</a:t>
            </a:r>
          </a:p>
        </p:txBody>
      </p:sp>
      <p:sp>
        <p:nvSpPr>
          <p:cNvPr id="7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2019300" y="6353175"/>
            <a:ext cx="6769100" cy="438150"/>
          </a:xfrm>
        </p:spPr>
        <p:txBody>
          <a:bodyPr/>
          <a:lstStyle/>
          <a:p>
            <a:pPr>
              <a:defRPr/>
            </a:pPr>
            <a:r>
              <a:rPr lang="ru-RU" sz="2200" dirty="0">
                <a:solidFill>
                  <a:schemeClr val="bg1"/>
                </a:solidFill>
              </a:rPr>
              <a:t>О статусе газовых коммуникаций ГРС на собственные </a:t>
            </a:r>
            <a:r>
              <a:rPr lang="ru-RU" sz="2200" dirty="0" smtClean="0">
                <a:solidFill>
                  <a:schemeClr val="bg1"/>
                </a:solidFill>
              </a:rPr>
              <a:t>нужды</a:t>
            </a:r>
            <a:endParaRPr lang="ru-RU" sz="2200" dirty="0">
              <a:solidFill>
                <a:schemeClr val="bg1"/>
              </a:solidFill>
            </a:endParaRPr>
          </a:p>
        </p:txBody>
      </p:sp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475" y="1390650"/>
            <a:ext cx="3094169" cy="4362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97244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 txBox="1">
            <a:spLocks noChangeArrowheads="1"/>
          </p:cNvSpPr>
          <p:nvPr/>
        </p:nvSpPr>
        <p:spPr bwMode="auto">
          <a:xfrm>
            <a:off x="2009775" y="204786"/>
            <a:ext cx="6985000" cy="4714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>
              <a:defRPr sz="2600" b="1">
                <a:solidFill>
                  <a:srgbClr val="003366"/>
                </a:solidFill>
                <a:latin typeface="Arial Narrow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000" b="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Коммуникации </a:t>
            </a:r>
            <a:r>
              <a:rPr lang="ru-RU" sz="2000" b="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и оборудование ГРС на собственные нужды</a:t>
            </a:r>
            <a:endParaRPr lang="ru-RU" altLang="ru-RU" sz="2000" b="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795" name="Номер слайда 2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>
              <a:defRPr sz="1700">
                <a:solidFill>
                  <a:schemeClr val="bg1"/>
                </a:solidFill>
                <a:latin typeface="Arial Narrow" pitchFamily="34" charset="0"/>
                <a:cs typeface="Arial" charset="0"/>
              </a:defRPr>
            </a:lvl1pPr>
            <a:lvl2pPr marL="742950" indent="-285750">
              <a:defRPr sz="1700">
                <a:solidFill>
                  <a:schemeClr val="bg1"/>
                </a:solidFill>
                <a:latin typeface="Arial Narrow" pitchFamily="34" charset="0"/>
                <a:cs typeface="Arial" charset="0"/>
              </a:defRPr>
            </a:lvl2pPr>
            <a:lvl3pPr marL="1143000" indent="-228600">
              <a:defRPr sz="1700">
                <a:solidFill>
                  <a:schemeClr val="bg1"/>
                </a:solidFill>
                <a:latin typeface="Arial Narrow" pitchFamily="34" charset="0"/>
                <a:cs typeface="Arial" charset="0"/>
              </a:defRPr>
            </a:lvl3pPr>
            <a:lvl4pPr marL="1600200" indent="-228600">
              <a:defRPr sz="1700">
                <a:solidFill>
                  <a:schemeClr val="bg1"/>
                </a:solidFill>
                <a:latin typeface="Arial Narrow" pitchFamily="34" charset="0"/>
                <a:cs typeface="Arial" charset="0"/>
              </a:defRPr>
            </a:lvl4pPr>
            <a:lvl5pPr marL="2057400" indent="-228600">
              <a:defRPr sz="1700">
                <a:solidFill>
                  <a:schemeClr val="bg1"/>
                </a:solidFill>
                <a:latin typeface="Arial Narrow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itchFamily="34" charset="0"/>
                <a:cs typeface="Arial" charset="0"/>
              </a:defRPr>
            </a:lvl9pPr>
          </a:lstStyle>
          <a:p>
            <a:fld id="{A29B3A90-9646-4621-B799-90D4148B27E8}" type="slidenum">
              <a:rPr lang="ru-RU" altLang="ru-RU" sz="2000" smtClean="0">
                <a:solidFill>
                  <a:srgbClr val="FFFFFF"/>
                </a:solidFill>
              </a:rPr>
              <a:pPr/>
              <a:t>16</a:t>
            </a:fld>
            <a:endParaRPr lang="ru-RU" altLang="ru-RU" sz="2000" smtClean="0">
              <a:solidFill>
                <a:srgbClr val="FFFFFF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324225" y="1676400"/>
            <a:ext cx="5422900" cy="1492716"/>
          </a:xfrm>
          <a:prstGeom prst="rect">
            <a:avLst/>
          </a:prstGeom>
        </p:spPr>
        <p:txBody>
          <a:bodyPr>
            <a:spAutoFit/>
          </a:bodyPr>
          <a:lstStyle/>
          <a:p>
            <a:pPr marL="1588" indent="446088" algn="just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ru-RU" sz="200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Газорегуляторный пункт шкафного исполнения типа ГРПШ-10 и питающий газопровод на собственные нужды Ду 25 на ГРС-4 г. Томска</a:t>
            </a:r>
            <a:endParaRPr lang="ru-RU" sz="1100" dirty="0">
              <a:solidFill>
                <a:srgbClr val="003366"/>
              </a:solidFill>
              <a:cs typeface="Arial" charset="0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ru-RU" sz="1100" dirty="0">
              <a:solidFill>
                <a:srgbClr val="003366"/>
              </a:solidFill>
              <a:cs typeface="Arial" charset="0"/>
            </a:endParaRPr>
          </a:p>
        </p:txBody>
      </p:sp>
      <p:sp>
        <p:nvSpPr>
          <p:cNvPr id="7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2019300" y="6353175"/>
            <a:ext cx="6769100" cy="438150"/>
          </a:xfrm>
        </p:spPr>
        <p:txBody>
          <a:bodyPr/>
          <a:lstStyle/>
          <a:p>
            <a:pPr>
              <a:defRPr/>
            </a:pPr>
            <a:r>
              <a:rPr lang="ru-RU" sz="2200" dirty="0">
                <a:solidFill>
                  <a:schemeClr val="bg1"/>
                </a:solidFill>
              </a:rPr>
              <a:t>О статусе газовых коммуникаций ГРС на собственные </a:t>
            </a:r>
            <a:r>
              <a:rPr lang="ru-RU" sz="2200" dirty="0" smtClean="0">
                <a:solidFill>
                  <a:schemeClr val="bg1"/>
                </a:solidFill>
              </a:rPr>
              <a:t>нужды</a:t>
            </a:r>
            <a:endParaRPr lang="ru-RU" sz="2200" dirty="0">
              <a:solidFill>
                <a:schemeClr val="bg1"/>
              </a:solidFill>
            </a:endParaRPr>
          </a:p>
        </p:txBody>
      </p:sp>
      <p:pic>
        <p:nvPicPr>
          <p:cNvPr id="31746" name="Picture 2" descr="IMG-20180906-WA0039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192213"/>
            <a:ext cx="2280244" cy="2703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47" name="Picture 3" descr="IMG-20180906-WA003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5205" y="3282939"/>
            <a:ext cx="2249117" cy="29940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83017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 txBox="1">
            <a:spLocks noChangeArrowheads="1"/>
          </p:cNvSpPr>
          <p:nvPr/>
        </p:nvSpPr>
        <p:spPr bwMode="auto">
          <a:xfrm>
            <a:off x="2009775" y="204785"/>
            <a:ext cx="6985000" cy="5476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>
              <a:defRPr sz="2600" b="1">
                <a:solidFill>
                  <a:srgbClr val="003366"/>
                </a:solidFill>
                <a:latin typeface="Arial Narrow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2000" b="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Документы определяющие ста</a:t>
            </a:r>
            <a:r>
              <a:rPr lang="ru-RU" altLang="ru-RU" sz="2000" b="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тус </a:t>
            </a:r>
            <a:r>
              <a:rPr lang="ru-RU" sz="2000" b="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оборудования и газовых коммуникаций ГРС на собственные </a:t>
            </a:r>
            <a:r>
              <a:rPr lang="ru-RU" sz="2000" b="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нужды</a:t>
            </a:r>
            <a:endParaRPr lang="ru-RU" altLang="ru-RU" sz="2000" b="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795" name="Номер слайда 2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>
              <a:defRPr sz="1700">
                <a:solidFill>
                  <a:schemeClr val="bg1"/>
                </a:solidFill>
                <a:latin typeface="Arial Narrow" pitchFamily="34" charset="0"/>
                <a:cs typeface="Arial" charset="0"/>
              </a:defRPr>
            </a:lvl1pPr>
            <a:lvl2pPr marL="742950" indent="-285750">
              <a:defRPr sz="1700">
                <a:solidFill>
                  <a:schemeClr val="bg1"/>
                </a:solidFill>
                <a:latin typeface="Arial Narrow" pitchFamily="34" charset="0"/>
                <a:cs typeface="Arial" charset="0"/>
              </a:defRPr>
            </a:lvl2pPr>
            <a:lvl3pPr marL="1143000" indent="-228600">
              <a:defRPr sz="1700">
                <a:solidFill>
                  <a:schemeClr val="bg1"/>
                </a:solidFill>
                <a:latin typeface="Arial Narrow" pitchFamily="34" charset="0"/>
                <a:cs typeface="Arial" charset="0"/>
              </a:defRPr>
            </a:lvl3pPr>
            <a:lvl4pPr marL="1600200" indent="-228600">
              <a:defRPr sz="1700">
                <a:solidFill>
                  <a:schemeClr val="bg1"/>
                </a:solidFill>
                <a:latin typeface="Arial Narrow" pitchFamily="34" charset="0"/>
                <a:cs typeface="Arial" charset="0"/>
              </a:defRPr>
            </a:lvl4pPr>
            <a:lvl5pPr marL="2057400" indent="-228600">
              <a:defRPr sz="1700">
                <a:solidFill>
                  <a:schemeClr val="bg1"/>
                </a:solidFill>
                <a:latin typeface="Arial Narrow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itchFamily="34" charset="0"/>
                <a:cs typeface="Arial" charset="0"/>
              </a:defRPr>
            </a:lvl9pPr>
          </a:lstStyle>
          <a:p>
            <a:fld id="{A29B3A90-9646-4621-B799-90D4148B27E8}" type="slidenum">
              <a:rPr lang="ru-RU" altLang="ru-RU" sz="2000" smtClean="0">
                <a:solidFill>
                  <a:srgbClr val="FFFFFF"/>
                </a:solidFill>
              </a:rPr>
              <a:pPr/>
              <a:t>17</a:t>
            </a:fld>
            <a:endParaRPr lang="ru-RU" altLang="ru-RU" sz="2000" smtClean="0">
              <a:solidFill>
                <a:srgbClr val="FFFFFF"/>
              </a:solidFill>
            </a:endParaRPr>
          </a:p>
        </p:txBody>
      </p:sp>
      <p:sp>
        <p:nvSpPr>
          <p:cNvPr id="7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2019300" y="6353175"/>
            <a:ext cx="6769100" cy="438150"/>
          </a:xfrm>
        </p:spPr>
        <p:txBody>
          <a:bodyPr/>
          <a:lstStyle/>
          <a:p>
            <a:pPr>
              <a:defRPr/>
            </a:pPr>
            <a:r>
              <a:rPr lang="ru-RU" sz="2200" dirty="0">
                <a:solidFill>
                  <a:schemeClr val="bg1"/>
                </a:solidFill>
              </a:rPr>
              <a:t>О статусе газовых коммуникаций ГРС на собственные </a:t>
            </a:r>
            <a:r>
              <a:rPr lang="ru-RU" sz="2200" dirty="0" smtClean="0">
                <a:solidFill>
                  <a:schemeClr val="bg1"/>
                </a:solidFill>
              </a:rPr>
              <a:t>нужды</a:t>
            </a:r>
            <a:endParaRPr lang="ru-RU" sz="2200" dirty="0">
              <a:solidFill>
                <a:schemeClr val="bg1"/>
              </a:solidFill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0" y="3644701"/>
          <a:ext cx="1936750" cy="10199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939840"/>
                <a:gridCol w="996910"/>
              </a:tblGrid>
              <a:tr h="101998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4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1857" marR="21857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4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1857" marR="21857" marT="0" marB="0"/>
                </a:tc>
              </a:tr>
            </a:tbl>
          </a:graphicData>
        </a:graphic>
      </p:graphicFrame>
      <p:pic>
        <p:nvPicPr>
          <p:cNvPr id="3277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" y="1206500"/>
            <a:ext cx="2781300" cy="3914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5" name="Объект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63744865"/>
              </p:ext>
            </p:extLst>
          </p:nvPr>
        </p:nvGraphicFramePr>
        <p:xfrm>
          <a:off x="1876425" y="2361406"/>
          <a:ext cx="2790825" cy="3924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787" name="Точечный рисунок" r:id="rId4" imgW="5657143" imgH="7961905" progId="Paint.Picture">
                  <p:embed/>
                </p:oleObj>
              </mc:Choice>
              <mc:Fallback>
                <p:oleObj name="Точечный рисунок" r:id="rId4" imgW="5657143" imgH="7961905" progId="Paint.Picture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76425" y="2361406"/>
                        <a:ext cx="2790825" cy="39243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Прямоугольник 15"/>
          <p:cNvSpPr/>
          <p:nvPr/>
        </p:nvSpPr>
        <p:spPr>
          <a:xfrm>
            <a:off x="4810125" y="1206500"/>
            <a:ext cx="4184651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588" indent="446088" algn="just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ru-RU" sz="20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Разъяснение Госгортехнадзора России </a:t>
            </a:r>
            <a:r>
              <a:rPr lang="ru-RU" sz="200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от февраля 1999 года и сопроводительное письмо</a:t>
            </a:r>
            <a:br>
              <a:rPr lang="ru-RU" sz="200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ООО «Газпром </a:t>
            </a:r>
            <a:r>
              <a:rPr lang="ru-RU" sz="200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газобезопасность» направленное в </a:t>
            </a:r>
            <a:r>
              <a:rPr lang="ru-RU" sz="20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адрес </a:t>
            </a:r>
            <a:r>
              <a:rPr lang="ru-RU" sz="200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дочерних Обществ ОАО «Газпром» о нераспространении «Правил безопасности в газовом хозяйстве» на технологические внутриплощадочные газопроводы и газовое оборудование объектов МГ   </a:t>
            </a:r>
            <a:endParaRPr lang="ru-RU" sz="2000" dirty="0">
              <a:solidFill>
                <a:srgbClr val="FFFF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8065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09B0E2A-2657-44C6-81F8-88088A222EE1}" type="slidenum">
              <a:rPr lang="ru-RU" altLang="ru-RU" smtClean="0">
                <a:solidFill>
                  <a:srgbClr val="FFFFFF"/>
                </a:solidFill>
              </a:rPr>
              <a:pPr>
                <a:defRPr/>
              </a:pPr>
              <a:t>18</a:t>
            </a:fld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>
                <a:solidFill>
                  <a:schemeClr val="bg1"/>
                </a:solidFill>
              </a:rPr>
              <a:t>О статусе газовых коммуникаций ГРС на собственные нужды</a:t>
            </a:r>
            <a:endParaRPr lang="ru-RU" altLang="ru-RU" dirty="0">
              <a:solidFill>
                <a:srgbClr val="FFFFFF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108200" y="80201"/>
            <a:ext cx="69342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ru-RU" sz="20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Документы определяющие ста</a:t>
            </a:r>
            <a:r>
              <a:rPr lang="ru-RU" altLang="ru-RU" sz="2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тус </a:t>
            </a:r>
            <a:r>
              <a:rPr lang="ru-RU" sz="2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оборудования и газовых коммуникаций ГРС на собственные нужды</a:t>
            </a:r>
            <a:endParaRPr lang="ru-RU" sz="2000" dirty="0"/>
          </a:p>
        </p:txBody>
      </p:sp>
      <p:pic>
        <p:nvPicPr>
          <p:cNvPr id="460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001" y="1206500"/>
            <a:ext cx="2968907" cy="417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3493559" y="1710600"/>
            <a:ext cx="5514974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588" indent="446088" algn="just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ru-RU" sz="200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Разъяснение Госгортехнадзора России от марта 2004 года «О применении норм и правил при проектировании и строительстве внутриплощадочных трубопроводов газовых объектов» определяющее статус газовых коммуникаций ГРС на собственные нужды как «Технологических трубопроводов вспомогательного назначения».</a:t>
            </a:r>
          </a:p>
        </p:txBody>
      </p:sp>
    </p:spTree>
    <p:extLst>
      <p:ext uri="{BB962C8B-B14F-4D97-AF65-F5344CB8AC3E}">
        <p14:creationId xmlns:p14="http://schemas.microsoft.com/office/powerpoint/2010/main" val="103810645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09B0E2A-2657-44C6-81F8-88088A222EE1}" type="slidenum">
              <a:rPr lang="ru-RU" altLang="ru-RU" smtClean="0">
                <a:solidFill>
                  <a:srgbClr val="FFFFFF"/>
                </a:solidFill>
              </a:rPr>
              <a:pPr>
                <a:defRPr/>
              </a:pPr>
              <a:t>19</a:t>
            </a:fld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>
                <a:solidFill>
                  <a:schemeClr val="bg1"/>
                </a:solidFill>
              </a:rPr>
              <a:t>О статусе газовых коммуникаций ГРС на собственные нужды</a:t>
            </a:r>
            <a:endParaRPr lang="ru-RU" altLang="ru-RU" dirty="0">
              <a:solidFill>
                <a:srgbClr val="FFFFFF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108200" y="80201"/>
            <a:ext cx="69342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ru-RU" sz="200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Анализ и внесение изменений в нормативный документ регламентирующий эксплуатацию ГРС ПАО «Газпром»</a:t>
            </a:r>
            <a:endParaRPr lang="ru-RU" sz="20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3615267" y="1710600"/>
            <a:ext cx="5393265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588" indent="446088" algn="just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ru-RU" sz="200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Внесение необходимых корректировок в СТО Газпром 2-2.3-1122-2017 «Газораспределительные станции. Правила эксплуатации», в части пунктов касающихся вопросов эксплуатации оборудования и газопроводов на собственные нужды ГРС</a:t>
            </a:r>
          </a:p>
        </p:txBody>
      </p:sp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604" y="1331383"/>
            <a:ext cx="3197101" cy="4381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087785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159000" y="-66675"/>
            <a:ext cx="6985000" cy="1057275"/>
          </a:xfrm>
        </p:spPr>
        <p:txBody>
          <a:bodyPr/>
          <a:lstStyle/>
          <a:p>
            <a:pPr algn="ctr" eaLnBrk="1" hangingPunct="1">
              <a:lnSpc>
                <a:spcPct val="92000"/>
              </a:lnSpc>
              <a:tabLst>
                <a:tab pos="722313" algn="l"/>
                <a:tab pos="1446213" algn="l"/>
                <a:tab pos="2170113" algn="l"/>
                <a:tab pos="2894013" algn="l"/>
                <a:tab pos="3617913" algn="l"/>
                <a:tab pos="4341813" algn="l"/>
                <a:tab pos="5065713" algn="l"/>
                <a:tab pos="5789613" algn="l"/>
                <a:tab pos="6513513" algn="l"/>
              </a:tabLst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Газораспределительные станции эксплуатируемые </a:t>
            </a:r>
            <a:br>
              <a:rPr lang="ru-RU" sz="2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ООО «Газпром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трансгаз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Томск»</a:t>
            </a:r>
            <a:r>
              <a:rPr lang="ru-RU" altLang="ru-RU" dirty="0" smtClean="0">
                <a:solidFill>
                  <a:srgbClr val="C00000"/>
                </a:solidFill>
              </a:rPr>
              <a:t> </a:t>
            </a:r>
          </a:p>
        </p:txBody>
      </p:sp>
      <p:sp>
        <p:nvSpPr>
          <p:cNvPr id="27651" name="Line 11"/>
          <p:cNvSpPr>
            <a:spLocks noChangeShapeType="1"/>
          </p:cNvSpPr>
          <p:nvPr/>
        </p:nvSpPr>
        <p:spPr bwMode="auto">
          <a:xfrm>
            <a:off x="0" y="6315075"/>
            <a:ext cx="9144000" cy="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1700" smtClean="0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27652" name="Номер слайда 2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>
              <a:defRPr sz="1700">
                <a:solidFill>
                  <a:schemeClr val="bg1"/>
                </a:solidFill>
                <a:latin typeface="Arial Narrow" pitchFamily="34" charset="0"/>
                <a:cs typeface="Arial" charset="0"/>
              </a:defRPr>
            </a:lvl1pPr>
            <a:lvl2pPr marL="742950" indent="-285750">
              <a:defRPr sz="1700">
                <a:solidFill>
                  <a:schemeClr val="bg1"/>
                </a:solidFill>
                <a:latin typeface="Arial Narrow" pitchFamily="34" charset="0"/>
                <a:cs typeface="Arial" charset="0"/>
              </a:defRPr>
            </a:lvl2pPr>
            <a:lvl3pPr marL="1143000" indent="-228600">
              <a:defRPr sz="1700">
                <a:solidFill>
                  <a:schemeClr val="bg1"/>
                </a:solidFill>
                <a:latin typeface="Arial Narrow" pitchFamily="34" charset="0"/>
                <a:cs typeface="Arial" charset="0"/>
              </a:defRPr>
            </a:lvl3pPr>
            <a:lvl4pPr marL="1600200" indent="-228600">
              <a:defRPr sz="1700">
                <a:solidFill>
                  <a:schemeClr val="bg1"/>
                </a:solidFill>
                <a:latin typeface="Arial Narrow" pitchFamily="34" charset="0"/>
                <a:cs typeface="Arial" charset="0"/>
              </a:defRPr>
            </a:lvl4pPr>
            <a:lvl5pPr marL="2057400" indent="-228600">
              <a:defRPr sz="1700">
                <a:solidFill>
                  <a:schemeClr val="bg1"/>
                </a:solidFill>
                <a:latin typeface="Arial Narrow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itchFamily="34" charset="0"/>
                <a:cs typeface="Arial" charset="0"/>
              </a:defRPr>
            </a:lvl9pPr>
          </a:lstStyle>
          <a:p>
            <a:fld id="{444C09BB-63E3-4445-853B-CFE7B1F9C86D}" type="slidenum">
              <a:rPr lang="ru-RU" altLang="ru-RU" sz="2000" smtClean="0">
                <a:solidFill>
                  <a:srgbClr val="FFFFFF"/>
                </a:solidFill>
              </a:rPr>
              <a:pPr/>
              <a:t>2</a:t>
            </a:fld>
            <a:endParaRPr lang="ru-RU" altLang="ru-RU" sz="2000" dirty="0" smtClean="0">
              <a:solidFill>
                <a:srgbClr val="FFFFFF"/>
              </a:solidFill>
            </a:endParaRPr>
          </a:p>
        </p:txBody>
      </p:sp>
      <p:pic>
        <p:nvPicPr>
          <p:cNvPr id="27654" name="Picture 2" descr="D:\PRESENT\Картинки\ПРОИЗВОДСТВО\ГАЗОРАСПРЕДЕЛИТЕЛЬНАЯ СТАНЦИЯ\ГРС-4  055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922"/>
          <a:stretch>
            <a:fillRect/>
          </a:stretch>
        </p:blipFill>
        <p:spPr bwMode="auto">
          <a:xfrm>
            <a:off x="77557" y="3705428"/>
            <a:ext cx="4246776" cy="25039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7655" name="Объект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28651078"/>
              </p:ext>
            </p:extLst>
          </p:nvPr>
        </p:nvGraphicFramePr>
        <p:xfrm>
          <a:off x="4976037" y="2030820"/>
          <a:ext cx="3434538" cy="32396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14" r:id="rId6" imgW="3566469" imgH="3462828" progId="Excel.Sheet.8">
                  <p:embed/>
                </p:oleObj>
              </mc:Choice>
              <mc:Fallback>
                <p:oleObj r:id="rId6" imgW="3566469" imgH="3462828" progId="Excel.Sheet.8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76037" y="2030820"/>
                        <a:ext cx="3434538" cy="323968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Объект 135"/>
          <p:cNvSpPr txBox="1">
            <a:spLocks/>
          </p:cNvSpPr>
          <p:nvPr/>
        </p:nvSpPr>
        <p:spPr>
          <a:xfrm>
            <a:off x="4679950" y="1123950"/>
            <a:ext cx="4171950" cy="646113"/>
          </a:xfrm>
          <a:prstGeom prst="rect">
            <a:avLst/>
          </a:prstGeom>
        </p:spPr>
        <p:txBody>
          <a:bodyPr>
            <a:sp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1pPr>
            <a:lvl2pPr marL="825500" indent="-284163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233488" indent="-227013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41475" indent="-227013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5813" indent="-227013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474" indent="-228589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652" indent="-228589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8829" indent="-228589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006" indent="-228589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defRPr/>
            </a:pPr>
            <a:r>
              <a:rPr lang="ru-RU" altLang="ru-RU" sz="1800" kern="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Общее количество ГРС в ООО «Газпром трансгаз Томск» - 128 ед.  </a:t>
            </a:r>
          </a:p>
        </p:txBody>
      </p:sp>
      <p:sp>
        <p:nvSpPr>
          <p:cNvPr id="27657" name="TextBox 137"/>
          <p:cNvSpPr txBox="1">
            <a:spLocks noChangeArrowheads="1"/>
          </p:cNvSpPr>
          <p:nvPr/>
        </p:nvSpPr>
        <p:spPr bwMode="auto">
          <a:xfrm>
            <a:off x="4754563" y="1993900"/>
            <a:ext cx="1189037" cy="50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>
              <a:defRPr sz="2600" b="1">
                <a:solidFill>
                  <a:srgbClr val="003366"/>
                </a:solidFill>
                <a:latin typeface="Arial Narrow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1600" b="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На балансе Общества</a:t>
            </a:r>
          </a:p>
        </p:txBody>
      </p:sp>
      <p:sp>
        <p:nvSpPr>
          <p:cNvPr id="27658" name="TextBox 140"/>
          <p:cNvSpPr txBox="1">
            <a:spLocks noChangeArrowheads="1"/>
          </p:cNvSpPr>
          <p:nvPr/>
        </p:nvSpPr>
        <p:spPr bwMode="auto">
          <a:xfrm>
            <a:off x="7378700" y="2032793"/>
            <a:ext cx="1600200" cy="50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>
              <a:defRPr sz="2600" b="1">
                <a:solidFill>
                  <a:srgbClr val="003366"/>
                </a:solidFill>
                <a:latin typeface="Arial Narrow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1600" b="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Обслуживается по договорам</a:t>
            </a:r>
          </a:p>
        </p:txBody>
      </p:sp>
      <p:sp>
        <p:nvSpPr>
          <p:cNvPr id="27659" name="TextBox 142"/>
          <p:cNvSpPr txBox="1">
            <a:spLocks noChangeArrowheads="1"/>
          </p:cNvSpPr>
          <p:nvPr/>
        </p:nvSpPr>
        <p:spPr bwMode="auto">
          <a:xfrm>
            <a:off x="5470525" y="5186363"/>
            <a:ext cx="2735263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>
              <a:defRPr sz="2600" b="1">
                <a:solidFill>
                  <a:srgbClr val="003366"/>
                </a:solidFill>
                <a:latin typeface="Arial Narrow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1600" b="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Арендовано у </a:t>
            </a:r>
            <a:endParaRPr lang="ru-RU" altLang="ru-RU" sz="1800" b="0" dirty="0" smtClean="0">
              <a:solidFill>
                <a:srgbClr val="FFFFFF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1600" b="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ПАО «Газпром»</a:t>
            </a:r>
          </a:p>
        </p:txBody>
      </p:sp>
      <p:sp>
        <p:nvSpPr>
          <p:cNvPr id="27660" name="TextBox 141"/>
          <p:cNvSpPr txBox="1">
            <a:spLocks noChangeArrowheads="1"/>
          </p:cNvSpPr>
          <p:nvPr/>
        </p:nvSpPr>
        <p:spPr bwMode="auto">
          <a:xfrm>
            <a:off x="6397626" y="4425950"/>
            <a:ext cx="763587" cy="560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>
              <a:defRPr sz="2600" b="1">
                <a:solidFill>
                  <a:srgbClr val="003366"/>
                </a:solidFill>
                <a:latin typeface="Arial Narrow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fontAlgn="base">
              <a:lnSpc>
                <a:spcPts val="1500"/>
              </a:lnSpc>
              <a:spcBef>
                <a:spcPct val="0"/>
              </a:spcBef>
              <a:spcAft>
                <a:spcPct val="0"/>
              </a:spcAft>
            </a:pPr>
            <a:r>
              <a:rPr lang="ru-RU" altLang="ru-RU" sz="240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98</a:t>
            </a:r>
            <a:br>
              <a:rPr lang="ru-RU" altLang="ru-RU" sz="240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140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ГРС</a:t>
            </a:r>
          </a:p>
        </p:txBody>
      </p:sp>
      <p:sp>
        <p:nvSpPr>
          <p:cNvPr id="27661" name="TextBox 138"/>
          <p:cNvSpPr txBox="1">
            <a:spLocks noChangeArrowheads="1"/>
          </p:cNvSpPr>
          <p:nvPr/>
        </p:nvSpPr>
        <p:spPr bwMode="auto">
          <a:xfrm>
            <a:off x="6292850" y="2530475"/>
            <a:ext cx="325438" cy="420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>
              <a:defRPr sz="2600" b="1">
                <a:solidFill>
                  <a:srgbClr val="003366"/>
                </a:solidFill>
                <a:latin typeface="Arial Narrow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fontAlgn="base">
              <a:lnSpc>
                <a:spcPts val="1400"/>
              </a:lnSpc>
              <a:spcBef>
                <a:spcPct val="0"/>
              </a:spcBef>
              <a:spcAft>
                <a:spcPct val="0"/>
              </a:spcAft>
            </a:pPr>
            <a:r>
              <a:rPr lang="ru-RU" altLang="ru-RU" sz="240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8</a:t>
            </a:r>
            <a:br>
              <a:rPr lang="ru-RU" altLang="ru-RU" sz="240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120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ГРС</a:t>
            </a:r>
          </a:p>
        </p:txBody>
      </p:sp>
      <p:sp>
        <p:nvSpPr>
          <p:cNvPr id="27662" name="TextBox 139"/>
          <p:cNvSpPr txBox="1">
            <a:spLocks noChangeArrowheads="1"/>
          </p:cNvSpPr>
          <p:nvPr/>
        </p:nvSpPr>
        <p:spPr bwMode="auto">
          <a:xfrm>
            <a:off x="6837363" y="2500313"/>
            <a:ext cx="541337" cy="481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>
              <a:defRPr sz="2600" b="1">
                <a:solidFill>
                  <a:srgbClr val="003366"/>
                </a:solidFill>
                <a:latin typeface="Arial Narrow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fontAlgn="base">
              <a:lnSpc>
                <a:spcPts val="1400"/>
              </a:lnSpc>
              <a:spcBef>
                <a:spcPct val="0"/>
              </a:spcBef>
              <a:spcAft>
                <a:spcPct val="0"/>
              </a:spcAft>
            </a:pPr>
            <a:r>
              <a:rPr lang="ru-RU" altLang="ru-RU" sz="2400" dirty="0" smtClean="0">
                <a:latin typeface="Times New Roman" pitchFamily="18" charset="0"/>
                <a:cs typeface="Times New Roman" pitchFamily="18" charset="0"/>
              </a:rPr>
              <a:t>22</a:t>
            </a:r>
            <a:br>
              <a:rPr lang="ru-RU" alt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1400" dirty="0" smtClean="0">
                <a:latin typeface="Times New Roman" pitchFamily="18" charset="0"/>
                <a:cs typeface="Times New Roman" pitchFamily="18" charset="0"/>
              </a:rPr>
              <a:t>ГРС</a:t>
            </a:r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58" y="1150734"/>
            <a:ext cx="4246776" cy="2554694"/>
          </a:xfrm>
          <a:prstGeom prst="rect">
            <a:avLst/>
          </a:prstGeom>
        </p:spPr>
      </p:pic>
      <p:sp>
        <p:nvSpPr>
          <p:cNvPr id="18" name="Прямоугольник 17"/>
          <p:cNvSpPr/>
          <p:nvPr/>
        </p:nvSpPr>
        <p:spPr>
          <a:xfrm>
            <a:off x="2146300" y="6359604"/>
            <a:ext cx="699770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dirty="0">
                <a:solidFill>
                  <a:schemeClr val="bg1"/>
                </a:solidFill>
              </a:rPr>
              <a:t>О статусе газовых коммуникаций ГРС на собственные нужды</a:t>
            </a:r>
          </a:p>
        </p:txBody>
      </p:sp>
    </p:spTree>
    <p:extLst>
      <p:ext uri="{BB962C8B-B14F-4D97-AF65-F5344CB8AC3E}">
        <p14:creationId xmlns:p14="http://schemas.microsoft.com/office/powerpoint/2010/main" val="3626326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12725" y="1563688"/>
            <a:ext cx="6985000" cy="482600"/>
          </a:xfrm>
        </p:spPr>
        <p:txBody>
          <a:bodyPr/>
          <a:lstStyle/>
          <a:p>
            <a:pPr eaLnBrk="1" hangingPunct="1"/>
            <a:r>
              <a:rPr lang="ru-RU" altLang="ru-RU" b="1" smtClean="0">
                <a:solidFill>
                  <a:srgbClr val="003399"/>
                </a:solidFill>
              </a:rPr>
              <a:t>СПАСИБО ЗА ВНИМАНИЕ!</a:t>
            </a:r>
          </a:p>
        </p:txBody>
      </p:sp>
      <p:sp>
        <p:nvSpPr>
          <p:cNvPr id="38915" name="Прямоугольник 1"/>
          <p:cNvSpPr>
            <a:spLocks noChangeArrowheads="1"/>
          </p:cNvSpPr>
          <p:nvPr/>
        </p:nvSpPr>
        <p:spPr bwMode="auto">
          <a:xfrm>
            <a:off x="2144713" y="2781300"/>
            <a:ext cx="6451600" cy="230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2400" dirty="0" smtClean="0">
                <a:solidFill>
                  <a:srgbClr val="FFFFFF"/>
                </a:solidFill>
                <a:cs typeface="Arial" pitchFamily="34" charset="0"/>
              </a:rPr>
              <a:t>Овчинников Геннадий Сергеевич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altLang="ru-RU" sz="2400" dirty="0" smtClean="0">
              <a:solidFill>
                <a:srgbClr val="FFFFFF"/>
              </a:solidFill>
              <a:cs typeface="Arial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2400" dirty="0" smtClean="0">
                <a:solidFill>
                  <a:srgbClr val="FFFFFF"/>
                </a:solidFill>
                <a:cs typeface="Arial" pitchFamily="34" charset="0"/>
              </a:rPr>
              <a:t>Начальника производственного отдела по эксплуатации ГРС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altLang="ru-RU" sz="2400" dirty="0" smtClean="0">
              <a:solidFill>
                <a:srgbClr val="FFFFFF"/>
              </a:solidFill>
              <a:cs typeface="Arial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2400" dirty="0" smtClean="0">
                <a:solidFill>
                  <a:srgbClr val="FFFFFF"/>
                </a:solidFill>
                <a:cs typeface="Arial" pitchFamily="34" charset="0"/>
              </a:rPr>
              <a:t>ООО «Газпром </a:t>
            </a:r>
            <a:r>
              <a:rPr lang="ru-RU" altLang="ru-RU" sz="2400" dirty="0" err="1" smtClean="0">
                <a:solidFill>
                  <a:srgbClr val="FFFFFF"/>
                </a:solidFill>
                <a:cs typeface="Arial" pitchFamily="34" charset="0"/>
              </a:rPr>
              <a:t>трансгаз</a:t>
            </a:r>
            <a:r>
              <a:rPr lang="ru-RU" altLang="ru-RU" sz="2400" dirty="0" smtClean="0">
                <a:solidFill>
                  <a:srgbClr val="FFFFFF"/>
                </a:solidFill>
                <a:cs typeface="Arial" pitchFamily="34" charset="0"/>
              </a:rPr>
              <a:t> Томск»</a:t>
            </a:r>
          </a:p>
        </p:txBody>
      </p:sp>
      <p:sp>
        <p:nvSpPr>
          <p:cNvPr id="38916" name="Номер слайда 2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>
              <a:defRPr sz="17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1pPr>
            <a:lvl2pPr marL="742950" indent="-285750">
              <a:defRPr sz="17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2pPr>
            <a:lvl3pPr marL="1143000" indent="-228600">
              <a:defRPr sz="17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3pPr>
            <a:lvl4pPr marL="1600200" indent="-228600">
              <a:defRPr sz="17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4pPr>
            <a:lvl5pPr marL="2057400" indent="-228600">
              <a:defRPr sz="17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9pPr>
          </a:lstStyle>
          <a:p>
            <a:fld id="{4828D783-ED16-4D78-8F8B-D6F3981602BF}" type="slidenum">
              <a:rPr lang="ru-RU" altLang="ru-RU" sz="2000" smtClean="0">
                <a:solidFill>
                  <a:srgbClr val="FFFFFF"/>
                </a:solidFill>
              </a:rPr>
              <a:pPr/>
              <a:t>20</a:t>
            </a:fld>
            <a:endParaRPr lang="ru-RU" altLang="ru-RU" sz="2000" smtClean="0">
              <a:solidFill>
                <a:srgbClr val="FFFFFF"/>
              </a:solidFill>
            </a:endParaRPr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1985963" y="6400800"/>
            <a:ext cx="6769100" cy="457200"/>
          </a:xfrm>
        </p:spPr>
        <p:txBody>
          <a:bodyPr/>
          <a:lstStyle/>
          <a:p>
            <a:pPr>
              <a:defRPr/>
            </a:pPr>
            <a:r>
              <a:rPr lang="ru-RU" dirty="0">
                <a:solidFill>
                  <a:schemeClr val="bg1"/>
                </a:solidFill>
              </a:rPr>
              <a:t>О статусе газовых коммуникаций ГРС на собственные нужды</a:t>
            </a:r>
            <a:endParaRPr lang="ru-RU" altLang="ru-RU" dirty="0">
              <a:solidFill>
                <a:srgbClr val="FFFFFF"/>
              </a:solidFill>
            </a:endParaRPr>
          </a:p>
          <a:p>
            <a:pPr>
              <a:defRPr/>
            </a:pPr>
            <a:endParaRPr lang="ru-RU" altLang="ru-RU" sz="19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9347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12888" y="66675"/>
            <a:ext cx="6985000" cy="962025"/>
          </a:xfrm>
        </p:spPr>
        <p:txBody>
          <a:bodyPr>
            <a:noAutofit/>
          </a:bodyPr>
          <a:lstStyle/>
          <a:p>
            <a:pPr algn="ctr"/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Требования </a:t>
            </a:r>
            <a:r>
              <a:rPr lang="ru-RU" sz="1800" b="1" dirty="0">
                <a:latin typeface="Times New Roman" pitchFamily="18" charset="0"/>
                <a:cs typeface="Times New Roman" pitchFamily="18" charset="0"/>
              </a:rPr>
              <a:t>СТО Газпром 2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1800" b="1" dirty="0">
                <a:latin typeface="Times New Roman" pitchFamily="18" charset="0"/>
                <a:cs typeface="Times New Roman" pitchFamily="18" charset="0"/>
              </a:rPr>
              <a:t>2.3-1122-2017 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Газораспределительные </a:t>
            </a:r>
            <a:r>
              <a:rPr lang="ru-RU" sz="1800" b="1" dirty="0">
                <a:latin typeface="Times New Roman" pitchFamily="18" charset="0"/>
                <a:cs typeface="Times New Roman" pitchFamily="18" charset="0"/>
              </a:rPr>
              <a:t>станции. Правила эксплуатации» в отношении оборудования и газовых коммуникаций ГРС на собственные нужды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3256617"/>
              </p:ext>
            </p:extLst>
          </p:nvPr>
        </p:nvGraphicFramePr>
        <p:xfrm>
          <a:off x="190500" y="1228726"/>
          <a:ext cx="3076575" cy="499916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47531"/>
                <a:gridCol w="2929044"/>
              </a:tblGrid>
              <a:tr h="500902">
                <a:tc>
                  <a:txBody>
                    <a:bodyPr/>
                    <a:lstStyle/>
                    <a:p>
                      <a:pPr algn="ctr" fontAlgn="ctr"/>
                      <a:endParaRPr lang="ru-RU" sz="1400" b="1" i="0" u="none" strike="noStrike" dirty="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290" marR="4290" marT="4290" marB="0" anchor="ctr"/>
                </a:tc>
                <a:tc>
                  <a:txBody>
                    <a:bodyPr/>
                    <a:lstStyle/>
                    <a:p>
                      <a:pPr algn="l" fontAlgn="b"/>
                      <a:endParaRPr lang="ru-RU" sz="1200" b="1" i="0" u="none" strike="noStrike" dirty="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290" marR="4290" marT="4290" marB="0" anchor="ctr"/>
                </a:tc>
              </a:tr>
              <a:tr h="614338">
                <a:tc>
                  <a:txBody>
                    <a:bodyPr/>
                    <a:lstStyle/>
                    <a:p>
                      <a:pPr algn="ctr" fontAlgn="ctr"/>
                      <a:endParaRPr lang="ru-RU" sz="1400" b="1" i="0" u="none" strike="noStrike" dirty="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290" marR="4290" marT="4290" marB="0" anchor="ctr"/>
                </a:tc>
                <a:tc>
                  <a:txBody>
                    <a:bodyPr/>
                    <a:lstStyle/>
                    <a:p>
                      <a:pPr algn="l" fontAlgn="b"/>
                      <a:endParaRPr lang="ru-RU" sz="1200" b="1" i="0" u="none" strike="noStrike" dirty="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290" marR="4290" marT="4290" marB="0" anchor="ctr"/>
                </a:tc>
              </a:tr>
              <a:tr h="624203">
                <a:tc>
                  <a:txBody>
                    <a:bodyPr/>
                    <a:lstStyle/>
                    <a:p>
                      <a:pPr algn="ctr" fontAlgn="ctr"/>
                      <a:endParaRPr lang="ru-RU" sz="1400" b="1" i="0" u="none" strike="noStrike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290" marR="4290" marT="4290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ru-RU" sz="1200" b="1" i="0" u="none" strike="noStrike" dirty="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290" marR="4290" marT="4290" marB="0" anchor="ctr"/>
                </a:tc>
              </a:tr>
              <a:tr h="500902">
                <a:tc>
                  <a:txBody>
                    <a:bodyPr/>
                    <a:lstStyle/>
                    <a:p>
                      <a:pPr algn="ctr" fontAlgn="ctr"/>
                      <a:endParaRPr lang="ru-RU" sz="1400" b="1" i="0" u="none" strike="noStrike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290" marR="4290" marT="4290" marB="0" anchor="ctr"/>
                </a:tc>
                <a:tc>
                  <a:txBody>
                    <a:bodyPr/>
                    <a:lstStyle/>
                    <a:p>
                      <a:pPr algn="l" fontAlgn="b"/>
                      <a:endParaRPr lang="ru-RU" sz="1200" b="1" i="0" u="none" strike="noStrike" dirty="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290" marR="4290" marT="4290" marB="0" anchor="ctr"/>
                </a:tc>
              </a:tr>
              <a:tr h="624203">
                <a:tc>
                  <a:txBody>
                    <a:bodyPr/>
                    <a:lstStyle/>
                    <a:p>
                      <a:pPr algn="ctr" fontAlgn="ctr"/>
                      <a:endParaRPr lang="ru-RU" sz="1400" b="1" i="0" u="none" strike="noStrike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290" marR="4290" marT="4290" marB="0" anchor="ctr"/>
                </a:tc>
                <a:tc>
                  <a:txBody>
                    <a:bodyPr/>
                    <a:lstStyle/>
                    <a:p>
                      <a:pPr algn="l" fontAlgn="b"/>
                      <a:endParaRPr lang="ru-RU" sz="1200" b="1" i="0" u="none" strike="noStrike" dirty="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290" marR="4290" marT="4290" marB="0" anchor="ctr"/>
                </a:tc>
              </a:tr>
              <a:tr h="500902">
                <a:tc>
                  <a:txBody>
                    <a:bodyPr/>
                    <a:lstStyle/>
                    <a:p>
                      <a:pPr algn="ctr" fontAlgn="ctr"/>
                      <a:endParaRPr lang="ru-RU" sz="1400" b="1" i="0" u="none" strike="noStrike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290" marR="4290" marT="4290" marB="0" anchor="ctr"/>
                </a:tc>
                <a:tc>
                  <a:txBody>
                    <a:bodyPr/>
                    <a:lstStyle/>
                    <a:p>
                      <a:pPr algn="l" fontAlgn="b"/>
                      <a:endParaRPr lang="ru-RU" sz="1200" b="1" i="0" u="none" strike="noStrike" dirty="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290" marR="4290" marT="4290" marB="0" anchor="ctr"/>
                </a:tc>
              </a:tr>
              <a:tr h="377605">
                <a:tc>
                  <a:txBody>
                    <a:bodyPr/>
                    <a:lstStyle/>
                    <a:p>
                      <a:pPr algn="ctr" fontAlgn="ctr"/>
                      <a:endParaRPr lang="ru-RU" sz="1400" b="1" i="0" u="none" strike="noStrike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290" marR="4290" marT="4290" marB="0" anchor="ctr"/>
                </a:tc>
                <a:tc>
                  <a:txBody>
                    <a:bodyPr/>
                    <a:lstStyle/>
                    <a:p>
                      <a:pPr algn="l" fontAlgn="b"/>
                      <a:endParaRPr lang="ru-RU" sz="1200" b="1" i="0" u="none" strike="noStrike" dirty="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290" marR="4290" marT="4290" marB="0" anchor="ctr"/>
                </a:tc>
              </a:tr>
              <a:tr h="500902">
                <a:tc>
                  <a:txBody>
                    <a:bodyPr/>
                    <a:lstStyle/>
                    <a:p>
                      <a:pPr algn="ctr" fontAlgn="ctr"/>
                      <a:endParaRPr lang="ru-RU" sz="1400" b="1" i="0" u="none" strike="noStrike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290" marR="4290" marT="4290" marB="0" anchor="ctr"/>
                </a:tc>
                <a:tc>
                  <a:txBody>
                    <a:bodyPr/>
                    <a:lstStyle/>
                    <a:p>
                      <a:pPr algn="l" fontAlgn="b"/>
                      <a:endParaRPr lang="ru-RU" sz="1200" b="1" i="0" u="none" strike="noStrike" dirty="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290" marR="4290" marT="4290" marB="0" anchor="ctr"/>
                </a:tc>
              </a:tr>
              <a:tr h="254304">
                <a:tc>
                  <a:txBody>
                    <a:bodyPr/>
                    <a:lstStyle/>
                    <a:p>
                      <a:pPr algn="ctr" fontAlgn="ctr"/>
                      <a:endParaRPr lang="ru-RU" sz="1400" b="1" i="0" u="none" strike="noStrike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290" marR="4290" marT="4290" marB="0" anchor="ctr"/>
                </a:tc>
                <a:tc>
                  <a:txBody>
                    <a:bodyPr/>
                    <a:lstStyle/>
                    <a:p>
                      <a:pPr algn="l" fontAlgn="b"/>
                      <a:endParaRPr lang="ru-RU" sz="1200" b="1" i="0" u="none" strike="noStrike" dirty="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290" marR="4290" marT="4290" marB="0" anchor="ctr"/>
                </a:tc>
              </a:tr>
              <a:tr h="500902">
                <a:tc>
                  <a:txBody>
                    <a:bodyPr/>
                    <a:lstStyle/>
                    <a:p>
                      <a:pPr algn="ctr" fontAlgn="ctr"/>
                      <a:endParaRPr lang="ru-RU" sz="1400" b="1" i="0" u="none" strike="noStrike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290" marR="4290" marT="4290" marB="0" anchor="ctr"/>
                </a:tc>
                <a:tc>
                  <a:txBody>
                    <a:bodyPr/>
                    <a:lstStyle/>
                    <a:p>
                      <a:pPr algn="l" fontAlgn="b"/>
                      <a:endParaRPr lang="ru-RU" sz="1200" b="1" i="0" u="none" strike="noStrike" dirty="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290" marR="4290" marT="4290" marB="0" anchor="ctr"/>
                </a:tc>
              </a:tr>
            </a:tbl>
          </a:graphicData>
        </a:graphic>
      </p:graphicFrame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338" y="1390650"/>
            <a:ext cx="3197101" cy="4381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3809999" y="1390650"/>
            <a:ext cx="4981575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solidFill>
                  <a:schemeClr val="dk1"/>
                </a:solidFill>
              </a:rPr>
              <a:t>СТО </a:t>
            </a:r>
            <a:r>
              <a:rPr lang="ru-RU" sz="2000" dirty="0">
                <a:solidFill>
                  <a:schemeClr val="dk1"/>
                </a:solidFill>
              </a:rPr>
              <a:t>Газпром 2-2.3-1122-2017 «Газораспределительные станции. Правила эксплуатации</a:t>
            </a:r>
            <a:r>
              <a:rPr lang="ru-RU" sz="2000" dirty="0" smtClean="0">
                <a:solidFill>
                  <a:schemeClr val="dk1"/>
                </a:solidFill>
              </a:rPr>
              <a:t>», утвержденный и введенный в действие 15 сентября 2017 года (далее – Правила)</a:t>
            </a:r>
            <a:r>
              <a:rPr lang="ru-RU" dirty="0" smtClean="0">
                <a:solidFill>
                  <a:schemeClr val="dk1"/>
                </a:solidFill>
              </a:rPr>
              <a:t>.</a:t>
            </a:r>
            <a:endParaRPr lang="ru-RU" dirty="0">
              <a:solidFill>
                <a:schemeClr val="dk1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810000" y="3581400"/>
            <a:ext cx="4981575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i="1" dirty="0" smtClean="0"/>
              <a:t>п. 3.34 </a:t>
            </a:r>
            <a:r>
              <a:rPr lang="ru-RU" b="1" i="1" dirty="0"/>
              <a:t>сеть газораспределения</a:t>
            </a:r>
            <a:r>
              <a:rPr lang="ru-RU" i="1" dirty="0"/>
              <a:t>: Технологический комплекс газораспределительной системы, состоящий из наружных газопроводов поселений (городских, сельских и других поселений), включая межпоселковые, </a:t>
            </a:r>
            <a:r>
              <a:rPr lang="ru-RU" i="1" u="sng" dirty="0"/>
              <a:t>от выходного отключающего устройства газораспределительной станции (ГРС)</a:t>
            </a:r>
            <a:r>
              <a:rPr lang="ru-RU" i="1" dirty="0"/>
              <a:t>, или иного источника газа, до вводного газопровода к объекту газопотребления.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2146300" y="6359604"/>
            <a:ext cx="699770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dirty="0">
                <a:solidFill>
                  <a:schemeClr val="bg1"/>
                </a:solidFill>
              </a:rPr>
              <a:t>О статусе газовых коммуникаций ГРС на собственные нужды</a:t>
            </a:r>
          </a:p>
        </p:txBody>
      </p:sp>
    </p:spTree>
    <p:extLst>
      <p:ext uri="{BB962C8B-B14F-4D97-AF65-F5344CB8AC3E}">
        <p14:creationId xmlns:p14="http://schemas.microsoft.com/office/powerpoint/2010/main" val="147801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pPr algn="ctr"/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Сравнительная таблица эксплуатационных документов 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по 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сетям 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газораспределения, газопотребления 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по ГРС</a:t>
            </a:r>
            <a:endParaRPr lang="ru-RU" sz="22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33563907"/>
              </p:ext>
            </p:extLst>
          </p:nvPr>
        </p:nvGraphicFramePr>
        <p:xfrm>
          <a:off x="238448" y="1279545"/>
          <a:ext cx="8638852" cy="115612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58952"/>
                <a:gridCol w="4279900"/>
              </a:tblGrid>
              <a:tr h="48575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800" b="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800" b="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67037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dirty="0" smtClean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9" name="Прямоугольник 8"/>
          <p:cNvSpPr/>
          <p:nvPr/>
        </p:nvSpPr>
        <p:spPr>
          <a:xfrm>
            <a:off x="2146300" y="6359604"/>
            <a:ext cx="699770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dirty="0">
                <a:solidFill>
                  <a:schemeClr val="bg1"/>
                </a:solidFill>
              </a:rPr>
              <a:t>О статусе газовых коммуникаций ГРС на собственные нужды</a:t>
            </a: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68497873"/>
              </p:ext>
            </p:extLst>
          </p:nvPr>
        </p:nvGraphicFramePr>
        <p:xfrm>
          <a:off x="190500" y="1104010"/>
          <a:ext cx="8829675" cy="544068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333875"/>
                <a:gridCol w="4495800"/>
              </a:tblGrid>
              <a:tr h="594743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b="1" i="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Основные документы по обслуживанию и ремонту сетей газораспределения и газопотребления</a:t>
                      </a:r>
                      <a:endParaRPr lang="ru-RU" sz="1200" b="1" i="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4113" marR="2411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b="1" i="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Аналогичные документы </a:t>
                      </a:r>
                      <a:r>
                        <a:rPr lang="ru-RU" sz="1400" b="1" i="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 обслуживанию и </a:t>
                      </a:r>
                      <a:r>
                        <a:rPr lang="ru-RU" sz="1400" b="1" i="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ремонту</a:t>
                      </a:r>
                      <a:r>
                        <a:rPr lang="ru-RU" sz="1400" b="1" i="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/>
                      </a:r>
                      <a:br>
                        <a:rPr lang="ru-RU" sz="1400" b="1" i="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lang="ru-RU" sz="1400" b="1" i="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ГРС, как объекта МГ</a:t>
                      </a:r>
                      <a:endParaRPr lang="ru-RU" sz="1200" b="1" i="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4113" marR="24113" marT="0" marB="0"/>
                </a:tc>
              </a:tr>
              <a:tr h="594743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Журнал регистрации газоопасных работ без нарядов-допусков (приложение Б.2 ГОСТ Р 54983-2012)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4113" marR="2411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Журнал учета газоопасных работ, проводимых без наряда-допуска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4113" marR="24113" marT="0" marB="0"/>
                </a:tc>
              </a:tr>
              <a:tr h="594743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Маршрутная карта обхода </a:t>
                      </a:r>
                      <a:br>
                        <a:rPr lang="ru-RU" sz="1400" b="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lang="ru-RU" sz="1400" b="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(п. 5.6.3 ГОСТ Р 54983-2012)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4113" marR="2411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Технологическая карта. Маршрутная карта на проведение обхода и осмотра состояния ГРС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4113" marR="24113" marT="0" marB="0"/>
                </a:tc>
              </a:tr>
              <a:tr h="911036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Производственная инструкция по эксплуатации сети газопотребления/газораспределения (п. 5.1.6 ГОСТ Р 54961-2012)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4113" marR="2411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– Инструкции по эксплуатации ГРП;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– Инструкции по эксплуатации распределительного газопровода на Дом оператора;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4113" marR="24113" marT="0" marB="0"/>
                </a:tc>
              </a:tr>
              <a:tr h="1227328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Производственная инструкция по эксплуатации ВДГО (внутридомового газового оборудования – котлы, газовые плиты) </a:t>
                      </a:r>
                      <a:br>
                        <a:rPr lang="ru-RU" sz="1400" b="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lang="ru-RU" sz="1400" b="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(п. 5.1.6 ГОСТ Р 54961-2012)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4113" marR="2411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– Инструкции по эксплуатации котлов отопительных;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– Инструкции по эксплуатации водонагревателей газовых, и т.д. 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4113" marR="24113" marT="0" marB="0"/>
                </a:tc>
              </a:tr>
              <a:tr h="921574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График ТО и Р сетей газопотребления/газораспределения (п. 5.2.7 ГОСТ Р 54961-2012)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4113" marR="2411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График технического обслуживания и текущего ремонта узлов, систем, зданий и сооружений ГРС и ДО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4113" marR="24113" marT="0" marB="0"/>
                </a:tc>
              </a:tr>
              <a:tr h="278451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Формуляры на ТПА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4113" marR="2411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Формуляры на ТПА 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4113" marR="24113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442155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pPr algn="ctr"/>
            <a:r>
              <a:rPr lang="ru-RU" dirty="0">
                <a:latin typeface="Times New Roman" pitchFamily="18" charset="0"/>
                <a:cs typeface="Times New Roman" pitchFamily="18" charset="0"/>
              </a:rPr>
              <a:t>Документация системы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технического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обслуживания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ремонта ГРС и ДО,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действующей в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ООО «Газпром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трансгаз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Томск»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146300" y="6359604"/>
            <a:ext cx="699770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dirty="0">
                <a:solidFill>
                  <a:schemeClr val="bg1"/>
                </a:solidFill>
              </a:rPr>
              <a:t>О статусе газовых коммуникаций ГРС на собственные нужды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3390900" y="1482261"/>
            <a:ext cx="511492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66700" lvl="0" indent="-266700" algn="just">
              <a:buFont typeface="Arial" pitchFamily="34" charset="0"/>
              <a:buChar char="•"/>
              <a:defRPr/>
            </a:pPr>
            <a:r>
              <a:rPr lang="ru-RU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Технологическая </a:t>
            </a:r>
            <a:r>
              <a:rPr lang="ru-RU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режимная карта ГРС</a:t>
            </a:r>
            <a:r>
              <a:rPr lang="ru-RU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 Приложение П СТО Газпром 2-2.3-1122-2017. </a:t>
            </a:r>
            <a:endParaRPr lang="ru-RU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82897"/>
            <a:ext cx="2677989" cy="36700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560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0202" y="3067829"/>
            <a:ext cx="4550946" cy="3187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324805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pPr algn="ctr"/>
            <a:r>
              <a:rPr lang="ru-RU" dirty="0">
                <a:latin typeface="Times New Roman" pitchFamily="18" charset="0"/>
                <a:cs typeface="Times New Roman" pitchFamily="18" charset="0"/>
              </a:rPr>
              <a:t>Документация системы </a:t>
            </a:r>
            <a:br>
              <a:rPr lang="ru-RU" dirty="0">
                <a:latin typeface="Times New Roman" pitchFamily="18" charset="0"/>
                <a:cs typeface="Times New Roman" pitchFamily="18" charset="0"/>
              </a:rPr>
            </a:br>
            <a:r>
              <a:rPr lang="ru-RU" dirty="0">
                <a:latin typeface="Times New Roman" pitchFamily="18" charset="0"/>
                <a:cs typeface="Times New Roman" pitchFamily="18" charset="0"/>
              </a:rPr>
              <a:t>технического обслуживания и ремонта ГРС и ДО, </a:t>
            </a:r>
            <a:br>
              <a:rPr lang="ru-RU" dirty="0">
                <a:latin typeface="Times New Roman" pitchFamily="18" charset="0"/>
                <a:cs typeface="Times New Roman" pitchFamily="18" charset="0"/>
              </a:rPr>
            </a:br>
            <a:r>
              <a:rPr lang="ru-RU" dirty="0">
                <a:latin typeface="Times New Roman" pitchFamily="18" charset="0"/>
                <a:cs typeface="Times New Roman" pitchFamily="18" charset="0"/>
              </a:rPr>
              <a:t>действующей в ООО «Газпром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трансгаз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Томск»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2146300" y="6359604"/>
            <a:ext cx="699770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dirty="0">
                <a:solidFill>
                  <a:schemeClr val="bg1"/>
                </a:solidFill>
              </a:rPr>
              <a:t>О статусе газовых коммуникаций ГРС на собственные нужды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5734050" y="2710543"/>
            <a:ext cx="314325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66700" lvl="0" indent="-266700" algn="just">
              <a:buFont typeface="Arial" pitchFamily="34" charset="0"/>
              <a:buChar char="•"/>
              <a:defRPr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График технического обслуживания и текущего ремонта узлов, систем, зданий и сооружений ГРС и ДО.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marL="266700" lvl="0" indent="-266700" algn="just">
              <a:buFont typeface="Arial" pitchFamily="34" charset="0"/>
              <a:buChar char="•"/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Разрабатывается на каждую газораспределительную станцию. </a:t>
            </a:r>
          </a:p>
          <a:p>
            <a:pPr marL="266700" lvl="0" indent="-266700" algn="just">
              <a:buFont typeface="Arial" pitchFamily="34" charset="0"/>
              <a:buChar char="•"/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Актуализируется и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переутверждается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ежегодно.</a:t>
            </a:r>
          </a:p>
        </p:txBody>
      </p:sp>
      <p:pic>
        <p:nvPicPr>
          <p:cNvPr id="2458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449" y="1244601"/>
            <a:ext cx="5486877" cy="3860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6658641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2146300" y="6359604"/>
            <a:ext cx="699770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dirty="0">
                <a:solidFill>
                  <a:schemeClr val="bg1"/>
                </a:solidFill>
              </a:rPr>
              <a:t>О статусе газовых коммуникаций ГРС на собственные нужды</a:t>
            </a:r>
          </a:p>
        </p:txBody>
      </p:sp>
      <p:sp>
        <p:nvSpPr>
          <p:cNvPr id="9" name="Заголовок 1"/>
          <p:cNvSpPr>
            <a:spLocks noGrp="1"/>
          </p:cNvSpPr>
          <p:nvPr>
            <p:ph type="title"/>
          </p:nvPr>
        </p:nvSpPr>
        <p:spPr>
          <a:xfrm>
            <a:off x="2159000" y="0"/>
            <a:ext cx="6985000" cy="1009650"/>
          </a:xfrm>
        </p:spPr>
        <p:txBody>
          <a:bodyPr anchor="ctr"/>
          <a:lstStyle/>
          <a:p>
            <a:pPr algn="ctr"/>
            <a:r>
              <a:rPr lang="ru-RU" dirty="0">
                <a:latin typeface="Times New Roman" pitchFamily="18" charset="0"/>
                <a:cs typeface="Times New Roman" pitchFamily="18" charset="0"/>
              </a:rPr>
              <a:t>Документация системы </a:t>
            </a:r>
            <a:br>
              <a:rPr lang="ru-RU" dirty="0">
                <a:latin typeface="Times New Roman" pitchFamily="18" charset="0"/>
                <a:cs typeface="Times New Roman" pitchFamily="18" charset="0"/>
              </a:rPr>
            </a:br>
            <a:r>
              <a:rPr lang="ru-RU" dirty="0">
                <a:latin typeface="Times New Roman" pitchFamily="18" charset="0"/>
                <a:cs typeface="Times New Roman" pitchFamily="18" charset="0"/>
              </a:rPr>
              <a:t>технического обслуживания и ремонта ГРС и ДО, </a:t>
            </a:r>
            <a:br>
              <a:rPr lang="ru-RU" dirty="0">
                <a:latin typeface="Times New Roman" pitchFamily="18" charset="0"/>
                <a:cs typeface="Times New Roman" pitchFamily="18" charset="0"/>
              </a:rPr>
            </a:br>
            <a:r>
              <a:rPr lang="ru-RU" dirty="0">
                <a:latin typeface="Times New Roman" pitchFamily="18" charset="0"/>
                <a:cs typeface="Times New Roman" pitchFamily="18" charset="0"/>
              </a:rPr>
              <a:t>действующей в ООО «Газпром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трансгаз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Томск»</a:t>
            </a:r>
            <a:endParaRPr lang="ru-RU" dirty="0"/>
          </a:p>
        </p:txBody>
      </p:sp>
      <p:pic>
        <p:nvPicPr>
          <p:cNvPr id="22533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350" y="1168400"/>
            <a:ext cx="5621928" cy="40989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" name="Прямоугольник 16"/>
          <p:cNvSpPr/>
          <p:nvPr/>
        </p:nvSpPr>
        <p:spPr>
          <a:xfrm>
            <a:off x="5856878" y="2188029"/>
            <a:ext cx="3122022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66700" lvl="0" indent="-266700" algn="just">
              <a:buFont typeface="Arial" pitchFamily="34" charset="0"/>
              <a:buChar char="•"/>
              <a:defRPr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Инструкции по эксплуатации оборудования ГРС.</a:t>
            </a:r>
          </a:p>
          <a:p>
            <a:pPr marL="266700" lvl="0" indent="-266700" algn="just">
              <a:buFont typeface="Arial" pitchFamily="34" charset="0"/>
              <a:buChar char="•"/>
              <a:defRPr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Разрабатываются на каждый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отдельный вид оборудования.</a:t>
            </a:r>
          </a:p>
          <a:p>
            <a:pPr marL="266700" lvl="0" indent="-266700" algn="just">
              <a:buFont typeface="Arial" pitchFamily="34" charset="0"/>
              <a:buChar char="•"/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Основные разделы инструкции - «Устройство», «Пуск в работу» и т.д., создаются на основе Руководств по эксплуатации изготовителя оборудования.</a:t>
            </a:r>
          </a:p>
          <a:p>
            <a:pPr marL="266700" lvl="0" indent="-266700" algn="just">
              <a:buFont typeface="Arial" pitchFamily="34" charset="0"/>
              <a:buChar char="•"/>
              <a:defRPr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218936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2146300" y="6359604"/>
            <a:ext cx="699770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dirty="0">
                <a:solidFill>
                  <a:schemeClr val="bg1"/>
                </a:solidFill>
              </a:rPr>
              <a:t>О статусе газовых коммуникаций ГРС на собственные нужды</a:t>
            </a:r>
          </a:p>
        </p:txBody>
      </p:sp>
      <p:pic>
        <p:nvPicPr>
          <p:cNvPr id="23553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587" y="1331912"/>
            <a:ext cx="8456635" cy="2973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Заголовок 1"/>
          <p:cNvSpPr>
            <a:spLocks noGrp="1"/>
          </p:cNvSpPr>
          <p:nvPr>
            <p:ph type="title"/>
          </p:nvPr>
        </p:nvSpPr>
        <p:spPr>
          <a:xfrm>
            <a:off x="2159000" y="0"/>
            <a:ext cx="6985000" cy="1009650"/>
          </a:xfrm>
        </p:spPr>
        <p:txBody>
          <a:bodyPr anchor="ctr"/>
          <a:lstStyle/>
          <a:p>
            <a:pPr algn="ctr"/>
            <a:r>
              <a:rPr lang="ru-RU" dirty="0">
                <a:latin typeface="Times New Roman" pitchFamily="18" charset="0"/>
                <a:cs typeface="Times New Roman" pitchFamily="18" charset="0"/>
              </a:rPr>
              <a:t>Документация системы </a:t>
            </a:r>
            <a:br>
              <a:rPr lang="ru-RU" dirty="0">
                <a:latin typeface="Times New Roman" pitchFamily="18" charset="0"/>
                <a:cs typeface="Times New Roman" pitchFamily="18" charset="0"/>
              </a:rPr>
            </a:br>
            <a:r>
              <a:rPr lang="ru-RU" dirty="0">
                <a:latin typeface="Times New Roman" pitchFamily="18" charset="0"/>
                <a:cs typeface="Times New Roman" pitchFamily="18" charset="0"/>
              </a:rPr>
              <a:t>технического обслуживания и ремонта ГРС и ДО, </a:t>
            </a:r>
            <a:br>
              <a:rPr lang="ru-RU" dirty="0">
                <a:latin typeface="Times New Roman" pitchFamily="18" charset="0"/>
                <a:cs typeface="Times New Roman" pitchFamily="18" charset="0"/>
              </a:rPr>
            </a:br>
            <a:r>
              <a:rPr lang="ru-RU" dirty="0">
                <a:latin typeface="Times New Roman" pitchFamily="18" charset="0"/>
                <a:cs typeface="Times New Roman" pitchFamily="18" charset="0"/>
              </a:rPr>
              <a:t>действующей в ООО «Газпром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трансгаз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Томск»</a:t>
            </a:r>
            <a:endParaRPr lang="ru-RU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382587" y="4483100"/>
            <a:ext cx="8456635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buFont typeface="Arial" pitchFamily="34" charset="0"/>
              <a:buChar char="•"/>
              <a:defRPr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Комплект технологических карт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на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проведение ТО и ТР оборудования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ГРС.</a:t>
            </a:r>
          </a:p>
          <a:p>
            <a:pPr marL="285750" lvl="0" indent="-285750">
              <a:buFont typeface="Arial" pitchFamily="34" charset="0"/>
              <a:buChar char="•"/>
              <a:defRPr/>
            </a:pPr>
            <a:r>
              <a:rPr lang="ru-RU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Каждая Технологическая карта содержит подробный порядок действий по обслуживанию и ремонту оборудования.</a:t>
            </a:r>
          </a:p>
          <a:p>
            <a:pPr marL="285750" lvl="0" indent="-285750">
              <a:buFont typeface="Arial" pitchFamily="34" charset="0"/>
              <a:buChar char="•"/>
              <a:defRPr/>
            </a:pPr>
            <a:r>
              <a:rPr lang="ru-RU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В основе каждой карты лежат требования по объемам и периодичности обслуживания предъявляемые изготовителем оборудования.</a:t>
            </a:r>
            <a:endParaRPr lang="ru-RU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110250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pPr algn="ctr"/>
            <a:r>
              <a:rPr lang="ru-RU" dirty="0">
                <a:latin typeface="Times New Roman" pitchFamily="18" charset="0"/>
                <a:cs typeface="Times New Roman" pitchFamily="18" charset="0"/>
              </a:rPr>
              <a:t>Оперативная документация применяемая на ГРС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2146300" y="6359604"/>
            <a:ext cx="699770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dirty="0">
                <a:solidFill>
                  <a:schemeClr val="bg1"/>
                </a:solidFill>
              </a:rPr>
              <a:t>О статусе газовых коммуникаций ГРС на собственные нужды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1190625" y="4600575"/>
            <a:ext cx="581977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638300" lvl="3" indent="-266700" algn="just">
              <a:buFont typeface="Arial" pitchFamily="34" charset="0"/>
              <a:buChar char="•"/>
              <a:defRPr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Маршрутная карта на проведение обхода и осмотра состояния ГРС.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799" y="1402443"/>
            <a:ext cx="8686800" cy="3086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47707989"/>
      </p:ext>
    </p:extLst>
  </p:cSld>
  <p:clrMapOvr>
    <a:masterClrMapping/>
  </p:clrMapOvr>
</p:sld>
</file>

<file path=ppt/theme/theme1.xml><?xml version="1.0" encoding="utf-8"?>
<a:theme xmlns:a="http://schemas.openxmlformats.org/drawingml/2006/main" name="GTT">
  <a:themeElements>
    <a:clrScheme name="2_Специальное оформление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2_Специальное оформление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0" tIns="0" rIns="0" bIns="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7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 Narrow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0" tIns="0" rIns="0" bIns="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7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 Narrow" pitchFamily="34" charset="0"/>
          </a:defRPr>
        </a:defPPr>
      </a:lstStyle>
    </a:lnDef>
  </a:objectDefaults>
  <a:extraClrSchemeLst>
    <a:extraClrScheme>
      <a:clrScheme name="2_Специальное оформление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Специальное оформление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Специальное оформление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Специальное оформление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Специальное оформление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Специальное оформление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Специальное оформление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Специальное оформление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Специальное оформление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Специальное оформление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Специальное оформление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Специальное оформление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GTT Заголовок текст">
  <a:themeElements>
    <a:clrScheme name="3_Специальное оформление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3_Специальное оформление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0" tIns="0" rIns="0" bIns="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7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 Narrow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0" tIns="0" rIns="0" bIns="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7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 Narrow" pitchFamily="34" charset="0"/>
          </a:defRPr>
        </a:defPPr>
      </a:lstStyle>
    </a:lnDef>
  </a:objectDefaults>
  <a:extraClrSchemeLst>
    <a:extraClrScheme>
      <a:clrScheme name="3_Специальное оформление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Специальное оформление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Специальное оформление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Специальное оформление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Специальное оформление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Специальное оформление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Специальное оформление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Специальное оформление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Специальное оформление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Специальное оформление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Специальное оформление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Специальное оформление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7_Специальное оформление">
  <a:themeElements>
    <a:clrScheme name="7_Специальное оформление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7_Специальное оформление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0" tIns="0" rIns="0" bIns="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altLang="ru-RU" sz="17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 Narrow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0" tIns="0" rIns="0" bIns="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altLang="ru-RU" sz="17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 Narrow" pitchFamily="34" charset="0"/>
          </a:defRPr>
        </a:defPPr>
      </a:lstStyle>
    </a:lnDef>
  </a:objectDefaults>
  <a:extraClrSchemeLst>
    <a:extraClrScheme>
      <a:clrScheme name="7_Специальное оформление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Специальное оформление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Специальное оформление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Специальное оформление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Специальное оформление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Специальное оформление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Специальное оформление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Специальное оформление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Специальное оформление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Специальное оформление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Специальное оформление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Специальное оформление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8_Специальное оформление">
  <a:themeElements>
    <a:clrScheme name="7_Специальное оформление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7_Специальное оформление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0" tIns="0" rIns="0" bIns="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altLang="ru-RU" sz="17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 Narrow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0" tIns="0" rIns="0" bIns="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altLang="ru-RU" sz="17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 Narrow" pitchFamily="34" charset="0"/>
          </a:defRPr>
        </a:defPPr>
      </a:lstStyle>
    </a:lnDef>
  </a:objectDefaults>
  <a:extraClrSchemeLst>
    <a:extraClrScheme>
      <a:clrScheme name="7_Специальное оформление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Специальное оформление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Специальное оформление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Специальное оформление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Специальное оформление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Специальное оформление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Специальное оформление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Специальное оформление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Специальное оформление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Специальное оформление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Специальное оформление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Специальное оформление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4_Специальное оформление">
  <a:themeElements>
    <a:clrScheme name="4_Специальное оформление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4_Специальное оформление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0" tIns="0" rIns="0" bIns="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altLang="ru-RU" sz="17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 Narrow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0" tIns="0" rIns="0" bIns="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altLang="ru-RU" sz="17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 Narrow" pitchFamily="34" charset="0"/>
          </a:defRPr>
        </a:defPPr>
      </a:lstStyle>
    </a:lnDef>
  </a:objectDefaults>
  <a:extraClrSchemeLst>
    <a:extraClrScheme>
      <a:clrScheme name="4_Специальное оформление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Специальное оформление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Специальное оформление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Специальное оформление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Специальное оформление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Специальное оформление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Специальное оформление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Специальное оформление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Специальное оформление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Специальное оформление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Специальное оформление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Специальное оформление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GTT</Template>
  <TotalTime>24249</TotalTime>
  <Words>1076</Words>
  <Application>Microsoft Office PowerPoint</Application>
  <PresentationFormat>Экран (4:3)</PresentationFormat>
  <Paragraphs>147</Paragraphs>
  <Slides>20</Slides>
  <Notes>4</Notes>
  <HiddenSlides>0</HiddenSlides>
  <MMClips>0</MMClips>
  <ScaleCrop>false</ScaleCrop>
  <HeadingPairs>
    <vt:vector size="6" baseType="variant">
      <vt:variant>
        <vt:lpstr>Тема</vt:lpstr>
      </vt:variant>
      <vt:variant>
        <vt:i4>5</vt:i4>
      </vt:variant>
      <vt:variant>
        <vt:lpstr>Внедренные серверы OLE</vt:lpstr>
      </vt:variant>
      <vt:variant>
        <vt:i4>2</vt:i4>
      </vt:variant>
      <vt:variant>
        <vt:lpstr>Заголовки слайдов</vt:lpstr>
      </vt:variant>
      <vt:variant>
        <vt:i4>20</vt:i4>
      </vt:variant>
    </vt:vector>
  </HeadingPairs>
  <TitlesOfParts>
    <vt:vector size="27" baseType="lpstr">
      <vt:lpstr>GTT</vt:lpstr>
      <vt:lpstr>GTT Заголовок текст</vt:lpstr>
      <vt:lpstr>7_Специальное оформление</vt:lpstr>
      <vt:lpstr>8_Специальное оформление</vt:lpstr>
      <vt:lpstr>4_Специальное оформление</vt:lpstr>
      <vt:lpstr>Лист Microsoft Excel 97-2003</vt:lpstr>
      <vt:lpstr>Точечный рисунок</vt:lpstr>
      <vt:lpstr>Доклад: «О статусе газовых коммуникаций ГРС на собственные нужды»  Докладчик: Начальник производственного отдела по эксплуатации ГРС ООО «Газпром трансгаз Томск» Г.С. Овчинников   </vt:lpstr>
      <vt:lpstr>Газораспределительные станции эксплуатируемые  ООО «Газпром трансгаз Томск» </vt:lpstr>
      <vt:lpstr>Требования СТО Газпром 2-2.3-1122-2017 Газораспределительные станции. Правила эксплуатации» в отношении оборудования и газовых коммуникаций ГРС на собственные нужды</vt:lpstr>
      <vt:lpstr>Сравнительная таблица эксплуатационных документов  по сетям газораспределения, газопотребления и по ГРС</vt:lpstr>
      <vt:lpstr>Документация системы  технического обслуживания и ремонта ГРС и ДО,  действующей в ООО «Газпром трансгаз Томск»</vt:lpstr>
      <vt:lpstr>Документация системы  технического обслуживания и ремонта ГРС и ДО,  действующей в ООО «Газпром трансгаз Томск»</vt:lpstr>
      <vt:lpstr>Документация системы  технического обслуживания и ремонта ГРС и ДО,  действующей в ООО «Газпром трансгаз Томск»</vt:lpstr>
      <vt:lpstr>Документация системы  технического обслуживания и ремонта ГРС и ДО,  действующей в ООО «Газпром трансгаз Томск»</vt:lpstr>
      <vt:lpstr>Оперативная документация применяемая на ГРС</vt:lpstr>
      <vt:lpstr>Оперативная документация применяемая на ГРС</vt:lpstr>
      <vt:lpstr>Оперативная документация применяемая на ГРС</vt:lpstr>
      <vt:lpstr>Оперативная документация применяемая на ГРС</vt:lpstr>
      <vt:lpstr>Оперативная документация применяемая на ГРС</vt:lpstr>
      <vt:lpstr>Сравнение фактической периодичности проведения работ по обслуживанию оборудования собственных нужд на ГРС Общества и по требованиям ГОСТ Р 54983 Системы газораспределительные 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СПАСИБО ЗА ВНИМАНИЕ!</vt:lpstr>
    </vt:vector>
  </TitlesOfParts>
  <Company>ООО "Газпром трансгаз Томск"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Название презентации</dc:title>
  <dc:creator>Пользователь Windows</dc:creator>
  <cp:lastModifiedBy>User</cp:lastModifiedBy>
  <cp:revision>662</cp:revision>
  <cp:lastPrinted>2013-09-30T10:01:51Z</cp:lastPrinted>
  <dcterms:created xsi:type="dcterms:W3CDTF">2011-08-19T06:15:19Z</dcterms:created>
  <dcterms:modified xsi:type="dcterms:W3CDTF">2018-10-22T15:04:37Z</dcterms:modified>
</cp:coreProperties>
</file>