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3" r:id="rId3"/>
  </p:sldMasterIdLst>
  <p:notesMasterIdLst>
    <p:notesMasterId r:id="rId23"/>
  </p:notesMasterIdLst>
  <p:sldIdLst>
    <p:sldId id="256" r:id="rId4"/>
    <p:sldId id="412" r:id="rId5"/>
    <p:sldId id="442" r:id="rId6"/>
    <p:sldId id="409" r:id="rId7"/>
    <p:sldId id="407" r:id="rId8"/>
    <p:sldId id="423" r:id="rId9"/>
    <p:sldId id="445" r:id="rId10"/>
    <p:sldId id="441" r:id="rId11"/>
    <p:sldId id="432" r:id="rId12"/>
    <p:sldId id="436" r:id="rId13"/>
    <p:sldId id="368" r:id="rId14"/>
    <p:sldId id="439" r:id="rId15"/>
    <p:sldId id="449" r:id="rId16"/>
    <p:sldId id="431" r:id="rId17"/>
    <p:sldId id="356" r:id="rId18"/>
    <p:sldId id="405" r:id="rId19"/>
    <p:sldId id="418" r:id="rId20"/>
    <p:sldId id="450" r:id="rId21"/>
    <p:sldId id="257" r:id="rId22"/>
  </p:sldIdLst>
  <p:sldSz cx="9144000" cy="6858000" type="screen4x3"/>
  <p:notesSz cx="6794500" cy="9931400"/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7">
          <p15:clr>
            <a:srgbClr val="A4A3A4"/>
          </p15:clr>
        </p15:guide>
        <p15:guide id="2" pos="1289">
          <p15:clr>
            <a:srgbClr val="A4A3A4"/>
          </p15:clr>
        </p15:guide>
        <p15:guide id="3" pos="55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5BED33"/>
    <a:srgbClr val="D33995"/>
    <a:srgbClr val="219EEB"/>
    <a:srgbClr val="5CB4CC"/>
    <a:srgbClr val="3CA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504" y="120"/>
      </p:cViewPr>
      <p:guideLst>
        <p:guide orient="horz" pos="1907"/>
        <p:guide pos="1289"/>
        <p:guide pos="55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5.8849656042295759E-3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595158851208377"/>
                  <c:y val="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241172609516541"/>
                  <c:y val="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6183655411631334"/>
                  <c:y val="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424828021147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218.1</c:v>
                </c:pt>
                <c:pt idx="1">
                  <c:v>198.9</c:v>
                </c:pt>
                <c:pt idx="2">
                  <c:v>199.7</c:v>
                </c:pt>
                <c:pt idx="3">
                  <c:v>165.9</c:v>
                </c:pt>
                <c:pt idx="4">
                  <c:v>158.6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7.0619587250754914E-2"/>
                  <c:y val="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734621646525339E-2"/>
                  <c:y val="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504552854984489E-2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964690438066182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45.8</c:v>
                </c:pt>
                <c:pt idx="1">
                  <c:v>45.9</c:v>
                </c:pt>
                <c:pt idx="2">
                  <c:v>43.9</c:v>
                </c:pt>
                <c:pt idx="3">
                  <c:v>42.4</c:v>
                </c:pt>
                <c:pt idx="4">
                  <c:v>39.299999999999997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7.6504552854984489E-2"/>
                  <c:y val="-5.937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592938087613236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652676049093584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27448406344364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346.5</c:v>
                </c:pt>
                <c:pt idx="1">
                  <c:v>346.5</c:v>
                </c:pt>
                <c:pt idx="2">
                  <c:v>365.7</c:v>
                </c:pt>
                <c:pt idx="3">
                  <c:v>350.5</c:v>
                </c:pt>
                <c:pt idx="4">
                  <c:v>362.2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445224"/>
        <c:axId val="189446392"/>
      </c:lineChart>
      <c:catAx>
        <c:axId val="229445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89446392"/>
        <c:crosses val="autoZero"/>
        <c:auto val="1"/>
        <c:lblAlgn val="ctr"/>
        <c:lblOffset val="100"/>
        <c:noMultiLvlLbl val="0"/>
      </c:catAx>
      <c:valAx>
        <c:axId val="189446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22944522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9.7101932469788002E-2"/>
                  <c:y val="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1216966865558483E-2"/>
                  <c:y val="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7101932469788002E-2"/>
                  <c:y val="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13724203172182E-2"/>
                  <c:y val="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022207635951395E-2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21514.5</c:v>
                </c:pt>
                <c:pt idx="1">
                  <c:v>21323.9</c:v>
                </c:pt>
                <c:pt idx="2">
                  <c:v>21337.5</c:v>
                </c:pt>
                <c:pt idx="3">
                  <c:v>21356.5</c:v>
                </c:pt>
                <c:pt idx="4">
                  <c:v>21191.5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5.2964690438066182E-2"/>
                  <c:y val="-5.937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169155922163683E-7"/>
                  <c:y val="2.8125000000000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849656042295759E-3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42482802114788E-3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079724833836607E-2"/>
                  <c:y val="-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8870.7000000000007</c:v>
                </c:pt>
                <c:pt idx="1">
                  <c:v>8954.6</c:v>
                </c:pt>
                <c:pt idx="2">
                  <c:v>9680</c:v>
                </c:pt>
                <c:pt idx="3">
                  <c:v>10989.6</c:v>
                </c:pt>
                <c:pt idx="4">
                  <c:v>12232.7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444040"/>
        <c:axId val="189445608"/>
      </c:lineChart>
      <c:catAx>
        <c:axId val="189444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89445608"/>
        <c:crosses val="autoZero"/>
        <c:auto val="1"/>
        <c:lblAlgn val="ctr"/>
        <c:lblOffset val="100"/>
        <c:noMultiLvlLbl val="0"/>
      </c:catAx>
      <c:valAx>
        <c:axId val="189445608"/>
        <c:scaling>
          <c:orientation val="minMax"/>
          <c:max val="22000"/>
          <c:min val="8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894440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Закупка импортных МТР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c:rich>
      </c:tx>
      <c:layout/>
      <c:overlay val="0"/>
    </c:title>
    <c:autoTitleDeleted val="0"/>
    <c:view3D>
      <c:rotX val="20"/>
      <c:rotY val="120"/>
      <c:depthPercent val="1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1">
        <a:alpha val="4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06656154332839E-2"/>
          <c:y val="4.5051509322308558E-2"/>
          <c:w val="0.95472909939321604"/>
          <c:h val="0.89761020608566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301648"/>
        <c:axId val="230301256"/>
        <c:axId val="0"/>
      </c:bar3DChart>
      <c:catAx>
        <c:axId val="230301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0301256"/>
        <c:crosses val="autoZero"/>
        <c:auto val="1"/>
        <c:lblAlgn val="ctr"/>
        <c:lblOffset val="100"/>
        <c:noMultiLvlLbl val="0"/>
      </c:catAx>
      <c:valAx>
        <c:axId val="230301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030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F4A52-6979-4F01-952C-F0EA8E3B5747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29976-3A09-43ED-B87C-954A23F5E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9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9976-3A09-43ED-B87C-954A23F5EBB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0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</a:t>
            </a:r>
            <a:r>
              <a:rPr lang="ru-RU" baseline="0" dirty="0" smtClean="0"/>
              <a:t> технологии и предприятия, с которыми по итогам январских встреч завязалась какая-либо работа. (по состоянию на 21.08.2015)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6F262F-0478-4105-9132-9C29C4E5D56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1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7242" y="2121883"/>
            <a:ext cx="6541313" cy="2279204"/>
          </a:xfrm>
          <a:prstGeom prst="rect">
            <a:avLst/>
          </a:prstGeom>
        </p:spPr>
        <p:txBody>
          <a:bodyPr lIns="77925" tIns="38963" rIns="77925" bIns="38963" anchor="ctr"/>
          <a:lstStyle>
            <a:lvl1pPr algn="l"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7242" y="4606188"/>
            <a:ext cx="6542819" cy="1032617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lang="ru-RU" sz="200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47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енькие картинк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157441" y="1162231"/>
            <a:ext cx="1779798" cy="1572425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7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389626" indent="0">
              <a:buNone/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 marL="779252" indent="0">
              <a:buNone/>
              <a:defRPr sz="14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 marL="1168878" indent="0">
              <a:buNone/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 marL="1558503" indent="0">
              <a:buNone/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0"/>
          </p:nvPr>
        </p:nvSpPr>
        <p:spPr>
          <a:xfrm>
            <a:off x="157441" y="2914122"/>
            <a:ext cx="1779798" cy="1572425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7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389626" indent="0">
              <a:buNone/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 marL="779252" indent="0">
              <a:buNone/>
              <a:defRPr sz="14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 marL="1168878" indent="0">
              <a:buNone/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 marL="1558503" indent="0">
              <a:buNone/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half" idx="11"/>
          </p:nvPr>
        </p:nvSpPr>
        <p:spPr>
          <a:xfrm>
            <a:off x="157441" y="4606189"/>
            <a:ext cx="1779798" cy="1572425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7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389626" indent="0">
              <a:buNone/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 marL="779252" indent="0">
              <a:buNone/>
              <a:defRPr sz="14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 marL="1168878" indent="0">
              <a:buNone/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 marL="1558503" indent="0">
              <a:buNone/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2"/>
          </p:nvPr>
        </p:nvSpPr>
        <p:spPr>
          <a:xfrm>
            <a:off x="2024011" y="1166023"/>
            <a:ext cx="6807862" cy="5012591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1937238" y="2"/>
            <a:ext cx="7207250" cy="1079500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01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2050664" y="1196417"/>
            <a:ext cx="6781211" cy="4999289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7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389626" indent="0">
              <a:buNone/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 marL="779252" indent="0">
              <a:buNone/>
              <a:defRPr sz="14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 marL="1168878" indent="0">
              <a:buNone/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 marL="1558503" indent="0">
              <a:buNone/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2"/>
          </p:nvPr>
        </p:nvSpPr>
        <p:spPr>
          <a:xfrm>
            <a:off x="63109" y="1208751"/>
            <a:ext cx="1874131" cy="4995500"/>
          </a:xfrm>
          <a:prstGeom prst="rect">
            <a:avLst/>
          </a:prstGeom>
        </p:spPr>
        <p:txBody>
          <a:bodyPr lIns="77925" tIns="38963" rIns="77925" bIns="38963"/>
          <a:lstStyle>
            <a:lvl1pPr marL="14881" indent="0">
              <a:buNone/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 sz="14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28"/>
          <p:cNvSpPr>
            <a:spLocks noGrp="1"/>
          </p:cNvSpPr>
          <p:nvPr>
            <p:ph type="title"/>
          </p:nvPr>
        </p:nvSpPr>
        <p:spPr>
          <a:xfrm>
            <a:off x="1937238" y="2"/>
            <a:ext cx="7207250" cy="1079500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158516" y="6588125"/>
            <a:ext cx="6770077" cy="476251"/>
          </a:xfrm>
          <a:prstGeom prst="rect">
            <a:avLst/>
          </a:prstGeom>
          <a:extLst/>
        </p:spPr>
        <p:txBody>
          <a:bodyPr vert="horz" wrap="square" lIns="68356" tIns="34179" rIns="68356" bIns="3417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53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 мая 2015 года, г. Уфа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45EA-851B-4616-9FC1-92AB8D0F5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55354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126" y="1"/>
            <a:ext cx="7208874" cy="1009651"/>
          </a:xfrm>
        </p:spPr>
        <p:txBody>
          <a:bodyPr anchor="ctr"/>
          <a:lstStyle>
            <a:lvl1pPr algn="ctr">
              <a:defRPr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21 мая 2015 года, г. Уфа</a:t>
            </a:r>
            <a:endParaRPr lang="ru-RU" altLang="ru-RU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8C22-94B3-4F2D-87F4-3B3BAE738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37721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 мая 2015 года, г. Уфа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7AA0A-732B-4815-90A8-67C68C1E4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073200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5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5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 мая 2015 года, г. Уфа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A8F5-DC09-4C8A-8BFE-422F34870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03130"/>
      </p:ext>
    </p:extLst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 мая 2015 года, г. Уфа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AA1DC-9FCA-4980-9459-C917E7A70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13340"/>
      </p:ext>
    </p:extLst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 мая 2015 года, г. Уфа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82146-1996-442A-82F6-07B473368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78825"/>
      </p:ext>
    </p:extLst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 мая 2015 года, г. Уфа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4C471-66AE-488F-BAB0-2F6657288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4880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046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 мая 2015 года, г. Уфа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665EE-67DB-40A2-B9FC-FA36EDB43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96813"/>
      </p:ext>
    </p:extLst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 мая 2015 года, г. Уфа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C6237-7816-4BC8-912D-4B8B1040C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69729"/>
      </p:ext>
    </p:extLst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 мая 2015 года, г. Уфа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7DE25-31E6-4551-B685-1F5B8859B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33648"/>
      </p:ext>
    </p:extLst>
  </p:cSld>
  <p:clrMapOvr>
    <a:masterClrMapping/>
  </p:clrMapOvr>
  <p:transition spd="slow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5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 мая 2015 года, г. Уфа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B22E7-1AE3-4E8E-9EB4-FE78199A4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21805"/>
      </p:ext>
    </p:extLst>
  </p:cSld>
  <p:clrMapOvr>
    <a:masterClrMapping/>
  </p:clrMapOvr>
  <p:transition spd="slow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1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0" y="1079505"/>
            <a:ext cx="9144000" cy="15287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 мая 2015 года, г. Уфа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96F1F-7116-4D15-817F-061F02A06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02898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8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1937238" y="2"/>
            <a:ext cx="7207250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118328" y="1166022"/>
            <a:ext cx="8913921" cy="501259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>
              <a:defRPr sz="18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 sz="18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 sz="18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 sz="18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0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556" y="4"/>
            <a:ext cx="7215447" cy="1080655"/>
          </a:xfrm>
          <a:prstGeom prst="rect">
            <a:avLst/>
          </a:prstGeom>
        </p:spPr>
        <p:txBody>
          <a:bodyPr anchor="b"/>
          <a:lstStyle>
            <a:lvl1pPr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81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1937238" y="2"/>
            <a:ext cx="7207250" cy="1079500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5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1937238" y="2"/>
            <a:ext cx="7207250" cy="1079500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118328" y="1166023"/>
            <a:ext cx="8913921" cy="5012591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2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7240" y="1146279"/>
            <a:ext cx="6556131" cy="5057968"/>
          </a:xfrm>
          <a:prstGeom prst="rect">
            <a:avLst/>
          </a:prstGeom>
        </p:spPr>
        <p:txBody>
          <a:bodyPr lIns="77925" tIns="38963" rIns="77925" bIns="38963" anchor="t"/>
          <a:lstStyle>
            <a:lvl1pPr marL="0" indent="0">
              <a:buNone/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1937238" y="2"/>
            <a:ext cx="7207250" cy="1079500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76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70775"/>
            <a:ext cx="4044462" cy="4955389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170775"/>
            <a:ext cx="4044462" cy="4955389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28"/>
          <p:cNvSpPr>
            <a:spLocks noGrp="1"/>
          </p:cNvSpPr>
          <p:nvPr>
            <p:ph type="title"/>
          </p:nvPr>
        </p:nvSpPr>
        <p:spPr>
          <a:xfrm>
            <a:off x="1937238" y="2"/>
            <a:ext cx="7207250" cy="1079500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67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2" y="1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046288" y="2"/>
            <a:ext cx="7097712" cy="10795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065338" y="2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"/>
            <a:ext cx="2046286" cy="10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8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0" y="6318254"/>
            <a:ext cx="9144000" cy="539751"/>
            <a:chOff x="0" y="3974"/>
            <a:chExt cx="5760" cy="340"/>
          </a:xfrm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5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5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046288" y="2"/>
            <a:ext cx="7097712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15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17589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08439" y="6443667"/>
            <a:ext cx="1943100" cy="31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56" tIns="40781" rIns="81556" bIns="40781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5625" indent="-214313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969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398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1B389AB-8A2A-44EE-99BF-63CBD112FB76}" type="slidenum">
              <a:rPr lang="ru-RU" smtClean="0">
                <a:solidFill>
                  <a:schemeClr val="bg1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2146426" y="6372922"/>
            <a:ext cx="6997045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7841" tIns="0" rIns="77841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Технологические приоритеты инновационного развития ООО «Газпром трансгаз Москва»</a:t>
            </a:r>
          </a:p>
          <a:p>
            <a:pPr algn="r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05 октября 2016</a:t>
            </a:r>
            <a:endParaRPr lang="ru-RU" sz="1400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4" y="2"/>
            <a:ext cx="2046288" cy="108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9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3" r:id="rId3"/>
    <p:sldLayoutId id="2147483654" r:id="rId4"/>
    <p:sldLayoutId id="2147483655" r:id="rId5"/>
    <p:sldLayoutId id="2147483656" r:id="rId6"/>
    <p:sldLayoutId id="2147483662" r:id="rId7"/>
  </p:sldLayoutIdLst>
  <p:timing>
    <p:tnLst>
      <p:par>
        <p:cTn id="1" dur="indefinite" restart="never" nodeType="tmRoot"/>
      </p:par>
    </p:tnLst>
  </p:timing>
  <p:txStyles>
    <p:titleStyle>
      <a:lvl1pPr algn="l" defTabSz="779252" rtl="0" eaLnBrk="1" latinLnBrk="0" hangingPunct="1">
        <a:spcBef>
          <a:spcPct val="0"/>
        </a:spcBef>
        <a:buNone/>
        <a:defRPr sz="370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858" name="Group 3"/>
          <p:cNvGrpSpPr>
            <a:grpSpLocks/>
          </p:cNvGrpSpPr>
          <p:nvPr/>
        </p:nvGrpSpPr>
        <p:grpSpPr bwMode="auto">
          <a:xfrm>
            <a:off x="0" y="6318253"/>
            <a:ext cx="9144000" cy="539751"/>
            <a:chOff x="0" y="3974"/>
            <a:chExt cx="5760" cy="340"/>
          </a:xfrm>
        </p:grpSpPr>
        <p:sp>
          <p:nvSpPr>
            <p:cNvPr id="103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500" b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500" b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152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b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2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5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1943100" y="2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5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09" name="Line 9"/>
          <p:cNvSpPr>
            <a:spLocks noChangeShapeType="1"/>
          </p:cNvSpPr>
          <p:nvPr/>
        </p:nvSpPr>
        <p:spPr bwMode="auto">
          <a:xfrm>
            <a:off x="1936750" y="2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98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1"/>
            <a:ext cx="652303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900" b="0" smtClea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/>
              <a:t>21 мая 2015 года, г. Уфа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215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1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solidFill>
                  <a:srgbClr val="FFFFFF"/>
                </a:solidFill>
                <a:latin typeface="Arial Narrow" charset="0"/>
                <a:ea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00D1CE-B020-4A83-B71C-A6855C587967}" type="slidenum">
              <a:rPr lang="ru-RU" sz="160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/>
          </a:p>
        </p:txBody>
      </p:sp>
      <p:sp>
        <p:nvSpPr>
          <p:cNvPr id="1034" name="Rectangle 41"/>
          <p:cNvSpPr>
            <a:spLocks noChangeArrowheads="1"/>
          </p:cNvSpPr>
          <p:nvPr/>
        </p:nvSpPr>
        <p:spPr bwMode="auto">
          <a:xfrm>
            <a:off x="0" y="1085854"/>
            <a:ext cx="9144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5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98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1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4986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775" y="92076"/>
            <a:ext cx="17287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45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slow">
    <p:strips dir="rd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77725" y="1666007"/>
            <a:ext cx="7402665" cy="2279204"/>
          </a:xfrm>
        </p:spPr>
        <p:txBody>
          <a:bodyPr rIns="0"/>
          <a:lstStyle/>
          <a:p>
            <a:r>
              <a:rPr lang="ru-RU" sz="2800" dirty="0"/>
              <a:t>Технологические </a:t>
            </a:r>
            <a:r>
              <a:rPr lang="ru-RU" sz="2800" dirty="0" smtClean="0"/>
              <a:t>приоритеты</a:t>
            </a:r>
            <a:br>
              <a:rPr lang="ru-RU" sz="2800" dirty="0" smtClean="0"/>
            </a:br>
            <a:r>
              <a:rPr lang="ru-RU" sz="2800" dirty="0" smtClean="0"/>
              <a:t>инновационного развития</a:t>
            </a:r>
            <a:br>
              <a:rPr lang="ru-RU" sz="2800" dirty="0" smtClean="0"/>
            </a:br>
            <a:r>
              <a:rPr lang="ru-RU" sz="2800" dirty="0" smtClean="0"/>
              <a:t>ООО </a:t>
            </a:r>
            <a:r>
              <a:rPr lang="ru-RU" sz="2800" dirty="0"/>
              <a:t>«Газпром трансгаз Москва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67866" y="3926258"/>
            <a:ext cx="7476134" cy="2179495"/>
          </a:xfrm>
        </p:spPr>
        <p:txBody>
          <a:bodyPr/>
          <a:lstStyle/>
          <a:p>
            <a:r>
              <a:rPr lang="ru-RU" sz="2400" dirty="0" smtClean="0"/>
              <a:t>Докладчик: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Генеральный директор ООО «Газпром трансгаз Москва» Бабаков Александр Владимирович</a:t>
            </a:r>
            <a:endParaRPr lang="ru-RU" sz="2400" dirty="0"/>
          </a:p>
        </p:txBody>
      </p:sp>
      <p:sp>
        <p:nvSpPr>
          <p:cNvPr id="5" name="Подзаголовок 6"/>
          <p:cNvSpPr txBox="1">
            <a:spLocks/>
          </p:cNvSpPr>
          <p:nvPr/>
        </p:nvSpPr>
        <p:spPr>
          <a:xfrm>
            <a:off x="6604000" y="6345381"/>
            <a:ext cx="2540000" cy="512619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ru-RU" sz="2000" kern="120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0</a:t>
            </a:r>
            <a:r>
              <a:rPr lang="en-US" dirty="0" smtClean="0"/>
              <a:t>5</a:t>
            </a:r>
            <a:r>
              <a:rPr lang="ru-RU" dirty="0" smtClean="0"/>
              <a:t> октября 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9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289" y="-27429"/>
            <a:ext cx="7097714" cy="1079500"/>
          </a:xfrm>
        </p:spPr>
        <p:txBody>
          <a:bodyPr/>
          <a:lstStyle/>
          <a:p>
            <a:r>
              <a:rPr lang="ru-RU" dirty="0" smtClean="0"/>
              <a:t>Инновационные технологии и решения </a:t>
            </a:r>
            <a:r>
              <a:rPr lang="ru-RU" sz="1800" dirty="0" smtClean="0"/>
              <a:t>(продолжение)</a:t>
            </a: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 flipH="1">
            <a:off x="83070" y="3519577"/>
            <a:ext cx="1581828" cy="2570672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9ED"/>
              </a:clrFrom>
              <a:clrTo>
                <a:srgbClr val="EAE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9" y="1186385"/>
            <a:ext cx="1516598" cy="21261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30"/>
          <p:cNvSpPr>
            <a:spLocks noChangeArrowheads="1"/>
          </p:cNvSpPr>
          <p:nvPr/>
        </p:nvSpPr>
        <p:spPr bwMode="auto">
          <a:xfrm>
            <a:off x="152076" y="3945974"/>
            <a:ext cx="1512822" cy="17851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           11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 </a:t>
            </a:r>
            <a:endParaRPr lang="en-US" alt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algn="r" eaLnBrk="1" hangingPunct="1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приоритетных проблем</a:t>
            </a:r>
          </a:p>
          <a:p>
            <a:pPr algn="r" eaLnBrk="1" hangingPunct="1">
              <a:defRPr/>
            </a:pPr>
            <a:r>
              <a:rPr lang="en-US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103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algn="r" eaLnBrk="1" hangingPunct="1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технологи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и</a:t>
            </a:r>
            <a:endParaRPr lang="ru-RU" alt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09249"/>
              </p:ext>
            </p:extLst>
          </p:nvPr>
        </p:nvGraphicFramePr>
        <p:xfrm>
          <a:off x="1742537" y="1119339"/>
          <a:ext cx="7366959" cy="5135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16"/>
                <a:gridCol w="5164898"/>
                <a:gridCol w="787334"/>
                <a:gridCol w="983411"/>
              </a:tblGrid>
              <a:tr h="32325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№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84413" marR="84413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Технологический приоритет/приоритетная задача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marL="84413" marR="84413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err="1" smtClean="0">
                          <a:latin typeface="Arial Narrow" panose="020B0606020202030204" pitchFamily="34" charset="0"/>
                        </a:rPr>
                        <a:t>Техн-гий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marL="84413" marR="84413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Период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marL="84413" marR="84413" marT="45732" marB="45732"/>
                </a:tc>
              </a:tr>
              <a:tr h="1906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 gridSpan="3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Снижение удельных расходов энергоресурсов</a:t>
                      </a:r>
                    </a:p>
                  </a:txBody>
                  <a:tcPr marL="84413" marR="844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45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5.1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Внедрение технологий и методов снижения удельных расходов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45728" marB="45728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84407" marR="84407" marT="45728" marB="45728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2015 - 2020</a:t>
                      </a:r>
                    </a:p>
                  </a:txBody>
                  <a:tcPr marL="84407" marR="84407" marT="45728" marB="45728"/>
                </a:tc>
              </a:tr>
              <a:tr h="20991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5.2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Повышение качества энергоснабжения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45728" marB="45728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4407" marR="84407" marT="45728" marB="45728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2015 - 2017</a:t>
                      </a:r>
                      <a:endParaRPr lang="ru-RU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45728" marB="45728"/>
                </a:tc>
              </a:tr>
              <a:tr h="19065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5.3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Повышение оснащенности объектов приборами учета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45728" marB="45728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4407" marR="84407" marT="45728" marB="45728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2015 - 2017</a:t>
                      </a:r>
                    </a:p>
                  </a:txBody>
                  <a:tcPr marL="84407" marR="84407" marT="45728" marB="45728"/>
                </a:tc>
              </a:tr>
              <a:tr h="2731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 anchor="ctr"/>
                </a:tc>
                <a:tc gridSpan="3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Снижение потерь при транспорте газа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5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6.1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Снижение технологических потерь газа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14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2015 - 2020</a:t>
                      </a:r>
                    </a:p>
                  </a:txBody>
                  <a:tcPr marL="84407" marR="84407" marT="0" marB="0"/>
                </a:tc>
              </a:tr>
              <a:tr h="272375">
                <a:tc>
                  <a:txBody>
                    <a:bodyPr/>
                    <a:lstStyle/>
                    <a:p>
                      <a:pPr marL="0" algn="l" defTabSz="779252" rtl="0" eaLnBrk="1" latinLnBrk="0" hangingPunct="1"/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4407" marR="84407" marT="45728" marB="45728"/>
                </a:tc>
                <a:tc gridSpan="3">
                  <a:txBody>
                    <a:bodyPr/>
                    <a:lstStyle/>
                    <a:p>
                      <a:pPr marL="0" algn="l" defTabSz="779252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Управление материальными и трудовыми ресурсами, затратами, издержками</a:t>
                      </a:r>
                    </a:p>
                  </a:txBody>
                  <a:tcPr marL="84407" marR="84407" marT="45728" marB="4572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4413" marR="84413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4413" marR="84413" marT="0" marB="0"/>
                </a:tc>
              </a:tr>
              <a:tr h="272361">
                <a:tc>
                  <a:txBody>
                    <a:bodyPr/>
                    <a:lstStyle/>
                    <a:p>
                      <a:pPr marL="0" marR="0" indent="0" algn="l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7.1</a:t>
                      </a:r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Оптимизация управленческих процессов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55" marR="84455" marT="9525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55" marR="84455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2015 - 2017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55" marR="84455" marT="9525" marB="0"/>
                </a:tc>
              </a:tr>
              <a:tr h="272361">
                <a:tc>
                  <a:txBody>
                    <a:bodyPr/>
                    <a:lstStyle/>
                    <a:p>
                      <a:pPr marL="0" marR="0" indent="0" algn="l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7.2</a:t>
                      </a:r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отечественных технологий.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55" marR="84455" marT="9525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55" marR="84455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2018 - 2020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55" marR="84455" marT="9525" marB="0"/>
                </a:tc>
              </a:tr>
              <a:tr h="1906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 gridSpan="3"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Повышение надежности и качества связи</a:t>
                      </a:r>
                    </a:p>
                  </a:txBody>
                  <a:tcPr marL="84413" marR="84413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4413" marR="84413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4413" marR="84413" marT="0" marB="0"/>
                </a:tc>
              </a:tr>
              <a:tr h="24327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8.1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Модернизация связи и увеличение скорости обмена информации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2015 - 2020</a:t>
                      </a:r>
                    </a:p>
                  </a:txBody>
                  <a:tcPr marL="84407" marR="84407" marT="0" marB="0"/>
                </a:tc>
              </a:tr>
              <a:tr h="23117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4455" marR="84455"/>
                </a:tc>
                <a:tc gridSpan="3">
                  <a:txBody>
                    <a:bodyPr/>
                    <a:lstStyle/>
                    <a:p>
                      <a:pPr marL="0" marR="0" indent="0" algn="l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информационных технологий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4455" marR="84455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4455" marR="84455"/>
                </a:tc>
                <a:tc hMerge="1">
                  <a:txBody>
                    <a:bodyPr/>
                    <a:lstStyle/>
                    <a:p>
                      <a:pPr marL="0" marR="0" indent="0" algn="l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4455" marR="84455"/>
                </a:tc>
              </a:tr>
              <a:tr h="17061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9.1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Совершенствование управляемости технологическими процессами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2015 - 2020</a:t>
                      </a:r>
                    </a:p>
                  </a:txBody>
                  <a:tcPr marL="84407" marR="84407" marT="0" marB="0"/>
                </a:tc>
              </a:tr>
              <a:tr h="17061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4455" marR="84455"/>
                </a:tc>
                <a:tc gridSpan="3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Сокращение  негативного воздействия  на ОС и платы за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свехнормативное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воздействие</a:t>
                      </a:r>
                    </a:p>
                  </a:txBody>
                  <a:tcPr marL="84407" marR="84407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0" marB="0"/>
                </a:tc>
              </a:tr>
              <a:tr h="17061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10.1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Развитие технологий производственно-экологического мониторинга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2015 - 2017</a:t>
                      </a:r>
                    </a:p>
                  </a:txBody>
                  <a:tcPr marL="84407" marR="84407" marT="0" marB="0"/>
                </a:tc>
              </a:tr>
              <a:tr h="17061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10.2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Сокращение удельного негативного воздействия на ОС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2015 - 2020</a:t>
                      </a:r>
                    </a:p>
                  </a:txBody>
                  <a:tcPr marL="84407" marR="84407" marT="0" marB="0"/>
                </a:tc>
              </a:tr>
              <a:tr h="17061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4455" marR="84455"/>
                </a:tc>
                <a:tc gridSpan="3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Повышение производительности ГТС, увеличение объемов транспортируемого газа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0" marB="0"/>
                </a:tc>
              </a:tr>
              <a:tr h="17061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11.1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Обеспечение повышения загрузки и производительности объектов ГТС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2015 - 2017</a:t>
                      </a:r>
                    </a:p>
                  </a:txBody>
                  <a:tcPr marL="84407" marR="844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0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46288" y="2"/>
            <a:ext cx="7098200" cy="1079500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4252551" y="1616276"/>
            <a:ext cx="46672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5725" defTabSz="582613" eaLnBrk="1" hangingPunct="1">
              <a:spcBef>
                <a:spcPts val="300"/>
              </a:spcBef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2014 год</a:t>
            </a:r>
          </a:p>
          <a:p>
            <a:pPr marL="85725" defTabSz="582613" eaLnBrk="1" hangingPunct="1">
              <a:spcBef>
                <a:spcPts val="300"/>
              </a:spcBef>
              <a:defRPr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Применено –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15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новых 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технологий </a:t>
            </a: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85725" defTabSz="582613" eaLnBrk="1" hangingPunct="1">
              <a:spcBef>
                <a:spcPts val="300"/>
              </a:spcBef>
              <a:defRPr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Проведено испытаний -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13</a:t>
            </a: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видов продукции</a:t>
            </a:r>
            <a:endParaRPr lang="ru-RU" altLang="ru-RU" sz="180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85725" defTabSz="582613" eaLnBrk="1" hangingPunct="1">
              <a:spcBef>
                <a:spcPts val="300"/>
              </a:spcBef>
              <a:defRPr/>
            </a:pPr>
            <a:endParaRPr lang="ru-RU" altLang="ru-RU" sz="10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85725" defTabSz="582613" eaLnBrk="1" hangingPunct="1">
              <a:spcBef>
                <a:spcPts val="300"/>
              </a:spcBef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2015 год</a:t>
            </a:r>
          </a:p>
          <a:p>
            <a:pPr marL="85725" defTabSz="582613" eaLnBrk="1" hangingPunct="1">
              <a:spcBef>
                <a:spcPts val="300"/>
              </a:spcBef>
              <a:defRPr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Применено –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14</a:t>
            </a: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новых технологий</a:t>
            </a:r>
            <a:endParaRPr lang="ru-RU" altLang="ru-RU" sz="180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85725" defTabSz="582613" eaLnBrk="1" hangingPunct="1">
              <a:spcBef>
                <a:spcPts val="300"/>
              </a:spcBef>
              <a:defRPr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По перспективным  НИОКР 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– </a:t>
            </a: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6</a:t>
            </a: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видов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продукции</a:t>
            </a:r>
            <a:endParaRPr lang="ru-RU" altLang="ru-RU" sz="18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85725" defTabSz="582613" eaLnBrk="1" hangingPunct="1">
              <a:spcBef>
                <a:spcPts val="300"/>
              </a:spcBef>
              <a:defRPr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Опытно-промышленная эксплуатация </a:t>
            </a:r>
          </a:p>
          <a:p>
            <a:pPr marL="85725" defTabSz="582613" eaLnBrk="1" hangingPunct="1">
              <a:spcBef>
                <a:spcPts val="300"/>
              </a:spcBef>
              <a:defRPr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				   –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14</a:t>
            </a: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видов продукции</a:t>
            </a:r>
            <a:endParaRPr lang="ru-RU" altLang="ru-RU" sz="18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85725" defTabSz="582613" eaLnBrk="1" hangingPunct="1">
              <a:spcBef>
                <a:spcPts val="300"/>
              </a:spcBef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2016 год</a:t>
            </a:r>
            <a:r>
              <a:rPr lang="en-US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(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прогноз)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85725" defTabSz="582613" eaLnBrk="1" hangingPunct="1">
              <a:spcBef>
                <a:spcPts val="300"/>
              </a:spcBef>
              <a:defRPr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Внедрение –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12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новых технологий 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85725" defTabSz="582613" eaLnBrk="1" hangingPunct="1">
              <a:spcBef>
                <a:spcPts val="300"/>
              </a:spcBef>
              <a:defRPr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Опытно-промышленная эксплуатация </a:t>
            </a:r>
          </a:p>
          <a:p>
            <a:pPr marL="85725" defTabSz="582613" eaLnBrk="1" hangingPunct="1">
              <a:spcBef>
                <a:spcPts val="300"/>
              </a:spcBef>
              <a:defRPr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				   -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8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видов продукции</a:t>
            </a:r>
            <a:endParaRPr lang="ru-RU" altLang="ru-RU" sz="18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 rotWithShape="1">
          <a:blip r:embed="rId3"/>
          <a:srcRect t="6481"/>
          <a:stretch/>
        </p:blipFill>
        <p:spPr bwMode="auto">
          <a:xfrm>
            <a:off x="323850" y="1458913"/>
            <a:ext cx="2017835" cy="1341437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180242" y="2647951"/>
            <a:ext cx="1959220" cy="1295400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6"/>
          <p:cNvPicPr>
            <a:picLocks noChangeAspect="1" noChangeArrowheads="1"/>
          </p:cNvPicPr>
          <p:nvPr/>
        </p:nvPicPr>
        <p:blipFill>
          <a:blip r:embed="rId5"/>
          <a:srcRect t="6644"/>
          <a:stretch>
            <a:fillRect/>
          </a:stretch>
        </p:blipFill>
        <p:spPr bwMode="auto">
          <a:xfrm>
            <a:off x="1691055" y="4103688"/>
            <a:ext cx="2102826" cy="1473200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/>
          <a:srcRect l="2693" t="2754" r="2913" b="2203"/>
          <a:stretch/>
        </p:blipFill>
        <p:spPr bwMode="auto">
          <a:xfrm>
            <a:off x="180243" y="4103693"/>
            <a:ext cx="1397977" cy="1647825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/>
          <a:srcRect l="10095" t="12454" b="10891"/>
          <a:stretch/>
        </p:blipFill>
        <p:spPr bwMode="auto">
          <a:xfrm>
            <a:off x="2290396" y="2908301"/>
            <a:ext cx="1677866" cy="1035051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8"/>
          <a:srcRect t="12575" b="6695"/>
          <a:stretch/>
        </p:blipFill>
        <p:spPr bwMode="auto">
          <a:xfrm>
            <a:off x="2475041" y="1458918"/>
            <a:ext cx="1493227" cy="1349375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/>
          <a:srcRect l="3856" t="12788" r="7562" b="16573"/>
          <a:stretch/>
        </p:blipFill>
        <p:spPr bwMode="auto">
          <a:xfrm>
            <a:off x="2475041" y="4900613"/>
            <a:ext cx="1493227" cy="900112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олилиния 13"/>
          <p:cNvSpPr/>
          <p:nvPr/>
        </p:nvSpPr>
        <p:spPr>
          <a:xfrm>
            <a:off x="4200531" y="1276351"/>
            <a:ext cx="4719271" cy="4762500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" y="1181100"/>
            <a:ext cx="4893656" cy="304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9923" r="30208" b="3396"/>
          <a:stretch/>
        </p:blipFill>
        <p:spPr bwMode="auto">
          <a:xfrm>
            <a:off x="3719943" y="1454899"/>
            <a:ext cx="1765792" cy="24955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287" y="-27429"/>
            <a:ext cx="7097715" cy="1079500"/>
          </a:xfrm>
        </p:spPr>
        <p:txBody>
          <a:bodyPr>
            <a:noAutofit/>
          </a:bodyPr>
          <a:lstStyle/>
          <a:p>
            <a:r>
              <a:rPr lang="ru-RU" dirty="0"/>
              <a:t>Повышение технически возможной пропускной способности (ТВПС) </a:t>
            </a:r>
            <a:r>
              <a:rPr lang="ru-RU" dirty="0" smtClean="0"/>
              <a:t>ГРС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5624424" y="1423358"/>
            <a:ext cx="3206840" cy="3415344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781676" y="1609727"/>
            <a:ext cx="3049588" cy="32289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>
            <a:defPPr>
              <a:defRPr lang="ru-RU"/>
            </a:defPPr>
            <a:lvl1pPr marL="180975" indent="-180975"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marL="266700" indent="-266700"/>
            <a:r>
              <a:rPr lang="ru-RU" dirty="0"/>
              <a:t>снятие ограничений по подключению новых потребителей</a:t>
            </a:r>
          </a:p>
          <a:p>
            <a:pPr marL="266700" indent="-266700">
              <a:spcBef>
                <a:spcPts val="600"/>
              </a:spcBef>
            </a:pPr>
            <a:r>
              <a:rPr lang="ru-RU" dirty="0" smtClean="0"/>
              <a:t>экономия </a:t>
            </a:r>
            <a:r>
              <a:rPr lang="ru-RU" dirty="0"/>
              <a:t>капитальных вложений ПАО «Газпром» на реконструкцию ГРС</a:t>
            </a:r>
          </a:p>
          <a:p>
            <a:pPr marL="266700" indent="-266700">
              <a:spcBef>
                <a:spcPts val="600"/>
              </a:spcBef>
            </a:pPr>
            <a:r>
              <a:rPr lang="ru-RU" dirty="0"/>
              <a:t>увеличение </a:t>
            </a:r>
            <a:r>
              <a:rPr lang="ru-RU" dirty="0" smtClean="0"/>
              <a:t>проектной производительности 301ГРС ПАО </a:t>
            </a:r>
            <a:r>
              <a:rPr lang="ru-RU" dirty="0"/>
              <a:t>«Газпром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4" name="Рисунок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514" y="4089078"/>
            <a:ext cx="4755128" cy="1993217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2" y="2702674"/>
            <a:ext cx="3010823" cy="2256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46897" y="2799543"/>
            <a:ext cx="1461843" cy="45563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ГРС Погар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Брянская область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0475" y="5211816"/>
            <a:ext cx="5267324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Ожидаемый эффект для ПАО «Газпром»: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увеличение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поставки газа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 на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8,7 млрд. м</a:t>
            </a:r>
            <a:r>
              <a:rPr lang="ru-RU" sz="2000" b="1" baseline="30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/год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экономия 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более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20 млрд. рублей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287" y="-27429"/>
            <a:ext cx="7097715" cy="1079500"/>
          </a:xfrm>
        </p:spPr>
        <p:txBody>
          <a:bodyPr/>
          <a:lstStyle/>
          <a:p>
            <a:r>
              <a:rPr lang="ru-RU" dirty="0" smtClean="0"/>
              <a:t>Однониточная </a:t>
            </a:r>
            <a:r>
              <a:rPr lang="ru-RU" dirty="0"/>
              <a:t>ГИС на базе УЗПР «Вымпел-500» Ду1400</a:t>
            </a:r>
          </a:p>
        </p:txBody>
      </p:sp>
      <p:sp>
        <p:nvSpPr>
          <p:cNvPr id="4" name="Полилиния 3"/>
          <p:cNvSpPr/>
          <p:nvPr/>
        </p:nvSpPr>
        <p:spPr>
          <a:xfrm flipH="1" flipV="1">
            <a:off x="1803108" y="1268932"/>
            <a:ext cx="1811360" cy="2414546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C:\Users\075-Smirnov\Documents\Мои документы\Презентации\Доклад_Сочи 2015\фото_Донская 1400\PA130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24" y="1268933"/>
            <a:ext cx="5051606" cy="3788704"/>
          </a:xfrm>
          <a:prstGeom prst="rect">
            <a:avLst/>
          </a:prstGeom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17061" r="11533" b="20484"/>
          <a:stretch/>
        </p:blipFill>
        <p:spPr bwMode="auto">
          <a:xfrm>
            <a:off x="232913" y="3893770"/>
            <a:ext cx="3994031" cy="2327732"/>
          </a:xfrm>
          <a:prstGeom prst="rect">
            <a:avLst/>
          </a:prstGeom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425" y="4085448"/>
            <a:ext cx="2592502" cy="1944377"/>
          </a:xfrm>
          <a:prstGeom prst="rect">
            <a:avLst/>
          </a:prstGeom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04317" y="5218981"/>
            <a:ext cx="2347413" cy="100252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Натурные испытания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КС Донская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2913" y="1269782"/>
            <a:ext cx="3381555" cy="25402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простота конструкции</a:t>
            </a:r>
          </a:p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возможность поверки на месте</a:t>
            </a:r>
          </a:p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применение эффективного высокоточного отечественного оборудования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180975" indent="-1809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снижение эксплуатационных затрат</a:t>
            </a:r>
          </a:p>
        </p:txBody>
      </p:sp>
    </p:spTree>
    <p:extLst>
      <p:ext uri="{BB962C8B-B14F-4D97-AF65-F5344CB8AC3E}">
        <p14:creationId xmlns:p14="http://schemas.microsoft.com/office/powerpoint/2010/main" val="41097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289" y="-27429"/>
            <a:ext cx="7097714" cy="1079500"/>
          </a:xfrm>
        </p:spPr>
        <p:txBody>
          <a:bodyPr/>
          <a:lstStyle/>
          <a:p>
            <a:r>
              <a:rPr lang="ru-RU" dirty="0" smtClean="0"/>
              <a:t>Эффективность внедрения технологий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567782"/>
              </p:ext>
            </p:extLst>
          </p:nvPr>
        </p:nvGraphicFramePr>
        <p:xfrm>
          <a:off x="240640" y="1338349"/>
          <a:ext cx="8697475" cy="47317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09126"/>
                <a:gridCol w="1480086"/>
                <a:gridCol w="1118153"/>
                <a:gridCol w="1195055"/>
                <a:gridCol w="1195055"/>
              </a:tblGrid>
              <a:tr h="789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29" marR="9429" marT="942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Ед. измерения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29" marR="9429" marT="942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29" marR="9429" marT="942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29" marR="9429" marT="942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(прогноз)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29" marR="9429" marT="942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4186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Снижение эксплуатационных расходов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тыс. руб.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4 902,13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31 907,78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26 126,29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978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Снижение капитальных расходов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тыс. руб.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1 445,98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10 457,03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10 979,88</a:t>
                      </a:r>
                    </a:p>
                  </a:txBody>
                  <a:tcPr marL="0" marR="0" marT="0" marB="0" anchor="ctr"/>
                </a:tc>
              </a:tr>
              <a:tr h="84186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Снижение удельных выбросов парниковых газов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5,4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5,48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5,48</a:t>
                      </a:r>
                    </a:p>
                  </a:txBody>
                  <a:tcPr marL="0" marR="0" marT="0" marB="0" anchor="ctr"/>
                </a:tc>
              </a:tr>
              <a:tr h="84186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Снижение удельных выбросов </a:t>
                      </a:r>
                      <a:r>
                        <a:rPr lang="ru-RU" sz="1800" b="0" i="0" u="none" strike="noStrike" dirty="0" err="1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Nox</a:t>
                      </a:r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 в атмосферу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т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3,2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3,22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3,24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6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Экономия топливно- энергетических ресурсов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err="1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т.у.т</a:t>
                      </a:r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356,3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458,72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459,72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46289" y="2"/>
            <a:ext cx="7098199" cy="1079500"/>
          </a:xfrm>
        </p:spPr>
        <p:txBody>
          <a:bodyPr/>
          <a:lstStyle/>
          <a:p>
            <a:r>
              <a:rPr lang="ru-RU" dirty="0" smtClean="0"/>
              <a:t>Привлечение технологий*</a:t>
            </a:r>
            <a:r>
              <a:rPr lang="ru-RU" baseline="30000" dirty="0" smtClean="0"/>
              <a:t>)</a:t>
            </a:r>
            <a:endParaRPr lang="ru-RU" baseline="30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78" b="20709"/>
          <a:stretch/>
        </p:blipFill>
        <p:spPr bwMode="auto">
          <a:xfrm>
            <a:off x="3597564" y="1219201"/>
            <a:ext cx="5278582" cy="4932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221674" y="1219201"/>
            <a:ext cx="2990654" cy="14685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88900" dir="2700000" algn="tl" rotWithShape="0">
              <a:schemeClr val="accent1">
                <a:lumMod val="7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Отраслевые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научно-технические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внедренческие центры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21672" y="4441308"/>
            <a:ext cx="2990655" cy="14685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88900" dir="2700000" algn="tl" rotWithShape="0">
              <a:schemeClr val="accent1">
                <a:lumMod val="7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 anchorCtr="1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Региональные промышленные </a:t>
            </a:r>
          </a:p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предприятия и Ассоциации производителей оборудования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21674" y="2816748"/>
            <a:ext cx="2990654" cy="14685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88900" dir="2700000" algn="tl" rotWithShape="0">
              <a:schemeClr val="accent1">
                <a:lumMod val="7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 anchorCtr="1"/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Региональные </a:t>
            </a:r>
          </a:p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научно-образовательные </a:t>
            </a:r>
          </a:p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центры (университеты)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672" y="6012615"/>
            <a:ext cx="3232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1200" i="1" baseline="30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 в работе по состоянию на 01.10.2016</a:t>
            </a:r>
            <a:endParaRPr lang="ru-RU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446464" y="1142466"/>
            <a:ext cx="5529745" cy="5078791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39608" y="3925454"/>
            <a:ext cx="1991680" cy="2309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lIns="36000" tIns="36000" rIns="36000" bIns="36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14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Arial Narrow" panose="020B05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субъектов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5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80</a:t>
            </a:r>
            <a:endParaRPr lang="ru-RU" sz="2000" b="1" baseline="30000" dirty="0">
              <a:solidFill>
                <a:schemeClr val="accent1">
                  <a:lumMod val="50000"/>
                </a:schemeClr>
              </a:solidFill>
              <a:latin typeface="Arial Narrow" panose="020B05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организаций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5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ассоциации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5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238</a:t>
            </a:r>
            <a:endParaRPr lang="ru-RU" sz="2000" b="1" baseline="30000" dirty="0">
              <a:solidFill>
                <a:schemeClr val="accent1">
                  <a:lumMod val="50000"/>
                </a:schemeClr>
              </a:solidFill>
              <a:latin typeface="Arial Narrow" panose="020B0506020202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технологий</a:t>
            </a:r>
            <a:endParaRPr lang="ru-RU" sz="2000" baseline="30000" dirty="0">
              <a:solidFill>
                <a:schemeClr val="accent1">
                  <a:lumMod val="50000"/>
                </a:schemeClr>
              </a:solidFill>
              <a:latin typeface="Arial Narrow" panose="020B0506020202030204" pitchFamily="34" charset="0"/>
            </a:endParaRPr>
          </a:p>
          <a:p>
            <a:pPr algn="ctr"/>
            <a:endParaRPr lang="ru-RU" sz="1800" baseline="30000" dirty="0">
              <a:solidFill>
                <a:schemeClr val="accent1">
                  <a:lumMod val="50000"/>
                </a:schemeClr>
              </a:solidFill>
              <a:latin typeface="Arial Narrow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37118571"/>
              </p:ext>
            </p:extLst>
          </p:nvPr>
        </p:nvGraphicFramePr>
        <p:xfrm>
          <a:off x="-14304" y="3980324"/>
          <a:ext cx="2867580" cy="210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96121" y="5591676"/>
            <a:ext cx="470319" cy="301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8%</a:t>
            </a:r>
            <a:endParaRPr lang="ru-RU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99553725"/>
              </p:ext>
            </p:extLst>
          </p:nvPr>
        </p:nvGraphicFramePr>
        <p:xfrm>
          <a:off x="5712120" y="2117855"/>
          <a:ext cx="3373359" cy="413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624371" y="4825392"/>
            <a:ext cx="433314" cy="419405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4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69572" y="3758009"/>
            <a:ext cx="493820" cy="419405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1</a:t>
            </a:r>
            <a:r>
              <a:rPr lang="ru-RU" b="1" dirty="0" smtClean="0">
                <a:latin typeface="Arial Narrow" panose="020B0606020202030204" pitchFamily="34" charset="0"/>
              </a:rPr>
              <a:t>6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69965" y="2435645"/>
            <a:ext cx="504749" cy="419405"/>
          </a:xfrm>
          <a:prstGeom prst="rect">
            <a:avLst/>
          </a:prstGeom>
          <a:solidFill>
            <a:schemeClr val="tx2">
              <a:lumMod val="40000"/>
              <a:lumOff val="60000"/>
              <a:alpha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31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93052" y="4485277"/>
            <a:ext cx="1239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40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b="1" dirty="0" smtClean="0"/>
              <a:t>Субъекты РФ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36083" y="3440412"/>
            <a:ext cx="1561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Предприятия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73947" y="1904198"/>
            <a:ext cx="137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Технологии, оборудование</a:t>
            </a:r>
          </a:p>
        </p:txBody>
      </p:sp>
      <p:sp>
        <p:nvSpPr>
          <p:cNvPr id="66" name="TextBox 65"/>
          <p:cNvSpPr txBox="1">
            <a:spLocks noChangeAspect="1"/>
          </p:cNvSpPr>
          <p:nvPr/>
        </p:nvSpPr>
        <p:spPr>
          <a:xfrm>
            <a:off x="4965658" y="3831991"/>
            <a:ext cx="771524" cy="29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</a:rPr>
              <a:t>Владимирская область</a:t>
            </a:r>
          </a:p>
        </p:txBody>
      </p:sp>
      <p:sp>
        <p:nvSpPr>
          <p:cNvPr id="71" name="Freeform 34"/>
          <p:cNvSpPr>
            <a:spLocks noChangeAspect="1"/>
          </p:cNvSpPr>
          <p:nvPr/>
        </p:nvSpPr>
        <p:spPr bwMode="auto">
          <a:xfrm>
            <a:off x="2719319" y="2317692"/>
            <a:ext cx="1069849" cy="1177857"/>
          </a:xfrm>
          <a:custGeom>
            <a:avLst/>
            <a:gdLst>
              <a:gd name="T0" fmla="*/ 72 w 208"/>
              <a:gd name="T1" fmla="*/ 153 h 196"/>
              <a:gd name="T2" fmla="*/ 72 w 208"/>
              <a:gd name="T3" fmla="*/ 137 h 196"/>
              <a:gd name="T4" fmla="*/ 68 w 208"/>
              <a:gd name="T5" fmla="*/ 126 h 196"/>
              <a:gd name="T6" fmla="*/ 59 w 208"/>
              <a:gd name="T7" fmla="*/ 114 h 196"/>
              <a:gd name="T8" fmla="*/ 47 w 208"/>
              <a:gd name="T9" fmla="*/ 106 h 196"/>
              <a:gd name="T10" fmla="*/ 38 w 208"/>
              <a:gd name="T11" fmla="*/ 94 h 196"/>
              <a:gd name="T12" fmla="*/ 38 w 208"/>
              <a:gd name="T13" fmla="*/ 82 h 196"/>
              <a:gd name="T14" fmla="*/ 30 w 208"/>
              <a:gd name="T15" fmla="*/ 79 h 196"/>
              <a:gd name="T16" fmla="*/ 13 w 208"/>
              <a:gd name="T17" fmla="*/ 82 h 196"/>
              <a:gd name="T18" fmla="*/ 0 w 208"/>
              <a:gd name="T19" fmla="*/ 67 h 196"/>
              <a:gd name="T20" fmla="*/ 4 w 208"/>
              <a:gd name="T21" fmla="*/ 59 h 196"/>
              <a:gd name="T22" fmla="*/ 13 w 208"/>
              <a:gd name="T23" fmla="*/ 43 h 196"/>
              <a:gd name="T24" fmla="*/ 26 w 208"/>
              <a:gd name="T25" fmla="*/ 35 h 196"/>
              <a:gd name="T26" fmla="*/ 38 w 208"/>
              <a:gd name="T27" fmla="*/ 32 h 196"/>
              <a:gd name="T28" fmla="*/ 47 w 208"/>
              <a:gd name="T29" fmla="*/ 28 h 196"/>
              <a:gd name="T30" fmla="*/ 59 w 208"/>
              <a:gd name="T31" fmla="*/ 16 h 196"/>
              <a:gd name="T32" fmla="*/ 64 w 208"/>
              <a:gd name="T33" fmla="*/ 0 h 196"/>
              <a:gd name="T34" fmla="*/ 81 w 208"/>
              <a:gd name="T35" fmla="*/ 4 h 196"/>
              <a:gd name="T36" fmla="*/ 89 w 208"/>
              <a:gd name="T37" fmla="*/ 16 h 196"/>
              <a:gd name="T38" fmla="*/ 85 w 208"/>
              <a:gd name="T39" fmla="*/ 24 h 196"/>
              <a:gd name="T40" fmla="*/ 89 w 208"/>
              <a:gd name="T41" fmla="*/ 39 h 196"/>
              <a:gd name="T42" fmla="*/ 102 w 208"/>
              <a:gd name="T43" fmla="*/ 47 h 196"/>
              <a:gd name="T44" fmla="*/ 119 w 208"/>
              <a:gd name="T45" fmla="*/ 47 h 196"/>
              <a:gd name="T46" fmla="*/ 127 w 208"/>
              <a:gd name="T47" fmla="*/ 59 h 196"/>
              <a:gd name="T48" fmla="*/ 136 w 208"/>
              <a:gd name="T49" fmla="*/ 55 h 196"/>
              <a:gd name="T50" fmla="*/ 136 w 208"/>
              <a:gd name="T51" fmla="*/ 59 h 196"/>
              <a:gd name="T52" fmla="*/ 149 w 208"/>
              <a:gd name="T53" fmla="*/ 59 h 196"/>
              <a:gd name="T54" fmla="*/ 153 w 208"/>
              <a:gd name="T55" fmla="*/ 59 h 196"/>
              <a:gd name="T56" fmla="*/ 170 w 208"/>
              <a:gd name="T57" fmla="*/ 63 h 196"/>
              <a:gd name="T58" fmla="*/ 183 w 208"/>
              <a:gd name="T59" fmla="*/ 59 h 196"/>
              <a:gd name="T60" fmla="*/ 195 w 208"/>
              <a:gd name="T61" fmla="*/ 63 h 196"/>
              <a:gd name="T62" fmla="*/ 200 w 208"/>
              <a:gd name="T63" fmla="*/ 63 h 196"/>
              <a:gd name="T64" fmla="*/ 208 w 208"/>
              <a:gd name="T65" fmla="*/ 75 h 196"/>
              <a:gd name="T66" fmla="*/ 200 w 208"/>
              <a:gd name="T67" fmla="*/ 82 h 196"/>
              <a:gd name="T68" fmla="*/ 200 w 208"/>
              <a:gd name="T69" fmla="*/ 94 h 196"/>
              <a:gd name="T70" fmla="*/ 204 w 208"/>
              <a:gd name="T71" fmla="*/ 102 h 196"/>
              <a:gd name="T72" fmla="*/ 200 w 208"/>
              <a:gd name="T73" fmla="*/ 118 h 196"/>
              <a:gd name="T74" fmla="*/ 187 w 208"/>
              <a:gd name="T75" fmla="*/ 126 h 196"/>
              <a:gd name="T76" fmla="*/ 178 w 208"/>
              <a:gd name="T77" fmla="*/ 141 h 196"/>
              <a:gd name="T78" fmla="*/ 187 w 208"/>
              <a:gd name="T79" fmla="*/ 153 h 196"/>
              <a:gd name="T80" fmla="*/ 187 w 208"/>
              <a:gd name="T81" fmla="*/ 165 h 196"/>
              <a:gd name="T82" fmla="*/ 174 w 208"/>
              <a:gd name="T83" fmla="*/ 173 h 196"/>
              <a:gd name="T84" fmla="*/ 174 w 208"/>
              <a:gd name="T85" fmla="*/ 177 h 196"/>
              <a:gd name="T86" fmla="*/ 161 w 208"/>
              <a:gd name="T87" fmla="*/ 177 h 196"/>
              <a:gd name="T88" fmla="*/ 157 w 208"/>
              <a:gd name="T89" fmla="*/ 169 h 196"/>
              <a:gd name="T90" fmla="*/ 144 w 208"/>
              <a:gd name="T91" fmla="*/ 169 h 196"/>
              <a:gd name="T92" fmla="*/ 144 w 208"/>
              <a:gd name="T93" fmla="*/ 173 h 196"/>
              <a:gd name="T94" fmla="*/ 140 w 208"/>
              <a:gd name="T95" fmla="*/ 180 h 196"/>
              <a:gd name="T96" fmla="*/ 127 w 208"/>
              <a:gd name="T97" fmla="*/ 188 h 196"/>
              <a:gd name="T98" fmla="*/ 115 w 208"/>
              <a:gd name="T99" fmla="*/ 184 h 196"/>
              <a:gd name="T100" fmla="*/ 110 w 208"/>
              <a:gd name="T101" fmla="*/ 192 h 196"/>
              <a:gd name="T102" fmla="*/ 102 w 208"/>
              <a:gd name="T103" fmla="*/ 196 h 196"/>
              <a:gd name="T104" fmla="*/ 93 w 208"/>
              <a:gd name="T105" fmla="*/ 192 h 196"/>
              <a:gd name="T106" fmla="*/ 85 w 208"/>
              <a:gd name="T107" fmla="*/ 196 h 196"/>
              <a:gd name="T108" fmla="*/ 72 w 208"/>
              <a:gd name="T109" fmla="*/ 188 h 196"/>
              <a:gd name="T110" fmla="*/ 59 w 208"/>
              <a:gd name="T111" fmla="*/ 188 h 196"/>
              <a:gd name="T112" fmla="*/ 51 w 208"/>
              <a:gd name="T113" fmla="*/ 184 h 196"/>
              <a:gd name="T114" fmla="*/ 59 w 208"/>
              <a:gd name="T115" fmla="*/ 17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96">
                <a:moveTo>
                  <a:pt x="68" y="165"/>
                </a:moveTo>
                <a:lnTo>
                  <a:pt x="68" y="161"/>
                </a:lnTo>
                <a:lnTo>
                  <a:pt x="72" y="161"/>
                </a:lnTo>
                <a:lnTo>
                  <a:pt x="72" y="157"/>
                </a:lnTo>
                <a:lnTo>
                  <a:pt x="72" y="153"/>
                </a:lnTo>
                <a:lnTo>
                  <a:pt x="76" y="149"/>
                </a:lnTo>
                <a:lnTo>
                  <a:pt x="76" y="145"/>
                </a:lnTo>
                <a:lnTo>
                  <a:pt x="76" y="141"/>
                </a:lnTo>
                <a:lnTo>
                  <a:pt x="76" y="137"/>
                </a:lnTo>
                <a:lnTo>
                  <a:pt x="72" y="137"/>
                </a:lnTo>
                <a:lnTo>
                  <a:pt x="72" y="133"/>
                </a:lnTo>
                <a:lnTo>
                  <a:pt x="68" y="133"/>
                </a:lnTo>
                <a:lnTo>
                  <a:pt x="64" y="129"/>
                </a:lnTo>
                <a:lnTo>
                  <a:pt x="68" y="129"/>
                </a:lnTo>
                <a:lnTo>
                  <a:pt x="68" y="126"/>
                </a:lnTo>
                <a:lnTo>
                  <a:pt x="68" y="122"/>
                </a:lnTo>
                <a:lnTo>
                  <a:pt x="64" y="122"/>
                </a:lnTo>
                <a:lnTo>
                  <a:pt x="64" y="118"/>
                </a:lnTo>
                <a:lnTo>
                  <a:pt x="64" y="114"/>
                </a:lnTo>
                <a:lnTo>
                  <a:pt x="59" y="114"/>
                </a:lnTo>
                <a:lnTo>
                  <a:pt x="55" y="110"/>
                </a:lnTo>
                <a:lnTo>
                  <a:pt x="51" y="110"/>
                </a:lnTo>
                <a:lnTo>
                  <a:pt x="47" y="106"/>
                </a:lnTo>
                <a:lnTo>
                  <a:pt x="43" y="106"/>
                </a:lnTo>
                <a:lnTo>
                  <a:pt x="47" y="106"/>
                </a:lnTo>
                <a:lnTo>
                  <a:pt x="47" y="102"/>
                </a:lnTo>
                <a:lnTo>
                  <a:pt x="43" y="102"/>
                </a:lnTo>
                <a:lnTo>
                  <a:pt x="43" y="98"/>
                </a:lnTo>
                <a:lnTo>
                  <a:pt x="38" y="98"/>
                </a:lnTo>
                <a:lnTo>
                  <a:pt x="38" y="94"/>
                </a:lnTo>
                <a:lnTo>
                  <a:pt x="43" y="90"/>
                </a:lnTo>
                <a:lnTo>
                  <a:pt x="38" y="90"/>
                </a:lnTo>
                <a:lnTo>
                  <a:pt x="43" y="86"/>
                </a:lnTo>
                <a:lnTo>
                  <a:pt x="38" y="86"/>
                </a:lnTo>
                <a:lnTo>
                  <a:pt x="38" y="82"/>
                </a:lnTo>
                <a:lnTo>
                  <a:pt x="38" y="79"/>
                </a:lnTo>
                <a:lnTo>
                  <a:pt x="34" y="79"/>
                </a:lnTo>
                <a:lnTo>
                  <a:pt x="34" y="82"/>
                </a:lnTo>
                <a:lnTo>
                  <a:pt x="30" y="82"/>
                </a:lnTo>
                <a:lnTo>
                  <a:pt x="30" y="79"/>
                </a:lnTo>
                <a:lnTo>
                  <a:pt x="26" y="79"/>
                </a:lnTo>
                <a:lnTo>
                  <a:pt x="26" y="82"/>
                </a:lnTo>
                <a:lnTo>
                  <a:pt x="21" y="82"/>
                </a:lnTo>
                <a:lnTo>
                  <a:pt x="17" y="82"/>
                </a:lnTo>
                <a:lnTo>
                  <a:pt x="13" y="82"/>
                </a:lnTo>
                <a:lnTo>
                  <a:pt x="13" y="79"/>
                </a:lnTo>
                <a:lnTo>
                  <a:pt x="9" y="79"/>
                </a:lnTo>
                <a:lnTo>
                  <a:pt x="4" y="75"/>
                </a:lnTo>
                <a:lnTo>
                  <a:pt x="4" y="71"/>
                </a:lnTo>
                <a:lnTo>
                  <a:pt x="0" y="67"/>
                </a:lnTo>
                <a:lnTo>
                  <a:pt x="4" y="67"/>
                </a:lnTo>
                <a:lnTo>
                  <a:pt x="4" y="71"/>
                </a:lnTo>
                <a:lnTo>
                  <a:pt x="4" y="67"/>
                </a:lnTo>
                <a:lnTo>
                  <a:pt x="4" y="63"/>
                </a:lnTo>
                <a:lnTo>
                  <a:pt x="4" y="59"/>
                </a:lnTo>
                <a:lnTo>
                  <a:pt x="9" y="55"/>
                </a:lnTo>
                <a:lnTo>
                  <a:pt x="9" y="51"/>
                </a:lnTo>
                <a:lnTo>
                  <a:pt x="13" y="51"/>
                </a:lnTo>
                <a:lnTo>
                  <a:pt x="13" y="47"/>
                </a:lnTo>
                <a:lnTo>
                  <a:pt x="13" y="43"/>
                </a:lnTo>
                <a:lnTo>
                  <a:pt x="17" y="43"/>
                </a:lnTo>
                <a:lnTo>
                  <a:pt x="21" y="43"/>
                </a:lnTo>
                <a:lnTo>
                  <a:pt x="21" y="39"/>
                </a:lnTo>
                <a:lnTo>
                  <a:pt x="26" y="39"/>
                </a:lnTo>
                <a:lnTo>
                  <a:pt x="26" y="35"/>
                </a:lnTo>
                <a:lnTo>
                  <a:pt x="30" y="39"/>
                </a:lnTo>
                <a:lnTo>
                  <a:pt x="30" y="35"/>
                </a:lnTo>
                <a:lnTo>
                  <a:pt x="34" y="35"/>
                </a:lnTo>
                <a:lnTo>
                  <a:pt x="38" y="35"/>
                </a:lnTo>
                <a:lnTo>
                  <a:pt x="38" y="32"/>
                </a:lnTo>
                <a:lnTo>
                  <a:pt x="43" y="32"/>
                </a:lnTo>
                <a:lnTo>
                  <a:pt x="43" y="28"/>
                </a:lnTo>
                <a:lnTo>
                  <a:pt x="43" y="24"/>
                </a:lnTo>
                <a:lnTo>
                  <a:pt x="47" y="24"/>
                </a:lnTo>
                <a:lnTo>
                  <a:pt x="47" y="28"/>
                </a:lnTo>
                <a:lnTo>
                  <a:pt x="51" y="28"/>
                </a:lnTo>
                <a:lnTo>
                  <a:pt x="55" y="24"/>
                </a:lnTo>
                <a:lnTo>
                  <a:pt x="55" y="20"/>
                </a:lnTo>
                <a:lnTo>
                  <a:pt x="59" y="20"/>
                </a:lnTo>
                <a:lnTo>
                  <a:pt x="59" y="16"/>
                </a:lnTo>
                <a:lnTo>
                  <a:pt x="59" y="12"/>
                </a:lnTo>
                <a:lnTo>
                  <a:pt x="64" y="12"/>
                </a:lnTo>
                <a:lnTo>
                  <a:pt x="64" y="8"/>
                </a:lnTo>
                <a:lnTo>
                  <a:pt x="64" y="4"/>
                </a:lnTo>
                <a:lnTo>
                  <a:pt x="64" y="0"/>
                </a:lnTo>
                <a:lnTo>
                  <a:pt x="68" y="0"/>
                </a:lnTo>
                <a:lnTo>
                  <a:pt x="68" y="4"/>
                </a:lnTo>
                <a:lnTo>
                  <a:pt x="72" y="4"/>
                </a:lnTo>
                <a:lnTo>
                  <a:pt x="76" y="4"/>
                </a:lnTo>
                <a:lnTo>
                  <a:pt x="81" y="4"/>
                </a:lnTo>
                <a:lnTo>
                  <a:pt x="85" y="4"/>
                </a:lnTo>
                <a:lnTo>
                  <a:pt x="85" y="8"/>
                </a:lnTo>
                <a:lnTo>
                  <a:pt x="85" y="12"/>
                </a:lnTo>
                <a:lnTo>
                  <a:pt x="89" y="12"/>
                </a:lnTo>
                <a:lnTo>
                  <a:pt x="89" y="16"/>
                </a:lnTo>
                <a:lnTo>
                  <a:pt x="93" y="16"/>
                </a:lnTo>
                <a:lnTo>
                  <a:pt x="93" y="20"/>
                </a:lnTo>
                <a:lnTo>
                  <a:pt x="89" y="20"/>
                </a:lnTo>
                <a:lnTo>
                  <a:pt x="89" y="24"/>
                </a:lnTo>
                <a:lnTo>
                  <a:pt x="85" y="24"/>
                </a:lnTo>
                <a:lnTo>
                  <a:pt x="85" y="28"/>
                </a:lnTo>
                <a:lnTo>
                  <a:pt x="89" y="28"/>
                </a:lnTo>
                <a:lnTo>
                  <a:pt x="89" y="32"/>
                </a:lnTo>
                <a:lnTo>
                  <a:pt x="89" y="35"/>
                </a:lnTo>
                <a:lnTo>
                  <a:pt x="89" y="39"/>
                </a:lnTo>
                <a:lnTo>
                  <a:pt x="93" y="39"/>
                </a:lnTo>
                <a:lnTo>
                  <a:pt x="93" y="43"/>
                </a:lnTo>
                <a:lnTo>
                  <a:pt x="98" y="43"/>
                </a:lnTo>
                <a:lnTo>
                  <a:pt x="98" y="47"/>
                </a:lnTo>
                <a:lnTo>
                  <a:pt x="102" y="47"/>
                </a:lnTo>
                <a:lnTo>
                  <a:pt x="106" y="47"/>
                </a:lnTo>
                <a:lnTo>
                  <a:pt x="110" y="51"/>
                </a:lnTo>
                <a:lnTo>
                  <a:pt x="115" y="51"/>
                </a:lnTo>
                <a:lnTo>
                  <a:pt x="119" y="51"/>
                </a:lnTo>
                <a:lnTo>
                  <a:pt x="119" y="47"/>
                </a:lnTo>
                <a:lnTo>
                  <a:pt x="119" y="51"/>
                </a:lnTo>
                <a:lnTo>
                  <a:pt x="123" y="51"/>
                </a:lnTo>
                <a:lnTo>
                  <a:pt x="123" y="55"/>
                </a:lnTo>
                <a:lnTo>
                  <a:pt x="127" y="55"/>
                </a:lnTo>
                <a:lnTo>
                  <a:pt x="127" y="59"/>
                </a:lnTo>
                <a:lnTo>
                  <a:pt x="127" y="55"/>
                </a:lnTo>
                <a:lnTo>
                  <a:pt x="132" y="55"/>
                </a:lnTo>
                <a:lnTo>
                  <a:pt x="132" y="59"/>
                </a:lnTo>
                <a:lnTo>
                  <a:pt x="136" y="59"/>
                </a:lnTo>
                <a:lnTo>
                  <a:pt x="136" y="55"/>
                </a:lnTo>
                <a:lnTo>
                  <a:pt x="132" y="55"/>
                </a:lnTo>
                <a:lnTo>
                  <a:pt x="136" y="55"/>
                </a:lnTo>
                <a:lnTo>
                  <a:pt x="136" y="59"/>
                </a:lnTo>
                <a:lnTo>
                  <a:pt x="136" y="55"/>
                </a:lnTo>
                <a:lnTo>
                  <a:pt x="136" y="59"/>
                </a:lnTo>
                <a:lnTo>
                  <a:pt x="140" y="59"/>
                </a:lnTo>
                <a:lnTo>
                  <a:pt x="144" y="59"/>
                </a:lnTo>
                <a:lnTo>
                  <a:pt x="144" y="55"/>
                </a:lnTo>
                <a:lnTo>
                  <a:pt x="144" y="59"/>
                </a:lnTo>
                <a:lnTo>
                  <a:pt x="149" y="59"/>
                </a:lnTo>
                <a:lnTo>
                  <a:pt x="149" y="55"/>
                </a:lnTo>
                <a:lnTo>
                  <a:pt x="149" y="59"/>
                </a:lnTo>
                <a:lnTo>
                  <a:pt x="149" y="55"/>
                </a:lnTo>
                <a:lnTo>
                  <a:pt x="153" y="55"/>
                </a:lnTo>
                <a:lnTo>
                  <a:pt x="153" y="59"/>
                </a:lnTo>
                <a:lnTo>
                  <a:pt x="157" y="59"/>
                </a:lnTo>
                <a:lnTo>
                  <a:pt x="161" y="59"/>
                </a:lnTo>
                <a:lnTo>
                  <a:pt x="166" y="59"/>
                </a:lnTo>
                <a:lnTo>
                  <a:pt x="166" y="63"/>
                </a:lnTo>
                <a:lnTo>
                  <a:pt x="170" y="63"/>
                </a:lnTo>
                <a:lnTo>
                  <a:pt x="174" y="63"/>
                </a:lnTo>
                <a:lnTo>
                  <a:pt x="178" y="59"/>
                </a:lnTo>
                <a:lnTo>
                  <a:pt x="178" y="63"/>
                </a:lnTo>
                <a:lnTo>
                  <a:pt x="183" y="63"/>
                </a:lnTo>
                <a:lnTo>
                  <a:pt x="183" y="59"/>
                </a:lnTo>
                <a:lnTo>
                  <a:pt x="187" y="59"/>
                </a:lnTo>
                <a:lnTo>
                  <a:pt x="187" y="63"/>
                </a:lnTo>
                <a:lnTo>
                  <a:pt x="187" y="59"/>
                </a:lnTo>
                <a:lnTo>
                  <a:pt x="191" y="63"/>
                </a:lnTo>
                <a:lnTo>
                  <a:pt x="195" y="63"/>
                </a:lnTo>
                <a:lnTo>
                  <a:pt x="195" y="67"/>
                </a:lnTo>
                <a:lnTo>
                  <a:pt x="195" y="63"/>
                </a:lnTo>
                <a:lnTo>
                  <a:pt x="195" y="67"/>
                </a:lnTo>
                <a:lnTo>
                  <a:pt x="195" y="63"/>
                </a:lnTo>
                <a:lnTo>
                  <a:pt x="200" y="63"/>
                </a:lnTo>
                <a:lnTo>
                  <a:pt x="200" y="67"/>
                </a:lnTo>
                <a:lnTo>
                  <a:pt x="204" y="67"/>
                </a:lnTo>
                <a:lnTo>
                  <a:pt x="204" y="71"/>
                </a:lnTo>
                <a:lnTo>
                  <a:pt x="204" y="75"/>
                </a:lnTo>
                <a:lnTo>
                  <a:pt x="208" y="75"/>
                </a:lnTo>
                <a:lnTo>
                  <a:pt x="204" y="79"/>
                </a:lnTo>
                <a:lnTo>
                  <a:pt x="208" y="79"/>
                </a:lnTo>
                <a:lnTo>
                  <a:pt x="204" y="79"/>
                </a:lnTo>
                <a:lnTo>
                  <a:pt x="204" y="82"/>
                </a:lnTo>
                <a:lnTo>
                  <a:pt x="200" y="82"/>
                </a:lnTo>
                <a:lnTo>
                  <a:pt x="200" y="86"/>
                </a:lnTo>
                <a:lnTo>
                  <a:pt x="200" y="90"/>
                </a:lnTo>
                <a:lnTo>
                  <a:pt x="204" y="90"/>
                </a:lnTo>
                <a:lnTo>
                  <a:pt x="204" y="94"/>
                </a:lnTo>
                <a:lnTo>
                  <a:pt x="200" y="94"/>
                </a:lnTo>
                <a:lnTo>
                  <a:pt x="204" y="94"/>
                </a:lnTo>
                <a:lnTo>
                  <a:pt x="204" y="98"/>
                </a:lnTo>
                <a:lnTo>
                  <a:pt x="208" y="98"/>
                </a:lnTo>
                <a:lnTo>
                  <a:pt x="208" y="102"/>
                </a:lnTo>
                <a:lnTo>
                  <a:pt x="204" y="102"/>
                </a:lnTo>
                <a:lnTo>
                  <a:pt x="204" y="106"/>
                </a:lnTo>
                <a:lnTo>
                  <a:pt x="204" y="110"/>
                </a:lnTo>
                <a:lnTo>
                  <a:pt x="204" y="114"/>
                </a:lnTo>
                <a:lnTo>
                  <a:pt x="200" y="114"/>
                </a:lnTo>
                <a:lnTo>
                  <a:pt x="200" y="118"/>
                </a:lnTo>
                <a:lnTo>
                  <a:pt x="200" y="122"/>
                </a:lnTo>
                <a:lnTo>
                  <a:pt x="195" y="122"/>
                </a:lnTo>
                <a:lnTo>
                  <a:pt x="195" y="126"/>
                </a:lnTo>
                <a:lnTo>
                  <a:pt x="191" y="126"/>
                </a:lnTo>
                <a:lnTo>
                  <a:pt x="187" y="126"/>
                </a:lnTo>
                <a:lnTo>
                  <a:pt x="187" y="129"/>
                </a:lnTo>
                <a:lnTo>
                  <a:pt x="187" y="133"/>
                </a:lnTo>
                <a:lnTo>
                  <a:pt x="183" y="133"/>
                </a:lnTo>
                <a:lnTo>
                  <a:pt x="183" y="137"/>
                </a:lnTo>
                <a:lnTo>
                  <a:pt x="178" y="141"/>
                </a:lnTo>
                <a:lnTo>
                  <a:pt x="183" y="141"/>
                </a:lnTo>
                <a:lnTo>
                  <a:pt x="183" y="145"/>
                </a:lnTo>
                <a:lnTo>
                  <a:pt x="187" y="145"/>
                </a:lnTo>
                <a:lnTo>
                  <a:pt x="187" y="149"/>
                </a:lnTo>
                <a:lnTo>
                  <a:pt x="187" y="153"/>
                </a:lnTo>
                <a:lnTo>
                  <a:pt x="187" y="157"/>
                </a:lnTo>
                <a:lnTo>
                  <a:pt x="191" y="157"/>
                </a:lnTo>
                <a:lnTo>
                  <a:pt x="187" y="157"/>
                </a:lnTo>
                <a:lnTo>
                  <a:pt x="187" y="161"/>
                </a:lnTo>
                <a:lnTo>
                  <a:pt x="187" y="165"/>
                </a:lnTo>
                <a:lnTo>
                  <a:pt x="183" y="165"/>
                </a:lnTo>
                <a:lnTo>
                  <a:pt x="178" y="165"/>
                </a:lnTo>
                <a:lnTo>
                  <a:pt x="178" y="169"/>
                </a:lnTo>
                <a:lnTo>
                  <a:pt x="174" y="169"/>
                </a:lnTo>
                <a:lnTo>
                  <a:pt x="174" y="173"/>
                </a:lnTo>
                <a:lnTo>
                  <a:pt x="178" y="173"/>
                </a:lnTo>
                <a:lnTo>
                  <a:pt x="174" y="173"/>
                </a:lnTo>
                <a:lnTo>
                  <a:pt x="178" y="173"/>
                </a:lnTo>
                <a:lnTo>
                  <a:pt x="178" y="177"/>
                </a:lnTo>
                <a:lnTo>
                  <a:pt x="174" y="177"/>
                </a:lnTo>
                <a:lnTo>
                  <a:pt x="174" y="180"/>
                </a:lnTo>
                <a:lnTo>
                  <a:pt x="170" y="180"/>
                </a:lnTo>
                <a:lnTo>
                  <a:pt x="166" y="180"/>
                </a:lnTo>
                <a:lnTo>
                  <a:pt x="166" y="177"/>
                </a:lnTo>
                <a:lnTo>
                  <a:pt x="161" y="177"/>
                </a:lnTo>
                <a:lnTo>
                  <a:pt x="161" y="173"/>
                </a:lnTo>
                <a:lnTo>
                  <a:pt x="157" y="173"/>
                </a:lnTo>
                <a:lnTo>
                  <a:pt x="157" y="169"/>
                </a:lnTo>
                <a:lnTo>
                  <a:pt x="157" y="173"/>
                </a:lnTo>
                <a:lnTo>
                  <a:pt x="157" y="169"/>
                </a:lnTo>
                <a:lnTo>
                  <a:pt x="153" y="169"/>
                </a:lnTo>
                <a:lnTo>
                  <a:pt x="153" y="173"/>
                </a:lnTo>
                <a:lnTo>
                  <a:pt x="153" y="169"/>
                </a:lnTo>
                <a:lnTo>
                  <a:pt x="149" y="169"/>
                </a:lnTo>
                <a:lnTo>
                  <a:pt x="144" y="169"/>
                </a:lnTo>
                <a:lnTo>
                  <a:pt x="144" y="165"/>
                </a:lnTo>
                <a:lnTo>
                  <a:pt x="144" y="169"/>
                </a:lnTo>
                <a:lnTo>
                  <a:pt x="140" y="169"/>
                </a:lnTo>
                <a:lnTo>
                  <a:pt x="140" y="173"/>
                </a:lnTo>
                <a:lnTo>
                  <a:pt x="144" y="173"/>
                </a:lnTo>
                <a:lnTo>
                  <a:pt x="144" y="177"/>
                </a:lnTo>
                <a:lnTo>
                  <a:pt x="140" y="177"/>
                </a:lnTo>
                <a:lnTo>
                  <a:pt x="140" y="180"/>
                </a:lnTo>
                <a:lnTo>
                  <a:pt x="144" y="180"/>
                </a:lnTo>
                <a:lnTo>
                  <a:pt x="140" y="180"/>
                </a:lnTo>
                <a:lnTo>
                  <a:pt x="140" y="184"/>
                </a:lnTo>
                <a:lnTo>
                  <a:pt x="136" y="184"/>
                </a:lnTo>
                <a:lnTo>
                  <a:pt x="132" y="184"/>
                </a:lnTo>
                <a:lnTo>
                  <a:pt x="127" y="184"/>
                </a:lnTo>
                <a:lnTo>
                  <a:pt x="127" y="188"/>
                </a:lnTo>
                <a:lnTo>
                  <a:pt x="123" y="188"/>
                </a:lnTo>
                <a:lnTo>
                  <a:pt x="119" y="184"/>
                </a:lnTo>
                <a:lnTo>
                  <a:pt x="119" y="188"/>
                </a:lnTo>
                <a:lnTo>
                  <a:pt x="119" y="184"/>
                </a:lnTo>
                <a:lnTo>
                  <a:pt x="115" y="184"/>
                </a:lnTo>
                <a:lnTo>
                  <a:pt x="110" y="184"/>
                </a:lnTo>
                <a:lnTo>
                  <a:pt x="110" y="188"/>
                </a:lnTo>
                <a:lnTo>
                  <a:pt x="110" y="192"/>
                </a:lnTo>
                <a:lnTo>
                  <a:pt x="106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6"/>
                </a:lnTo>
                <a:lnTo>
                  <a:pt x="106" y="192"/>
                </a:lnTo>
                <a:lnTo>
                  <a:pt x="102" y="192"/>
                </a:lnTo>
                <a:lnTo>
                  <a:pt x="102" y="196"/>
                </a:lnTo>
                <a:lnTo>
                  <a:pt x="98" y="196"/>
                </a:lnTo>
                <a:lnTo>
                  <a:pt x="93" y="196"/>
                </a:lnTo>
                <a:lnTo>
                  <a:pt x="93" y="192"/>
                </a:lnTo>
                <a:lnTo>
                  <a:pt x="89" y="192"/>
                </a:lnTo>
                <a:lnTo>
                  <a:pt x="93" y="192"/>
                </a:lnTo>
                <a:lnTo>
                  <a:pt x="93" y="188"/>
                </a:lnTo>
                <a:lnTo>
                  <a:pt x="89" y="188"/>
                </a:lnTo>
                <a:lnTo>
                  <a:pt x="89" y="192"/>
                </a:lnTo>
                <a:lnTo>
                  <a:pt x="85" y="192"/>
                </a:lnTo>
                <a:lnTo>
                  <a:pt x="85" y="196"/>
                </a:lnTo>
                <a:lnTo>
                  <a:pt x="81" y="196"/>
                </a:lnTo>
                <a:lnTo>
                  <a:pt x="81" y="192"/>
                </a:lnTo>
                <a:lnTo>
                  <a:pt x="76" y="192"/>
                </a:lnTo>
                <a:lnTo>
                  <a:pt x="76" y="188"/>
                </a:lnTo>
                <a:lnTo>
                  <a:pt x="72" y="188"/>
                </a:lnTo>
                <a:lnTo>
                  <a:pt x="68" y="188"/>
                </a:lnTo>
                <a:lnTo>
                  <a:pt x="68" y="184"/>
                </a:lnTo>
                <a:lnTo>
                  <a:pt x="64" y="184"/>
                </a:lnTo>
                <a:lnTo>
                  <a:pt x="59" y="184"/>
                </a:lnTo>
                <a:lnTo>
                  <a:pt x="59" y="188"/>
                </a:lnTo>
                <a:lnTo>
                  <a:pt x="55" y="188"/>
                </a:lnTo>
                <a:lnTo>
                  <a:pt x="51" y="188"/>
                </a:lnTo>
                <a:lnTo>
                  <a:pt x="55" y="188"/>
                </a:lnTo>
                <a:lnTo>
                  <a:pt x="55" y="184"/>
                </a:lnTo>
                <a:lnTo>
                  <a:pt x="51" y="184"/>
                </a:lnTo>
                <a:lnTo>
                  <a:pt x="51" y="180"/>
                </a:lnTo>
                <a:lnTo>
                  <a:pt x="55" y="180"/>
                </a:lnTo>
                <a:lnTo>
                  <a:pt x="55" y="177"/>
                </a:lnTo>
                <a:lnTo>
                  <a:pt x="55" y="173"/>
                </a:lnTo>
                <a:lnTo>
                  <a:pt x="59" y="173"/>
                </a:lnTo>
                <a:lnTo>
                  <a:pt x="59" y="169"/>
                </a:lnTo>
                <a:lnTo>
                  <a:pt x="64" y="165"/>
                </a:lnTo>
                <a:lnTo>
                  <a:pt x="68" y="16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72" name="Freeform 90"/>
          <p:cNvSpPr>
            <a:spLocks noChangeAspect="1"/>
          </p:cNvSpPr>
          <p:nvPr/>
        </p:nvSpPr>
        <p:spPr bwMode="auto">
          <a:xfrm>
            <a:off x="2744190" y="3415109"/>
            <a:ext cx="920690" cy="1201898"/>
          </a:xfrm>
          <a:custGeom>
            <a:avLst/>
            <a:gdLst>
              <a:gd name="T0" fmla="*/ 13 w 179"/>
              <a:gd name="T1" fmla="*/ 71 h 200"/>
              <a:gd name="T2" fmla="*/ 17 w 179"/>
              <a:gd name="T3" fmla="*/ 59 h 200"/>
              <a:gd name="T4" fmla="*/ 9 w 179"/>
              <a:gd name="T5" fmla="*/ 51 h 200"/>
              <a:gd name="T6" fmla="*/ 9 w 179"/>
              <a:gd name="T7" fmla="*/ 40 h 200"/>
              <a:gd name="T8" fmla="*/ 0 w 179"/>
              <a:gd name="T9" fmla="*/ 28 h 200"/>
              <a:gd name="T10" fmla="*/ 9 w 179"/>
              <a:gd name="T11" fmla="*/ 24 h 200"/>
              <a:gd name="T12" fmla="*/ 13 w 179"/>
              <a:gd name="T13" fmla="*/ 16 h 200"/>
              <a:gd name="T14" fmla="*/ 26 w 179"/>
              <a:gd name="T15" fmla="*/ 4 h 200"/>
              <a:gd name="T16" fmla="*/ 39 w 179"/>
              <a:gd name="T17" fmla="*/ 8 h 200"/>
              <a:gd name="T18" fmla="*/ 51 w 179"/>
              <a:gd name="T19" fmla="*/ 4 h 200"/>
              <a:gd name="T20" fmla="*/ 60 w 179"/>
              <a:gd name="T21" fmla="*/ 0 h 200"/>
              <a:gd name="T22" fmla="*/ 72 w 179"/>
              <a:gd name="T23" fmla="*/ 8 h 200"/>
              <a:gd name="T24" fmla="*/ 85 w 179"/>
              <a:gd name="T25" fmla="*/ 8 h 200"/>
              <a:gd name="T26" fmla="*/ 89 w 179"/>
              <a:gd name="T27" fmla="*/ 8 h 200"/>
              <a:gd name="T28" fmla="*/ 102 w 179"/>
              <a:gd name="T29" fmla="*/ 8 h 200"/>
              <a:gd name="T30" fmla="*/ 106 w 179"/>
              <a:gd name="T31" fmla="*/ 8 h 200"/>
              <a:gd name="T32" fmla="*/ 115 w 179"/>
              <a:gd name="T33" fmla="*/ 20 h 200"/>
              <a:gd name="T34" fmla="*/ 123 w 179"/>
              <a:gd name="T35" fmla="*/ 28 h 200"/>
              <a:gd name="T36" fmla="*/ 128 w 179"/>
              <a:gd name="T37" fmla="*/ 36 h 200"/>
              <a:gd name="T38" fmla="*/ 119 w 179"/>
              <a:gd name="T39" fmla="*/ 47 h 200"/>
              <a:gd name="T40" fmla="*/ 132 w 179"/>
              <a:gd name="T41" fmla="*/ 55 h 200"/>
              <a:gd name="T42" fmla="*/ 145 w 179"/>
              <a:gd name="T43" fmla="*/ 67 h 200"/>
              <a:gd name="T44" fmla="*/ 145 w 179"/>
              <a:gd name="T45" fmla="*/ 79 h 200"/>
              <a:gd name="T46" fmla="*/ 145 w 179"/>
              <a:gd name="T47" fmla="*/ 90 h 200"/>
              <a:gd name="T48" fmla="*/ 149 w 179"/>
              <a:gd name="T49" fmla="*/ 106 h 200"/>
              <a:gd name="T50" fmla="*/ 149 w 179"/>
              <a:gd name="T51" fmla="*/ 118 h 200"/>
              <a:gd name="T52" fmla="*/ 149 w 179"/>
              <a:gd name="T53" fmla="*/ 130 h 200"/>
              <a:gd name="T54" fmla="*/ 157 w 179"/>
              <a:gd name="T55" fmla="*/ 141 h 200"/>
              <a:gd name="T56" fmla="*/ 162 w 179"/>
              <a:gd name="T57" fmla="*/ 149 h 200"/>
              <a:gd name="T58" fmla="*/ 166 w 179"/>
              <a:gd name="T59" fmla="*/ 165 h 200"/>
              <a:gd name="T60" fmla="*/ 174 w 179"/>
              <a:gd name="T61" fmla="*/ 169 h 200"/>
              <a:gd name="T62" fmla="*/ 179 w 179"/>
              <a:gd name="T63" fmla="*/ 181 h 200"/>
              <a:gd name="T64" fmla="*/ 166 w 179"/>
              <a:gd name="T65" fmla="*/ 188 h 200"/>
              <a:gd name="T66" fmla="*/ 157 w 179"/>
              <a:gd name="T67" fmla="*/ 184 h 200"/>
              <a:gd name="T68" fmla="*/ 149 w 179"/>
              <a:gd name="T69" fmla="*/ 177 h 200"/>
              <a:gd name="T70" fmla="*/ 140 w 179"/>
              <a:gd name="T71" fmla="*/ 192 h 200"/>
              <a:gd name="T72" fmla="*/ 136 w 179"/>
              <a:gd name="T73" fmla="*/ 200 h 200"/>
              <a:gd name="T74" fmla="*/ 128 w 179"/>
              <a:gd name="T75" fmla="*/ 192 h 200"/>
              <a:gd name="T76" fmla="*/ 128 w 179"/>
              <a:gd name="T77" fmla="*/ 184 h 200"/>
              <a:gd name="T78" fmla="*/ 123 w 179"/>
              <a:gd name="T79" fmla="*/ 177 h 200"/>
              <a:gd name="T80" fmla="*/ 111 w 179"/>
              <a:gd name="T81" fmla="*/ 169 h 200"/>
              <a:gd name="T82" fmla="*/ 102 w 179"/>
              <a:gd name="T83" fmla="*/ 157 h 200"/>
              <a:gd name="T84" fmla="*/ 94 w 179"/>
              <a:gd name="T85" fmla="*/ 149 h 200"/>
              <a:gd name="T86" fmla="*/ 77 w 179"/>
              <a:gd name="T87" fmla="*/ 149 h 200"/>
              <a:gd name="T88" fmla="*/ 64 w 179"/>
              <a:gd name="T89" fmla="*/ 141 h 200"/>
              <a:gd name="T90" fmla="*/ 60 w 179"/>
              <a:gd name="T91" fmla="*/ 134 h 200"/>
              <a:gd name="T92" fmla="*/ 55 w 179"/>
              <a:gd name="T93" fmla="*/ 126 h 200"/>
              <a:gd name="T94" fmla="*/ 51 w 179"/>
              <a:gd name="T95" fmla="*/ 118 h 200"/>
              <a:gd name="T96" fmla="*/ 43 w 179"/>
              <a:gd name="T97" fmla="*/ 106 h 200"/>
              <a:gd name="T98" fmla="*/ 30 w 179"/>
              <a:gd name="T99" fmla="*/ 110 h 200"/>
              <a:gd name="T100" fmla="*/ 22 w 179"/>
              <a:gd name="T101" fmla="*/ 106 h 200"/>
              <a:gd name="T102" fmla="*/ 17 w 179"/>
              <a:gd name="T103" fmla="*/ 98 h 200"/>
              <a:gd name="T104" fmla="*/ 9 w 179"/>
              <a:gd name="T105" fmla="*/ 8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9" h="200">
                <a:moveTo>
                  <a:pt x="17" y="83"/>
                </a:moveTo>
                <a:lnTo>
                  <a:pt x="17" y="79"/>
                </a:lnTo>
                <a:lnTo>
                  <a:pt x="13" y="79"/>
                </a:lnTo>
                <a:lnTo>
                  <a:pt x="13" y="75"/>
                </a:lnTo>
                <a:lnTo>
                  <a:pt x="13" y="71"/>
                </a:lnTo>
                <a:lnTo>
                  <a:pt x="17" y="71"/>
                </a:lnTo>
                <a:lnTo>
                  <a:pt x="17" y="67"/>
                </a:lnTo>
                <a:lnTo>
                  <a:pt x="22" y="67"/>
                </a:lnTo>
                <a:lnTo>
                  <a:pt x="22" y="63"/>
                </a:lnTo>
                <a:lnTo>
                  <a:pt x="17" y="59"/>
                </a:lnTo>
                <a:lnTo>
                  <a:pt x="22" y="59"/>
                </a:lnTo>
                <a:lnTo>
                  <a:pt x="17" y="55"/>
                </a:lnTo>
                <a:lnTo>
                  <a:pt x="13" y="55"/>
                </a:lnTo>
                <a:lnTo>
                  <a:pt x="13" y="51"/>
                </a:lnTo>
                <a:lnTo>
                  <a:pt x="9" y="51"/>
                </a:lnTo>
                <a:lnTo>
                  <a:pt x="9" y="47"/>
                </a:lnTo>
                <a:lnTo>
                  <a:pt x="5" y="47"/>
                </a:lnTo>
                <a:lnTo>
                  <a:pt x="5" y="43"/>
                </a:lnTo>
                <a:lnTo>
                  <a:pt x="9" y="43"/>
                </a:lnTo>
                <a:lnTo>
                  <a:pt x="9" y="40"/>
                </a:lnTo>
                <a:lnTo>
                  <a:pt x="9" y="36"/>
                </a:lnTo>
                <a:lnTo>
                  <a:pt x="5" y="36"/>
                </a:lnTo>
                <a:lnTo>
                  <a:pt x="5" y="32"/>
                </a:lnTo>
                <a:lnTo>
                  <a:pt x="5" y="28"/>
                </a:lnTo>
                <a:lnTo>
                  <a:pt x="0" y="28"/>
                </a:lnTo>
                <a:lnTo>
                  <a:pt x="0" y="24"/>
                </a:lnTo>
                <a:lnTo>
                  <a:pt x="0" y="20"/>
                </a:lnTo>
                <a:lnTo>
                  <a:pt x="5" y="20"/>
                </a:lnTo>
                <a:lnTo>
                  <a:pt x="9" y="20"/>
                </a:lnTo>
                <a:lnTo>
                  <a:pt x="9" y="24"/>
                </a:lnTo>
                <a:lnTo>
                  <a:pt x="9" y="20"/>
                </a:lnTo>
                <a:lnTo>
                  <a:pt x="13" y="20"/>
                </a:lnTo>
                <a:lnTo>
                  <a:pt x="9" y="20"/>
                </a:lnTo>
                <a:lnTo>
                  <a:pt x="9" y="16"/>
                </a:lnTo>
                <a:lnTo>
                  <a:pt x="13" y="16"/>
                </a:lnTo>
                <a:lnTo>
                  <a:pt x="17" y="16"/>
                </a:lnTo>
                <a:lnTo>
                  <a:pt x="22" y="16"/>
                </a:lnTo>
                <a:lnTo>
                  <a:pt x="22" y="12"/>
                </a:lnTo>
                <a:lnTo>
                  <a:pt x="26" y="8"/>
                </a:lnTo>
                <a:lnTo>
                  <a:pt x="26" y="4"/>
                </a:lnTo>
                <a:lnTo>
                  <a:pt x="26" y="0"/>
                </a:lnTo>
                <a:lnTo>
                  <a:pt x="30" y="0"/>
                </a:lnTo>
                <a:lnTo>
                  <a:pt x="34" y="0"/>
                </a:lnTo>
                <a:lnTo>
                  <a:pt x="34" y="4"/>
                </a:lnTo>
                <a:lnTo>
                  <a:pt x="39" y="8"/>
                </a:lnTo>
                <a:lnTo>
                  <a:pt x="43" y="12"/>
                </a:lnTo>
                <a:lnTo>
                  <a:pt x="47" y="12"/>
                </a:lnTo>
                <a:lnTo>
                  <a:pt x="47" y="8"/>
                </a:lnTo>
                <a:lnTo>
                  <a:pt x="51" y="8"/>
                </a:lnTo>
                <a:lnTo>
                  <a:pt x="51" y="4"/>
                </a:lnTo>
                <a:lnTo>
                  <a:pt x="47" y="4"/>
                </a:lnTo>
                <a:lnTo>
                  <a:pt x="51" y="4"/>
                </a:lnTo>
                <a:lnTo>
                  <a:pt x="55" y="4"/>
                </a:lnTo>
                <a:lnTo>
                  <a:pt x="55" y="0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8" y="4"/>
                </a:lnTo>
                <a:lnTo>
                  <a:pt x="72" y="4"/>
                </a:lnTo>
                <a:lnTo>
                  <a:pt x="72" y="8"/>
                </a:lnTo>
                <a:lnTo>
                  <a:pt x="77" y="8"/>
                </a:lnTo>
                <a:lnTo>
                  <a:pt x="77" y="12"/>
                </a:lnTo>
                <a:lnTo>
                  <a:pt x="81" y="12"/>
                </a:lnTo>
                <a:lnTo>
                  <a:pt x="81" y="8"/>
                </a:lnTo>
                <a:lnTo>
                  <a:pt x="85" y="8"/>
                </a:lnTo>
                <a:lnTo>
                  <a:pt x="85" y="4"/>
                </a:lnTo>
                <a:lnTo>
                  <a:pt x="89" y="4"/>
                </a:lnTo>
                <a:lnTo>
                  <a:pt x="89" y="8"/>
                </a:lnTo>
                <a:lnTo>
                  <a:pt x="85" y="8"/>
                </a:lnTo>
                <a:lnTo>
                  <a:pt x="89" y="8"/>
                </a:lnTo>
                <a:lnTo>
                  <a:pt x="89" y="12"/>
                </a:lnTo>
                <a:lnTo>
                  <a:pt x="94" y="12"/>
                </a:lnTo>
                <a:lnTo>
                  <a:pt x="98" y="12"/>
                </a:lnTo>
                <a:lnTo>
                  <a:pt x="98" y="8"/>
                </a:lnTo>
                <a:lnTo>
                  <a:pt x="102" y="8"/>
                </a:lnTo>
                <a:lnTo>
                  <a:pt x="102" y="12"/>
                </a:lnTo>
                <a:lnTo>
                  <a:pt x="102" y="8"/>
                </a:lnTo>
                <a:lnTo>
                  <a:pt x="106" y="8"/>
                </a:lnTo>
                <a:lnTo>
                  <a:pt x="102" y="8"/>
                </a:lnTo>
                <a:lnTo>
                  <a:pt x="106" y="8"/>
                </a:lnTo>
                <a:lnTo>
                  <a:pt x="106" y="12"/>
                </a:lnTo>
                <a:lnTo>
                  <a:pt x="106" y="16"/>
                </a:lnTo>
                <a:lnTo>
                  <a:pt x="111" y="16"/>
                </a:lnTo>
                <a:lnTo>
                  <a:pt x="111" y="20"/>
                </a:lnTo>
                <a:lnTo>
                  <a:pt x="115" y="20"/>
                </a:lnTo>
                <a:lnTo>
                  <a:pt x="115" y="24"/>
                </a:lnTo>
                <a:lnTo>
                  <a:pt x="119" y="20"/>
                </a:lnTo>
                <a:lnTo>
                  <a:pt x="119" y="24"/>
                </a:lnTo>
                <a:lnTo>
                  <a:pt x="119" y="28"/>
                </a:lnTo>
                <a:lnTo>
                  <a:pt x="123" y="28"/>
                </a:lnTo>
                <a:lnTo>
                  <a:pt x="128" y="28"/>
                </a:lnTo>
                <a:lnTo>
                  <a:pt x="128" y="32"/>
                </a:lnTo>
                <a:lnTo>
                  <a:pt x="132" y="32"/>
                </a:lnTo>
                <a:lnTo>
                  <a:pt x="132" y="36"/>
                </a:lnTo>
                <a:lnTo>
                  <a:pt x="128" y="36"/>
                </a:lnTo>
                <a:lnTo>
                  <a:pt x="128" y="40"/>
                </a:lnTo>
                <a:lnTo>
                  <a:pt x="123" y="40"/>
                </a:lnTo>
                <a:lnTo>
                  <a:pt x="123" y="43"/>
                </a:lnTo>
                <a:lnTo>
                  <a:pt x="119" y="43"/>
                </a:lnTo>
                <a:lnTo>
                  <a:pt x="119" y="47"/>
                </a:lnTo>
                <a:lnTo>
                  <a:pt x="123" y="47"/>
                </a:lnTo>
                <a:lnTo>
                  <a:pt x="128" y="47"/>
                </a:lnTo>
                <a:lnTo>
                  <a:pt x="128" y="51"/>
                </a:lnTo>
                <a:lnTo>
                  <a:pt x="128" y="55"/>
                </a:lnTo>
                <a:lnTo>
                  <a:pt x="132" y="55"/>
                </a:lnTo>
                <a:lnTo>
                  <a:pt x="132" y="59"/>
                </a:lnTo>
                <a:lnTo>
                  <a:pt x="136" y="59"/>
                </a:lnTo>
                <a:lnTo>
                  <a:pt x="136" y="63"/>
                </a:lnTo>
                <a:lnTo>
                  <a:pt x="140" y="63"/>
                </a:lnTo>
                <a:lnTo>
                  <a:pt x="145" y="67"/>
                </a:lnTo>
                <a:lnTo>
                  <a:pt x="149" y="67"/>
                </a:lnTo>
                <a:lnTo>
                  <a:pt x="149" y="71"/>
                </a:lnTo>
                <a:lnTo>
                  <a:pt x="149" y="75"/>
                </a:lnTo>
                <a:lnTo>
                  <a:pt x="145" y="75"/>
                </a:lnTo>
                <a:lnTo>
                  <a:pt x="145" y="79"/>
                </a:lnTo>
                <a:lnTo>
                  <a:pt x="140" y="83"/>
                </a:lnTo>
                <a:lnTo>
                  <a:pt x="145" y="87"/>
                </a:lnTo>
                <a:lnTo>
                  <a:pt x="145" y="90"/>
                </a:lnTo>
                <a:lnTo>
                  <a:pt x="140" y="90"/>
                </a:lnTo>
                <a:lnTo>
                  <a:pt x="145" y="90"/>
                </a:lnTo>
                <a:lnTo>
                  <a:pt x="145" y="94"/>
                </a:lnTo>
                <a:lnTo>
                  <a:pt x="145" y="98"/>
                </a:lnTo>
                <a:lnTo>
                  <a:pt x="145" y="102"/>
                </a:lnTo>
                <a:lnTo>
                  <a:pt x="145" y="106"/>
                </a:lnTo>
                <a:lnTo>
                  <a:pt x="149" y="106"/>
                </a:lnTo>
                <a:lnTo>
                  <a:pt x="149" y="110"/>
                </a:lnTo>
                <a:lnTo>
                  <a:pt x="145" y="110"/>
                </a:lnTo>
                <a:lnTo>
                  <a:pt x="149" y="110"/>
                </a:lnTo>
                <a:lnTo>
                  <a:pt x="149" y="114"/>
                </a:lnTo>
                <a:lnTo>
                  <a:pt x="149" y="118"/>
                </a:lnTo>
                <a:lnTo>
                  <a:pt x="153" y="118"/>
                </a:lnTo>
                <a:lnTo>
                  <a:pt x="149" y="118"/>
                </a:lnTo>
                <a:lnTo>
                  <a:pt x="149" y="122"/>
                </a:lnTo>
                <a:lnTo>
                  <a:pt x="149" y="126"/>
                </a:lnTo>
                <a:lnTo>
                  <a:pt x="149" y="130"/>
                </a:lnTo>
                <a:lnTo>
                  <a:pt x="149" y="134"/>
                </a:lnTo>
                <a:lnTo>
                  <a:pt x="153" y="134"/>
                </a:lnTo>
                <a:lnTo>
                  <a:pt x="157" y="134"/>
                </a:lnTo>
                <a:lnTo>
                  <a:pt x="157" y="137"/>
                </a:lnTo>
                <a:lnTo>
                  <a:pt x="157" y="141"/>
                </a:lnTo>
                <a:lnTo>
                  <a:pt x="157" y="145"/>
                </a:lnTo>
                <a:lnTo>
                  <a:pt x="162" y="145"/>
                </a:lnTo>
                <a:lnTo>
                  <a:pt x="166" y="145"/>
                </a:lnTo>
                <a:lnTo>
                  <a:pt x="162" y="145"/>
                </a:lnTo>
                <a:lnTo>
                  <a:pt x="162" y="149"/>
                </a:lnTo>
                <a:lnTo>
                  <a:pt x="157" y="153"/>
                </a:lnTo>
                <a:lnTo>
                  <a:pt x="162" y="157"/>
                </a:lnTo>
                <a:lnTo>
                  <a:pt x="162" y="161"/>
                </a:lnTo>
                <a:lnTo>
                  <a:pt x="166" y="161"/>
                </a:lnTo>
                <a:lnTo>
                  <a:pt x="166" y="165"/>
                </a:lnTo>
                <a:lnTo>
                  <a:pt x="170" y="165"/>
                </a:lnTo>
                <a:lnTo>
                  <a:pt x="170" y="161"/>
                </a:lnTo>
                <a:lnTo>
                  <a:pt x="170" y="165"/>
                </a:lnTo>
                <a:lnTo>
                  <a:pt x="170" y="169"/>
                </a:lnTo>
                <a:lnTo>
                  <a:pt x="174" y="169"/>
                </a:lnTo>
                <a:lnTo>
                  <a:pt x="179" y="169"/>
                </a:lnTo>
                <a:lnTo>
                  <a:pt x="174" y="173"/>
                </a:lnTo>
                <a:lnTo>
                  <a:pt x="179" y="173"/>
                </a:lnTo>
                <a:lnTo>
                  <a:pt x="179" y="177"/>
                </a:lnTo>
                <a:lnTo>
                  <a:pt x="179" y="181"/>
                </a:lnTo>
                <a:lnTo>
                  <a:pt x="174" y="181"/>
                </a:lnTo>
                <a:lnTo>
                  <a:pt x="170" y="181"/>
                </a:lnTo>
                <a:lnTo>
                  <a:pt x="166" y="181"/>
                </a:lnTo>
                <a:lnTo>
                  <a:pt x="166" y="184"/>
                </a:lnTo>
                <a:lnTo>
                  <a:pt x="166" y="188"/>
                </a:lnTo>
                <a:lnTo>
                  <a:pt x="170" y="188"/>
                </a:lnTo>
                <a:lnTo>
                  <a:pt x="166" y="188"/>
                </a:lnTo>
                <a:lnTo>
                  <a:pt x="162" y="188"/>
                </a:lnTo>
                <a:lnTo>
                  <a:pt x="162" y="184"/>
                </a:lnTo>
                <a:lnTo>
                  <a:pt x="157" y="184"/>
                </a:lnTo>
                <a:lnTo>
                  <a:pt x="157" y="181"/>
                </a:lnTo>
                <a:lnTo>
                  <a:pt x="157" y="177"/>
                </a:lnTo>
                <a:lnTo>
                  <a:pt x="153" y="181"/>
                </a:lnTo>
                <a:lnTo>
                  <a:pt x="153" y="177"/>
                </a:lnTo>
                <a:lnTo>
                  <a:pt x="149" y="177"/>
                </a:lnTo>
                <a:lnTo>
                  <a:pt x="149" y="181"/>
                </a:lnTo>
                <a:lnTo>
                  <a:pt x="145" y="184"/>
                </a:lnTo>
                <a:lnTo>
                  <a:pt x="145" y="188"/>
                </a:lnTo>
                <a:lnTo>
                  <a:pt x="140" y="188"/>
                </a:lnTo>
                <a:lnTo>
                  <a:pt x="140" y="192"/>
                </a:lnTo>
                <a:lnTo>
                  <a:pt x="136" y="192"/>
                </a:lnTo>
                <a:lnTo>
                  <a:pt x="136" y="196"/>
                </a:lnTo>
                <a:lnTo>
                  <a:pt x="136" y="192"/>
                </a:lnTo>
                <a:lnTo>
                  <a:pt x="136" y="196"/>
                </a:lnTo>
                <a:lnTo>
                  <a:pt x="136" y="200"/>
                </a:lnTo>
                <a:lnTo>
                  <a:pt x="132" y="196"/>
                </a:lnTo>
                <a:lnTo>
                  <a:pt x="132" y="200"/>
                </a:lnTo>
                <a:lnTo>
                  <a:pt x="128" y="200"/>
                </a:lnTo>
                <a:lnTo>
                  <a:pt x="128" y="196"/>
                </a:lnTo>
                <a:lnTo>
                  <a:pt x="128" y="192"/>
                </a:lnTo>
                <a:lnTo>
                  <a:pt x="128" y="188"/>
                </a:lnTo>
                <a:lnTo>
                  <a:pt x="128" y="184"/>
                </a:lnTo>
                <a:lnTo>
                  <a:pt x="123" y="188"/>
                </a:lnTo>
                <a:lnTo>
                  <a:pt x="123" y="184"/>
                </a:lnTo>
                <a:lnTo>
                  <a:pt x="128" y="184"/>
                </a:lnTo>
                <a:lnTo>
                  <a:pt x="123" y="184"/>
                </a:lnTo>
                <a:lnTo>
                  <a:pt x="128" y="184"/>
                </a:lnTo>
                <a:lnTo>
                  <a:pt x="128" y="181"/>
                </a:lnTo>
                <a:lnTo>
                  <a:pt x="128" y="177"/>
                </a:lnTo>
                <a:lnTo>
                  <a:pt x="123" y="177"/>
                </a:lnTo>
                <a:lnTo>
                  <a:pt x="123" y="173"/>
                </a:lnTo>
                <a:lnTo>
                  <a:pt x="119" y="173"/>
                </a:lnTo>
                <a:lnTo>
                  <a:pt x="115" y="173"/>
                </a:lnTo>
                <a:lnTo>
                  <a:pt x="115" y="169"/>
                </a:lnTo>
                <a:lnTo>
                  <a:pt x="111" y="169"/>
                </a:lnTo>
                <a:lnTo>
                  <a:pt x="111" y="165"/>
                </a:lnTo>
                <a:lnTo>
                  <a:pt x="111" y="161"/>
                </a:lnTo>
                <a:lnTo>
                  <a:pt x="106" y="161"/>
                </a:lnTo>
                <a:lnTo>
                  <a:pt x="106" y="157"/>
                </a:lnTo>
                <a:lnTo>
                  <a:pt x="102" y="157"/>
                </a:lnTo>
                <a:lnTo>
                  <a:pt x="98" y="157"/>
                </a:lnTo>
                <a:lnTo>
                  <a:pt x="98" y="153"/>
                </a:lnTo>
                <a:lnTo>
                  <a:pt x="94" y="149"/>
                </a:lnTo>
                <a:lnTo>
                  <a:pt x="98" y="149"/>
                </a:lnTo>
                <a:lnTo>
                  <a:pt x="94" y="149"/>
                </a:lnTo>
                <a:lnTo>
                  <a:pt x="89" y="149"/>
                </a:lnTo>
                <a:lnTo>
                  <a:pt x="85" y="153"/>
                </a:lnTo>
                <a:lnTo>
                  <a:pt x="85" y="149"/>
                </a:lnTo>
                <a:lnTo>
                  <a:pt x="81" y="149"/>
                </a:lnTo>
                <a:lnTo>
                  <a:pt x="77" y="149"/>
                </a:lnTo>
                <a:lnTo>
                  <a:pt x="77" y="145"/>
                </a:lnTo>
                <a:lnTo>
                  <a:pt x="72" y="145"/>
                </a:lnTo>
                <a:lnTo>
                  <a:pt x="72" y="141"/>
                </a:lnTo>
                <a:lnTo>
                  <a:pt x="68" y="141"/>
                </a:lnTo>
                <a:lnTo>
                  <a:pt x="64" y="141"/>
                </a:lnTo>
                <a:lnTo>
                  <a:pt x="64" y="137"/>
                </a:lnTo>
                <a:lnTo>
                  <a:pt x="60" y="137"/>
                </a:lnTo>
                <a:lnTo>
                  <a:pt x="55" y="137"/>
                </a:lnTo>
                <a:lnTo>
                  <a:pt x="55" y="134"/>
                </a:lnTo>
                <a:lnTo>
                  <a:pt x="60" y="134"/>
                </a:lnTo>
                <a:lnTo>
                  <a:pt x="60" y="130"/>
                </a:lnTo>
                <a:lnTo>
                  <a:pt x="55" y="130"/>
                </a:lnTo>
                <a:lnTo>
                  <a:pt x="51" y="130"/>
                </a:lnTo>
                <a:lnTo>
                  <a:pt x="55" y="130"/>
                </a:lnTo>
                <a:lnTo>
                  <a:pt x="55" y="126"/>
                </a:lnTo>
                <a:lnTo>
                  <a:pt x="51" y="126"/>
                </a:lnTo>
                <a:lnTo>
                  <a:pt x="51" y="122"/>
                </a:lnTo>
                <a:lnTo>
                  <a:pt x="47" y="122"/>
                </a:lnTo>
                <a:lnTo>
                  <a:pt x="47" y="118"/>
                </a:lnTo>
                <a:lnTo>
                  <a:pt x="51" y="118"/>
                </a:lnTo>
                <a:lnTo>
                  <a:pt x="47" y="118"/>
                </a:lnTo>
                <a:lnTo>
                  <a:pt x="47" y="114"/>
                </a:lnTo>
                <a:lnTo>
                  <a:pt x="47" y="110"/>
                </a:lnTo>
                <a:lnTo>
                  <a:pt x="47" y="106"/>
                </a:lnTo>
                <a:lnTo>
                  <a:pt x="43" y="106"/>
                </a:lnTo>
                <a:lnTo>
                  <a:pt x="39" y="106"/>
                </a:lnTo>
                <a:lnTo>
                  <a:pt x="39" y="110"/>
                </a:lnTo>
                <a:lnTo>
                  <a:pt x="34" y="106"/>
                </a:lnTo>
                <a:lnTo>
                  <a:pt x="34" y="110"/>
                </a:lnTo>
                <a:lnTo>
                  <a:pt x="30" y="110"/>
                </a:lnTo>
                <a:lnTo>
                  <a:pt x="30" y="106"/>
                </a:lnTo>
                <a:lnTo>
                  <a:pt x="26" y="106"/>
                </a:lnTo>
                <a:lnTo>
                  <a:pt x="26" y="110"/>
                </a:lnTo>
                <a:lnTo>
                  <a:pt x="26" y="106"/>
                </a:lnTo>
                <a:lnTo>
                  <a:pt x="22" y="106"/>
                </a:lnTo>
                <a:lnTo>
                  <a:pt x="26" y="106"/>
                </a:lnTo>
                <a:lnTo>
                  <a:pt x="22" y="102"/>
                </a:lnTo>
                <a:lnTo>
                  <a:pt x="17" y="102"/>
                </a:lnTo>
                <a:lnTo>
                  <a:pt x="13" y="102"/>
                </a:lnTo>
                <a:lnTo>
                  <a:pt x="17" y="98"/>
                </a:lnTo>
                <a:lnTo>
                  <a:pt x="13" y="98"/>
                </a:lnTo>
                <a:lnTo>
                  <a:pt x="13" y="94"/>
                </a:lnTo>
                <a:lnTo>
                  <a:pt x="13" y="90"/>
                </a:lnTo>
                <a:lnTo>
                  <a:pt x="9" y="87"/>
                </a:lnTo>
                <a:lnTo>
                  <a:pt x="9" y="83"/>
                </a:lnTo>
                <a:lnTo>
                  <a:pt x="13" y="83"/>
                </a:lnTo>
                <a:lnTo>
                  <a:pt x="13" y="87"/>
                </a:lnTo>
                <a:lnTo>
                  <a:pt x="17" y="87"/>
                </a:lnTo>
                <a:lnTo>
                  <a:pt x="17" y="8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73" name="Freeform 91"/>
          <p:cNvSpPr>
            <a:spLocks noChangeAspect="1"/>
          </p:cNvSpPr>
          <p:nvPr/>
        </p:nvSpPr>
        <p:spPr bwMode="auto">
          <a:xfrm>
            <a:off x="4213571" y="1470008"/>
            <a:ext cx="1831087" cy="1694677"/>
          </a:xfrm>
          <a:custGeom>
            <a:avLst/>
            <a:gdLst>
              <a:gd name="T0" fmla="*/ 4 w 356"/>
              <a:gd name="T1" fmla="*/ 86 h 282"/>
              <a:gd name="T2" fmla="*/ 4 w 356"/>
              <a:gd name="T3" fmla="*/ 71 h 282"/>
              <a:gd name="T4" fmla="*/ 12 w 356"/>
              <a:gd name="T5" fmla="*/ 55 h 282"/>
              <a:gd name="T6" fmla="*/ 34 w 356"/>
              <a:gd name="T7" fmla="*/ 47 h 282"/>
              <a:gd name="T8" fmla="*/ 46 w 356"/>
              <a:gd name="T9" fmla="*/ 32 h 282"/>
              <a:gd name="T10" fmla="*/ 63 w 356"/>
              <a:gd name="T11" fmla="*/ 12 h 282"/>
              <a:gd name="T12" fmla="*/ 68 w 356"/>
              <a:gd name="T13" fmla="*/ 0 h 282"/>
              <a:gd name="T14" fmla="*/ 85 w 356"/>
              <a:gd name="T15" fmla="*/ 0 h 282"/>
              <a:gd name="T16" fmla="*/ 97 w 356"/>
              <a:gd name="T17" fmla="*/ 20 h 282"/>
              <a:gd name="T18" fmla="*/ 114 w 356"/>
              <a:gd name="T19" fmla="*/ 32 h 282"/>
              <a:gd name="T20" fmla="*/ 127 w 356"/>
              <a:gd name="T21" fmla="*/ 35 h 282"/>
              <a:gd name="T22" fmla="*/ 140 w 356"/>
              <a:gd name="T23" fmla="*/ 47 h 282"/>
              <a:gd name="T24" fmla="*/ 153 w 356"/>
              <a:gd name="T25" fmla="*/ 51 h 282"/>
              <a:gd name="T26" fmla="*/ 165 w 356"/>
              <a:gd name="T27" fmla="*/ 59 h 282"/>
              <a:gd name="T28" fmla="*/ 170 w 356"/>
              <a:gd name="T29" fmla="*/ 75 h 282"/>
              <a:gd name="T30" fmla="*/ 195 w 356"/>
              <a:gd name="T31" fmla="*/ 75 h 282"/>
              <a:gd name="T32" fmla="*/ 212 w 356"/>
              <a:gd name="T33" fmla="*/ 75 h 282"/>
              <a:gd name="T34" fmla="*/ 233 w 356"/>
              <a:gd name="T35" fmla="*/ 67 h 282"/>
              <a:gd name="T36" fmla="*/ 246 w 356"/>
              <a:gd name="T37" fmla="*/ 79 h 282"/>
              <a:gd name="T38" fmla="*/ 250 w 356"/>
              <a:gd name="T39" fmla="*/ 98 h 282"/>
              <a:gd name="T40" fmla="*/ 254 w 356"/>
              <a:gd name="T41" fmla="*/ 98 h 282"/>
              <a:gd name="T42" fmla="*/ 276 w 356"/>
              <a:gd name="T43" fmla="*/ 118 h 282"/>
              <a:gd name="T44" fmla="*/ 297 w 356"/>
              <a:gd name="T45" fmla="*/ 126 h 282"/>
              <a:gd name="T46" fmla="*/ 314 w 356"/>
              <a:gd name="T47" fmla="*/ 141 h 282"/>
              <a:gd name="T48" fmla="*/ 335 w 356"/>
              <a:gd name="T49" fmla="*/ 149 h 282"/>
              <a:gd name="T50" fmla="*/ 348 w 356"/>
              <a:gd name="T51" fmla="*/ 153 h 282"/>
              <a:gd name="T52" fmla="*/ 344 w 356"/>
              <a:gd name="T53" fmla="*/ 173 h 282"/>
              <a:gd name="T54" fmla="*/ 339 w 356"/>
              <a:gd name="T55" fmla="*/ 192 h 282"/>
              <a:gd name="T56" fmla="*/ 314 w 356"/>
              <a:gd name="T57" fmla="*/ 192 h 282"/>
              <a:gd name="T58" fmla="*/ 314 w 356"/>
              <a:gd name="T59" fmla="*/ 204 h 282"/>
              <a:gd name="T60" fmla="*/ 305 w 356"/>
              <a:gd name="T61" fmla="*/ 204 h 282"/>
              <a:gd name="T62" fmla="*/ 297 w 356"/>
              <a:gd name="T63" fmla="*/ 204 h 282"/>
              <a:gd name="T64" fmla="*/ 288 w 356"/>
              <a:gd name="T65" fmla="*/ 220 h 282"/>
              <a:gd name="T66" fmla="*/ 276 w 356"/>
              <a:gd name="T67" fmla="*/ 239 h 282"/>
              <a:gd name="T68" fmla="*/ 276 w 356"/>
              <a:gd name="T69" fmla="*/ 259 h 282"/>
              <a:gd name="T70" fmla="*/ 259 w 356"/>
              <a:gd name="T71" fmla="*/ 270 h 282"/>
              <a:gd name="T72" fmla="*/ 242 w 356"/>
              <a:gd name="T73" fmla="*/ 274 h 282"/>
              <a:gd name="T74" fmla="*/ 233 w 356"/>
              <a:gd name="T75" fmla="*/ 270 h 282"/>
              <a:gd name="T76" fmla="*/ 229 w 356"/>
              <a:gd name="T77" fmla="*/ 255 h 282"/>
              <a:gd name="T78" fmla="*/ 216 w 356"/>
              <a:gd name="T79" fmla="*/ 251 h 282"/>
              <a:gd name="T80" fmla="*/ 208 w 356"/>
              <a:gd name="T81" fmla="*/ 243 h 282"/>
              <a:gd name="T82" fmla="*/ 187 w 356"/>
              <a:gd name="T83" fmla="*/ 251 h 282"/>
              <a:gd name="T84" fmla="*/ 174 w 356"/>
              <a:gd name="T85" fmla="*/ 235 h 282"/>
              <a:gd name="T86" fmla="*/ 148 w 356"/>
              <a:gd name="T87" fmla="*/ 220 h 282"/>
              <a:gd name="T88" fmla="*/ 148 w 356"/>
              <a:gd name="T89" fmla="*/ 196 h 282"/>
              <a:gd name="T90" fmla="*/ 136 w 356"/>
              <a:gd name="T91" fmla="*/ 200 h 282"/>
              <a:gd name="T92" fmla="*/ 119 w 356"/>
              <a:gd name="T93" fmla="*/ 200 h 282"/>
              <a:gd name="T94" fmla="*/ 102 w 356"/>
              <a:gd name="T95" fmla="*/ 196 h 282"/>
              <a:gd name="T96" fmla="*/ 85 w 356"/>
              <a:gd name="T97" fmla="*/ 180 h 282"/>
              <a:gd name="T98" fmla="*/ 85 w 356"/>
              <a:gd name="T99" fmla="*/ 165 h 282"/>
              <a:gd name="T100" fmla="*/ 80 w 356"/>
              <a:gd name="T101" fmla="*/ 145 h 282"/>
              <a:gd name="T102" fmla="*/ 63 w 356"/>
              <a:gd name="T103" fmla="*/ 141 h 282"/>
              <a:gd name="T104" fmla="*/ 42 w 356"/>
              <a:gd name="T105" fmla="*/ 137 h 282"/>
              <a:gd name="T106" fmla="*/ 29 w 356"/>
              <a:gd name="T107" fmla="*/ 126 h 282"/>
              <a:gd name="T108" fmla="*/ 21 w 356"/>
              <a:gd name="T109" fmla="*/ 110 h 282"/>
              <a:gd name="T110" fmla="*/ 17 w 356"/>
              <a:gd name="T111" fmla="*/ 9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6" h="282">
                <a:moveTo>
                  <a:pt x="17" y="98"/>
                </a:moveTo>
                <a:lnTo>
                  <a:pt x="12" y="94"/>
                </a:lnTo>
                <a:lnTo>
                  <a:pt x="12" y="90"/>
                </a:lnTo>
                <a:lnTo>
                  <a:pt x="8" y="90"/>
                </a:lnTo>
                <a:lnTo>
                  <a:pt x="12" y="90"/>
                </a:lnTo>
                <a:lnTo>
                  <a:pt x="8" y="90"/>
                </a:lnTo>
                <a:lnTo>
                  <a:pt x="8" y="86"/>
                </a:lnTo>
                <a:lnTo>
                  <a:pt x="4" y="86"/>
                </a:lnTo>
                <a:lnTo>
                  <a:pt x="8" y="86"/>
                </a:lnTo>
                <a:lnTo>
                  <a:pt x="12" y="86"/>
                </a:lnTo>
                <a:lnTo>
                  <a:pt x="12" y="82"/>
                </a:lnTo>
                <a:lnTo>
                  <a:pt x="12" y="79"/>
                </a:lnTo>
                <a:lnTo>
                  <a:pt x="12" y="75"/>
                </a:lnTo>
                <a:lnTo>
                  <a:pt x="8" y="75"/>
                </a:lnTo>
                <a:lnTo>
                  <a:pt x="4" y="75"/>
                </a:lnTo>
                <a:lnTo>
                  <a:pt x="4" y="71"/>
                </a:lnTo>
                <a:lnTo>
                  <a:pt x="4" y="67"/>
                </a:lnTo>
                <a:lnTo>
                  <a:pt x="0" y="67"/>
                </a:lnTo>
                <a:lnTo>
                  <a:pt x="0" y="63"/>
                </a:lnTo>
                <a:lnTo>
                  <a:pt x="0" y="59"/>
                </a:lnTo>
                <a:lnTo>
                  <a:pt x="4" y="59"/>
                </a:lnTo>
                <a:lnTo>
                  <a:pt x="4" y="55"/>
                </a:lnTo>
                <a:lnTo>
                  <a:pt x="8" y="55"/>
                </a:lnTo>
                <a:lnTo>
                  <a:pt x="12" y="55"/>
                </a:lnTo>
                <a:lnTo>
                  <a:pt x="12" y="51"/>
                </a:lnTo>
                <a:lnTo>
                  <a:pt x="17" y="47"/>
                </a:lnTo>
                <a:lnTo>
                  <a:pt x="17" y="51"/>
                </a:lnTo>
                <a:lnTo>
                  <a:pt x="21" y="51"/>
                </a:lnTo>
                <a:lnTo>
                  <a:pt x="25" y="51"/>
                </a:lnTo>
                <a:lnTo>
                  <a:pt x="29" y="51"/>
                </a:lnTo>
                <a:lnTo>
                  <a:pt x="29" y="47"/>
                </a:lnTo>
                <a:lnTo>
                  <a:pt x="34" y="47"/>
                </a:lnTo>
                <a:lnTo>
                  <a:pt x="38" y="47"/>
                </a:lnTo>
                <a:lnTo>
                  <a:pt x="42" y="43"/>
                </a:lnTo>
                <a:lnTo>
                  <a:pt x="46" y="43"/>
                </a:lnTo>
                <a:lnTo>
                  <a:pt x="46" y="39"/>
                </a:lnTo>
                <a:lnTo>
                  <a:pt x="46" y="35"/>
                </a:lnTo>
                <a:lnTo>
                  <a:pt x="42" y="35"/>
                </a:lnTo>
                <a:lnTo>
                  <a:pt x="42" y="32"/>
                </a:lnTo>
                <a:lnTo>
                  <a:pt x="46" y="32"/>
                </a:lnTo>
                <a:lnTo>
                  <a:pt x="51" y="28"/>
                </a:lnTo>
                <a:lnTo>
                  <a:pt x="51" y="24"/>
                </a:lnTo>
                <a:lnTo>
                  <a:pt x="51" y="20"/>
                </a:lnTo>
                <a:lnTo>
                  <a:pt x="51" y="16"/>
                </a:lnTo>
                <a:lnTo>
                  <a:pt x="55" y="16"/>
                </a:lnTo>
                <a:lnTo>
                  <a:pt x="59" y="16"/>
                </a:lnTo>
                <a:lnTo>
                  <a:pt x="63" y="16"/>
                </a:lnTo>
                <a:lnTo>
                  <a:pt x="63" y="12"/>
                </a:lnTo>
                <a:lnTo>
                  <a:pt x="63" y="8"/>
                </a:lnTo>
                <a:lnTo>
                  <a:pt x="59" y="8"/>
                </a:lnTo>
                <a:lnTo>
                  <a:pt x="63" y="8"/>
                </a:lnTo>
                <a:lnTo>
                  <a:pt x="63" y="4"/>
                </a:lnTo>
                <a:lnTo>
                  <a:pt x="63" y="0"/>
                </a:lnTo>
                <a:lnTo>
                  <a:pt x="68" y="0"/>
                </a:lnTo>
                <a:lnTo>
                  <a:pt x="68" y="4"/>
                </a:lnTo>
                <a:lnTo>
                  <a:pt x="68" y="0"/>
                </a:lnTo>
                <a:lnTo>
                  <a:pt x="72" y="0"/>
                </a:lnTo>
                <a:lnTo>
                  <a:pt x="76" y="0"/>
                </a:lnTo>
                <a:lnTo>
                  <a:pt x="80" y="0"/>
                </a:lnTo>
                <a:lnTo>
                  <a:pt x="80" y="4"/>
                </a:lnTo>
                <a:lnTo>
                  <a:pt x="80" y="0"/>
                </a:lnTo>
                <a:lnTo>
                  <a:pt x="85" y="0"/>
                </a:lnTo>
                <a:lnTo>
                  <a:pt x="85" y="4"/>
                </a:lnTo>
                <a:lnTo>
                  <a:pt x="85" y="0"/>
                </a:lnTo>
                <a:lnTo>
                  <a:pt x="89" y="0"/>
                </a:lnTo>
                <a:lnTo>
                  <a:pt x="89" y="4"/>
                </a:lnTo>
                <a:lnTo>
                  <a:pt x="89" y="8"/>
                </a:lnTo>
                <a:lnTo>
                  <a:pt x="89" y="12"/>
                </a:lnTo>
                <a:lnTo>
                  <a:pt x="93" y="12"/>
                </a:lnTo>
                <a:lnTo>
                  <a:pt x="93" y="16"/>
                </a:lnTo>
                <a:lnTo>
                  <a:pt x="93" y="20"/>
                </a:lnTo>
                <a:lnTo>
                  <a:pt x="97" y="20"/>
                </a:lnTo>
                <a:lnTo>
                  <a:pt x="97" y="24"/>
                </a:lnTo>
                <a:lnTo>
                  <a:pt x="102" y="24"/>
                </a:lnTo>
                <a:lnTo>
                  <a:pt x="106" y="28"/>
                </a:lnTo>
                <a:lnTo>
                  <a:pt x="106" y="24"/>
                </a:lnTo>
                <a:lnTo>
                  <a:pt x="110" y="24"/>
                </a:lnTo>
                <a:lnTo>
                  <a:pt x="110" y="28"/>
                </a:lnTo>
                <a:lnTo>
                  <a:pt x="114" y="28"/>
                </a:lnTo>
                <a:lnTo>
                  <a:pt x="114" y="32"/>
                </a:lnTo>
                <a:lnTo>
                  <a:pt x="119" y="32"/>
                </a:lnTo>
                <a:lnTo>
                  <a:pt x="114" y="32"/>
                </a:lnTo>
                <a:lnTo>
                  <a:pt x="114" y="35"/>
                </a:lnTo>
                <a:lnTo>
                  <a:pt x="119" y="35"/>
                </a:lnTo>
                <a:lnTo>
                  <a:pt x="123" y="35"/>
                </a:lnTo>
                <a:lnTo>
                  <a:pt x="123" y="39"/>
                </a:lnTo>
                <a:lnTo>
                  <a:pt x="127" y="39"/>
                </a:lnTo>
                <a:lnTo>
                  <a:pt x="127" y="35"/>
                </a:lnTo>
                <a:lnTo>
                  <a:pt x="127" y="39"/>
                </a:lnTo>
                <a:lnTo>
                  <a:pt x="131" y="39"/>
                </a:lnTo>
                <a:lnTo>
                  <a:pt x="131" y="43"/>
                </a:lnTo>
                <a:lnTo>
                  <a:pt x="136" y="43"/>
                </a:lnTo>
                <a:lnTo>
                  <a:pt x="136" y="39"/>
                </a:lnTo>
                <a:lnTo>
                  <a:pt x="136" y="43"/>
                </a:lnTo>
                <a:lnTo>
                  <a:pt x="136" y="47"/>
                </a:lnTo>
                <a:lnTo>
                  <a:pt x="140" y="47"/>
                </a:lnTo>
                <a:lnTo>
                  <a:pt x="144" y="47"/>
                </a:lnTo>
                <a:lnTo>
                  <a:pt x="144" y="51"/>
                </a:lnTo>
                <a:lnTo>
                  <a:pt x="148" y="51"/>
                </a:lnTo>
                <a:lnTo>
                  <a:pt x="148" y="55"/>
                </a:lnTo>
                <a:lnTo>
                  <a:pt x="148" y="51"/>
                </a:lnTo>
                <a:lnTo>
                  <a:pt x="153" y="51"/>
                </a:lnTo>
                <a:lnTo>
                  <a:pt x="153" y="55"/>
                </a:lnTo>
                <a:lnTo>
                  <a:pt x="153" y="51"/>
                </a:lnTo>
                <a:lnTo>
                  <a:pt x="157" y="51"/>
                </a:lnTo>
                <a:lnTo>
                  <a:pt x="157" y="55"/>
                </a:lnTo>
                <a:lnTo>
                  <a:pt x="157" y="51"/>
                </a:lnTo>
                <a:lnTo>
                  <a:pt x="161" y="55"/>
                </a:lnTo>
                <a:lnTo>
                  <a:pt x="161" y="59"/>
                </a:lnTo>
                <a:lnTo>
                  <a:pt x="165" y="59"/>
                </a:lnTo>
                <a:lnTo>
                  <a:pt x="161" y="59"/>
                </a:lnTo>
                <a:lnTo>
                  <a:pt x="165" y="59"/>
                </a:lnTo>
                <a:lnTo>
                  <a:pt x="165" y="63"/>
                </a:lnTo>
                <a:lnTo>
                  <a:pt x="165" y="67"/>
                </a:lnTo>
                <a:lnTo>
                  <a:pt x="170" y="67"/>
                </a:lnTo>
                <a:lnTo>
                  <a:pt x="170" y="71"/>
                </a:lnTo>
                <a:lnTo>
                  <a:pt x="165" y="71"/>
                </a:lnTo>
                <a:lnTo>
                  <a:pt x="170" y="71"/>
                </a:lnTo>
                <a:lnTo>
                  <a:pt x="165" y="75"/>
                </a:lnTo>
                <a:lnTo>
                  <a:pt x="170" y="75"/>
                </a:lnTo>
                <a:lnTo>
                  <a:pt x="174" y="71"/>
                </a:lnTo>
                <a:lnTo>
                  <a:pt x="178" y="71"/>
                </a:lnTo>
                <a:lnTo>
                  <a:pt x="182" y="71"/>
                </a:lnTo>
                <a:lnTo>
                  <a:pt x="187" y="71"/>
                </a:lnTo>
                <a:lnTo>
                  <a:pt x="187" y="67"/>
                </a:lnTo>
                <a:lnTo>
                  <a:pt x="191" y="71"/>
                </a:lnTo>
                <a:lnTo>
                  <a:pt x="191" y="75"/>
                </a:lnTo>
                <a:lnTo>
                  <a:pt x="195" y="75"/>
                </a:lnTo>
                <a:lnTo>
                  <a:pt x="195" y="71"/>
                </a:lnTo>
                <a:lnTo>
                  <a:pt x="195" y="75"/>
                </a:lnTo>
                <a:lnTo>
                  <a:pt x="199" y="75"/>
                </a:lnTo>
                <a:lnTo>
                  <a:pt x="199" y="71"/>
                </a:lnTo>
                <a:lnTo>
                  <a:pt x="203" y="71"/>
                </a:lnTo>
                <a:lnTo>
                  <a:pt x="208" y="71"/>
                </a:lnTo>
                <a:lnTo>
                  <a:pt x="212" y="71"/>
                </a:lnTo>
                <a:lnTo>
                  <a:pt x="212" y="75"/>
                </a:lnTo>
                <a:lnTo>
                  <a:pt x="216" y="71"/>
                </a:lnTo>
                <a:lnTo>
                  <a:pt x="220" y="71"/>
                </a:lnTo>
                <a:lnTo>
                  <a:pt x="220" y="67"/>
                </a:lnTo>
                <a:lnTo>
                  <a:pt x="220" y="63"/>
                </a:lnTo>
                <a:lnTo>
                  <a:pt x="225" y="63"/>
                </a:lnTo>
                <a:lnTo>
                  <a:pt x="229" y="63"/>
                </a:lnTo>
                <a:lnTo>
                  <a:pt x="233" y="63"/>
                </a:lnTo>
                <a:lnTo>
                  <a:pt x="233" y="67"/>
                </a:lnTo>
                <a:lnTo>
                  <a:pt x="237" y="67"/>
                </a:lnTo>
                <a:lnTo>
                  <a:pt x="233" y="67"/>
                </a:lnTo>
                <a:lnTo>
                  <a:pt x="233" y="71"/>
                </a:lnTo>
                <a:lnTo>
                  <a:pt x="237" y="71"/>
                </a:lnTo>
                <a:lnTo>
                  <a:pt x="237" y="75"/>
                </a:lnTo>
                <a:lnTo>
                  <a:pt x="242" y="75"/>
                </a:lnTo>
                <a:lnTo>
                  <a:pt x="242" y="79"/>
                </a:lnTo>
                <a:lnTo>
                  <a:pt x="246" y="79"/>
                </a:lnTo>
                <a:lnTo>
                  <a:pt x="246" y="82"/>
                </a:lnTo>
                <a:lnTo>
                  <a:pt x="246" y="86"/>
                </a:lnTo>
                <a:lnTo>
                  <a:pt x="250" y="86"/>
                </a:lnTo>
                <a:lnTo>
                  <a:pt x="246" y="90"/>
                </a:lnTo>
                <a:lnTo>
                  <a:pt x="250" y="94"/>
                </a:lnTo>
                <a:lnTo>
                  <a:pt x="246" y="94"/>
                </a:lnTo>
                <a:lnTo>
                  <a:pt x="246" y="98"/>
                </a:lnTo>
                <a:lnTo>
                  <a:pt x="250" y="98"/>
                </a:lnTo>
                <a:lnTo>
                  <a:pt x="246" y="98"/>
                </a:lnTo>
                <a:lnTo>
                  <a:pt x="250" y="98"/>
                </a:lnTo>
                <a:lnTo>
                  <a:pt x="246" y="98"/>
                </a:lnTo>
                <a:lnTo>
                  <a:pt x="246" y="102"/>
                </a:lnTo>
                <a:lnTo>
                  <a:pt x="250" y="102"/>
                </a:lnTo>
                <a:lnTo>
                  <a:pt x="254" y="102"/>
                </a:lnTo>
                <a:lnTo>
                  <a:pt x="259" y="98"/>
                </a:lnTo>
                <a:lnTo>
                  <a:pt x="254" y="98"/>
                </a:lnTo>
                <a:lnTo>
                  <a:pt x="259" y="98"/>
                </a:lnTo>
                <a:lnTo>
                  <a:pt x="263" y="102"/>
                </a:lnTo>
                <a:lnTo>
                  <a:pt x="263" y="106"/>
                </a:lnTo>
                <a:lnTo>
                  <a:pt x="263" y="110"/>
                </a:lnTo>
                <a:lnTo>
                  <a:pt x="267" y="114"/>
                </a:lnTo>
                <a:lnTo>
                  <a:pt x="271" y="114"/>
                </a:lnTo>
                <a:lnTo>
                  <a:pt x="271" y="118"/>
                </a:lnTo>
                <a:lnTo>
                  <a:pt x="276" y="118"/>
                </a:lnTo>
                <a:lnTo>
                  <a:pt x="276" y="114"/>
                </a:lnTo>
                <a:lnTo>
                  <a:pt x="280" y="114"/>
                </a:lnTo>
                <a:lnTo>
                  <a:pt x="284" y="114"/>
                </a:lnTo>
                <a:lnTo>
                  <a:pt x="288" y="118"/>
                </a:lnTo>
                <a:lnTo>
                  <a:pt x="293" y="118"/>
                </a:lnTo>
                <a:lnTo>
                  <a:pt x="293" y="122"/>
                </a:lnTo>
                <a:lnTo>
                  <a:pt x="297" y="122"/>
                </a:lnTo>
                <a:lnTo>
                  <a:pt x="297" y="126"/>
                </a:lnTo>
                <a:lnTo>
                  <a:pt x="297" y="129"/>
                </a:lnTo>
                <a:lnTo>
                  <a:pt x="297" y="133"/>
                </a:lnTo>
                <a:lnTo>
                  <a:pt x="301" y="133"/>
                </a:lnTo>
                <a:lnTo>
                  <a:pt x="305" y="133"/>
                </a:lnTo>
                <a:lnTo>
                  <a:pt x="305" y="137"/>
                </a:lnTo>
                <a:lnTo>
                  <a:pt x="310" y="137"/>
                </a:lnTo>
                <a:lnTo>
                  <a:pt x="310" y="141"/>
                </a:lnTo>
                <a:lnTo>
                  <a:pt x="314" y="141"/>
                </a:lnTo>
                <a:lnTo>
                  <a:pt x="314" y="145"/>
                </a:lnTo>
                <a:lnTo>
                  <a:pt x="318" y="145"/>
                </a:lnTo>
                <a:lnTo>
                  <a:pt x="318" y="149"/>
                </a:lnTo>
                <a:lnTo>
                  <a:pt x="322" y="149"/>
                </a:lnTo>
                <a:lnTo>
                  <a:pt x="327" y="149"/>
                </a:lnTo>
                <a:lnTo>
                  <a:pt x="327" y="153"/>
                </a:lnTo>
                <a:lnTo>
                  <a:pt x="331" y="149"/>
                </a:lnTo>
                <a:lnTo>
                  <a:pt x="335" y="149"/>
                </a:lnTo>
                <a:lnTo>
                  <a:pt x="339" y="149"/>
                </a:lnTo>
                <a:lnTo>
                  <a:pt x="339" y="153"/>
                </a:lnTo>
                <a:lnTo>
                  <a:pt x="344" y="153"/>
                </a:lnTo>
                <a:lnTo>
                  <a:pt x="344" y="149"/>
                </a:lnTo>
                <a:lnTo>
                  <a:pt x="348" y="149"/>
                </a:lnTo>
                <a:lnTo>
                  <a:pt x="348" y="153"/>
                </a:lnTo>
                <a:lnTo>
                  <a:pt x="352" y="153"/>
                </a:lnTo>
                <a:lnTo>
                  <a:pt x="348" y="153"/>
                </a:lnTo>
                <a:lnTo>
                  <a:pt x="352" y="153"/>
                </a:lnTo>
                <a:lnTo>
                  <a:pt x="352" y="157"/>
                </a:lnTo>
                <a:lnTo>
                  <a:pt x="356" y="157"/>
                </a:lnTo>
                <a:lnTo>
                  <a:pt x="356" y="161"/>
                </a:lnTo>
                <a:lnTo>
                  <a:pt x="352" y="165"/>
                </a:lnTo>
                <a:lnTo>
                  <a:pt x="348" y="169"/>
                </a:lnTo>
                <a:lnTo>
                  <a:pt x="348" y="173"/>
                </a:lnTo>
                <a:lnTo>
                  <a:pt x="344" y="173"/>
                </a:lnTo>
                <a:lnTo>
                  <a:pt x="348" y="173"/>
                </a:lnTo>
                <a:lnTo>
                  <a:pt x="348" y="176"/>
                </a:lnTo>
                <a:lnTo>
                  <a:pt x="344" y="176"/>
                </a:lnTo>
                <a:lnTo>
                  <a:pt x="344" y="180"/>
                </a:lnTo>
                <a:lnTo>
                  <a:pt x="344" y="184"/>
                </a:lnTo>
                <a:lnTo>
                  <a:pt x="339" y="184"/>
                </a:lnTo>
                <a:lnTo>
                  <a:pt x="339" y="188"/>
                </a:lnTo>
                <a:lnTo>
                  <a:pt x="339" y="192"/>
                </a:lnTo>
                <a:lnTo>
                  <a:pt x="335" y="192"/>
                </a:lnTo>
                <a:lnTo>
                  <a:pt x="331" y="192"/>
                </a:lnTo>
                <a:lnTo>
                  <a:pt x="331" y="188"/>
                </a:lnTo>
                <a:lnTo>
                  <a:pt x="327" y="188"/>
                </a:lnTo>
                <a:lnTo>
                  <a:pt x="322" y="188"/>
                </a:lnTo>
                <a:lnTo>
                  <a:pt x="322" y="192"/>
                </a:lnTo>
                <a:lnTo>
                  <a:pt x="318" y="192"/>
                </a:lnTo>
                <a:lnTo>
                  <a:pt x="314" y="192"/>
                </a:lnTo>
                <a:lnTo>
                  <a:pt x="318" y="192"/>
                </a:lnTo>
                <a:lnTo>
                  <a:pt x="314" y="196"/>
                </a:lnTo>
                <a:lnTo>
                  <a:pt x="318" y="196"/>
                </a:lnTo>
                <a:lnTo>
                  <a:pt x="318" y="200"/>
                </a:lnTo>
                <a:lnTo>
                  <a:pt x="318" y="204"/>
                </a:lnTo>
                <a:lnTo>
                  <a:pt x="314" y="204"/>
                </a:lnTo>
                <a:lnTo>
                  <a:pt x="318" y="204"/>
                </a:lnTo>
                <a:lnTo>
                  <a:pt x="314" y="204"/>
                </a:lnTo>
                <a:lnTo>
                  <a:pt x="314" y="208"/>
                </a:lnTo>
                <a:lnTo>
                  <a:pt x="314" y="212"/>
                </a:lnTo>
                <a:lnTo>
                  <a:pt x="314" y="208"/>
                </a:lnTo>
                <a:lnTo>
                  <a:pt x="314" y="212"/>
                </a:lnTo>
                <a:lnTo>
                  <a:pt x="314" y="208"/>
                </a:lnTo>
                <a:lnTo>
                  <a:pt x="310" y="208"/>
                </a:lnTo>
                <a:lnTo>
                  <a:pt x="310" y="204"/>
                </a:lnTo>
                <a:lnTo>
                  <a:pt x="305" y="204"/>
                </a:lnTo>
                <a:lnTo>
                  <a:pt x="305" y="208"/>
                </a:lnTo>
                <a:lnTo>
                  <a:pt x="301" y="208"/>
                </a:lnTo>
                <a:lnTo>
                  <a:pt x="301" y="204"/>
                </a:lnTo>
                <a:lnTo>
                  <a:pt x="301" y="200"/>
                </a:lnTo>
                <a:lnTo>
                  <a:pt x="297" y="200"/>
                </a:lnTo>
                <a:lnTo>
                  <a:pt x="297" y="204"/>
                </a:lnTo>
                <a:lnTo>
                  <a:pt x="297" y="208"/>
                </a:lnTo>
                <a:lnTo>
                  <a:pt x="297" y="204"/>
                </a:lnTo>
                <a:lnTo>
                  <a:pt x="293" y="208"/>
                </a:lnTo>
                <a:lnTo>
                  <a:pt x="293" y="204"/>
                </a:lnTo>
                <a:lnTo>
                  <a:pt x="288" y="208"/>
                </a:lnTo>
                <a:lnTo>
                  <a:pt x="293" y="208"/>
                </a:lnTo>
                <a:lnTo>
                  <a:pt x="288" y="208"/>
                </a:lnTo>
                <a:lnTo>
                  <a:pt x="288" y="212"/>
                </a:lnTo>
                <a:lnTo>
                  <a:pt x="288" y="216"/>
                </a:lnTo>
                <a:lnTo>
                  <a:pt x="288" y="220"/>
                </a:lnTo>
                <a:lnTo>
                  <a:pt x="288" y="223"/>
                </a:lnTo>
                <a:lnTo>
                  <a:pt x="284" y="223"/>
                </a:lnTo>
                <a:lnTo>
                  <a:pt x="284" y="227"/>
                </a:lnTo>
                <a:lnTo>
                  <a:pt x="284" y="231"/>
                </a:lnTo>
                <a:lnTo>
                  <a:pt x="284" y="235"/>
                </a:lnTo>
                <a:lnTo>
                  <a:pt x="280" y="235"/>
                </a:lnTo>
                <a:lnTo>
                  <a:pt x="276" y="235"/>
                </a:lnTo>
                <a:lnTo>
                  <a:pt x="276" y="239"/>
                </a:lnTo>
                <a:lnTo>
                  <a:pt x="271" y="239"/>
                </a:lnTo>
                <a:lnTo>
                  <a:pt x="271" y="243"/>
                </a:lnTo>
                <a:lnTo>
                  <a:pt x="271" y="247"/>
                </a:lnTo>
                <a:lnTo>
                  <a:pt x="271" y="251"/>
                </a:lnTo>
                <a:lnTo>
                  <a:pt x="271" y="255"/>
                </a:lnTo>
                <a:lnTo>
                  <a:pt x="276" y="255"/>
                </a:lnTo>
                <a:lnTo>
                  <a:pt x="280" y="259"/>
                </a:lnTo>
                <a:lnTo>
                  <a:pt x="276" y="259"/>
                </a:lnTo>
                <a:lnTo>
                  <a:pt x="276" y="263"/>
                </a:lnTo>
                <a:lnTo>
                  <a:pt x="271" y="263"/>
                </a:lnTo>
                <a:lnTo>
                  <a:pt x="267" y="263"/>
                </a:lnTo>
                <a:lnTo>
                  <a:pt x="267" y="259"/>
                </a:lnTo>
                <a:lnTo>
                  <a:pt x="263" y="263"/>
                </a:lnTo>
                <a:lnTo>
                  <a:pt x="263" y="267"/>
                </a:lnTo>
                <a:lnTo>
                  <a:pt x="259" y="267"/>
                </a:lnTo>
                <a:lnTo>
                  <a:pt x="259" y="270"/>
                </a:lnTo>
                <a:lnTo>
                  <a:pt x="254" y="267"/>
                </a:lnTo>
                <a:lnTo>
                  <a:pt x="254" y="270"/>
                </a:lnTo>
                <a:lnTo>
                  <a:pt x="259" y="270"/>
                </a:lnTo>
                <a:lnTo>
                  <a:pt x="254" y="270"/>
                </a:lnTo>
                <a:lnTo>
                  <a:pt x="250" y="270"/>
                </a:lnTo>
                <a:lnTo>
                  <a:pt x="246" y="270"/>
                </a:lnTo>
                <a:lnTo>
                  <a:pt x="246" y="274"/>
                </a:lnTo>
                <a:lnTo>
                  <a:pt x="242" y="274"/>
                </a:lnTo>
                <a:lnTo>
                  <a:pt x="237" y="274"/>
                </a:lnTo>
                <a:lnTo>
                  <a:pt x="237" y="278"/>
                </a:lnTo>
                <a:lnTo>
                  <a:pt x="237" y="282"/>
                </a:lnTo>
                <a:lnTo>
                  <a:pt x="233" y="282"/>
                </a:lnTo>
                <a:lnTo>
                  <a:pt x="233" y="278"/>
                </a:lnTo>
                <a:lnTo>
                  <a:pt x="229" y="278"/>
                </a:lnTo>
                <a:lnTo>
                  <a:pt x="229" y="274"/>
                </a:lnTo>
                <a:lnTo>
                  <a:pt x="233" y="270"/>
                </a:lnTo>
                <a:lnTo>
                  <a:pt x="233" y="267"/>
                </a:lnTo>
                <a:lnTo>
                  <a:pt x="237" y="267"/>
                </a:lnTo>
                <a:lnTo>
                  <a:pt x="233" y="267"/>
                </a:lnTo>
                <a:lnTo>
                  <a:pt x="233" y="263"/>
                </a:lnTo>
                <a:lnTo>
                  <a:pt x="233" y="259"/>
                </a:lnTo>
                <a:lnTo>
                  <a:pt x="237" y="259"/>
                </a:lnTo>
                <a:lnTo>
                  <a:pt x="233" y="255"/>
                </a:lnTo>
                <a:lnTo>
                  <a:pt x="229" y="255"/>
                </a:lnTo>
                <a:lnTo>
                  <a:pt x="229" y="251"/>
                </a:lnTo>
                <a:lnTo>
                  <a:pt x="229" y="255"/>
                </a:lnTo>
                <a:lnTo>
                  <a:pt x="229" y="251"/>
                </a:lnTo>
                <a:lnTo>
                  <a:pt x="225" y="251"/>
                </a:lnTo>
                <a:lnTo>
                  <a:pt x="225" y="255"/>
                </a:lnTo>
                <a:lnTo>
                  <a:pt x="220" y="255"/>
                </a:lnTo>
                <a:lnTo>
                  <a:pt x="216" y="255"/>
                </a:lnTo>
                <a:lnTo>
                  <a:pt x="216" y="251"/>
                </a:lnTo>
                <a:lnTo>
                  <a:pt x="212" y="251"/>
                </a:lnTo>
                <a:lnTo>
                  <a:pt x="212" y="247"/>
                </a:lnTo>
                <a:lnTo>
                  <a:pt x="208" y="247"/>
                </a:lnTo>
                <a:lnTo>
                  <a:pt x="212" y="247"/>
                </a:lnTo>
                <a:lnTo>
                  <a:pt x="212" y="243"/>
                </a:lnTo>
                <a:lnTo>
                  <a:pt x="208" y="243"/>
                </a:lnTo>
                <a:lnTo>
                  <a:pt x="208" y="239"/>
                </a:lnTo>
                <a:lnTo>
                  <a:pt x="208" y="243"/>
                </a:lnTo>
                <a:lnTo>
                  <a:pt x="203" y="239"/>
                </a:lnTo>
                <a:lnTo>
                  <a:pt x="203" y="243"/>
                </a:lnTo>
                <a:lnTo>
                  <a:pt x="203" y="247"/>
                </a:lnTo>
                <a:lnTo>
                  <a:pt x="199" y="247"/>
                </a:lnTo>
                <a:lnTo>
                  <a:pt x="195" y="247"/>
                </a:lnTo>
                <a:lnTo>
                  <a:pt x="195" y="251"/>
                </a:lnTo>
                <a:lnTo>
                  <a:pt x="191" y="251"/>
                </a:lnTo>
                <a:lnTo>
                  <a:pt x="187" y="251"/>
                </a:lnTo>
                <a:lnTo>
                  <a:pt x="187" y="247"/>
                </a:lnTo>
                <a:lnTo>
                  <a:pt x="191" y="247"/>
                </a:lnTo>
                <a:lnTo>
                  <a:pt x="187" y="235"/>
                </a:lnTo>
                <a:lnTo>
                  <a:pt x="187" y="239"/>
                </a:lnTo>
                <a:lnTo>
                  <a:pt x="182" y="239"/>
                </a:lnTo>
                <a:lnTo>
                  <a:pt x="182" y="235"/>
                </a:lnTo>
                <a:lnTo>
                  <a:pt x="178" y="235"/>
                </a:lnTo>
                <a:lnTo>
                  <a:pt x="174" y="235"/>
                </a:lnTo>
                <a:lnTo>
                  <a:pt x="174" y="231"/>
                </a:lnTo>
                <a:lnTo>
                  <a:pt x="170" y="231"/>
                </a:lnTo>
                <a:lnTo>
                  <a:pt x="170" y="227"/>
                </a:lnTo>
                <a:lnTo>
                  <a:pt x="165" y="227"/>
                </a:lnTo>
                <a:lnTo>
                  <a:pt x="161" y="223"/>
                </a:lnTo>
                <a:lnTo>
                  <a:pt x="157" y="220"/>
                </a:lnTo>
                <a:lnTo>
                  <a:pt x="153" y="220"/>
                </a:lnTo>
                <a:lnTo>
                  <a:pt x="148" y="220"/>
                </a:lnTo>
                <a:lnTo>
                  <a:pt x="153" y="220"/>
                </a:lnTo>
                <a:lnTo>
                  <a:pt x="153" y="216"/>
                </a:lnTo>
                <a:lnTo>
                  <a:pt x="148" y="216"/>
                </a:lnTo>
                <a:lnTo>
                  <a:pt x="148" y="212"/>
                </a:lnTo>
                <a:lnTo>
                  <a:pt x="148" y="208"/>
                </a:lnTo>
                <a:lnTo>
                  <a:pt x="148" y="204"/>
                </a:lnTo>
                <a:lnTo>
                  <a:pt x="148" y="200"/>
                </a:lnTo>
                <a:lnTo>
                  <a:pt x="148" y="196"/>
                </a:lnTo>
                <a:lnTo>
                  <a:pt x="144" y="196"/>
                </a:lnTo>
                <a:lnTo>
                  <a:pt x="144" y="192"/>
                </a:lnTo>
                <a:lnTo>
                  <a:pt x="140" y="192"/>
                </a:lnTo>
                <a:lnTo>
                  <a:pt x="140" y="196"/>
                </a:lnTo>
                <a:lnTo>
                  <a:pt x="136" y="196"/>
                </a:lnTo>
                <a:lnTo>
                  <a:pt x="136" y="200"/>
                </a:lnTo>
                <a:lnTo>
                  <a:pt x="136" y="196"/>
                </a:lnTo>
                <a:lnTo>
                  <a:pt x="136" y="200"/>
                </a:lnTo>
                <a:lnTo>
                  <a:pt x="131" y="200"/>
                </a:lnTo>
                <a:lnTo>
                  <a:pt x="127" y="200"/>
                </a:lnTo>
                <a:lnTo>
                  <a:pt x="127" y="196"/>
                </a:lnTo>
                <a:lnTo>
                  <a:pt x="127" y="200"/>
                </a:lnTo>
                <a:lnTo>
                  <a:pt x="127" y="196"/>
                </a:lnTo>
                <a:lnTo>
                  <a:pt x="123" y="196"/>
                </a:lnTo>
                <a:lnTo>
                  <a:pt x="123" y="200"/>
                </a:lnTo>
                <a:lnTo>
                  <a:pt x="119" y="200"/>
                </a:lnTo>
                <a:lnTo>
                  <a:pt x="114" y="200"/>
                </a:lnTo>
                <a:lnTo>
                  <a:pt x="110" y="204"/>
                </a:lnTo>
                <a:lnTo>
                  <a:pt x="110" y="200"/>
                </a:lnTo>
                <a:lnTo>
                  <a:pt x="106" y="200"/>
                </a:lnTo>
                <a:lnTo>
                  <a:pt x="102" y="200"/>
                </a:lnTo>
                <a:lnTo>
                  <a:pt x="97" y="200"/>
                </a:lnTo>
                <a:lnTo>
                  <a:pt x="97" y="196"/>
                </a:lnTo>
                <a:lnTo>
                  <a:pt x="102" y="196"/>
                </a:lnTo>
                <a:lnTo>
                  <a:pt x="97" y="196"/>
                </a:lnTo>
                <a:lnTo>
                  <a:pt x="97" y="192"/>
                </a:lnTo>
                <a:lnTo>
                  <a:pt x="93" y="192"/>
                </a:lnTo>
                <a:lnTo>
                  <a:pt x="93" y="188"/>
                </a:lnTo>
                <a:lnTo>
                  <a:pt x="93" y="184"/>
                </a:lnTo>
                <a:lnTo>
                  <a:pt x="89" y="184"/>
                </a:lnTo>
                <a:lnTo>
                  <a:pt x="85" y="184"/>
                </a:lnTo>
                <a:lnTo>
                  <a:pt x="85" y="180"/>
                </a:lnTo>
                <a:lnTo>
                  <a:pt x="85" y="176"/>
                </a:lnTo>
                <a:lnTo>
                  <a:pt x="85" y="173"/>
                </a:lnTo>
                <a:lnTo>
                  <a:pt x="85" y="169"/>
                </a:lnTo>
                <a:lnTo>
                  <a:pt x="89" y="169"/>
                </a:lnTo>
                <a:lnTo>
                  <a:pt x="85" y="169"/>
                </a:lnTo>
                <a:lnTo>
                  <a:pt x="89" y="169"/>
                </a:lnTo>
                <a:lnTo>
                  <a:pt x="85" y="169"/>
                </a:lnTo>
                <a:lnTo>
                  <a:pt x="85" y="165"/>
                </a:lnTo>
                <a:lnTo>
                  <a:pt x="85" y="169"/>
                </a:lnTo>
                <a:lnTo>
                  <a:pt x="85" y="165"/>
                </a:lnTo>
                <a:lnTo>
                  <a:pt x="85" y="161"/>
                </a:lnTo>
                <a:lnTo>
                  <a:pt x="85" y="157"/>
                </a:lnTo>
                <a:lnTo>
                  <a:pt x="80" y="157"/>
                </a:lnTo>
                <a:lnTo>
                  <a:pt x="80" y="153"/>
                </a:lnTo>
                <a:lnTo>
                  <a:pt x="80" y="149"/>
                </a:lnTo>
                <a:lnTo>
                  <a:pt x="80" y="145"/>
                </a:lnTo>
                <a:lnTo>
                  <a:pt x="76" y="145"/>
                </a:lnTo>
                <a:lnTo>
                  <a:pt x="76" y="149"/>
                </a:lnTo>
                <a:lnTo>
                  <a:pt x="72" y="145"/>
                </a:lnTo>
                <a:lnTo>
                  <a:pt x="68" y="145"/>
                </a:lnTo>
                <a:lnTo>
                  <a:pt x="68" y="149"/>
                </a:lnTo>
                <a:lnTo>
                  <a:pt x="68" y="145"/>
                </a:lnTo>
                <a:lnTo>
                  <a:pt x="68" y="141"/>
                </a:lnTo>
                <a:lnTo>
                  <a:pt x="63" y="141"/>
                </a:lnTo>
                <a:lnTo>
                  <a:pt x="59" y="145"/>
                </a:lnTo>
                <a:lnTo>
                  <a:pt x="55" y="145"/>
                </a:lnTo>
                <a:lnTo>
                  <a:pt x="55" y="141"/>
                </a:lnTo>
                <a:lnTo>
                  <a:pt x="51" y="145"/>
                </a:lnTo>
                <a:lnTo>
                  <a:pt x="51" y="141"/>
                </a:lnTo>
                <a:lnTo>
                  <a:pt x="46" y="141"/>
                </a:lnTo>
                <a:lnTo>
                  <a:pt x="42" y="141"/>
                </a:lnTo>
                <a:lnTo>
                  <a:pt x="42" y="137"/>
                </a:lnTo>
                <a:lnTo>
                  <a:pt x="38" y="137"/>
                </a:lnTo>
                <a:lnTo>
                  <a:pt x="38" y="133"/>
                </a:lnTo>
                <a:lnTo>
                  <a:pt x="34" y="133"/>
                </a:lnTo>
                <a:lnTo>
                  <a:pt x="29" y="133"/>
                </a:lnTo>
                <a:lnTo>
                  <a:pt x="29" y="129"/>
                </a:lnTo>
                <a:lnTo>
                  <a:pt x="25" y="129"/>
                </a:lnTo>
                <a:lnTo>
                  <a:pt x="25" y="126"/>
                </a:lnTo>
                <a:lnTo>
                  <a:pt x="29" y="126"/>
                </a:lnTo>
                <a:lnTo>
                  <a:pt x="25" y="126"/>
                </a:lnTo>
                <a:lnTo>
                  <a:pt x="25" y="122"/>
                </a:lnTo>
                <a:lnTo>
                  <a:pt x="25" y="126"/>
                </a:lnTo>
                <a:lnTo>
                  <a:pt x="25" y="122"/>
                </a:lnTo>
                <a:lnTo>
                  <a:pt x="25" y="118"/>
                </a:lnTo>
                <a:lnTo>
                  <a:pt x="25" y="114"/>
                </a:lnTo>
                <a:lnTo>
                  <a:pt x="21" y="114"/>
                </a:lnTo>
                <a:lnTo>
                  <a:pt x="21" y="110"/>
                </a:lnTo>
                <a:lnTo>
                  <a:pt x="21" y="106"/>
                </a:lnTo>
                <a:lnTo>
                  <a:pt x="17" y="106"/>
                </a:lnTo>
                <a:lnTo>
                  <a:pt x="17" y="110"/>
                </a:lnTo>
                <a:lnTo>
                  <a:pt x="17" y="106"/>
                </a:lnTo>
                <a:lnTo>
                  <a:pt x="21" y="106"/>
                </a:lnTo>
                <a:lnTo>
                  <a:pt x="21" y="102"/>
                </a:lnTo>
                <a:lnTo>
                  <a:pt x="17" y="102"/>
                </a:lnTo>
                <a:lnTo>
                  <a:pt x="17" y="9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74" name="Freeform 92"/>
          <p:cNvSpPr>
            <a:spLocks noChangeAspect="1"/>
          </p:cNvSpPr>
          <p:nvPr/>
        </p:nvSpPr>
        <p:spPr bwMode="auto">
          <a:xfrm>
            <a:off x="3636305" y="2641471"/>
            <a:ext cx="1049274" cy="847339"/>
          </a:xfrm>
          <a:custGeom>
            <a:avLst/>
            <a:gdLst>
              <a:gd name="T0" fmla="*/ 5 w 204"/>
              <a:gd name="T1" fmla="*/ 78 h 141"/>
              <a:gd name="T2" fmla="*/ 13 w 204"/>
              <a:gd name="T3" fmla="*/ 71 h 141"/>
              <a:gd name="T4" fmla="*/ 22 w 204"/>
              <a:gd name="T5" fmla="*/ 63 h 141"/>
              <a:gd name="T6" fmla="*/ 26 w 204"/>
              <a:gd name="T7" fmla="*/ 51 h 141"/>
              <a:gd name="T8" fmla="*/ 26 w 204"/>
              <a:gd name="T9" fmla="*/ 43 h 141"/>
              <a:gd name="T10" fmla="*/ 26 w 204"/>
              <a:gd name="T11" fmla="*/ 35 h 141"/>
              <a:gd name="T12" fmla="*/ 26 w 204"/>
              <a:gd name="T13" fmla="*/ 27 h 141"/>
              <a:gd name="T14" fmla="*/ 30 w 204"/>
              <a:gd name="T15" fmla="*/ 20 h 141"/>
              <a:gd name="T16" fmla="*/ 22 w 204"/>
              <a:gd name="T17" fmla="*/ 12 h 141"/>
              <a:gd name="T18" fmla="*/ 26 w 204"/>
              <a:gd name="T19" fmla="*/ 8 h 141"/>
              <a:gd name="T20" fmla="*/ 34 w 204"/>
              <a:gd name="T21" fmla="*/ 8 h 141"/>
              <a:gd name="T22" fmla="*/ 43 w 204"/>
              <a:gd name="T23" fmla="*/ 8 h 141"/>
              <a:gd name="T24" fmla="*/ 51 w 204"/>
              <a:gd name="T25" fmla="*/ 0 h 141"/>
              <a:gd name="T26" fmla="*/ 60 w 204"/>
              <a:gd name="T27" fmla="*/ 0 h 141"/>
              <a:gd name="T28" fmla="*/ 73 w 204"/>
              <a:gd name="T29" fmla="*/ 4 h 141"/>
              <a:gd name="T30" fmla="*/ 77 w 204"/>
              <a:gd name="T31" fmla="*/ 16 h 141"/>
              <a:gd name="T32" fmla="*/ 77 w 204"/>
              <a:gd name="T33" fmla="*/ 24 h 141"/>
              <a:gd name="T34" fmla="*/ 90 w 204"/>
              <a:gd name="T35" fmla="*/ 31 h 141"/>
              <a:gd name="T36" fmla="*/ 98 w 204"/>
              <a:gd name="T37" fmla="*/ 24 h 141"/>
              <a:gd name="T38" fmla="*/ 106 w 204"/>
              <a:gd name="T39" fmla="*/ 39 h 141"/>
              <a:gd name="T40" fmla="*/ 119 w 204"/>
              <a:gd name="T41" fmla="*/ 35 h 141"/>
              <a:gd name="T42" fmla="*/ 132 w 204"/>
              <a:gd name="T43" fmla="*/ 39 h 141"/>
              <a:gd name="T44" fmla="*/ 140 w 204"/>
              <a:gd name="T45" fmla="*/ 39 h 141"/>
              <a:gd name="T46" fmla="*/ 153 w 204"/>
              <a:gd name="T47" fmla="*/ 43 h 141"/>
              <a:gd name="T48" fmla="*/ 162 w 204"/>
              <a:gd name="T49" fmla="*/ 43 h 141"/>
              <a:gd name="T50" fmla="*/ 174 w 204"/>
              <a:gd name="T51" fmla="*/ 47 h 141"/>
              <a:gd name="T52" fmla="*/ 174 w 204"/>
              <a:gd name="T53" fmla="*/ 63 h 141"/>
              <a:gd name="T54" fmla="*/ 179 w 204"/>
              <a:gd name="T55" fmla="*/ 74 h 141"/>
              <a:gd name="T56" fmla="*/ 196 w 204"/>
              <a:gd name="T57" fmla="*/ 78 h 141"/>
              <a:gd name="T58" fmla="*/ 200 w 204"/>
              <a:gd name="T59" fmla="*/ 82 h 141"/>
              <a:gd name="T60" fmla="*/ 200 w 204"/>
              <a:gd name="T61" fmla="*/ 90 h 141"/>
              <a:gd name="T62" fmla="*/ 200 w 204"/>
              <a:gd name="T63" fmla="*/ 98 h 141"/>
              <a:gd name="T64" fmla="*/ 200 w 204"/>
              <a:gd name="T65" fmla="*/ 106 h 141"/>
              <a:gd name="T66" fmla="*/ 196 w 204"/>
              <a:gd name="T67" fmla="*/ 114 h 141"/>
              <a:gd name="T68" fmla="*/ 187 w 204"/>
              <a:gd name="T69" fmla="*/ 122 h 141"/>
              <a:gd name="T70" fmla="*/ 183 w 204"/>
              <a:gd name="T71" fmla="*/ 133 h 141"/>
              <a:gd name="T72" fmla="*/ 170 w 204"/>
              <a:gd name="T73" fmla="*/ 137 h 141"/>
              <a:gd name="T74" fmla="*/ 157 w 204"/>
              <a:gd name="T75" fmla="*/ 133 h 141"/>
              <a:gd name="T76" fmla="*/ 149 w 204"/>
              <a:gd name="T77" fmla="*/ 133 h 141"/>
              <a:gd name="T78" fmla="*/ 145 w 204"/>
              <a:gd name="T79" fmla="*/ 137 h 141"/>
              <a:gd name="T80" fmla="*/ 136 w 204"/>
              <a:gd name="T81" fmla="*/ 141 h 141"/>
              <a:gd name="T82" fmla="*/ 128 w 204"/>
              <a:gd name="T83" fmla="*/ 133 h 141"/>
              <a:gd name="T84" fmla="*/ 119 w 204"/>
              <a:gd name="T85" fmla="*/ 125 h 141"/>
              <a:gd name="T86" fmla="*/ 111 w 204"/>
              <a:gd name="T87" fmla="*/ 118 h 141"/>
              <a:gd name="T88" fmla="*/ 102 w 204"/>
              <a:gd name="T89" fmla="*/ 110 h 141"/>
              <a:gd name="T90" fmla="*/ 98 w 204"/>
              <a:gd name="T91" fmla="*/ 114 h 141"/>
              <a:gd name="T92" fmla="*/ 98 w 204"/>
              <a:gd name="T93" fmla="*/ 114 h 141"/>
              <a:gd name="T94" fmla="*/ 94 w 204"/>
              <a:gd name="T95" fmla="*/ 118 h 141"/>
              <a:gd name="T96" fmla="*/ 85 w 204"/>
              <a:gd name="T97" fmla="*/ 122 h 141"/>
              <a:gd name="T98" fmla="*/ 81 w 204"/>
              <a:gd name="T99" fmla="*/ 118 h 141"/>
              <a:gd name="T100" fmla="*/ 73 w 204"/>
              <a:gd name="T101" fmla="*/ 118 h 141"/>
              <a:gd name="T102" fmla="*/ 64 w 204"/>
              <a:gd name="T103" fmla="*/ 125 h 141"/>
              <a:gd name="T104" fmla="*/ 64 w 204"/>
              <a:gd name="T105" fmla="*/ 129 h 141"/>
              <a:gd name="T106" fmla="*/ 56 w 204"/>
              <a:gd name="T107" fmla="*/ 129 h 141"/>
              <a:gd name="T108" fmla="*/ 43 w 204"/>
              <a:gd name="T109" fmla="*/ 125 h 141"/>
              <a:gd name="T110" fmla="*/ 34 w 204"/>
              <a:gd name="T111" fmla="*/ 118 h 141"/>
              <a:gd name="T112" fmla="*/ 30 w 204"/>
              <a:gd name="T113" fmla="*/ 118 h 141"/>
              <a:gd name="T114" fmla="*/ 26 w 204"/>
              <a:gd name="T115" fmla="*/ 114 h 141"/>
              <a:gd name="T116" fmla="*/ 13 w 204"/>
              <a:gd name="T117" fmla="*/ 110 h 141"/>
              <a:gd name="T118" fmla="*/ 13 w 204"/>
              <a:gd name="T119" fmla="*/ 110 h 141"/>
              <a:gd name="T120" fmla="*/ 13 w 204"/>
              <a:gd name="T121" fmla="*/ 102 h 141"/>
              <a:gd name="T122" fmla="*/ 9 w 204"/>
              <a:gd name="T123" fmla="*/ 9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" h="141">
                <a:moveTo>
                  <a:pt x="5" y="86"/>
                </a:moveTo>
                <a:lnTo>
                  <a:pt x="0" y="86"/>
                </a:lnTo>
                <a:lnTo>
                  <a:pt x="5" y="82"/>
                </a:lnTo>
                <a:lnTo>
                  <a:pt x="5" y="78"/>
                </a:lnTo>
                <a:lnTo>
                  <a:pt x="9" y="78"/>
                </a:lnTo>
                <a:lnTo>
                  <a:pt x="9" y="74"/>
                </a:lnTo>
                <a:lnTo>
                  <a:pt x="9" y="71"/>
                </a:lnTo>
                <a:lnTo>
                  <a:pt x="13" y="71"/>
                </a:lnTo>
                <a:lnTo>
                  <a:pt x="17" y="71"/>
                </a:lnTo>
                <a:lnTo>
                  <a:pt x="17" y="67"/>
                </a:lnTo>
                <a:lnTo>
                  <a:pt x="22" y="67"/>
                </a:lnTo>
                <a:lnTo>
                  <a:pt x="22" y="63"/>
                </a:lnTo>
                <a:lnTo>
                  <a:pt x="22" y="59"/>
                </a:lnTo>
                <a:lnTo>
                  <a:pt x="26" y="59"/>
                </a:lnTo>
                <a:lnTo>
                  <a:pt x="26" y="55"/>
                </a:lnTo>
                <a:lnTo>
                  <a:pt x="26" y="51"/>
                </a:lnTo>
                <a:lnTo>
                  <a:pt x="26" y="47"/>
                </a:lnTo>
                <a:lnTo>
                  <a:pt x="30" y="47"/>
                </a:lnTo>
                <a:lnTo>
                  <a:pt x="30" y="43"/>
                </a:lnTo>
                <a:lnTo>
                  <a:pt x="26" y="43"/>
                </a:lnTo>
                <a:lnTo>
                  <a:pt x="26" y="39"/>
                </a:lnTo>
                <a:lnTo>
                  <a:pt x="22" y="39"/>
                </a:lnTo>
                <a:lnTo>
                  <a:pt x="26" y="39"/>
                </a:lnTo>
                <a:lnTo>
                  <a:pt x="26" y="35"/>
                </a:lnTo>
                <a:lnTo>
                  <a:pt x="22" y="35"/>
                </a:lnTo>
                <a:lnTo>
                  <a:pt x="22" y="31"/>
                </a:lnTo>
                <a:lnTo>
                  <a:pt x="22" y="27"/>
                </a:lnTo>
                <a:lnTo>
                  <a:pt x="26" y="27"/>
                </a:lnTo>
                <a:lnTo>
                  <a:pt x="26" y="24"/>
                </a:lnTo>
                <a:lnTo>
                  <a:pt x="30" y="24"/>
                </a:lnTo>
                <a:lnTo>
                  <a:pt x="26" y="24"/>
                </a:lnTo>
                <a:lnTo>
                  <a:pt x="30" y="20"/>
                </a:lnTo>
                <a:lnTo>
                  <a:pt x="26" y="20"/>
                </a:lnTo>
                <a:lnTo>
                  <a:pt x="26" y="16"/>
                </a:lnTo>
                <a:lnTo>
                  <a:pt x="26" y="12"/>
                </a:lnTo>
                <a:lnTo>
                  <a:pt x="22" y="12"/>
                </a:lnTo>
                <a:lnTo>
                  <a:pt x="22" y="8"/>
                </a:lnTo>
                <a:lnTo>
                  <a:pt x="26" y="8"/>
                </a:lnTo>
                <a:lnTo>
                  <a:pt x="26" y="12"/>
                </a:lnTo>
                <a:lnTo>
                  <a:pt x="26" y="8"/>
                </a:lnTo>
                <a:lnTo>
                  <a:pt x="30" y="8"/>
                </a:lnTo>
                <a:lnTo>
                  <a:pt x="30" y="12"/>
                </a:lnTo>
                <a:lnTo>
                  <a:pt x="30" y="8"/>
                </a:lnTo>
                <a:lnTo>
                  <a:pt x="34" y="8"/>
                </a:lnTo>
                <a:lnTo>
                  <a:pt x="39" y="8"/>
                </a:lnTo>
                <a:lnTo>
                  <a:pt x="43" y="8"/>
                </a:lnTo>
                <a:lnTo>
                  <a:pt x="43" y="4"/>
                </a:lnTo>
                <a:lnTo>
                  <a:pt x="43" y="8"/>
                </a:lnTo>
                <a:lnTo>
                  <a:pt x="47" y="8"/>
                </a:lnTo>
                <a:lnTo>
                  <a:pt x="51" y="8"/>
                </a:lnTo>
                <a:lnTo>
                  <a:pt x="51" y="4"/>
                </a:lnTo>
                <a:lnTo>
                  <a:pt x="51" y="0"/>
                </a:lnTo>
                <a:lnTo>
                  <a:pt x="56" y="0"/>
                </a:lnTo>
                <a:lnTo>
                  <a:pt x="60" y="0"/>
                </a:lnTo>
                <a:lnTo>
                  <a:pt x="64" y="0"/>
                </a:lnTo>
                <a:lnTo>
                  <a:pt x="60" y="0"/>
                </a:lnTo>
                <a:lnTo>
                  <a:pt x="64" y="0"/>
                </a:lnTo>
                <a:lnTo>
                  <a:pt x="68" y="0"/>
                </a:lnTo>
                <a:lnTo>
                  <a:pt x="73" y="0"/>
                </a:lnTo>
                <a:lnTo>
                  <a:pt x="73" y="4"/>
                </a:lnTo>
                <a:lnTo>
                  <a:pt x="73" y="8"/>
                </a:lnTo>
                <a:lnTo>
                  <a:pt x="77" y="8"/>
                </a:lnTo>
                <a:lnTo>
                  <a:pt x="77" y="12"/>
                </a:lnTo>
                <a:lnTo>
                  <a:pt x="77" y="16"/>
                </a:lnTo>
                <a:lnTo>
                  <a:pt x="81" y="16"/>
                </a:lnTo>
                <a:lnTo>
                  <a:pt x="81" y="20"/>
                </a:lnTo>
                <a:lnTo>
                  <a:pt x="77" y="20"/>
                </a:lnTo>
                <a:lnTo>
                  <a:pt x="77" y="24"/>
                </a:lnTo>
                <a:lnTo>
                  <a:pt x="81" y="24"/>
                </a:lnTo>
                <a:lnTo>
                  <a:pt x="81" y="27"/>
                </a:lnTo>
                <a:lnTo>
                  <a:pt x="85" y="31"/>
                </a:lnTo>
                <a:lnTo>
                  <a:pt x="90" y="31"/>
                </a:lnTo>
                <a:lnTo>
                  <a:pt x="94" y="31"/>
                </a:lnTo>
                <a:lnTo>
                  <a:pt x="94" y="27"/>
                </a:lnTo>
                <a:lnTo>
                  <a:pt x="98" y="27"/>
                </a:lnTo>
                <a:lnTo>
                  <a:pt x="98" y="24"/>
                </a:lnTo>
                <a:lnTo>
                  <a:pt x="98" y="27"/>
                </a:lnTo>
                <a:lnTo>
                  <a:pt x="102" y="31"/>
                </a:lnTo>
                <a:lnTo>
                  <a:pt x="106" y="35"/>
                </a:lnTo>
                <a:lnTo>
                  <a:pt x="106" y="39"/>
                </a:lnTo>
                <a:lnTo>
                  <a:pt x="111" y="39"/>
                </a:lnTo>
                <a:lnTo>
                  <a:pt x="115" y="39"/>
                </a:lnTo>
                <a:lnTo>
                  <a:pt x="119" y="39"/>
                </a:lnTo>
                <a:lnTo>
                  <a:pt x="119" y="35"/>
                </a:lnTo>
                <a:lnTo>
                  <a:pt x="123" y="35"/>
                </a:lnTo>
                <a:lnTo>
                  <a:pt x="128" y="35"/>
                </a:lnTo>
                <a:lnTo>
                  <a:pt x="128" y="39"/>
                </a:lnTo>
                <a:lnTo>
                  <a:pt x="132" y="39"/>
                </a:lnTo>
                <a:lnTo>
                  <a:pt x="136" y="39"/>
                </a:lnTo>
                <a:lnTo>
                  <a:pt x="136" y="43"/>
                </a:lnTo>
                <a:lnTo>
                  <a:pt x="136" y="39"/>
                </a:lnTo>
                <a:lnTo>
                  <a:pt x="140" y="39"/>
                </a:lnTo>
                <a:lnTo>
                  <a:pt x="145" y="39"/>
                </a:lnTo>
                <a:lnTo>
                  <a:pt x="145" y="43"/>
                </a:lnTo>
                <a:lnTo>
                  <a:pt x="149" y="43"/>
                </a:lnTo>
                <a:lnTo>
                  <a:pt x="153" y="43"/>
                </a:lnTo>
                <a:lnTo>
                  <a:pt x="153" y="39"/>
                </a:lnTo>
                <a:lnTo>
                  <a:pt x="157" y="39"/>
                </a:lnTo>
                <a:lnTo>
                  <a:pt x="162" y="39"/>
                </a:lnTo>
                <a:lnTo>
                  <a:pt x="162" y="43"/>
                </a:lnTo>
                <a:lnTo>
                  <a:pt x="166" y="43"/>
                </a:lnTo>
                <a:lnTo>
                  <a:pt x="166" y="47"/>
                </a:lnTo>
                <a:lnTo>
                  <a:pt x="170" y="47"/>
                </a:lnTo>
                <a:lnTo>
                  <a:pt x="174" y="47"/>
                </a:lnTo>
                <a:lnTo>
                  <a:pt x="174" y="51"/>
                </a:lnTo>
                <a:lnTo>
                  <a:pt x="174" y="55"/>
                </a:lnTo>
                <a:lnTo>
                  <a:pt x="174" y="59"/>
                </a:lnTo>
                <a:lnTo>
                  <a:pt x="174" y="63"/>
                </a:lnTo>
                <a:lnTo>
                  <a:pt x="179" y="63"/>
                </a:lnTo>
                <a:lnTo>
                  <a:pt x="179" y="67"/>
                </a:lnTo>
                <a:lnTo>
                  <a:pt x="179" y="71"/>
                </a:lnTo>
                <a:lnTo>
                  <a:pt x="179" y="74"/>
                </a:lnTo>
                <a:lnTo>
                  <a:pt x="183" y="78"/>
                </a:lnTo>
                <a:lnTo>
                  <a:pt x="187" y="78"/>
                </a:lnTo>
                <a:lnTo>
                  <a:pt x="191" y="78"/>
                </a:lnTo>
                <a:lnTo>
                  <a:pt x="196" y="78"/>
                </a:lnTo>
                <a:lnTo>
                  <a:pt x="191" y="78"/>
                </a:lnTo>
                <a:lnTo>
                  <a:pt x="196" y="78"/>
                </a:lnTo>
                <a:lnTo>
                  <a:pt x="196" y="82"/>
                </a:lnTo>
                <a:lnTo>
                  <a:pt x="200" y="82"/>
                </a:lnTo>
                <a:lnTo>
                  <a:pt x="200" y="86"/>
                </a:lnTo>
                <a:lnTo>
                  <a:pt x="196" y="86"/>
                </a:lnTo>
                <a:lnTo>
                  <a:pt x="196" y="90"/>
                </a:lnTo>
                <a:lnTo>
                  <a:pt x="200" y="90"/>
                </a:lnTo>
                <a:lnTo>
                  <a:pt x="200" y="94"/>
                </a:lnTo>
                <a:lnTo>
                  <a:pt x="200" y="98"/>
                </a:lnTo>
                <a:lnTo>
                  <a:pt x="196" y="98"/>
                </a:lnTo>
                <a:lnTo>
                  <a:pt x="200" y="98"/>
                </a:lnTo>
                <a:lnTo>
                  <a:pt x="200" y="102"/>
                </a:lnTo>
                <a:lnTo>
                  <a:pt x="204" y="102"/>
                </a:lnTo>
                <a:lnTo>
                  <a:pt x="200" y="102"/>
                </a:lnTo>
                <a:lnTo>
                  <a:pt x="200" y="106"/>
                </a:lnTo>
                <a:lnTo>
                  <a:pt x="200" y="110"/>
                </a:lnTo>
                <a:lnTo>
                  <a:pt x="196" y="114"/>
                </a:lnTo>
                <a:lnTo>
                  <a:pt x="200" y="114"/>
                </a:lnTo>
                <a:lnTo>
                  <a:pt x="196" y="114"/>
                </a:lnTo>
                <a:lnTo>
                  <a:pt x="196" y="118"/>
                </a:lnTo>
                <a:lnTo>
                  <a:pt x="191" y="118"/>
                </a:lnTo>
                <a:lnTo>
                  <a:pt x="191" y="122"/>
                </a:lnTo>
                <a:lnTo>
                  <a:pt x="187" y="122"/>
                </a:lnTo>
                <a:lnTo>
                  <a:pt x="187" y="125"/>
                </a:lnTo>
                <a:lnTo>
                  <a:pt x="183" y="125"/>
                </a:lnTo>
                <a:lnTo>
                  <a:pt x="183" y="129"/>
                </a:lnTo>
                <a:lnTo>
                  <a:pt x="183" y="133"/>
                </a:lnTo>
                <a:lnTo>
                  <a:pt x="179" y="133"/>
                </a:lnTo>
                <a:lnTo>
                  <a:pt x="174" y="133"/>
                </a:lnTo>
                <a:lnTo>
                  <a:pt x="170" y="133"/>
                </a:lnTo>
                <a:lnTo>
                  <a:pt x="170" y="137"/>
                </a:lnTo>
                <a:lnTo>
                  <a:pt x="166" y="137"/>
                </a:lnTo>
                <a:lnTo>
                  <a:pt x="162" y="137"/>
                </a:lnTo>
                <a:lnTo>
                  <a:pt x="157" y="137"/>
                </a:lnTo>
                <a:lnTo>
                  <a:pt x="157" y="133"/>
                </a:lnTo>
                <a:lnTo>
                  <a:pt x="157" y="129"/>
                </a:lnTo>
                <a:lnTo>
                  <a:pt x="153" y="129"/>
                </a:lnTo>
                <a:lnTo>
                  <a:pt x="149" y="129"/>
                </a:lnTo>
                <a:lnTo>
                  <a:pt x="149" y="133"/>
                </a:lnTo>
                <a:lnTo>
                  <a:pt x="149" y="129"/>
                </a:lnTo>
                <a:lnTo>
                  <a:pt x="145" y="129"/>
                </a:lnTo>
                <a:lnTo>
                  <a:pt x="145" y="133"/>
                </a:lnTo>
                <a:lnTo>
                  <a:pt x="145" y="137"/>
                </a:lnTo>
                <a:lnTo>
                  <a:pt x="140" y="137"/>
                </a:lnTo>
                <a:lnTo>
                  <a:pt x="140" y="141"/>
                </a:lnTo>
                <a:lnTo>
                  <a:pt x="136" y="137"/>
                </a:lnTo>
                <a:lnTo>
                  <a:pt x="136" y="141"/>
                </a:lnTo>
                <a:lnTo>
                  <a:pt x="132" y="141"/>
                </a:lnTo>
                <a:lnTo>
                  <a:pt x="132" y="137"/>
                </a:lnTo>
                <a:lnTo>
                  <a:pt x="128" y="137"/>
                </a:lnTo>
                <a:lnTo>
                  <a:pt x="128" y="133"/>
                </a:lnTo>
                <a:lnTo>
                  <a:pt x="128" y="129"/>
                </a:lnTo>
                <a:lnTo>
                  <a:pt x="123" y="129"/>
                </a:lnTo>
                <a:lnTo>
                  <a:pt x="123" y="125"/>
                </a:lnTo>
                <a:lnTo>
                  <a:pt x="119" y="125"/>
                </a:lnTo>
                <a:lnTo>
                  <a:pt x="115" y="125"/>
                </a:lnTo>
                <a:lnTo>
                  <a:pt x="115" y="122"/>
                </a:lnTo>
                <a:lnTo>
                  <a:pt x="111" y="122"/>
                </a:lnTo>
                <a:lnTo>
                  <a:pt x="111" y="118"/>
                </a:lnTo>
                <a:lnTo>
                  <a:pt x="106" y="118"/>
                </a:lnTo>
                <a:lnTo>
                  <a:pt x="102" y="118"/>
                </a:lnTo>
                <a:lnTo>
                  <a:pt x="102" y="114"/>
                </a:lnTo>
                <a:lnTo>
                  <a:pt x="102" y="110"/>
                </a:lnTo>
                <a:lnTo>
                  <a:pt x="98" y="110"/>
                </a:lnTo>
                <a:lnTo>
                  <a:pt x="98" y="114"/>
                </a:lnTo>
                <a:lnTo>
                  <a:pt x="102" y="114"/>
                </a:lnTo>
                <a:lnTo>
                  <a:pt x="98" y="114"/>
                </a:lnTo>
                <a:lnTo>
                  <a:pt x="102" y="114"/>
                </a:lnTo>
                <a:lnTo>
                  <a:pt x="102" y="118"/>
                </a:lnTo>
                <a:lnTo>
                  <a:pt x="98" y="118"/>
                </a:lnTo>
                <a:lnTo>
                  <a:pt x="98" y="114"/>
                </a:lnTo>
                <a:lnTo>
                  <a:pt x="98" y="118"/>
                </a:lnTo>
                <a:lnTo>
                  <a:pt x="98" y="122"/>
                </a:lnTo>
                <a:lnTo>
                  <a:pt x="94" y="122"/>
                </a:lnTo>
                <a:lnTo>
                  <a:pt x="94" y="118"/>
                </a:lnTo>
                <a:lnTo>
                  <a:pt x="94" y="122"/>
                </a:lnTo>
                <a:lnTo>
                  <a:pt x="90" y="122"/>
                </a:lnTo>
                <a:lnTo>
                  <a:pt x="85" y="125"/>
                </a:lnTo>
                <a:lnTo>
                  <a:pt x="85" y="122"/>
                </a:lnTo>
                <a:lnTo>
                  <a:pt x="85" y="118"/>
                </a:lnTo>
                <a:lnTo>
                  <a:pt x="81" y="118"/>
                </a:lnTo>
                <a:lnTo>
                  <a:pt x="81" y="122"/>
                </a:lnTo>
                <a:lnTo>
                  <a:pt x="81" y="118"/>
                </a:lnTo>
                <a:lnTo>
                  <a:pt x="77" y="118"/>
                </a:lnTo>
                <a:lnTo>
                  <a:pt x="77" y="122"/>
                </a:lnTo>
                <a:lnTo>
                  <a:pt x="73" y="122"/>
                </a:lnTo>
                <a:lnTo>
                  <a:pt x="73" y="118"/>
                </a:lnTo>
                <a:lnTo>
                  <a:pt x="73" y="122"/>
                </a:lnTo>
                <a:lnTo>
                  <a:pt x="68" y="122"/>
                </a:lnTo>
                <a:lnTo>
                  <a:pt x="68" y="125"/>
                </a:lnTo>
                <a:lnTo>
                  <a:pt x="64" y="125"/>
                </a:lnTo>
                <a:lnTo>
                  <a:pt x="68" y="129"/>
                </a:lnTo>
                <a:lnTo>
                  <a:pt x="64" y="129"/>
                </a:lnTo>
                <a:lnTo>
                  <a:pt x="64" y="133"/>
                </a:lnTo>
                <a:lnTo>
                  <a:pt x="64" y="129"/>
                </a:lnTo>
                <a:lnTo>
                  <a:pt x="60" y="129"/>
                </a:lnTo>
                <a:lnTo>
                  <a:pt x="60" y="133"/>
                </a:lnTo>
                <a:lnTo>
                  <a:pt x="60" y="129"/>
                </a:lnTo>
                <a:lnTo>
                  <a:pt x="56" y="129"/>
                </a:lnTo>
                <a:lnTo>
                  <a:pt x="56" y="125"/>
                </a:lnTo>
                <a:lnTo>
                  <a:pt x="51" y="125"/>
                </a:lnTo>
                <a:lnTo>
                  <a:pt x="47" y="125"/>
                </a:lnTo>
                <a:lnTo>
                  <a:pt x="43" y="125"/>
                </a:lnTo>
                <a:lnTo>
                  <a:pt x="43" y="122"/>
                </a:lnTo>
                <a:lnTo>
                  <a:pt x="43" y="118"/>
                </a:lnTo>
                <a:lnTo>
                  <a:pt x="39" y="118"/>
                </a:lnTo>
                <a:lnTo>
                  <a:pt x="34" y="118"/>
                </a:lnTo>
                <a:lnTo>
                  <a:pt x="30" y="122"/>
                </a:lnTo>
                <a:lnTo>
                  <a:pt x="30" y="118"/>
                </a:lnTo>
                <a:lnTo>
                  <a:pt x="34" y="118"/>
                </a:lnTo>
                <a:lnTo>
                  <a:pt x="30" y="118"/>
                </a:lnTo>
                <a:lnTo>
                  <a:pt x="30" y="114"/>
                </a:lnTo>
                <a:lnTo>
                  <a:pt x="30" y="118"/>
                </a:lnTo>
                <a:lnTo>
                  <a:pt x="26" y="118"/>
                </a:lnTo>
                <a:lnTo>
                  <a:pt x="26" y="114"/>
                </a:lnTo>
                <a:lnTo>
                  <a:pt x="17" y="118"/>
                </a:lnTo>
                <a:lnTo>
                  <a:pt x="17" y="114"/>
                </a:lnTo>
                <a:lnTo>
                  <a:pt x="13" y="114"/>
                </a:lnTo>
                <a:lnTo>
                  <a:pt x="13" y="110"/>
                </a:lnTo>
                <a:lnTo>
                  <a:pt x="13" y="114"/>
                </a:lnTo>
                <a:lnTo>
                  <a:pt x="9" y="114"/>
                </a:lnTo>
                <a:lnTo>
                  <a:pt x="9" y="110"/>
                </a:lnTo>
                <a:lnTo>
                  <a:pt x="13" y="110"/>
                </a:lnTo>
                <a:lnTo>
                  <a:pt x="9" y="110"/>
                </a:lnTo>
                <a:lnTo>
                  <a:pt x="9" y="106"/>
                </a:lnTo>
                <a:lnTo>
                  <a:pt x="9" y="102"/>
                </a:lnTo>
                <a:lnTo>
                  <a:pt x="13" y="102"/>
                </a:lnTo>
                <a:lnTo>
                  <a:pt x="9" y="102"/>
                </a:lnTo>
                <a:lnTo>
                  <a:pt x="9" y="98"/>
                </a:lnTo>
                <a:lnTo>
                  <a:pt x="9" y="94"/>
                </a:lnTo>
                <a:lnTo>
                  <a:pt x="9" y="90"/>
                </a:lnTo>
                <a:lnTo>
                  <a:pt x="5" y="90"/>
                </a:lnTo>
                <a:lnTo>
                  <a:pt x="5" y="8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75" name="Freeform 94"/>
          <p:cNvSpPr>
            <a:spLocks noChangeAspect="1"/>
          </p:cNvSpPr>
          <p:nvPr/>
        </p:nvSpPr>
        <p:spPr bwMode="auto">
          <a:xfrm>
            <a:off x="3282450" y="3306900"/>
            <a:ext cx="745810" cy="985557"/>
          </a:xfrm>
          <a:custGeom>
            <a:avLst/>
            <a:gdLst>
              <a:gd name="T0" fmla="*/ 39 w 145"/>
              <a:gd name="T1" fmla="*/ 129 h 164"/>
              <a:gd name="T2" fmla="*/ 39 w 145"/>
              <a:gd name="T3" fmla="*/ 121 h 164"/>
              <a:gd name="T4" fmla="*/ 34 w 145"/>
              <a:gd name="T5" fmla="*/ 109 h 164"/>
              <a:gd name="T6" fmla="*/ 39 w 145"/>
              <a:gd name="T7" fmla="*/ 98 h 164"/>
              <a:gd name="T8" fmla="*/ 43 w 145"/>
              <a:gd name="T9" fmla="*/ 86 h 164"/>
              <a:gd name="T10" fmla="*/ 30 w 145"/>
              <a:gd name="T11" fmla="*/ 78 h 164"/>
              <a:gd name="T12" fmla="*/ 22 w 145"/>
              <a:gd name="T13" fmla="*/ 70 h 164"/>
              <a:gd name="T14" fmla="*/ 13 w 145"/>
              <a:gd name="T15" fmla="*/ 62 h 164"/>
              <a:gd name="T16" fmla="*/ 22 w 145"/>
              <a:gd name="T17" fmla="*/ 55 h 164"/>
              <a:gd name="T18" fmla="*/ 22 w 145"/>
              <a:gd name="T19" fmla="*/ 47 h 164"/>
              <a:gd name="T20" fmla="*/ 13 w 145"/>
              <a:gd name="T21" fmla="*/ 39 h 164"/>
              <a:gd name="T22" fmla="*/ 5 w 145"/>
              <a:gd name="T23" fmla="*/ 35 h 164"/>
              <a:gd name="T24" fmla="*/ 0 w 145"/>
              <a:gd name="T25" fmla="*/ 23 h 164"/>
              <a:gd name="T26" fmla="*/ 9 w 145"/>
              <a:gd name="T27" fmla="*/ 23 h 164"/>
              <a:gd name="T28" fmla="*/ 17 w 145"/>
              <a:gd name="T29" fmla="*/ 19 h 164"/>
              <a:gd name="T30" fmla="*/ 30 w 145"/>
              <a:gd name="T31" fmla="*/ 15 h 164"/>
              <a:gd name="T32" fmla="*/ 34 w 145"/>
              <a:gd name="T33" fmla="*/ 12 h 164"/>
              <a:gd name="T34" fmla="*/ 34 w 145"/>
              <a:gd name="T35" fmla="*/ 4 h 164"/>
              <a:gd name="T36" fmla="*/ 43 w 145"/>
              <a:gd name="T37" fmla="*/ 4 h 164"/>
              <a:gd name="T38" fmla="*/ 47 w 145"/>
              <a:gd name="T39" fmla="*/ 8 h 164"/>
              <a:gd name="T40" fmla="*/ 51 w 145"/>
              <a:gd name="T41" fmla="*/ 12 h 164"/>
              <a:gd name="T42" fmla="*/ 64 w 145"/>
              <a:gd name="T43" fmla="*/ 15 h 164"/>
              <a:gd name="T44" fmla="*/ 64 w 145"/>
              <a:gd name="T45" fmla="*/ 8 h 164"/>
              <a:gd name="T46" fmla="*/ 68 w 145"/>
              <a:gd name="T47" fmla="*/ 4 h 164"/>
              <a:gd name="T48" fmla="*/ 81 w 145"/>
              <a:gd name="T49" fmla="*/ 0 h 164"/>
              <a:gd name="T50" fmla="*/ 81 w 145"/>
              <a:gd name="T51" fmla="*/ 0 h 164"/>
              <a:gd name="T52" fmla="*/ 94 w 145"/>
              <a:gd name="T53" fmla="*/ 4 h 164"/>
              <a:gd name="T54" fmla="*/ 98 w 145"/>
              <a:gd name="T55" fmla="*/ 8 h 164"/>
              <a:gd name="T56" fmla="*/ 102 w 145"/>
              <a:gd name="T57" fmla="*/ 8 h 164"/>
              <a:gd name="T58" fmla="*/ 111 w 145"/>
              <a:gd name="T59" fmla="*/ 15 h 164"/>
              <a:gd name="T60" fmla="*/ 124 w 145"/>
              <a:gd name="T61" fmla="*/ 19 h 164"/>
              <a:gd name="T62" fmla="*/ 124 w 145"/>
              <a:gd name="T63" fmla="*/ 27 h 164"/>
              <a:gd name="T64" fmla="*/ 128 w 145"/>
              <a:gd name="T65" fmla="*/ 39 h 164"/>
              <a:gd name="T66" fmla="*/ 124 w 145"/>
              <a:gd name="T67" fmla="*/ 51 h 164"/>
              <a:gd name="T68" fmla="*/ 124 w 145"/>
              <a:gd name="T69" fmla="*/ 59 h 164"/>
              <a:gd name="T70" fmla="*/ 124 w 145"/>
              <a:gd name="T71" fmla="*/ 66 h 164"/>
              <a:gd name="T72" fmla="*/ 132 w 145"/>
              <a:gd name="T73" fmla="*/ 78 h 164"/>
              <a:gd name="T74" fmla="*/ 132 w 145"/>
              <a:gd name="T75" fmla="*/ 86 h 164"/>
              <a:gd name="T76" fmla="*/ 141 w 145"/>
              <a:gd name="T77" fmla="*/ 94 h 164"/>
              <a:gd name="T78" fmla="*/ 141 w 145"/>
              <a:gd name="T79" fmla="*/ 102 h 164"/>
              <a:gd name="T80" fmla="*/ 136 w 145"/>
              <a:gd name="T81" fmla="*/ 109 h 164"/>
              <a:gd name="T82" fmla="*/ 136 w 145"/>
              <a:gd name="T83" fmla="*/ 117 h 164"/>
              <a:gd name="T84" fmla="*/ 128 w 145"/>
              <a:gd name="T85" fmla="*/ 125 h 164"/>
              <a:gd name="T86" fmla="*/ 119 w 145"/>
              <a:gd name="T87" fmla="*/ 133 h 164"/>
              <a:gd name="T88" fmla="*/ 111 w 145"/>
              <a:gd name="T89" fmla="*/ 133 h 164"/>
              <a:gd name="T90" fmla="*/ 98 w 145"/>
              <a:gd name="T91" fmla="*/ 137 h 164"/>
              <a:gd name="T92" fmla="*/ 98 w 145"/>
              <a:gd name="T93" fmla="*/ 141 h 164"/>
              <a:gd name="T94" fmla="*/ 94 w 145"/>
              <a:gd name="T95" fmla="*/ 145 h 164"/>
              <a:gd name="T96" fmla="*/ 94 w 145"/>
              <a:gd name="T97" fmla="*/ 153 h 164"/>
              <a:gd name="T98" fmla="*/ 90 w 145"/>
              <a:gd name="T99" fmla="*/ 156 h 164"/>
              <a:gd name="T100" fmla="*/ 94 w 145"/>
              <a:gd name="T101" fmla="*/ 160 h 164"/>
              <a:gd name="T102" fmla="*/ 85 w 145"/>
              <a:gd name="T103" fmla="*/ 160 h 164"/>
              <a:gd name="T104" fmla="*/ 77 w 145"/>
              <a:gd name="T105" fmla="*/ 160 h 164"/>
              <a:gd name="T106" fmla="*/ 68 w 145"/>
              <a:gd name="T107" fmla="*/ 160 h 164"/>
              <a:gd name="T108" fmla="*/ 56 w 145"/>
              <a:gd name="T109" fmla="*/ 164 h 164"/>
              <a:gd name="T110" fmla="*/ 51 w 145"/>
              <a:gd name="T111" fmla="*/ 153 h 164"/>
              <a:gd name="T112" fmla="*/ 43 w 145"/>
              <a:gd name="T113" fmla="*/ 145 h 164"/>
              <a:gd name="T114" fmla="*/ 43 w 145"/>
              <a:gd name="T115" fmla="*/ 137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5" h="164">
                <a:moveTo>
                  <a:pt x="43" y="137"/>
                </a:moveTo>
                <a:lnTo>
                  <a:pt x="43" y="133"/>
                </a:lnTo>
                <a:lnTo>
                  <a:pt x="43" y="129"/>
                </a:lnTo>
                <a:lnTo>
                  <a:pt x="39" y="129"/>
                </a:lnTo>
                <a:lnTo>
                  <a:pt x="43" y="129"/>
                </a:lnTo>
                <a:lnTo>
                  <a:pt x="43" y="125"/>
                </a:lnTo>
                <a:lnTo>
                  <a:pt x="39" y="125"/>
                </a:lnTo>
                <a:lnTo>
                  <a:pt x="39" y="121"/>
                </a:lnTo>
                <a:lnTo>
                  <a:pt x="39" y="117"/>
                </a:lnTo>
                <a:lnTo>
                  <a:pt x="39" y="113"/>
                </a:lnTo>
                <a:lnTo>
                  <a:pt x="39" y="109"/>
                </a:lnTo>
                <a:lnTo>
                  <a:pt x="34" y="109"/>
                </a:lnTo>
                <a:lnTo>
                  <a:pt x="39" y="109"/>
                </a:lnTo>
                <a:lnTo>
                  <a:pt x="39" y="106"/>
                </a:lnTo>
                <a:lnTo>
                  <a:pt x="34" y="102"/>
                </a:lnTo>
                <a:lnTo>
                  <a:pt x="39" y="98"/>
                </a:lnTo>
                <a:lnTo>
                  <a:pt x="39" y="94"/>
                </a:lnTo>
                <a:lnTo>
                  <a:pt x="43" y="94"/>
                </a:lnTo>
                <a:lnTo>
                  <a:pt x="43" y="90"/>
                </a:lnTo>
                <a:lnTo>
                  <a:pt x="43" y="86"/>
                </a:lnTo>
                <a:lnTo>
                  <a:pt x="39" y="86"/>
                </a:lnTo>
                <a:lnTo>
                  <a:pt x="34" y="82"/>
                </a:lnTo>
                <a:lnTo>
                  <a:pt x="30" y="82"/>
                </a:lnTo>
                <a:lnTo>
                  <a:pt x="30" y="78"/>
                </a:lnTo>
                <a:lnTo>
                  <a:pt x="26" y="78"/>
                </a:lnTo>
                <a:lnTo>
                  <a:pt x="26" y="74"/>
                </a:lnTo>
                <a:lnTo>
                  <a:pt x="22" y="74"/>
                </a:lnTo>
                <a:lnTo>
                  <a:pt x="22" y="70"/>
                </a:lnTo>
                <a:lnTo>
                  <a:pt x="22" y="66"/>
                </a:lnTo>
                <a:lnTo>
                  <a:pt x="17" y="66"/>
                </a:lnTo>
                <a:lnTo>
                  <a:pt x="13" y="66"/>
                </a:lnTo>
                <a:lnTo>
                  <a:pt x="13" y="62"/>
                </a:lnTo>
                <a:lnTo>
                  <a:pt x="17" y="62"/>
                </a:lnTo>
                <a:lnTo>
                  <a:pt x="17" y="59"/>
                </a:lnTo>
                <a:lnTo>
                  <a:pt x="22" y="59"/>
                </a:lnTo>
                <a:lnTo>
                  <a:pt x="22" y="55"/>
                </a:lnTo>
                <a:lnTo>
                  <a:pt x="26" y="55"/>
                </a:lnTo>
                <a:lnTo>
                  <a:pt x="26" y="51"/>
                </a:lnTo>
                <a:lnTo>
                  <a:pt x="22" y="51"/>
                </a:lnTo>
                <a:lnTo>
                  <a:pt x="22" y="47"/>
                </a:lnTo>
                <a:lnTo>
                  <a:pt x="17" y="47"/>
                </a:lnTo>
                <a:lnTo>
                  <a:pt x="13" y="47"/>
                </a:lnTo>
                <a:lnTo>
                  <a:pt x="13" y="43"/>
                </a:lnTo>
                <a:lnTo>
                  <a:pt x="13" y="39"/>
                </a:lnTo>
                <a:lnTo>
                  <a:pt x="9" y="43"/>
                </a:lnTo>
                <a:lnTo>
                  <a:pt x="9" y="39"/>
                </a:lnTo>
                <a:lnTo>
                  <a:pt x="5" y="39"/>
                </a:lnTo>
                <a:lnTo>
                  <a:pt x="5" y="35"/>
                </a:lnTo>
                <a:lnTo>
                  <a:pt x="0" y="35"/>
                </a:lnTo>
                <a:lnTo>
                  <a:pt x="0" y="31"/>
                </a:lnTo>
                <a:lnTo>
                  <a:pt x="0" y="27"/>
                </a:lnTo>
                <a:lnTo>
                  <a:pt x="0" y="23"/>
                </a:lnTo>
                <a:lnTo>
                  <a:pt x="0" y="19"/>
                </a:lnTo>
                <a:lnTo>
                  <a:pt x="5" y="19"/>
                </a:lnTo>
                <a:lnTo>
                  <a:pt x="9" y="19"/>
                </a:lnTo>
                <a:lnTo>
                  <a:pt x="9" y="23"/>
                </a:lnTo>
                <a:lnTo>
                  <a:pt x="9" y="19"/>
                </a:lnTo>
                <a:lnTo>
                  <a:pt x="13" y="23"/>
                </a:lnTo>
                <a:lnTo>
                  <a:pt x="17" y="23"/>
                </a:lnTo>
                <a:lnTo>
                  <a:pt x="17" y="19"/>
                </a:lnTo>
                <a:lnTo>
                  <a:pt x="22" y="19"/>
                </a:lnTo>
                <a:lnTo>
                  <a:pt x="26" y="19"/>
                </a:lnTo>
                <a:lnTo>
                  <a:pt x="30" y="19"/>
                </a:lnTo>
                <a:lnTo>
                  <a:pt x="30" y="15"/>
                </a:lnTo>
                <a:lnTo>
                  <a:pt x="34" y="15"/>
                </a:lnTo>
                <a:lnTo>
                  <a:pt x="30" y="15"/>
                </a:lnTo>
                <a:lnTo>
                  <a:pt x="30" y="12"/>
                </a:lnTo>
                <a:lnTo>
                  <a:pt x="34" y="12"/>
                </a:lnTo>
                <a:lnTo>
                  <a:pt x="34" y="8"/>
                </a:lnTo>
                <a:lnTo>
                  <a:pt x="30" y="8"/>
                </a:lnTo>
                <a:lnTo>
                  <a:pt x="30" y="4"/>
                </a:lnTo>
                <a:lnTo>
                  <a:pt x="34" y="4"/>
                </a:lnTo>
                <a:lnTo>
                  <a:pt x="34" y="0"/>
                </a:lnTo>
                <a:lnTo>
                  <a:pt x="34" y="4"/>
                </a:lnTo>
                <a:lnTo>
                  <a:pt x="39" y="4"/>
                </a:lnTo>
                <a:lnTo>
                  <a:pt x="43" y="4"/>
                </a:lnTo>
                <a:lnTo>
                  <a:pt x="43" y="8"/>
                </a:lnTo>
                <a:lnTo>
                  <a:pt x="43" y="4"/>
                </a:lnTo>
                <a:lnTo>
                  <a:pt x="47" y="4"/>
                </a:lnTo>
                <a:lnTo>
                  <a:pt x="47" y="8"/>
                </a:lnTo>
                <a:lnTo>
                  <a:pt x="47" y="4"/>
                </a:lnTo>
                <a:lnTo>
                  <a:pt x="47" y="8"/>
                </a:lnTo>
                <a:lnTo>
                  <a:pt x="51" y="8"/>
                </a:lnTo>
                <a:lnTo>
                  <a:pt x="51" y="12"/>
                </a:lnTo>
                <a:lnTo>
                  <a:pt x="56" y="12"/>
                </a:lnTo>
                <a:lnTo>
                  <a:pt x="56" y="15"/>
                </a:lnTo>
                <a:lnTo>
                  <a:pt x="60" y="15"/>
                </a:lnTo>
                <a:lnTo>
                  <a:pt x="64" y="15"/>
                </a:lnTo>
                <a:lnTo>
                  <a:pt x="64" y="12"/>
                </a:lnTo>
                <a:lnTo>
                  <a:pt x="68" y="12"/>
                </a:lnTo>
                <a:lnTo>
                  <a:pt x="68" y="8"/>
                </a:lnTo>
                <a:lnTo>
                  <a:pt x="64" y="8"/>
                </a:lnTo>
                <a:lnTo>
                  <a:pt x="68" y="8"/>
                </a:lnTo>
                <a:lnTo>
                  <a:pt x="64" y="8"/>
                </a:lnTo>
                <a:lnTo>
                  <a:pt x="64" y="4"/>
                </a:lnTo>
                <a:lnTo>
                  <a:pt x="68" y="4"/>
                </a:lnTo>
                <a:lnTo>
                  <a:pt x="68" y="0"/>
                </a:lnTo>
                <a:lnTo>
                  <a:pt x="73" y="0"/>
                </a:lnTo>
                <a:lnTo>
                  <a:pt x="77" y="0"/>
                </a:lnTo>
                <a:lnTo>
                  <a:pt x="81" y="0"/>
                </a:lnTo>
                <a:lnTo>
                  <a:pt x="77" y="0"/>
                </a:lnTo>
                <a:lnTo>
                  <a:pt x="77" y="4"/>
                </a:lnTo>
                <a:lnTo>
                  <a:pt x="81" y="4"/>
                </a:lnTo>
                <a:lnTo>
                  <a:pt x="81" y="0"/>
                </a:lnTo>
                <a:lnTo>
                  <a:pt x="81" y="4"/>
                </a:lnTo>
                <a:lnTo>
                  <a:pt x="85" y="4"/>
                </a:lnTo>
                <a:lnTo>
                  <a:pt x="85" y="8"/>
                </a:lnTo>
                <a:lnTo>
                  <a:pt x="94" y="4"/>
                </a:lnTo>
                <a:lnTo>
                  <a:pt x="94" y="8"/>
                </a:lnTo>
                <a:lnTo>
                  <a:pt x="98" y="8"/>
                </a:lnTo>
                <a:lnTo>
                  <a:pt x="98" y="4"/>
                </a:lnTo>
                <a:lnTo>
                  <a:pt x="98" y="8"/>
                </a:lnTo>
                <a:lnTo>
                  <a:pt x="102" y="8"/>
                </a:lnTo>
                <a:lnTo>
                  <a:pt x="98" y="8"/>
                </a:lnTo>
                <a:lnTo>
                  <a:pt x="98" y="12"/>
                </a:lnTo>
                <a:lnTo>
                  <a:pt x="102" y="8"/>
                </a:lnTo>
                <a:lnTo>
                  <a:pt x="107" y="8"/>
                </a:lnTo>
                <a:lnTo>
                  <a:pt x="111" y="8"/>
                </a:lnTo>
                <a:lnTo>
                  <a:pt x="111" y="12"/>
                </a:lnTo>
                <a:lnTo>
                  <a:pt x="111" y="15"/>
                </a:lnTo>
                <a:lnTo>
                  <a:pt x="115" y="15"/>
                </a:lnTo>
                <a:lnTo>
                  <a:pt x="119" y="15"/>
                </a:lnTo>
                <a:lnTo>
                  <a:pt x="124" y="15"/>
                </a:lnTo>
                <a:lnTo>
                  <a:pt x="124" y="19"/>
                </a:lnTo>
                <a:lnTo>
                  <a:pt x="128" y="19"/>
                </a:lnTo>
                <a:lnTo>
                  <a:pt x="128" y="23"/>
                </a:lnTo>
                <a:lnTo>
                  <a:pt x="124" y="23"/>
                </a:lnTo>
                <a:lnTo>
                  <a:pt x="124" y="27"/>
                </a:lnTo>
                <a:lnTo>
                  <a:pt x="124" y="31"/>
                </a:lnTo>
                <a:lnTo>
                  <a:pt x="128" y="31"/>
                </a:lnTo>
                <a:lnTo>
                  <a:pt x="128" y="35"/>
                </a:lnTo>
                <a:lnTo>
                  <a:pt x="128" y="39"/>
                </a:lnTo>
                <a:lnTo>
                  <a:pt x="124" y="39"/>
                </a:lnTo>
                <a:lnTo>
                  <a:pt x="124" y="43"/>
                </a:lnTo>
                <a:lnTo>
                  <a:pt x="124" y="47"/>
                </a:lnTo>
                <a:lnTo>
                  <a:pt x="124" y="51"/>
                </a:lnTo>
                <a:lnTo>
                  <a:pt x="124" y="55"/>
                </a:lnTo>
                <a:lnTo>
                  <a:pt x="128" y="55"/>
                </a:lnTo>
                <a:lnTo>
                  <a:pt x="128" y="59"/>
                </a:lnTo>
                <a:lnTo>
                  <a:pt x="124" y="59"/>
                </a:lnTo>
                <a:lnTo>
                  <a:pt x="124" y="62"/>
                </a:lnTo>
                <a:lnTo>
                  <a:pt x="128" y="62"/>
                </a:lnTo>
                <a:lnTo>
                  <a:pt x="124" y="62"/>
                </a:lnTo>
                <a:lnTo>
                  <a:pt x="124" y="66"/>
                </a:lnTo>
                <a:lnTo>
                  <a:pt x="124" y="70"/>
                </a:lnTo>
                <a:lnTo>
                  <a:pt x="124" y="74"/>
                </a:lnTo>
                <a:lnTo>
                  <a:pt x="128" y="74"/>
                </a:lnTo>
                <a:lnTo>
                  <a:pt x="132" y="78"/>
                </a:lnTo>
                <a:lnTo>
                  <a:pt x="128" y="78"/>
                </a:lnTo>
                <a:lnTo>
                  <a:pt x="132" y="78"/>
                </a:lnTo>
                <a:lnTo>
                  <a:pt x="132" y="82"/>
                </a:lnTo>
                <a:lnTo>
                  <a:pt x="132" y="86"/>
                </a:lnTo>
                <a:lnTo>
                  <a:pt x="136" y="86"/>
                </a:lnTo>
                <a:lnTo>
                  <a:pt x="136" y="90"/>
                </a:lnTo>
                <a:lnTo>
                  <a:pt x="141" y="90"/>
                </a:lnTo>
                <a:lnTo>
                  <a:pt x="141" y="94"/>
                </a:lnTo>
                <a:lnTo>
                  <a:pt x="141" y="98"/>
                </a:lnTo>
                <a:lnTo>
                  <a:pt x="145" y="98"/>
                </a:lnTo>
                <a:lnTo>
                  <a:pt x="145" y="102"/>
                </a:lnTo>
                <a:lnTo>
                  <a:pt x="141" y="102"/>
                </a:lnTo>
                <a:lnTo>
                  <a:pt x="141" y="106"/>
                </a:lnTo>
                <a:lnTo>
                  <a:pt x="136" y="106"/>
                </a:lnTo>
                <a:lnTo>
                  <a:pt x="132" y="109"/>
                </a:lnTo>
                <a:lnTo>
                  <a:pt x="136" y="109"/>
                </a:lnTo>
                <a:lnTo>
                  <a:pt x="136" y="113"/>
                </a:lnTo>
                <a:lnTo>
                  <a:pt x="141" y="113"/>
                </a:lnTo>
                <a:lnTo>
                  <a:pt x="136" y="113"/>
                </a:lnTo>
                <a:lnTo>
                  <a:pt x="136" y="117"/>
                </a:lnTo>
                <a:lnTo>
                  <a:pt x="136" y="121"/>
                </a:lnTo>
                <a:lnTo>
                  <a:pt x="132" y="121"/>
                </a:lnTo>
                <a:lnTo>
                  <a:pt x="132" y="125"/>
                </a:lnTo>
                <a:lnTo>
                  <a:pt x="128" y="125"/>
                </a:lnTo>
                <a:lnTo>
                  <a:pt x="128" y="129"/>
                </a:lnTo>
                <a:lnTo>
                  <a:pt x="124" y="129"/>
                </a:lnTo>
                <a:lnTo>
                  <a:pt x="119" y="129"/>
                </a:lnTo>
                <a:lnTo>
                  <a:pt x="119" y="133"/>
                </a:lnTo>
                <a:lnTo>
                  <a:pt x="119" y="137"/>
                </a:lnTo>
                <a:lnTo>
                  <a:pt x="115" y="137"/>
                </a:lnTo>
                <a:lnTo>
                  <a:pt x="111" y="137"/>
                </a:lnTo>
                <a:lnTo>
                  <a:pt x="111" y="133"/>
                </a:lnTo>
                <a:lnTo>
                  <a:pt x="111" y="137"/>
                </a:lnTo>
                <a:lnTo>
                  <a:pt x="107" y="137"/>
                </a:lnTo>
                <a:lnTo>
                  <a:pt x="102" y="137"/>
                </a:lnTo>
                <a:lnTo>
                  <a:pt x="98" y="137"/>
                </a:lnTo>
                <a:lnTo>
                  <a:pt x="102" y="137"/>
                </a:lnTo>
                <a:lnTo>
                  <a:pt x="98" y="141"/>
                </a:lnTo>
                <a:lnTo>
                  <a:pt x="102" y="141"/>
                </a:lnTo>
                <a:lnTo>
                  <a:pt x="98" y="141"/>
                </a:lnTo>
                <a:lnTo>
                  <a:pt x="98" y="145"/>
                </a:lnTo>
                <a:lnTo>
                  <a:pt x="94" y="145"/>
                </a:lnTo>
                <a:lnTo>
                  <a:pt x="94" y="141"/>
                </a:lnTo>
                <a:lnTo>
                  <a:pt x="94" y="145"/>
                </a:lnTo>
                <a:lnTo>
                  <a:pt x="98" y="145"/>
                </a:lnTo>
                <a:lnTo>
                  <a:pt x="98" y="149"/>
                </a:lnTo>
                <a:lnTo>
                  <a:pt x="94" y="149"/>
                </a:lnTo>
                <a:lnTo>
                  <a:pt x="94" y="153"/>
                </a:lnTo>
                <a:lnTo>
                  <a:pt x="94" y="149"/>
                </a:lnTo>
                <a:lnTo>
                  <a:pt x="94" y="153"/>
                </a:lnTo>
                <a:lnTo>
                  <a:pt x="90" y="153"/>
                </a:lnTo>
                <a:lnTo>
                  <a:pt x="90" y="156"/>
                </a:lnTo>
                <a:lnTo>
                  <a:pt x="94" y="156"/>
                </a:lnTo>
                <a:lnTo>
                  <a:pt x="90" y="156"/>
                </a:lnTo>
                <a:lnTo>
                  <a:pt x="90" y="160"/>
                </a:lnTo>
                <a:lnTo>
                  <a:pt x="94" y="160"/>
                </a:lnTo>
                <a:lnTo>
                  <a:pt x="90" y="160"/>
                </a:lnTo>
                <a:lnTo>
                  <a:pt x="90" y="164"/>
                </a:lnTo>
                <a:lnTo>
                  <a:pt x="85" y="164"/>
                </a:lnTo>
                <a:lnTo>
                  <a:pt x="85" y="160"/>
                </a:lnTo>
                <a:lnTo>
                  <a:pt x="85" y="164"/>
                </a:lnTo>
                <a:lnTo>
                  <a:pt x="81" y="164"/>
                </a:lnTo>
                <a:lnTo>
                  <a:pt x="81" y="160"/>
                </a:lnTo>
                <a:lnTo>
                  <a:pt x="77" y="160"/>
                </a:lnTo>
                <a:lnTo>
                  <a:pt x="77" y="156"/>
                </a:lnTo>
                <a:lnTo>
                  <a:pt x="73" y="156"/>
                </a:lnTo>
                <a:lnTo>
                  <a:pt x="68" y="156"/>
                </a:lnTo>
                <a:lnTo>
                  <a:pt x="68" y="160"/>
                </a:lnTo>
                <a:lnTo>
                  <a:pt x="64" y="160"/>
                </a:lnTo>
                <a:lnTo>
                  <a:pt x="60" y="160"/>
                </a:lnTo>
                <a:lnTo>
                  <a:pt x="60" y="164"/>
                </a:lnTo>
                <a:lnTo>
                  <a:pt x="56" y="164"/>
                </a:lnTo>
                <a:lnTo>
                  <a:pt x="51" y="164"/>
                </a:lnTo>
                <a:lnTo>
                  <a:pt x="51" y="160"/>
                </a:lnTo>
                <a:lnTo>
                  <a:pt x="51" y="156"/>
                </a:lnTo>
                <a:lnTo>
                  <a:pt x="51" y="153"/>
                </a:lnTo>
                <a:lnTo>
                  <a:pt x="47" y="153"/>
                </a:lnTo>
                <a:lnTo>
                  <a:pt x="43" y="153"/>
                </a:lnTo>
                <a:lnTo>
                  <a:pt x="43" y="149"/>
                </a:lnTo>
                <a:lnTo>
                  <a:pt x="43" y="145"/>
                </a:lnTo>
                <a:lnTo>
                  <a:pt x="43" y="141"/>
                </a:lnTo>
                <a:lnTo>
                  <a:pt x="43" y="137"/>
                </a:lnTo>
                <a:lnTo>
                  <a:pt x="47" y="137"/>
                </a:lnTo>
                <a:lnTo>
                  <a:pt x="43" y="1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76" name="Freeform 95"/>
          <p:cNvSpPr>
            <a:spLocks noChangeAspect="1"/>
          </p:cNvSpPr>
          <p:nvPr/>
        </p:nvSpPr>
        <p:spPr bwMode="auto">
          <a:xfrm>
            <a:off x="3548103" y="4035862"/>
            <a:ext cx="941263" cy="943493"/>
          </a:xfrm>
          <a:custGeom>
            <a:avLst/>
            <a:gdLst>
              <a:gd name="T0" fmla="*/ 39 w 183"/>
              <a:gd name="T1" fmla="*/ 43 h 157"/>
              <a:gd name="T2" fmla="*/ 39 w 183"/>
              <a:gd name="T3" fmla="*/ 35 h 157"/>
              <a:gd name="T4" fmla="*/ 43 w 183"/>
              <a:gd name="T5" fmla="*/ 32 h 157"/>
              <a:gd name="T6" fmla="*/ 47 w 183"/>
              <a:gd name="T7" fmla="*/ 28 h 157"/>
              <a:gd name="T8" fmla="*/ 43 w 183"/>
              <a:gd name="T9" fmla="*/ 24 h 157"/>
              <a:gd name="T10" fmla="*/ 47 w 183"/>
              <a:gd name="T11" fmla="*/ 20 h 157"/>
              <a:gd name="T12" fmla="*/ 56 w 183"/>
              <a:gd name="T13" fmla="*/ 16 h 157"/>
              <a:gd name="T14" fmla="*/ 64 w 183"/>
              <a:gd name="T15" fmla="*/ 16 h 157"/>
              <a:gd name="T16" fmla="*/ 73 w 183"/>
              <a:gd name="T17" fmla="*/ 8 h 157"/>
              <a:gd name="T18" fmla="*/ 81 w 183"/>
              <a:gd name="T19" fmla="*/ 0 h 157"/>
              <a:gd name="T20" fmla="*/ 94 w 183"/>
              <a:gd name="T21" fmla="*/ 12 h 157"/>
              <a:gd name="T22" fmla="*/ 98 w 183"/>
              <a:gd name="T23" fmla="*/ 24 h 157"/>
              <a:gd name="T24" fmla="*/ 107 w 183"/>
              <a:gd name="T25" fmla="*/ 32 h 157"/>
              <a:gd name="T26" fmla="*/ 115 w 183"/>
              <a:gd name="T27" fmla="*/ 28 h 157"/>
              <a:gd name="T28" fmla="*/ 119 w 183"/>
              <a:gd name="T29" fmla="*/ 24 h 157"/>
              <a:gd name="T30" fmla="*/ 128 w 183"/>
              <a:gd name="T31" fmla="*/ 16 h 157"/>
              <a:gd name="T32" fmla="*/ 136 w 183"/>
              <a:gd name="T33" fmla="*/ 20 h 157"/>
              <a:gd name="T34" fmla="*/ 149 w 183"/>
              <a:gd name="T35" fmla="*/ 16 h 157"/>
              <a:gd name="T36" fmla="*/ 157 w 183"/>
              <a:gd name="T37" fmla="*/ 24 h 157"/>
              <a:gd name="T38" fmla="*/ 153 w 183"/>
              <a:gd name="T39" fmla="*/ 35 h 157"/>
              <a:gd name="T40" fmla="*/ 157 w 183"/>
              <a:gd name="T41" fmla="*/ 43 h 157"/>
              <a:gd name="T42" fmla="*/ 166 w 183"/>
              <a:gd name="T43" fmla="*/ 51 h 157"/>
              <a:gd name="T44" fmla="*/ 174 w 183"/>
              <a:gd name="T45" fmla="*/ 51 h 157"/>
              <a:gd name="T46" fmla="*/ 183 w 183"/>
              <a:gd name="T47" fmla="*/ 59 h 157"/>
              <a:gd name="T48" fmla="*/ 174 w 183"/>
              <a:gd name="T49" fmla="*/ 67 h 157"/>
              <a:gd name="T50" fmla="*/ 179 w 183"/>
              <a:gd name="T51" fmla="*/ 75 h 157"/>
              <a:gd name="T52" fmla="*/ 170 w 183"/>
              <a:gd name="T53" fmla="*/ 79 h 157"/>
              <a:gd name="T54" fmla="*/ 162 w 183"/>
              <a:gd name="T55" fmla="*/ 86 h 157"/>
              <a:gd name="T56" fmla="*/ 149 w 183"/>
              <a:gd name="T57" fmla="*/ 94 h 157"/>
              <a:gd name="T58" fmla="*/ 136 w 183"/>
              <a:gd name="T59" fmla="*/ 98 h 157"/>
              <a:gd name="T60" fmla="*/ 132 w 183"/>
              <a:gd name="T61" fmla="*/ 102 h 157"/>
              <a:gd name="T62" fmla="*/ 128 w 183"/>
              <a:gd name="T63" fmla="*/ 98 h 157"/>
              <a:gd name="T64" fmla="*/ 119 w 183"/>
              <a:gd name="T65" fmla="*/ 106 h 157"/>
              <a:gd name="T66" fmla="*/ 119 w 183"/>
              <a:gd name="T67" fmla="*/ 122 h 157"/>
              <a:gd name="T68" fmla="*/ 115 w 183"/>
              <a:gd name="T69" fmla="*/ 133 h 157"/>
              <a:gd name="T70" fmla="*/ 119 w 183"/>
              <a:gd name="T71" fmla="*/ 145 h 157"/>
              <a:gd name="T72" fmla="*/ 115 w 183"/>
              <a:gd name="T73" fmla="*/ 153 h 157"/>
              <a:gd name="T74" fmla="*/ 107 w 183"/>
              <a:gd name="T75" fmla="*/ 153 h 157"/>
              <a:gd name="T76" fmla="*/ 90 w 183"/>
              <a:gd name="T77" fmla="*/ 157 h 157"/>
              <a:gd name="T78" fmla="*/ 85 w 183"/>
              <a:gd name="T79" fmla="*/ 153 h 157"/>
              <a:gd name="T80" fmla="*/ 81 w 183"/>
              <a:gd name="T81" fmla="*/ 149 h 157"/>
              <a:gd name="T82" fmla="*/ 81 w 183"/>
              <a:gd name="T83" fmla="*/ 137 h 157"/>
              <a:gd name="T84" fmla="*/ 77 w 183"/>
              <a:gd name="T85" fmla="*/ 133 h 157"/>
              <a:gd name="T86" fmla="*/ 64 w 183"/>
              <a:gd name="T87" fmla="*/ 129 h 157"/>
              <a:gd name="T88" fmla="*/ 64 w 183"/>
              <a:gd name="T89" fmla="*/ 110 h 157"/>
              <a:gd name="T90" fmla="*/ 60 w 183"/>
              <a:gd name="T91" fmla="*/ 98 h 157"/>
              <a:gd name="T92" fmla="*/ 43 w 183"/>
              <a:gd name="T93" fmla="*/ 98 h 157"/>
              <a:gd name="T94" fmla="*/ 47 w 183"/>
              <a:gd name="T95" fmla="*/ 86 h 157"/>
              <a:gd name="T96" fmla="*/ 39 w 183"/>
              <a:gd name="T97" fmla="*/ 82 h 157"/>
              <a:gd name="T98" fmla="*/ 34 w 183"/>
              <a:gd name="T99" fmla="*/ 75 h 157"/>
              <a:gd name="T100" fmla="*/ 17 w 183"/>
              <a:gd name="T101" fmla="*/ 67 h 157"/>
              <a:gd name="T102" fmla="*/ 13 w 183"/>
              <a:gd name="T103" fmla="*/ 63 h 157"/>
              <a:gd name="T104" fmla="*/ 5 w 183"/>
              <a:gd name="T105" fmla="*/ 55 h 157"/>
              <a:gd name="T106" fmla="*/ 9 w 183"/>
              <a:gd name="T107" fmla="*/ 43 h 157"/>
              <a:gd name="T108" fmla="*/ 13 w 183"/>
              <a:gd name="T109" fmla="*/ 39 h 157"/>
              <a:gd name="T110" fmla="*/ 26 w 183"/>
              <a:gd name="T111" fmla="*/ 35 h 157"/>
              <a:gd name="T112" fmla="*/ 34 w 183"/>
              <a:gd name="T113" fmla="*/ 43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" h="157">
                <a:moveTo>
                  <a:pt x="34" y="43"/>
                </a:moveTo>
                <a:lnTo>
                  <a:pt x="34" y="39"/>
                </a:lnTo>
                <a:lnTo>
                  <a:pt x="34" y="43"/>
                </a:lnTo>
                <a:lnTo>
                  <a:pt x="39" y="43"/>
                </a:lnTo>
                <a:lnTo>
                  <a:pt x="39" y="39"/>
                </a:lnTo>
                <a:lnTo>
                  <a:pt x="43" y="39"/>
                </a:lnTo>
                <a:lnTo>
                  <a:pt x="39" y="39"/>
                </a:lnTo>
                <a:lnTo>
                  <a:pt x="39" y="35"/>
                </a:lnTo>
                <a:lnTo>
                  <a:pt x="43" y="35"/>
                </a:lnTo>
                <a:lnTo>
                  <a:pt x="39" y="35"/>
                </a:lnTo>
                <a:lnTo>
                  <a:pt x="39" y="32"/>
                </a:lnTo>
                <a:lnTo>
                  <a:pt x="43" y="32"/>
                </a:lnTo>
                <a:lnTo>
                  <a:pt x="43" y="28"/>
                </a:lnTo>
                <a:lnTo>
                  <a:pt x="43" y="32"/>
                </a:lnTo>
                <a:lnTo>
                  <a:pt x="43" y="28"/>
                </a:lnTo>
                <a:lnTo>
                  <a:pt x="47" y="28"/>
                </a:lnTo>
                <a:lnTo>
                  <a:pt x="47" y="24"/>
                </a:lnTo>
                <a:lnTo>
                  <a:pt x="43" y="24"/>
                </a:lnTo>
                <a:lnTo>
                  <a:pt x="43" y="20"/>
                </a:lnTo>
                <a:lnTo>
                  <a:pt x="43" y="24"/>
                </a:lnTo>
                <a:lnTo>
                  <a:pt x="47" y="24"/>
                </a:lnTo>
                <a:lnTo>
                  <a:pt x="47" y="20"/>
                </a:lnTo>
                <a:lnTo>
                  <a:pt x="51" y="20"/>
                </a:lnTo>
                <a:lnTo>
                  <a:pt x="47" y="20"/>
                </a:lnTo>
                <a:lnTo>
                  <a:pt x="51" y="16"/>
                </a:lnTo>
                <a:lnTo>
                  <a:pt x="47" y="16"/>
                </a:lnTo>
                <a:lnTo>
                  <a:pt x="51" y="16"/>
                </a:lnTo>
                <a:lnTo>
                  <a:pt x="56" y="16"/>
                </a:lnTo>
                <a:lnTo>
                  <a:pt x="60" y="16"/>
                </a:lnTo>
                <a:lnTo>
                  <a:pt x="60" y="12"/>
                </a:lnTo>
                <a:lnTo>
                  <a:pt x="60" y="16"/>
                </a:lnTo>
                <a:lnTo>
                  <a:pt x="64" y="16"/>
                </a:lnTo>
                <a:lnTo>
                  <a:pt x="68" y="16"/>
                </a:lnTo>
                <a:lnTo>
                  <a:pt x="68" y="12"/>
                </a:lnTo>
                <a:lnTo>
                  <a:pt x="68" y="8"/>
                </a:lnTo>
                <a:lnTo>
                  <a:pt x="73" y="8"/>
                </a:lnTo>
                <a:lnTo>
                  <a:pt x="77" y="8"/>
                </a:lnTo>
                <a:lnTo>
                  <a:pt x="77" y="4"/>
                </a:lnTo>
                <a:lnTo>
                  <a:pt x="81" y="4"/>
                </a:lnTo>
                <a:lnTo>
                  <a:pt x="81" y="0"/>
                </a:lnTo>
                <a:lnTo>
                  <a:pt x="85" y="4"/>
                </a:lnTo>
                <a:lnTo>
                  <a:pt x="90" y="4"/>
                </a:lnTo>
                <a:lnTo>
                  <a:pt x="90" y="8"/>
                </a:lnTo>
                <a:lnTo>
                  <a:pt x="94" y="12"/>
                </a:lnTo>
                <a:lnTo>
                  <a:pt x="94" y="16"/>
                </a:lnTo>
                <a:lnTo>
                  <a:pt x="94" y="20"/>
                </a:lnTo>
                <a:lnTo>
                  <a:pt x="94" y="24"/>
                </a:lnTo>
                <a:lnTo>
                  <a:pt x="98" y="24"/>
                </a:lnTo>
                <a:lnTo>
                  <a:pt x="98" y="28"/>
                </a:lnTo>
                <a:lnTo>
                  <a:pt x="102" y="28"/>
                </a:lnTo>
                <a:lnTo>
                  <a:pt x="102" y="32"/>
                </a:lnTo>
                <a:lnTo>
                  <a:pt x="107" y="32"/>
                </a:lnTo>
                <a:lnTo>
                  <a:pt x="107" y="28"/>
                </a:lnTo>
                <a:lnTo>
                  <a:pt x="107" y="32"/>
                </a:lnTo>
                <a:lnTo>
                  <a:pt x="111" y="32"/>
                </a:lnTo>
                <a:lnTo>
                  <a:pt x="115" y="28"/>
                </a:lnTo>
                <a:lnTo>
                  <a:pt x="115" y="32"/>
                </a:lnTo>
                <a:lnTo>
                  <a:pt x="115" y="28"/>
                </a:lnTo>
                <a:lnTo>
                  <a:pt x="115" y="24"/>
                </a:lnTo>
                <a:lnTo>
                  <a:pt x="119" y="24"/>
                </a:lnTo>
                <a:lnTo>
                  <a:pt x="123" y="24"/>
                </a:lnTo>
                <a:lnTo>
                  <a:pt x="123" y="20"/>
                </a:lnTo>
                <a:lnTo>
                  <a:pt x="123" y="16"/>
                </a:lnTo>
                <a:lnTo>
                  <a:pt x="128" y="16"/>
                </a:lnTo>
                <a:lnTo>
                  <a:pt x="132" y="20"/>
                </a:lnTo>
                <a:lnTo>
                  <a:pt x="132" y="24"/>
                </a:lnTo>
                <a:lnTo>
                  <a:pt x="136" y="24"/>
                </a:lnTo>
                <a:lnTo>
                  <a:pt x="136" y="20"/>
                </a:lnTo>
                <a:lnTo>
                  <a:pt x="140" y="20"/>
                </a:lnTo>
                <a:lnTo>
                  <a:pt x="140" y="16"/>
                </a:lnTo>
                <a:lnTo>
                  <a:pt x="145" y="16"/>
                </a:lnTo>
                <a:lnTo>
                  <a:pt x="149" y="16"/>
                </a:lnTo>
                <a:lnTo>
                  <a:pt x="153" y="16"/>
                </a:lnTo>
                <a:lnTo>
                  <a:pt x="153" y="20"/>
                </a:lnTo>
                <a:lnTo>
                  <a:pt x="153" y="24"/>
                </a:lnTo>
                <a:lnTo>
                  <a:pt x="157" y="24"/>
                </a:lnTo>
                <a:lnTo>
                  <a:pt x="157" y="28"/>
                </a:lnTo>
                <a:lnTo>
                  <a:pt x="157" y="32"/>
                </a:lnTo>
                <a:lnTo>
                  <a:pt x="153" y="32"/>
                </a:lnTo>
                <a:lnTo>
                  <a:pt x="153" y="35"/>
                </a:lnTo>
                <a:lnTo>
                  <a:pt x="149" y="39"/>
                </a:lnTo>
                <a:lnTo>
                  <a:pt x="153" y="39"/>
                </a:lnTo>
                <a:lnTo>
                  <a:pt x="153" y="43"/>
                </a:lnTo>
                <a:lnTo>
                  <a:pt x="157" y="43"/>
                </a:lnTo>
                <a:lnTo>
                  <a:pt x="157" y="47"/>
                </a:lnTo>
                <a:lnTo>
                  <a:pt x="162" y="47"/>
                </a:lnTo>
                <a:lnTo>
                  <a:pt x="162" y="51"/>
                </a:lnTo>
                <a:lnTo>
                  <a:pt x="166" y="51"/>
                </a:lnTo>
                <a:lnTo>
                  <a:pt x="166" y="47"/>
                </a:lnTo>
                <a:lnTo>
                  <a:pt x="170" y="47"/>
                </a:lnTo>
                <a:lnTo>
                  <a:pt x="174" y="47"/>
                </a:lnTo>
                <a:lnTo>
                  <a:pt x="174" y="51"/>
                </a:lnTo>
                <a:lnTo>
                  <a:pt x="179" y="51"/>
                </a:lnTo>
                <a:lnTo>
                  <a:pt x="179" y="55"/>
                </a:lnTo>
                <a:lnTo>
                  <a:pt x="183" y="55"/>
                </a:lnTo>
                <a:lnTo>
                  <a:pt x="183" y="59"/>
                </a:lnTo>
                <a:lnTo>
                  <a:pt x="183" y="63"/>
                </a:lnTo>
                <a:lnTo>
                  <a:pt x="179" y="63"/>
                </a:lnTo>
                <a:lnTo>
                  <a:pt x="174" y="63"/>
                </a:lnTo>
                <a:lnTo>
                  <a:pt x="174" y="67"/>
                </a:lnTo>
                <a:lnTo>
                  <a:pt x="179" y="67"/>
                </a:lnTo>
                <a:lnTo>
                  <a:pt x="174" y="67"/>
                </a:lnTo>
                <a:lnTo>
                  <a:pt x="174" y="71"/>
                </a:lnTo>
                <a:lnTo>
                  <a:pt x="179" y="75"/>
                </a:lnTo>
                <a:lnTo>
                  <a:pt x="174" y="75"/>
                </a:lnTo>
                <a:lnTo>
                  <a:pt x="179" y="79"/>
                </a:lnTo>
                <a:lnTo>
                  <a:pt x="174" y="79"/>
                </a:lnTo>
                <a:lnTo>
                  <a:pt x="170" y="79"/>
                </a:lnTo>
                <a:lnTo>
                  <a:pt x="166" y="79"/>
                </a:lnTo>
                <a:lnTo>
                  <a:pt x="166" y="82"/>
                </a:lnTo>
                <a:lnTo>
                  <a:pt x="162" y="82"/>
                </a:lnTo>
                <a:lnTo>
                  <a:pt x="162" y="86"/>
                </a:lnTo>
                <a:lnTo>
                  <a:pt x="157" y="90"/>
                </a:lnTo>
                <a:lnTo>
                  <a:pt x="153" y="90"/>
                </a:lnTo>
                <a:lnTo>
                  <a:pt x="149" y="90"/>
                </a:lnTo>
                <a:lnTo>
                  <a:pt x="149" y="94"/>
                </a:lnTo>
                <a:lnTo>
                  <a:pt x="145" y="94"/>
                </a:lnTo>
                <a:lnTo>
                  <a:pt x="140" y="94"/>
                </a:lnTo>
                <a:lnTo>
                  <a:pt x="140" y="98"/>
                </a:lnTo>
                <a:lnTo>
                  <a:pt x="136" y="98"/>
                </a:lnTo>
                <a:lnTo>
                  <a:pt x="136" y="102"/>
                </a:lnTo>
                <a:lnTo>
                  <a:pt x="132" y="102"/>
                </a:lnTo>
                <a:lnTo>
                  <a:pt x="132" y="98"/>
                </a:lnTo>
                <a:lnTo>
                  <a:pt x="132" y="102"/>
                </a:lnTo>
                <a:lnTo>
                  <a:pt x="128" y="102"/>
                </a:lnTo>
                <a:lnTo>
                  <a:pt x="128" y="98"/>
                </a:lnTo>
                <a:lnTo>
                  <a:pt x="132" y="98"/>
                </a:lnTo>
                <a:lnTo>
                  <a:pt x="128" y="98"/>
                </a:lnTo>
                <a:lnTo>
                  <a:pt x="123" y="98"/>
                </a:lnTo>
                <a:lnTo>
                  <a:pt x="123" y="102"/>
                </a:lnTo>
                <a:lnTo>
                  <a:pt x="119" y="102"/>
                </a:lnTo>
                <a:lnTo>
                  <a:pt x="119" y="106"/>
                </a:lnTo>
                <a:lnTo>
                  <a:pt x="119" y="110"/>
                </a:lnTo>
                <a:lnTo>
                  <a:pt x="119" y="114"/>
                </a:lnTo>
                <a:lnTo>
                  <a:pt x="119" y="118"/>
                </a:lnTo>
                <a:lnTo>
                  <a:pt x="119" y="122"/>
                </a:lnTo>
                <a:lnTo>
                  <a:pt x="119" y="126"/>
                </a:lnTo>
                <a:lnTo>
                  <a:pt x="115" y="126"/>
                </a:lnTo>
                <a:lnTo>
                  <a:pt x="115" y="129"/>
                </a:lnTo>
                <a:lnTo>
                  <a:pt x="115" y="133"/>
                </a:lnTo>
                <a:lnTo>
                  <a:pt x="119" y="137"/>
                </a:lnTo>
                <a:lnTo>
                  <a:pt x="119" y="141"/>
                </a:lnTo>
                <a:lnTo>
                  <a:pt x="115" y="145"/>
                </a:lnTo>
                <a:lnTo>
                  <a:pt x="119" y="145"/>
                </a:lnTo>
                <a:lnTo>
                  <a:pt x="119" y="149"/>
                </a:lnTo>
                <a:lnTo>
                  <a:pt x="119" y="153"/>
                </a:lnTo>
                <a:lnTo>
                  <a:pt x="115" y="157"/>
                </a:lnTo>
                <a:lnTo>
                  <a:pt x="115" y="153"/>
                </a:lnTo>
                <a:lnTo>
                  <a:pt x="111" y="153"/>
                </a:lnTo>
                <a:lnTo>
                  <a:pt x="107" y="153"/>
                </a:lnTo>
                <a:lnTo>
                  <a:pt x="102" y="153"/>
                </a:lnTo>
                <a:lnTo>
                  <a:pt x="107" y="153"/>
                </a:lnTo>
                <a:lnTo>
                  <a:pt x="102" y="157"/>
                </a:lnTo>
                <a:lnTo>
                  <a:pt x="98" y="157"/>
                </a:lnTo>
                <a:lnTo>
                  <a:pt x="94" y="157"/>
                </a:lnTo>
                <a:lnTo>
                  <a:pt x="90" y="157"/>
                </a:lnTo>
                <a:lnTo>
                  <a:pt x="90" y="153"/>
                </a:lnTo>
                <a:lnTo>
                  <a:pt x="85" y="153"/>
                </a:lnTo>
                <a:lnTo>
                  <a:pt x="90" y="153"/>
                </a:lnTo>
                <a:lnTo>
                  <a:pt x="85" y="153"/>
                </a:lnTo>
                <a:lnTo>
                  <a:pt x="85" y="149"/>
                </a:lnTo>
                <a:lnTo>
                  <a:pt x="81" y="149"/>
                </a:lnTo>
                <a:lnTo>
                  <a:pt x="85" y="149"/>
                </a:lnTo>
                <a:lnTo>
                  <a:pt x="81" y="149"/>
                </a:lnTo>
                <a:lnTo>
                  <a:pt x="85" y="145"/>
                </a:lnTo>
                <a:lnTo>
                  <a:pt x="81" y="145"/>
                </a:lnTo>
                <a:lnTo>
                  <a:pt x="81" y="141"/>
                </a:lnTo>
                <a:lnTo>
                  <a:pt x="81" y="137"/>
                </a:lnTo>
                <a:lnTo>
                  <a:pt x="77" y="137"/>
                </a:lnTo>
                <a:lnTo>
                  <a:pt x="73" y="137"/>
                </a:lnTo>
                <a:lnTo>
                  <a:pt x="73" y="133"/>
                </a:lnTo>
                <a:lnTo>
                  <a:pt x="77" y="133"/>
                </a:lnTo>
                <a:lnTo>
                  <a:pt x="73" y="133"/>
                </a:lnTo>
                <a:lnTo>
                  <a:pt x="68" y="133"/>
                </a:lnTo>
                <a:lnTo>
                  <a:pt x="68" y="129"/>
                </a:lnTo>
                <a:lnTo>
                  <a:pt x="64" y="129"/>
                </a:lnTo>
                <a:lnTo>
                  <a:pt x="60" y="118"/>
                </a:lnTo>
                <a:lnTo>
                  <a:pt x="60" y="114"/>
                </a:lnTo>
                <a:lnTo>
                  <a:pt x="64" y="114"/>
                </a:lnTo>
                <a:lnTo>
                  <a:pt x="64" y="110"/>
                </a:lnTo>
                <a:lnTo>
                  <a:pt x="64" y="106"/>
                </a:lnTo>
                <a:lnTo>
                  <a:pt x="64" y="102"/>
                </a:lnTo>
                <a:lnTo>
                  <a:pt x="60" y="102"/>
                </a:lnTo>
                <a:lnTo>
                  <a:pt x="60" y="98"/>
                </a:lnTo>
                <a:lnTo>
                  <a:pt x="56" y="98"/>
                </a:lnTo>
                <a:lnTo>
                  <a:pt x="51" y="98"/>
                </a:lnTo>
                <a:lnTo>
                  <a:pt x="47" y="98"/>
                </a:lnTo>
                <a:lnTo>
                  <a:pt x="43" y="98"/>
                </a:lnTo>
                <a:lnTo>
                  <a:pt x="43" y="94"/>
                </a:lnTo>
                <a:lnTo>
                  <a:pt x="47" y="94"/>
                </a:lnTo>
                <a:lnTo>
                  <a:pt x="47" y="90"/>
                </a:lnTo>
                <a:lnTo>
                  <a:pt x="47" y="86"/>
                </a:lnTo>
                <a:lnTo>
                  <a:pt x="47" y="82"/>
                </a:lnTo>
                <a:lnTo>
                  <a:pt x="43" y="82"/>
                </a:lnTo>
                <a:lnTo>
                  <a:pt x="43" y="86"/>
                </a:lnTo>
                <a:lnTo>
                  <a:pt x="39" y="82"/>
                </a:lnTo>
                <a:lnTo>
                  <a:pt x="43" y="79"/>
                </a:lnTo>
                <a:lnTo>
                  <a:pt x="39" y="79"/>
                </a:lnTo>
                <a:lnTo>
                  <a:pt x="34" y="79"/>
                </a:lnTo>
                <a:lnTo>
                  <a:pt x="34" y="75"/>
                </a:lnTo>
                <a:lnTo>
                  <a:pt x="30" y="71"/>
                </a:lnTo>
                <a:lnTo>
                  <a:pt x="26" y="71"/>
                </a:lnTo>
                <a:lnTo>
                  <a:pt x="22" y="67"/>
                </a:lnTo>
                <a:lnTo>
                  <a:pt x="17" y="67"/>
                </a:lnTo>
                <a:lnTo>
                  <a:pt x="13" y="67"/>
                </a:lnTo>
                <a:lnTo>
                  <a:pt x="13" y="63"/>
                </a:lnTo>
                <a:lnTo>
                  <a:pt x="13" y="59"/>
                </a:lnTo>
                <a:lnTo>
                  <a:pt x="13" y="63"/>
                </a:lnTo>
                <a:lnTo>
                  <a:pt x="9" y="63"/>
                </a:lnTo>
                <a:lnTo>
                  <a:pt x="9" y="59"/>
                </a:lnTo>
                <a:lnTo>
                  <a:pt x="5" y="59"/>
                </a:lnTo>
                <a:lnTo>
                  <a:pt x="5" y="55"/>
                </a:lnTo>
                <a:lnTo>
                  <a:pt x="0" y="51"/>
                </a:lnTo>
                <a:lnTo>
                  <a:pt x="5" y="47"/>
                </a:lnTo>
                <a:lnTo>
                  <a:pt x="5" y="43"/>
                </a:lnTo>
                <a:lnTo>
                  <a:pt x="9" y="43"/>
                </a:lnTo>
                <a:lnTo>
                  <a:pt x="5" y="43"/>
                </a:lnTo>
                <a:lnTo>
                  <a:pt x="9" y="43"/>
                </a:lnTo>
                <a:lnTo>
                  <a:pt x="9" y="39"/>
                </a:lnTo>
                <a:lnTo>
                  <a:pt x="13" y="39"/>
                </a:lnTo>
                <a:lnTo>
                  <a:pt x="17" y="39"/>
                </a:lnTo>
                <a:lnTo>
                  <a:pt x="17" y="35"/>
                </a:lnTo>
                <a:lnTo>
                  <a:pt x="22" y="35"/>
                </a:lnTo>
                <a:lnTo>
                  <a:pt x="26" y="35"/>
                </a:lnTo>
                <a:lnTo>
                  <a:pt x="26" y="39"/>
                </a:lnTo>
                <a:lnTo>
                  <a:pt x="30" y="39"/>
                </a:lnTo>
                <a:lnTo>
                  <a:pt x="30" y="43"/>
                </a:lnTo>
                <a:lnTo>
                  <a:pt x="34" y="4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77" name="Freeform 96"/>
          <p:cNvSpPr>
            <a:spLocks noChangeAspect="1"/>
          </p:cNvSpPr>
          <p:nvPr/>
        </p:nvSpPr>
        <p:spPr bwMode="auto">
          <a:xfrm>
            <a:off x="4470998" y="2622006"/>
            <a:ext cx="956692" cy="1340118"/>
          </a:xfrm>
          <a:custGeom>
            <a:avLst/>
            <a:gdLst>
              <a:gd name="T0" fmla="*/ 34 w 186"/>
              <a:gd name="T1" fmla="*/ 180 h 223"/>
              <a:gd name="T2" fmla="*/ 34 w 186"/>
              <a:gd name="T3" fmla="*/ 169 h 223"/>
              <a:gd name="T4" fmla="*/ 38 w 186"/>
              <a:gd name="T5" fmla="*/ 161 h 223"/>
              <a:gd name="T6" fmla="*/ 29 w 186"/>
              <a:gd name="T7" fmla="*/ 157 h 223"/>
              <a:gd name="T8" fmla="*/ 25 w 186"/>
              <a:gd name="T9" fmla="*/ 149 h 223"/>
              <a:gd name="T10" fmla="*/ 21 w 186"/>
              <a:gd name="T11" fmla="*/ 133 h 223"/>
              <a:gd name="T12" fmla="*/ 29 w 186"/>
              <a:gd name="T13" fmla="*/ 122 h 223"/>
              <a:gd name="T14" fmla="*/ 38 w 186"/>
              <a:gd name="T15" fmla="*/ 114 h 223"/>
              <a:gd name="T16" fmla="*/ 38 w 186"/>
              <a:gd name="T17" fmla="*/ 102 h 223"/>
              <a:gd name="T18" fmla="*/ 34 w 186"/>
              <a:gd name="T19" fmla="*/ 94 h 223"/>
              <a:gd name="T20" fmla="*/ 34 w 186"/>
              <a:gd name="T21" fmla="*/ 82 h 223"/>
              <a:gd name="T22" fmla="*/ 21 w 186"/>
              <a:gd name="T23" fmla="*/ 82 h 223"/>
              <a:gd name="T24" fmla="*/ 12 w 186"/>
              <a:gd name="T25" fmla="*/ 67 h 223"/>
              <a:gd name="T26" fmla="*/ 8 w 186"/>
              <a:gd name="T27" fmla="*/ 51 h 223"/>
              <a:gd name="T28" fmla="*/ 4 w 186"/>
              <a:gd name="T29" fmla="*/ 43 h 223"/>
              <a:gd name="T30" fmla="*/ 17 w 186"/>
              <a:gd name="T31" fmla="*/ 35 h 223"/>
              <a:gd name="T32" fmla="*/ 25 w 186"/>
              <a:gd name="T33" fmla="*/ 31 h 223"/>
              <a:gd name="T34" fmla="*/ 38 w 186"/>
              <a:gd name="T35" fmla="*/ 24 h 223"/>
              <a:gd name="T36" fmla="*/ 46 w 186"/>
              <a:gd name="T37" fmla="*/ 8 h 223"/>
              <a:gd name="T38" fmla="*/ 63 w 186"/>
              <a:gd name="T39" fmla="*/ 8 h 223"/>
              <a:gd name="T40" fmla="*/ 76 w 186"/>
              <a:gd name="T41" fmla="*/ 8 h 223"/>
              <a:gd name="T42" fmla="*/ 85 w 186"/>
              <a:gd name="T43" fmla="*/ 4 h 223"/>
              <a:gd name="T44" fmla="*/ 93 w 186"/>
              <a:gd name="T45" fmla="*/ 0 h 223"/>
              <a:gd name="T46" fmla="*/ 97 w 186"/>
              <a:gd name="T47" fmla="*/ 16 h 223"/>
              <a:gd name="T48" fmla="*/ 97 w 186"/>
              <a:gd name="T49" fmla="*/ 28 h 223"/>
              <a:gd name="T50" fmla="*/ 119 w 186"/>
              <a:gd name="T51" fmla="*/ 35 h 223"/>
              <a:gd name="T52" fmla="*/ 131 w 186"/>
              <a:gd name="T53" fmla="*/ 43 h 223"/>
              <a:gd name="T54" fmla="*/ 136 w 186"/>
              <a:gd name="T55" fmla="*/ 55 h 223"/>
              <a:gd name="T56" fmla="*/ 148 w 186"/>
              <a:gd name="T57" fmla="*/ 55 h 223"/>
              <a:gd name="T58" fmla="*/ 157 w 186"/>
              <a:gd name="T59" fmla="*/ 47 h 223"/>
              <a:gd name="T60" fmla="*/ 161 w 186"/>
              <a:gd name="T61" fmla="*/ 55 h 223"/>
              <a:gd name="T62" fmla="*/ 174 w 186"/>
              <a:gd name="T63" fmla="*/ 63 h 223"/>
              <a:gd name="T64" fmla="*/ 178 w 186"/>
              <a:gd name="T65" fmla="*/ 63 h 223"/>
              <a:gd name="T66" fmla="*/ 182 w 186"/>
              <a:gd name="T67" fmla="*/ 75 h 223"/>
              <a:gd name="T68" fmla="*/ 178 w 186"/>
              <a:gd name="T69" fmla="*/ 86 h 223"/>
              <a:gd name="T70" fmla="*/ 178 w 186"/>
              <a:gd name="T71" fmla="*/ 98 h 223"/>
              <a:gd name="T72" fmla="*/ 165 w 186"/>
              <a:gd name="T73" fmla="*/ 102 h 223"/>
              <a:gd name="T74" fmla="*/ 157 w 186"/>
              <a:gd name="T75" fmla="*/ 114 h 223"/>
              <a:gd name="T76" fmla="*/ 152 w 186"/>
              <a:gd name="T77" fmla="*/ 126 h 223"/>
              <a:gd name="T78" fmla="*/ 140 w 186"/>
              <a:gd name="T79" fmla="*/ 133 h 223"/>
              <a:gd name="T80" fmla="*/ 144 w 186"/>
              <a:gd name="T81" fmla="*/ 149 h 223"/>
              <a:gd name="T82" fmla="*/ 140 w 186"/>
              <a:gd name="T83" fmla="*/ 161 h 223"/>
              <a:gd name="T84" fmla="*/ 144 w 186"/>
              <a:gd name="T85" fmla="*/ 169 h 223"/>
              <a:gd name="T86" fmla="*/ 144 w 186"/>
              <a:gd name="T87" fmla="*/ 180 h 223"/>
              <a:gd name="T88" fmla="*/ 157 w 186"/>
              <a:gd name="T89" fmla="*/ 188 h 223"/>
              <a:gd name="T90" fmla="*/ 157 w 186"/>
              <a:gd name="T91" fmla="*/ 200 h 223"/>
              <a:gd name="T92" fmla="*/ 144 w 186"/>
              <a:gd name="T93" fmla="*/ 208 h 223"/>
              <a:gd name="T94" fmla="*/ 140 w 186"/>
              <a:gd name="T95" fmla="*/ 216 h 223"/>
              <a:gd name="T96" fmla="*/ 127 w 186"/>
              <a:gd name="T97" fmla="*/ 223 h 223"/>
              <a:gd name="T98" fmla="*/ 119 w 186"/>
              <a:gd name="T99" fmla="*/ 220 h 223"/>
              <a:gd name="T100" fmla="*/ 106 w 186"/>
              <a:gd name="T101" fmla="*/ 223 h 223"/>
              <a:gd name="T102" fmla="*/ 97 w 186"/>
              <a:gd name="T103" fmla="*/ 216 h 223"/>
              <a:gd name="T104" fmla="*/ 76 w 186"/>
              <a:gd name="T105" fmla="*/ 216 h 223"/>
              <a:gd name="T106" fmla="*/ 63 w 186"/>
              <a:gd name="T107" fmla="*/ 216 h 223"/>
              <a:gd name="T108" fmla="*/ 55 w 186"/>
              <a:gd name="T109" fmla="*/ 212 h 223"/>
              <a:gd name="T110" fmla="*/ 46 w 186"/>
              <a:gd name="T111" fmla="*/ 208 h 223"/>
              <a:gd name="T112" fmla="*/ 38 w 186"/>
              <a:gd name="T113" fmla="*/ 212 h 223"/>
              <a:gd name="T114" fmla="*/ 29 w 186"/>
              <a:gd name="T115" fmla="*/ 216 h 223"/>
              <a:gd name="T116" fmla="*/ 17 w 186"/>
              <a:gd name="T117" fmla="*/ 216 h 223"/>
              <a:gd name="T118" fmla="*/ 25 w 186"/>
              <a:gd name="T119" fmla="*/ 204 h 223"/>
              <a:gd name="T120" fmla="*/ 29 w 186"/>
              <a:gd name="T121" fmla="*/ 19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6" h="223">
                <a:moveTo>
                  <a:pt x="38" y="192"/>
                </a:moveTo>
                <a:lnTo>
                  <a:pt x="38" y="188"/>
                </a:lnTo>
                <a:lnTo>
                  <a:pt x="38" y="184"/>
                </a:lnTo>
                <a:lnTo>
                  <a:pt x="38" y="180"/>
                </a:lnTo>
                <a:lnTo>
                  <a:pt x="34" y="180"/>
                </a:lnTo>
                <a:lnTo>
                  <a:pt x="34" y="176"/>
                </a:lnTo>
                <a:lnTo>
                  <a:pt x="38" y="176"/>
                </a:lnTo>
                <a:lnTo>
                  <a:pt x="34" y="176"/>
                </a:lnTo>
                <a:lnTo>
                  <a:pt x="34" y="173"/>
                </a:lnTo>
                <a:lnTo>
                  <a:pt x="34" y="169"/>
                </a:lnTo>
                <a:lnTo>
                  <a:pt x="38" y="169"/>
                </a:lnTo>
                <a:lnTo>
                  <a:pt x="38" y="165"/>
                </a:lnTo>
                <a:lnTo>
                  <a:pt x="34" y="165"/>
                </a:lnTo>
                <a:lnTo>
                  <a:pt x="38" y="165"/>
                </a:lnTo>
                <a:lnTo>
                  <a:pt x="38" y="161"/>
                </a:lnTo>
                <a:lnTo>
                  <a:pt x="38" y="157"/>
                </a:lnTo>
                <a:lnTo>
                  <a:pt x="34" y="157"/>
                </a:lnTo>
                <a:lnTo>
                  <a:pt x="34" y="153"/>
                </a:lnTo>
                <a:lnTo>
                  <a:pt x="34" y="157"/>
                </a:lnTo>
                <a:lnTo>
                  <a:pt x="29" y="157"/>
                </a:lnTo>
                <a:lnTo>
                  <a:pt x="25" y="157"/>
                </a:lnTo>
                <a:lnTo>
                  <a:pt x="21" y="157"/>
                </a:lnTo>
                <a:lnTo>
                  <a:pt x="21" y="153"/>
                </a:lnTo>
                <a:lnTo>
                  <a:pt x="21" y="149"/>
                </a:lnTo>
                <a:lnTo>
                  <a:pt x="25" y="149"/>
                </a:lnTo>
                <a:lnTo>
                  <a:pt x="25" y="145"/>
                </a:lnTo>
                <a:lnTo>
                  <a:pt x="25" y="141"/>
                </a:lnTo>
                <a:lnTo>
                  <a:pt x="25" y="137"/>
                </a:lnTo>
                <a:lnTo>
                  <a:pt x="21" y="137"/>
                </a:lnTo>
                <a:lnTo>
                  <a:pt x="21" y="133"/>
                </a:lnTo>
                <a:lnTo>
                  <a:pt x="21" y="129"/>
                </a:lnTo>
                <a:lnTo>
                  <a:pt x="25" y="129"/>
                </a:lnTo>
                <a:lnTo>
                  <a:pt x="25" y="126"/>
                </a:lnTo>
                <a:lnTo>
                  <a:pt x="29" y="126"/>
                </a:lnTo>
                <a:lnTo>
                  <a:pt x="29" y="122"/>
                </a:lnTo>
                <a:lnTo>
                  <a:pt x="34" y="122"/>
                </a:lnTo>
                <a:lnTo>
                  <a:pt x="34" y="118"/>
                </a:lnTo>
                <a:lnTo>
                  <a:pt x="38" y="118"/>
                </a:lnTo>
                <a:lnTo>
                  <a:pt x="34" y="118"/>
                </a:lnTo>
                <a:lnTo>
                  <a:pt x="38" y="114"/>
                </a:lnTo>
                <a:lnTo>
                  <a:pt x="38" y="110"/>
                </a:lnTo>
                <a:lnTo>
                  <a:pt x="38" y="106"/>
                </a:lnTo>
                <a:lnTo>
                  <a:pt x="42" y="106"/>
                </a:lnTo>
                <a:lnTo>
                  <a:pt x="38" y="106"/>
                </a:lnTo>
                <a:lnTo>
                  <a:pt x="38" y="102"/>
                </a:lnTo>
                <a:lnTo>
                  <a:pt x="34" y="102"/>
                </a:lnTo>
                <a:lnTo>
                  <a:pt x="38" y="102"/>
                </a:lnTo>
                <a:lnTo>
                  <a:pt x="38" y="98"/>
                </a:lnTo>
                <a:lnTo>
                  <a:pt x="38" y="94"/>
                </a:lnTo>
                <a:lnTo>
                  <a:pt x="34" y="94"/>
                </a:lnTo>
                <a:lnTo>
                  <a:pt x="34" y="90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2"/>
                </a:lnTo>
                <a:lnTo>
                  <a:pt x="29" y="82"/>
                </a:lnTo>
                <a:lnTo>
                  <a:pt x="34" y="82"/>
                </a:lnTo>
                <a:lnTo>
                  <a:pt x="29" y="82"/>
                </a:lnTo>
                <a:lnTo>
                  <a:pt x="25" y="82"/>
                </a:lnTo>
                <a:lnTo>
                  <a:pt x="21" y="82"/>
                </a:lnTo>
                <a:lnTo>
                  <a:pt x="17" y="78"/>
                </a:lnTo>
                <a:lnTo>
                  <a:pt x="17" y="75"/>
                </a:lnTo>
                <a:lnTo>
                  <a:pt x="17" y="71"/>
                </a:lnTo>
                <a:lnTo>
                  <a:pt x="17" y="67"/>
                </a:lnTo>
                <a:lnTo>
                  <a:pt x="12" y="67"/>
                </a:lnTo>
                <a:lnTo>
                  <a:pt x="12" y="63"/>
                </a:lnTo>
                <a:lnTo>
                  <a:pt x="12" y="59"/>
                </a:lnTo>
                <a:lnTo>
                  <a:pt x="12" y="55"/>
                </a:lnTo>
                <a:lnTo>
                  <a:pt x="12" y="51"/>
                </a:lnTo>
                <a:lnTo>
                  <a:pt x="8" y="51"/>
                </a:lnTo>
                <a:lnTo>
                  <a:pt x="4" y="51"/>
                </a:lnTo>
                <a:lnTo>
                  <a:pt x="4" y="47"/>
                </a:lnTo>
                <a:lnTo>
                  <a:pt x="0" y="47"/>
                </a:lnTo>
                <a:lnTo>
                  <a:pt x="0" y="43"/>
                </a:lnTo>
                <a:lnTo>
                  <a:pt x="4" y="43"/>
                </a:lnTo>
                <a:lnTo>
                  <a:pt x="4" y="39"/>
                </a:lnTo>
                <a:lnTo>
                  <a:pt x="4" y="35"/>
                </a:lnTo>
                <a:lnTo>
                  <a:pt x="8" y="35"/>
                </a:lnTo>
                <a:lnTo>
                  <a:pt x="12" y="35"/>
                </a:lnTo>
                <a:lnTo>
                  <a:pt x="17" y="35"/>
                </a:lnTo>
                <a:lnTo>
                  <a:pt x="17" y="31"/>
                </a:lnTo>
                <a:lnTo>
                  <a:pt x="21" y="31"/>
                </a:lnTo>
                <a:lnTo>
                  <a:pt x="21" y="28"/>
                </a:lnTo>
                <a:lnTo>
                  <a:pt x="25" y="28"/>
                </a:lnTo>
                <a:lnTo>
                  <a:pt x="25" y="31"/>
                </a:lnTo>
                <a:lnTo>
                  <a:pt x="29" y="31"/>
                </a:lnTo>
                <a:lnTo>
                  <a:pt x="29" y="28"/>
                </a:lnTo>
                <a:lnTo>
                  <a:pt x="34" y="28"/>
                </a:lnTo>
                <a:lnTo>
                  <a:pt x="34" y="24"/>
                </a:lnTo>
                <a:lnTo>
                  <a:pt x="38" y="24"/>
                </a:lnTo>
                <a:lnTo>
                  <a:pt x="42" y="20"/>
                </a:lnTo>
                <a:lnTo>
                  <a:pt x="42" y="16"/>
                </a:lnTo>
                <a:lnTo>
                  <a:pt x="46" y="16"/>
                </a:lnTo>
                <a:lnTo>
                  <a:pt x="46" y="12"/>
                </a:lnTo>
                <a:lnTo>
                  <a:pt x="46" y="8"/>
                </a:lnTo>
                <a:lnTo>
                  <a:pt x="51" y="8"/>
                </a:lnTo>
                <a:lnTo>
                  <a:pt x="55" y="8"/>
                </a:lnTo>
                <a:lnTo>
                  <a:pt x="59" y="8"/>
                </a:lnTo>
                <a:lnTo>
                  <a:pt x="59" y="12"/>
                </a:lnTo>
                <a:lnTo>
                  <a:pt x="63" y="8"/>
                </a:lnTo>
                <a:lnTo>
                  <a:pt x="68" y="8"/>
                </a:lnTo>
                <a:lnTo>
                  <a:pt x="72" y="8"/>
                </a:lnTo>
                <a:lnTo>
                  <a:pt x="72" y="4"/>
                </a:lnTo>
                <a:lnTo>
                  <a:pt x="76" y="4"/>
                </a:lnTo>
                <a:lnTo>
                  <a:pt x="76" y="8"/>
                </a:lnTo>
                <a:lnTo>
                  <a:pt x="76" y="4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85" y="4"/>
                </a:lnTo>
                <a:lnTo>
                  <a:pt x="85" y="8"/>
                </a:lnTo>
                <a:lnTo>
                  <a:pt x="85" y="4"/>
                </a:lnTo>
                <a:lnTo>
                  <a:pt x="89" y="4"/>
                </a:lnTo>
                <a:lnTo>
                  <a:pt x="89" y="0"/>
                </a:lnTo>
                <a:lnTo>
                  <a:pt x="93" y="0"/>
                </a:lnTo>
                <a:lnTo>
                  <a:pt x="93" y="4"/>
                </a:lnTo>
                <a:lnTo>
                  <a:pt x="97" y="4"/>
                </a:lnTo>
                <a:lnTo>
                  <a:pt x="97" y="8"/>
                </a:lnTo>
                <a:lnTo>
                  <a:pt x="97" y="12"/>
                </a:lnTo>
                <a:lnTo>
                  <a:pt x="97" y="16"/>
                </a:lnTo>
                <a:lnTo>
                  <a:pt x="97" y="20"/>
                </a:lnTo>
                <a:lnTo>
                  <a:pt x="97" y="24"/>
                </a:lnTo>
                <a:lnTo>
                  <a:pt x="102" y="24"/>
                </a:lnTo>
                <a:lnTo>
                  <a:pt x="102" y="28"/>
                </a:lnTo>
                <a:lnTo>
                  <a:pt x="97" y="28"/>
                </a:lnTo>
                <a:lnTo>
                  <a:pt x="102" y="28"/>
                </a:lnTo>
                <a:lnTo>
                  <a:pt x="106" y="28"/>
                </a:lnTo>
                <a:lnTo>
                  <a:pt x="110" y="31"/>
                </a:lnTo>
                <a:lnTo>
                  <a:pt x="114" y="35"/>
                </a:lnTo>
                <a:lnTo>
                  <a:pt x="119" y="35"/>
                </a:lnTo>
                <a:lnTo>
                  <a:pt x="119" y="39"/>
                </a:lnTo>
                <a:lnTo>
                  <a:pt x="123" y="39"/>
                </a:lnTo>
                <a:lnTo>
                  <a:pt x="123" y="43"/>
                </a:lnTo>
                <a:lnTo>
                  <a:pt x="127" y="43"/>
                </a:lnTo>
                <a:lnTo>
                  <a:pt x="131" y="43"/>
                </a:lnTo>
                <a:lnTo>
                  <a:pt x="131" y="47"/>
                </a:lnTo>
                <a:lnTo>
                  <a:pt x="136" y="47"/>
                </a:lnTo>
                <a:lnTo>
                  <a:pt x="136" y="43"/>
                </a:lnTo>
                <a:lnTo>
                  <a:pt x="140" y="55"/>
                </a:lnTo>
                <a:lnTo>
                  <a:pt x="136" y="55"/>
                </a:lnTo>
                <a:lnTo>
                  <a:pt x="136" y="59"/>
                </a:lnTo>
                <a:lnTo>
                  <a:pt x="140" y="59"/>
                </a:lnTo>
                <a:lnTo>
                  <a:pt x="144" y="59"/>
                </a:lnTo>
                <a:lnTo>
                  <a:pt x="144" y="55"/>
                </a:lnTo>
                <a:lnTo>
                  <a:pt x="148" y="55"/>
                </a:lnTo>
                <a:lnTo>
                  <a:pt x="152" y="55"/>
                </a:lnTo>
                <a:lnTo>
                  <a:pt x="152" y="51"/>
                </a:lnTo>
                <a:lnTo>
                  <a:pt x="152" y="47"/>
                </a:lnTo>
                <a:lnTo>
                  <a:pt x="157" y="51"/>
                </a:lnTo>
                <a:lnTo>
                  <a:pt x="157" y="47"/>
                </a:lnTo>
                <a:lnTo>
                  <a:pt x="157" y="51"/>
                </a:lnTo>
                <a:lnTo>
                  <a:pt x="161" y="51"/>
                </a:lnTo>
                <a:lnTo>
                  <a:pt x="161" y="55"/>
                </a:lnTo>
                <a:lnTo>
                  <a:pt x="157" y="55"/>
                </a:lnTo>
                <a:lnTo>
                  <a:pt x="161" y="55"/>
                </a:lnTo>
                <a:lnTo>
                  <a:pt x="161" y="59"/>
                </a:lnTo>
                <a:lnTo>
                  <a:pt x="165" y="59"/>
                </a:lnTo>
                <a:lnTo>
                  <a:pt x="165" y="63"/>
                </a:lnTo>
                <a:lnTo>
                  <a:pt x="169" y="63"/>
                </a:lnTo>
                <a:lnTo>
                  <a:pt x="174" y="63"/>
                </a:lnTo>
                <a:lnTo>
                  <a:pt x="174" y="59"/>
                </a:lnTo>
                <a:lnTo>
                  <a:pt x="178" y="59"/>
                </a:lnTo>
                <a:lnTo>
                  <a:pt x="178" y="63"/>
                </a:lnTo>
                <a:lnTo>
                  <a:pt x="178" y="59"/>
                </a:lnTo>
                <a:lnTo>
                  <a:pt x="178" y="63"/>
                </a:lnTo>
                <a:lnTo>
                  <a:pt x="182" y="63"/>
                </a:lnTo>
                <a:lnTo>
                  <a:pt x="186" y="67"/>
                </a:lnTo>
                <a:lnTo>
                  <a:pt x="182" y="67"/>
                </a:lnTo>
                <a:lnTo>
                  <a:pt x="182" y="71"/>
                </a:lnTo>
                <a:lnTo>
                  <a:pt x="182" y="75"/>
                </a:lnTo>
                <a:lnTo>
                  <a:pt x="186" y="75"/>
                </a:lnTo>
                <a:lnTo>
                  <a:pt x="182" y="75"/>
                </a:lnTo>
                <a:lnTo>
                  <a:pt x="182" y="78"/>
                </a:lnTo>
                <a:lnTo>
                  <a:pt x="178" y="82"/>
                </a:lnTo>
                <a:lnTo>
                  <a:pt x="178" y="86"/>
                </a:lnTo>
                <a:lnTo>
                  <a:pt x="182" y="86"/>
                </a:lnTo>
                <a:lnTo>
                  <a:pt x="182" y="90"/>
                </a:lnTo>
                <a:lnTo>
                  <a:pt x="186" y="90"/>
                </a:lnTo>
                <a:lnTo>
                  <a:pt x="182" y="94"/>
                </a:lnTo>
                <a:lnTo>
                  <a:pt x="178" y="98"/>
                </a:lnTo>
                <a:lnTo>
                  <a:pt x="174" y="102"/>
                </a:lnTo>
                <a:lnTo>
                  <a:pt x="169" y="102"/>
                </a:lnTo>
                <a:lnTo>
                  <a:pt x="169" y="106"/>
                </a:lnTo>
                <a:lnTo>
                  <a:pt x="165" y="106"/>
                </a:lnTo>
                <a:lnTo>
                  <a:pt x="165" y="102"/>
                </a:lnTo>
                <a:lnTo>
                  <a:pt x="165" y="106"/>
                </a:lnTo>
                <a:lnTo>
                  <a:pt x="165" y="110"/>
                </a:lnTo>
                <a:lnTo>
                  <a:pt x="161" y="110"/>
                </a:lnTo>
                <a:lnTo>
                  <a:pt x="161" y="114"/>
                </a:lnTo>
                <a:lnTo>
                  <a:pt x="157" y="114"/>
                </a:lnTo>
                <a:lnTo>
                  <a:pt x="157" y="118"/>
                </a:lnTo>
                <a:lnTo>
                  <a:pt x="152" y="118"/>
                </a:lnTo>
                <a:lnTo>
                  <a:pt x="152" y="122"/>
                </a:lnTo>
                <a:lnTo>
                  <a:pt x="148" y="122"/>
                </a:lnTo>
                <a:lnTo>
                  <a:pt x="152" y="126"/>
                </a:lnTo>
                <a:lnTo>
                  <a:pt x="148" y="126"/>
                </a:lnTo>
                <a:lnTo>
                  <a:pt x="144" y="126"/>
                </a:lnTo>
                <a:lnTo>
                  <a:pt x="144" y="129"/>
                </a:lnTo>
                <a:lnTo>
                  <a:pt x="144" y="133"/>
                </a:lnTo>
                <a:lnTo>
                  <a:pt x="140" y="133"/>
                </a:lnTo>
                <a:lnTo>
                  <a:pt x="140" y="137"/>
                </a:lnTo>
                <a:lnTo>
                  <a:pt x="140" y="141"/>
                </a:lnTo>
                <a:lnTo>
                  <a:pt x="140" y="145"/>
                </a:lnTo>
                <a:lnTo>
                  <a:pt x="140" y="149"/>
                </a:lnTo>
                <a:lnTo>
                  <a:pt x="144" y="149"/>
                </a:lnTo>
                <a:lnTo>
                  <a:pt x="144" y="153"/>
                </a:lnTo>
                <a:lnTo>
                  <a:pt x="144" y="157"/>
                </a:lnTo>
                <a:lnTo>
                  <a:pt x="140" y="161"/>
                </a:lnTo>
                <a:lnTo>
                  <a:pt x="144" y="161"/>
                </a:lnTo>
                <a:lnTo>
                  <a:pt x="140" y="161"/>
                </a:lnTo>
                <a:lnTo>
                  <a:pt x="144" y="161"/>
                </a:lnTo>
                <a:lnTo>
                  <a:pt x="144" y="165"/>
                </a:lnTo>
                <a:lnTo>
                  <a:pt x="144" y="169"/>
                </a:lnTo>
                <a:lnTo>
                  <a:pt x="148" y="169"/>
                </a:lnTo>
                <a:lnTo>
                  <a:pt x="144" y="169"/>
                </a:lnTo>
                <a:lnTo>
                  <a:pt x="144" y="173"/>
                </a:lnTo>
                <a:lnTo>
                  <a:pt x="144" y="176"/>
                </a:lnTo>
                <a:lnTo>
                  <a:pt x="148" y="176"/>
                </a:lnTo>
                <a:lnTo>
                  <a:pt x="144" y="176"/>
                </a:lnTo>
                <a:lnTo>
                  <a:pt x="144" y="180"/>
                </a:lnTo>
                <a:lnTo>
                  <a:pt x="148" y="180"/>
                </a:lnTo>
                <a:lnTo>
                  <a:pt x="152" y="180"/>
                </a:lnTo>
                <a:lnTo>
                  <a:pt x="152" y="184"/>
                </a:lnTo>
                <a:lnTo>
                  <a:pt x="157" y="184"/>
                </a:lnTo>
                <a:lnTo>
                  <a:pt x="157" y="188"/>
                </a:lnTo>
                <a:lnTo>
                  <a:pt x="161" y="188"/>
                </a:lnTo>
                <a:lnTo>
                  <a:pt x="161" y="192"/>
                </a:lnTo>
                <a:lnTo>
                  <a:pt x="157" y="192"/>
                </a:lnTo>
                <a:lnTo>
                  <a:pt x="157" y="196"/>
                </a:lnTo>
                <a:lnTo>
                  <a:pt x="157" y="200"/>
                </a:lnTo>
                <a:lnTo>
                  <a:pt x="157" y="204"/>
                </a:lnTo>
                <a:lnTo>
                  <a:pt x="152" y="204"/>
                </a:lnTo>
                <a:lnTo>
                  <a:pt x="152" y="208"/>
                </a:lnTo>
                <a:lnTo>
                  <a:pt x="148" y="208"/>
                </a:lnTo>
                <a:lnTo>
                  <a:pt x="144" y="208"/>
                </a:lnTo>
                <a:lnTo>
                  <a:pt x="144" y="212"/>
                </a:lnTo>
                <a:lnTo>
                  <a:pt x="148" y="212"/>
                </a:lnTo>
                <a:lnTo>
                  <a:pt x="148" y="216"/>
                </a:lnTo>
                <a:lnTo>
                  <a:pt x="144" y="216"/>
                </a:lnTo>
                <a:lnTo>
                  <a:pt x="140" y="216"/>
                </a:lnTo>
                <a:lnTo>
                  <a:pt x="140" y="220"/>
                </a:lnTo>
                <a:lnTo>
                  <a:pt x="140" y="223"/>
                </a:lnTo>
                <a:lnTo>
                  <a:pt x="136" y="223"/>
                </a:lnTo>
                <a:lnTo>
                  <a:pt x="131" y="223"/>
                </a:lnTo>
                <a:lnTo>
                  <a:pt x="127" y="223"/>
                </a:lnTo>
                <a:lnTo>
                  <a:pt x="127" y="220"/>
                </a:lnTo>
                <a:lnTo>
                  <a:pt x="123" y="220"/>
                </a:lnTo>
                <a:lnTo>
                  <a:pt x="123" y="223"/>
                </a:lnTo>
                <a:lnTo>
                  <a:pt x="123" y="220"/>
                </a:lnTo>
                <a:lnTo>
                  <a:pt x="119" y="220"/>
                </a:lnTo>
                <a:lnTo>
                  <a:pt x="119" y="216"/>
                </a:lnTo>
                <a:lnTo>
                  <a:pt x="114" y="216"/>
                </a:lnTo>
                <a:lnTo>
                  <a:pt x="110" y="216"/>
                </a:lnTo>
                <a:lnTo>
                  <a:pt x="110" y="220"/>
                </a:lnTo>
                <a:lnTo>
                  <a:pt x="106" y="223"/>
                </a:lnTo>
                <a:lnTo>
                  <a:pt x="102" y="223"/>
                </a:lnTo>
                <a:lnTo>
                  <a:pt x="102" y="220"/>
                </a:lnTo>
                <a:lnTo>
                  <a:pt x="102" y="223"/>
                </a:lnTo>
                <a:lnTo>
                  <a:pt x="97" y="220"/>
                </a:lnTo>
                <a:lnTo>
                  <a:pt x="97" y="216"/>
                </a:lnTo>
                <a:lnTo>
                  <a:pt x="93" y="216"/>
                </a:lnTo>
                <a:lnTo>
                  <a:pt x="89" y="216"/>
                </a:lnTo>
                <a:lnTo>
                  <a:pt x="85" y="216"/>
                </a:lnTo>
                <a:lnTo>
                  <a:pt x="80" y="216"/>
                </a:lnTo>
                <a:lnTo>
                  <a:pt x="76" y="216"/>
                </a:lnTo>
                <a:lnTo>
                  <a:pt x="72" y="216"/>
                </a:lnTo>
                <a:lnTo>
                  <a:pt x="72" y="220"/>
                </a:lnTo>
                <a:lnTo>
                  <a:pt x="68" y="220"/>
                </a:lnTo>
                <a:lnTo>
                  <a:pt x="68" y="216"/>
                </a:lnTo>
                <a:lnTo>
                  <a:pt x="63" y="216"/>
                </a:lnTo>
                <a:lnTo>
                  <a:pt x="63" y="220"/>
                </a:lnTo>
                <a:lnTo>
                  <a:pt x="59" y="220"/>
                </a:lnTo>
                <a:lnTo>
                  <a:pt x="59" y="216"/>
                </a:lnTo>
                <a:lnTo>
                  <a:pt x="59" y="212"/>
                </a:lnTo>
                <a:lnTo>
                  <a:pt x="55" y="212"/>
                </a:lnTo>
                <a:lnTo>
                  <a:pt x="51" y="212"/>
                </a:lnTo>
                <a:lnTo>
                  <a:pt x="51" y="208"/>
                </a:lnTo>
                <a:lnTo>
                  <a:pt x="51" y="204"/>
                </a:lnTo>
                <a:lnTo>
                  <a:pt x="46" y="204"/>
                </a:lnTo>
                <a:lnTo>
                  <a:pt x="46" y="208"/>
                </a:lnTo>
                <a:lnTo>
                  <a:pt x="42" y="208"/>
                </a:lnTo>
                <a:lnTo>
                  <a:pt x="38" y="208"/>
                </a:lnTo>
                <a:lnTo>
                  <a:pt x="34" y="208"/>
                </a:lnTo>
                <a:lnTo>
                  <a:pt x="34" y="212"/>
                </a:lnTo>
                <a:lnTo>
                  <a:pt x="38" y="212"/>
                </a:lnTo>
                <a:lnTo>
                  <a:pt x="38" y="216"/>
                </a:lnTo>
                <a:lnTo>
                  <a:pt x="34" y="216"/>
                </a:lnTo>
                <a:lnTo>
                  <a:pt x="29" y="216"/>
                </a:lnTo>
                <a:lnTo>
                  <a:pt x="34" y="216"/>
                </a:lnTo>
                <a:lnTo>
                  <a:pt x="29" y="216"/>
                </a:lnTo>
                <a:lnTo>
                  <a:pt x="29" y="212"/>
                </a:lnTo>
                <a:lnTo>
                  <a:pt x="25" y="212"/>
                </a:lnTo>
                <a:lnTo>
                  <a:pt x="21" y="212"/>
                </a:lnTo>
                <a:lnTo>
                  <a:pt x="21" y="216"/>
                </a:lnTo>
                <a:lnTo>
                  <a:pt x="17" y="216"/>
                </a:lnTo>
                <a:lnTo>
                  <a:pt x="17" y="212"/>
                </a:lnTo>
                <a:lnTo>
                  <a:pt x="17" y="208"/>
                </a:lnTo>
                <a:lnTo>
                  <a:pt x="17" y="204"/>
                </a:lnTo>
                <a:lnTo>
                  <a:pt x="21" y="204"/>
                </a:lnTo>
                <a:lnTo>
                  <a:pt x="25" y="204"/>
                </a:lnTo>
                <a:lnTo>
                  <a:pt x="21" y="200"/>
                </a:lnTo>
                <a:lnTo>
                  <a:pt x="25" y="200"/>
                </a:lnTo>
                <a:lnTo>
                  <a:pt x="25" y="196"/>
                </a:lnTo>
                <a:lnTo>
                  <a:pt x="25" y="192"/>
                </a:lnTo>
                <a:lnTo>
                  <a:pt x="29" y="192"/>
                </a:lnTo>
                <a:lnTo>
                  <a:pt x="34" y="192"/>
                </a:lnTo>
                <a:lnTo>
                  <a:pt x="38" y="19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78" name="Freeform 98"/>
          <p:cNvSpPr>
            <a:spLocks noChangeAspect="1"/>
          </p:cNvSpPr>
          <p:nvPr/>
        </p:nvSpPr>
        <p:spPr bwMode="auto">
          <a:xfrm>
            <a:off x="4013227" y="4508419"/>
            <a:ext cx="915543" cy="1057674"/>
          </a:xfrm>
          <a:custGeom>
            <a:avLst/>
            <a:gdLst>
              <a:gd name="T0" fmla="*/ 0 w 178"/>
              <a:gd name="T1" fmla="*/ 109 h 176"/>
              <a:gd name="T2" fmla="*/ 4 w 178"/>
              <a:gd name="T3" fmla="*/ 101 h 176"/>
              <a:gd name="T4" fmla="*/ 12 w 178"/>
              <a:gd name="T5" fmla="*/ 97 h 176"/>
              <a:gd name="T6" fmla="*/ 8 w 178"/>
              <a:gd name="T7" fmla="*/ 86 h 176"/>
              <a:gd name="T8" fmla="*/ 4 w 178"/>
              <a:gd name="T9" fmla="*/ 78 h 176"/>
              <a:gd name="T10" fmla="*/ 12 w 178"/>
              <a:gd name="T11" fmla="*/ 74 h 176"/>
              <a:gd name="T12" fmla="*/ 25 w 178"/>
              <a:gd name="T13" fmla="*/ 78 h 176"/>
              <a:gd name="T14" fmla="*/ 25 w 178"/>
              <a:gd name="T15" fmla="*/ 66 h 176"/>
              <a:gd name="T16" fmla="*/ 25 w 178"/>
              <a:gd name="T17" fmla="*/ 50 h 176"/>
              <a:gd name="T18" fmla="*/ 29 w 178"/>
              <a:gd name="T19" fmla="*/ 39 h 176"/>
              <a:gd name="T20" fmla="*/ 29 w 178"/>
              <a:gd name="T21" fmla="*/ 23 h 176"/>
              <a:gd name="T22" fmla="*/ 42 w 178"/>
              <a:gd name="T23" fmla="*/ 19 h 176"/>
              <a:gd name="T24" fmla="*/ 42 w 178"/>
              <a:gd name="T25" fmla="*/ 19 h 176"/>
              <a:gd name="T26" fmla="*/ 50 w 178"/>
              <a:gd name="T27" fmla="*/ 19 h 176"/>
              <a:gd name="T28" fmla="*/ 59 w 178"/>
              <a:gd name="T29" fmla="*/ 11 h 176"/>
              <a:gd name="T30" fmla="*/ 72 w 178"/>
              <a:gd name="T31" fmla="*/ 3 h 176"/>
              <a:gd name="T32" fmla="*/ 84 w 178"/>
              <a:gd name="T33" fmla="*/ 0 h 176"/>
              <a:gd name="T34" fmla="*/ 89 w 178"/>
              <a:gd name="T35" fmla="*/ 3 h 176"/>
              <a:gd name="T36" fmla="*/ 101 w 178"/>
              <a:gd name="T37" fmla="*/ 3 h 176"/>
              <a:gd name="T38" fmla="*/ 110 w 178"/>
              <a:gd name="T39" fmla="*/ 7 h 176"/>
              <a:gd name="T40" fmla="*/ 118 w 178"/>
              <a:gd name="T41" fmla="*/ 19 h 176"/>
              <a:gd name="T42" fmla="*/ 123 w 178"/>
              <a:gd name="T43" fmla="*/ 23 h 176"/>
              <a:gd name="T44" fmla="*/ 123 w 178"/>
              <a:gd name="T45" fmla="*/ 31 h 176"/>
              <a:gd name="T46" fmla="*/ 135 w 178"/>
              <a:gd name="T47" fmla="*/ 35 h 176"/>
              <a:gd name="T48" fmla="*/ 152 w 178"/>
              <a:gd name="T49" fmla="*/ 27 h 176"/>
              <a:gd name="T50" fmla="*/ 157 w 178"/>
              <a:gd name="T51" fmla="*/ 31 h 176"/>
              <a:gd name="T52" fmla="*/ 169 w 178"/>
              <a:gd name="T53" fmla="*/ 35 h 176"/>
              <a:gd name="T54" fmla="*/ 174 w 178"/>
              <a:gd name="T55" fmla="*/ 47 h 176"/>
              <a:gd name="T56" fmla="*/ 178 w 178"/>
              <a:gd name="T57" fmla="*/ 50 h 176"/>
              <a:gd name="T58" fmla="*/ 169 w 178"/>
              <a:gd name="T59" fmla="*/ 58 h 176"/>
              <a:gd name="T60" fmla="*/ 161 w 178"/>
              <a:gd name="T61" fmla="*/ 66 h 176"/>
              <a:gd name="T62" fmla="*/ 152 w 178"/>
              <a:gd name="T63" fmla="*/ 74 h 176"/>
              <a:gd name="T64" fmla="*/ 157 w 178"/>
              <a:gd name="T65" fmla="*/ 86 h 176"/>
              <a:gd name="T66" fmla="*/ 152 w 178"/>
              <a:gd name="T67" fmla="*/ 97 h 176"/>
              <a:gd name="T68" fmla="*/ 152 w 178"/>
              <a:gd name="T69" fmla="*/ 101 h 176"/>
              <a:gd name="T70" fmla="*/ 148 w 178"/>
              <a:gd name="T71" fmla="*/ 117 h 176"/>
              <a:gd name="T72" fmla="*/ 144 w 178"/>
              <a:gd name="T73" fmla="*/ 129 h 176"/>
              <a:gd name="T74" fmla="*/ 144 w 178"/>
              <a:gd name="T75" fmla="*/ 144 h 176"/>
              <a:gd name="T76" fmla="*/ 131 w 178"/>
              <a:gd name="T77" fmla="*/ 148 h 176"/>
              <a:gd name="T78" fmla="*/ 127 w 178"/>
              <a:gd name="T79" fmla="*/ 152 h 176"/>
              <a:gd name="T80" fmla="*/ 118 w 178"/>
              <a:gd name="T81" fmla="*/ 156 h 176"/>
              <a:gd name="T82" fmla="*/ 114 w 178"/>
              <a:gd name="T83" fmla="*/ 156 h 176"/>
              <a:gd name="T84" fmla="*/ 106 w 178"/>
              <a:gd name="T85" fmla="*/ 156 h 176"/>
              <a:gd name="T86" fmla="*/ 89 w 178"/>
              <a:gd name="T87" fmla="*/ 156 h 176"/>
              <a:gd name="T88" fmla="*/ 80 w 178"/>
              <a:gd name="T89" fmla="*/ 164 h 176"/>
              <a:gd name="T90" fmla="*/ 72 w 178"/>
              <a:gd name="T91" fmla="*/ 164 h 176"/>
              <a:gd name="T92" fmla="*/ 59 w 178"/>
              <a:gd name="T93" fmla="*/ 168 h 176"/>
              <a:gd name="T94" fmla="*/ 46 w 178"/>
              <a:gd name="T95" fmla="*/ 172 h 176"/>
              <a:gd name="T96" fmla="*/ 42 w 178"/>
              <a:gd name="T97" fmla="*/ 168 h 176"/>
              <a:gd name="T98" fmla="*/ 42 w 178"/>
              <a:gd name="T99" fmla="*/ 160 h 176"/>
              <a:gd name="T100" fmla="*/ 42 w 178"/>
              <a:gd name="T101" fmla="*/ 152 h 176"/>
              <a:gd name="T102" fmla="*/ 33 w 178"/>
              <a:gd name="T103" fmla="*/ 152 h 176"/>
              <a:gd name="T104" fmla="*/ 25 w 178"/>
              <a:gd name="T105" fmla="*/ 144 h 176"/>
              <a:gd name="T106" fmla="*/ 25 w 178"/>
              <a:gd name="T107" fmla="*/ 137 h 176"/>
              <a:gd name="T108" fmla="*/ 25 w 178"/>
              <a:gd name="T109" fmla="*/ 129 h 176"/>
              <a:gd name="T110" fmla="*/ 21 w 178"/>
              <a:gd name="T111" fmla="*/ 125 h 176"/>
              <a:gd name="T112" fmla="*/ 12 w 178"/>
              <a:gd name="T113" fmla="*/ 12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76">
                <a:moveTo>
                  <a:pt x="8" y="113"/>
                </a:moveTo>
                <a:lnTo>
                  <a:pt x="4" y="113"/>
                </a:lnTo>
                <a:lnTo>
                  <a:pt x="4" y="109"/>
                </a:lnTo>
                <a:lnTo>
                  <a:pt x="0" y="109"/>
                </a:lnTo>
                <a:lnTo>
                  <a:pt x="4" y="109"/>
                </a:lnTo>
                <a:lnTo>
                  <a:pt x="0" y="105"/>
                </a:lnTo>
                <a:lnTo>
                  <a:pt x="0" y="101"/>
                </a:lnTo>
                <a:lnTo>
                  <a:pt x="4" y="101"/>
                </a:lnTo>
                <a:lnTo>
                  <a:pt x="8" y="101"/>
                </a:lnTo>
                <a:lnTo>
                  <a:pt x="12" y="97"/>
                </a:lnTo>
                <a:lnTo>
                  <a:pt x="8" y="97"/>
                </a:lnTo>
                <a:lnTo>
                  <a:pt x="12" y="97"/>
                </a:lnTo>
                <a:lnTo>
                  <a:pt x="12" y="94"/>
                </a:lnTo>
                <a:lnTo>
                  <a:pt x="8" y="94"/>
                </a:lnTo>
                <a:lnTo>
                  <a:pt x="8" y="90"/>
                </a:lnTo>
                <a:lnTo>
                  <a:pt x="8" y="86"/>
                </a:lnTo>
                <a:lnTo>
                  <a:pt x="4" y="86"/>
                </a:lnTo>
                <a:lnTo>
                  <a:pt x="4" y="82"/>
                </a:lnTo>
                <a:lnTo>
                  <a:pt x="0" y="78"/>
                </a:lnTo>
                <a:lnTo>
                  <a:pt x="4" y="78"/>
                </a:lnTo>
                <a:lnTo>
                  <a:pt x="8" y="78"/>
                </a:lnTo>
                <a:lnTo>
                  <a:pt x="12" y="78"/>
                </a:lnTo>
                <a:lnTo>
                  <a:pt x="17" y="74"/>
                </a:lnTo>
                <a:lnTo>
                  <a:pt x="12" y="74"/>
                </a:lnTo>
                <a:lnTo>
                  <a:pt x="17" y="74"/>
                </a:lnTo>
                <a:lnTo>
                  <a:pt x="21" y="74"/>
                </a:lnTo>
                <a:lnTo>
                  <a:pt x="25" y="74"/>
                </a:lnTo>
                <a:lnTo>
                  <a:pt x="25" y="78"/>
                </a:lnTo>
                <a:lnTo>
                  <a:pt x="29" y="74"/>
                </a:lnTo>
                <a:lnTo>
                  <a:pt x="29" y="70"/>
                </a:lnTo>
                <a:lnTo>
                  <a:pt x="29" y="66"/>
                </a:lnTo>
                <a:lnTo>
                  <a:pt x="25" y="66"/>
                </a:lnTo>
                <a:lnTo>
                  <a:pt x="29" y="62"/>
                </a:lnTo>
                <a:lnTo>
                  <a:pt x="29" y="58"/>
                </a:lnTo>
                <a:lnTo>
                  <a:pt x="25" y="54"/>
                </a:lnTo>
                <a:lnTo>
                  <a:pt x="25" y="50"/>
                </a:lnTo>
                <a:lnTo>
                  <a:pt x="25" y="47"/>
                </a:lnTo>
                <a:lnTo>
                  <a:pt x="29" y="47"/>
                </a:lnTo>
                <a:lnTo>
                  <a:pt x="29" y="43"/>
                </a:lnTo>
                <a:lnTo>
                  <a:pt x="29" y="39"/>
                </a:lnTo>
                <a:lnTo>
                  <a:pt x="29" y="35"/>
                </a:lnTo>
                <a:lnTo>
                  <a:pt x="29" y="31"/>
                </a:lnTo>
                <a:lnTo>
                  <a:pt x="29" y="27"/>
                </a:lnTo>
                <a:lnTo>
                  <a:pt x="29" y="23"/>
                </a:lnTo>
                <a:lnTo>
                  <a:pt x="33" y="23"/>
                </a:lnTo>
                <a:lnTo>
                  <a:pt x="33" y="19"/>
                </a:lnTo>
                <a:lnTo>
                  <a:pt x="38" y="19"/>
                </a:lnTo>
                <a:lnTo>
                  <a:pt x="42" y="19"/>
                </a:lnTo>
                <a:lnTo>
                  <a:pt x="38" y="19"/>
                </a:lnTo>
                <a:lnTo>
                  <a:pt x="38" y="23"/>
                </a:lnTo>
                <a:lnTo>
                  <a:pt x="42" y="23"/>
                </a:lnTo>
                <a:lnTo>
                  <a:pt x="42" y="19"/>
                </a:lnTo>
                <a:lnTo>
                  <a:pt x="42" y="23"/>
                </a:lnTo>
                <a:lnTo>
                  <a:pt x="46" y="23"/>
                </a:lnTo>
                <a:lnTo>
                  <a:pt x="46" y="19"/>
                </a:lnTo>
                <a:lnTo>
                  <a:pt x="50" y="19"/>
                </a:lnTo>
                <a:lnTo>
                  <a:pt x="50" y="15"/>
                </a:lnTo>
                <a:lnTo>
                  <a:pt x="55" y="15"/>
                </a:lnTo>
                <a:lnTo>
                  <a:pt x="59" y="15"/>
                </a:lnTo>
                <a:lnTo>
                  <a:pt x="59" y="11"/>
                </a:lnTo>
                <a:lnTo>
                  <a:pt x="63" y="11"/>
                </a:lnTo>
                <a:lnTo>
                  <a:pt x="67" y="11"/>
                </a:lnTo>
                <a:lnTo>
                  <a:pt x="72" y="7"/>
                </a:lnTo>
                <a:lnTo>
                  <a:pt x="72" y="3"/>
                </a:lnTo>
                <a:lnTo>
                  <a:pt x="76" y="3"/>
                </a:lnTo>
                <a:lnTo>
                  <a:pt x="76" y="0"/>
                </a:lnTo>
                <a:lnTo>
                  <a:pt x="80" y="0"/>
                </a:lnTo>
                <a:lnTo>
                  <a:pt x="84" y="0"/>
                </a:lnTo>
                <a:lnTo>
                  <a:pt x="84" y="3"/>
                </a:lnTo>
                <a:lnTo>
                  <a:pt x="89" y="3"/>
                </a:lnTo>
                <a:lnTo>
                  <a:pt x="89" y="0"/>
                </a:lnTo>
                <a:lnTo>
                  <a:pt x="89" y="3"/>
                </a:lnTo>
                <a:lnTo>
                  <a:pt x="93" y="3"/>
                </a:lnTo>
                <a:lnTo>
                  <a:pt x="93" y="7"/>
                </a:lnTo>
                <a:lnTo>
                  <a:pt x="97" y="7"/>
                </a:lnTo>
                <a:lnTo>
                  <a:pt x="101" y="3"/>
                </a:lnTo>
                <a:lnTo>
                  <a:pt x="106" y="3"/>
                </a:lnTo>
                <a:lnTo>
                  <a:pt x="101" y="7"/>
                </a:lnTo>
                <a:lnTo>
                  <a:pt x="106" y="7"/>
                </a:lnTo>
                <a:lnTo>
                  <a:pt x="110" y="7"/>
                </a:lnTo>
                <a:lnTo>
                  <a:pt x="114" y="7"/>
                </a:lnTo>
                <a:lnTo>
                  <a:pt x="118" y="11"/>
                </a:lnTo>
                <a:lnTo>
                  <a:pt x="118" y="15"/>
                </a:lnTo>
                <a:lnTo>
                  <a:pt x="118" y="19"/>
                </a:lnTo>
                <a:lnTo>
                  <a:pt x="114" y="19"/>
                </a:lnTo>
                <a:lnTo>
                  <a:pt x="118" y="19"/>
                </a:lnTo>
                <a:lnTo>
                  <a:pt x="123" y="19"/>
                </a:lnTo>
                <a:lnTo>
                  <a:pt x="123" y="23"/>
                </a:lnTo>
                <a:lnTo>
                  <a:pt x="123" y="27"/>
                </a:lnTo>
                <a:lnTo>
                  <a:pt x="118" y="27"/>
                </a:lnTo>
                <a:lnTo>
                  <a:pt x="118" y="31"/>
                </a:lnTo>
                <a:lnTo>
                  <a:pt x="123" y="31"/>
                </a:lnTo>
                <a:lnTo>
                  <a:pt x="127" y="31"/>
                </a:lnTo>
                <a:lnTo>
                  <a:pt x="131" y="35"/>
                </a:lnTo>
                <a:lnTo>
                  <a:pt x="131" y="31"/>
                </a:lnTo>
                <a:lnTo>
                  <a:pt x="135" y="35"/>
                </a:lnTo>
                <a:lnTo>
                  <a:pt x="140" y="35"/>
                </a:lnTo>
                <a:lnTo>
                  <a:pt x="144" y="31"/>
                </a:lnTo>
                <a:lnTo>
                  <a:pt x="148" y="27"/>
                </a:lnTo>
                <a:lnTo>
                  <a:pt x="152" y="27"/>
                </a:lnTo>
                <a:lnTo>
                  <a:pt x="152" y="23"/>
                </a:lnTo>
                <a:lnTo>
                  <a:pt x="152" y="27"/>
                </a:lnTo>
                <a:lnTo>
                  <a:pt x="157" y="27"/>
                </a:lnTo>
                <a:lnTo>
                  <a:pt x="157" y="31"/>
                </a:lnTo>
                <a:lnTo>
                  <a:pt x="161" y="31"/>
                </a:lnTo>
                <a:lnTo>
                  <a:pt x="161" y="35"/>
                </a:lnTo>
                <a:lnTo>
                  <a:pt x="165" y="35"/>
                </a:lnTo>
                <a:lnTo>
                  <a:pt x="169" y="35"/>
                </a:lnTo>
                <a:lnTo>
                  <a:pt x="169" y="39"/>
                </a:lnTo>
                <a:lnTo>
                  <a:pt x="174" y="39"/>
                </a:lnTo>
                <a:lnTo>
                  <a:pt x="174" y="43"/>
                </a:lnTo>
                <a:lnTo>
                  <a:pt x="174" y="47"/>
                </a:lnTo>
                <a:lnTo>
                  <a:pt x="178" y="47"/>
                </a:lnTo>
                <a:lnTo>
                  <a:pt x="178" y="50"/>
                </a:lnTo>
                <a:lnTo>
                  <a:pt x="178" y="54"/>
                </a:lnTo>
                <a:lnTo>
                  <a:pt x="178" y="50"/>
                </a:lnTo>
                <a:lnTo>
                  <a:pt x="174" y="50"/>
                </a:lnTo>
                <a:lnTo>
                  <a:pt x="174" y="54"/>
                </a:lnTo>
                <a:lnTo>
                  <a:pt x="169" y="54"/>
                </a:lnTo>
                <a:lnTo>
                  <a:pt x="169" y="58"/>
                </a:lnTo>
                <a:lnTo>
                  <a:pt x="165" y="58"/>
                </a:lnTo>
                <a:lnTo>
                  <a:pt x="165" y="62"/>
                </a:lnTo>
                <a:lnTo>
                  <a:pt x="161" y="62"/>
                </a:lnTo>
                <a:lnTo>
                  <a:pt x="161" y="66"/>
                </a:lnTo>
                <a:lnTo>
                  <a:pt x="161" y="70"/>
                </a:lnTo>
                <a:lnTo>
                  <a:pt x="161" y="74"/>
                </a:lnTo>
                <a:lnTo>
                  <a:pt x="157" y="74"/>
                </a:lnTo>
                <a:lnTo>
                  <a:pt x="152" y="74"/>
                </a:lnTo>
                <a:lnTo>
                  <a:pt x="152" y="78"/>
                </a:lnTo>
                <a:lnTo>
                  <a:pt x="157" y="78"/>
                </a:lnTo>
                <a:lnTo>
                  <a:pt x="157" y="82"/>
                </a:lnTo>
                <a:lnTo>
                  <a:pt x="157" y="86"/>
                </a:lnTo>
                <a:lnTo>
                  <a:pt x="152" y="86"/>
                </a:lnTo>
                <a:lnTo>
                  <a:pt x="152" y="90"/>
                </a:lnTo>
                <a:lnTo>
                  <a:pt x="152" y="94"/>
                </a:lnTo>
                <a:lnTo>
                  <a:pt x="152" y="97"/>
                </a:lnTo>
                <a:lnTo>
                  <a:pt x="148" y="94"/>
                </a:lnTo>
                <a:lnTo>
                  <a:pt x="148" y="97"/>
                </a:lnTo>
                <a:lnTo>
                  <a:pt x="148" y="101"/>
                </a:lnTo>
                <a:lnTo>
                  <a:pt x="152" y="101"/>
                </a:lnTo>
                <a:lnTo>
                  <a:pt x="148" y="105"/>
                </a:lnTo>
                <a:lnTo>
                  <a:pt x="148" y="109"/>
                </a:lnTo>
                <a:lnTo>
                  <a:pt x="148" y="113"/>
                </a:lnTo>
                <a:lnTo>
                  <a:pt x="148" y="117"/>
                </a:lnTo>
                <a:lnTo>
                  <a:pt x="148" y="121"/>
                </a:lnTo>
                <a:lnTo>
                  <a:pt x="148" y="125"/>
                </a:lnTo>
                <a:lnTo>
                  <a:pt x="148" y="129"/>
                </a:lnTo>
                <a:lnTo>
                  <a:pt x="144" y="129"/>
                </a:lnTo>
                <a:lnTo>
                  <a:pt x="144" y="133"/>
                </a:lnTo>
                <a:lnTo>
                  <a:pt x="144" y="137"/>
                </a:lnTo>
                <a:lnTo>
                  <a:pt x="144" y="141"/>
                </a:lnTo>
                <a:lnTo>
                  <a:pt x="144" y="144"/>
                </a:lnTo>
                <a:lnTo>
                  <a:pt x="140" y="144"/>
                </a:lnTo>
                <a:lnTo>
                  <a:pt x="140" y="148"/>
                </a:lnTo>
                <a:lnTo>
                  <a:pt x="135" y="148"/>
                </a:lnTo>
                <a:lnTo>
                  <a:pt x="131" y="148"/>
                </a:lnTo>
                <a:lnTo>
                  <a:pt x="127" y="148"/>
                </a:lnTo>
                <a:lnTo>
                  <a:pt x="127" y="144"/>
                </a:lnTo>
                <a:lnTo>
                  <a:pt x="127" y="148"/>
                </a:lnTo>
                <a:lnTo>
                  <a:pt x="127" y="152"/>
                </a:lnTo>
                <a:lnTo>
                  <a:pt x="127" y="148"/>
                </a:lnTo>
                <a:lnTo>
                  <a:pt x="123" y="148"/>
                </a:lnTo>
                <a:lnTo>
                  <a:pt x="118" y="152"/>
                </a:lnTo>
                <a:lnTo>
                  <a:pt x="118" y="156"/>
                </a:lnTo>
                <a:lnTo>
                  <a:pt x="118" y="152"/>
                </a:lnTo>
                <a:lnTo>
                  <a:pt x="118" y="156"/>
                </a:lnTo>
                <a:lnTo>
                  <a:pt x="114" y="152"/>
                </a:lnTo>
                <a:lnTo>
                  <a:pt x="114" y="156"/>
                </a:lnTo>
                <a:lnTo>
                  <a:pt x="110" y="156"/>
                </a:lnTo>
                <a:lnTo>
                  <a:pt x="110" y="152"/>
                </a:lnTo>
                <a:lnTo>
                  <a:pt x="106" y="152"/>
                </a:lnTo>
                <a:lnTo>
                  <a:pt x="106" y="156"/>
                </a:lnTo>
                <a:lnTo>
                  <a:pt x="101" y="156"/>
                </a:lnTo>
                <a:lnTo>
                  <a:pt x="97" y="156"/>
                </a:lnTo>
                <a:lnTo>
                  <a:pt x="93" y="156"/>
                </a:lnTo>
                <a:lnTo>
                  <a:pt x="89" y="156"/>
                </a:lnTo>
                <a:lnTo>
                  <a:pt x="89" y="160"/>
                </a:lnTo>
                <a:lnTo>
                  <a:pt x="84" y="160"/>
                </a:lnTo>
                <a:lnTo>
                  <a:pt x="84" y="164"/>
                </a:lnTo>
                <a:lnTo>
                  <a:pt x="80" y="164"/>
                </a:lnTo>
                <a:lnTo>
                  <a:pt x="80" y="160"/>
                </a:lnTo>
                <a:lnTo>
                  <a:pt x="80" y="164"/>
                </a:lnTo>
                <a:lnTo>
                  <a:pt x="76" y="164"/>
                </a:lnTo>
                <a:lnTo>
                  <a:pt x="72" y="164"/>
                </a:lnTo>
                <a:lnTo>
                  <a:pt x="72" y="168"/>
                </a:lnTo>
                <a:lnTo>
                  <a:pt x="67" y="168"/>
                </a:lnTo>
                <a:lnTo>
                  <a:pt x="63" y="168"/>
                </a:lnTo>
                <a:lnTo>
                  <a:pt x="59" y="168"/>
                </a:lnTo>
                <a:lnTo>
                  <a:pt x="55" y="168"/>
                </a:lnTo>
                <a:lnTo>
                  <a:pt x="50" y="168"/>
                </a:lnTo>
                <a:lnTo>
                  <a:pt x="50" y="172"/>
                </a:lnTo>
                <a:lnTo>
                  <a:pt x="46" y="172"/>
                </a:lnTo>
                <a:lnTo>
                  <a:pt x="46" y="176"/>
                </a:lnTo>
                <a:lnTo>
                  <a:pt x="46" y="172"/>
                </a:lnTo>
                <a:lnTo>
                  <a:pt x="46" y="168"/>
                </a:lnTo>
                <a:lnTo>
                  <a:pt x="42" y="168"/>
                </a:lnTo>
                <a:lnTo>
                  <a:pt x="38" y="168"/>
                </a:lnTo>
                <a:lnTo>
                  <a:pt x="38" y="164"/>
                </a:lnTo>
                <a:lnTo>
                  <a:pt x="42" y="164"/>
                </a:lnTo>
                <a:lnTo>
                  <a:pt x="42" y="160"/>
                </a:lnTo>
                <a:lnTo>
                  <a:pt x="42" y="164"/>
                </a:lnTo>
                <a:lnTo>
                  <a:pt x="42" y="160"/>
                </a:lnTo>
                <a:lnTo>
                  <a:pt x="42" y="156"/>
                </a:lnTo>
                <a:lnTo>
                  <a:pt x="42" y="152"/>
                </a:lnTo>
                <a:lnTo>
                  <a:pt x="38" y="152"/>
                </a:lnTo>
                <a:lnTo>
                  <a:pt x="38" y="156"/>
                </a:lnTo>
                <a:lnTo>
                  <a:pt x="33" y="156"/>
                </a:lnTo>
                <a:lnTo>
                  <a:pt x="33" y="152"/>
                </a:lnTo>
                <a:lnTo>
                  <a:pt x="29" y="152"/>
                </a:lnTo>
                <a:lnTo>
                  <a:pt x="29" y="148"/>
                </a:lnTo>
                <a:lnTo>
                  <a:pt x="29" y="144"/>
                </a:lnTo>
                <a:lnTo>
                  <a:pt x="25" y="144"/>
                </a:lnTo>
                <a:lnTo>
                  <a:pt x="29" y="144"/>
                </a:lnTo>
                <a:lnTo>
                  <a:pt x="29" y="141"/>
                </a:lnTo>
                <a:lnTo>
                  <a:pt x="25" y="141"/>
                </a:lnTo>
                <a:lnTo>
                  <a:pt x="25" y="137"/>
                </a:lnTo>
                <a:lnTo>
                  <a:pt x="25" y="133"/>
                </a:lnTo>
                <a:lnTo>
                  <a:pt x="25" y="137"/>
                </a:lnTo>
                <a:lnTo>
                  <a:pt x="25" y="133"/>
                </a:lnTo>
                <a:lnTo>
                  <a:pt x="25" y="129"/>
                </a:lnTo>
                <a:lnTo>
                  <a:pt x="21" y="129"/>
                </a:lnTo>
                <a:lnTo>
                  <a:pt x="21" y="125"/>
                </a:lnTo>
                <a:lnTo>
                  <a:pt x="25" y="125"/>
                </a:lnTo>
                <a:lnTo>
                  <a:pt x="21" y="125"/>
                </a:lnTo>
                <a:lnTo>
                  <a:pt x="17" y="121"/>
                </a:lnTo>
                <a:lnTo>
                  <a:pt x="17" y="117"/>
                </a:lnTo>
                <a:lnTo>
                  <a:pt x="12" y="117"/>
                </a:lnTo>
                <a:lnTo>
                  <a:pt x="12" y="121"/>
                </a:lnTo>
                <a:lnTo>
                  <a:pt x="12" y="117"/>
                </a:lnTo>
                <a:lnTo>
                  <a:pt x="8" y="117"/>
                </a:lnTo>
                <a:lnTo>
                  <a:pt x="8" y="1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79" name="Freeform 99"/>
          <p:cNvSpPr>
            <a:spLocks noChangeAspect="1"/>
          </p:cNvSpPr>
          <p:nvPr/>
        </p:nvSpPr>
        <p:spPr bwMode="auto">
          <a:xfrm>
            <a:off x="3007408" y="4426557"/>
            <a:ext cx="1244727" cy="1316081"/>
          </a:xfrm>
          <a:custGeom>
            <a:avLst/>
            <a:gdLst>
              <a:gd name="T0" fmla="*/ 17 w 242"/>
              <a:gd name="T1" fmla="*/ 129 h 219"/>
              <a:gd name="T2" fmla="*/ 21 w 242"/>
              <a:gd name="T3" fmla="*/ 117 h 219"/>
              <a:gd name="T4" fmla="*/ 30 w 242"/>
              <a:gd name="T5" fmla="*/ 109 h 219"/>
              <a:gd name="T6" fmla="*/ 43 w 242"/>
              <a:gd name="T7" fmla="*/ 102 h 219"/>
              <a:gd name="T8" fmla="*/ 51 w 242"/>
              <a:gd name="T9" fmla="*/ 94 h 219"/>
              <a:gd name="T10" fmla="*/ 55 w 242"/>
              <a:gd name="T11" fmla="*/ 86 h 219"/>
              <a:gd name="T12" fmla="*/ 51 w 242"/>
              <a:gd name="T13" fmla="*/ 78 h 219"/>
              <a:gd name="T14" fmla="*/ 55 w 242"/>
              <a:gd name="T15" fmla="*/ 74 h 219"/>
              <a:gd name="T16" fmla="*/ 64 w 242"/>
              <a:gd name="T17" fmla="*/ 66 h 219"/>
              <a:gd name="T18" fmla="*/ 68 w 242"/>
              <a:gd name="T19" fmla="*/ 70 h 219"/>
              <a:gd name="T20" fmla="*/ 77 w 242"/>
              <a:gd name="T21" fmla="*/ 62 h 219"/>
              <a:gd name="T22" fmla="*/ 68 w 242"/>
              <a:gd name="T23" fmla="*/ 51 h 219"/>
              <a:gd name="T24" fmla="*/ 68 w 242"/>
              <a:gd name="T25" fmla="*/ 43 h 219"/>
              <a:gd name="T26" fmla="*/ 77 w 242"/>
              <a:gd name="T27" fmla="*/ 39 h 219"/>
              <a:gd name="T28" fmla="*/ 77 w 242"/>
              <a:gd name="T29" fmla="*/ 31 h 219"/>
              <a:gd name="T30" fmla="*/ 85 w 242"/>
              <a:gd name="T31" fmla="*/ 27 h 219"/>
              <a:gd name="T32" fmla="*/ 98 w 242"/>
              <a:gd name="T33" fmla="*/ 12 h 219"/>
              <a:gd name="T34" fmla="*/ 106 w 242"/>
              <a:gd name="T35" fmla="*/ 15 h 219"/>
              <a:gd name="T36" fmla="*/ 115 w 242"/>
              <a:gd name="T37" fmla="*/ 15 h 219"/>
              <a:gd name="T38" fmla="*/ 128 w 242"/>
              <a:gd name="T39" fmla="*/ 4 h 219"/>
              <a:gd name="T40" fmla="*/ 140 w 242"/>
              <a:gd name="T41" fmla="*/ 12 h 219"/>
              <a:gd name="T42" fmla="*/ 153 w 242"/>
              <a:gd name="T43" fmla="*/ 15 h 219"/>
              <a:gd name="T44" fmla="*/ 153 w 242"/>
              <a:gd name="T45" fmla="*/ 31 h 219"/>
              <a:gd name="T46" fmla="*/ 170 w 242"/>
              <a:gd name="T47" fmla="*/ 39 h 219"/>
              <a:gd name="T48" fmla="*/ 174 w 242"/>
              <a:gd name="T49" fmla="*/ 62 h 219"/>
              <a:gd name="T50" fmla="*/ 183 w 242"/>
              <a:gd name="T51" fmla="*/ 70 h 219"/>
              <a:gd name="T52" fmla="*/ 191 w 242"/>
              <a:gd name="T53" fmla="*/ 82 h 219"/>
              <a:gd name="T54" fmla="*/ 196 w 242"/>
              <a:gd name="T55" fmla="*/ 86 h 219"/>
              <a:gd name="T56" fmla="*/ 204 w 242"/>
              <a:gd name="T57" fmla="*/ 106 h 219"/>
              <a:gd name="T58" fmla="*/ 200 w 242"/>
              <a:gd name="T59" fmla="*/ 113 h 219"/>
              <a:gd name="T60" fmla="*/ 200 w 242"/>
              <a:gd name="T61" fmla="*/ 125 h 219"/>
              <a:gd name="T62" fmla="*/ 213 w 242"/>
              <a:gd name="T63" fmla="*/ 129 h 219"/>
              <a:gd name="T64" fmla="*/ 221 w 242"/>
              <a:gd name="T65" fmla="*/ 141 h 219"/>
              <a:gd name="T66" fmla="*/ 225 w 242"/>
              <a:gd name="T67" fmla="*/ 153 h 219"/>
              <a:gd name="T68" fmla="*/ 229 w 242"/>
              <a:gd name="T69" fmla="*/ 164 h 219"/>
              <a:gd name="T70" fmla="*/ 238 w 242"/>
              <a:gd name="T71" fmla="*/ 172 h 219"/>
              <a:gd name="T72" fmla="*/ 238 w 242"/>
              <a:gd name="T73" fmla="*/ 180 h 219"/>
              <a:gd name="T74" fmla="*/ 242 w 242"/>
              <a:gd name="T75" fmla="*/ 192 h 219"/>
              <a:gd name="T76" fmla="*/ 238 w 242"/>
              <a:gd name="T77" fmla="*/ 211 h 219"/>
              <a:gd name="T78" fmla="*/ 225 w 242"/>
              <a:gd name="T79" fmla="*/ 215 h 219"/>
              <a:gd name="T80" fmla="*/ 208 w 242"/>
              <a:gd name="T81" fmla="*/ 204 h 219"/>
              <a:gd name="T82" fmla="*/ 196 w 242"/>
              <a:gd name="T83" fmla="*/ 192 h 219"/>
              <a:gd name="T84" fmla="*/ 183 w 242"/>
              <a:gd name="T85" fmla="*/ 184 h 219"/>
              <a:gd name="T86" fmla="*/ 166 w 242"/>
              <a:gd name="T87" fmla="*/ 180 h 219"/>
              <a:gd name="T88" fmla="*/ 145 w 242"/>
              <a:gd name="T89" fmla="*/ 180 h 219"/>
              <a:gd name="T90" fmla="*/ 140 w 242"/>
              <a:gd name="T91" fmla="*/ 184 h 219"/>
              <a:gd name="T92" fmla="*/ 136 w 242"/>
              <a:gd name="T93" fmla="*/ 196 h 219"/>
              <a:gd name="T94" fmla="*/ 119 w 242"/>
              <a:gd name="T95" fmla="*/ 207 h 219"/>
              <a:gd name="T96" fmla="*/ 102 w 242"/>
              <a:gd name="T97" fmla="*/ 207 h 219"/>
              <a:gd name="T98" fmla="*/ 98 w 242"/>
              <a:gd name="T99" fmla="*/ 219 h 219"/>
              <a:gd name="T100" fmla="*/ 81 w 242"/>
              <a:gd name="T101" fmla="*/ 211 h 219"/>
              <a:gd name="T102" fmla="*/ 64 w 242"/>
              <a:gd name="T103" fmla="*/ 215 h 219"/>
              <a:gd name="T104" fmla="*/ 51 w 242"/>
              <a:gd name="T105" fmla="*/ 211 h 219"/>
              <a:gd name="T106" fmla="*/ 30 w 242"/>
              <a:gd name="T107" fmla="*/ 207 h 219"/>
              <a:gd name="T108" fmla="*/ 21 w 242"/>
              <a:gd name="T109" fmla="*/ 188 h 219"/>
              <a:gd name="T110" fmla="*/ 9 w 242"/>
              <a:gd name="T111" fmla="*/ 184 h 219"/>
              <a:gd name="T112" fmla="*/ 0 w 242"/>
              <a:gd name="T113" fmla="*/ 168 h 219"/>
              <a:gd name="T114" fmla="*/ 4 w 242"/>
              <a:gd name="T115" fmla="*/ 14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2" h="219">
                <a:moveTo>
                  <a:pt x="4" y="137"/>
                </a:moveTo>
                <a:lnTo>
                  <a:pt x="4" y="133"/>
                </a:lnTo>
                <a:lnTo>
                  <a:pt x="9" y="133"/>
                </a:lnTo>
                <a:lnTo>
                  <a:pt x="13" y="133"/>
                </a:lnTo>
                <a:lnTo>
                  <a:pt x="17" y="133"/>
                </a:lnTo>
                <a:lnTo>
                  <a:pt x="17" y="129"/>
                </a:lnTo>
                <a:lnTo>
                  <a:pt x="17" y="125"/>
                </a:lnTo>
                <a:lnTo>
                  <a:pt x="21" y="125"/>
                </a:lnTo>
                <a:lnTo>
                  <a:pt x="21" y="129"/>
                </a:lnTo>
                <a:lnTo>
                  <a:pt x="21" y="125"/>
                </a:lnTo>
                <a:lnTo>
                  <a:pt x="21" y="121"/>
                </a:lnTo>
                <a:lnTo>
                  <a:pt x="21" y="117"/>
                </a:lnTo>
                <a:lnTo>
                  <a:pt x="26" y="117"/>
                </a:lnTo>
                <a:lnTo>
                  <a:pt x="26" y="113"/>
                </a:lnTo>
                <a:lnTo>
                  <a:pt x="30" y="113"/>
                </a:lnTo>
                <a:lnTo>
                  <a:pt x="30" y="109"/>
                </a:lnTo>
                <a:lnTo>
                  <a:pt x="30" y="106"/>
                </a:lnTo>
                <a:lnTo>
                  <a:pt x="30" y="109"/>
                </a:lnTo>
                <a:lnTo>
                  <a:pt x="34" y="109"/>
                </a:lnTo>
                <a:lnTo>
                  <a:pt x="34" y="106"/>
                </a:lnTo>
                <a:lnTo>
                  <a:pt x="38" y="106"/>
                </a:lnTo>
                <a:lnTo>
                  <a:pt x="38" y="102"/>
                </a:lnTo>
                <a:lnTo>
                  <a:pt x="38" y="98"/>
                </a:lnTo>
                <a:lnTo>
                  <a:pt x="43" y="102"/>
                </a:lnTo>
                <a:lnTo>
                  <a:pt x="47" y="102"/>
                </a:lnTo>
                <a:lnTo>
                  <a:pt x="51" y="102"/>
                </a:lnTo>
                <a:lnTo>
                  <a:pt x="47" y="102"/>
                </a:lnTo>
                <a:lnTo>
                  <a:pt x="47" y="98"/>
                </a:lnTo>
                <a:lnTo>
                  <a:pt x="51" y="98"/>
                </a:lnTo>
                <a:lnTo>
                  <a:pt x="51" y="94"/>
                </a:lnTo>
                <a:lnTo>
                  <a:pt x="55" y="94"/>
                </a:lnTo>
                <a:lnTo>
                  <a:pt x="55" y="98"/>
                </a:lnTo>
                <a:lnTo>
                  <a:pt x="55" y="94"/>
                </a:lnTo>
                <a:lnTo>
                  <a:pt x="55" y="90"/>
                </a:lnTo>
                <a:lnTo>
                  <a:pt x="51" y="90"/>
                </a:lnTo>
                <a:lnTo>
                  <a:pt x="55" y="86"/>
                </a:lnTo>
                <a:lnTo>
                  <a:pt x="55" y="90"/>
                </a:lnTo>
                <a:lnTo>
                  <a:pt x="55" y="86"/>
                </a:lnTo>
                <a:lnTo>
                  <a:pt x="55" y="82"/>
                </a:lnTo>
                <a:lnTo>
                  <a:pt x="51" y="82"/>
                </a:lnTo>
                <a:lnTo>
                  <a:pt x="55" y="82"/>
                </a:lnTo>
                <a:lnTo>
                  <a:pt x="51" y="78"/>
                </a:lnTo>
                <a:lnTo>
                  <a:pt x="55" y="78"/>
                </a:lnTo>
                <a:lnTo>
                  <a:pt x="55" y="74"/>
                </a:lnTo>
                <a:lnTo>
                  <a:pt x="55" y="78"/>
                </a:lnTo>
                <a:lnTo>
                  <a:pt x="60" y="78"/>
                </a:lnTo>
                <a:lnTo>
                  <a:pt x="60" y="74"/>
                </a:lnTo>
                <a:lnTo>
                  <a:pt x="55" y="74"/>
                </a:lnTo>
                <a:lnTo>
                  <a:pt x="55" y="70"/>
                </a:lnTo>
                <a:lnTo>
                  <a:pt x="60" y="70"/>
                </a:lnTo>
                <a:lnTo>
                  <a:pt x="60" y="66"/>
                </a:lnTo>
                <a:lnTo>
                  <a:pt x="60" y="70"/>
                </a:lnTo>
                <a:lnTo>
                  <a:pt x="64" y="70"/>
                </a:lnTo>
                <a:lnTo>
                  <a:pt x="64" y="66"/>
                </a:lnTo>
                <a:lnTo>
                  <a:pt x="64" y="70"/>
                </a:lnTo>
                <a:lnTo>
                  <a:pt x="68" y="70"/>
                </a:lnTo>
                <a:lnTo>
                  <a:pt x="64" y="70"/>
                </a:lnTo>
                <a:lnTo>
                  <a:pt x="68" y="70"/>
                </a:lnTo>
                <a:lnTo>
                  <a:pt x="68" y="74"/>
                </a:lnTo>
                <a:lnTo>
                  <a:pt x="68" y="70"/>
                </a:lnTo>
                <a:lnTo>
                  <a:pt x="72" y="74"/>
                </a:lnTo>
                <a:lnTo>
                  <a:pt x="68" y="70"/>
                </a:lnTo>
                <a:lnTo>
                  <a:pt x="72" y="70"/>
                </a:lnTo>
                <a:lnTo>
                  <a:pt x="72" y="66"/>
                </a:lnTo>
                <a:lnTo>
                  <a:pt x="77" y="66"/>
                </a:lnTo>
                <a:lnTo>
                  <a:pt x="77" y="62"/>
                </a:lnTo>
                <a:lnTo>
                  <a:pt x="77" y="59"/>
                </a:lnTo>
                <a:lnTo>
                  <a:pt x="72" y="59"/>
                </a:lnTo>
                <a:lnTo>
                  <a:pt x="68" y="59"/>
                </a:lnTo>
                <a:lnTo>
                  <a:pt x="68" y="55"/>
                </a:lnTo>
                <a:lnTo>
                  <a:pt x="64" y="55"/>
                </a:lnTo>
                <a:lnTo>
                  <a:pt x="68" y="51"/>
                </a:lnTo>
                <a:lnTo>
                  <a:pt x="64" y="51"/>
                </a:lnTo>
                <a:lnTo>
                  <a:pt x="68" y="51"/>
                </a:lnTo>
                <a:lnTo>
                  <a:pt x="68" y="47"/>
                </a:lnTo>
                <a:lnTo>
                  <a:pt x="64" y="47"/>
                </a:lnTo>
                <a:lnTo>
                  <a:pt x="64" y="43"/>
                </a:lnTo>
                <a:lnTo>
                  <a:pt x="68" y="43"/>
                </a:lnTo>
                <a:lnTo>
                  <a:pt x="68" y="39"/>
                </a:lnTo>
                <a:lnTo>
                  <a:pt x="68" y="43"/>
                </a:lnTo>
                <a:lnTo>
                  <a:pt x="72" y="43"/>
                </a:lnTo>
                <a:lnTo>
                  <a:pt x="77" y="47"/>
                </a:lnTo>
                <a:lnTo>
                  <a:pt x="77" y="43"/>
                </a:lnTo>
                <a:lnTo>
                  <a:pt x="77" y="39"/>
                </a:lnTo>
                <a:lnTo>
                  <a:pt x="77" y="43"/>
                </a:lnTo>
                <a:lnTo>
                  <a:pt x="77" y="39"/>
                </a:lnTo>
                <a:lnTo>
                  <a:pt x="81" y="39"/>
                </a:lnTo>
                <a:lnTo>
                  <a:pt x="81" y="35"/>
                </a:lnTo>
                <a:lnTo>
                  <a:pt x="77" y="35"/>
                </a:lnTo>
                <a:lnTo>
                  <a:pt x="77" y="31"/>
                </a:lnTo>
                <a:lnTo>
                  <a:pt x="81" y="31"/>
                </a:lnTo>
                <a:lnTo>
                  <a:pt x="81" y="27"/>
                </a:lnTo>
                <a:lnTo>
                  <a:pt x="85" y="31"/>
                </a:lnTo>
                <a:lnTo>
                  <a:pt x="85" y="27"/>
                </a:lnTo>
                <a:lnTo>
                  <a:pt x="85" y="23"/>
                </a:lnTo>
                <a:lnTo>
                  <a:pt x="85" y="27"/>
                </a:lnTo>
                <a:lnTo>
                  <a:pt x="85" y="23"/>
                </a:lnTo>
                <a:lnTo>
                  <a:pt x="89" y="23"/>
                </a:lnTo>
                <a:lnTo>
                  <a:pt x="89" y="19"/>
                </a:lnTo>
                <a:lnTo>
                  <a:pt x="94" y="19"/>
                </a:lnTo>
                <a:lnTo>
                  <a:pt x="94" y="15"/>
                </a:lnTo>
                <a:lnTo>
                  <a:pt x="98" y="12"/>
                </a:lnTo>
                <a:lnTo>
                  <a:pt x="98" y="8"/>
                </a:lnTo>
                <a:lnTo>
                  <a:pt x="102" y="8"/>
                </a:lnTo>
                <a:lnTo>
                  <a:pt x="102" y="12"/>
                </a:lnTo>
                <a:lnTo>
                  <a:pt x="106" y="8"/>
                </a:lnTo>
                <a:lnTo>
                  <a:pt x="106" y="12"/>
                </a:lnTo>
                <a:lnTo>
                  <a:pt x="106" y="15"/>
                </a:lnTo>
                <a:lnTo>
                  <a:pt x="111" y="15"/>
                </a:lnTo>
                <a:lnTo>
                  <a:pt x="111" y="19"/>
                </a:lnTo>
                <a:lnTo>
                  <a:pt x="115" y="19"/>
                </a:lnTo>
                <a:lnTo>
                  <a:pt x="119" y="19"/>
                </a:lnTo>
                <a:lnTo>
                  <a:pt x="115" y="19"/>
                </a:lnTo>
                <a:lnTo>
                  <a:pt x="115" y="15"/>
                </a:lnTo>
                <a:lnTo>
                  <a:pt x="115" y="12"/>
                </a:lnTo>
                <a:lnTo>
                  <a:pt x="119" y="12"/>
                </a:lnTo>
                <a:lnTo>
                  <a:pt x="123" y="12"/>
                </a:lnTo>
                <a:lnTo>
                  <a:pt x="128" y="12"/>
                </a:lnTo>
                <a:lnTo>
                  <a:pt x="128" y="8"/>
                </a:lnTo>
                <a:lnTo>
                  <a:pt x="128" y="4"/>
                </a:lnTo>
                <a:lnTo>
                  <a:pt x="123" y="4"/>
                </a:lnTo>
                <a:lnTo>
                  <a:pt x="128" y="0"/>
                </a:lnTo>
                <a:lnTo>
                  <a:pt x="132" y="4"/>
                </a:lnTo>
                <a:lnTo>
                  <a:pt x="136" y="4"/>
                </a:lnTo>
                <a:lnTo>
                  <a:pt x="140" y="8"/>
                </a:lnTo>
                <a:lnTo>
                  <a:pt x="140" y="12"/>
                </a:lnTo>
                <a:lnTo>
                  <a:pt x="145" y="12"/>
                </a:lnTo>
                <a:lnTo>
                  <a:pt x="149" y="12"/>
                </a:lnTo>
                <a:lnTo>
                  <a:pt x="145" y="15"/>
                </a:lnTo>
                <a:lnTo>
                  <a:pt x="149" y="19"/>
                </a:lnTo>
                <a:lnTo>
                  <a:pt x="149" y="15"/>
                </a:lnTo>
                <a:lnTo>
                  <a:pt x="153" y="15"/>
                </a:lnTo>
                <a:lnTo>
                  <a:pt x="153" y="19"/>
                </a:lnTo>
                <a:lnTo>
                  <a:pt x="153" y="23"/>
                </a:lnTo>
                <a:lnTo>
                  <a:pt x="153" y="27"/>
                </a:lnTo>
                <a:lnTo>
                  <a:pt x="149" y="27"/>
                </a:lnTo>
                <a:lnTo>
                  <a:pt x="149" y="31"/>
                </a:lnTo>
                <a:lnTo>
                  <a:pt x="153" y="31"/>
                </a:lnTo>
                <a:lnTo>
                  <a:pt x="157" y="31"/>
                </a:lnTo>
                <a:lnTo>
                  <a:pt x="162" y="31"/>
                </a:lnTo>
                <a:lnTo>
                  <a:pt x="166" y="31"/>
                </a:lnTo>
                <a:lnTo>
                  <a:pt x="166" y="35"/>
                </a:lnTo>
                <a:lnTo>
                  <a:pt x="170" y="35"/>
                </a:lnTo>
                <a:lnTo>
                  <a:pt x="170" y="39"/>
                </a:lnTo>
                <a:lnTo>
                  <a:pt x="170" y="43"/>
                </a:lnTo>
                <a:lnTo>
                  <a:pt x="170" y="47"/>
                </a:lnTo>
                <a:lnTo>
                  <a:pt x="166" y="47"/>
                </a:lnTo>
                <a:lnTo>
                  <a:pt x="166" y="51"/>
                </a:lnTo>
                <a:lnTo>
                  <a:pt x="170" y="62"/>
                </a:lnTo>
                <a:lnTo>
                  <a:pt x="174" y="62"/>
                </a:lnTo>
                <a:lnTo>
                  <a:pt x="174" y="66"/>
                </a:lnTo>
                <a:lnTo>
                  <a:pt x="179" y="66"/>
                </a:lnTo>
                <a:lnTo>
                  <a:pt x="183" y="66"/>
                </a:lnTo>
                <a:lnTo>
                  <a:pt x="179" y="66"/>
                </a:lnTo>
                <a:lnTo>
                  <a:pt x="179" y="70"/>
                </a:lnTo>
                <a:lnTo>
                  <a:pt x="183" y="70"/>
                </a:lnTo>
                <a:lnTo>
                  <a:pt x="187" y="70"/>
                </a:lnTo>
                <a:lnTo>
                  <a:pt x="187" y="74"/>
                </a:lnTo>
                <a:lnTo>
                  <a:pt x="187" y="78"/>
                </a:lnTo>
                <a:lnTo>
                  <a:pt x="191" y="78"/>
                </a:lnTo>
                <a:lnTo>
                  <a:pt x="187" y="82"/>
                </a:lnTo>
                <a:lnTo>
                  <a:pt x="191" y="82"/>
                </a:lnTo>
                <a:lnTo>
                  <a:pt x="187" y="82"/>
                </a:lnTo>
                <a:lnTo>
                  <a:pt x="191" y="82"/>
                </a:lnTo>
                <a:lnTo>
                  <a:pt x="191" y="86"/>
                </a:lnTo>
                <a:lnTo>
                  <a:pt x="196" y="86"/>
                </a:lnTo>
                <a:lnTo>
                  <a:pt x="191" y="86"/>
                </a:lnTo>
                <a:lnTo>
                  <a:pt x="196" y="86"/>
                </a:lnTo>
                <a:lnTo>
                  <a:pt x="196" y="90"/>
                </a:lnTo>
                <a:lnTo>
                  <a:pt x="200" y="94"/>
                </a:lnTo>
                <a:lnTo>
                  <a:pt x="200" y="98"/>
                </a:lnTo>
                <a:lnTo>
                  <a:pt x="204" y="98"/>
                </a:lnTo>
                <a:lnTo>
                  <a:pt x="204" y="102"/>
                </a:lnTo>
                <a:lnTo>
                  <a:pt x="204" y="106"/>
                </a:lnTo>
                <a:lnTo>
                  <a:pt x="208" y="106"/>
                </a:lnTo>
                <a:lnTo>
                  <a:pt x="208" y="109"/>
                </a:lnTo>
                <a:lnTo>
                  <a:pt x="204" y="109"/>
                </a:lnTo>
                <a:lnTo>
                  <a:pt x="208" y="109"/>
                </a:lnTo>
                <a:lnTo>
                  <a:pt x="204" y="113"/>
                </a:lnTo>
                <a:lnTo>
                  <a:pt x="200" y="113"/>
                </a:lnTo>
                <a:lnTo>
                  <a:pt x="196" y="113"/>
                </a:lnTo>
                <a:lnTo>
                  <a:pt x="196" y="117"/>
                </a:lnTo>
                <a:lnTo>
                  <a:pt x="200" y="121"/>
                </a:lnTo>
                <a:lnTo>
                  <a:pt x="196" y="121"/>
                </a:lnTo>
                <a:lnTo>
                  <a:pt x="200" y="121"/>
                </a:lnTo>
                <a:lnTo>
                  <a:pt x="200" y="125"/>
                </a:lnTo>
                <a:lnTo>
                  <a:pt x="204" y="125"/>
                </a:lnTo>
                <a:lnTo>
                  <a:pt x="204" y="129"/>
                </a:lnTo>
                <a:lnTo>
                  <a:pt x="208" y="129"/>
                </a:lnTo>
                <a:lnTo>
                  <a:pt x="208" y="133"/>
                </a:lnTo>
                <a:lnTo>
                  <a:pt x="208" y="129"/>
                </a:lnTo>
                <a:lnTo>
                  <a:pt x="213" y="129"/>
                </a:lnTo>
                <a:lnTo>
                  <a:pt x="213" y="133"/>
                </a:lnTo>
                <a:lnTo>
                  <a:pt x="217" y="137"/>
                </a:lnTo>
                <a:lnTo>
                  <a:pt x="221" y="137"/>
                </a:lnTo>
                <a:lnTo>
                  <a:pt x="217" y="137"/>
                </a:lnTo>
                <a:lnTo>
                  <a:pt x="217" y="141"/>
                </a:lnTo>
                <a:lnTo>
                  <a:pt x="221" y="141"/>
                </a:lnTo>
                <a:lnTo>
                  <a:pt x="221" y="145"/>
                </a:lnTo>
                <a:lnTo>
                  <a:pt x="221" y="149"/>
                </a:lnTo>
                <a:lnTo>
                  <a:pt x="221" y="145"/>
                </a:lnTo>
                <a:lnTo>
                  <a:pt x="221" y="149"/>
                </a:lnTo>
                <a:lnTo>
                  <a:pt x="221" y="153"/>
                </a:lnTo>
                <a:lnTo>
                  <a:pt x="225" y="153"/>
                </a:lnTo>
                <a:lnTo>
                  <a:pt x="225" y="156"/>
                </a:lnTo>
                <a:lnTo>
                  <a:pt x="221" y="156"/>
                </a:lnTo>
                <a:lnTo>
                  <a:pt x="225" y="156"/>
                </a:lnTo>
                <a:lnTo>
                  <a:pt x="225" y="160"/>
                </a:lnTo>
                <a:lnTo>
                  <a:pt x="225" y="164"/>
                </a:lnTo>
                <a:lnTo>
                  <a:pt x="229" y="164"/>
                </a:lnTo>
                <a:lnTo>
                  <a:pt x="229" y="168"/>
                </a:lnTo>
                <a:lnTo>
                  <a:pt x="234" y="168"/>
                </a:lnTo>
                <a:lnTo>
                  <a:pt x="234" y="164"/>
                </a:lnTo>
                <a:lnTo>
                  <a:pt x="238" y="164"/>
                </a:lnTo>
                <a:lnTo>
                  <a:pt x="238" y="168"/>
                </a:lnTo>
                <a:lnTo>
                  <a:pt x="238" y="172"/>
                </a:lnTo>
                <a:lnTo>
                  <a:pt x="238" y="176"/>
                </a:lnTo>
                <a:lnTo>
                  <a:pt x="238" y="172"/>
                </a:lnTo>
                <a:lnTo>
                  <a:pt x="238" y="176"/>
                </a:lnTo>
                <a:lnTo>
                  <a:pt x="234" y="176"/>
                </a:lnTo>
                <a:lnTo>
                  <a:pt x="234" y="180"/>
                </a:lnTo>
                <a:lnTo>
                  <a:pt x="238" y="180"/>
                </a:lnTo>
                <a:lnTo>
                  <a:pt x="242" y="180"/>
                </a:lnTo>
                <a:lnTo>
                  <a:pt x="242" y="184"/>
                </a:lnTo>
                <a:lnTo>
                  <a:pt x="242" y="188"/>
                </a:lnTo>
                <a:lnTo>
                  <a:pt x="238" y="188"/>
                </a:lnTo>
                <a:lnTo>
                  <a:pt x="238" y="192"/>
                </a:lnTo>
                <a:lnTo>
                  <a:pt x="242" y="192"/>
                </a:lnTo>
                <a:lnTo>
                  <a:pt x="242" y="196"/>
                </a:lnTo>
                <a:lnTo>
                  <a:pt x="242" y="200"/>
                </a:lnTo>
                <a:lnTo>
                  <a:pt x="242" y="204"/>
                </a:lnTo>
                <a:lnTo>
                  <a:pt x="238" y="204"/>
                </a:lnTo>
                <a:lnTo>
                  <a:pt x="238" y="207"/>
                </a:lnTo>
                <a:lnTo>
                  <a:pt x="238" y="211"/>
                </a:lnTo>
                <a:lnTo>
                  <a:pt x="234" y="211"/>
                </a:lnTo>
                <a:lnTo>
                  <a:pt x="234" y="215"/>
                </a:lnTo>
                <a:lnTo>
                  <a:pt x="234" y="219"/>
                </a:lnTo>
                <a:lnTo>
                  <a:pt x="229" y="219"/>
                </a:lnTo>
                <a:lnTo>
                  <a:pt x="229" y="215"/>
                </a:lnTo>
                <a:lnTo>
                  <a:pt x="225" y="215"/>
                </a:lnTo>
                <a:lnTo>
                  <a:pt x="225" y="211"/>
                </a:lnTo>
                <a:lnTo>
                  <a:pt x="221" y="211"/>
                </a:lnTo>
                <a:lnTo>
                  <a:pt x="217" y="211"/>
                </a:lnTo>
                <a:lnTo>
                  <a:pt x="213" y="211"/>
                </a:lnTo>
                <a:lnTo>
                  <a:pt x="208" y="207"/>
                </a:lnTo>
                <a:lnTo>
                  <a:pt x="208" y="204"/>
                </a:lnTo>
                <a:lnTo>
                  <a:pt x="204" y="204"/>
                </a:lnTo>
                <a:lnTo>
                  <a:pt x="204" y="200"/>
                </a:lnTo>
                <a:lnTo>
                  <a:pt x="200" y="200"/>
                </a:lnTo>
                <a:lnTo>
                  <a:pt x="200" y="196"/>
                </a:lnTo>
                <a:lnTo>
                  <a:pt x="196" y="196"/>
                </a:lnTo>
                <a:lnTo>
                  <a:pt x="196" y="192"/>
                </a:lnTo>
                <a:lnTo>
                  <a:pt x="196" y="188"/>
                </a:lnTo>
                <a:lnTo>
                  <a:pt x="191" y="188"/>
                </a:lnTo>
                <a:lnTo>
                  <a:pt x="196" y="188"/>
                </a:lnTo>
                <a:lnTo>
                  <a:pt x="191" y="184"/>
                </a:lnTo>
                <a:lnTo>
                  <a:pt x="187" y="184"/>
                </a:lnTo>
                <a:lnTo>
                  <a:pt x="183" y="184"/>
                </a:lnTo>
                <a:lnTo>
                  <a:pt x="179" y="184"/>
                </a:lnTo>
                <a:lnTo>
                  <a:pt x="179" y="188"/>
                </a:lnTo>
                <a:lnTo>
                  <a:pt x="174" y="188"/>
                </a:lnTo>
                <a:lnTo>
                  <a:pt x="174" y="184"/>
                </a:lnTo>
                <a:lnTo>
                  <a:pt x="170" y="184"/>
                </a:lnTo>
                <a:lnTo>
                  <a:pt x="166" y="180"/>
                </a:lnTo>
                <a:lnTo>
                  <a:pt x="162" y="180"/>
                </a:lnTo>
                <a:lnTo>
                  <a:pt x="157" y="176"/>
                </a:lnTo>
                <a:lnTo>
                  <a:pt x="157" y="180"/>
                </a:lnTo>
                <a:lnTo>
                  <a:pt x="153" y="180"/>
                </a:lnTo>
                <a:lnTo>
                  <a:pt x="149" y="180"/>
                </a:lnTo>
                <a:lnTo>
                  <a:pt x="145" y="180"/>
                </a:lnTo>
                <a:lnTo>
                  <a:pt x="145" y="176"/>
                </a:lnTo>
                <a:lnTo>
                  <a:pt x="140" y="176"/>
                </a:lnTo>
                <a:lnTo>
                  <a:pt x="136" y="176"/>
                </a:lnTo>
                <a:lnTo>
                  <a:pt x="140" y="176"/>
                </a:lnTo>
                <a:lnTo>
                  <a:pt x="140" y="180"/>
                </a:lnTo>
                <a:lnTo>
                  <a:pt x="140" y="184"/>
                </a:lnTo>
                <a:lnTo>
                  <a:pt x="136" y="188"/>
                </a:lnTo>
                <a:lnTo>
                  <a:pt x="136" y="192"/>
                </a:lnTo>
                <a:lnTo>
                  <a:pt x="136" y="196"/>
                </a:lnTo>
                <a:lnTo>
                  <a:pt x="140" y="196"/>
                </a:lnTo>
                <a:lnTo>
                  <a:pt x="136" y="200"/>
                </a:lnTo>
                <a:lnTo>
                  <a:pt x="136" y="196"/>
                </a:lnTo>
                <a:lnTo>
                  <a:pt x="132" y="200"/>
                </a:lnTo>
                <a:lnTo>
                  <a:pt x="128" y="200"/>
                </a:lnTo>
                <a:lnTo>
                  <a:pt x="128" y="204"/>
                </a:lnTo>
                <a:lnTo>
                  <a:pt x="123" y="204"/>
                </a:lnTo>
                <a:lnTo>
                  <a:pt x="123" y="207"/>
                </a:lnTo>
                <a:lnTo>
                  <a:pt x="119" y="207"/>
                </a:lnTo>
                <a:lnTo>
                  <a:pt x="119" y="211"/>
                </a:lnTo>
                <a:lnTo>
                  <a:pt x="115" y="211"/>
                </a:lnTo>
                <a:lnTo>
                  <a:pt x="111" y="211"/>
                </a:lnTo>
                <a:lnTo>
                  <a:pt x="106" y="211"/>
                </a:lnTo>
                <a:lnTo>
                  <a:pt x="106" y="207"/>
                </a:lnTo>
                <a:lnTo>
                  <a:pt x="102" y="207"/>
                </a:lnTo>
                <a:lnTo>
                  <a:pt x="98" y="207"/>
                </a:lnTo>
                <a:lnTo>
                  <a:pt x="98" y="211"/>
                </a:lnTo>
                <a:lnTo>
                  <a:pt x="102" y="211"/>
                </a:lnTo>
                <a:lnTo>
                  <a:pt x="102" y="215"/>
                </a:lnTo>
                <a:lnTo>
                  <a:pt x="98" y="215"/>
                </a:lnTo>
                <a:lnTo>
                  <a:pt x="98" y="219"/>
                </a:lnTo>
                <a:lnTo>
                  <a:pt x="94" y="215"/>
                </a:lnTo>
                <a:lnTo>
                  <a:pt x="89" y="219"/>
                </a:lnTo>
                <a:lnTo>
                  <a:pt x="89" y="215"/>
                </a:lnTo>
                <a:lnTo>
                  <a:pt x="85" y="215"/>
                </a:lnTo>
                <a:lnTo>
                  <a:pt x="85" y="211"/>
                </a:lnTo>
                <a:lnTo>
                  <a:pt x="81" y="211"/>
                </a:lnTo>
                <a:lnTo>
                  <a:pt x="77" y="211"/>
                </a:lnTo>
                <a:lnTo>
                  <a:pt x="72" y="211"/>
                </a:lnTo>
                <a:lnTo>
                  <a:pt x="72" y="215"/>
                </a:lnTo>
                <a:lnTo>
                  <a:pt x="68" y="215"/>
                </a:lnTo>
                <a:lnTo>
                  <a:pt x="68" y="219"/>
                </a:lnTo>
                <a:lnTo>
                  <a:pt x="64" y="215"/>
                </a:lnTo>
                <a:lnTo>
                  <a:pt x="60" y="215"/>
                </a:lnTo>
                <a:lnTo>
                  <a:pt x="60" y="219"/>
                </a:lnTo>
                <a:lnTo>
                  <a:pt x="55" y="219"/>
                </a:lnTo>
                <a:lnTo>
                  <a:pt x="55" y="215"/>
                </a:lnTo>
                <a:lnTo>
                  <a:pt x="51" y="215"/>
                </a:lnTo>
                <a:lnTo>
                  <a:pt x="51" y="211"/>
                </a:lnTo>
                <a:lnTo>
                  <a:pt x="47" y="211"/>
                </a:lnTo>
                <a:lnTo>
                  <a:pt x="43" y="211"/>
                </a:lnTo>
                <a:lnTo>
                  <a:pt x="43" y="207"/>
                </a:lnTo>
                <a:lnTo>
                  <a:pt x="38" y="207"/>
                </a:lnTo>
                <a:lnTo>
                  <a:pt x="34" y="207"/>
                </a:lnTo>
                <a:lnTo>
                  <a:pt x="30" y="207"/>
                </a:lnTo>
                <a:lnTo>
                  <a:pt x="30" y="204"/>
                </a:lnTo>
                <a:lnTo>
                  <a:pt x="26" y="200"/>
                </a:lnTo>
                <a:lnTo>
                  <a:pt x="26" y="196"/>
                </a:lnTo>
                <a:lnTo>
                  <a:pt x="26" y="192"/>
                </a:lnTo>
                <a:lnTo>
                  <a:pt x="21" y="192"/>
                </a:lnTo>
                <a:lnTo>
                  <a:pt x="21" y="188"/>
                </a:lnTo>
                <a:lnTo>
                  <a:pt x="17" y="188"/>
                </a:lnTo>
                <a:lnTo>
                  <a:pt x="17" y="184"/>
                </a:lnTo>
                <a:lnTo>
                  <a:pt x="13" y="184"/>
                </a:lnTo>
                <a:lnTo>
                  <a:pt x="13" y="180"/>
                </a:lnTo>
                <a:lnTo>
                  <a:pt x="13" y="184"/>
                </a:lnTo>
                <a:lnTo>
                  <a:pt x="9" y="184"/>
                </a:lnTo>
                <a:lnTo>
                  <a:pt x="9" y="180"/>
                </a:lnTo>
                <a:lnTo>
                  <a:pt x="4" y="180"/>
                </a:lnTo>
                <a:lnTo>
                  <a:pt x="4" y="176"/>
                </a:lnTo>
                <a:lnTo>
                  <a:pt x="4" y="172"/>
                </a:lnTo>
                <a:lnTo>
                  <a:pt x="4" y="168"/>
                </a:lnTo>
                <a:lnTo>
                  <a:pt x="0" y="168"/>
                </a:lnTo>
                <a:lnTo>
                  <a:pt x="4" y="164"/>
                </a:lnTo>
                <a:lnTo>
                  <a:pt x="4" y="160"/>
                </a:lnTo>
                <a:lnTo>
                  <a:pt x="9" y="160"/>
                </a:lnTo>
                <a:lnTo>
                  <a:pt x="9" y="156"/>
                </a:lnTo>
                <a:lnTo>
                  <a:pt x="4" y="153"/>
                </a:lnTo>
                <a:lnTo>
                  <a:pt x="4" y="149"/>
                </a:lnTo>
                <a:lnTo>
                  <a:pt x="0" y="149"/>
                </a:lnTo>
                <a:lnTo>
                  <a:pt x="0" y="145"/>
                </a:lnTo>
                <a:lnTo>
                  <a:pt x="0" y="141"/>
                </a:lnTo>
                <a:lnTo>
                  <a:pt x="4" y="1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80" name="Freeform 100"/>
          <p:cNvSpPr>
            <a:spLocks noChangeAspect="1"/>
          </p:cNvSpPr>
          <p:nvPr/>
        </p:nvSpPr>
        <p:spPr bwMode="auto">
          <a:xfrm>
            <a:off x="2607482" y="3905307"/>
            <a:ext cx="828105" cy="1316081"/>
          </a:xfrm>
          <a:custGeom>
            <a:avLst/>
            <a:gdLst>
              <a:gd name="T0" fmla="*/ 68 w 161"/>
              <a:gd name="T1" fmla="*/ 184 h 219"/>
              <a:gd name="T2" fmla="*/ 68 w 161"/>
              <a:gd name="T3" fmla="*/ 172 h 219"/>
              <a:gd name="T4" fmla="*/ 51 w 161"/>
              <a:gd name="T5" fmla="*/ 176 h 219"/>
              <a:gd name="T6" fmla="*/ 51 w 161"/>
              <a:gd name="T7" fmla="*/ 160 h 219"/>
              <a:gd name="T8" fmla="*/ 51 w 161"/>
              <a:gd name="T9" fmla="*/ 141 h 219"/>
              <a:gd name="T10" fmla="*/ 63 w 161"/>
              <a:gd name="T11" fmla="*/ 133 h 219"/>
              <a:gd name="T12" fmla="*/ 63 w 161"/>
              <a:gd name="T13" fmla="*/ 121 h 219"/>
              <a:gd name="T14" fmla="*/ 59 w 161"/>
              <a:gd name="T15" fmla="*/ 113 h 219"/>
              <a:gd name="T16" fmla="*/ 42 w 161"/>
              <a:gd name="T17" fmla="*/ 101 h 219"/>
              <a:gd name="T18" fmla="*/ 29 w 161"/>
              <a:gd name="T19" fmla="*/ 94 h 219"/>
              <a:gd name="T20" fmla="*/ 25 w 161"/>
              <a:gd name="T21" fmla="*/ 86 h 219"/>
              <a:gd name="T22" fmla="*/ 25 w 161"/>
              <a:gd name="T23" fmla="*/ 78 h 219"/>
              <a:gd name="T24" fmla="*/ 21 w 161"/>
              <a:gd name="T25" fmla="*/ 70 h 219"/>
              <a:gd name="T26" fmla="*/ 17 w 161"/>
              <a:gd name="T27" fmla="*/ 54 h 219"/>
              <a:gd name="T28" fmla="*/ 4 w 161"/>
              <a:gd name="T29" fmla="*/ 47 h 219"/>
              <a:gd name="T30" fmla="*/ 8 w 161"/>
              <a:gd name="T31" fmla="*/ 35 h 219"/>
              <a:gd name="T32" fmla="*/ 8 w 161"/>
              <a:gd name="T33" fmla="*/ 19 h 219"/>
              <a:gd name="T34" fmla="*/ 25 w 161"/>
              <a:gd name="T35" fmla="*/ 15 h 219"/>
              <a:gd name="T36" fmla="*/ 38 w 161"/>
              <a:gd name="T37" fmla="*/ 4 h 219"/>
              <a:gd name="T38" fmla="*/ 42 w 161"/>
              <a:gd name="T39" fmla="*/ 15 h 219"/>
              <a:gd name="T40" fmla="*/ 55 w 161"/>
              <a:gd name="T41" fmla="*/ 23 h 219"/>
              <a:gd name="T42" fmla="*/ 59 w 161"/>
              <a:gd name="T43" fmla="*/ 23 h 219"/>
              <a:gd name="T44" fmla="*/ 68 w 161"/>
              <a:gd name="T45" fmla="*/ 23 h 219"/>
              <a:gd name="T46" fmla="*/ 76 w 161"/>
              <a:gd name="T47" fmla="*/ 35 h 219"/>
              <a:gd name="T48" fmla="*/ 80 w 161"/>
              <a:gd name="T49" fmla="*/ 43 h 219"/>
              <a:gd name="T50" fmla="*/ 89 w 161"/>
              <a:gd name="T51" fmla="*/ 47 h 219"/>
              <a:gd name="T52" fmla="*/ 93 w 161"/>
              <a:gd name="T53" fmla="*/ 54 h 219"/>
              <a:gd name="T54" fmla="*/ 106 w 161"/>
              <a:gd name="T55" fmla="*/ 62 h 219"/>
              <a:gd name="T56" fmla="*/ 118 w 161"/>
              <a:gd name="T57" fmla="*/ 66 h 219"/>
              <a:gd name="T58" fmla="*/ 127 w 161"/>
              <a:gd name="T59" fmla="*/ 74 h 219"/>
              <a:gd name="T60" fmla="*/ 140 w 161"/>
              <a:gd name="T61" fmla="*/ 82 h 219"/>
              <a:gd name="T62" fmla="*/ 152 w 161"/>
              <a:gd name="T63" fmla="*/ 90 h 219"/>
              <a:gd name="T64" fmla="*/ 152 w 161"/>
              <a:gd name="T65" fmla="*/ 101 h 219"/>
              <a:gd name="T66" fmla="*/ 157 w 161"/>
              <a:gd name="T67" fmla="*/ 105 h 219"/>
              <a:gd name="T68" fmla="*/ 161 w 161"/>
              <a:gd name="T69" fmla="*/ 121 h 219"/>
              <a:gd name="T70" fmla="*/ 157 w 161"/>
              <a:gd name="T71" fmla="*/ 129 h 219"/>
              <a:gd name="T72" fmla="*/ 148 w 161"/>
              <a:gd name="T73" fmla="*/ 129 h 219"/>
              <a:gd name="T74" fmla="*/ 144 w 161"/>
              <a:gd name="T75" fmla="*/ 137 h 219"/>
              <a:gd name="T76" fmla="*/ 152 w 161"/>
              <a:gd name="T77" fmla="*/ 145 h 219"/>
              <a:gd name="T78" fmla="*/ 152 w 161"/>
              <a:gd name="T79" fmla="*/ 156 h 219"/>
              <a:gd name="T80" fmla="*/ 148 w 161"/>
              <a:gd name="T81" fmla="*/ 156 h 219"/>
              <a:gd name="T82" fmla="*/ 144 w 161"/>
              <a:gd name="T83" fmla="*/ 156 h 219"/>
              <a:gd name="T84" fmla="*/ 135 w 161"/>
              <a:gd name="T85" fmla="*/ 160 h 219"/>
              <a:gd name="T86" fmla="*/ 135 w 161"/>
              <a:gd name="T87" fmla="*/ 164 h 219"/>
              <a:gd name="T88" fmla="*/ 135 w 161"/>
              <a:gd name="T89" fmla="*/ 172 h 219"/>
              <a:gd name="T90" fmla="*/ 135 w 161"/>
              <a:gd name="T91" fmla="*/ 180 h 219"/>
              <a:gd name="T92" fmla="*/ 127 w 161"/>
              <a:gd name="T93" fmla="*/ 184 h 219"/>
              <a:gd name="T94" fmla="*/ 118 w 161"/>
              <a:gd name="T95" fmla="*/ 184 h 219"/>
              <a:gd name="T96" fmla="*/ 110 w 161"/>
              <a:gd name="T97" fmla="*/ 195 h 219"/>
              <a:gd name="T98" fmla="*/ 106 w 161"/>
              <a:gd name="T99" fmla="*/ 203 h 219"/>
              <a:gd name="T100" fmla="*/ 101 w 161"/>
              <a:gd name="T101" fmla="*/ 211 h 219"/>
              <a:gd name="T102" fmla="*/ 89 w 161"/>
              <a:gd name="T103" fmla="*/ 219 h 219"/>
              <a:gd name="T104" fmla="*/ 72 w 161"/>
              <a:gd name="T105" fmla="*/ 215 h 219"/>
              <a:gd name="T106" fmla="*/ 72 w 161"/>
              <a:gd name="T107" fmla="*/ 195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1" h="219">
                <a:moveTo>
                  <a:pt x="76" y="195"/>
                </a:moveTo>
                <a:lnTo>
                  <a:pt x="72" y="195"/>
                </a:lnTo>
                <a:lnTo>
                  <a:pt x="72" y="192"/>
                </a:lnTo>
                <a:lnTo>
                  <a:pt x="68" y="188"/>
                </a:lnTo>
                <a:lnTo>
                  <a:pt x="68" y="184"/>
                </a:lnTo>
                <a:lnTo>
                  <a:pt x="63" y="184"/>
                </a:lnTo>
                <a:lnTo>
                  <a:pt x="63" y="180"/>
                </a:lnTo>
                <a:lnTo>
                  <a:pt x="68" y="180"/>
                </a:lnTo>
                <a:lnTo>
                  <a:pt x="68" y="176"/>
                </a:lnTo>
                <a:lnTo>
                  <a:pt x="68" y="172"/>
                </a:lnTo>
                <a:lnTo>
                  <a:pt x="63" y="168"/>
                </a:lnTo>
                <a:lnTo>
                  <a:pt x="59" y="172"/>
                </a:lnTo>
                <a:lnTo>
                  <a:pt x="59" y="176"/>
                </a:lnTo>
                <a:lnTo>
                  <a:pt x="55" y="176"/>
                </a:lnTo>
                <a:lnTo>
                  <a:pt x="51" y="176"/>
                </a:lnTo>
                <a:lnTo>
                  <a:pt x="51" y="172"/>
                </a:lnTo>
                <a:lnTo>
                  <a:pt x="46" y="168"/>
                </a:lnTo>
                <a:lnTo>
                  <a:pt x="51" y="168"/>
                </a:lnTo>
                <a:lnTo>
                  <a:pt x="51" y="164"/>
                </a:lnTo>
                <a:lnTo>
                  <a:pt x="51" y="160"/>
                </a:lnTo>
                <a:lnTo>
                  <a:pt x="51" y="156"/>
                </a:lnTo>
                <a:lnTo>
                  <a:pt x="51" y="152"/>
                </a:lnTo>
                <a:lnTo>
                  <a:pt x="51" y="148"/>
                </a:lnTo>
                <a:lnTo>
                  <a:pt x="51" y="145"/>
                </a:lnTo>
                <a:lnTo>
                  <a:pt x="51" y="141"/>
                </a:lnTo>
                <a:lnTo>
                  <a:pt x="55" y="141"/>
                </a:lnTo>
                <a:lnTo>
                  <a:pt x="55" y="137"/>
                </a:lnTo>
                <a:lnTo>
                  <a:pt x="59" y="137"/>
                </a:lnTo>
                <a:lnTo>
                  <a:pt x="59" y="133"/>
                </a:lnTo>
                <a:lnTo>
                  <a:pt x="63" y="133"/>
                </a:lnTo>
                <a:lnTo>
                  <a:pt x="59" y="129"/>
                </a:lnTo>
                <a:lnTo>
                  <a:pt x="59" y="125"/>
                </a:lnTo>
                <a:lnTo>
                  <a:pt x="63" y="125"/>
                </a:lnTo>
                <a:lnTo>
                  <a:pt x="59" y="125"/>
                </a:lnTo>
                <a:lnTo>
                  <a:pt x="63" y="121"/>
                </a:lnTo>
                <a:lnTo>
                  <a:pt x="68" y="121"/>
                </a:lnTo>
                <a:lnTo>
                  <a:pt x="68" y="117"/>
                </a:lnTo>
                <a:lnTo>
                  <a:pt x="63" y="117"/>
                </a:lnTo>
                <a:lnTo>
                  <a:pt x="63" y="113"/>
                </a:lnTo>
                <a:lnTo>
                  <a:pt x="59" y="113"/>
                </a:lnTo>
                <a:lnTo>
                  <a:pt x="55" y="113"/>
                </a:lnTo>
                <a:lnTo>
                  <a:pt x="51" y="109"/>
                </a:lnTo>
                <a:lnTo>
                  <a:pt x="46" y="105"/>
                </a:lnTo>
                <a:lnTo>
                  <a:pt x="46" y="101"/>
                </a:lnTo>
                <a:lnTo>
                  <a:pt x="42" y="101"/>
                </a:lnTo>
                <a:lnTo>
                  <a:pt x="42" y="98"/>
                </a:lnTo>
                <a:lnTo>
                  <a:pt x="38" y="98"/>
                </a:lnTo>
                <a:lnTo>
                  <a:pt x="34" y="98"/>
                </a:lnTo>
                <a:lnTo>
                  <a:pt x="34" y="94"/>
                </a:lnTo>
                <a:lnTo>
                  <a:pt x="29" y="94"/>
                </a:lnTo>
                <a:lnTo>
                  <a:pt x="25" y="94"/>
                </a:lnTo>
                <a:lnTo>
                  <a:pt x="21" y="94"/>
                </a:lnTo>
                <a:lnTo>
                  <a:pt x="21" y="90"/>
                </a:lnTo>
                <a:lnTo>
                  <a:pt x="25" y="90"/>
                </a:lnTo>
                <a:lnTo>
                  <a:pt x="25" y="86"/>
                </a:lnTo>
                <a:lnTo>
                  <a:pt x="25" y="90"/>
                </a:lnTo>
                <a:lnTo>
                  <a:pt x="25" y="86"/>
                </a:lnTo>
                <a:lnTo>
                  <a:pt x="25" y="82"/>
                </a:lnTo>
                <a:lnTo>
                  <a:pt x="21" y="78"/>
                </a:lnTo>
                <a:lnTo>
                  <a:pt x="25" y="78"/>
                </a:lnTo>
                <a:lnTo>
                  <a:pt x="21" y="78"/>
                </a:lnTo>
                <a:lnTo>
                  <a:pt x="17" y="78"/>
                </a:lnTo>
                <a:lnTo>
                  <a:pt x="17" y="74"/>
                </a:lnTo>
                <a:lnTo>
                  <a:pt x="17" y="70"/>
                </a:lnTo>
                <a:lnTo>
                  <a:pt x="21" y="70"/>
                </a:lnTo>
                <a:lnTo>
                  <a:pt x="21" y="66"/>
                </a:lnTo>
                <a:lnTo>
                  <a:pt x="21" y="62"/>
                </a:lnTo>
                <a:lnTo>
                  <a:pt x="21" y="58"/>
                </a:lnTo>
                <a:lnTo>
                  <a:pt x="21" y="54"/>
                </a:lnTo>
                <a:lnTo>
                  <a:pt x="17" y="54"/>
                </a:lnTo>
                <a:lnTo>
                  <a:pt x="17" y="51"/>
                </a:lnTo>
                <a:lnTo>
                  <a:pt x="12" y="51"/>
                </a:lnTo>
                <a:lnTo>
                  <a:pt x="12" y="47"/>
                </a:lnTo>
                <a:lnTo>
                  <a:pt x="8" y="47"/>
                </a:lnTo>
                <a:lnTo>
                  <a:pt x="4" y="47"/>
                </a:lnTo>
                <a:lnTo>
                  <a:pt x="4" y="43"/>
                </a:lnTo>
                <a:lnTo>
                  <a:pt x="0" y="43"/>
                </a:lnTo>
                <a:lnTo>
                  <a:pt x="0" y="39"/>
                </a:lnTo>
                <a:lnTo>
                  <a:pt x="4" y="35"/>
                </a:lnTo>
                <a:lnTo>
                  <a:pt x="8" y="35"/>
                </a:lnTo>
                <a:lnTo>
                  <a:pt x="4" y="35"/>
                </a:lnTo>
                <a:lnTo>
                  <a:pt x="4" y="31"/>
                </a:lnTo>
                <a:lnTo>
                  <a:pt x="8" y="27"/>
                </a:lnTo>
                <a:lnTo>
                  <a:pt x="8" y="23"/>
                </a:lnTo>
                <a:lnTo>
                  <a:pt x="8" y="19"/>
                </a:lnTo>
                <a:lnTo>
                  <a:pt x="12" y="19"/>
                </a:lnTo>
                <a:lnTo>
                  <a:pt x="17" y="19"/>
                </a:lnTo>
                <a:lnTo>
                  <a:pt x="21" y="19"/>
                </a:lnTo>
                <a:lnTo>
                  <a:pt x="25" y="19"/>
                </a:lnTo>
                <a:lnTo>
                  <a:pt x="25" y="15"/>
                </a:lnTo>
                <a:lnTo>
                  <a:pt x="29" y="15"/>
                </a:lnTo>
                <a:lnTo>
                  <a:pt x="29" y="11"/>
                </a:lnTo>
                <a:lnTo>
                  <a:pt x="34" y="7"/>
                </a:lnTo>
                <a:lnTo>
                  <a:pt x="38" y="7"/>
                </a:lnTo>
                <a:lnTo>
                  <a:pt x="38" y="4"/>
                </a:lnTo>
                <a:lnTo>
                  <a:pt x="38" y="0"/>
                </a:lnTo>
                <a:lnTo>
                  <a:pt x="38" y="4"/>
                </a:lnTo>
                <a:lnTo>
                  <a:pt x="42" y="7"/>
                </a:lnTo>
                <a:lnTo>
                  <a:pt x="42" y="11"/>
                </a:lnTo>
                <a:lnTo>
                  <a:pt x="42" y="15"/>
                </a:lnTo>
                <a:lnTo>
                  <a:pt x="46" y="15"/>
                </a:lnTo>
                <a:lnTo>
                  <a:pt x="42" y="19"/>
                </a:lnTo>
                <a:lnTo>
                  <a:pt x="46" y="19"/>
                </a:lnTo>
                <a:lnTo>
                  <a:pt x="51" y="19"/>
                </a:lnTo>
                <a:lnTo>
                  <a:pt x="55" y="23"/>
                </a:lnTo>
                <a:lnTo>
                  <a:pt x="51" y="23"/>
                </a:lnTo>
                <a:lnTo>
                  <a:pt x="55" y="23"/>
                </a:lnTo>
                <a:lnTo>
                  <a:pt x="55" y="27"/>
                </a:lnTo>
                <a:lnTo>
                  <a:pt x="55" y="23"/>
                </a:lnTo>
                <a:lnTo>
                  <a:pt x="59" y="23"/>
                </a:lnTo>
                <a:lnTo>
                  <a:pt x="59" y="27"/>
                </a:lnTo>
                <a:lnTo>
                  <a:pt x="63" y="27"/>
                </a:lnTo>
                <a:lnTo>
                  <a:pt x="63" y="23"/>
                </a:lnTo>
                <a:lnTo>
                  <a:pt x="68" y="27"/>
                </a:lnTo>
                <a:lnTo>
                  <a:pt x="68" y="23"/>
                </a:lnTo>
                <a:lnTo>
                  <a:pt x="72" y="23"/>
                </a:lnTo>
                <a:lnTo>
                  <a:pt x="76" y="23"/>
                </a:lnTo>
                <a:lnTo>
                  <a:pt x="76" y="27"/>
                </a:lnTo>
                <a:lnTo>
                  <a:pt x="76" y="31"/>
                </a:lnTo>
                <a:lnTo>
                  <a:pt x="76" y="35"/>
                </a:lnTo>
                <a:lnTo>
                  <a:pt x="80" y="35"/>
                </a:lnTo>
                <a:lnTo>
                  <a:pt x="76" y="35"/>
                </a:lnTo>
                <a:lnTo>
                  <a:pt x="76" y="39"/>
                </a:lnTo>
                <a:lnTo>
                  <a:pt x="80" y="39"/>
                </a:lnTo>
                <a:lnTo>
                  <a:pt x="80" y="43"/>
                </a:lnTo>
                <a:lnTo>
                  <a:pt x="84" y="43"/>
                </a:lnTo>
                <a:lnTo>
                  <a:pt x="84" y="47"/>
                </a:lnTo>
                <a:lnTo>
                  <a:pt x="80" y="47"/>
                </a:lnTo>
                <a:lnTo>
                  <a:pt x="84" y="47"/>
                </a:lnTo>
                <a:lnTo>
                  <a:pt x="89" y="47"/>
                </a:lnTo>
                <a:lnTo>
                  <a:pt x="89" y="51"/>
                </a:lnTo>
                <a:lnTo>
                  <a:pt x="84" y="51"/>
                </a:lnTo>
                <a:lnTo>
                  <a:pt x="84" y="54"/>
                </a:lnTo>
                <a:lnTo>
                  <a:pt x="89" y="54"/>
                </a:lnTo>
                <a:lnTo>
                  <a:pt x="93" y="54"/>
                </a:lnTo>
                <a:lnTo>
                  <a:pt x="93" y="58"/>
                </a:lnTo>
                <a:lnTo>
                  <a:pt x="97" y="58"/>
                </a:lnTo>
                <a:lnTo>
                  <a:pt x="101" y="58"/>
                </a:lnTo>
                <a:lnTo>
                  <a:pt x="101" y="62"/>
                </a:lnTo>
                <a:lnTo>
                  <a:pt x="106" y="62"/>
                </a:lnTo>
                <a:lnTo>
                  <a:pt x="106" y="66"/>
                </a:lnTo>
                <a:lnTo>
                  <a:pt x="110" y="66"/>
                </a:lnTo>
                <a:lnTo>
                  <a:pt x="114" y="66"/>
                </a:lnTo>
                <a:lnTo>
                  <a:pt x="114" y="70"/>
                </a:lnTo>
                <a:lnTo>
                  <a:pt x="118" y="66"/>
                </a:lnTo>
                <a:lnTo>
                  <a:pt x="123" y="66"/>
                </a:lnTo>
                <a:lnTo>
                  <a:pt x="127" y="66"/>
                </a:lnTo>
                <a:lnTo>
                  <a:pt x="123" y="66"/>
                </a:lnTo>
                <a:lnTo>
                  <a:pt x="127" y="70"/>
                </a:lnTo>
                <a:lnTo>
                  <a:pt x="127" y="74"/>
                </a:lnTo>
                <a:lnTo>
                  <a:pt x="131" y="74"/>
                </a:lnTo>
                <a:lnTo>
                  <a:pt x="135" y="74"/>
                </a:lnTo>
                <a:lnTo>
                  <a:pt x="135" y="78"/>
                </a:lnTo>
                <a:lnTo>
                  <a:pt x="140" y="78"/>
                </a:lnTo>
                <a:lnTo>
                  <a:pt x="140" y="82"/>
                </a:lnTo>
                <a:lnTo>
                  <a:pt x="140" y="86"/>
                </a:lnTo>
                <a:lnTo>
                  <a:pt x="144" y="86"/>
                </a:lnTo>
                <a:lnTo>
                  <a:pt x="144" y="90"/>
                </a:lnTo>
                <a:lnTo>
                  <a:pt x="148" y="90"/>
                </a:lnTo>
                <a:lnTo>
                  <a:pt x="152" y="90"/>
                </a:lnTo>
                <a:lnTo>
                  <a:pt x="152" y="94"/>
                </a:lnTo>
                <a:lnTo>
                  <a:pt x="157" y="94"/>
                </a:lnTo>
                <a:lnTo>
                  <a:pt x="157" y="98"/>
                </a:lnTo>
                <a:lnTo>
                  <a:pt x="157" y="101"/>
                </a:lnTo>
                <a:lnTo>
                  <a:pt x="152" y="101"/>
                </a:lnTo>
                <a:lnTo>
                  <a:pt x="157" y="101"/>
                </a:lnTo>
                <a:lnTo>
                  <a:pt x="152" y="101"/>
                </a:lnTo>
                <a:lnTo>
                  <a:pt x="152" y="105"/>
                </a:lnTo>
                <a:lnTo>
                  <a:pt x="157" y="101"/>
                </a:lnTo>
                <a:lnTo>
                  <a:pt x="157" y="105"/>
                </a:lnTo>
                <a:lnTo>
                  <a:pt x="157" y="109"/>
                </a:lnTo>
                <a:lnTo>
                  <a:pt x="157" y="113"/>
                </a:lnTo>
                <a:lnTo>
                  <a:pt x="157" y="117"/>
                </a:lnTo>
                <a:lnTo>
                  <a:pt x="157" y="121"/>
                </a:lnTo>
                <a:lnTo>
                  <a:pt x="161" y="121"/>
                </a:lnTo>
                <a:lnTo>
                  <a:pt x="161" y="125"/>
                </a:lnTo>
                <a:lnTo>
                  <a:pt x="157" y="125"/>
                </a:lnTo>
                <a:lnTo>
                  <a:pt x="157" y="129"/>
                </a:lnTo>
                <a:lnTo>
                  <a:pt x="157" y="125"/>
                </a:lnTo>
                <a:lnTo>
                  <a:pt x="157" y="129"/>
                </a:lnTo>
                <a:lnTo>
                  <a:pt x="157" y="133"/>
                </a:lnTo>
                <a:lnTo>
                  <a:pt x="152" y="129"/>
                </a:lnTo>
                <a:lnTo>
                  <a:pt x="148" y="129"/>
                </a:lnTo>
                <a:lnTo>
                  <a:pt x="148" y="125"/>
                </a:lnTo>
                <a:lnTo>
                  <a:pt x="148" y="129"/>
                </a:lnTo>
                <a:lnTo>
                  <a:pt x="144" y="129"/>
                </a:lnTo>
                <a:lnTo>
                  <a:pt x="144" y="133"/>
                </a:lnTo>
                <a:lnTo>
                  <a:pt x="148" y="133"/>
                </a:lnTo>
                <a:lnTo>
                  <a:pt x="148" y="137"/>
                </a:lnTo>
                <a:lnTo>
                  <a:pt x="144" y="137"/>
                </a:lnTo>
                <a:lnTo>
                  <a:pt x="148" y="137"/>
                </a:lnTo>
                <a:lnTo>
                  <a:pt x="144" y="141"/>
                </a:lnTo>
                <a:lnTo>
                  <a:pt x="148" y="141"/>
                </a:lnTo>
                <a:lnTo>
                  <a:pt x="148" y="145"/>
                </a:lnTo>
                <a:lnTo>
                  <a:pt x="152" y="145"/>
                </a:lnTo>
                <a:lnTo>
                  <a:pt x="157" y="145"/>
                </a:lnTo>
                <a:lnTo>
                  <a:pt x="157" y="148"/>
                </a:lnTo>
                <a:lnTo>
                  <a:pt x="157" y="152"/>
                </a:lnTo>
                <a:lnTo>
                  <a:pt x="152" y="152"/>
                </a:lnTo>
                <a:lnTo>
                  <a:pt x="152" y="156"/>
                </a:lnTo>
                <a:lnTo>
                  <a:pt x="148" y="156"/>
                </a:lnTo>
                <a:lnTo>
                  <a:pt x="152" y="160"/>
                </a:lnTo>
                <a:lnTo>
                  <a:pt x="148" y="156"/>
                </a:lnTo>
                <a:lnTo>
                  <a:pt x="148" y="160"/>
                </a:lnTo>
                <a:lnTo>
                  <a:pt x="148" y="156"/>
                </a:lnTo>
                <a:lnTo>
                  <a:pt x="144" y="156"/>
                </a:lnTo>
                <a:lnTo>
                  <a:pt x="148" y="156"/>
                </a:lnTo>
                <a:lnTo>
                  <a:pt x="144" y="156"/>
                </a:lnTo>
                <a:lnTo>
                  <a:pt x="144" y="152"/>
                </a:lnTo>
                <a:lnTo>
                  <a:pt x="144" y="156"/>
                </a:lnTo>
                <a:lnTo>
                  <a:pt x="140" y="156"/>
                </a:lnTo>
                <a:lnTo>
                  <a:pt x="140" y="152"/>
                </a:lnTo>
                <a:lnTo>
                  <a:pt x="140" y="156"/>
                </a:lnTo>
                <a:lnTo>
                  <a:pt x="135" y="156"/>
                </a:lnTo>
                <a:lnTo>
                  <a:pt x="135" y="160"/>
                </a:lnTo>
                <a:lnTo>
                  <a:pt x="140" y="160"/>
                </a:lnTo>
                <a:lnTo>
                  <a:pt x="140" y="164"/>
                </a:lnTo>
                <a:lnTo>
                  <a:pt x="135" y="164"/>
                </a:lnTo>
                <a:lnTo>
                  <a:pt x="135" y="160"/>
                </a:lnTo>
                <a:lnTo>
                  <a:pt x="135" y="164"/>
                </a:lnTo>
                <a:lnTo>
                  <a:pt x="131" y="164"/>
                </a:lnTo>
                <a:lnTo>
                  <a:pt x="135" y="168"/>
                </a:lnTo>
                <a:lnTo>
                  <a:pt x="131" y="168"/>
                </a:lnTo>
                <a:lnTo>
                  <a:pt x="135" y="168"/>
                </a:lnTo>
                <a:lnTo>
                  <a:pt x="135" y="172"/>
                </a:lnTo>
                <a:lnTo>
                  <a:pt x="135" y="176"/>
                </a:lnTo>
                <a:lnTo>
                  <a:pt x="135" y="172"/>
                </a:lnTo>
                <a:lnTo>
                  <a:pt x="131" y="176"/>
                </a:lnTo>
                <a:lnTo>
                  <a:pt x="135" y="176"/>
                </a:lnTo>
                <a:lnTo>
                  <a:pt x="135" y="180"/>
                </a:lnTo>
                <a:lnTo>
                  <a:pt x="135" y="184"/>
                </a:lnTo>
                <a:lnTo>
                  <a:pt x="135" y="180"/>
                </a:lnTo>
                <a:lnTo>
                  <a:pt x="131" y="180"/>
                </a:lnTo>
                <a:lnTo>
                  <a:pt x="131" y="184"/>
                </a:lnTo>
                <a:lnTo>
                  <a:pt x="127" y="184"/>
                </a:lnTo>
                <a:lnTo>
                  <a:pt x="127" y="188"/>
                </a:lnTo>
                <a:lnTo>
                  <a:pt x="131" y="188"/>
                </a:lnTo>
                <a:lnTo>
                  <a:pt x="127" y="188"/>
                </a:lnTo>
                <a:lnTo>
                  <a:pt x="123" y="188"/>
                </a:lnTo>
                <a:lnTo>
                  <a:pt x="118" y="184"/>
                </a:lnTo>
                <a:lnTo>
                  <a:pt x="118" y="188"/>
                </a:lnTo>
                <a:lnTo>
                  <a:pt x="118" y="192"/>
                </a:lnTo>
                <a:lnTo>
                  <a:pt x="114" y="192"/>
                </a:lnTo>
                <a:lnTo>
                  <a:pt x="114" y="195"/>
                </a:lnTo>
                <a:lnTo>
                  <a:pt x="110" y="195"/>
                </a:lnTo>
                <a:lnTo>
                  <a:pt x="110" y="192"/>
                </a:lnTo>
                <a:lnTo>
                  <a:pt x="110" y="195"/>
                </a:lnTo>
                <a:lnTo>
                  <a:pt x="110" y="199"/>
                </a:lnTo>
                <a:lnTo>
                  <a:pt x="106" y="199"/>
                </a:lnTo>
                <a:lnTo>
                  <a:pt x="106" y="203"/>
                </a:lnTo>
                <a:lnTo>
                  <a:pt x="101" y="203"/>
                </a:lnTo>
                <a:lnTo>
                  <a:pt x="101" y="207"/>
                </a:lnTo>
                <a:lnTo>
                  <a:pt x="101" y="211"/>
                </a:lnTo>
                <a:lnTo>
                  <a:pt x="101" y="215"/>
                </a:lnTo>
                <a:lnTo>
                  <a:pt x="101" y="211"/>
                </a:lnTo>
                <a:lnTo>
                  <a:pt x="97" y="211"/>
                </a:lnTo>
                <a:lnTo>
                  <a:pt x="97" y="215"/>
                </a:lnTo>
                <a:lnTo>
                  <a:pt x="97" y="219"/>
                </a:lnTo>
                <a:lnTo>
                  <a:pt x="93" y="219"/>
                </a:lnTo>
                <a:lnTo>
                  <a:pt x="89" y="219"/>
                </a:lnTo>
                <a:lnTo>
                  <a:pt x="84" y="219"/>
                </a:lnTo>
                <a:lnTo>
                  <a:pt x="80" y="219"/>
                </a:lnTo>
                <a:lnTo>
                  <a:pt x="76" y="219"/>
                </a:lnTo>
                <a:lnTo>
                  <a:pt x="76" y="215"/>
                </a:lnTo>
                <a:lnTo>
                  <a:pt x="72" y="215"/>
                </a:lnTo>
                <a:lnTo>
                  <a:pt x="72" y="211"/>
                </a:lnTo>
                <a:lnTo>
                  <a:pt x="72" y="207"/>
                </a:lnTo>
                <a:lnTo>
                  <a:pt x="72" y="203"/>
                </a:lnTo>
                <a:lnTo>
                  <a:pt x="72" y="199"/>
                </a:lnTo>
                <a:lnTo>
                  <a:pt x="72" y="195"/>
                </a:lnTo>
                <a:lnTo>
                  <a:pt x="76" y="19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81" name="Freeform 108"/>
          <p:cNvSpPr>
            <a:spLocks noChangeAspect="1"/>
          </p:cNvSpPr>
          <p:nvPr/>
        </p:nvSpPr>
        <p:spPr bwMode="auto">
          <a:xfrm>
            <a:off x="5172960" y="3213439"/>
            <a:ext cx="720093" cy="1153823"/>
          </a:xfrm>
          <a:custGeom>
            <a:avLst/>
            <a:gdLst>
              <a:gd name="T0" fmla="*/ 59 w 140"/>
              <a:gd name="T1" fmla="*/ 188 h 192"/>
              <a:gd name="T2" fmla="*/ 42 w 140"/>
              <a:gd name="T3" fmla="*/ 188 h 192"/>
              <a:gd name="T4" fmla="*/ 29 w 140"/>
              <a:gd name="T5" fmla="*/ 192 h 192"/>
              <a:gd name="T6" fmla="*/ 25 w 140"/>
              <a:gd name="T7" fmla="*/ 184 h 192"/>
              <a:gd name="T8" fmla="*/ 21 w 140"/>
              <a:gd name="T9" fmla="*/ 176 h 192"/>
              <a:gd name="T10" fmla="*/ 21 w 140"/>
              <a:gd name="T11" fmla="*/ 165 h 192"/>
              <a:gd name="T12" fmla="*/ 12 w 140"/>
              <a:gd name="T13" fmla="*/ 165 h 192"/>
              <a:gd name="T14" fmla="*/ 21 w 140"/>
              <a:gd name="T15" fmla="*/ 157 h 192"/>
              <a:gd name="T16" fmla="*/ 8 w 140"/>
              <a:gd name="T17" fmla="*/ 153 h 192"/>
              <a:gd name="T18" fmla="*/ 4 w 140"/>
              <a:gd name="T19" fmla="*/ 149 h 192"/>
              <a:gd name="T20" fmla="*/ 4 w 140"/>
              <a:gd name="T21" fmla="*/ 141 h 192"/>
              <a:gd name="T22" fmla="*/ 8 w 140"/>
              <a:gd name="T23" fmla="*/ 137 h 192"/>
              <a:gd name="T24" fmla="*/ 4 w 140"/>
              <a:gd name="T25" fmla="*/ 129 h 192"/>
              <a:gd name="T26" fmla="*/ 4 w 140"/>
              <a:gd name="T27" fmla="*/ 122 h 192"/>
              <a:gd name="T28" fmla="*/ 12 w 140"/>
              <a:gd name="T29" fmla="*/ 114 h 192"/>
              <a:gd name="T30" fmla="*/ 16 w 140"/>
              <a:gd name="T31" fmla="*/ 110 h 192"/>
              <a:gd name="T32" fmla="*/ 21 w 140"/>
              <a:gd name="T33" fmla="*/ 98 h 192"/>
              <a:gd name="T34" fmla="*/ 21 w 140"/>
              <a:gd name="T35" fmla="*/ 90 h 192"/>
              <a:gd name="T36" fmla="*/ 12 w 140"/>
              <a:gd name="T37" fmla="*/ 82 h 192"/>
              <a:gd name="T38" fmla="*/ 8 w 140"/>
              <a:gd name="T39" fmla="*/ 78 h 192"/>
              <a:gd name="T40" fmla="*/ 8 w 140"/>
              <a:gd name="T41" fmla="*/ 71 h 192"/>
              <a:gd name="T42" fmla="*/ 8 w 140"/>
              <a:gd name="T43" fmla="*/ 63 h 192"/>
              <a:gd name="T44" fmla="*/ 8 w 140"/>
              <a:gd name="T45" fmla="*/ 51 h 192"/>
              <a:gd name="T46" fmla="*/ 4 w 140"/>
              <a:gd name="T47" fmla="*/ 39 h 192"/>
              <a:gd name="T48" fmla="*/ 8 w 140"/>
              <a:gd name="T49" fmla="*/ 28 h 192"/>
              <a:gd name="T50" fmla="*/ 16 w 140"/>
              <a:gd name="T51" fmla="*/ 24 h 192"/>
              <a:gd name="T52" fmla="*/ 25 w 140"/>
              <a:gd name="T53" fmla="*/ 16 h 192"/>
              <a:gd name="T54" fmla="*/ 29 w 140"/>
              <a:gd name="T55" fmla="*/ 4 h 192"/>
              <a:gd name="T56" fmla="*/ 38 w 140"/>
              <a:gd name="T57" fmla="*/ 4 h 192"/>
              <a:gd name="T58" fmla="*/ 46 w 140"/>
              <a:gd name="T59" fmla="*/ 8 h 192"/>
              <a:gd name="T60" fmla="*/ 46 w 140"/>
              <a:gd name="T61" fmla="*/ 20 h 192"/>
              <a:gd name="T62" fmla="*/ 50 w 140"/>
              <a:gd name="T63" fmla="*/ 24 h 192"/>
              <a:gd name="T64" fmla="*/ 59 w 140"/>
              <a:gd name="T65" fmla="*/ 35 h 192"/>
              <a:gd name="T66" fmla="*/ 72 w 140"/>
              <a:gd name="T67" fmla="*/ 35 h 192"/>
              <a:gd name="T68" fmla="*/ 76 w 140"/>
              <a:gd name="T69" fmla="*/ 35 h 192"/>
              <a:gd name="T70" fmla="*/ 84 w 140"/>
              <a:gd name="T71" fmla="*/ 39 h 192"/>
              <a:gd name="T72" fmla="*/ 89 w 140"/>
              <a:gd name="T73" fmla="*/ 51 h 192"/>
              <a:gd name="T74" fmla="*/ 76 w 140"/>
              <a:gd name="T75" fmla="*/ 55 h 192"/>
              <a:gd name="T76" fmla="*/ 76 w 140"/>
              <a:gd name="T77" fmla="*/ 63 h 192"/>
              <a:gd name="T78" fmla="*/ 76 w 140"/>
              <a:gd name="T79" fmla="*/ 71 h 192"/>
              <a:gd name="T80" fmla="*/ 80 w 140"/>
              <a:gd name="T81" fmla="*/ 75 h 192"/>
              <a:gd name="T82" fmla="*/ 93 w 140"/>
              <a:gd name="T83" fmla="*/ 78 h 192"/>
              <a:gd name="T84" fmla="*/ 101 w 140"/>
              <a:gd name="T85" fmla="*/ 90 h 192"/>
              <a:gd name="T86" fmla="*/ 101 w 140"/>
              <a:gd name="T87" fmla="*/ 102 h 192"/>
              <a:gd name="T88" fmla="*/ 110 w 140"/>
              <a:gd name="T89" fmla="*/ 110 h 192"/>
              <a:gd name="T90" fmla="*/ 118 w 140"/>
              <a:gd name="T91" fmla="*/ 118 h 192"/>
              <a:gd name="T92" fmla="*/ 123 w 140"/>
              <a:gd name="T93" fmla="*/ 125 h 192"/>
              <a:gd name="T94" fmla="*/ 123 w 140"/>
              <a:gd name="T95" fmla="*/ 137 h 192"/>
              <a:gd name="T96" fmla="*/ 123 w 140"/>
              <a:gd name="T97" fmla="*/ 145 h 192"/>
              <a:gd name="T98" fmla="*/ 135 w 140"/>
              <a:gd name="T99" fmla="*/ 153 h 192"/>
              <a:gd name="T100" fmla="*/ 140 w 140"/>
              <a:gd name="T101" fmla="*/ 165 h 192"/>
              <a:gd name="T102" fmla="*/ 131 w 140"/>
              <a:gd name="T103" fmla="*/ 172 h 192"/>
              <a:gd name="T104" fmla="*/ 131 w 140"/>
              <a:gd name="T105" fmla="*/ 180 h 192"/>
              <a:gd name="T106" fmla="*/ 127 w 140"/>
              <a:gd name="T107" fmla="*/ 184 h 192"/>
              <a:gd name="T108" fmla="*/ 118 w 140"/>
              <a:gd name="T109" fmla="*/ 180 h 192"/>
              <a:gd name="T110" fmla="*/ 114 w 140"/>
              <a:gd name="T111" fmla="*/ 184 h 192"/>
              <a:gd name="T112" fmla="*/ 110 w 140"/>
              <a:gd name="T113" fmla="*/ 180 h 192"/>
              <a:gd name="T114" fmla="*/ 93 w 140"/>
              <a:gd name="T115" fmla="*/ 180 h 192"/>
              <a:gd name="T116" fmla="*/ 80 w 140"/>
              <a:gd name="T117" fmla="*/ 176 h 192"/>
              <a:gd name="T118" fmla="*/ 67 w 140"/>
              <a:gd name="T119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0" h="192">
                <a:moveTo>
                  <a:pt x="67" y="184"/>
                </a:moveTo>
                <a:lnTo>
                  <a:pt x="63" y="184"/>
                </a:lnTo>
                <a:lnTo>
                  <a:pt x="63" y="188"/>
                </a:lnTo>
                <a:lnTo>
                  <a:pt x="59" y="188"/>
                </a:lnTo>
                <a:lnTo>
                  <a:pt x="55" y="188"/>
                </a:lnTo>
                <a:lnTo>
                  <a:pt x="50" y="188"/>
                </a:lnTo>
                <a:lnTo>
                  <a:pt x="46" y="188"/>
                </a:lnTo>
                <a:lnTo>
                  <a:pt x="42" y="188"/>
                </a:lnTo>
                <a:lnTo>
                  <a:pt x="42" y="192"/>
                </a:lnTo>
                <a:lnTo>
                  <a:pt x="38" y="192"/>
                </a:lnTo>
                <a:lnTo>
                  <a:pt x="33" y="192"/>
                </a:lnTo>
                <a:lnTo>
                  <a:pt x="29" y="192"/>
                </a:lnTo>
                <a:lnTo>
                  <a:pt x="29" y="188"/>
                </a:lnTo>
                <a:lnTo>
                  <a:pt x="25" y="188"/>
                </a:lnTo>
                <a:lnTo>
                  <a:pt x="29" y="184"/>
                </a:lnTo>
                <a:lnTo>
                  <a:pt x="25" y="184"/>
                </a:lnTo>
                <a:lnTo>
                  <a:pt x="29" y="180"/>
                </a:lnTo>
                <a:lnTo>
                  <a:pt x="25" y="180"/>
                </a:lnTo>
                <a:lnTo>
                  <a:pt x="21" y="180"/>
                </a:lnTo>
                <a:lnTo>
                  <a:pt x="21" y="176"/>
                </a:lnTo>
                <a:lnTo>
                  <a:pt x="21" y="172"/>
                </a:lnTo>
                <a:lnTo>
                  <a:pt x="25" y="172"/>
                </a:lnTo>
                <a:lnTo>
                  <a:pt x="25" y="169"/>
                </a:lnTo>
                <a:lnTo>
                  <a:pt x="21" y="165"/>
                </a:lnTo>
                <a:lnTo>
                  <a:pt x="16" y="165"/>
                </a:lnTo>
                <a:lnTo>
                  <a:pt x="16" y="161"/>
                </a:lnTo>
                <a:lnTo>
                  <a:pt x="16" y="165"/>
                </a:lnTo>
                <a:lnTo>
                  <a:pt x="12" y="165"/>
                </a:lnTo>
                <a:lnTo>
                  <a:pt x="16" y="165"/>
                </a:lnTo>
                <a:lnTo>
                  <a:pt x="16" y="161"/>
                </a:lnTo>
                <a:lnTo>
                  <a:pt x="16" y="157"/>
                </a:lnTo>
                <a:lnTo>
                  <a:pt x="21" y="157"/>
                </a:lnTo>
                <a:lnTo>
                  <a:pt x="16" y="157"/>
                </a:lnTo>
                <a:lnTo>
                  <a:pt x="16" y="153"/>
                </a:lnTo>
                <a:lnTo>
                  <a:pt x="12" y="153"/>
                </a:lnTo>
                <a:lnTo>
                  <a:pt x="8" y="153"/>
                </a:lnTo>
                <a:lnTo>
                  <a:pt x="12" y="153"/>
                </a:lnTo>
                <a:lnTo>
                  <a:pt x="8" y="153"/>
                </a:lnTo>
                <a:lnTo>
                  <a:pt x="8" y="149"/>
                </a:lnTo>
                <a:lnTo>
                  <a:pt x="4" y="149"/>
                </a:lnTo>
                <a:lnTo>
                  <a:pt x="8" y="149"/>
                </a:lnTo>
                <a:lnTo>
                  <a:pt x="4" y="149"/>
                </a:lnTo>
                <a:lnTo>
                  <a:pt x="4" y="145"/>
                </a:lnTo>
                <a:lnTo>
                  <a:pt x="4" y="141"/>
                </a:lnTo>
                <a:lnTo>
                  <a:pt x="8" y="141"/>
                </a:lnTo>
                <a:lnTo>
                  <a:pt x="8" y="137"/>
                </a:lnTo>
                <a:lnTo>
                  <a:pt x="12" y="137"/>
                </a:lnTo>
                <a:lnTo>
                  <a:pt x="8" y="137"/>
                </a:lnTo>
                <a:lnTo>
                  <a:pt x="4" y="133"/>
                </a:lnTo>
                <a:lnTo>
                  <a:pt x="0" y="133"/>
                </a:lnTo>
                <a:lnTo>
                  <a:pt x="4" y="133"/>
                </a:lnTo>
                <a:lnTo>
                  <a:pt x="4" y="129"/>
                </a:lnTo>
                <a:lnTo>
                  <a:pt x="0" y="129"/>
                </a:lnTo>
                <a:lnTo>
                  <a:pt x="0" y="125"/>
                </a:lnTo>
                <a:lnTo>
                  <a:pt x="4" y="125"/>
                </a:lnTo>
                <a:lnTo>
                  <a:pt x="4" y="122"/>
                </a:lnTo>
                <a:lnTo>
                  <a:pt x="4" y="118"/>
                </a:lnTo>
                <a:lnTo>
                  <a:pt x="8" y="118"/>
                </a:lnTo>
                <a:lnTo>
                  <a:pt x="12" y="118"/>
                </a:lnTo>
                <a:lnTo>
                  <a:pt x="12" y="114"/>
                </a:lnTo>
                <a:lnTo>
                  <a:pt x="8" y="114"/>
                </a:lnTo>
                <a:lnTo>
                  <a:pt x="8" y="110"/>
                </a:lnTo>
                <a:lnTo>
                  <a:pt x="12" y="110"/>
                </a:lnTo>
                <a:lnTo>
                  <a:pt x="16" y="110"/>
                </a:lnTo>
                <a:lnTo>
                  <a:pt x="16" y="106"/>
                </a:lnTo>
                <a:lnTo>
                  <a:pt x="21" y="106"/>
                </a:lnTo>
                <a:lnTo>
                  <a:pt x="21" y="102"/>
                </a:lnTo>
                <a:lnTo>
                  <a:pt x="21" y="98"/>
                </a:lnTo>
                <a:lnTo>
                  <a:pt x="21" y="94"/>
                </a:lnTo>
                <a:lnTo>
                  <a:pt x="25" y="94"/>
                </a:lnTo>
                <a:lnTo>
                  <a:pt x="25" y="90"/>
                </a:lnTo>
                <a:lnTo>
                  <a:pt x="21" y="90"/>
                </a:lnTo>
                <a:lnTo>
                  <a:pt x="21" y="86"/>
                </a:lnTo>
                <a:lnTo>
                  <a:pt x="16" y="86"/>
                </a:lnTo>
                <a:lnTo>
                  <a:pt x="16" y="82"/>
                </a:lnTo>
                <a:lnTo>
                  <a:pt x="12" y="82"/>
                </a:lnTo>
                <a:lnTo>
                  <a:pt x="8" y="82"/>
                </a:lnTo>
                <a:lnTo>
                  <a:pt x="8" y="78"/>
                </a:lnTo>
                <a:lnTo>
                  <a:pt x="12" y="78"/>
                </a:lnTo>
                <a:lnTo>
                  <a:pt x="8" y="78"/>
                </a:lnTo>
                <a:lnTo>
                  <a:pt x="8" y="75"/>
                </a:lnTo>
                <a:lnTo>
                  <a:pt x="8" y="71"/>
                </a:lnTo>
                <a:lnTo>
                  <a:pt x="12" y="71"/>
                </a:lnTo>
                <a:lnTo>
                  <a:pt x="8" y="71"/>
                </a:lnTo>
                <a:lnTo>
                  <a:pt x="8" y="67"/>
                </a:lnTo>
                <a:lnTo>
                  <a:pt x="8" y="63"/>
                </a:lnTo>
                <a:lnTo>
                  <a:pt x="4" y="63"/>
                </a:lnTo>
                <a:lnTo>
                  <a:pt x="8" y="63"/>
                </a:lnTo>
                <a:lnTo>
                  <a:pt x="4" y="63"/>
                </a:lnTo>
                <a:lnTo>
                  <a:pt x="8" y="59"/>
                </a:lnTo>
                <a:lnTo>
                  <a:pt x="8" y="55"/>
                </a:lnTo>
                <a:lnTo>
                  <a:pt x="8" y="51"/>
                </a:lnTo>
                <a:lnTo>
                  <a:pt x="4" y="51"/>
                </a:lnTo>
                <a:lnTo>
                  <a:pt x="4" y="47"/>
                </a:lnTo>
                <a:lnTo>
                  <a:pt x="4" y="43"/>
                </a:lnTo>
                <a:lnTo>
                  <a:pt x="4" y="39"/>
                </a:lnTo>
                <a:lnTo>
                  <a:pt x="4" y="35"/>
                </a:lnTo>
                <a:lnTo>
                  <a:pt x="8" y="35"/>
                </a:lnTo>
                <a:lnTo>
                  <a:pt x="8" y="31"/>
                </a:lnTo>
                <a:lnTo>
                  <a:pt x="8" y="28"/>
                </a:lnTo>
                <a:lnTo>
                  <a:pt x="12" y="28"/>
                </a:lnTo>
                <a:lnTo>
                  <a:pt x="16" y="28"/>
                </a:lnTo>
                <a:lnTo>
                  <a:pt x="12" y="24"/>
                </a:lnTo>
                <a:lnTo>
                  <a:pt x="16" y="24"/>
                </a:lnTo>
                <a:lnTo>
                  <a:pt x="16" y="20"/>
                </a:lnTo>
                <a:lnTo>
                  <a:pt x="21" y="20"/>
                </a:lnTo>
                <a:lnTo>
                  <a:pt x="21" y="16"/>
                </a:lnTo>
                <a:lnTo>
                  <a:pt x="25" y="16"/>
                </a:lnTo>
                <a:lnTo>
                  <a:pt x="25" y="12"/>
                </a:lnTo>
                <a:lnTo>
                  <a:pt x="29" y="12"/>
                </a:lnTo>
                <a:lnTo>
                  <a:pt x="29" y="8"/>
                </a:lnTo>
                <a:lnTo>
                  <a:pt x="29" y="4"/>
                </a:lnTo>
                <a:lnTo>
                  <a:pt x="29" y="8"/>
                </a:lnTo>
                <a:lnTo>
                  <a:pt x="33" y="8"/>
                </a:lnTo>
                <a:lnTo>
                  <a:pt x="33" y="4"/>
                </a:lnTo>
                <a:lnTo>
                  <a:pt x="38" y="4"/>
                </a:lnTo>
                <a:lnTo>
                  <a:pt x="42" y="0"/>
                </a:lnTo>
                <a:lnTo>
                  <a:pt x="46" y="0"/>
                </a:lnTo>
                <a:lnTo>
                  <a:pt x="46" y="4"/>
                </a:lnTo>
                <a:lnTo>
                  <a:pt x="46" y="8"/>
                </a:lnTo>
                <a:lnTo>
                  <a:pt x="42" y="12"/>
                </a:lnTo>
                <a:lnTo>
                  <a:pt x="42" y="16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16"/>
                </a:lnTo>
                <a:lnTo>
                  <a:pt x="50" y="20"/>
                </a:lnTo>
                <a:lnTo>
                  <a:pt x="50" y="24"/>
                </a:lnTo>
                <a:lnTo>
                  <a:pt x="50" y="28"/>
                </a:lnTo>
                <a:lnTo>
                  <a:pt x="50" y="31"/>
                </a:lnTo>
                <a:lnTo>
                  <a:pt x="55" y="31"/>
                </a:lnTo>
                <a:lnTo>
                  <a:pt x="59" y="35"/>
                </a:lnTo>
                <a:lnTo>
                  <a:pt x="59" y="39"/>
                </a:lnTo>
                <a:lnTo>
                  <a:pt x="63" y="39"/>
                </a:lnTo>
                <a:lnTo>
                  <a:pt x="67" y="35"/>
                </a:lnTo>
                <a:lnTo>
                  <a:pt x="72" y="35"/>
                </a:lnTo>
                <a:lnTo>
                  <a:pt x="72" y="31"/>
                </a:lnTo>
                <a:lnTo>
                  <a:pt x="76" y="31"/>
                </a:lnTo>
                <a:lnTo>
                  <a:pt x="80" y="31"/>
                </a:lnTo>
                <a:lnTo>
                  <a:pt x="76" y="35"/>
                </a:lnTo>
                <a:lnTo>
                  <a:pt x="80" y="39"/>
                </a:lnTo>
                <a:lnTo>
                  <a:pt x="80" y="35"/>
                </a:lnTo>
                <a:lnTo>
                  <a:pt x="80" y="39"/>
                </a:lnTo>
                <a:lnTo>
                  <a:pt x="84" y="39"/>
                </a:lnTo>
                <a:lnTo>
                  <a:pt x="89" y="39"/>
                </a:lnTo>
                <a:lnTo>
                  <a:pt x="89" y="43"/>
                </a:lnTo>
                <a:lnTo>
                  <a:pt x="89" y="47"/>
                </a:lnTo>
                <a:lnTo>
                  <a:pt x="89" y="51"/>
                </a:lnTo>
                <a:lnTo>
                  <a:pt x="84" y="51"/>
                </a:lnTo>
                <a:lnTo>
                  <a:pt x="84" y="55"/>
                </a:lnTo>
                <a:lnTo>
                  <a:pt x="80" y="55"/>
                </a:lnTo>
                <a:lnTo>
                  <a:pt x="76" y="55"/>
                </a:lnTo>
                <a:lnTo>
                  <a:pt x="76" y="59"/>
                </a:lnTo>
                <a:lnTo>
                  <a:pt x="80" y="59"/>
                </a:lnTo>
                <a:lnTo>
                  <a:pt x="76" y="59"/>
                </a:lnTo>
                <a:lnTo>
                  <a:pt x="76" y="63"/>
                </a:lnTo>
                <a:lnTo>
                  <a:pt x="72" y="63"/>
                </a:lnTo>
                <a:lnTo>
                  <a:pt x="72" y="67"/>
                </a:lnTo>
                <a:lnTo>
                  <a:pt x="76" y="67"/>
                </a:lnTo>
                <a:lnTo>
                  <a:pt x="76" y="71"/>
                </a:lnTo>
                <a:lnTo>
                  <a:pt x="76" y="75"/>
                </a:lnTo>
                <a:lnTo>
                  <a:pt x="80" y="75"/>
                </a:lnTo>
                <a:lnTo>
                  <a:pt x="80" y="78"/>
                </a:lnTo>
                <a:lnTo>
                  <a:pt x="80" y="75"/>
                </a:lnTo>
                <a:lnTo>
                  <a:pt x="84" y="78"/>
                </a:lnTo>
                <a:lnTo>
                  <a:pt x="89" y="78"/>
                </a:lnTo>
                <a:lnTo>
                  <a:pt x="89" y="82"/>
                </a:lnTo>
                <a:lnTo>
                  <a:pt x="93" y="78"/>
                </a:lnTo>
                <a:lnTo>
                  <a:pt x="93" y="82"/>
                </a:lnTo>
                <a:lnTo>
                  <a:pt x="97" y="82"/>
                </a:lnTo>
                <a:lnTo>
                  <a:pt x="101" y="86"/>
                </a:lnTo>
                <a:lnTo>
                  <a:pt x="101" y="90"/>
                </a:lnTo>
                <a:lnTo>
                  <a:pt x="101" y="94"/>
                </a:lnTo>
                <a:lnTo>
                  <a:pt x="101" y="98"/>
                </a:lnTo>
                <a:lnTo>
                  <a:pt x="106" y="102"/>
                </a:lnTo>
                <a:lnTo>
                  <a:pt x="101" y="102"/>
                </a:lnTo>
                <a:lnTo>
                  <a:pt x="101" y="106"/>
                </a:lnTo>
                <a:lnTo>
                  <a:pt x="106" y="106"/>
                </a:lnTo>
                <a:lnTo>
                  <a:pt x="106" y="110"/>
                </a:lnTo>
                <a:lnTo>
                  <a:pt x="110" y="110"/>
                </a:lnTo>
                <a:lnTo>
                  <a:pt x="110" y="114"/>
                </a:lnTo>
                <a:lnTo>
                  <a:pt x="114" y="114"/>
                </a:lnTo>
                <a:lnTo>
                  <a:pt x="114" y="118"/>
                </a:lnTo>
                <a:lnTo>
                  <a:pt x="118" y="118"/>
                </a:lnTo>
                <a:lnTo>
                  <a:pt x="114" y="122"/>
                </a:lnTo>
                <a:lnTo>
                  <a:pt x="118" y="122"/>
                </a:lnTo>
                <a:lnTo>
                  <a:pt x="118" y="125"/>
                </a:lnTo>
                <a:lnTo>
                  <a:pt x="123" y="125"/>
                </a:lnTo>
                <a:lnTo>
                  <a:pt x="127" y="129"/>
                </a:lnTo>
                <a:lnTo>
                  <a:pt x="127" y="133"/>
                </a:lnTo>
                <a:lnTo>
                  <a:pt x="127" y="137"/>
                </a:lnTo>
                <a:lnTo>
                  <a:pt x="123" y="137"/>
                </a:lnTo>
                <a:lnTo>
                  <a:pt x="123" y="141"/>
                </a:lnTo>
                <a:lnTo>
                  <a:pt x="118" y="141"/>
                </a:lnTo>
                <a:lnTo>
                  <a:pt x="123" y="141"/>
                </a:lnTo>
                <a:lnTo>
                  <a:pt x="123" y="145"/>
                </a:lnTo>
                <a:lnTo>
                  <a:pt x="127" y="145"/>
                </a:lnTo>
                <a:lnTo>
                  <a:pt x="131" y="145"/>
                </a:lnTo>
                <a:lnTo>
                  <a:pt x="135" y="149"/>
                </a:lnTo>
                <a:lnTo>
                  <a:pt x="135" y="153"/>
                </a:lnTo>
                <a:lnTo>
                  <a:pt x="140" y="153"/>
                </a:lnTo>
                <a:lnTo>
                  <a:pt x="140" y="157"/>
                </a:lnTo>
                <a:lnTo>
                  <a:pt x="140" y="161"/>
                </a:lnTo>
                <a:lnTo>
                  <a:pt x="140" y="165"/>
                </a:lnTo>
                <a:lnTo>
                  <a:pt x="140" y="169"/>
                </a:lnTo>
                <a:lnTo>
                  <a:pt x="140" y="172"/>
                </a:lnTo>
                <a:lnTo>
                  <a:pt x="135" y="172"/>
                </a:lnTo>
                <a:lnTo>
                  <a:pt x="131" y="172"/>
                </a:lnTo>
                <a:lnTo>
                  <a:pt x="131" y="176"/>
                </a:lnTo>
                <a:lnTo>
                  <a:pt x="135" y="176"/>
                </a:lnTo>
                <a:lnTo>
                  <a:pt x="131" y="176"/>
                </a:lnTo>
                <a:lnTo>
                  <a:pt x="131" y="180"/>
                </a:lnTo>
                <a:lnTo>
                  <a:pt x="135" y="180"/>
                </a:lnTo>
                <a:lnTo>
                  <a:pt x="135" y="184"/>
                </a:lnTo>
                <a:lnTo>
                  <a:pt x="131" y="184"/>
                </a:lnTo>
                <a:lnTo>
                  <a:pt x="127" y="184"/>
                </a:lnTo>
                <a:lnTo>
                  <a:pt x="127" y="180"/>
                </a:lnTo>
                <a:lnTo>
                  <a:pt x="123" y="180"/>
                </a:lnTo>
                <a:lnTo>
                  <a:pt x="123" y="176"/>
                </a:lnTo>
                <a:lnTo>
                  <a:pt x="118" y="180"/>
                </a:lnTo>
                <a:lnTo>
                  <a:pt x="118" y="184"/>
                </a:lnTo>
                <a:lnTo>
                  <a:pt x="114" y="184"/>
                </a:lnTo>
                <a:lnTo>
                  <a:pt x="114" y="180"/>
                </a:lnTo>
                <a:lnTo>
                  <a:pt x="114" y="184"/>
                </a:lnTo>
                <a:lnTo>
                  <a:pt x="110" y="184"/>
                </a:lnTo>
                <a:lnTo>
                  <a:pt x="110" y="180"/>
                </a:lnTo>
                <a:lnTo>
                  <a:pt x="106" y="180"/>
                </a:lnTo>
                <a:lnTo>
                  <a:pt x="110" y="180"/>
                </a:lnTo>
                <a:lnTo>
                  <a:pt x="106" y="180"/>
                </a:lnTo>
                <a:lnTo>
                  <a:pt x="101" y="180"/>
                </a:lnTo>
                <a:lnTo>
                  <a:pt x="97" y="180"/>
                </a:lnTo>
                <a:lnTo>
                  <a:pt x="93" y="180"/>
                </a:lnTo>
                <a:lnTo>
                  <a:pt x="89" y="180"/>
                </a:lnTo>
                <a:lnTo>
                  <a:pt x="84" y="180"/>
                </a:lnTo>
                <a:lnTo>
                  <a:pt x="80" y="180"/>
                </a:lnTo>
                <a:lnTo>
                  <a:pt x="80" y="176"/>
                </a:lnTo>
                <a:lnTo>
                  <a:pt x="76" y="176"/>
                </a:lnTo>
                <a:lnTo>
                  <a:pt x="76" y="180"/>
                </a:lnTo>
                <a:lnTo>
                  <a:pt x="72" y="180"/>
                </a:lnTo>
                <a:lnTo>
                  <a:pt x="67" y="180"/>
                </a:lnTo>
                <a:lnTo>
                  <a:pt x="67" y="18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82" name="Freeform 110"/>
          <p:cNvSpPr>
            <a:spLocks noChangeAspect="1"/>
          </p:cNvSpPr>
          <p:nvPr/>
        </p:nvSpPr>
        <p:spPr bwMode="auto">
          <a:xfrm>
            <a:off x="4316274" y="3851043"/>
            <a:ext cx="1090421" cy="985557"/>
          </a:xfrm>
          <a:custGeom>
            <a:avLst/>
            <a:gdLst>
              <a:gd name="T0" fmla="*/ 30 w 212"/>
              <a:gd name="T1" fmla="*/ 86 h 164"/>
              <a:gd name="T2" fmla="*/ 17 w 212"/>
              <a:gd name="T3" fmla="*/ 78 h 164"/>
              <a:gd name="T4" fmla="*/ 8 w 212"/>
              <a:gd name="T5" fmla="*/ 74 h 164"/>
              <a:gd name="T6" fmla="*/ 4 w 212"/>
              <a:gd name="T7" fmla="*/ 63 h 164"/>
              <a:gd name="T8" fmla="*/ 4 w 212"/>
              <a:gd name="T9" fmla="*/ 51 h 164"/>
              <a:gd name="T10" fmla="*/ 21 w 212"/>
              <a:gd name="T11" fmla="*/ 43 h 164"/>
              <a:gd name="T12" fmla="*/ 25 w 212"/>
              <a:gd name="T13" fmla="*/ 31 h 164"/>
              <a:gd name="T14" fmla="*/ 30 w 212"/>
              <a:gd name="T15" fmla="*/ 23 h 164"/>
              <a:gd name="T16" fmla="*/ 42 w 212"/>
              <a:gd name="T17" fmla="*/ 16 h 164"/>
              <a:gd name="T18" fmla="*/ 51 w 212"/>
              <a:gd name="T19" fmla="*/ 12 h 164"/>
              <a:gd name="T20" fmla="*/ 64 w 212"/>
              <a:gd name="T21" fmla="*/ 12 h 164"/>
              <a:gd name="T22" fmla="*/ 64 w 212"/>
              <a:gd name="T23" fmla="*/ 8 h 164"/>
              <a:gd name="T24" fmla="*/ 76 w 212"/>
              <a:gd name="T25" fmla="*/ 0 h 164"/>
              <a:gd name="T26" fmla="*/ 89 w 212"/>
              <a:gd name="T27" fmla="*/ 8 h 164"/>
              <a:gd name="T28" fmla="*/ 98 w 212"/>
              <a:gd name="T29" fmla="*/ 12 h 164"/>
              <a:gd name="T30" fmla="*/ 110 w 212"/>
              <a:gd name="T31" fmla="*/ 12 h 164"/>
              <a:gd name="T32" fmla="*/ 127 w 212"/>
              <a:gd name="T33" fmla="*/ 16 h 164"/>
              <a:gd name="T34" fmla="*/ 140 w 212"/>
              <a:gd name="T35" fmla="*/ 16 h 164"/>
              <a:gd name="T36" fmla="*/ 153 w 212"/>
              <a:gd name="T37" fmla="*/ 16 h 164"/>
              <a:gd name="T38" fmla="*/ 161 w 212"/>
              <a:gd name="T39" fmla="*/ 19 h 164"/>
              <a:gd name="T40" fmla="*/ 166 w 212"/>
              <a:gd name="T41" fmla="*/ 27 h 164"/>
              <a:gd name="T42" fmla="*/ 174 w 212"/>
              <a:gd name="T43" fmla="*/ 35 h 164"/>
              <a:gd name="T44" fmla="*/ 170 w 212"/>
              <a:gd name="T45" fmla="*/ 43 h 164"/>
              <a:gd name="T46" fmla="*/ 178 w 212"/>
              <a:gd name="T47" fmla="*/ 47 h 164"/>
              <a:gd name="T48" fmla="*/ 182 w 212"/>
              <a:gd name="T49" fmla="*/ 55 h 164"/>
              <a:gd name="T50" fmla="*/ 182 w 212"/>
              <a:gd name="T51" fmla="*/ 59 h 164"/>
              <a:gd name="T52" fmla="*/ 187 w 212"/>
              <a:gd name="T53" fmla="*/ 70 h 164"/>
              <a:gd name="T54" fmla="*/ 195 w 212"/>
              <a:gd name="T55" fmla="*/ 78 h 164"/>
              <a:gd name="T56" fmla="*/ 199 w 212"/>
              <a:gd name="T57" fmla="*/ 94 h 164"/>
              <a:gd name="T58" fmla="*/ 195 w 212"/>
              <a:gd name="T59" fmla="*/ 102 h 164"/>
              <a:gd name="T60" fmla="*/ 212 w 212"/>
              <a:gd name="T61" fmla="*/ 113 h 164"/>
              <a:gd name="T62" fmla="*/ 195 w 212"/>
              <a:gd name="T63" fmla="*/ 125 h 164"/>
              <a:gd name="T64" fmla="*/ 191 w 212"/>
              <a:gd name="T65" fmla="*/ 133 h 164"/>
              <a:gd name="T66" fmla="*/ 191 w 212"/>
              <a:gd name="T67" fmla="*/ 141 h 164"/>
              <a:gd name="T68" fmla="*/ 182 w 212"/>
              <a:gd name="T69" fmla="*/ 145 h 164"/>
              <a:gd name="T70" fmla="*/ 174 w 212"/>
              <a:gd name="T71" fmla="*/ 153 h 164"/>
              <a:gd name="T72" fmla="*/ 157 w 212"/>
              <a:gd name="T73" fmla="*/ 149 h 164"/>
              <a:gd name="T74" fmla="*/ 149 w 212"/>
              <a:gd name="T75" fmla="*/ 141 h 164"/>
              <a:gd name="T76" fmla="*/ 149 w 212"/>
              <a:gd name="T77" fmla="*/ 149 h 164"/>
              <a:gd name="T78" fmla="*/ 157 w 212"/>
              <a:gd name="T79" fmla="*/ 153 h 164"/>
              <a:gd name="T80" fmla="*/ 157 w 212"/>
              <a:gd name="T81" fmla="*/ 157 h 164"/>
              <a:gd name="T82" fmla="*/ 161 w 212"/>
              <a:gd name="T83" fmla="*/ 164 h 164"/>
              <a:gd name="T84" fmla="*/ 149 w 212"/>
              <a:gd name="T85" fmla="*/ 160 h 164"/>
              <a:gd name="T86" fmla="*/ 144 w 212"/>
              <a:gd name="T87" fmla="*/ 153 h 164"/>
              <a:gd name="T88" fmla="*/ 140 w 212"/>
              <a:gd name="T89" fmla="*/ 160 h 164"/>
              <a:gd name="T90" fmla="*/ 132 w 212"/>
              <a:gd name="T91" fmla="*/ 164 h 164"/>
              <a:gd name="T92" fmla="*/ 119 w 212"/>
              <a:gd name="T93" fmla="*/ 157 h 164"/>
              <a:gd name="T94" fmla="*/ 110 w 212"/>
              <a:gd name="T95" fmla="*/ 145 h 164"/>
              <a:gd name="T96" fmla="*/ 98 w 212"/>
              <a:gd name="T97" fmla="*/ 137 h 164"/>
              <a:gd name="T98" fmla="*/ 85 w 212"/>
              <a:gd name="T99" fmla="*/ 141 h 164"/>
              <a:gd name="T100" fmla="*/ 68 w 212"/>
              <a:gd name="T101" fmla="*/ 141 h 164"/>
              <a:gd name="T102" fmla="*/ 64 w 212"/>
              <a:gd name="T103" fmla="*/ 133 h 164"/>
              <a:gd name="T104" fmla="*/ 59 w 212"/>
              <a:gd name="T105" fmla="*/ 125 h 164"/>
              <a:gd name="T106" fmla="*/ 42 w 212"/>
              <a:gd name="T107" fmla="*/ 117 h 164"/>
              <a:gd name="T108" fmla="*/ 34 w 212"/>
              <a:gd name="T109" fmla="*/ 113 h 164"/>
              <a:gd name="T110" fmla="*/ 25 w 212"/>
              <a:gd name="T111" fmla="*/ 110 h 164"/>
              <a:gd name="T112" fmla="*/ 25 w 212"/>
              <a:gd name="T113" fmla="*/ 9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2" h="164">
                <a:moveTo>
                  <a:pt x="30" y="94"/>
                </a:moveTo>
                <a:lnTo>
                  <a:pt x="34" y="94"/>
                </a:lnTo>
                <a:lnTo>
                  <a:pt x="34" y="90"/>
                </a:lnTo>
                <a:lnTo>
                  <a:pt x="34" y="86"/>
                </a:lnTo>
                <a:lnTo>
                  <a:pt x="30" y="86"/>
                </a:lnTo>
                <a:lnTo>
                  <a:pt x="30" y="82"/>
                </a:lnTo>
                <a:lnTo>
                  <a:pt x="25" y="82"/>
                </a:lnTo>
                <a:lnTo>
                  <a:pt x="25" y="78"/>
                </a:lnTo>
                <a:lnTo>
                  <a:pt x="21" y="78"/>
                </a:lnTo>
                <a:lnTo>
                  <a:pt x="17" y="78"/>
                </a:lnTo>
                <a:lnTo>
                  <a:pt x="17" y="82"/>
                </a:lnTo>
                <a:lnTo>
                  <a:pt x="13" y="82"/>
                </a:lnTo>
                <a:lnTo>
                  <a:pt x="13" y="78"/>
                </a:lnTo>
                <a:lnTo>
                  <a:pt x="8" y="78"/>
                </a:lnTo>
                <a:lnTo>
                  <a:pt x="8" y="74"/>
                </a:lnTo>
                <a:lnTo>
                  <a:pt x="4" y="74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4" y="63"/>
                </a:lnTo>
                <a:lnTo>
                  <a:pt x="8" y="63"/>
                </a:lnTo>
                <a:lnTo>
                  <a:pt x="8" y="59"/>
                </a:lnTo>
                <a:lnTo>
                  <a:pt x="8" y="55"/>
                </a:lnTo>
                <a:lnTo>
                  <a:pt x="4" y="55"/>
                </a:lnTo>
                <a:lnTo>
                  <a:pt x="4" y="51"/>
                </a:lnTo>
                <a:lnTo>
                  <a:pt x="8" y="51"/>
                </a:lnTo>
                <a:lnTo>
                  <a:pt x="8" y="47"/>
                </a:lnTo>
                <a:lnTo>
                  <a:pt x="13" y="47"/>
                </a:lnTo>
                <a:lnTo>
                  <a:pt x="17" y="43"/>
                </a:lnTo>
                <a:lnTo>
                  <a:pt x="21" y="43"/>
                </a:lnTo>
                <a:lnTo>
                  <a:pt x="17" y="39"/>
                </a:lnTo>
                <a:lnTo>
                  <a:pt x="21" y="39"/>
                </a:lnTo>
                <a:lnTo>
                  <a:pt x="21" y="35"/>
                </a:lnTo>
                <a:lnTo>
                  <a:pt x="21" y="31"/>
                </a:lnTo>
                <a:lnTo>
                  <a:pt x="25" y="31"/>
                </a:lnTo>
                <a:lnTo>
                  <a:pt x="30" y="31"/>
                </a:lnTo>
                <a:lnTo>
                  <a:pt x="30" y="27"/>
                </a:lnTo>
                <a:lnTo>
                  <a:pt x="34" y="27"/>
                </a:lnTo>
                <a:lnTo>
                  <a:pt x="34" y="23"/>
                </a:lnTo>
                <a:lnTo>
                  <a:pt x="30" y="23"/>
                </a:lnTo>
                <a:lnTo>
                  <a:pt x="34" y="23"/>
                </a:lnTo>
                <a:lnTo>
                  <a:pt x="34" y="19"/>
                </a:lnTo>
                <a:lnTo>
                  <a:pt x="38" y="19"/>
                </a:lnTo>
                <a:lnTo>
                  <a:pt x="42" y="19"/>
                </a:lnTo>
                <a:lnTo>
                  <a:pt x="42" y="16"/>
                </a:lnTo>
                <a:lnTo>
                  <a:pt x="47" y="16"/>
                </a:lnTo>
                <a:lnTo>
                  <a:pt x="42" y="16"/>
                </a:lnTo>
                <a:lnTo>
                  <a:pt x="47" y="16"/>
                </a:lnTo>
                <a:lnTo>
                  <a:pt x="47" y="12"/>
                </a:lnTo>
                <a:lnTo>
                  <a:pt x="51" y="12"/>
                </a:lnTo>
                <a:lnTo>
                  <a:pt x="51" y="8"/>
                </a:lnTo>
                <a:lnTo>
                  <a:pt x="55" y="8"/>
                </a:lnTo>
                <a:lnTo>
                  <a:pt x="59" y="8"/>
                </a:lnTo>
                <a:lnTo>
                  <a:pt x="59" y="12"/>
                </a:lnTo>
                <a:lnTo>
                  <a:pt x="64" y="12"/>
                </a:lnTo>
                <a:lnTo>
                  <a:pt x="59" y="12"/>
                </a:lnTo>
                <a:lnTo>
                  <a:pt x="64" y="12"/>
                </a:lnTo>
                <a:lnTo>
                  <a:pt x="68" y="12"/>
                </a:lnTo>
                <a:lnTo>
                  <a:pt x="68" y="8"/>
                </a:lnTo>
                <a:lnTo>
                  <a:pt x="64" y="8"/>
                </a:lnTo>
                <a:lnTo>
                  <a:pt x="64" y="4"/>
                </a:lnTo>
                <a:lnTo>
                  <a:pt x="68" y="4"/>
                </a:lnTo>
                <a:lnTo>
                  <a:pt x="72" y="4"/>
                </a:lnTo>
                <a:lnTo>
                  <a:pt x="76" y="4"/>
                </a:lnTo>
                <a:lnTo>
                  <a:pt x="76" y="0"/>
                </a:lnTo>
                <a:lnTo>
                  <a:pt x="81" y="0"/>
                </a:lnTo>
                <a:lnTo>
                  <a:pt x="81" y="4"/>
                </a:lnTo>
                <a:lnTo>
                  <a:pt x="81" y="8"/>
                </a:lnTo>
                <a:lnTo>
                  <a:pt x="85" y="8"/>
                </a:lnTo>
                <a:lnTo>
                  <a:pt x="89" y="8"/>
                </a:lnTo>
                <a:lnTo>
                  <a:pt x="89" y="12"/>
                </a:lnTo>
                <a:lnTo>
                  <a:pt x="89" y="16"/>
                </a:lnTo>
                <a:lnTo>
                  <a:pt x="93" y="16"/>
                </a:lnTo>
                <a:lnTo>
                  <a:pt x="93" y="12"/>
                </a:lnTo>
                <a:lnTo>
                  <a:pt x="98" y="12"/>
                </a:lnTo>
                <a:lnTo>
                  <a:pt x="98" y="16"/>
                </a:lnTo>
                <a:lnTo>
                  <a:pt x="102" y="16"/>
                </a:lnTo>
                <a:lnTo>
                  <a:pt x="102" y="12"/>
                </a:lnTo>
                <a:lnTo>
                  <a:pt x="106" y="12"/>
                </a:lnTo>
                <a:lnTo>
                  <a:pt x="110" y="12"/>
                </a:lnTo>
                <a:lnTo>
                  <a:pt x="115" y="12"/>
                </a:lnTo>
                <a:lnTo>
                  <a:pt x="119" y="12"/>
                </a:lnTo>
                <a:lnTo>
                  <a:pt x="123" y="12"/>
                </a:lnTo>
                <a:lnTo>
                  <a:pt x="127" y="12"/>
                </a:lnTo>
                <a:lnTo>
                  <a:pt x="127" y="16"/>
                </a:lnTo>
                <a:lnTo>
                  <a:pt x="132" y="19"/>
                </a:lnTo>
                <a:lnTo>
                  <a:pt x="132" y="16"/>
                </a:lnTo>
                <a:lnTo>
                  <a:pt x="132" y="19"/>
                </a:lnTo>
                <a:lnTo>
                  <a:pt x="136" y="19"/>
                </a:lnTo>
                <a:lnTo>
                  <a:pt x="140" y="16"/>
                </a:lnTo>
                <a:lnTo>
                  <a:pt x="140" y="12"/>
                </a:lnTo>
                <a:lnTo>
                  <a:pt x="144" y="12"/>
                </a:lnTo>
                <a:lnTo>
                  <a:pt x="149" y="12"/>
                </a:lnTo>
                <a:lnTo>
                  <a:pt x="149" y="16"/>
                </a:lnTo>
                <a:lnTo>
                  <a:pt x="153" y="16"/>
                </a:lnTo>
                <a:lnTo>
                  <a:pt x="153" y="19"/>
                </a:lnTo>
                <a:lnTo>
                  <a:pt x="153" y="16"/>
                </a:lnTo>
                <a:lnTo>
                  <a:pt x="157" y="16"/>
                </a:lnTo>
                <a:lnTo>
                  <a:pt x="157" y="19"/>
                </a:lnTo>
                <a:lnTo>
                  <a:pt x="161" y="19"/>
                </a:lnTo>
                <a:lnTo>
                  <a:pt x="166" y="19"/>
                </a:lnTo>
                <a:lnTo>
                  <a:pt x="166" y="23"/>
                </a:lnTo>
                <a:lnTo>
                  <a:pt x="170" y="23"/>
                </a:lnTo>
                <a:lnTo>
                  <a:pt x="170" y="27"/>
                </a:lnTo>
                <a:lnTo>
                  <a:pt x="166" y="27"/>
                </a:lnTo>
                <a:lnTo>
                  <a:pt x="170" y="27"/>
                </a:lnTo>
                <a:lnTo>
                  <a:pt x="174" y="31"/>
                </a:lnTo>
                <a:lnTo>
                  <a:pt x="178" y="31"/>
                </a:lnTo>
                <a:lnTo>
                  <a:pt x="174" y="31"/>
                </a:lnTo>
                <a:lnTo>
                  <a:pt x="174" y="35"/>
                </a:lnTo>
                <a:lnTo>
                  <a:pt x="170" y="35"/>
                </a:lnTo>
                <a:lnTo>
                  <a:pt x="170" y="39"/>
                </a:lnTo>
                <a:lnTo>
                  <a:pt x="170" y="43"/>
                </a:lnTo>
                <a:lnTo>
                  <a:pt x="174" y="43"/>
                </a:lnTo>
                <a:lnTo>
                  <a:pt x="170" y="43"/>
                </a:lnTo>
                <a:lnTo>
                  <a:pt x="174" y="43"/>
                </a:lnTo>
                <a:lnTo>
                  <a:pt x="174" y="47"/>
                </a:lnTo>
                <a:lnTo>
                  <a:pt x="178" y="47"/>
                </a:lnTo>
                <a:lnTo>
                  <a:pt x="174" y="47"/>
                </a:lnTo>
                <a:lnTo>
                  <a:pt x="178" y="47"/>
                </a:lnTo>
                <a:lnTo>
                  <a:pt x="182" y="47"/>
                </a:lnTo>
                <a:lnTo>
                  <a:pt x="182" y="51"/>
                </a:lnTo>
                <a:lnTo>
                  <a:pt x="187" y="51"/>
                </a:lnTo>
                <a:lnTo>
                  <a:pt x="182" y="51"/>
                </a:lnTo>
                <a:lnTo>
                  <a:pt x="182" y="55"/>
                </a:lnTo>
                <a:lnTo>
                  <a:pt x="182" y="59"/>
                </a:lnTo>
                <a:lnTo>
                  <a:pt x="178" y="59"/>
                </a:lnTo>
                <a:lnTo>
                  <a:pt x="182" y="59"/>
                </a:lnTo>
                <a:lnTo>
                  <a:pt x="182" y="55"/>
                </a:lnTo>
                <a:lnTo>
                  <a:pt x="182" y="59"/>
                </a:lnTo>
                <a:lnTo>
                  <a:pt x="187" y="59"/>
                </a:lnTo>
                <a:lnTo>
                  <a:pt x="191" y="63"/>
                </a:lnTo>
                <a:lnTo>
                  <a:pt x="191" y="66"/>
                </a:lnTo>
                <a:lnTo>
                  <a:pt x="187" y="66"/>
                </a:lnTo>
                <a:lnTo>
                  <a:pt x="187" y="70"/>
                </a:lnTo>
                <a:lnTo>
                  <a:pt x="187" y="74"/>
                </a:lnTo>
                <a:lnTo>
                  <a:pt x="191" y="74"/>
                </a:lnTo>
                <a:lnTo>
                  <a:pt x="195" y="74"/>
                </a:lnTo>
                <a:lnTo>
                  <a:pt x="191" y="78"/>
                </a:lnTo>
                <a:lnTo>
                  <a:pt x="195" y="78"/>
                </a:lnTo>
                <a:lnTo>
                  <a:pt x="191" y="82"/>
                </a:lnTo>
                <a:lnTo>
                  <a:pt x="195" y="82"/>
                </a:lnTo>
                <a:lnTo>
                  <a:pt x="195" y="86"/>
                </a:lnTo>
                <a:lnTo>
                  <a:pt x="195" y="90"/>
                </a:lnTo>
                <a:lnTo>
                  <a:pt x="199" y="94"/>
                </a:lnTo>
                <a:lnTo>
                  <a:pt x="204" y="94"/>
                </a:lnTo>
                <a:lnTo>
                  <a:pt x="199" y="94"/>
                </a:lnTo>
                <a:lnTo>
                  <a:pt x="199" y="98"/>
                </a:lnTo>
                <a:lnTo>
                  <a:pt x="195" y="98"/>
                </a:lnTo>
                <a:lnTo>
                  <a:pt x="195" y="102"/>
                </a:lnTo>
                <a:lnTo>
                  <a:pt x="199" y="106"/>
                </a:lnTo>
                <a:lnTo>
                  <a:pt x="199" y="110"/>
                </a:lnTo>
                <a:lnTo>
                  <a:pt x="204" y="110"/>
                </a:lnTo>
                <a:lnTo>
                  <a:pt x="208" y="113"/>
                </a:lnTo>
                <a:lnTo>
                  <a:pt x="212" y="113"/>
                </a:lnTo>
                <a:lnTo>
                  <a:pt x="208" y="117"/>
                </a:lnTo>
                <a:lnTo>
                  <a:pt x="204" y="121"/>
                </a:lnTo>
                <a:lnTo>
                  <a:pt x="199" y="121"/>
                </a:lnTo>
                <a:lnTo>
                  <a:pt x="195" y="121"/>
                </a:lnTo>
                <a:lnTo>
                  <a:pt x="195" y="125"/>
                </a:lnTo>
                <a:lnTo>
                  <a:pt x="195" y="121"/>
                </a:lnTo>
                <a:lnTo>
                  <a:pt x="191" y="121"/>
                </a:lnTo>
                <a:lnTo>
                  <a:pt x="191" y="125"/>
                </a:lnTo>
                <a:lnTo>
                  <a:pt x="191" y="129"/>
                </a:lnTo>
                <a:lnTo>
                  <a:pt x="191" y="133"/>
                </a:lnTo>
                <a:lnTo>
                  <a:pt x="195" y="137"/>
                </a:lnTo>
                <a:lnTo>
                  <a:pt x="191" y="137"/>
                </a:lnTo>
                <a:lnTo>
                  <a:pt x="191" y="141"/>
                </a:lnTo>
                <a:lnTo>
                  <a:pt x="187" y="141"/>
                </a:lnTo>
                <a:lnTo>
                  <a:pt x="191" y="141"/>
                </a:lnTo>
                <a:lnTo>
                  <a:pt x="191" y="145"/>
                </a:lnTo>
                <a:lnTo>
                  <a:pt x="187" y="145"/>
                </a:lnTo>
                <a:lnTo>
                  <a:pt x="187" y="141"/>
                </a:lnTo>
                <a:lnTo>
                  <a:pt x="182" y="141"/>
                </a:lnTo>
                <a:lnTo>
                  <a:pt x="182" y="145"/>
                </a:lnTo>
                <a:lnTo>
                  <a:pt x="178" y="145"/>
                </a:lnTo>
                <a:lnTo>
                  <a:pt x="174" y="145"/>
                </a:lnTo>
                <a:lnTo>
                  <a:pt x="178" y="145"/>
                </a:lnTo>
                <a:lnTo>
                  <a:pt x="174" y="149"/>
                </a:lnTo>
                <a:lnTo>
                  <a:pt x="174" y="153"/>
                </a:lnTo>
                <a:lnTo>
                  <a:pt x="174" y="149"/>
                </a:lnTo>
                <a:lnTo>
                  <a:pt x="170" y="149"/>
                </a:lnTo>
                <a:lnTo>
                  <a:pt x="166" y="149"/>
                </a:lnTo>
                <a:lnTo>
                  <a:pt x="161" y="149"/>
                </a:lnTo>
                <a:lnTo>
                  <a:pt x="157" y="149"/>
                </a:lnTo>
                <a:lnTo>
                  <a:pt x="157" y="145"/>
                </a:lnTo>
                <a:lnTo>
                  <a:pt x="153" y="149"/>
                </a:lnTo>
                <a:lnTo>
                  <a:pt x="153" y="145"/>
                </a:lnTo>
                <a:lnTo>
                  <a:pt x="153" y="141"/>
                </a:lnTo>
                <a:lnTo>
                  <a:pt x="149" y="141"/>
                </a:lnTo>
                <a:lnTo>
                  <a:pt x="153" y="145"/>
                </a:lnTo>
                <a:lnTo>
                  <a:pt x="149" y="145"/>
                </a:lnTo>
                <a:lnTo>
                  <a:pt x="149" y="149"/>
                </a:lnTo>
                <a:lnTo>
                  <a:pt x="149" y="145"/>
                </a:lnTo>
                <a:lnTo>
                  <a:pt x="149" y="149"/>
                </a:lnTo>
                <a:lnTo>
                  <a:pt x="149" y="153"/>
                </a:lnTo>
                <a:lnTo>
                  <a:pt x="153" y="153"/>
                </a:lnTo>
                <a:lnTo>
                  <a:pt x="153" y="149"/>
                </a:lnTo>
                <a:lnTo>
                  <a:pt x="153" y="153"/>
                </a:lnTo>
                <a:lnTo>
                  <a:pt x="157" y="153"/>
                </a:lnTo>
                <a:lnTo>
                  <a:pt x="157" y="149"/>
                </a:lnTo>
                <a:lnTo>
                  <a:pt x="161" y="149"/>
                </a:lnTo>
                <a:lnTo>
                  <a:pt x="161" y="153"/>
                </a:lnTo>
                <a:lnTo>
                  <a:pt x="157" y="153"/>
                </a:lnTo>
                <a:lnTo>
                  <a:pt x="157" y="157"/>
                </a:lnTo>
                <a:lnTo>
                  <a:pt x="157" y="160"/>
                </a:lnTo>
                <a:lnTo>
                  <a:pt x="161" y="160"/>
                </a:lnTo>
                <a:lnTo>
                  <a:pt x="161" y="164"/>
                </a:lnTo>
                <a:lnTo>
                  <a:pt x="157" y="164"/>
                </a:lnTo>
                <a:lnTo>
                  <a:pt x="161" y="164"/>
                </a:lnTo>
                <a:lnTo>
                  <a:pt x="157" y="164"/>
                </a:lnTo>
                <a:lnTo>
                  <a:pt x="157" y="160"/>
                </a:lnTo>
                <a:lnTo>
                  <a:pt x="153" y="160"/>
                </a:lnTo>
                <a:lnTo>
                  <a:pt x="153" y="164"/>
                </a:lnTo>
                <a:lnTo>
                  <a:pt x="149" y="160"/>
                </a:lnTo>
                <a:lnTo>
                  <a:pt x="149" y="157"/>
                </a:lnTo>
                <a:lnTo>
                  <a:pt x="153" y="157"/>
                </a:lnTo>
                <a:lnTo>
                  <a:pt x="149" y="157"/>
                </a:lnTo>
                <a:lnTo>
                  <a:pt x="144" y="157"/>
                </a:lnTo>
                <a:lnTo>
                  <a:pt x="144" y="153"/>
                </a:lnTo>
                <a:lnTo>
                  <a:pt x="149" y="153"/>
                </a:lnTo>
                <a:lnTo>
                  <a:pt x="144" y="153"/>
                </a:lnTo>
                <a:lnTo>
                  <a:pt x="144" y="157"/>
                </a:lnTo>
                <a:lnTo>
                  <a:pt x="140" y="157"/>
                </a:lnTo>
                <a:lnTo>
                  <a:pt x="140" y="160"/>
                </a:lnTo>
                <a:lnTo>
                  <a:pt x="144" y="160"/>
                </a:lnTo>
                <a:lnTo>
                  <a:pt x="144" y="164"/>
                </a:lnTo>
                <a:lnTo>
                  <a:pt x="140" y="164"/>
                </a:lnTo>
                <a:lnTo>
                  <a:pt x="136" y="164"/>
                </a:lnTo>
                <a:lnTo>
                  <a:pt x="132" y="164"/>
                </a:lnTo>
                <a:lnTo>
                  <a:pt x="127" y="164"/>
                </a:lnTo>
                <a:lnTo>
                  <a:pt x="123" y="164"/>
                </a:lnTo>
                <a:lnTo>
                  <a:pt x="123" y="160"/>
                </a:lnTo>
                <a:lnTo>
                  <a:pt x="119" y="160"/>
                </a:lnTo>
                <a:lnTo>
                  <a:pt x="119" y="157"/>
                </a:lnTo>
                <a:lnTo>
                  <a:pt x="115" y="157"/>
                </a:lnTo>
                <a:lnTo>
                  <a:pt x="115" y="153"/>
                </a:lnTo>
                <a:lnTo>
                  <a:pt x="115" y="149"/>
                </a:lnTo>
                <a:lnTo>
                  <a:pt x="110" y="149"/>
                </a:lnTo>
                <a:lnTo>
                  <a:pt x="110" y="145"/>
                </a:lnTo>
                <a:lnTo>
                  <a:pt x="106" y="145"/>
                </a:lnTo>
                <a:lnTo>
                  <a:pt x="102" y="145"/>
                </a:lnTo>
                <a:lnTo>
                  <a:pt x="102" y="141"/>
                </a:lnTo>
                <a:lnTo>
                  <a:pt x="98" y="141"/>
                </a:lnTo>
                <a:lnTo>
                  <a:pt x="98" y="137"/>
                </a:lnTo>
                <a:lnTo>
                  <a:pt x="93" y="137"/>
                </a:lnTo>
                <a:lnTo>
                  <a:pt x="93" y="133"/>
                </a:lnTo>
                <a:lnTo>
                  <a:pt x="93" y="137"/>
                </a:lnTo>
                <a:lnTo>
                  <a:pt x="89" y="137"/>
                </a:lnTo>
                <a:lnTo>
                  <a:pt x="85" y="141"/>
                </a:lnTo>
                <a:lnTo>
                  <a:pt x="81" y="145"/>
                </a:lnTo>
                <a:lnTo>
                  <a:pt x="76" y="145"/>
                </a:lnTo>
                <a:lnTo>
                  <a:pt x="72" y="141"/>
                </a:lnTo>
                <a:lnTo>
                  <a:pt x="72" y="145"/>
                </a:lnTo>
                <a:lnTo>
                  <a:pt x="68" y="141"/>
                </a:lnTo>
                <a:lnTo>
                  <a:pt x="64" y="141"/>
                </a:lnTo>
                <a:lnTo>
                  <a:pt x="59" y="141"/>
                </a:lnTo>
                <a:lnTo>
                  <a:pt x="59" y="137"/>
                </a:lnTo>
                <a:lnTo>
                  <a:pt x="64" y="137"/>
                </a:lnTo>
                <a:lnTo>
                  <a:pt x="64" y="133"/>
                </a:lnTo>
                <a:lnTo>
                  <a:pt x="64" y="129"/>
                </a:lnTo>
                <a:lnTo>
                  <a:pt x="59" y="129"/>
                </a:lnTo>
                <a:lnTo>
                  <a:pt x="55" y="129"/>
                </a:lnTo>
                <a:lnTo>
                  <a:pt x="59" y="129"/>
                </a:lnTo>
                <a:lnTo>
                  <a:pt x="59" y="125"/>
                </a:lnTo>
                <a:lnTo>
                  <a:pt x="59" y="121"/>
                </a:lnTo>
                <a:lnTo>
                  <a:pt x="55" y="117"/>
                </a:lnTo>
                <a:lnTo>
                  <a:pt x="51" y="117"/>
                </a:lnTo>
                <a:lnTo>
                  <a:pt x="47" y="117"/>
                </a:lnTo>
                <a:lnTo>
                  <a:pt x="42" y="117"/>
                </a:lnTo>
                <a:lnTo>
                  <a:pt x="47" y="113"/>
                </a:lnTo>
                <a:lnTo>
                  <a:pt x="42" y="113"/>
                </a:lnTo>
                <a:lnTo>
                  <a:pt x="38" y="117"/>
                </a:lnTo>
                <a:lnTo>
                  <a:pt x="34" y="117"/>
                </a:lnTo>
                <a:lnTo>
                  <a:pt x="34" y="113"/>
                </a:lnTo>
                <a:lnTo>
                  <a:pt x="30" y="113"/>
                </a:lnTo>
                <a:lnTo>
                  <a:pt x="30" y="110"/>
                </a:lnTo>
                <a:lnTo>
                  <a:pt x="30" y="113"/>
                </a:lnTo>
                <a:lnTo>
                  <a:pt x="25" y="113"/>
                </a:lnTo>
                <a:lnTo>
                  <a:pt x="25" y="110"/>
                </a:lnTo>
                <a:lnTo>
                  <a:pt x="30" y="110"/>
                </a:lnTo>
                <a:lnTo>
                  <a:pt x="25" y="106"/>
                </a:lnTo>
                <a:lnTo>
                  <a:pt x="30" y="106"/>
                </a:lnTo>
                <a:lnTo>
                  <a:pt x="25" y="102"/>
                </a:lnTo>
                <a:lnTo>
                  <a:pt x="25" y="98"/>
                </a:lnTo>
                <a:lnTo>
                  <a:pt x="30" y="98"/>
                </a:lnTo>
                <a:lnTo>
                  <a:pt x="25" y="98"/>
                </a:lnTo>
                <a:lnTo>
                  <a:pt x="25" y="94"/>
                </a:lnTo>
                <a:lnTo>
                  <a:pt x="30" y="9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83" name="TextBox 82"/>
          <p:cNvSpPr txBox="1">
            <a:spLocks noChangeAspect="1"/>
          </p:cNvSpPr>
          <p:nvPr/>
        </p:nvSpPr>
        <p:spPr>
          <a:xfrm>
            <a:off x="4712991" y="2316930"/>
            <a:ext cx="1028699" cy="18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Тверская область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TextBox 83"/>
          <p:cNvSpPr txBox="1">
            <a:spLocks noChangeAspect="1"/>
          </p:cNvSpPr>
          <p:nvPr/>
        </p:nvSpPr>
        <p:spPr>
          <a:xfrm>
            <a:off x="3233299" y="4937517"/>
            <a:ext cx="863163" cy="2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Воронежская область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>
            <a:spLocks noChangeAspect="1"/>
          </p:cNvSpPr>
          <p:nvPr/>
        </p:nvSpPr>
        <p:spPr>
          <a:xfrm>
            <a:off x="2929476" y="2848103"/>
            <a:ext cx="867826" cy="2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Брянская область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TextBox 85"/>
          <p:cNvSpPr txBox="1">
            <a:spLocks noChangeAspect="1"/>
          </p:cNvSpPr>
          <p:nvPr/>
        </p:nvSpPr>
        <p:spPr>
          <a:xfrm>
            <a:off x="3774441" y="2937639"/>
            <a:ext cx="689229" cy="2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Калужская область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" name="TextBox 86"/>
          <p:cNvSpPr txBox="1">
            <a:spLocks noChangeAspect="1"/>
          </p:cNvSpPr>
          <p:nvPr/>
        </p:nvSpPr>
        <p:spPr>
          <a:xfrm>
            <a:off x="2884951" y="3743658"/>
            <a:ext cx="626359" cy="2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Курская область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>
            <a:spLocks noChangeAspect="1"/>
          </p:cNvSpPr>
          <p:nvPr/>
        </p:nvSpPr>
        <p:spPr>
          <a:xfrm>
            <a:off x="2627128" y="4312031"/>
            <a:ext cx="959024" cy="2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Белгородская область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" name="TextBox 88"/>
          <p:cNvSpPr txBox="1">
            <a:spLocks noChangeAspect="1"/>
          </p:cNvSpPr>
          <p:nvPr/>
        </p:nvSpPr>
        <p:spPr>
          <a:xfrm>
            <a:off x="4100606" y="4855488"/>
            <a:ext cx="776467" cy="2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Тамбовская область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0" name="TextBox 89"/>
          <p:cNvSpPr txBox="1">
            <a:spLocks noChangeAspect="1"/>
          </p:cNvSpPr>
          <p:nvPr/>
        </p:nvSpPr>
        <p:spPr>
          <a:xfrm>
            <a:off x="3657130" y="4261808"/>
            <a:ext cx="763912" cy="2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Липецкая область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1" name="TextBox 90"/>
          <p:cNvSpPr txBox="1">
            <a:spLocks noChangeAspect="1"/>
          </p:cNvSpPr>
          <p:nvPr/>
        </p:nvSpPr>
        <p:spPr>
          <a:xfrm>
            <a:off x="4484751" y="4083807"/>
            <a:ext cx="752378" cy="2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Рязанская область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" name="TextBox 91"/>
          <p:cNvSpPr txBox="1">
            <a:spLocks noChangeAspect="1"/>
          </p:cNvSpPr>
          <p:nvPr/>
        </p:nvSpPr>
        <p:spPr>
          <a:xfrm>
            <a:off x="4601730" y="3089673"/>
            <a:ext cx="752378" cy="2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Московская область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>
            <a:spLocks noChangeAspect="1"/>
          </p:cNvSpPr>
          <p:nvPr/>
        </p:nvSpPr>
        <p:spPr>
          <a:xfrm>
            <a:off x="3338283" y="3555320"/>
            <a:ext cx="706359" cy="2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Орловская область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>
            <a:spLocks noChangeAspect="1"/>
          </p:cNvSpPr>
          <p:nvPr/>
        </p:nvSpPr>
        <p:spPr>
          <a:xfrm>
            <a:off x="5018656" y="3860841"/>
            <a:ext cx="1028699" cy="2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accent1">
                    <a:lumMod val="75000"/>
                  </a:schemeClr>
                </a:solidFill>
              </a:rPr>
              <a:t>Владимирская область</a:t>
            </a:r>
          </a:p>
        </p:txBody>
      </p:sp>
      <p:sp>
        <p:nvSpPr>
          <p:cNvPr id="95" name="Freeform 113"/>
          <p:cNvSpPr>
            <a:spLocks noChangeAspect="1"/>
          </p:cNvSpPr>
          <p:nvPr/>
        </p:nvSpPr>
        <p:spPr bwMode="auto">
          <a:xfrm>
            <a:off x="3921317" y="3306900"/>
            <a:ext cx="740667" cy="919453"/>
          </a:xfrm>
          <a:custGeom>
            <a:avLst/>
            <a:gdLst>
              <a:gd name="T0" fmla="*/ 12 w 144"/>
              <a:gd name="T1" fmla="*/ 113 h 153"/>
              <a:gd name="T2" fmla="*/ 17 w 144"/>
              <a:gd name="T3" fmla="*/ 106 h 153"/>
              <a:gd name="T4" fmla="*/ 17 w 144"/>
              <a:gd name="T5" fmla="*/ 98 h 153"/>
              <a:gd name="T6" fmla="*/ 12 w 144"/>
              <a:gd name="T7" fmla="*/ 86 h 153"/>
              <a:gd name="T8" fmla="*/ 4 w 144"/>
              <a:gd name="T9" fmla="*/ 78 h 153"/>
              <a:gd name="T10" fmla="*/ 0 w 144"/>
              <a:gd name="T11" fmla="*/ 70 h 153"/>
              <a:gd name="T12" fmla="*/ 0 w 144"/>
              <a:gd name="T13" fmla="*/ 62 h 153"/>
              <a:gd name="T14" fmla="*/ 0 w 144"/>
              <a:gd name="T15" fmla="*/ 55 h 153"/>
              <a:gd name="T16" fmla="*/ 0 w 144"/>
              <a:gd name="T17" fmla="*/ 39 h 153"/>
              <a:gd name="T18" fmla="*/ 0 w 144"/>
              <a:gd name="T19" fmla="*/ 31 h 153"/>
              <a:gd name="T20" fmla="*/ 4 w 144"/>
              <a:gd name="T21" fmla="*/ 19 h 153"/>
              <a:gd name="T22" fmla="*/ 12 w 144"/>
              <a:gd name="T23" fmla="*/ 19 h 153"/>
              <a:gd name="T24" fmla="*/ 17 w 144"/>
              <a:gd name="T25" fmla="*/ 12 h 153"/>
              <a:gd name="T26" fmla="*/ 21 w 144"/>
              <a:gd name="T27" fmla="*/ 8 h 153"/>
              <a:gd name="T28" fmla="*/ 29 w 144"/>
              <a:gd name="T29" fmla="*/ 8 h 153"/>
              <a:gd name="T30" fmla="*/ 38 w 144"/>
              <a:gd name="T31" fmla="*/ 12 h 153"/>
              <a:gd name="T32" fmla="*/ 42 w 144"/>
              <a:gd name="T33" fmla="*/ 8 h 153"/>
              <a:gd name="T34" fmla="*/ 46 w 144"/>
              <a:gd name="T35" fmla="*/ 4 h 153"/>
              <a:gd name="T36" fmla="*/ 42 w 144"/>
              <a:gd name="T37" fmla="*/ 0 h 153"/>
              <a:gd name="T38" fmla="*/ 50 w 144"/>
              <a:gd name="T39" fmla="*/ 8 h 153"/>
              <a:gd name="T40" fmla="*/ 59 w 144"/>
              <a:gd name="T41" fmla="*/ 15 h 153"/>
              <a:gd name="T42" fmla="*/ 72 w 144"/>
              <a:gd name="T43" fmla="*/ 19 h 153"/>
              <a:gd name="T44" fmla="*/ 76 w 144"/>
              <a:gd name="T45" fmla="*/ 31 h 153"/>
              <a:gd name="T46" fmla="*/ 84 w 144"/>
              <a:gd name="T47" fmla="*/ 27 h 153"/>
              <a:gd name="T48" fmla="*/ 93 w 144"/>
              <a:gd name="T49" fmla="*/ 19 h 153"/>
              <a:gd name="T50" fmla="*/ 101 w 144"/>
              <a:gd name="T51" fmla="*/ 19 h 153"/>
              <a:gd name="T52" fmla="*/ 110 w 144"/>
              <a:gd name="T53" fmla="*/ 27 h 153"/>
              <a:gd name="T54" fmla="*/ 123 w 144"/>
              <a:gd name="T55" fmla="*/ 23 h 153"/>
              <a:gd name="T56" fmla="*/ 131 w 144"/>
              <a:gd name="T57" fmla="*/ 31 h 153"/>
              <a:gd name="T58" fmla="*/ 127 w 144"/>
              <a:gd name="T59" fmla="*/ 43 h 153"/>
              <a:gd name="T60" fmla="*/ 140 w 144"/>
              <a:gd name="T61" fmla="*/ 39 h 153"/>
              <a:gd name="T62" fmla="*/ 144 w 144"/>
              <a:gd name="T63" fmla="*/ 51 h 153"/>
              <a:gd name="T64" fmla="*/ 140 w 144"/>
              <a:gd name="T65" fmla="*/ 55 h 153"/>
              <a:gd name="T66" fmla="*/ 140 w 144"/>
              <a:gd name="T67" fmla="*/ 62 h 153"/>
              <a:gd name="T68" fmla="*/ 144 w 144"/>
              <a:gd name="T69" fmla="*/ 74 h 153"/>
              <a:gd name="T70" fmla="*/ 131 w 144"/>
              <a:gd name="T71" fmla="*/ 78 h 153"/>
              <a:gd name="T72" fmla="*/ 131 w 144"/>
              <a:gd name="T73" fmla="*/ 90 h 153"/>
              <a:gd name="T74" fmla="*/ 123 w 144"/>
              <a:gd name="T75" fmla="*/ 98 h 153"/>
              <a:gd name="T76" fmla="*/ 123 w 144"/>
              <a:gd name="T77" fmla="*/ 106 h 153"/>
              <a:gd name="T78" fmla="*/ 110 w 144"/>
              <a:gd name="T79" fmla="*/ 109 h 153"/>
              <a:gd name="T80" fmla="*/ 110 w 144"/>
              <a:gd name="T81" fmla="*/ 117 h 153"/>
              <a:gd name="T82" fmla="*/ 97 w 144"/>
              <a:gd name="T83" fmla="*/ 121 h 153"/>
              <a:gd name="T84" fmla="*/ 97 w 144"/>
              <a:gd name="T85" fmla="*/ 133 h 153"/>
              <a:gd name="T86" fmla="*/ 84 w 144"/>
              <a:gd name="T87" fmla="*/ 141 h 153"/>
              <a:gd name="T88" fmla="*/ 72 w 144"/>
              <a:gd name="T89" fmla="*/ 137 h 153"/>
              <a:gd name="T90" fmla="*/ 63 w 144"/>
              <a:gd name="T91" fmla="*/ 145 h 153"/>
              <a:gd name="T92" fmla="*/ 50 w 144"/>
              <a:gd name="T93" fmla="*/ 137 h 153"/>
              <a:gd name="T94" fmla="*/ 42 w 144"/>
              <a:gd name="T95" fmla="*/ 145 h 153"/>
              <a:gd name="T96" fmla="*/ 38 w 144"/>
              <a:gd name="T97" fmla="*/ 153 h 153"/>
              <a:gd name="T98" fmla="*/ 29 w 144"/>
              <a:gd name="T99" fmla="*/ 153 h 153"/>
              <a:gd name="T100" fmla="*/ 21 w 144"/>
              <a:gd name="T101" fmla="*/ 145 h 153"/>
              <a:gd name="T102" fmla="*/ 17 w 144"/>
              <a:gd name="T103" fmla="*/ 129 h 153"/>
              <a:gd name="T104" fmla="*/ 12 w 144"/>
              <a:gd name="T105" fmla="*/ 12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53">
                <a:moveTo>
                  <a:pt x="12" y="117"/>
                </a:moveTo>
                <a:lnTo>
                  <a:pt x="12" y="113"/>
                </a:lnTo>
                <a:lnTo>
                  <a:pt x="17" y="113"/>
                </a:lnTo>
                <a:lnTo>
                  <a:pt x="12" y="113"/>
                </a:lnTo>
                <a:lnTo>
                  <a:pt x="12" y="109"/>
                </a:lnTo>
                <a:lnTo>
                  <a:pt x="8" y="109"/>
                </a:lnTo>
                <a:lnTo>
                  <a:pt x="12" y="106"/>
                </a:lnTo>
                <a:lnTo>
                  <a:pt x="17" y="106"/>
                </a:lnTo>
                <a:lnTo>
                  <a:pt x="17" y="102"/>
                </a:lnTo>
                <a:lnTo>
                  <a:pt x="21" y="102"/>
                </a:lnTo>
                <a:lnTo>
                  <a:pt x="21" y="98"/>
                </a:lnTo>
                <a:lnTo>
                  <a:pt x="17" y="98"/>
                </a:lnTo>
                <a:lnTo>
                  <a:pt x="17" y="94"/>
                </a:lnTo>
                <a:lnTo>
                  <a:pt x="17" y="90"/>
                </a:lnTo>
                <a:lnTo>
                  <a:pt x="12" y="90"/>
                </a:lnTo>
                <a:lnTo>
                  <a:pt x="12" y="86"/>
                </a:lnTo>
                <a:lnTo>
                  <a:pt x="8" y="86"/>
                </a:lnTo>
                <a:lnTo>
                  <a:pt x="8" y="82"/>
                </a:lnTo>
                <a:lnTo>
                  <a:pt x="8" y="78"/>
                </a:lnTo>
                <a:lnTo>
                  <a:pt x="4" y="78"/>
                </a:lnTo>
                <a:lnTo>
                  <a:pt x="8" y="78"/>
                </a:lnTo>
                <a:lnTo>
                  <a:pt x="4" y="74"/>
                </a:lnTo>
                <a:lnTo>
                  <a:pt x="0" y="74"/>
                </a:lnTo>
                <a:lnTo>
                  <a:pt x="0" y="70"/>
                </a:lnTo>
                <a:lnTo>
                  <a:pt x="0" y="66"/>
                </a:lnTo>
                <a:lnTo>
                  <a:pt x="0" y="62"/>
                </a:lnTo>
                <a:lnTo>
                  <a:pt x="4" y="62"/>
                </a:lnTo>
                <a:lnTo>
                  <a:pt x="0" y="62"/>
                </a:lnTo>
                <a:lnTo>
                  <a:pt x="0" y="59"/>
                </a:lnTo>
                <a:lnTo>
                  <a:pt x="4" y="59"/>
                </a:lnTo>
                <a:lnTo>
                  <a:pt x="4" y="55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4" y="39"/>
                </a:lnTo>
                <a:lnTo>
                  <a:pt x="4" y="35"/>
                </a:lnTo>
                <a:lnTo>
                  <a:pt x="4" y="31"/>
                </a:lnTo>
                <a:lnTo>
                  <a:pt x="0" y="31"/>
                </a:lnTo>
                <a:lnTo>
                  <a:pt x="0" y="27"/>
                </a:lnTo>
                <a:lnTo>
                  <a:pt x="0" y="23"/>
                </a:lnTo>
                <a:lnTo>
                  <a:pt x="4" y="23"/>
                </a:lnTo>
                <a:lnTo>
                  <a:pt x="4" y="19"/>
                </a:lnTo>
                <a:lnTo>
                  <a:pt x="8" y="19"/>
                </a:lnTo>
                <a:lnTo>
                  <a:pt x="8" y="23"/>
                </a:lnTo>
                <a:lnTo>
                  <a:pt x="8" y="19"/>
                </a:lnTo>
                <a:lnTo>
                  <a:pt x="12" y="19"/>
                </a:lnTo>
                <a:lnTo>
                  <a:pt x="8" y="15"/>
                </a:lnTo>
                <a:lnTo>
                  <a:pt x="12" y="15"/>
                </a:lnTo>
                <a:lnTo>
                  <a:pt x="12" y="12"/>
                </a:lnTo>
                <a:lnTo>
                  <a:pt x="17" y="12"/>
                </a:lnTo>
                <a:lnTo>
                  <a:pt x="17" y="8"/>
                </a:lnTo>
                <a:lnTo>
                  <a:pt x="17" y="12"/>
                </a:lnTo>
                <a:lnTo>
                  <a:pt x="21" y="12"/>
                </a:lnTo>
                <a:lnTo>
                  <a:pt x="21" y="8"/>
                </a:lnTo>
                <a:lnTo>
                  <a:pt x="25" y="8"/>
                </a:lnTo>
                <a:lnTo>
                  <a:pt x="25" y="12"/>
                </a:lnTo>
                <a:lnTo>
                  <a:pt x="25" y="8"/>
                </a:lnTo>
                <a:lnTo>
                  <a:pt x="29" y="8"/>
                </a:lnTo>
                <a:lnTo>
                  <a:pt x="29" y="12"/>
                </a:lnTo>
                <a:lnTo>
                  <a:pt x="29" y="15"/>
                </a:lnTo>
                <a:lnTo>
                  <a:pt x="34" y="12"/>
                </a:lnTo>
                <a:lnTo>
                  <a:pt x="38" y="12"/>
                </a:lnTo>
                <a:lnTo>
                  <a:pt x="38" y="8"/>
                </a:lnTo>
                <a:lnTo>
                  <a:pt x="38" y="12"/>
                </a:lnTo>
                <a:lnTo>
                  <a:pt x="42" y="12"/>
                </a:lnTo>
                <a:lnTo>
                  <a:pt x="42" y="8"/>
                </a:lnTo>
                <a:lnTo>
                  <a:pt x="42" y="4"/>
                </a:lnTo>
                <a:lnTo>
                  <a:pt x="42" y="8"/>
                </a:lnTo>
                <a:lnTo>
                  <a:pt x="46" y="8"/>
                </a:lnTo>
                <a:lnTo>
                  <a:pt x="46" y="4"/>
                </a:lnTo>
                <a:lnTo>
                  <a:pt x="42" y="4"/>
                </a:lnTo>
                <a:lnTo>
                  <a:pt x="46" y="4"/>
                </a:lnTo>
                <a:lnTo>
                  <a:pt x="42" y="4"/>
                </a:lnTo>
                <a:lnTo>
                  <a:pt x="42" y="0"/>
                </a:lnTo>
                <a:lnTo>
                  <a:pt x="46" y="0"/>
                </a:lnTo>
                <a:lnTo>
                  <a:pt x="46" y="4"/>
                </a:lnTo>
                <a:lnTo>
                  <a:pt x="46" y="8"/>
                </a:lnTo>
                <a:lnTo>
                  <a:pt x="50" y="8"/>
                </a:lnTo>
                <a:lnTo>
                  <a:pt x="55" y="8"/>
                </a:lnTo>
                <a:lnTo>
                  <a:pt x="55" y="12"/>
                </a:lnTo>
                <a:lnTo>
                  <a:pt x="59" y="12"/>
                </a:lnTo>
                <a:lnTo>
                  <a:pt x="59" y="15"/>
                </a:lnTo>
                <a:lnTo>
                  <a:pt x="63" y="15"/>
                </a:lnTo>
                <a:lnTo>
                  <a:pt x="67" y="15"/>
                </a:lnTo>
                <a:lnTo>
                  <a:pt x="67" y="19"/>
                </a:lnTo>
                <a:lnTo>
                  <a:pt x="72" y="19"/>
                </a:lnTo>
                <a:lnTo>
                  <a:pt x="72" y="23"/>
                </a:lnTo>
                <a:lnTo>
                  <a:pt x="72" y="27"/>
                </a:lnTo>
                <a:lnTo>
                  <a:pt x="76" y="27"/>
                </a:lnTo>
                <a:lnTo>
                  <a:pt x="76" y="31"/>
                </a:lnTo>
                <a:lnTo>
                  <a:pt x="80" y="31"/>
                </a:lnTo>
                <a:lnTo>
                  <a:pt x="80" y="27"/>
                </a:lnTo>
                <a:lnTo>
                  <a:pt x="84" y="31"/>
                </a:lnTo>
                <a:lnTo>
                  <a:pt x="84" y="27"/>
                </a:lnTo>
                <a:lnTo>
                  <a:pt x="89" y="27"/>
                </a:lnTo>
                <a:lnTo>
                  <a:pt x="89" y="23"/>
                </a:lnTo>
                <a:lnTo>
                  <a:pt x="89" y="19"/>
                </a:lnTo>
                <a:lnTo>
                  <a:pt x="93" y="19"/>
                </a:lnTo>
                <a:lnTo>
                  <a:pt x="93" y="23"/>
                </a:lnTo>
                <a:lnTo>
                  <a:pt x="93" y="19"/>
                </a:lnTo>
                <a:lnTo>
                  <a:pt x="97" y="19"/>
                </a:lnTo>
                <a:lnTo>
                  <a:pt x="101" y="19"/>
                </a:lnTo>
                <a:lnTo>
                  <a:pt x="101" y="23"/>
                </a:lnTo>
                <a:lnTo>
                  <a:pt x="101" y="27"/>
                </a:lnTo>
                <a:lnTo>
                  <a:pt x="106" y="27"/>
                </a:lnTo>
                <a:lnTo>
                  <a:pt x="110" y="27"/>
                </a:lnTo>
                <a:lnTo>
                  <a:pt x="114" y="27"/>
                </a:lnTo>
                <a:lnTo>
                  <a:pt x="114" y="23"/>
                </a:lnTo>
                <a:lnTo>
                  <a:pt x="118" y="23"/>
                </a:lnTo>
                <a:lnTo>
                  <a:pt x="123" y="23"/>
                </a:lnTo>
                <a:lnTo>
                  <a:pt x="127" y="23"/>
                </a:lnTo>
                <a:lnTo>
                  <a:pt x="131" y="23"/>
                </a:lnTo>
                <a:lnTo>
                  <a:pt x="131" y="27"/>
                </a:lnTo>
                <a:lnTo>
                  <a:pt x="131" y="31"/>
                </a:lnTo>
                <a:lnTo>
                  <a:pt x="131" y="35"/>
                </a:lnTo>
                <a:lnTo>
                  <a:pt x="127" y="35"/>
                </a:lnTo>
                <a:lnTo>
                  <a:pt x="127" y="39"/>
                </a:lnTo>
                <a:lnTo>
                  <a:pt x="127" y="43"/>
                </a:lnTo>
                <a:lnTo>
                  <a:pt x="131" y="43"/>
                </a:lnTo>
                <a:lnTo>
                  <a:pt x="135" y="43"/>
                </a:lnTo>
                <a:lnTo>
                  <a:pt x="140" y="43"/>
                </a:lnTo>
                <a:lnTo>
                  <a:pt x="140" y="39"/>
                </a:lnTo>
                <a:lnTo>
                  <a:pt x="140" y="43"/>
                </a:lnTo>
                <a:lnTo>
                  <a:pt x="144" y="43"/>
                </a:lnTo>
                <a:lnTo>
                  <a:pt x="144" y="47"/>
                </a:lnTo>
                <a:lnTo>
                  <a:pt x="144" y="51"/>
                </a:lnTo>
                <a:lnTo>
                  <a:pt x="140" y="51"/>
                </a:lnTo>
                <a:lnTo>
                  <a:pt x="144" y="51"/>
                </a:lnTo>
                <a:lnTo>
                  <a:pt x="144" y="55"/>
                </a:lnTo>
                <a:lnTo>
                  <a:pt x="140" y="55"/>
                </a:lnTo>
                <a:lnTo>
                  <a:pt x="140" y="59"/>
                </a:lnTo>
                <a:lnTo>
                  <a:pt x="140" y="62"/>
                </a:lnTo>
                <a:lnTo>
                  <a:pt x="144" y="62"/>
                </a:lnTo>
                <a:lnTo>
                  <a:pt x="140" y="62"/>
                </a:lnTo>
                <a:lnTo>
                  <a:pt x="140" y="66"/>
                </a:lnTo>
                <a:lnTo>
                  <a:pt x="144" y="66"/>
                </a:lnTo>
                <a:lnTo>
                  <a:pt x="144" y="70"/>
                </a:lnTo>
                <a:lnTo>
                  <a:pt x="144" y="74"/>
                </a:lnTo>
                <a:lnTo>
                  <a:pt x="144" y="78"/>
                </a:lnTo>
                <a:lnTo>
                  <a:pt x="140" y="78"/>
                </a:lnTo>
                <a:lnTo>
                  <a:pt x="135" y="78"/>
                </a:lnTo>
                <a:lnTo>
                  <a:pt x="131" y="78"/>
                </a:lnTo>
                <a:lnTo>
                  <a:pt x="131" y="82"/>
                </a:lnTo>
                <a:lnTo>
                  <a:pt x="131" y="86"/>
                </a:lnTo>
                <a:lnTo>
                  <a:pt x="127" y="86"/>
                </a:lnTo>
                <a:lnTo>
                  <a:pt x="131" y="90"/>
                </a:lnTo>
                <a:lnTo>
                  <a:pt x="127" y="90"/>
                </a:lnTo>
                <a:lnTo>
                  <a:pt x="123" y="90"/>
                </a:lnTo>
                <a:lnTo>
                  <a:pt x="123" y="94"/>
                </a:lnTo>
                <a:lnTo>
                  <a:pt x="123" y="98"/>
                </a:lnTo>
                <a:lnTo>
                  <a:pt x="123" y="102"/>
                </a:lnTo>
                <a:lnTo>
                  <a:pt x="123" y="106"/>
                </a:lnTo>
                <a:lnTo>
                  <a:pt x="118" y="106"/>
                </a:lnTo>
                <a:lnTo>
                  <a:pt x="123" y="106"/>
                </a:lnTo>
                <a:lnTo>
                  <a:pt x="118" y="106"/>
                </a:lnTo>
                <a:lnTo>
                  <a:pt x="118" y="109"/>
                </a:lnTo>
                <a:lnTo>
                  <a:pt x="114" y="109"/>
                </a:lnTo>
                <a:lnTo>
                  <a:pt x="110" y="109"/>
                </a:lnTo>
                <a:lnTo>
                  <a:pt x="110" y="113"/>
                </a:lnTo>
                <a:lnTo>
                  <a:pt x="106" y="113"/>
                </a:lnTo>
                <a:lnTo>
                  <a:pt x="110" y="113"/>
                </a:lnTo>
                <a:lnTo>
                  <a:pt x="110" y="117"/>
                </a:lnTo>
                <a:lnTo>
                  <a:pt x="106" y="117"/>
                </a:lnTo>
                <a:lnTo>
                  <a:pt x="106" y="121"/>
                </a:lnTo>
                <a:lnTo>
                  <a:pt x="101" y="121"/>
                </a:lnTo>
                <a:lnTo>
                  <a:pt x="97" y="121"/>
                </a:lnTo>
                <a:lnTo>
                  <a:pt x="97" y="125"/>
                </a:lnTo>
                <a:lnTo>
                  <a:pt x="97" y="129"/>
                </a:lnTo>
                <a:lnTo>
                  <a:pt x="93" y="129"/>
                </a:lnTo>
                <a:lnTo>
                  <a:pt x="97" y="133"/>
                </a:lnTo>
                <a:lnTo>
                  <a:pt x="93" y="133"/>
                </a:lnTo>
                <a:lnTo>
                  <a:pt x="89" y="137"/>
                </a:lnTo>
                <a:lnTo>
                  <a:pt x="84" y="137"/>
                </a:lnTo>
                <a:lnTo>
                  <a:pt x="84" y="141"/>
                </a:lnTo>
                <a:lnTo>
                  <a:pt x="80" y="141"/>
                </a:lnTo>
                <a:lnTo>
                  <a:pt x="80" y="137"/>
                </a:lnTo>
                <a:lnTo>
                  <a:pt x="76" y="137"/>
                </a:lnTo>
                <a:lnTo>
                  <a:pt x="72" y="137"/>
                </a:lnTo>
                <a:lnTo>
                  <a:pt x="67" y="137"/>
                </a:lnTo>
                <a:lnTo>
                  <a:pt x="67" y="141"/>
                </a:lnTo>
                <a:lnTo>
                  <a:pt x="63" y="141"/>
                </a:lnTo>
                <a:lnTo>
                  <a:pt x="63" y="145"/>
                </a:lnTo>
                <a:lnTo>
                  <a:pt x="59" y="145"/>
                </a:lnTo>
                <a:lnTo>
                  <a:pt x="59" y="141"/>
                </a:lnTo>
                <a:lnTo>
                  <a:pt x="55" y="137"/>
                </a:lnTo>
                <a:lnTo>
                  <a:pt x="50" y="137"/>
                </a:lnTo>
                <a:lnTo>
                  <a:pt x="50" y="141"/>
                </a:lnTo>
                <a:lnTo>
                  <a:pt x="50" y="145"/>
                </a:lnTo>
                <a:lnTo>
                  <a:pt x="46" y="145"/>
                </a:lnTo>
                <a:lnTo>
                  <a:pt x="42" y="145"/>
                </a:lnTo>
                <a:lnTo>
                  <a:pt x="42" y="149"/>
                </a:lnTo>
                <a:lnTo>
                  <a:pt x="42" y="153"/>
                </a:lnTo>
                <a:lnTo>
                  <a:pt x="42" y="149"/>
                </a:lnTo>
                <a:lnTo>
                  <a:pt x="38" y="153"/>
                </a:lnTo>
                <a:lnTo>
                  <a:pt x="34" y="153"/>
                </a:lnTo>
                <a:lnTo>
                  <a:pt x="34" y="149"/>
                </a:lnTo>
                <a:lnTo>
                  <a:pt x="34" y="153"/>
                </a:lnTo>
                <a:lnTo>
                  <a:pt x="29" y="153"/>
                </a:lnTo>
                <a:lnTo>
                  <a:pt x="29" y="149"/>
                </a:lnTo>
                <a:lnTo>
                  <a:pt x="25" y="149"/>
                </a:lnTo>
                <a:lnTo>
                  <a:pt x="25" y="145"/>
                </a:lnTo>
                <a:lnTo>
                  <a:pt x="21" y="145"/>
                </a:lnTo>
                <a:lnTo>
                  <a:pt x="21" y="141"/>
                </a:lnTo>
                <a:lnTo>
                  <a:pt x="21" y="137"/>
                </a:lnTo>
                <a:lnTo>
                  <a:pt x="21" y="133"/>
                </a:lnTo>
                <a:lnTo>
                  <a:pt x="17" y="129"/>
                </a:lnTo>
                <a:lnTo>
                  <a:pt x="17" y="125"/>
                </a:lnTo>
                <a:lnTo>
                  <a:pt x="12" y="125"/>
                </a:lnTo>
                <a:lnTo>
                  <a:pt x="8" y="121"/>
                </a:lnTo>
                <a:lnTo>
                  <a:pt x="12" y="121"/>
                </a:lnTo>
                <a:lnTo>
                  <a:pt x="12" y="11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96" name="TextBox 95"/>
          <p:cNvSpPr txBox="1">
            <a:spLocks noChangeAspect="1"/>
          </p:cNvSpPr>
          <p:nvPr/>
        </p:nvSpPr>
        <p:spPr>
          <a:xfrm>
            <a:off x="3926502" y="3566846"/>
            <a:ext cx="675228" cy="2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Тульская область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Freeform 141"/>
          <p:cNvSpPr>
            <a:spLocks noChangeAspect="1"/>
          </p:cNvSpPr>
          <p:nvPr/>
        </p:nvSpPr>
        <p:spPr bwMode="auto">
          <a:xfrm>
            <a:off x="5391560" y="2595598"/>
            <a:ext cx="1002985" cy="895416"/>
          </a:xfrm>
          <a:custGeom>
            <a:avLst/>
            <a:gdLst>
              <a:gd name="T0" fmla="*/ 38 w 195"/>
              <a:gd name="T1" fmla="*/ 71 h 149"/>
              <a:gd name="T2" fmla="*/ 47 w 195"/>
              <a:gd name="T3" fmla="*/ 71 h 149"/>
              <a:gd name="T4" fmla="*/ 42 w 195"/>
              <a:gd name="T5" fmla="*/ 63 h 149"/>
              <a:gd name="T6" fmla="*/ 47 w 195"/>
              <a:gd name="T7" fmla="*/ 51 h 149"/>
              <a:gd name="T8" fmla="*/ 55 w 195"/>
              <a:gd name="T9" fmla="*/ 43 h 149"/>
              <a:gd name="T10" fmla="*/ 59 w 195"/>
              <a:gd name="T11" fmla="*/ 32 h 149"/>
              <a:gd name="T12" fmla="*/ 64 w 195"/>
              <a:gd name="T13" fmla="*/ 20 h 149"/>
              <a:gd name="T14" fmla="*/ 68 w 195"/>
              <a:gd name="T15" fmla="*/ 16 h 149"/>
              <a:gd name="T16" fmla="*/ 72 w 195"/>
              <a:gd name="T17" fmla="*/ 12 h 149"/>
              <a:gd name="T18" fmla="*/ 76 w 195"/>
              <a:gd name="T19" fmla="*/ 16 h 149"/>
              <a:gd name="T20" fmla="*/ 85 w 195"/>
              <a:gd name="T21" fmla="*/ 24 h 149"/>
              <a:gd name="T22" fmla="*/ 85 w 195"/>
              <a:gd name="T23" fmla="*/ 16 h 149"/>
              <a:gd name="T24" fmla="*/ 89 w 195"/>
              <a:gd name="T25" fmla="*/ 12 h 149"/>
              <a:gd name="T26" fmla="*/ 85 w 195"/>
              <a:gd name="T27" fmla="*/ 4 h 149"/>
              <a:gd name="T28" fmla="*/ 98 w 195"/>
              <a:gd name="T29" fmla="*/ 0 h 149"/>
              <a:gd name="T30" fmla="*/ 110 w 195"/>
              <a:gd name="T31" fmla="*/ 4 h 149"/>
              <a:gd name="T32" fmla="*/ 123 w 195"/>
              <a:gd name="T33" fmla="*/ 0 h 149"/>
              <a:gd name="T34" fmla="*/ 132 w 195"/>
              <a:gd name="T35" fmla="*/ 4 h 149"/>
              <a:gd name="T36" fmla="*/ 149 w 195"/>
              <a:gd name="T37" fmla="*/ 24 h 149"/>
              <a:gd name="T38" fmla="*/ 157 w 195"/>
              <a:gd name="T39" fmla="*/ 32 h 149"/>
              <a:gd name="T40" fmla="*/ 166 w 195"/>
              <a:gd name="T41" fmla="*/ 32 h 149"/>
              <a:gd name="T42" fmla="*/ 174 w 195"/>
              <a:gd name="T43" fmla="*/ 28 h 149"/>
              <a:gd name="T44" fmla="*/ 178 w 195"/>
              <a:gd name="T45" fmla="*/ 39 h 149"/>
              <a:gd name="T46" fmla="*/ 182 w 195"/>
              <a:gd name="T47" fmla="*/ 47 h 149"/>
              <a:gd name="T48" fmla="*/ 187 w 195"/>
              <a:gd name="T49" fmla="*/ 51 h 149"/>
              <a:gd name="T50" fmla="*/ 187 w 195"/>
              <a:gd name="T51" fmla="*/ 59 h 149"/>
              <a:gd name="T52" fmla="*/ 187 w 195"/>
              <a:gd name="T53" fmla="*/ 71 h 149"/>
              <a:gd name="T54" fmla="*/ 178 w 195"/>
              <a:gd name="T55" fmla="*/ 82 h 149"/>
              <a:gd name="T56" fmla="*/ 182 w 195"/>
              <a:gd name="T57" fmla="*/ 94 h 149"/>
              <a:gd name="T58" fmla="*/ 191 w 195"/>
              <a:gd name="T59" fmla="*/ 102 h 149"/>
              <a:gd name="T60" fmla="*/ 195 w 195"/>
              <a:gd name="T61" fmla="*/ 114 h 149"/>
              <a:gd name="T62" fmla="*/ 191 w 195"/>
              <a:gd name="T63" fmla="*/ 126 h 149"/>
              <a:gd name="T64" fmla="*/ 174 w 195"/>
              <a:gd name="T65" fmla="*/ 126 h 149"/>
              <a:gd name="T66" fmla="*/ 157 w 195"/>
              <a:gd name="T67" fmla="*/ 126 h 149"/>
              <a:gd name="T68" fmla="*/ 144 w 195"/>
              <a:gd name="T69" fmla="*/ 126 h 149"/>
              <a:gd name="T70" fmla="*/ 136 w 195"/>
              <a:gd name="T71" fmla="*/ 133 h 149"/>
              <a:gd name="T72" fmla="*/ 127 w 195"/>
              <a:gd name="T73" fmla="*/ 141 h 149"/>
              <a:gd name="T74" fmla="*/ 115 w 195"/>
              <a:gd name="T75" fmla="*/ 137 h 149"/>
              <a:gd name="T76" fmla="*/ 106 w 195"/>
              <a:gd name="T77" fmla="*/ 141 h 149"/>
              <a:gd name="T78" fmla="*/ 93 w 195"/>
              <a:gd name="T79" fmla="*/ 149 h 149"/>
              <a:gd name="T80" fmla="*/ 89 w 195"/>
              <a:gd name="T81" fmla="*/ 141 h 149"/>
              <a:gd name="T82" fmla="*/ 85 w 195"/>
              <a:gd name="T83" fmla="*/ 145 h 149"/>
              <a:gd name="T84" fmla="*/ 76 w 195"/>
              <a:gd name="T85" fmla="*/ 137 h 149"/>
              <a:gd name="T86" fmla="*/ 68 w 195"/>
              <a:gd name="T87" fmla="*/ 137 h 149"/>
              <a:gd name="T88" fmla="*/ 59 w 195"/>
              <a:gd name="T89" fmla="*/ 130 h 149"/>
              <a:gd name="T90" fmla="*/ 47 w 195"/>
              <a:gd name="T91" fmla="*/ 133 h 149"/>
              <a:gd name="T92" fmla="*/ 42 w 195"/>
              <a:gd name="T93" fmla="*/ 130 h 149"/>
              <a:gd name="T94" fmla="*/ 30 w 195"/>
              <a:gd name="T95" fmla="*/ 133 h 149"/>
              <a:gd name="T96" fmla="*/ 17 w 195"/>
              <a:gd name="T97" fmla="*/ 141 h 149"/>
              <a:gd name="T98" fmla="*/ 8 w 195"/>
              <a:gd name="T99" fmla="*/ 130 h 149"/>
              <a:gd name="T100" fmla="*/ 8 w 195"/>
              <a:gd name="T101" fmla="*/ 122 h 149"/>
              <a:gd name="T102" fmla="*/ 0 w 195"/>
              <a:gd name="T103" fmla="*/ 114 h 149"/>
              <a:gd name="T104" fmla="*/ 0 w 195"/>
              <a:gd name="T105" fmla="*/ 102 h 149"/>
              <a:gd name="T106" fmla="*/ 8 w 195"/>
              <a:gd name="T107" fmla="*/ 86 h 149"/>
              <a:gd name="T108" fmla="*/ 21 w 195"/>
              <a:gd name="T109" fmla="*/ 82 h 149"/>
              <a:gd name="T110" fmla="*/ 25 w 195"/>
              <a:gd name="T111" fmla="*/ 7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5" h="149">
                <a:moveTo>
                  <a:pt x="30" y="79"/>
                </a:moveTo>
                <a:lnTo>
                  <a:pt x="34" y="79"/>
                </a:lnTo>
                <a:lnTo>
                  <a:pt x="34" y="75"/>
                </a:lnTo>
                <a:lnTo>
                  <a:pt x="38" y="71"/>
                </a:lnTo>
                <a:lnTo>
                  <a:pt x="38" y="75"/>
                </a:lnTo>
                <a:lnTo>
                  <a:pt x="42" y="75"/>
                </a:lnTo>
                <a:lnTo>
                  <a:pt x="47" y="75"/>
                </a:lnTo>
                <a:lnTo>
                  <a:pt x="47" y="71"/>
                </a:lnTo>
                <a:lnTo>
                  <a:pt x="51" y="71"/>
                </a:lnTo>
                <a:lnTo>
                  <a:pt x="47" y="67"/>
                </a:lnTo>
                <a:lnTo>
                  <a:pt x="42" y="67"/>
                </a:lnTo>
                <a:lnTo>
                  <a:pt x="42" y="63"/>
                </a:lnTo>
                <a:lnTo>
                  <a:pt x="42" y="59"/>
                </a:lnTo>
                <a:lnTo>
                  <a:pt x="42" y="55"/>
                </a:lnTo>
                <a:lnTo>
                  <a:pt x="42" y="51"/>
                </a:lnTo>
                <a:lnTo>
                  <a:pt x="47" y="51"/>
                </a:lnTo>
                <a:lnTo>
                  <a:pt x="47" y="47"/>
                </a:lnTo>
                <a:lnTo>
                  <a:pt x="51" y="47"/>
                </a:lnTo>
                <a:lnTo>
                  <a:pt x="55" y="47"/>
                </a:lnTo>
                <a:lnTo>
                  <a:pt x="55" y="43"/>
                </a:lnTo>
                <a:lnTo>
                  <a:pt x="55" y="39"/>
                </a:lnTo>
                <a:lnTo>
                  <a:pt x="55" y="35"/>
                </a:lnTo>
                <a:lnTo>
                  <a:pt x="59" y="35"/>
                </a:lnTo>
                <a:lnTo>
                  <a:pt x="59" y="32"/>
                </a:lnTo>
                <a:lnTo>
                  <a:pt x="59" y="28"/>
                </a:lnTo>
                <a:lnTo>
                  <a:pt x="59" y="24"/>
                </a:lnTo>
                <a:lnTo>
                  <a:pt x="59" y="20"/>
                </a:lnTo>
                <a:lnTo>
                  <a:pt x="64" y="20"/>
                </a:lnTo>
                <a:lnTo>
                  <a:pt x="59" y="20"/>
                </a:lnTo>
                <a:lnTo>
                  <a:pt x="64" y="16"/>
                </a:lnTo>
                <a:lnTo>
                  <a:pt x="64" y="20"/>
                </a:lnTo>
                <a:lnTo>
                  <a:pt x="68" y="16"/>
                </a:lnTo>
                <a:lnTo>
                  <a:pt x="68" y="20"/>
                </a:lnTo>
                <a:lnTo>
                  <a:pt x="68" y="16"/>
                </a:lnTo>
                <a:lnTo>
                  <a:pt x="68" y="12"/>
                </a:lnTo>
                <a:lnTo>
                  <a:pt x="72" y="12"/>
                </a:lnTo>
                <a:lnTo>
                  <a:pt x="72" y="16"/>
                </a:lnTo>
                <a:lnTo>
                  <a:pt x="72" y="20"/>
                </a:lnTo>
                <a:lnTo>
                  <a:pt x="76" y="20"/>
                </a:lnTo>
                <a:lnTo>
                  <a:pt x="76" y="16"/>
                </a:lnTo>
                <a:lnTo>
                  <a:pt x="81" y="16"/>
                </a:lnTo>
                <a:lnTo>
                  <a:pt x="81" y="20"/>
                </a:lnTo>
                <a:lnTo>
                  <a:pt x="85" y="20"/>
                </a:lnTo>
                <a:lnTo>
                  <a:pt x="85" y="24"/>
                </a:lnTo>
                <a:lnTo>
                  <a:pt x="85" y="20"/>
                </a:lnTo>
                <a:lnTo>
                  <a:pt x="85" y="24"/>
                </a:lnTo>
                <a:lnTo>
                  <a:pt x="85" y="20"/>
                </a:lnTo>
                <a:lnTo>
                  <a:pt x="85" y="16"/>
                </a:lnTo>
                <a:lnTo>
                  <a:pt x="89" y="16"/>
                </a:lnTo>
                <a:lnTo>
                  <a:pt x="85" y="16"/>
                </a:lnTo>
                <a:lnTo>
                  <a:pt x="89" y="16"/>
                </a:lnTo>
                <a:lnTo>
                  <a:pt x="89" y="12"/>
                </a:lnTo>
                <a:lnTo>
                  <a:pt x="89" y="8"/>
                </a:lnTo>
                <a:lnTo>
                  <a:pt x="85" y="8"/>
                </a:lnTo>
                <a:lnTo>
                  <a:pt x="89" y="4"/>
                </a:lnTo>
                <a:lnTo>
                  <a:pt x="85" y="4"/>
                </a:lnTo>
                <a:lnTo>
                  <a:pt x="89" y="4"/>
                </a:lnTo>
                <a:lnTo>
                  <a:pt x="93" y="4"/>
                </a:lnTo>
                <a:lnTo>
                  <a:pt x="93" y="0"/>
                </a:lnTo>
                <a:lnTo>
                  <a:pt x="98" y="0"/>
                </a:lnTo>
                <a:lnTo>
                  <a:pt x="102" y="0"/>
                </a:lnTo>
                <a:lnTo>
                  <a:pt x="102" y="4"/>
                </a:lnTo>
                <a:lnTo>
                  <a:pt x="106" y="4"/>
                </a:lnTo>
                <a:lnTo>
                  <a:pt x="110" y="4"/>
                </a:lnTo>
                <a:lnTo>
                  <a:pt x="115" y="4"/>
                </a:lnTo>
                <a:lnTo>
                  <a:pt x="119" y="4"/>
                </a:lnTo>
                <a:lnTo>
                  <a:pt x="119" y="0"/>
                </a:lnTo>
                <a:lnTo>
                  <a:pt x="123" y="0"/>
                </a:lnTo>
                <a:lnTo>
                  <a:pt x="127" y="4"/>
                </a:lnTo>
                <a:lnTo>
                  <a:pt x="127" y="8"/>
                </a:lnTo>
                <a:lnTo>
                  <a:pt x="132" y="8"/>
                </a:lnTo>
                <a:lnTo>
                  <a:pt x="132" y="4"/>
                </a:lnTo>
                <a:lnTo>
                  <a:pt x="136" y="8"/>
                </a:lnTo>
                <a:lnTo>
                  <a:pt x="136" y="4"/>
                </a:lnTo>
                <a:lnTo>
                  <a:pt x="140" y="8"/>
                </a:lnTo>
                <a:lnTo>
                  <a:pt x="149" y="24"/>
                </a:lnTo>
                <a:lnTo>
                  <a:pt x="153" y="24"/>
                </a:lnTo>
                <a:lnTo>
                  <a:pt x="153" y="28"/>
                </a:lnTo>
                <a:lnTo>
                  <a:pt x="157" y="28"/>
                </a:lnTo>
                <a:lnTo>
                  <a:pt x="157" y="32"/>
                </a:lnTo>
                <a:lnTo>
                  <a:pt x="157" y="35"/>
                </a:lnTo>
                <a:lnTo>
                  <a:pt x="161" y="35"/>
                </a:lnTo>
                <a:lnTo>
                  <a:pt x="166" y="35"/>
                </a:lnTo>
                <a:lnTo>
                  <a:pt x="166" y="32"/>
                </a:lnTo>
                <a:lnTo>
                  <a:pt x="170" y="35"/>
                </a:lnTo>
                <a:lnTo>
                  <a:pt x="170" y="32"/>
                </a:lnTo>
                <a:lnTo>
                  <a:pt x="170" y="28"/>
                </a:lnTo>
                <a:lnTo>
                  <a:pt x="174" y="28"/>
                </a:lnTo>
                <a:lnTo>
                  <a:pt x="174" y="32"/>
                </a:lnTo>
                <a:lnTo>
                  <a:pt x="178" y="32"/>
                </a:lnTo>
                <a:lnTo>
                  <a:pt x="178" y="35"/>
                </a:lnTo>
                <a:lnTo>
                  <a:pt x="178" y="39"/>
                </a:lnTo>
                <a:lnTo>
                  <a:pt x="182" y="39"/>
                </a:lnTo>
                <a:lnTo>
                  <a:pt x="182" y="43"/>
                </a:lnTo>
                <a:lnTo>
                  <a:pt x="178" y="43"/>
                </a:lnTo>
                <a:lnTo>
                  <a:pt x="182" y="47"/>
                </a:lnTo>
                <a:lnTo>
                  <a:pt x="182" y="43"/>
                </a:lnTo>
                <a:lnTo>
                  <a:pt x="182" y="47"/>
                </a:lnTo>
                <a:lnTo>
                  <a:pt x="182" y="51"/>
                </a:lnTo>
                <a:lnTo>
                  <a:pt x="187" y="51"/>
                </a:lnTo>
                <a:lnTo>
                  <a:pt x="187" y="55"/>
                </a:lnTo>
                <a:lnTo>
                  <a:pt x="187" y="59"/>
                </a:lnTo>
                <a:lnTo>
                  <a:pt x="182" y="59"/>
                </a:lnTo>
                <a:lnTo>
                  <a:pt x="187" y="59"/>
                </a:lnTo>
                <a:lnTo>
                  <a:pt x="182" y="63"/>
                </a:lnTo>
                <a:lnTo>
                  <a:pt x="182" y="67"/>
                </a:lnTo>
                <a:lnTo>
                  <a:pt x="187" y="67"/>
                </a:lnTo>
                <a:lnTo>
                  <a:pt x="187" y="71"/>
                </a:lnTo>
                <a:lnTo>
                  <a:pt x="182" y="71"/>
                </a:lnTo>
                <a:lnTo>
                  <a:pt x="182" y="75"/>
                </a:lnTo>
                <a:lnTo>
                  <a:pt x="182" y="79"/>
                </a:lnTo>
                <a:lnTo>
                  <a:pt x="178" y="82"/>
                </a:lnTo>
                <a:lnTo>
                  <a:pt x="178" y="86"/>
                </a:lnTo>
                <a:lnTo>
                  <a:pt x="178" y="90"/>
                </a:lnTo>
                <a:lnTo>
                  <a:pt x="182" y="90"/>
                </a:lnTo>
                <a:lnTo>
                  <a:pt x="182" y="94"/>
                </a:lnTo>
                <a:lnTo>
                  <a:pt x="187" y="94"/>
                </a:lnTo>
                <a:lnTo>
                  <a:pt x="187" y="98"/>
                </a:lnTo>
                <a:lnTo>
                  <a:pt x="191" y="98"/>
                </a:lnTo>
                <a:lnTo>
                  <a:pt x="191" y="102"/>
                </a:lnTo>
                <a:lnTo>
                  <a:pt x="195" y="102"/>
                </a:lnTo>
                <a:lnTo>
                  <a:pt x="195" y="106"/>
                </a:lnTo>
                <a:lnTo>
                  <a:pt x="195" y="110"/>
                </a:lnTo>
                <a:lnTo>
                  <a:pt x="195" y="114"/>
                </a:lnTo>
                <a:lnTo>
                  <a:pt x="195" y="118"/>
                </a:lnTo>
                <a:lnTo>
                  <a:pt x="191" y="118"/>
                </a:lnTo>
                <a:lnTo>
                  <a:pt x="191" y="122"/>
                </a:lnTo>
                <a:lnTo>
                  <a:pt x="191" y="126"/>
                </a:lnTo>
                <a:lnTo>
                  <a:pt x="187" y="126"/>
                </a:lnTo>
                <a:lnTo>
                  <a:pt x="182" y="126"/>
                </a:lnTo>
                <a:lnTo>
                  <a:pt x="178" y="126"/>
                </a:lnTo>
                <a:lnTo>
                  <a:pt x="174" y="126"/>
                </a:lnTo>
                <a:lnTo>
                  <a:pt x="170" y="126"/>
                </a:lnTo>
                <a:lnTo>
                  <a:pt x="166" y="126"/>
                </a:lnTo>
                <a:lnTo>
                  <a:pt x="161" y="126"/>
                </a:lnTo>
                <a:lnTo>
                  <a:pt x="157" y="126"/>
                </a:lnTo>
                <a:lnTo>
                  <a:pt x="153" y="130"/>
                </a:lnTo>
                <a:lnTo>
                  <a:pt x="149" y="126"/>
                </a:lnTo>
                <a:lnTo>
                  <a:pt x="149" y="130"/>
                </a:lnTo>
                <a:lnTo>
                  <a:pt x="144" y="126"/>
                </a:lnTo>
                <a:lnTo>
                  <a:pt x="144" y="130"/>
                </a:lnTo>
                <a:lnTo>
                  <a:pt x="140" y="130"/>
                </a:lnTo>
                <a:lnTo>
                  <a:pt x="140" y="133"/>
                </a:lnTo>
                <a:lnTo>
                  <a:pt x="136" y="133"/>
                </a:lnTo>
                <a:lnTo>
                  <a:pt x="136" y="137"/>
                </a:lnTo>
                <a:lnTo>
                  <a:pt x="132" y="137"/>
                </a:lnTo>
                <a:lnTo>
                  <a:pt x="132" y="141"/>
                </a:lnTo>
                <a:lnTo>
                  <a:pt x="127" y="141"/>
                </a:lnTo>
                <a:lnTo>
                  <a:pt x="123" y="141"/>
                </a:lnTo>
                <a:lnTo>
                  <a:pt x="119" y="141"/>
                </a:lnTo>
                <a:lnTo>
                  <a:pt x="119" y="137"/>
                </a:lnTo>
                <a:lnTo>
                  <a:pt x="115" y="137"/>
                </a:lnTo>
                <a:lnTo>
                  <a:pt x="115" y="141"/>
                </a:lnTo>
                <a:lnTo>
                  <a:pt x="110" y="137"/>
                </a:lnTo>
                <a:lnTo>
                  <a:pt x="110" y="141"/>
                </a:lnTo>
                <a:lnTo>
                  <a:pt x="106" y="141"/>
                </a:lnTo>
                <a:lnTo>
                  <a:pt x="106" y="145"/>
                </a:lnTo>
                <a:lnTo>
                  <a:pt x="98" y="145"/>
                </a:lnTo>
                <a:lnTo>
                  <a:pt x="98" y="149"/>
                </a:lnTo>
                <a:lnTo>
                  <a:pt x="93" y="149"/>
                </a:lnTo>
                <a:lnTo>
                  <a:pt x="98" y="145"/>
                </a:lnTo>
                <a:lnTo>
                  <a:pt x="93" y="145"/>
                </a:lnTo>
                <a:lnTo>
                  <a:pt x="93" y="141"/>
                </a:lnTo>
                <a:lnTo>
                  <a:pt x="89" y="141"/>
                </a:lnTo>
                <a:lnTo>
                  <a:pt x="89" y="145"/>
                </a:lnTo>
                <a:lnTo>
                  <a:pt x="89" y="141"/>
                </a:lnTo>
                <a:lnTo>
                  <a:pt x="85" y="141"/>
                </a:lnTo>
                <a:lnTo>
                  <a:pt x="85" y="145"/>
                </a:lnTo>
                <a:lnTo>
                  <a:pt x="85" y="141"/>
                </a:lnTo>
                <a:lnTo>
                  <a:pt x="81" y="141"/>
                </a:lnTo>
                <a:lnTo>
                  <a:pt x="81" y="137"/>
                </a:lnTo>
                <a:lnTo>
                  <a:pt x="76" y="137"/>
                </a:lnTo>
                <a:lnTo>
                  <a:pt x="76" y="133"/>
                </a:lnTo>
                <a:lnTo>
                  <a:pt x="72" y="133"/>
                </a:lnTo>
                <a:lnTo>
                  <a:pt x="72" y="137"/>
                </a:lnTo>
                <a:lnTo>
                  <a:pt x="68" y="137"/>
                </a:lnTo>
                <a:lnTo>
                  <a:pt x="68" y="133"/>
                </a:lnTo>
                <a:lnTo>
                  <a:pt x="64" y="133"/>
                </a:lnTo>
                <a:lnTo>
                  <a:pt x="64" y="130"/>
                </a:lnTo>
                <a:lnTo>
                  <a:pt x="59" y="130"/>
                </a:lnTo>
                <a:lnTo>
                  <a:pt x="55" y="130"/>
                </a:lnTo>
                <a:lnTo>
                  <a:pt x="55" y="133"/>
                </a:lnTo>
                <a:lnTo>
                  <a:pt x="51" y="133"/>
                </a:lnTo>
                <a:lnTo>
                  <a:pt x="47" y="133"/>
                </a:lnTo>
                <a:lnTo>
                  <a:pt x="47" y="130"/>
                </a:lnTo>
                <a:lnTo>
                  <a:pt x="47" y="133"/>
                </a:lnTo>
                <a:lnTo>
                  <a:pt x="42" y="133"/>
                </a:lnTo>
                <a:lnTo>
                  <a:pt x="42" y="130"/>
                </a:lnTo>
                <a:lnTo>
                  <a:pt x="42" y="133"/>
                </a:lnTo>
                <a:lnTo>
                  <a:pt x="38" y="133"/>
                </a:lnTo>
                <a:lnTo>
                  <a:pt x="34" y="133"/>
                </a:lnTo>
                <a:lnTo>
                  <a:pt x="30" y="133"/>
                </a:lnTo>
                <a:lnTo>
                  <a:pt x="30" y="137"/>
                </a:lnTo>
                <a:lnTo>
                  <a:pt x="25" y="137"/>
                </a:lnTo>
                <a:lnTo>
                  <a:pt x="21" y="141"/>
                </a:lnTo>
                <a:lnTo>
                  <a:pt x="17" y="141"/>
                </a:lnTo>
                <a:lnTo>
                  <a:pt x="17" y="137"/>
                </a:lnTo>
                <a:lnTo>
                  <a:pt x="13" y="133"/>
                </a:lnTo>
                <a:lnTo>
                  <a:pt x="8" y="133"/>
                </a:lnTo>
                <a:lnTo>
                  <a:pt x="8" y="130"/>
                </a:lnTo>
                <a:lnTo>
                  <a:pt x="8" y="126"/>
                </a:lnTo>
                <a:lnTo>
                  <a:pt x="8" y="122"/>
                </a:lnTo>
                <a:lnTo>
                  <a:pt x="8" y="118"/>
                </a:lnTo>
                <a:lnTo>
                  <a:pt x="8" y="122"/>
                </a:lnTo>
                <a:lnTo>
                  <a:pt x="4" y="122"/>
                </a:lnTo>
                <a:lnTo>
                  <a:pt x="4" y="118"/>
                </a:lnTo>
                <a:lnTo>
                  <a:pt x="0" y="118"/>
                </a:lnTo>
                <a:lnTo>
                  <a:pt x="0" y="114"/>
                </a:lnTo>
                <a:lnTo>
                  <a:pt x="4" y="110"/>
                </a:lnTo>
                <a:lnTo>
                  <a:pt x="4" y="106"/>
                </a:lnTo>
                <a:lnTo>
                  <a:pt x="4" y="102"/>
                </a:lnTo>
                <a:lnTo>
                  <a:pt x="0" y="102"/>
                </a:lnTo>
                <a:lnTo>
                  <a:pt x="4" y="98"/>
                </a:lnTo>
                <a:lnTo>
                  <a:pt x="8" y="94"/>
                </a:lnTo>
                <a:lnTo>
                  <a:pt x="8" y="90"/>
                </a:lnTo>
                <a:lnTo>
                  <a:pt x="8" y="86"/>
                </a:lnTo>
                <a:lnTo>
                  <a:pt x="13" y="86"/>
                </a:lnTo>
                <a:lnTo>
                  <a:pt x="17" y="86"/>
                </a:lnTo>
                <a:lnTo>
                  <a:pt x="17" y="82"/>
                </a:lnTo>
                <a:lnTo>
                  <a:pt x="21" y="82"/>
                </a:lnTo>
                <a:lnTo>
                  <a:pt x="25" y="82"/>
                </a:lnTo>
                <a:lnTo>
                  <a:pt x="30" y="82"/>
                </a:lnTo>
                <a:lnTo>
                  <a:pt x="25" y="82"/>
                </a:lnTo>
                <a:lnTo>
                  <a:pt x="25" y="79"/>
                </a:lnTo>
                <a:lnTo>
                  <a:pt x="30" y="82"/>
                </a:lnTo>
                <a:lnTo>
                  <a:pt x="30" y="7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"/>
          </a:p>
        </p:txBody>
      </p:sp>
      <p:sp>
        <p:nvSpPr>
          <p:cNvPr id="98" name="TextBox 97"/>
          <p:cNvSpPr txBox="1">
            <a:spLocks noChangeAspect="1"/>
          </p:cNvSpPr>
          <p:nvPr/>
        </p:nvSpPr>
        <p:spPr>
          <a:xfrm>
            <a:off x="5557124" y="2918344"/>
            <a:ext cx="874466" cy="2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Ярославская область</a:t>
            </a:r>
            <a:endParaRPr lang="ru-RU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2046288" y="1295400"/>
            <a:ext cx="6882049" cy="2494950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2046288" y="2"/>
            <a:ext cx="7098200" cy="1079500"/>
          </a:xfrm>
        </p:spPr>
        <p:txBody>
          <a:bodyPr/>
          <a:lstStyle/>
          <a:p>
            <a:r>
              <a:rPr lang="ru-RU" dirty="0"/>
              <a:t>Сотрудничество по импортозамещению с </a:t>
            </a:r>
            <a:r>
              <a:rPr lang="ru-RU" dirty="0" smtClean="0"/>
              <a:t>субъектами</a:t>
            </a:r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 flipH="1" flipV="1">
            <a:off x="238123" y="2316930"/>
            <a:ext cx="1960563" cy="1645194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Прямоугольник 30"/>
          <p:cNvSpPr>
            <a:spLocks noChangeArrowheads="1"/>
          </p:cNvSpPr>
          <p:nvPr/>
        </p:nvSpPr>
        <p:spPr bwMode="auto">
          <a:xfrm>
            <a:off x="178823" y="1544343"/>
            <a:ext cx="1750438" cy="194207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           21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 </a:t>
            </a:r>
            <a:endParaRPr lang="en-US" alt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аудит предприятий</a:t>
            </a:r>
          </a:p>
          <a:p>
            <a:pPr algn="r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1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6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предприятий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2719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46288" y="2"/>
            <a:ext cx="7098200" cy="1079500"/>
          </a:xfrm>
        </p:spPr>
        <p:txBody>
          <a:bodyPr/>
          <a:lstStyle/>
          <a:p>
            <a:r>
              <a:rPr lang="ru-RU" dirty="0" smtClean="0"/>
              <a:t>Показатели технологического развития</a:t>
            </a:r>
            <a:endParaRPr lang="ru-RU" dirty="0"/>
          </a:p>
        </p:txBody>
      </p:sp>
      <p:sp>
        <p:nvSpPr>
          <p:cNvPr id="14" name="Прямоугольник 30"/>
          <p:cNvSpPr>
            <a:spLocks noChangeArrowheads="1"/>
          </p:cNvSpPr>
          <p:nvPr/>
        </p:nvSpPr>
        <p:spPr bwMode="auto">
          <a:xfrm>
            <a:off x="-119269" y="1211013"/>
            <a:ext cx="2165557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6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 </a:t>
            </a:r>
          </a:p>
          <a:p>
            <a:pPr algn="r" eaLnBrk="1" hangingPunct="1"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показателей технологического развития</a:t>
            </a:r>
            <a:endParaRPr lang="en-US" altLang="ru-RU" sz="1600" b="1" i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046289" y="1211014"/>
            <a:ext cx="6873508" cy="4818312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Users\2213-Yarigin\Desktop\Документы\Доклады\Клипарт\134a5250609604796e1e2729734ad797282d944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9ED"/>
              </a:clrFrom>
              <a:clrTo>
                <a:srgbClr val="EAE9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8" y="3335457"/>
            <a:ext cx="1734807" cy="21224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30364"/>
              </p:ext>
            </p:extLst>
          </p:nvPr>
        </p:nvGraphicFramePr>
        <p:xfrm>
          <a:off x="2219327" y="1372328"/>
          <a:ext cx="6752862" cy="4749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00822"/>
                <a:gridCol w="1233978"/>
                <a:gridCol w="1118062"/>
              </a:tblGrid>
              <a:tr h="370840"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(факт)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2016 (прогноз)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Достижение технологических приоритетов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Коэффициент эффективности вложения в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68%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70%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Коэффициент технологических НИОКР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34%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10%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Коэффициент обновления технологического оборудования (выполнение плана по инновациям)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32%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ru-RU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Реализация импортозамещения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Коэффициент сокращения импорта оборудования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25406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Коэффициент </a:t>
                      </a:r>
                      <a:r>
                        <a:rPr lang="ru-RU" sz="16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импортозамещения</a:t>
                      </a: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(доля импортных технологий в инновациях)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3%</a:t>
                      </a:r>
                      <a:endParaRPr lang="ru-RU" sz="1600" b="0" i="0" u="none" strike="noStrike" dirty="0">
                        <a:solidFill>
                          <a:srgbClr val="25406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Достижение экономической эффективности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эксплуатационных затрат в проектах за счет применения инноваций </a:t>
                      </a:r>
                      <a:r>
                        <a:rPr lang="en-US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(KPI</a:t>
                      </a:r>
                      <a:r>
                        <a:rPr lang="en-US" sz="1600" b="0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ru-RU" sz="16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82%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254061"/>
                          </a:solidFill>
                          <a:effectLst/>
                          <a:latin typeface="Arial Narrow"/>
                        </a:rPr>
                        <a:t>74%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0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46288" y="2"/>
            <a:ext cx="7098200" cy="1079500"/>
          </a:xfrm>
        </p:spPr>
        <p:txBody>
          <a:bodyPr/>
          <a:lstStyle/>
          <a:p>
            <a:r>
              <a:rPr lang="ru-RU" dirty="0" smtClean="0"/>
              <a:t>Выводы и предложения</a:t>
            </a:r>
            <a:endParaRPr lang="ru-RU" dirty="0"/>
          </a:p>
        </p:txBody>
      </p:sp>
      <p:sp>
        <p:nvSpPr>
          <p:cNvPr id="40" name="Полилиния 39"/>
          <p:cNvSpPr/>
          <p:nvPr/>
        </p:nvSpPr>
        <p:spPr>
          <a:xfrm>
            <a:off x="2046289" y="1211014"/>
            <a:ext cx="6873508" cy="4818312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14"/>
          <p:cNvSpPr/>
          <p:nvPr/>
        </p:nvSpPr>
        <p:spPr>
          <a:xfrm>
            <a:off x="2362200" y="1704395"/>
            <a:ext cx="65575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3" indent="-3429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реализован проектный подход к решению приоритетных технологических проблем (переход от внедрения отдельных технологий к комплексному решению актуальных задач)</a:t>
            </a:r>
          </a:p>
          <a:p>
            <a:pPr marL="450850" lvl="3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необходима унификация процедуры отбора технологий по критериям эффективности и эффекта</a:t>
            </a:r>
          </a:p>
          <a:p>
            <a:pPr marL="450850" lvl="3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необходимо создание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каталога наиболее применимых (с точки зрения реализации и эффективности) технологий и оборудования, привлекаемых для решения ключевых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показателей эффективности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37242" y="3081768"/>
            <a:ext cx="6541313" cy="694471"/>
          </a:xfrm>
          <a:prstGeom prst="rect">
            <a:avLst/>
          </a:prstGeom>
        </p:spPr>
        <p:txBody>
          <a:bodyPr/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Благодарю за внимание!</a:t>
            </a:r>
            <a:endParaRPr lang="ru-RU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46287" y="0"/>
            <a:ext cx="7097713" cy="1078030"/>
          </a:xfrm>
        </p:spPr>
        <p:txBody>
          <a:bodyPr lIns="91361" tIns="45681" rIns="91361" bIns="45681" anchor="b"/>
          <a:lstStyle/>
          <a:p>
            <a:r>
              <a:rPr lang="ru-RU" sz="2200" dirty="0" smtClean="0"/>
              <a:t>О</a:t>
            </a:r>
            <a:r>
              <a:rPr lang="ru-RU" dirty="0" smtClean="0"/>
              <a:t>ОО «Газпром трансгаз Москва». Показатели</a:t>
            </a:r>
            <a:endParaRPr lang="ru-RU" sz="2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7518" r="4400" b="11125"/>
          <a:stretch/>
        </p:blipFill>
        <p:spPr>
          <a:xfrm>
            <a:off x="2304176" y="1578047"/>
            <a:ext cx="6494762" cy="42031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37423" y="4798632"/>
            <a:ext cx="87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23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АГНКС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4354" y="4293579"/>
            <a:ext cx="114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13 210</a:t>
            </a:r>
            <a:endParaRPr lang="ru-RU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сотрудников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1886" y="4028967"/>
            <a:ext cx="99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25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филиалов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37506" y="4580847"/>
            <a:ext cx="1175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23</a:t>
            </a: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КС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.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48</a:t>
            </a: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КЦ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278</a:t>
            </a:r>
            <a:r>
              <a:rPr lang="ru-RU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ГПА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61226" y="2184842"/>
            <a:ext cx="19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21 </a:t>
            </a:r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191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км трассы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66864" y="4182801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693</a:t>
            </a:r>
            <a:endParaRPr lang="ru-RU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ГРС и КРП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2046288" y="1276709"/>
            <a:ext cx="6864883" cy="4504469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Прямоугольник 30"/>
          <p:cNvSpPr>
            <a:spLocks noChangeArrowheads="1"/>
          </p:cNvSpPr>
          <p:nvPr/>
        </p:nvSpPr>
        <p:spPr bwMode="auto">
          <a:xfrm>
            <a:off x="163894" y="3777869"/>
            <a:ext cx="1694305" cy="184665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         1</a:t>
            </a:r>
            <a:r>
              <a:rPr lang="en-US" alt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4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 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+mn-cs"/>
            </a:endParaRPr>
          </a:p>
          <a:p>
            <a:pPr algn="r" eaLnBrk="1" hangingPunct="1"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регионов</a:t>
            </a:r>
          </a:p>
          <a:p>
            <a:pPr algn="r" eaLnBrk="1" hangingPunct="1">
              <a:defRPr/>
            </a:pPr>
            <a:endParaRPr lang="ru-RU" altLang="ru-RU" sz="10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+mn-cs"/>
            </a:endParaRPr>
          </a:p>
          <a:p>
            <a:pPr algn="r" eaLnBrk="1" hangingPunct="1">
              <a:defRPr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25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%</a:t>
            </a:r>
          </a:p>
          <a:p>
            <a:pPr algn="r" eaLnBrk="1" hangingPunct="1"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населения РФ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0"/>
          <a:stretch/>
        </p:blipFill>
        <p:spPr bwMode="auto">
          <a:xfrm>
            <a:off x="198407" y="1393317"/>
            <a:ext cx="2839015" cy="2028975"/>
          </a:xfrm>
          <a:prstGeom prst="rect">
            <a:avLst/>
          </a:prstGeom>
          <a:noFill/>
          <a:ln w="31750">
            <a:solidFill>
              <a:schemeClr val="bg1"/>
            </a:solidFill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Полилиния 15"/>
          <p:cNvSpPr/>
          <p:nvPr/>
        </p:nvSpPr>
        <p:spPr>
          <a:xfrm flipH="1">
            <a:off x="163894" y="3594480"/>
            <a:ext cx="1785676" cy="2186698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287" y="-27429"/>
            <a:ext cx="7097715" cy="1079500"/>
          </a:xfrm>
        </p:spPr>
        <p:txBody>
          <a:bodyPr/>
          <a:lstStyle/>
          <a:p>
            <a:r>
              <a:rPr lang="ru-RU" dirty="0" smtClean="0"/>
              <a:t>Существующие тенденции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05093678"/>
              </p:ext>
            </p:extLst>
          </p:nvPr>
        </p:nvGraphicFramePr>
        <p:xfrm>
          <a:off x="169652" y="1733431"/>
          <a:ext cx="431608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1470" y="1190087"/>
            <a:ext cx="4325639" cy="40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08000" tIns="36000" rIns="36000" bIns="360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Объем транспорта газа, млрд. м</a:t>
            </a:r>
            <a:r>
              <a:rPr lang="ru-RU" sz="1800" baseline="300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3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/год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82827873"/>
              </p:ext>
            </p:extLst>
          </p:nvPr>
        </p:nvGraphicFramePr>
        <p:xfrm>
          <a:off x="4695644" y="1733431"/>
          <a:ext cx="431608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7462" y="1190087"/>
            <a:ext cx="4325639" cy="40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08000" tIns="36000" rIns="36000" bIns="360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Протяженность газопроводов, тыс. км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650302" y="3467819"/>
            <a:ext cx="1647646" cy="802256"/>
          </a:xfrm>
          <a:prstGeom prst="wedgeRoundRectCallout">
            <a:avLst>
              <a:gd name="adj1" fmla="val 58748"/>
              <a:gd name="adj2" fmla="val 1044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Со сроком эксплуатации более 30 лет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183617" y="2670114"/>
            <a:ext cx="1647646" cy="554458"/>
          </a:xfrm>
          <a:prstGeom prst="wedgeRoundRectCallout">
            <a:avLst>
              <a:gd name="adj1" fmla="val -29326"/>
              <a:gd name="adj2" fmla="val -15870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Общая протяженность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850784" y="3014663"/>
            <a:ext cx="1311216" cy="419819"/>
          </a:xfrm>
          <a:prstGeom prst="wedgeRoundRectCallout">
            <a:avLst>
              <a:gd name="adj1" fmla="val -40896"/>
              <a:gd name="adj2" fmla="val 12609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Общий объем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81377" y="4200525"/>
            <a:ext cx="2271569" cy="495602"/>
          </a:xfrm>
          <a:prstGeom prst="wedgeRoundRectCallout">
            <a:avLst>
              <a:gd name="adj1" fmla="val -20293"/>
              <a:gd name="adj2" fmla="val 951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Московский промышленный узел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972911" y="2594844"/>
            <a:ext cx="1311216" cy="419819"/>
          </a:xfrm>
          <a:prstGeom prst="wedgeRoundRectCallout">
            <a:avLst>
              <a:gd name="adj1" fmla="val -18377"/>
              <a:gd name="adj2" fmla="val -10532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ТВПС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287" y="-27429"/>
            <a:ext cx="7097715" cy="1079500"/>
          </a:xfrm>
        </p:spPr>
        <p:txBody>
          <a:bodyPr/>
          <a:lstStyle/>
          <a:p>
            <a:r>
              <a:rPr lang="ru-RU" dirty="0" smtClean="0"/>
              <a:t>Стратегия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2257" y="1796656"/>
            <a:ext cx="78033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Цель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– формирование и реализация технологических приоритетов инновационного развития ООО «Газпром трансгаз Москва»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707366" y="1509622"/>
            <a:ext cx="8123897" cy="1224951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94" y="3015843"/>
            <a:ext cx="2922169" cy="294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лилиния 7"/>
          <p:cNvSpPr/>
          <p:nvPr/>
        </p:nvSpPr>
        <p:spPr>
          <a:xfrm>
            <a:off x="241541" y="3027363"/>
            <a:ext cx="7207010" cy="515937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09" y="3177768"/>
            <a:ext cx="780335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Ключевые направления: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прогноз технологического и социального развития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привлечение и освоение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новых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эффективных                                                      технологий  и инноваций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совершенствование управления производством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287" y="-27429"/>
            <a:ext cx="7097715" cy="1079500"/>
          </a:xfrm>
        </p:spPr>
        <p:txBody>
          <a:bodyPr/>
          <a:lstStyle/>
          <a:p>
            <a:r>
              <a:rPr lang="ru-RU" dirty="0" smtClean="0"/>
              <a:t>Прогноз технологического развития</a:t>
            </a:r>
            <a:endParaRPr lang="ru-RU" dirty="0"/>
          </a:p>
        </p:txBody>
      </p:sp>
      <p:pic>
        <p:nvPicPr>
          <p:cNvPr id="4" name="Рисунок 3" descr="C:\Users\kovalevskiy\Desktop\Новая папка (6)\устойчивость макс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27" y="1328461"/>
            <a:ext cx="5555411" cy="48943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6361" y="1190087"/>
            <a:ext cx="2893654" cy="2786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08000" tIns="36000" rIns="36000" bIns="36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Цель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:</a:t>
            </a:r>
          </a:p>
          <a:p>
            <a:pPr marL="266700" indent="-2667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обеспечение надёжности и безопасности</a:t>
            </a:r>
          </a:p>
          <a:p>
            <a:pPr marL="266700" indent="-2667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повышение объемов поставок газа на внутренний рынок</a:t>
            </a:r>
          </a:p>
          <a:p>
            <a:pPr marL="266700" indent="-2667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эффективность управления</a:t>
            </a:r>
          </a:p>
          <a:p>
            <a:pPr marL="266700" indent="-2667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оптимизация МТР</a:t>
            </a:r>
          </a:p>
          <a:p>
            <a:pPr marL="266700" indent="-26670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энергосбережение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энергоэффективность и пр.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243532" y="1190086"/>
            <a:ext cx="5684806" cy="2786692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068" y="4287329"/>
            <a:ext cx="4494362" cy="1827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08000" tIns="36000" rIns="36000" bIns="36000" anchor="ctr" anchorCtr="0">
            <a:noAutofit/>
          </a:bodyPr>
          <a:lstStyle/>
          <a:p>
            <a:pPr marL="180975" indent="-180975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вывод из эксплуатации   -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17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 КЦ,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	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              -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55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 объектов ЛЧ МГ (1788,8 км)</a:t>
            </a: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строительство и реконструкция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	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		–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754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 км МГ</a:t>
            </a:r>
          </a:p>
          <a:p>
            <a:pPr marL="180975" indent="-180975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капитальный ремонт 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	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	            –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5 130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 км МГ,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27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 ГПА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46361" y="4114800"/>
            <a:ext cx="2997171" cy="2107983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5691" y="6024369"/>
            <a:ext cx="2398141" cy="198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08000" tIns="36000" rIns="36000" bIns="360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 Narrow" panose="020B0506020202030204" pitchFamily="34" charset="0"/>
              </a:rPr>
              <a:t>Перспективные потоки газа</a:t>
            </a:r>
            <a:endParaRPr lang="ru-RU" sz="1100" i="1" dirty="0">
              <a:solidFill>
                <a:schemeClr val="accent1">
                  <a:lumMod val="75000"/>
                </a:schemeClr>
              </a:solidFill>
              <a:latin typeface="Arial Narrow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287" y="-27429"/>
            <a:ext cx="7097715" cy="1079500"/>
          </a:xfrm>
        </p:spPr>
        <p:txBody>
          <a:bodyPr/>
          <a:lstStyle/>
          <a:p>
            <a:r>
              <a:rPr lang="ru-RU" dirty="0" smtClean="0"/>
              <a:t>Развитие </a:t>
            </a:r>
            <a:r>
              <a:rPr lang="ru-RU" dirty="0"/>
              <a:t>системы газоснабжения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Московского промышленного узла</a:t>
            </a:r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AE9ED"/>
              </a:clrFrom>
              <a:clrTo>
                <a:srgbClr val="EAE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28" y="1342631"/>
            <a:ext cx="5598063" cy="443622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Полилиния 4"/>
          <p:cNvSpPr/>
          <p:nvPr/>
        </p:nvSpPr>
        <p:spPr>
          <a:xfrm>
            <a:off x="3243532" y="1190085"/>
            <a:ext cx="5684806" cy="2967847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361" y="1190086"/>
            <a:ext cx="2893654" cy="3097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08000" tIns="36000" rIns="36000" bIns="3600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Цель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:</a:t>
            </a:r>
          </a:p>
          <a:p>
            <a:pPr marL="266700" indent="-2667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увеличение поставки газа перспективным потребителям МПУ</a:t>
            </a:r>
          </a:p>
          <a:p>
            <a:pPr marL="266700" indent="-2667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снятие технологических ограничений, узких мест</a:t>
            </a:r>
          </a:p>
          <a:p>
            <a:pPr marL="266700" indent="-2667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снижение нарушений ОЗ и зон МДР и пр.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067" y="4589253"/>
            <a:ext cx="4586557" cy="15251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08000" tIns="36000" rIns="36000" bIns="36000" anchor="ctr" anchorCtr="0">
            <a:noAutofit/>
          </a:bodyPr>
          <a:lstStyle/>
          <a:p>
            <a:pPr marL="180975" indent="-180975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реконструкция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 Narrow" panose="020B0506020202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	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	         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754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 км МГ,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10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 КРП и ГРС</a:t>
            </a: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капитальный ремонт 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	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	          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5 130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506020202030204" pitchFamily="34" charset="0"/>
              </a:rPr>
              <a:t>км МГ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46361" y="4425350"/>
            <a:ext cx="2997171" cy="1797433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2033713" y="427118"/>
            <a:ext cx="7110287" cy="6502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Технологические приоритеты развития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79951" y="1704395"/>
            <a:ext cx="6339846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3" indent="-3429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повышение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конструктивной и системной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надежности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объектов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0850" lvl="3" indent="-3429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достоверная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оценка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технического состояния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объектов и обоснования стратегии эксплуатации объектов, 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диагностирования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47675" indent="-3429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оптимизация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капитальных вложений в строительство, реконструкцию и ремонт объектов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47675" indent="-3429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снижение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удельных затрат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транспорт газа, удельных расходов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энергоресурса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47675" indent="-3429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снижение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потерь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при транспорте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газа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47675" indent="-3429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устранение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нарушений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зон с особыми условиями использования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территорий (МДР) и пр.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277374" y="1201738"/>
            <a:ext cx="6642423" cy="2214322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30"/>
          <p:cNvSpPr>
            <a:spLocks noChangeArrowheads="1"/>
          </p:cNvSpPr>
          <p:nvPr/>
        </p:nvSpPr>
        <p:spPr bwMode="auto">
          <a:xfrm>
            <a:off x="250166" y="1224128"/>
            <a:ext cx="1783548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           15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 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+mn-cs"/>
            </a:endParaRPr>
          </a:p>
          <a:p>
            <a:pPr algn="r" eaLnBrk="1" hangingPunct="1"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приоритетных 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+mn-cs"/>
            </a:endParaRPr>
          </a:p>
          <a:p>
            <a:pPr algn="r" eaLnBrk="1" hangingPunct="1"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задач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>
          <a:xfrm flipH="1" flipV="1">
            <a:off x="353571" y="1695450"/>
            <a:ext cx="1769372" cy="826077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9" y="2639683"/>
            <a:ext cx="1945984" cy="273457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8" y="3519577"/>
            <a:ext cx="1894467" cy="273457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2289789" y="4143739"/>
            <a:ext cx="5445125" cy="90011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b="1" dirty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Реализация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89789" y="3289664"/>
            <a:ext cx="5445125" cy="7810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b="1" dirty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Планирование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81852" y="2343514"/>
            <a:ext cx="5445125" cy="8699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b="1" dirty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Формализация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81852" y="1354502"/>
            <a:ext cx="5445125" cy="900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b="1" dirty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Формирование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2046288" y="0"/>
            <a:ext cx="70977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5725" eaLnBrk="1" hangingPunct="1"/>
            <a:r>
              <a:rPr lang="ru-RU" altLang="ru-RU" sz="2200" dirty="0" smtClean="0">
                <a:solidFill>
                  <a:schemeClr val="bg1"/>
                </a:solidFill>
                <a:latin typeface="Arial Narrow" pitchFamily="34" charset="0"/>
              </a:rPr>
              <a:t>Система управления технологическим развитием</a:t>
            </a:r>
            <a:endParaRPr lang="ru-RU" altLang="ru-RU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343" name="Скругленный прямоугольник 3"/>
          <p:cNvSpPr>
            <a:spLocks noChangeArrowheads="1"/>
          </p:cNvSpPr>
          <p:nvPr/>
        </p:nvSpPr>
        <p:spPr bwMode="auto">
          <a:xfrm>
            <a:off x="7592842" y="2756264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 alt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347" name="Прямоугольник 1"/>
          <p:cNvSpPr>
            <a:spLocks noChangeArrowheads="1"/>
          </p:cNvSpPr>
          <p:nvPr/>
        </p:nvSpPr>
        <p:spPr bwMode="auto">
          <a:xfrm>
            <a:off x="3805852" y="1502139"/>
            <a:ext cx="263048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 altLang="ru-RU" sz="17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7877" y="1425939"/>
            <a:ext cx="4138612" cy="338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Научно-технические проблемы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7877" y="1830752"/>
            <a:ext cx="4138612" cy="333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Приоритетные задачи</a:t>
            </a:r>
            <a:endParaRPr lang="ru-RU" sz="140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7239" y="2434002"/>
            <a:ext cx="1619250" cy="6746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Инновационные проекты.                 Паспорта проектов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7877" y="2434002"/>
            <a:ext cx="2384425" cy="6746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Портфель инновационных технологий.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Паспорта технологий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6289" y="4234227"/>
            <a:ext cx="4141788" cy="720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200" b="1" dirty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Проектирование,  НИОКР, апробация, производственные планы и программы, тематические программы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7877" y="3378564"/>
            <a:ext cx="1911350" cy="571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b="1" dirty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Инновационные программы, планы НТР 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21939" y="3383327"/>
            <a:ext cx="1385888" cy="568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b="1" dirty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Дорожные карты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89789" y="5118464"/>
            <a:ext cx="5445125" cy="6905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b="1" dirty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Мониторинг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96289" y="5208952"/>
            <a:ext cx="4141788" cy="465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Авторский надзор, строительный контроль</a:t>
            </a:r>
            <a:endParaRPr lang="ru-RU" sz="1400" dirty="0">
              <a:ea typeface="Calibri"/>
              <a:cs typeface="Times New Roman"/>
            </a:endParaRP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>
            <a:off x="6376014" y="3113452"/>
            <a:ext cx="0" cy="269875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Прямая со стрелкой 36"/>
          <p:cNvCxnSpPr/>
          <p:nvPr/>
        </p:nvCxnSpPr>
        <p:spPr bwMode="auto">
          <a:xfrm>
            <a:off x="4599602" y="3108689"/>
            <a:ext cx="0" cy="269875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Прямая со стрелкой 37"/>
          <p:cNvCxnSpPr/>
          <p:nvPr/>
        </p:nvCxnSpPr>
        <p:spPr bwMode="auto">
          <a:xfrm>
            <a:off x="7233264" y="3108689"/>
            <a:ext cx="0" cy="1125538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Прямая со стрелкой 39"/>
          <p:cNvCxnSpPr/>
          <p:nvPr/>
        </p:nvCxnSpPr>
        <p:spPr bwMode="auto">
          <a:xfrm>
            <a:off x="6106139" y="3964352"/>
            <a:ext cx="0" cy="269875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Прямая со стрелкой 40"/>
          <p:cNvCxnSpPr/>
          <p:nvPr/>
        </p:nvCxnSpPr>
        <p:spPr bwMode="auto">
          <a:xfrm>
            <a:off x="4599602" y="3964352"/>
            <a:ext cx="0" cy="269875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Прямая со стрелкой 41"/>
          <p:cNvCxnSpPr/>
          <p:nvPr/>
        </p:nvCxnSpPr>
        <p:spPr bwMode="auto">
          <a:xfrm>
            <a:off x="5747364" y="4954952"/>
            <a:ext cx="0" cy="254000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Прямая со стрелкой 43"/>
          <p:cNvCxnSpPr/>
          <p:nvPr/>
        </p:nvCxnSpPr>
        <p:spPr bwMode="auto">
          <a:xfrm>
            <a:off x="4599602" y="2164127"/>
            <a:ext cx="0" cy="269875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Прямая со стрелкой 44"/>
          <p:cNvCxnSpPr/>
          <p:nvPr/>
        </p:nvCxnSpPr>
        <p:spPr bwMode="auto">
          <a:xfrm>
            <a:off x="6737964" y="2164127"/>
            <a:ext cx="0" cy="269875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Прямоугольник 45"/>
          <p:cNvSpPr/>
          <p:nvPr/>
        </p:nvSpPr>
        <p:spPr>
          <a:xfrm>
            <a:off x="8017450" y="1354502"/>
            <a:ext cx="808037" cy="900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b="1" dirty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Нормы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017450" y="2343514"/>
            <a:ext cx="808037" cy="172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b="1" dirty="0" err="1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Каскади-рование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017450" y="4143739"/>
            <a:ext cx="808037" cy="1665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200" b="1" dirty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Оценка</a:t>
            </a:r>
            <a:endParaRPr lang="ru-RU" sz="1200" dirty="0">
              <a:ea typeface="Calibri"/>
              <a:cs typeface="Times New Roman"/>
            </a:endParaRPr>
          </a:p>
        </p:txBody>
      </p:sp>
      <p:cxnSp>
        <p:nvCxnSpPr>
          <p:cNvPr id="51" name="Прямая со стрелкой 50"/>
          <p:cNvCxnSpPr/>
          <p:nvPr/>
        </p:nvCxnSpPr>
        <p:spPr bwMode="auto">
          <a:xfrm>
            <a:off x="5701327" y="3108689"/>
            <a:ext cx="0" cy="269875"/>
          </a:xfrm>
          <a:prstGeom prst="straightConnector1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Прямоугольник 38"/>
          <p:cNvSpPr/>
          <p:nvPr/>
        </p:nvSpPr>
        <p:spPr>
          <a:xfrm>
            <a:off x="239711" y="2915725"/>
            <a:ext cx="1545956" cy="128839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Испытательная база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9711" y="4425355"/>
            <a:ext cx="1545956" cy="128878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Менеджмент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9711" y="1440762"/>
            <a:ext cx="1545956" cy="125930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365F91"/>
                </a:solidFill>
                <a:latin typeface="Times New Roman"/>
                <a:ea typeface="Calibri"/>
                <a:cs typeface="Times New Roman"/>
              </a:rPr>
              <a:t>Нормативная база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1772527" y="1285336"/>
            <a:ext cx="426758" cy="4523690"/>
          </a:xfrm>
          <a:prstGeom prst="rightBrace">
            <a:avLst>
              <a:gd name="adj1" fmla="val 8333"/>
              <a:gd name="adj2" fmla="val 50382"/>
            </a:avLst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289" y="-27429"/>
            <a:ext cx="7097714" cy="1079500"/>
          </a:xfrm>
        </p:spPr>
        <p:txBody>
          <a:bodyPr/>
          <a:lstStyle/>
          <a:p>
            <a:r>
              <a:rPr lang="ru-RU" dirty="0" smtClean="0"/>
              <a:t>Инновационные технологии и решения</a:t>
            </a: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 flipH="1">
            <a:off x="83070" y="3739551"/>
            <a:ext cx="1581828" cy="2549106"/>
          </a:xfrm>
          <a:custGeom>
            <a:avLst/>
            <a:gdLst>
              <a:gd name="connsiteX0" fmla="*/ 0 w 9071428"/>
              <a:gd name="connsiteY0" fmla="*/ 4281714 h 4281714"/>
              <a:gd name="connsiteX1" fmla="*/ 0 w 9071428"/>
              <a:gd name="connsiteY1" fmla="*/ 0 h 4281714"/>
              <a:gd name="connsiteX2" fmla="*/ 9071428 w 9071428"/>
              <a:gd name="connsiteY2" fmla="*/ 0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71428" h="4281714">
                <a:moveTo>
                  <a:pt x="0" y="4281714"/>
                </a:moveTo>
                <a:lnTo>
                  <a:pt x="0" y="0"/>
                </a:lnTo>
                <a:lnTo>
                  <a:pt x="9071428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9ED"/>
              </a:clrFrom>
              <a:clrTo>
                <a:srgbClr val="EAE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9" y="1186385"/>
            <a:ext cx="1516598" cy="21261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30"/>
          <p:cNvSpPr>
            <a:spLocks noChangeArrowheads="1"/>
          </p:cNvSpPr>
          <p:nvPr/>
        </p:nvSpPr>
        <p:spPr bwMode="auto">
          <a:xfrm>
            <a:off x="152076" y="3945974"/>
            <a:ext cx="1512822" cy="17851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           11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 </a:t>
            </a:r>
            <a:endParaRPr lang="en-US" alt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algn="r" eaLnBrk="1" hangingPunct="1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приоритетных проблем</a:t>
            </a:r>
          </a:p>
          <a:p>
            <a:pPr algn="r" eaLnBrk="1" hangingPunct="1">
              <a:defRPr/>
            </a:pPr>
            <a:r>
              <a:rPr lang="en-US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103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algn="r" eaLnBrk="1" hangingPunct="1"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технологи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и</a:t>
            </a:r>
            <a:endParaRPr lang="ru-RU" alt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815"/>
              </p:ext>
            </p:extLst>
          </p:nvPr>
        </p:nvGraphicFramePr>
        <p:xfrm>
          <a:off x="1733914" y="1203626"/>
          <a:ext cx="7366959" cy="50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37"/>
                <a:gridCol w="4692764"/>
                <a:gridCol w="1319847"/>
                <a:gridCol w="983411"/>
              </a:tblGrid>
              <a:tr h="31907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№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84413" marR="84413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Технологический приоритет/приоритетная задача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marL="84413" marR="84413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Т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ехнологий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marL="84413" marR="84413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Период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marL="84413" marR="84413" marT="45732" marB="45732"/>
                </a:tc>
              </a:tr>
              <a:tr h="22333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 gridSpan="3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Повышение конструктивной и системной надежности объектов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31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.1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Увеличение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ресурса газотурбинного агрегата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ru-RU" sz="1400" b="0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2015 - 2020</a:t>
                      </a:r>
                    </a:p>
                  </a:txBody>
                  <a:tcPr marL="84413" marR="84413" marT="0" marB="0"/>
                </a:tc>
              </a:tr>
              <a:tr h="29076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1.2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Повышение уровня безотказности оборудования на объектах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ru-RU" sz="1400" b="0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2015 - 2020</a:t>
                      </a:r>
                    </a:p>
                  </a:txBody>
                  <a:tcPr marL="84413" marR="84413" marT="0" marB="0"/>
                </a:tc>
              </a:tr>
              <a:tr h="29172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1.3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Повышение эффективности работы средств защиты от коррозии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1400" b="0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2015 - 2017</a:t>
                      </a:r>
                    </a:p>
                  </a:txBody>
                  <a:tcPr marL="84413" marR="84413" marT="0" marB="0"/>
                </a:tc>
              </a:tr>
              <a:tr h="28405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1.4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Повышение системной надежности ГТС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0" baseline="-25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2018 - 2020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</a:tr>
              <a:tr h="44666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 gridSpan="3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Достоверная оценка технического состояния объектов и обоснование стратегии дальнейшей эксплуатации объектов, их диагностирования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66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2.1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Совершенствование системы мониторинга и планирования диагностических работ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2015 - 2017</a:t>
                      </a:r>
                    </a:p>
                  </a:txBody>
                  <a:tcPr marL="84413" marR="84413" marT="0" marB="0"/>
                </a:tc>
              </a:tr>
              <a:tr h="22333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2.2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Повышение готовности объектов к внутритрубной диагностике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2015 - 2017</a:t>
                      </a:r>
                    </a:p>
                  </a:txBody>
                  <a:tcPr marL="84413" marR="84413" marT="0" marB="0"/>
                </a:tc>
              </a:tr>
              <a:tr h="44666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2.3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Определение потенциально-опасных стресс-коррозионных участков газопроводов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4413" marR="84413" marT="0" marB="0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2015 - 2017</a:t>
                      </a:r>
                    </a:p>
                  </a:txBody>
                  <a:tcPr marL="84413" marR="84413" marT="0" marB="0"/>
                </a:tc>
              </a:tr>
              <a:tr h="319061">
                <a:tc>
                  <a:txBody>
                    <a:bodyPr/>
                    <a:lstStyle/>
                    <a:p>
                      <a:pPr marL="0" algn="l" defTabSz="779252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4407" marR="84407" marT="45728" marB="45728"/>
                </a:tc>
                <a:tc gridSpan="3">
                  <a:txBody>
                    <a:bodyPr/>
                    <a:lstStyle/>
                    <a:p>
                      <a:pPr marL="0" algn="l" defTabSz="779252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Оптимизация капитальных вложений в строительство и реконструкцию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4407" marR="84407" marT="45728" marB="457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4413" marR="84413" marT="0" marB="0"/>
                </a:tc>
              </a:tr>
              <a:tr h="319045">
                <a:tc>
                  <a:txBody>
                    <a:bodyPr/>
                    <a:lstStyle/>
                    <a:p>
                      <a:pPr marL="0" marR="0" indent="0" algn="l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0" marR="0" indent="0" algn="l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Снижение удельных показателей стоимости </a:t>
                      </a: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КС </a:t>
                      </a: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ремонта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US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0" marR="0" indent="0" algn="l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2015 - 2020</a:t>
                      </a:r>
                    </a:p>
                  </a:txBody>
                  <a:tcPr marL="84455" marR="84455"/>
                </a:tc>
              </a:tr>
              <a:tr h="22333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13" marR="84413" marT="0" marB="0"/>
                </a:tc>
                <a:tc gridSpan="3"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Повышение качества проектной документации, строительно-монтажных работ</a:t>
                      </a:r>
                    </a:p>
                  </a:txBody>
                  <a:tcPr marL="84413" marR="844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4413" marR="84413" marT="0" marB="0"/>
                </a:tc>
              </a:tr>
              <a:tr h="31904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4.1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Повышение качества сварных соединений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2015 - 2017</a:t>
                      </a:r>
                    </a:p>
                  </a:txBody>
                  <a:tcPr marL="84455" marR="84455"/>
                </a:tc>
              </a:tr>
              <a:tr h="31904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4.2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Повышение качества проектной документации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2015 - 2017</a:t>
                      </a:r>
                    </a:p>
                  </a:txBody>
                  <a:tcPr marL="84455" marR="84455"/>
                </a:tc>
              </a:tr>
              <a:tr h="31904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4.3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Повышение качества строительно-монтажных работ</a:t>
                      </a: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0" marR="0" indent="0" algn="ctr" defTabSz="1279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4455" marR="84455"/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2015 - 2017</a:t>
                      </a:r>
                    </a:p>
                  </a:txBody>
                  <a:tcPr marL="84455" marR="844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0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т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тМ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12219</TotalTime>
  <Words>1126</Words>
  <Application>Microsoft Office PowerPoint</Application>
  <PresentationFormat>On-screen Show (4:3)</PresentationFormat>
  <Paragraphs>383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Wingdings</vt:lpstr>
      <vt:lpstr>ГтМ</vt:lpstr>
      <vt:lpstr>ГтМ-1</vt:lpstr>
      <vt:lpstr>22_Специальное оформление</vt:lpstr>
      <vt:lpstr>Технологические приоритеты инновационного развития ООО «Газпром трансгаз Москва»</vt:lpstr>
      <vt:lpstr>ООО «Газпром трансгаз Москва». Показатели</vt:lpstr>
      <vt:lpstr>Существующие тенденции</vt:lpstr>
      <vt:lpstr>Стратегия</vt:lpstr>
      <vt:lpstr>Прогноз технологического развития</vt:lpstr>
      <vt:lpstr>Развитие системы газоснабжения  Московского промышленного узла</vt:lpstr>
      <vt:lpstr> Технологические приоритеты развития</vt:lpstr>
      <vt:lpstr>PowerPoint Presentation</vt:lpstr>
      <vt:lpstr>Инновационные технологии и решения</vt:lpstr>
      <vt:lpstr>Инновационные технологии и решения (продолжение)</vt:lpstr>
      <vt:lpstr>Результаты</vt:lpstr>
      <vt:lpstr>Повышение технически возможной пропускной способности (ТВПС) ГРС</vt:lpstr>
      <vt:lpstr>Однониточная ГИС на базе УЗПР «Вымпел-500» Ду1400</vt:lpstr>
      <vt:lpstr>Эффективность внедрения технологий</vt:lpstr>
      <vt:lpstr>Привлечение технологий*)</vt:lpstr>
      <vt:lpstr>Сотрудничество по импортозамещению с субъектами</vt:lpstr>
      <vt:lpstr>Показатели технологического развития</vt:lpstr>
      <vt:lpstr>Выводы и предложения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057-Tarasovsky</dc:creator>
  <cp:lastModifiedBy>SiteKiosk Restricted User Account</cp:lastModifiedBy>
  <cp:revision>361</cp:revision>
  <cp:lastPrinted>2016-05-23T09:05:49Z</cp:lastPrinted>
  <dcterms:created xsi:type="dcterms:W3CDTF">2014-06-16T05:55:04Z</dcterms:created>
  <dcterms:modified xsi:type="dcterms:W3CDTF">2016-10-04T14:43:19Z</dcterms:modified>
</cp:coreProperties>
</file>