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4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72" r:id="rId12"/>
    <p:sldId id="266" r:id="rId13"/>
    <p:sldId id="267" r:id="rId14"/>
    <p:sldId id="268" r:id="rId15"/>
    <p:sldId id="269" r:id="rId16"/>
    <p:sldId id="273" r:id="rId17"/>
    <p:sldId id="276" r:id="rId18"/>
    <p:sldId id="275" r:id="rId19"/>
    <p:sldId id="271" r:id="rId20"/>
  </p:sldIdLst>
  <p:sldSz cx="9906000" cy="6858000" type="A4"/>
  <p:notesSz cx="9144000" cy="6858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89" d="100"/>
          <a:sy n="89" d="100"/>
        </p:scale>
        <p:origin x="-1950" y="-486"/>
      </p:cViewPr>
      <p:guideLst>
        <p:guide orient="horz" pos="2160"/>
        <p:guide pos="312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42950" y="2130426"/>
            <a:ext cx="84201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30.09.2016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30.09.2016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181850" y="274639"/>
            <a:ext cx="222885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95300" y="274639"/>
            <a:ext cx="652145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30.09.2016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30.09.2016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2506" y="4406901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30.09.2016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95300" y="1600201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035550" y="1600201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30.09.2016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32111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032111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30.09.2016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30.09.2016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30.09.2016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872971" y="273051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95300" y="1435101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30.09.2016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30.09.2016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600201"/>
            <a:ext cx="8915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30.09.2016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36.png"/><Relationship Id="rId7" Type="http://schemas.openxmlformats.org/officeDocument/2006/relationships/image" Target="../media/image4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Relationship Id="rId9" Type="http://schemas.openxmlformats.org/officeDocument/2006/relationships/image" Target="../media/image5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5.png"/><Relationship Id="rId9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2.png"/><Relationship Id="rId7" Type="http://schemas.openxmlformats.org/officeDocument/2006/relationships/image" Target="../media/image2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15.png"/><Relationship Id="rId9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D:\Презентация_Технические решения для Чаяндинского м-я\Лист А4 обложк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863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Сайт ФСА\logo_FSA_pn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7784" y="764704"/>
            <a:ext cx="2743367" cy="9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360712" y="2348880"/>
            <a:ext cx="518457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ОСОБЕННОСТИ  ОСВОЕНИЯ </a:t>
            </a:r>
          </a:p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ГАЗОВЫХ  МЕСТОРОЖДЕНИЙ </a:t>
            </a:r>
          </a:p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НА  ВЕЧНОЙ  МЕРЗЛОТЕ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808984" y="4653136"/>
            <a:ext cx="401777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400" i="1" dirty="0">
                <a:solidFill>
                  <a:srgbClr val="002060"/>
                </a:solidFill>
              </a:rPr>
              <a:t>Окунев Сергей Николаевич, </a:t>
            </a:r>
          </a:p>
          <a:p>
            <a:pPr algn="r"/>
            <a:r>
              <a:rPr lang="ru-RU" sz="1400" i="1" dirty="0">
                <a:solidFill>
                  <a:srgbClr val="002060"/>
                </a:solidFill>
              </a:rPr>
              <a:t>главный инженер </a:t>
            </a:r>
            <a:endParaRPr lang="ru-RU" sz="1400" i="1" dirty="0" smtClean="0">
              <a:solidFill>
                <a:srgbClr val="002060"/>
              </a:solidFill>
            </a:endParaRPr>
          </a:p>
          <a:p>
            <a:pPr algn="r"/>
            <a:r>
              <a:rPr lang="ru-RU" sz="1400" i="1" dirty="0" smtClean="0">
                <a:solidFill>
                  <a:srgbClr val="002060"/>
                </a:solidFill>
              </a:rPr>
              <a:t>ООО </a:t>
            </a:r>
            <a:r>
              <a:rPr lang="ru-RU" sz="1400" i="1" dirty="0">
                <a:solidFill>
                  <a:srgbClr val="002060"/>
                </a:solidFill>
              </a:rPr>
              <a:t>НПО «Фундаментстройаркос», к.т.н.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232920" y="5733256"/>
            <a:ext cx="17713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Тюмень, 2016 г.</a:t>
            </a:r>
          </a:p>
        </p:txBody>
      </p:sp>
    </p:spTree>
    <p:extLst>
      <p:ext uri="{BB962C8B-B14F-4D97-AF65-F5344CB8AC3E}">
        <p14:creationId xmlns:p14="http://schemas.microsoft.com/office/powerpoint/2010/main" val="3313923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53663" y="1856783"/>
            <a:ext cx="6620327" cy="1244167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2051" name="Picture 3" descr="D:\Презентация_Технические решения для Чаяндинского м-я\Лист А4 внутринние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165"/>
            <a:ext cx="9906000" cy="6863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88504" y="404664"/>
            <a:ext cx="89289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i="1" dirty="0">
                <a:solidFill>
                  <a:srgbClr val="002060"/>
                </a:solidFill>
              </a:rPr>
              <a:t>Здания с </a:t>
            </a:r>
            <a:r>
              <a:rPr lang="ru-RU" sz="2200" b="1" i="1" dirty="0" smtClean="0">
                <a:solidFill>
                  <a:srgbClr val="002060"/>
                </a:solidFill>
              </a:rPr>
              <a:t>большими </a:t>
            </a:r>
            <a:r>
              <a:rPr lang="ru-RU" sz="2200" b="1" i="1" dirty="0">
                <a:solidFill>
                  <a:srgbClr val="002060"/>
                </a:solidFill>
              </a:rPr>
              <a:t>размерами в плане  </a:t>
            </a:r>
            <a:r>
              <a:rPr lang="ru-RU" sz="2200" b="1" i="1" dirty="0" smtClean="0">
                <a:solidFill>
                  <a:srgbClr val="002060"/>
                </a:solidFill>
              </a:rPr>
              <a:t>и  </a:t>
            </a:r>
            <a:r>
              <a:rPr lang="ru-RU" sz="2200" b="1" i="1" dirty="0">
                <a:solidFill>
                  <a:srgbClr val="002060"/>
                </a:solidFill>
              </a:rPr>
              <a:t>системами </a:t>
            </a:r>
            <a:r>
              <a:rPr lang="ru-RU" sz="2200" b="1" i="1" dirty="0" smtClean="0">
                <a:solidFill>
                  <a:srgbClr val="002060"/>
                </a:solidFill>
              </a:rPr>
              <a:t>температурной стабилизации «ГЕТ». ОБП </a:t>
            </a:r>
            <a:r>
              <a:rPr lang="ru-RU" sz="2200" b="1" i="1" dirty="0" err="1">
                <a:solidFill>
                  <a:srgbClr val="002060"/>
                </a:solidFill>
              </a:rPr>
              <a:t>Бованенковского</a:t>
            </a:r>
            <a:r>
              <a:rPr lang="ru-RU" sz="2200" b="1" i="1" dirty="0">
                <a:solidFill>
                  <a:srgbClr val="002060"/>
                </a:solidFill>
              </a:rPr>
              <a:t> </a:t>
            </a:r>
            <a:r>
              <a:rPr lang="ru-RU" sz="2200" b="1" i="1" dirty="0" smtClean="0">
                <a:solidFill>
                  <a:srgbClr val="002060"/>
                </a:solidFill>
              </a:rPr>
              <a:t> НГКМ</a:t>
            </a:r>
            <a:endParaRPr lang="ru-RU" sz="2200" b="1" i="1" dirty="0">
              <a:solidFill>
                <a:srgbClr val="00206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8584" y="1192388"/>
            <a:ext cx="7776864" cy="4756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7900" y="1412776"/>
            <a:ext cx="7493532" cy="4438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2131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53663" y="1856783"/>
            <a:ext cx="6620327" cy="1244167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2051" name="Picture 3" descr="D:\Презентация_Технические решения для Чаяндинского м-я\Лист А4 внутринние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5" y="-5165"/>
            <a:ext cx="9906000" cy="6863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:\Презентация_Технические решения для Чаяндинского м-я\ГЕТ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4245" y="1268760"/>
            <a:ext cx="6770588" cy="4700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817689" y="398570"/>
            <a:ext cx="828092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i="1" dirty="0" smtClean="0">
                <a:solidFill>
                  <a:srgbClr val="002060"/>
                </a:solidFill>
              </a:rPr>
              <a:t>Система температурной стабилизации «ГЕТ»</a:t>
            </a:r>
          </a:p>
          <a:p>
            <a:pPr algn="ctr"/>
            <a:r>
              <a:rPr lang="ru-RU" sz="2200" b="1" i="1" dirty="0" smtClean="0">
                <a:solidFill>
                  <a:srgbClr val="002060"/>
                </a:solidFill>
              </a:rPr>
              <a:t>(Горизонтальная </a:t>
            </a:r>
            <a:r>
              <a:rPr lang="ru-RU" sz="2200" b="1" i="1" dirty="0" err="1" smtClean="0">
                <a:solidFill>
                  <a:srgbClr val="002060"/>
                </a:solidFill>
              </a:rPr>
              <a:t>Естественнодействующая</a:t>
            </a:r>
            <a:r>
              <a:rPr lang="ru-RU" sz="2200" b="1" i="1" dirty="0" smtClean="0">
                <a:solidFill>
                  <a:srgbClr val="002060"/>
                </a:solidFill>
              </a:rPr>
              <a:t> Трубчатая)</a:t>
            </a:r>
            <a:endParaRPr lang="ru-RU" sz="2200" b="1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6885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53663" y="1856783"/>
            <a:ext cx="6620327" cy="1244167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2051" name="Picture 3" descr="D:\Презентация_Технические решения для Чаяндинского м-я\Лист А4 внутринние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863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24508" y="404664"/>
            <a:ext cx="88569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>
                <a:solidFill>
                  <a:srgbClr val="002060"/>
                </a:solidFill>
              </a:rPr>
              <a:t>Определение границ залегания вечномерзлых грунтов и </a:t>
            </a:r>
            <a:r>
              <a:rPr lang="ru-RU" b="1" i="1" dirty="0" smtClean="0">
                <a:solidFill>
                  <a:srgbClr val="002060"/>
                </a:solidFill>
              </a:rPr>
              <a:t>их температуры </a:t>
            </a:r>
          </a:p>
          <a:p>
            <a:pPr algn="ctr"/>
            <a:r>
              <a:rPr lang="ru-RU" b="1" i="1" dirty="0" smtClean="0">
                <a:solidFill>
                  <a:srgbClr val="002060"/>
                </a:solidFill>
              </a:rPr>
              <a:t>взамен </a:t>
            </a:r>
            <a:r>
              <a:rPr lang="ru-RU" b="1" i="1" dirty="0">
                <a:solidFill>
                  <a:srgbClr val="002060"/>
                </a:solidFill>
              </a:rPr>
              <a:t>проведения изысканий </a:t>
            </a:r>
            <a:r>
              <a:rPr lang="ru-RU" b="1" i="1" dirty="0" smtClean="0">
                <a:solidFill>
                  <a:srgbClr val="002060"/>
                </a:solidFill>
              </a:rPr>
              <a:t>на </a:t>
            </a:r>
            <a:r>
              <a:rPr lang="ru-RU" b="1" i="1" dirty="0">
                <a:solidFill>
                  <a:srgbClr val="002060"/>
                </a:solidFill>
              </a:rPr>
              <a:t>стадии «рабочей документации»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560" y="1052736"/>
            <a:ext cx="7920880" cy="5102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51011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53663" y="1856783"/>
            <a:ext cx="6620327" cy="1244167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2051" name="Picture 3" descr="D:\Презентация_Технические решения для Чаяндинского м-я\Лист А4 внутринние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863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24508" y="404664"/>
            <a:ext cx="88569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000" b="1" i="1" dirty="0">
              <a:solidFill>
                <a:srgbClr val="00206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560" y="778693"/>
            <a:ext cx="7920880" cy="5170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975049" y="825725"/>
            <a:ext cx="7848872" cy="48474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i="1" dirty="0">
                <a:solidFill>
                  <a:srgbClr val="002060"/>
                </a:solidFill>
              </a:rPr>
              <a:t>Применение зданий с полами по грунту снижает стоимость строительно-монтажных работ </a:t>
            </a:r>
            <a:r>
              <a:rPr lang="ru-RU" sz="2200" b="1" i="1" dirty="0" smtClean="0">
                <a:solidFill>
                  <a:srgbClr val="002060"/>
                </a:solidFill>
              </a:rPr>
              <a:t>за счет:</a:t>
            </a:r>
          </a:p>
          <a:p>
            <a:pPr algn="ctr"/>
            <a:endParaRPr lang="ru-RU" sz="1050" b="1" i="1" dirty="0" smtClean="0">
              <a:solidFill>
                <a:srgbClr val="002060"/>
              </a:solidFill>
            </a:endParaRPr>
          </a:p>
          <a:p>
            <a:pPr marL="285750" indent="-285750" algn="ctr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b="1" dirty="0" smtClean="0">
                <a:solidFill>
                  <a:srgbClr val="002060"/>
                </a:solidFill>
              </a:rPr>
              <a:t>использования серийных каркасов зданий;</a:t>
            </a:r>
          </a:p>
          <a:p>
            <a:pPr marL="285750" indent="-285750" algn="ctr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>
                <a:solidFill>
                  <a:srgbClr val="002060"/>
                </a:solidFill>
              </a:rPr>
              <a:t>уменьшения количества свай;</a:t>
            </a:r>
          </a:p>
          <a:p>
            <a:pPr marL="285750" indent="-285750" algn="ctr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b="1" dirty="0" smtClean="0">
                <a:solidFill>
                  <a:srgbClr val="002060"/>
                </a:solidFill>
              </a:rPr>
              <a:t>исключения  </a:t>
            </a:r>
            <a:r>
              <a:rPr lang="ru-RU" b="1" dirty="0">
                <a:solidFill>
                  <a:srgbClr val="002060"/>
                </a:solidFill>
              </a:rPr>
              <a:t>балочного перекрытия проветриваемого подполья;</a:t>
            </a:r>
          </a:p>
          <a:p>
            <a:pPr marL="285750" indent="-285750" algn="ctr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b="1" dirty="0" smtClean="0">
                <a:solidFill>
                  <a:srgbClr val="002060"/>
                </a:solidFill>
              </a:rPr>
              <a:t>уменьшения </a:t>
            </a:r>
            <a:r>
              <a:rPr lang="ru-RU" b="1" dirty="0">
                <a:solidFill>
                  <a:srgbClr val="002060"/>
                </a:solidFill>
              </a:rPr>
              <a:t>длины свай, за счет исключения надземной части и снижения нагрузок на сваи;</a:t>
            </a:r>
          </a:p>
          <a:p>
            <a:pPr marL="285750" indent="-285750" algn="ctr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b="1" dirty="0" smtClean="0">
                <a:solidFill>
                  <a:srgbClr val="002060"/>
                </a:solidFill>
              </a:rPr>
              <a:t>исключения </a:t>
            </a:r>
            <a:r>
              <a:rPr lang="ru-RU" b="1" dirty="0">
                <a:solidFill>
                  <a:srgbClr val="002060"/>
                </a:solidFill>
              </a:rPr>
              <a:t>пандусов  и сокращение площади застройки;</a:t>
            </a:r>
          </a:p>
          <a:p>
            <a:pPr marL="285750" indent="-285750" algn="ctr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b="1" dirty="0" smtClean="0">
                <a:solidFill>
                  <a:srgbClr val="002060"/>
                </a:solidFill>
              </a:rPr>
              <a:t>применения </a:t>
            </a:r>
            <a:r>
              <a:rPr lang="ru-RU" b="1" dirty="0">
                <a:solidFill>
                  <a:srgbClr val="002060"/>
                </a:solidFill>
              </a:rPr>
              <a:t>металлических свай из стали 10-20 вместо 09Г2С;</a:t>
            </a:r>
          </a:p>
          <a:p>
            <a:pPr marL="285750" indent="-285750" algn="ctr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b="1" dirty="0" smtClean="0">
                <a:solidFill>
                  <a:srgbClr val="002060"/>
                </a:solidFill>
              </a:rPr>
              <a:t>снижения </a:t>
            </a:r>
            <a:r>
              <a:rPr lang="ru-RU" b="1" dirty="0">
                <a:solidFill>
                  <a:srgbClr val="002060"/>
                </a:solidFill>
              </a:rPr>
              <a:t>объемов работ по утилизации после завершения срока эксплуатации.</a:t>
            </a:r>
          </a:p>
        </p:txBody>
      </p:sp>
    </p:spTree>
    <p:extLst>
      <p:ext uri="{BB962C8B-B14F-4D97-AF65-F5344CB8AC3E}">
        <p14:creationId xmlns:p14="http://schemas.microsoft.com/office/powerpoint/2010/main" val="2703356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53663" y="1848115"/>
            <a:ext cx="6620327" cy="1244167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2051" name="Picture 3" descr="D:\Презентация_Технические решения для Чаяндинского м-я\Лист А4 внутринние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863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24508" y="404664"/>
            <a:ext cx="88569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000" b="1" i="1" dirty="0">
              <a:solidFill>
                <a:srgbClr val="00206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8507" y="1170523"/>
            <a:ext cx="2985405" cy="2192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53688" y="404665"/>
            <a:ext cx="78488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i="1" dirty="0">
                <a:solidFill>
                  <a:srgbClr val="002060"/>
                </a:solidFill>
              </a:rPr>
              <a:t>Объекты с полами по </a:t>
            </a:r>
            <a:r>
              <a:rPr lang="ru-RU" sz="2200" b="1" i="1" dirty="0" smtClean="0">
                <a:solidFill>
                  <a:srgbClr val="002060"/>
                </a:solidFill>
              </a:rPr>
              <a:t>грунту,  выполненные </a:t>
            </a:r>
            <a:r>
              <a:rPr lang="ru-RU" sz="2200" b="1" i="1" dirty="0">
                <a:solidFill>
                  <a:srgbClr val="002060"/>
                </a:solidFill>
              </a:rPr>
              <a:t>с применением </a:t>
            </a:r>
            <a:r>
              <a:rPr lang="ru-RU" sz="2200" b="1" i="1" dirty="0" smtClean="0">
                <a:solidFill>
                  <a:srgbClr val="002060"/>
                </a:solidFill>
              </a:rPr>
              <a:t>систем температурной стабилизации «ГЕТ»</a:t>
            </a:r>
            <a:endParaRPr lang="ru-RU" sz="2200" b="1" i="1" dirty="0">
              <a:solidFill>
                <a:srgbClr val="002060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2" t="5969" r="2699" b="3358"/>
          <a:stretch/>
        </p:blipFill>
        <p:spPr bwMode="auto">
          <a:xfrm>
            <a:off x="1290788" y="1247323"/>
            <a:ext cx="2836602" cy="2028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1721" y="3739971"/>
            <a:ext cx="2922474" cy="2145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5" t="6040" r="1652" b="3231"/>
          <a:stretch/>
        </p:blipFill>
        <p:spPr bwMode="auto">
          <a:xfrm>
            <a:off x="5820542" y="3810006"/>
            <a:ext cx="2818688" cy="20027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268978" y="5835427"/>
            <a:ext cx="392181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i="1" dirty="0" smtClean="0">
                <a:solidFill>
                  <a:srgbClr val="002060"/>
                </a:solidFill>
              </a:rPr>
              <a:t>Производственное </a:t>
            </a:r>
            <a:r>
              <a:rPr lang="ru-RU" sz="1200" b="1" i="1" dirty="0">
                <a:solidFill>
                  <a:srgbClr val="002060"/>
                </a:solidFill>
              </a:rPr>
              <a:t>здание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2771" y="3729126"/>
            <a:ext cx="2896705" cy="2126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9152" y="1146526"/>
            <a:ext cx="2956877" cy="2170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 descr="D:\фото для стенда\IMG_983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1223" y="1194941"/>
            <a:ext cx="2832734" cy="2050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фото для стенда\Ванкорское МР_Система ГЕТ в основании резервуара V 20 000м3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53"/>
          <a:stretch/>
        </p:blipFill>
        <p:spPr bwMode="auto">
          <a:xfrm>
            <a:off x="1302236" y="3809482"/>
            <a:ext cx="2779232" cy="1960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750301" y="5888305"/>
            <a:ext cx="392181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i="1" dirty="0" smtClean="0">
                <a:solidFill>
                  <a:srgbClr val="002060"/>
                </a:solidFill>
              </a:rPr>
              <a:t>Резервуары </a:t>
            </a:r>
            <a:endParaRPr lang="ru-RU" sz="1200" b="1" i="1" dirty="0">
              <a:solidFill>
                <a:srgbClr val="002060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5659152" y="3304721"/>
            <a:ext cx="308971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i="1" dirty="0" smtClean="0">
                <a:solidFill>
                  <a:srgbClr val="002060"/>
                </a:solidFill>
              </a:rPr>
              <a:t>Пожарное депо </a:t>
            </a:r>
            <a:endParaRPr lang="ru-RU" sz="1200" b="1" i="1" dirty="0">
              <a:solidFill>
                <a:srgbClr val="002060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753749" y="3361214"/>
            <a:ext cx="392181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i="1" dirty="0" smtClean="0">
                <a:solidFill>
                  <a:srgbClr val="002060"/>
                </a:solidFill>
              </a:rPr>
              <a:t>Основание производственного корпуса</a:t>
            </a:r>
            <a:endParaRPr lang="ru-RU" sz="1200" b="1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777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33415" y="1870562"/>
            <a:ext cx="6731930" cy="1244167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2051" name="Picture 3" descr="D:\Презентация_Технические решения для Чаяндинского м-я\Лист А4 внутринние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863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24508" y="404664"/>
            <a:ext cx="88569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000" b="1" i="1" dirty="0">
              <a:solidFill>
                <a:srgbClr val="00206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315" y="1216439"/>
            <a:ext cx="7651687" cy="4539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28564" y="420053"/>
            <a:ext cx="78488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i="1" dirty="0">
                <a:solidFill>
                  <a:srgbClr val="002060"/>
                </a:solidFill>
              </a:rPr>
              <a:t>Сблокированные здания Опорной Базы </a:t>
            </a:r>
            <a:endParaRPr lang="ru-RU" sz="2200" b="1" i="1" dirty="0" smtClean="0">
              <a:solidFill>
                <a:srgbClr val="002060"/>
              </a:solidFill>
            </a:endParaRPr>
          </a:p>
          <a:p>
            <a:pPr algn="ctr"/>
            <a:r>
              <a:rPr lang="ru-RU" sz="2200" b="1" i="1" dirty="0" smtClean="0">
                <a:solidFill>
                  <a:srgbClr val="002060"/>
                </a:solidFill>
              </a:rPr>
              <a:t>Ванкорского </a:t>
            </a:r>
            <a:r>
              <a:rPr lang="ru-RU" sz="2200" b="1" i="1" dirty="0">
                <a:solidFill>
                  <a:srgbClr val="002060"/>
                </a:solidFill>
              </a:rPr>
              <a:t>месторождения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4578" y="1393266"/>
            <a:ext cx="7298001" cy="4176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3118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33415" y="1870562"/>
            <a:ext cx="6731930" cy="1244167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2051" name="Picture 3" descr="D:\Презентация_Технические решения для Чаяндинского м-я\Лист А4 внутринние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863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24508" y="404664"/>
            <a:ext cx="88569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000" b="1" i="1" dirty="0">
              <a:solidFill>
                <a:srgbClr val="002060"/>
              </a:solidFill>
            </a:endParaRPr>
          </a:p>
        </p:txBody>
      </p:sp>
      <p:pic>
        <p:nvPicPr>
          <p:cNvPr id="2050" name="Picture 2" descr="D:\ПРЕЗЕНТАЦИИ\Презентация_Охлаждаемые основания как эффективное и экономное тех. решение при строительстве на ВМГ\Элементы для презентации\Инфографика_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413" y="1794926"/>
            <a:ext cx="8380753" cy="3273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620619" y="615266"/>
            <a:ext cx="672634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i="1" dirty="0">
                <a:solidFill>
                  <a:srgbClr val="002060"/>
                </a:solidFill>
              </a:rPr>
              <a:t>Блокировка отапливаемых зданий объектов УКПГ</a:t>
            </a:r>
          </a:p>
        </p:txBody>
      </p:sp>
    </p:spTree>
    <p:extLst>
      <p:ext uri="{BB962C8B-B14F-4D97-AF65-F5344CB8AC3E}">
        <p14:creationId xmlns:p14="http://schemas.microsoft.com/office/powerpoint/2010/main" val="1111843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33415" y="1870562"/>
            <a:ext cx="6731930" cy="1244167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2051" name="Picture 3" descr="D:\Презентация_Технические решения для Чаяндинского м-я\Лист А4 внутринние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863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24508" y="404664"/>
            <a:ext cx="88569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000" b="1" i="1" dirty="0">
              <a:solidFill>
                <a:srgbClr val="00206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93098" y="615266"/>
            <a:ext cx="838138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i="1" dirty="0" smtClean="0">
                <a:solidFill>
                  <a:srgbClr val="002060"/>
                </a:solidFill>
              </a:rPr>
              <a:t>Блокировка </a:t>
            </a:r>
            <a:r>
              <a:rPr lang="ru-RU" sz="2200" b="1" i="1" dirty="0">
                <a:solidFill>
                  <a:srgbClr val="002060"/>
                </a:solidFill>
              </a:rPr>
              <a:t>холодных и отапливаемых зданий объектов УКПГ</a:t>
            </a:r>
          </a:p>
          <a:p>
            <a:pPr algn="ctr"/>
            <a:endParaRPr lang="ru-RU" sz="2200" b="1" i="1" dirty="0">
              <a:solidFill>
                <a:srgbClr val="002060"/>
              </a:solidFill>
            </a:endParaRPr>
          </a:p>
        </p:txBody>
      </p:sp>
      <p:pic>
        <p:nvPicPr>
          <p:cNvPr id="1026" name="Picture 2" descr="D:\ПРЕЗЕНТАЦИИ\Презентация_Охлаждаемые основания как эффективное и экономное тех. решение при строительстве на ВМГ\Элементы для презентации\Инфографика_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098" y="1689292"/>
            <a:ext cx="8381383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3131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66647" y="1628800"/>
            <a:ext cx="6731930" cy="1244167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2051" name="Picture 3" descr="D:\Презентация_Технические решения для Чаяндинского м-я\Лист А4 внутринние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863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75819" y="6525344"/>
            <a:ext cx="7870829" cy="464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b="1" i="1" dirty="0">
                <a:solidFill>
                  <a:srgbClr val="002060"/>
                </a:solidFill>
              </a:rPr>
              <a:t> </a:t>
            </a:r>
          </a:p>
        </p:txBody>
      </p:sp>
      <p:pic>
        <p:nvPicPr>
          <p:cNvPr id="2050" name="Picture 2" descr="D:\Презентация_Технические решения для Чаяндинского м-я\Плашка_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212" y="548680"/>
            <a:ext cx="8052236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000672" y="620688"/>
            <a:ext cx="57606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</a:rPr>
              <a:t>Сблокированные здания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4968" y="1268761"/>
            <a:ext cx="695716" cy="648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412426" y="1818816"/>
            <a:ext cx="72008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solidFill>
                  <a:schemeClr val="bg1"/>
                </a:solidFill>
              </a:rPr>
              <a:t> </a:t>
            </a:r>
            <a:endParaRPr lang="ru-RU" sz="2200" b="1" dirty="0">
              <a:solidFill>
                <a:schemeClr val="bg1"/>
              </a:solidFill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7136" y="4619775"/>
            <a:ext cx="685541" cy="681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534" y="1916832"/>
            <a:ext cx="8388932" cy="2702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692856" y="2101591"/>
            <a:ext cx="8532948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Значительное сокращение </a:t>
            </a:r>
            <a:r>
              <a:rPr lang="ru-RU" sz="2400" b="1" dirty="0" smtClean="0">
                <a:solidFill>
                  <a:srgbClr val="002060"/>
                </a:solidFill>
              </a:rPr>
              <a:t>затрат </a:t>
            </a:r>
            <a:r>
              <a:rPr lang="ru-RU" sz="2400" b="1" dirty="0" smtClean="0">
                <a:solidFill>
                  <a:srgbClr val="002060"/>
                </a:solidFill>
              </a:rPr>
              <a:t>на:</a:t>
            </a:r>
          </a:p>
          <a:p>
            <a:pPr marL="342900" indent="-342900" algn="ctr">
              <a:buFont typeface="Wingdings" panose="05000000000000000000" pitchFamily="2" charset="2"/>
              <a:buChar char="ü"/>
            </a:pPr>
            <a:r>
              <a:rPr lang="ru-RU" sz="2000" b="1" dirty="0" smtClean="0">
                <a:solidFill>
                  <a:srgbClr val="0070C0"/>
                </a:solidFill>
              </a:rPr>
              <a:t> </a:t>
            </a:r>
            <a:r>
              <a:rPr lang="ru-RU" sz="2000" b="1" dirty="0">
                <a:solidFill>
                  <a:srgbClr val="0070C0"/>
                </a:solidFill>
              </a:rPr>
              <a:t>возведение насыпи, </a:t>
            </a:r>
            <a:endParaRPr lang="ru-RU" sz="2000" b="1" dirty="0" smtClean="0">
              <a:solidFill>
                <a:srgbClr val="0070C0"/>
              </a:solidFill>
            </a:endParaRPr>
          </a:p>
          <a:p>
            <a:pPr marL="342900" indent="-342900" algn="ctr">
              <a:buFont typeface="Wingdings" panose="05000000000000000000" pitchFamily="2" charset="2"/>
              <a:buChar char="ü"/>
            </a:pPr>
            <a:r>
              <a:rPr lang="ru-RU" sz="2000" b="1" dirty="0" smtClean="0">
                <a:solidFill>
                  <a:srgbClr val="0070C0"/>
                </a:solidFill>
              </a:rPr>
              <a:t>устройство </a:t>
            </a:r>
            <a:r>
              <a:rPr lang="ru-RU" sz="2000" b="1" dirty="0">
                <a:solidFill>
                  <a:srgbClr val="0070C0"/>
                </a:solidFill>
              </a:rPr>
              <a:t>инженерных коммуникаций и автодорог,  </a:t>
            </a:r>
          </a:p>
          <a:p>
            <a:pPr marL="342900" indent="-342900" algn="ctr">
              <a:buFont typeface="Wingdings" panose="05000000000000000000" pitchFamily="2" charset="2"/>
              <a:buChar char="ü"/>
            </a:pPr>
            <a:r>
              <a:rPr lang="ru-RU" sz="2000" b="1" dirty="0" smtClean="0">
                <a:solidFill>
                  <a:srgbClr val="0070C0"/>
                </a:solidFill>
              </a:rPr>
              <a:t>на </a:t>
            </a:r>
            <a:r>
              <a:rPr lang="ru-RU" sz="2000" b="1" dirty="0">
                <a:solidFill>
                  <a:srgbClr val="0070C0"/>
                </a:solidFill>
              </a:rPr>
              <a:t>разработку и рекультивацию карьеров, </a:t>
            </a:r>
          </a:p>
          <a:p>
            <a:pPr marL="342900" indent="-342900" algn="ctr">
              <a:buFont typeface="Wingdings" panose="05000000000000000000" pitchFamily="2" charset="2"/>
              <a:buChar char="ü"/>
            </a:pPr>
            <a:r>
              <a:rPr lang="ru-RU" sz="2000" b="1" dirty="0">
                <a:solidFill>
                  <a:srgbClr val="0070C0"/>
                </a:solidFill>
              </a:rPr>
              <a:t>уменьшение экологического воздействия и экологических </a:t>
            </a:r>
            <a:r>
              <a:rPr lang="ru-RU" sz="2000" b="1" dirty="0" smtClean="0">
                <a:solidFill>
                  <a:srgbClr val="0070C0"/>
                </a:solidFill>
              </a:rPr>
              <a:t>платежей.</a:t>
            </a:r>
          </a:p>
          <a:p>
            <a:pPr algn="ctr"/>
            <a:r>
              <a:rPr lang="ru-RU" sz="2000" b="1" dirty="0">
                <a:solidFill>
                  <a:srgbClr val="0070C0"/>
                </a:solidFill>
              </a:rPr>
              <a:t> </a:t>
            </a:r>
            <a:r>
              <a:rPr lang="ru-RU" sz="2400" b="1" dirty="0" smtClean="0">
                <a:solidFill>
                  <a:srgbClr val="002060"/>
                </a:solidFill>
              </a:rPr>
              <a:t> Сокращение эксплуатационных затрат 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на </a:t>
            </a:r>
            <a:r>
              <a:rPr lang="ru-RU" sz="2400" b="1" dirty="0">
                <a:solidFill>
                  <a:srgbClr val="002060"/>
                </a:solidFill>
              </a:rPr>
              <a:t>содержание и отопление </a:t>
            </a:r>
            <a:r>
              <a:rPr lang="ru-RU" sz="2400" b="1" dirty="0" smtClean="0">
                <a:solidFill>
                  <a:srgbClr val="002060"/>
                </a:solidFill>
              </a:rPr>
              <a:t>зданий</a:t>
            </a:r>
            <a:endParaRPr lang="ru-RU" sz="2400" b="1" dirty="0">
              <a:solidFill>
                <a:srgbClr val="002060"/>
              </a:solidFill>
            </a:endParaRPr>
          </a:p>
          <a:p>
            <a:pPr marL="342900" indent="-342900" algn="ctr">
              <a:buFont typeface="Wingdings" panose="05000000000000000000" pitchFamily="2" charset="2"/>
              <a:buChar char="ü"/>
            </a:pPr>
            <a:endParaRPr lang="ru-RU" sz="2000" b="1" dirty="0">
              <a:solidFill>
                <a:srgbClr val="0070C0"/>
              </a:solidFill>
            </a:endParaRPr>
          </a:p>
        </p:txBody>
      </p:sp>
      <p:pic>
        <p:nvPicPr>
          <p:cNvPr id="13" name="Picture 2" descr="D:\Презентация_Технические решения для Чаяндинского м-я\Плашка_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612" y="5295398"/>
            <a:ext cx="8052236" cy="725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2153072" y="5373216"/>
            <a:ext cx="58962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</a:rPr>
              <a:t>- 50% от стоимости нулевого цикла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6617" y="5367270"/>
            <a:ext cx="648072" cy="6480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9347" y="4619775"/>
            <a:ext cx="685541" cy="681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6798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218" name="Picture 2" descr="D:\Презентация_Технические решения для Чаяндинского м-я\Лист А4_задняя обложк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9905999" cy="6863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250625" y="2921168"/>
            <a:ext cx="54047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i="1" dirty="0">
                <a:solidFill>
                  <a:srgbClr val="002060"/>
                </a:solidFill>
              </a:rPr>
              <a:t>СПАСИБО ЗА ВНИМАНИЕ! </a:t>
            </a:r>
          </a:p>
        </p:txBody>
      </p:sp>
    </p:spTree>
    <p:extLst>
      <p:ext uri="{BB962C8B-B14F-4D97-AF65-F5344CB8AC3E}">
        <p14:creationId xmlns:p14="http://schemas.microsoft.com/office/powerpoint/2010/main" val="16275563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1" name="Picture 3" descr="D:\Презентация_Технические решения для Чаяндинского м-я\Лист А4 внутринние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863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D:\Презентация_Технические решения для Чаяндинского м-я\стрелка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5308" y="1471818"/>
            <a:ext cx="445385" cy="463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786253" y="1872268"/>
            <a:ext cx="28645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i="1" dirty="0">
                <a:solidFill>
                  <a:srgbClr val="002060"/>
                </a:solidFill>
              </a:rPr>
              <a:t>отсутствие </a:t>
            </a:r>
            <a:endParaRPr lang="ru-RU" b="1" i="1" dirty="0" smtClean="0">
              <a:solidFill>
                <a:srgbClr val="002060"/>
              </a:solidFill>
            </a:endParaRPr>
          </a:p>
          <a:p>
            <a:pPr algn="ctr"/>
            <a:r>
              <a:rPr lang="ru-RU" b="1" i="1" dirty="0" smtClean="0">
                <a:solidFill>
                  <a:srgbClr val="002060"/>
                </a:solidFill>
              </a:rPr>
              <a:t>инфраструктуры </a:t>
            </a:r>
            <a:r>
              <a:rPr lang="ru-RU" b="1" i="1" dirty="0">
                <a:solidFill>
                  <a:srgbClr val="002060"/>
                </a:solidFill>
              </a:rPr>
              <a:t>и дорог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046356" y="1844824"/>
            <a:ext cx="33114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i="1" dirty="0">
                <a:solidFill>
                  <a:srgbClr val="002060"/>
                </a:solidFill>
              </a:rPr>
              <a:t>большая </a:t>
            </a:r>
            <a:endParaRPr lang="ru-RU" b="1" i="1" dirty="0" smtClean="0">
              <a:solidFill>
                <a:srgbClr val="002060"/>
              </a:solidFill>
            </a:endParaRPr>
          </a:p>
          <a:p>
            <a:pPr algn="ctr"/>
            <a:r>
              <a:rPr lang="ru-RU" b="1" i="1" dirty="0" smtClean="0">
                <a:solidFill>
                  <a:srgbClr val="002060"/>
                </a:solidFill>
              </a:rPr>
              <a:t>удалённость </a:t>
            </a:r>
            <a:r>
              <a:rPr lang="ru-RU" b="1" i="1" dirty="0">
                <a:solidFill>
                  <a:srgbClr val="002060"/>
                </a:solidFill>
              </a:rPr>
              <a:t>месторождений</a:t>
            </a:r>
          </a:p>
        </p:txBody>
      </p:sp>
      <p:pic>
        <p:nvPicPr>
          <p:cNvPr id="2053" name="Picture 5" descr="D:\Презентация_Технические решения для Чаяндинского м-я\Плашка_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1064934" y="2978488"/>
            <a:ext cx="7625330" cy="1577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536380" y="3028675"/>
            <a:ext cx="669674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solidFill>
                  <a:srgbClr val="002060"/>
                </a:solidFill>
              </a:rPr>
              <a:t>ЭТО ТРЕБУЕТ ЗНАЧИТЕЛЬНЫХ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ru-RU" b="1" i="1" dirty="0" smtClean="0">
                <a:solidFill>
                  <a:srgbClr val="002060"/>
                </a:solidFill>
              </a:rPr>
              <a:t>транспортных </a:t>
            </a:r>
            <a:r>
              <a:rPr lang="ru-RU" b="1" i="1" dirty="0">
                <a:solidFill>
                  <a:srgbClr val="002060"/>
                </a:solidFill>
              </a:rPr>
              <a:t>затрат на доставку людей, </a:t>
            </a:r>
            <a:endParaRPr lang="ru-RU" b="1" i="1" dirty="0" smtClean="0">
              <a:solidFill>
                <a:srgbClr val="002060"/>
              </a:solidFill>
            </a:endParaRP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ru-RU" b="1" i="1" dirty="0" smtClean="0">
                <a:solidFill>
                  <a:srgbClr val="002060"/>
                </a:solidFill>
              </a:rPr>
              <a:t>материалов </a:t>
            </a:r>
            <a:r>
              <a:rPr lang="ru-RU" b="1" i="1" dirty="0">
                <a:solidFill>
                  <a:srgbClr val="002060"/>
                </a:solidFill>
              </a:rPr>
              <a:t>и оборудования, 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ru-RU" b="1" i="1" dirty="0" smtClean="0">
                <a:solidFill>
                  <a:srgbClr val="002060"/>
                </a:solidFill>
              </a:rPr>
              <a:t>затрат </a:t>
            </a:r>
            <a:r>
              <a:rPr lang="ru-RU" b="1" i="1" dirty="0">
                <a:solidFill>
                  <a:srgbClr val="002060"/>
                </a:solidFill>
              </a:rPr>
              <a:t>на обустройство и дальнейшую эксплуатацию объектов </a:t>
            </a:r>
            <a:r>
              <a:rPr lang="ru-RU" b="1" i="1" dirty="0" smtClean="0">
                <a:solidFill>
                  <a:srgbClr val="002060"/>
                </a:solidFill>
              </a:rPr>
              <a:t>месторождений </a:t>
            </a:r>
            <a:endParaRPr lang="ru-RU" b="1" i="1" dirty="0">
              <a:solidFill>
                <a:srgbClr val="002060"/>
              </a:solidFill>
            </a:endParaRPr>
          </a:p>
        </p:txBody>
      </p:sp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0614" y="1471876"/>
            <a:ext cx="44450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5308" y="2491155"/>
            <a:ext cx="44450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1429" y="2464383"/>
            <a:ext cx="44450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 descr="D:\Презентация_Технические решения для Чаяндинского м-я\Плашка_3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986" y="5086134"/>
            <a:ext cx="7700498" cy="966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978204" y="5013176"/>
            <a:ext cx="798537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РЕШЕНИЕ: </a:t>
            </a:r>
          </a:p>
          <a:p>
            <a:pPr algn="ctr"/>
            <a:r>
              <a:rPr lang="ru-RU" sz="2000" b="1" dirty="0" smtClean="0">
                <a:solidFill>
                  <a:schemeClr val="bg1"/>
                </a:solidFill>
              </a:rPr>
              <a:t>Применение систем </a:t>
            </a:r>
            <a:r>
              <a:rPr lang="ru-RU" sz="2000" b="1" dirty="0">
                <a:solidFill>
                  <a:schemeClr val="bg1"/>
                </a:solidFill>
              </a:rPr>
              <a:t>температурной </a:t>
            </a:r>
            <a:r>
              <a:rPr lang="ru-RU" sz="2000" b="1" dirty="0" smtClean="0">
                <a:solidFill>
                  <a:schemeClr val="bg1"/>
                </a:solidFill>
              </a:rPr>
              <a:t>стабилизации</a:t>
            </a:r>
          </a:p>
          <a:p>
            <a:pPr algn="ctr"/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r>
              <a:rPr lang="ru-RU" sz="2000" b="1" dirty="0">
                <a:solidFill>
                  <a:schemeClr val="bg1"/>
                </a:solidFill>
              </a:rPr>
              <a:t>грунтов </a:t>
            </a:r>
            <a:r>
              <a:rPr lang="ru-RU" sz="2000" b="1" dirty="0" smtClean="0">
                <a:solidFill>
                  <a:schemeClr val="bg1"/>
                </a:solidFill>
              </a:rPr>
              <a:t>оснований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8667" y="4575155"/>
            <a:ext cx="439737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2217" y="4575155"/>
            <a:ext cx="439738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 descr="D:\Презентация_Технические решения для Чаяндинского м-я\Плашка_4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986" y="530558"/>
            <a:ext cx="7649391" cy="94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123986" y="616467"/>
            <a:ext cx="762848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solidFill>
                  <a:schemeClr val="bg1"/>
                </a:solidFill>
              </a:rPr>
              <a:t>Основными </a:t>
            </a:r>
            <a:r>
              <a:rPr lang="ru-RU" sz="2200" b="1" dirty="0">
                <a:solidFill>
                  <a:schemeClr val="bg1"/>
                </a:solidFill>
              </a:rPr>
              <a:t>особенностями при обустройстве месторождений </a:t>
            </a:r>
            <a:r>
              <a:rPr lang="ru-RU" sz="2200" b="1" dirty="0" smtClean="0">
                <a:solidFill>
                  <a:schemeClr val="bg1"/>
                </a:solidFill>
              </a:rPr>
              <a:t>на </a:t>
            </a:r>
            <a:r>
              <a:rPr lang="ru-RU" sz="2200" b="1" dirty="0">
                <a:solidFill>
                  <a:schemeClr val="bg1"/>
                </a:solidFill>
              </a:rPr>
              <a:t>вечной мерзлоте </a:t>
            </a:r>
            <a:r>
              <a:rPr lang="ru-RU" sz="2200" b="1" dirty="0" smtClean="0">
                <a:solidFill>
                  <a:schemeClr val="bg1"/>
                </a:solidFill>
              </a:rPr>
              <a:t>являются:</a:t>
            </a:r>
          </a:p>
        </p:txBody>
      </p:sp>
    </p:spTree>
    <p:extLst>
      <p:ext uri="{BB962C8B-B14F-4D97-AF65-F5344CB8AC3E}">
        <p14:creationId xmlns:p14="http://schemas.microsoft.com/office/powerpoint/2010/main" val="6078182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1" name="Picture 3" descr="D:\Презентация_Технические решения для Чаяндинского м-я\Лист А4 внутринние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863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\\Aup8\Обмен\География работ  карта с Крымом_без институтов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504" y="961674"/>
            <a:ext cx="8928992" cy="4939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17655" y="404664"/>
            <a:ext cx="78771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i="1" dirty="0">
                <a:solidFill>
                  <a:srgbClr val="002060"/>
                </a:solidFill>
              </a:rPr>
              <a:t>География работ НПО «Фундаментстройаркос» </a:t>
            </a:r>
            <a:br>
              <a:rPr lang="ru-RU" sz="2200" b="1" i="1" dirty="0">
                <a:solidFill>
                  <a:srgbClr val="002060"/>
                </a:solidFill>
              </a:rPr>
            </a:br>
            <a:r>
              <a:rPr lang="ru-RU" sz="2200" b="1" i="1" dirty="0">
                <a:solidFill>
                  <a:srgbClr val="002060"/>
                </a:solidFill>
              </a:rPr>
              <a:t>по температурной стабилизации вечномерзлых  грунтов</a:t>
            </a:r>
          </a:p>
        </p:txBody>
      </p:sp>
    </p:spTree>
    <p:extLst>
      <p:ext uri="{BB962C8B-B14F-4D97-AF65-F5344CB8AC3E}">
        <p14:creationId xmlns:p14="http://schemas.microsoft.com/office/powerpoint/2010/main" val="2280679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42950" y="2040817"/>
            <a:ext cx="8420100" cy="147002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85900" y="3796591"/>
            <a:ext cx="6934200" cy="17526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2051" name="Picture 3" descr="D:\Презентация_Технические решения для Чаяндинского м-я\Лист А4 внутринние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863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568" y="1323167"/>
            <a:ext cx="7776864" cy="4464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496616" y="1431755"/>
            <a:ext cx="7236804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b="1" dirty="0" smtClean="0">
                <a:solidFill>
                  <a:srgbClr val="002060"/>
                </a:solidFill>
              </a:rPr>
              <a:t>инженерно-геологические </a:t>
            </a:r>
            <a:r>
              <a:rPr lang="ru-RU" b="1" dirty="0">
                <a:solidFill>
                  <a:srgbClr val="002060"/>
                </a:solidFill>
              </a:rPr>
              <a:t>условия, </a:t>
            </a:r>
            <a:endParaRPr lang="ru-RU" b="1" dirty="0" smtClean="0">
              <a:solidFill>
                <a:srgbClr val="002060"/>
              </a:solidFill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b="1" dirty="0" smtClean="0">
                <a:solidFill>
                  <a:srgbClr val="002060"/>
                </a:solidFill>
              </a:rPr>
              <a:t>температуры </a:t>
            </a:r>
            <a:r>
              <a:rPr lang="ru-RU" b="1" dirty="0">
                <a:solidFill>
                  <a:srgbClr val="002060"/>
                </a:solidFill>
              </a:rPr>
              <a:t>вечномерзлых грунтов, </a:t>
            </a:r>
            <a:endParaRPr lang="ru-RU" b="1" dirty="0" smtClean="0">
              <a:solidFill>
                <a:srgbClr val="002060"/>
              </a:solidFill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b="1" dirty="0" smtClean="0">
                <a:solidFill>
                  <a:srgbClr val="002060"/>
                </a:solidFill>
              </a:rPr>
              <a:t>климатические </a:t>
            </a:r>
            <a:r>
              <a:rPr lang="ru-RU" b="1" dirty="0">
                <a:solidFill>
                  <a:srgbClr val="002060"/>
                </a:solidFill>
              </a:rPr>
              <a:t>условия, </a:t>
            </a:r>
            <a:endParaRPr lang="ru-RU" b="1" dirty="0" smtClean="0">
              <a:solidFill>
                <a:srgbClr val="002060"/>
              </a:solidFill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b="1" dirty="0" smtClean="0">
                <a:solidFill>
                  <a:srgbClr val="002060"/>
                </a:solidFill>
              </a:rPr>
              <a:t>необходимость </a:t>
            </a:r>
            <a:r>
              <a:rPr lang="ru-RU" b="1" dirty="0">
                <a:solidFill>
                  <a:srgbClr val="002060"/>
                </a:solidFill>
              </a:rPr>
              <a:t>учета влияния изменения климата, </a:t>
            </a:r>
            <a:endParaRPr lang="ru-RU" b="1" dirty="0" smtClean="0">
              <a:solidFill>
                <a:srgbClr val="002060"/>
              </a:solidFill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b="1" dirty="0" smtClean="0">
                <a:solidFill>
                  <a:srgbClr val="002060"/>
                </a:solidFill>
              </a:rPr>
              <a:t>повышение </a:t>
            </a:r>
            <a:r>
              <a:rPr lang="ru-RU" b="1" dirty="0">
                <a:solidFill>
                  <a:srgbClr val="002060"/>
                </a:solidFill>
              </a:rPr>
              <a:t>температуры грунтов в процессе строительства, </a:t>
            </a:r>
            <a:endParaRPr lang="ru-RU" b="1" dirty="0" smtClean="0">
              <a:solidFill>
                <a:srgbClr val="002060"/>
              </a:solidFill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b="1" dirty="0" smtClean="0">
                <a:solidFill>
                  <a:srgbClr val="002060"/>
                </a:solidFill>
              </a:rPr>
              <a:t>изменение </a:t>
            </a:r>
            <a:r>
              <a:rPr lang="ru-RU" b="1" dirty="0">
                <a:solidFill>
                  <a:srgbClr val="002060"/>
                </a:solidFill>
              </a:rPr>
              <a:t>снегозаносов на объектах, </a:t>
            </a:r>
            <a:endParaRPr lang="ru-RU" b="1" dirty="0" smtClean="0">
              <a:solidFill>
                <a:srgbClr val="002060"/>
              </a:solidFill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b="1" dirty="0" smtClean="0">
                <a:solidFill>
                  <a:srgbClr val="002060"/>
                </a:solidFill>
              </a:rPr>
              <a:t>влияние </a:t>
            </a:r>
            <a:r>
              <a:rPr lang="ru-RU" b="1" dirty="0">
                <a:solidFill>
                  <a:srgbClr val="002060"/>
                </a:solidFill>
              </a:rPr>
              <a:t>техногенного воздействия на грунты основания, </a:t>
            </a:r>
            <a:endParaRPr lang="ru-RU" b="1" dirty="0" smtClean="0">
              <a:solidFill>
                <a:srgbClr val="002060"/>
              </a:solidFill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b="1" dirty="0" smtClean="0">
                <a:solidFill>
                  <a:srgbClr val="002060"/>
                </a:solidFill>
              </a:rPr>
              <a:t>изменение </a:t>
            </a:r>
            <a:r>
              <a:rPr lang="ru-RU" b="1" dirty="0">
                <a:solidFill>
                  <a:srgbClr val="002060"/>
                </a:solidFill>
              </a:rPr>
              <a:t>водно-теплового режима эксплуатации объекта, </a:t>
            </a:r>
            <a:endParaRPr lang="ru-RU" b="1" dirty="0" smtClean="0">
              <a:solidFill>
                <a:srgbClr val="002060"/>
              </a:solidFill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b="1" dirty="0" smtClean="0">
                <a:solidFill>
                  <a:srgbClr val="002060"/>
                </a:solidFill>
              </a:rPr>
              <a:t>влияние </a:t>
            </a:r>
            <a:r>
              <a:rPr lang="ru-RU" b="1" dirty="0">
                <a:solidFill>
                  <a:srgbClr val="002060"/>
                </a:solidFill>
              </a:rPr>
              <a:t>подземных </a:t>
            </a:r>
            <a:r>
              <a:rPr lang="ru-RU" b="1" dirty="0" smtClean="0">
                <a:solidFill>
                  <a:srgbClr val="002060"/>
                </a:solidFill>
              </a:rPr>
              <a:t>коммуникаций, </a:t>
            </a:r>
          </a:p>
          <a:p>
            <a:pPr marL="285750" indent="-285750">
              <a:lnSpc>
                <a:spcPct val="150000"/>
              </a:lnSpc>
            </a:pPr>
            <a:r>
              <a:rPr lang="ru-RU" b="1" dirty="0" smtClean="0">
                <a:solidFill>
                  <a:srgbClr val="002060"/>
                </a:solidFill>
              </a:rPr>
              <a:t>      и прочие факторы</a:t>
            </a:r>
            <a:r>
              <a:rPr lang="ru-RU" b="1" dirty="0">
                <a:solidFill>
                  <a:srgbClr val="002060"/>
                </a:solidFill>
              </a:rPr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64568" y="404664"/>
            <a:ext cx="77768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i="1" dirty="0" smtClean="0">
                <a:solidFill>
                  <a:srgbClr val="002060"/>
                </a:solidFill>
              </a:rPr>
              <a:t>Природно-климатические </a:t>
            </a:r>
            <a:r>
              <a:rPr lang="ru-RU" sz="2200" b="1" i="1" dirty="0">
                <a:solidFill>
                  <a:srgbClr val="002060"/>
                </a:solidFill>
              </a:rPr>
              <a:t>и </a:t>
            </a:r>
            <a:r>
              <a:rPr lang="ru-RU" sz="2200" b="1" i="1" dirty="0" smtClean="0">
                <a:solidFill>
                  <a:srgbClr val="002060"/>
                </a:solidFill>
              </a:rPr>
              <a:t>технологические особенности месторождений </a:t>
            </a:r>
            <a:endParaRPr lang="ru-RU" sz="2200" b="1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42978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94749" y="1919595"/>
            <a:ext cx="7357363" cy="120436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19471" y="3661260"/>
            <a:ext cx="6059004" cy="1435867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2051" name="Picture 3" descr="D:\Презентация_Технические решения для Чаяндинского м-я\Лист А4 внутринние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863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0931" y="1246989"/>
            <a:ext cx="2894300" cy="1970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033249" y="404664"/>
            <a:ext cx="77768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i="1" dirty="0">
                <a:solidFill>
                  <a:srgbClr val="002060"/>
                </a:solidFill>
              </a:rPr>
              <a:t>Влияние природных и техногенных факторов на Бованенковском месторождении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0458" y="1311238"/>
            <a:ext cx="2764191" cy="18226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6850" y="1247067"/>
            <a:ext cx="2897725" cy="19711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3615" y="3582079"/>
            <a:ext cx="2897725" cy="19711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4550" y="3582078"/>
            <a:ext cx="2897725" cy="19711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45"/>
          <a:stretch/>
        </p:blipFill>
        <p:spPr bwMode="auto">
          <a:xfrm>
            <a:off x="5513486" y="1311237"/>
            <a:ext cx="2764451" cy="18226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89" t="4923"/>
          <a:stretch/>
        </p:blipFill>
        <p:spPr bwMode="auto">
          <a:xfrm>
            <a:off x="1370458" y="3661075"/>
            <a:ext cx="2745963" cy="1805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2" r="65"/>
          <a:stretch/>
        </p:blipFill>
        <p:spPr bwMode="auto">
          <a:xfrm>
            <a:off x="5577604" y="3661291"/>
            <a:ext cx="2751616" cy="1817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2059628" y="3218604"/>
            <a:ext cx="14913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i="1" dirty="0" smtClean="0">
                <a:solidFill>
                  <a:srgbClr val="002060"/>
                </a:solidFill>
              </a:rPr>
              <a:t>Лед и ледогрунт</a:t>
            </a:r>
            <a:endParaRPr lang="ru-RU" sz="1400" i="1" dirty="0">
              <a:solidFill>
                <a:srgbClr val="00206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859802" y="3203432"/>
            <a:ext cx="22236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i="1" dirty="0" smtClean="0">
                <a:solidFill>
                  <a:srgbClr val="002060"/>
                </a:solidFill>
              </a:rPr>
              <a:t>Повышенные снегозаносы</a:t>
            </a:r>
            <a:endParaRPr lang="ru-RU" sz="1400" i="1" dirty="0">
              <a:solidFill>
                <a:srgbClr val="002060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1592806" y="5590484"/>
            <a:ext cx="227934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i="1" dirty="0" smtClean="0">
                <a:solidFill>
                  <a:srgbClr val="002060"/>
                </a:solidFill>
              </a:rPr>
              <a:t>Сильнозасоленные грунты</a:t>
            </a:r>
            <a:endParaRPr lang="ru-RU" sz="1400" i="1" dirty="0">
              <a:solidFill>
                <a:srgbClr val="002060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4572702" y="5584689"/>
            <a:ext cx="46460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i="1" dirty="0" smtClean="0">
                <a:solidFill>
                  <a:srgbClr val="002060"/>
                </a:solidFill>
              </a:rPr>
              <a:t>Осадки грунтов при растеплении сильнольдистых </a:t>
            </a:r>
          </a:p>
          <a:p>
            <a:pPr algn="ctr"/>
            <a:r>
              <a:rPr lang="ru-RU" sz="1400" i="1" dirty="0" smtClean="0">
                <a:solidFill>
                  <a:srgbClr val="002060"/>
                </a:solidFill>
              </a:rPr>
              <a:t>грунтов в приустьевой зоне скважин</a:t>
            </a:r>
            <a:endParaRPr lang="ru-RU" sz="1400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8703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53561" y="1962598"/>
            <a:ext cx="7914322" cy="1417476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94018" y="3861292"/>
            <a:ext cx="6715303" cy="167623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2051" name="Picture 3" descr="D:\Презентация_Технические решения для Чаяндинского м-я\Лист А4 внутринние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863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838" y="1216398"/>
            <a:ext cx="3053371" cy="2078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94553" y="404664"/>
            <a:ext cx="82809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i="1" dirty="0">
                <a:solidFill>
                  <a:srgbClr val="002060"/>
                </a:solidFill>
              </a:rPr>
              <a:t>Влияние природных и техногенных факторов на  месторождениях </a:t>
            </a:r>
            <a:r>
              <a:rPr lang="ru-RU" sz="2200" b="1" i="1" dirty="0" smtClean="0">
                <a:solidFill>
                  <a:srgbClr val="002060"/>
                </a:solidFill>
              </a:rPr>
              <a:t>Надым-Пур-Тазовского </a:t>
            </a:r>
            <a:r>
              <a:rPr lang="ru-RU" sz="2200" b="1" i="1" dirty="0">
                <a:solidFill>
                  <a:srgbClr val="002060"/>
                </a:solidFill>
              </a:rPr>
              <a:t>региона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0462" y="1216679"/>
            <a:ext cx="3066889" cy="2086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1025" y="3683803"/>
            <a:ext cx="3001699" cy="2041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9"/>
          <a:stretch/>
        </p:blipFill>
        <p:spPr bwMode="auto">
          <a:xfrm>
            <a:off x="1311869" y="1275678"/>
            <a:ext cx="2917317" cy="194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1210" y="1275678"/>
            <a:ext cx="2924370" cy="194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24"/>
          <a:stretch/>
        </p:blipFill>
        <p:spPr bwMode="auto">
          <a:xfrm>
            <a:off x="1374691" y="3743548"/>
            <a:ext cx="2894366" cy="19141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3010" y="3630191"/>
            <a:ext cx="3082459" cy="2095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23" r="31195" b="12187"/>
          <a:stretch/>
        </p:blipFill>
        <p:spPr bwMode="auto">
          <a:xfrm>
            <a:off x="5692371" y="3698111"/>
            <a:ext cx="2944956" cy="1959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3418" y="3273802"/>
            <a:ext cx="1878013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090" y="3270305"/>
            <a:ext cx="4840287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992559" y="5670946"/>
            <a:ext cx="38164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i="1" dirty="0" smtClean="0">
                <a:solidFill>
                  <a:srgbClr val="002060"/>
                </a:solidFill>
              </a:rPr>
              <a:t>Растепление грунтов </a:t>
            </a:r>
          </a:p>
          <a:p>
            <a:pPr algn="ctr"/>
            <a:r>
              <a:rPr lang="ru-RU" sz="1400" i="1" dirty="0" smtClean="0">
                <a:solidFill>
                  <a:srgbClr val="002060"/>
                </a:solidFill>
              </a:rPr>
              <a:t>при повышении температуры в помещении</a:t>
            </a:r>
            <a:endParaRPr lang="ru-RU" sz="1400" i="1" dirty="0">
              <a:solidFill>
                <a:srgbClr val="002060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5002873" y="5670946"/>
            <a:ext cx="453650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i="1" dirty="0" smtClean="0">
                <a:solidFill>
                  <a:srgbClr val="002060"/>
                </a:solidFill>
              </a:rPr>
              <a:t>Талые сильнопучинистые грунты до 14 метров</a:t>
            </a:r>
            <a:endParaRPr lang="ru-RU" sz="1400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5735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38191" y="1813758"/>
            <a:ext cx="8031016" cy="1416994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14486" y="3863980"/>
            <a:ext cx="6612367" cy="1661677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2051" name="Picture 3" descr="D:\Презентация_Технические решения для Чаяндинского м-я\Лист А4 внутринние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863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4372" y="1124418"/>
            <a:ext cx="3192875" cy="2173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12540" y="395077"/>
            <a:ext cx="82809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i="1" dirty="0">
                <a:solidFill>
                  <a:srgbClr val="002060"/>
                </a:solidFill>
              </a:rPr>
              <a:t>Влияние природных  факторов на Чаяндинском  месторождении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0292" y="1124452"/>
            <a:ext cx="3196653" cy="2174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3156" y="3693190"/>
            <a:ext cx="3171353" cy="2157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9986" y="1199958"/>
            <a:ext cx="3040686" cy="20175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4928" y="3693189"/>
            <a:ext cx="3171353" cy="2157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2303" y="1199959"/>
            <a:ext cx="3040684" cy="2017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954" y="3760100"/>
            <a:ext cx="3026650" cy="2006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507743" y="3768335"/>
            <a:ext cx="3026046" cy="2006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1522557" y="3298910"/>
            <a:ext cx="268108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i="1" dirty="0" smtClean="0">
                <a:solidFill>
                  <a:srgbClr val="002060"/>
                </a:solidFill>
              </a:rPr>
              <a:t>Влияние солнечной радиации</a:t>
            </a:r>
            <a:endParaRPr lang="ru-RU" sz="1400" i="1" dirty="0">
              <a:solidFill>
                <a:srgbClr val="002060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5432534" y="3298910"/>
            <a:ext cx="335406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i="1" dirty="0" smtClean="0">
                <a:solidFill>
                  <a:srgbClr val="002060"/>
                </a:solidFill>
              </a:rPr>
              <a:t>Залегание талых грунтов до 10 метров</a:t>
            </a:r>
            <a:endParaRPr lang="ru-RU" sz="1400" i="1" dirty="0">
              <a:solidFill>
                <a:srgbClr val="002060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1183166" y="5862663"/>
            <a:ext cx="330334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i="1" dirty="0" smtClean="0">
                <a:solidFill>
                  <a:srgbClr val="002060"/>
                </a:solidFill>
              </a:rPr>
              <a:t>Влияние паводковых и техногенных вод</a:t>
            </a:r>
            <a:endParaRPr lang="ru-RU" sz="1400" i="1" dirty="0">
              <a:solidFill>
                <a:srgbClr val="002060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4880992" y="5862663"/>
            <a:ext cx="468052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 smtClean="0">
                <a:solidFill>
                  <a:srgbClr val="002060"/>
                </a:solidFill>
              </a:rPr>
              <a:t>Продолжительный период низких температур воздуха</a:t>
            </a:r>
            <a:endParaRPr lang="ru-RU" sz="1400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4655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42950" y="1985709"/>
            <a:ext cx="8420100" cy="147002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1" name="Picture 3" descr="D:\Презентация_Технические решения для Чаяндинского м-я\Лист А4 внутринние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863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416" y="1240808"/>
            <a:ext cx="4118754" cy="2803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12540" y="430517"/>
            <a:ext cx="82809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i="1" dirty="0">
                <a:solidFill>
                  <a:srgbClr val="002060"/>
                </a:solidFill>
              </a:rPr>
              <a:t>Влияние природных и техногенных факторов </a:t>
            </a:r>
            <a:endParaRPr lang="ru-RU" sz="2200" b="1" i="1" dirty="0" smtClean="0">
              <a:solidFill>
                <a:srgbClr val="002060"/>
              </a:solidFill>
            </a:endParaRPr>
          </a:p>
          <a:p>
            <a:pPr algn="ctr"/>
            <a:r>
              <a:rPr lang="ru-RU" sz="2200" b="1" i="1" dirty="0" smtClean="0">
                <a:solidFill>
                  <a:srgbClr val="002060"/>
                </a:solidFill>
              </a:rPr>
              <a:t>на </a:t>
            </a:r>
            <a:r>
              <a:rPr lang="ru-RU" sz="2200" b="1" i="1" dirty="0">
                <a:solidFill>
                  <a:srgbClr val="002060"/>
                </a:solidFill>
              </a:rPr>
              <a:t>Чаяндинском  месторождении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14" b="12628"/>
          <a:stretch/>
        </p:blipFill>
        <p:spPr bwMode="auto">
          <a:xfrm>
            <a:off x="981119" y="1333287"/>
            <a:ext cx="3906839" cy="26186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3566" y="2856724"/>
            <a:ext cx="4198684" cy="28577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7" t="5948" r="3698" b="15655"/>
          <a:stretch/>
        </p:blipFill>
        <p:spPr bwMode="auto">
          <a:xfrm>
            <a:off x="4810853" y="2924945"/>
            <a:ext cx="4030062" cy="2688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1064568" y="4115394"/>
            <a:ext cx="352901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i="1" dirty="0" smtClean="0">
                <a:solidFill>
                  <a:srgbClr val="002060"/>
                </a:solidFill>
              </a:rPr>
              <a:t>Растепление грунтов  при  погружении свай  с малым шагом </a:t>
            </a:r>
            <a:endParaRPr lang="ru-RU" sz="1400" i="1" dirty="0">
              <a:solidFill>
                <a:srgbClr val="002060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673080" y="5727368"/>
            <a:ext cx="243618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i="1" dirty="0" smtClean="0">
                <a:solidFill>
                  <a:srgbClr val="002060"/>
                </a:solidFill>
              </a:rPr>
              <a:t>Залегание скальных грунтов</a:t>
            </a:r>
            <a:endParaRPr lang="ru-RU" sz="1400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89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13341" y="1830258"/>
            <a:ext cx="5805225" cy="903977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2051" name="Picture 3" descr="D:\Презентация_Технические решения для Чаяндинского м-я\Лист А4 внутринние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863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2316" y="1204461"/>
            <a:ext cx="3041711" cy="2070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80234" y="354594"/>
            <a:ext cx="82809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i="1" dirty="0">
                <a:solidFill>
                  <a:srgbClr val="002060"/>
                </a:solidFill>
              </a:rPr>
              <a:t>Влияние природных и техногенных факторов на </a:t>
            </a:r>
            <a:endParaRPr lang="ru-RU" sz="2200" b="1" i="1" dirty="0" smtClean="0">
              <a:solidFill>
                <a:srgbClr val="002060"/>
              </a:solidFill>
            </a:endParaRPr>
          </a:p>
          <a:p>
            <a:pPr algn="ctr"/>
            <a:r>
              <a:rPr lang="ru-RU" sz="2200" b="1" i="1" dirty="0" smtClean="0">
                <a:solidFill>
                  <a:srgbClr val="002060"/>
                </a:solidFill>
              </a:rPr>
              <a:t>Харасавейском   </a:t>
            </a:r>
            <a:r>
              <a:rPr lang="ru-RU" sz="2200" b="1" i="1" dirty="0">
                <a:solidFill>
                  <a:srgbClr val="002060"/>
                </a:solidFill>
              </a:rPr>
              <a:t>месторождении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5914" y="1222266"/>
            <a:ext cx="3043957" cy="2069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2686" b="10602"/>
          <a:stretch/>
        </p:blipFill>
        <p:spPr bwMode="auto">
          <a:xfrm>
            <a:off x="1262061" y="1298997"/>
            <a:ext cx="2893158" cy="1923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6733" y="1277963"/>
            <a:ext cx="2904545" cy="1927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581" y="3643690"/>
            <a:ext cx="3055266" cy="2079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26" t="3218" r="2034" b="12895"/>
          <a:stretch/>
        </p:blipFill>
        <p:spPr bwMode="auto">
          <a:xfrm>
            <a:off x="1297092" y="3717032"/>
            <a:ext cx="2882243" cy="1926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1034" y="3592075"/>
            <a:ext cx="3055266" cy="2079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5"/>
          <a:stretch/>
        </p:blipFill>
        <p:spPr bwMode="auto">
          <a:xfrm>
            <a:off x="5654003" y="3664640"/>
            <a:ext cx="2920024" cy="19283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73656" y="5671247"/>
            <a:ext cx="42484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i="1" dirty="0" smtClean="0">
                <a:solidFill>
                  <a:srgbClr val="002060"/>
                </a:solidFill>
              </a:rPr>
              <a:t>Залегание </a:t>
            </a:r>
            <a:r>
              <a:rPr lang="ru-RU" sz="1400" i="1" dirty="0">
                <a:solidFill>
                  <a:srgbClr val="002060"/>
                </a:solidFill>
              </a:rPr>
              <a:t>криопегов и льда </a:t>
            </a:r>
            <a:r>
              <a:rPr lang="ru-RU" sz="1400" i="1" dirty="0" smtClean="0">
                <a:solidFill>
                  <a:srgbClr val="002060"/>
                </a:solidFill>
              </a:rPr>
              <a:t> </a:t>
            </a:r>
            <a:r>
              <a:rPr lang="ru-RU" sz="1400" i="1" dirty="0">
                <a:solidFill>
                  <a:srgbClr val="002060"/>
                </a:solidFill>
              </a:rPr>
              <a:t>требует применения </a:t>
            </a:r>
            <a:endParaRPr lang="ru-RU" sz="1400" i="1" dirty="0" smtClean="0">
              <a:solidFill>
                <a:srgbClr val="002060"/>
              </a:solidFill>
            </a:endParaRPr>
          </a:p>
          <a:p>
            <a:pPr algn="ctr"/>
            <a:r>
              <a:rPr lang="ru-RU" sz="1400" i="1" dirty="0" smtClean="0">
                <a:solidFill>
                  <a:srgbClr val="002060"/>
                </a:solidFill>
              </a:rPr>
              <a:t>коротких </a:t>
            </a:r>
            <a:r>
              <a:rPr lang="ru-RU" sz="1400" i="1" dirty="0">
                <a:solidFill>
                  <a:srgbClr val="002060"/>
                </a:solidFill>
              </a:rPr>
              <a:t>свай с уширенной </a:t>
            </a:r>
            <a:r>
              <a:rPr lang="ru-RU" sz="1400" i="1" dirty="0" smtClean="0">
                <a:solidFill>
                  <a:srgbClr val="002060"/>
                </a:solidFill>
              </a:rPr>
              <a:t>пятой</a:t>
            </a:r>
            <a:endParaRPr lang="ru-RU" sz="1400" i="1" dirty="0">
              <a:solidFill>
                <a:srgbClr val="002060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752641" y="3203927"/>
            <a:ext cx="191199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i="1" dirty="0" smtClean="0">
                <a:solidFill>
                  <a:srgbClr val="002060"/>
                </a:solidFill>
              </a:rPr>
              <a:t>Большие снегозаносы </a:t>
            </a:r>
            <a:endParaRPr lang="ru-RU" sz="1400" i="1" dirty="0">
              <a:solidFill>
                <a:srgbClr val="002060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4505986" y="3225449"/>
            <a:ext cx="505552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i="1" dirty="0" smtClean="0">
                <a:solidFill>
                  <a:srgbClr val="002060"/>
                </a:solidFill>
              </a:rPr>
              <a:t>Термокарст от теплового техногенного воздействия</a:t>
            </a:r>
            <a:endParaRPr lang="ru-RU" sz="1400" i="1" dirty="0">
              <a:solidFill>
                <a:srgbClr val="002060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5043897" y="5662372"/>
            <a:ext cx="414023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i="1" dirty="0" smtClean="0">
                <a:solidFill>
                  <a:srgbClr val="002060"/>
                </a:solidFill>
              </a:rPr>
              <a:t>Изменение температуры эксплуатации объекта </a:t>
            </a:r>
            <a:endParaRPr lang="ru-RU" sz="1400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1441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1037</TotalTime>
  <Words>461</Words>
  <Application>Microsoft Office PowerPoint</Application>
  <PresentationFormat>Лист A4 (210x297 мм)</PresentationFormat>
  <Paragraphs>92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aup13</dc:creator>
  <cp:lastModifiedBy>aup13</cp:lastModifiedBy>
  <cp:revision>94</cp:revision>
  <dcterms:created xsi:type="dcterms:W3CDTF">2016-09-21T10:15:31Z</dcterms:created>
  <dcterms:modified xsi:type="dcterms:W3CDTF">2016-09-30T06:30:30Z</dcterms:modified>
</cp:coreProperties>
</file>