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3" r:id="rId2"/>
    <p:sldId id="311" r:id="rId3"/>
    <p:sldId id="369" r:id="rId4"/>
    <p:sldId id="368" r:id="rId5"/>
    <p:sldId id="370" r:id="rId6"/>
    <p:sldId id="377" r:id="rId7"/>
    <p:sldId id="375" r:id="rId8"/>
    <p:sldId id="371" r:id="rId9"/>
    <p:sldId id="364" r:id="rId10"/>
    <p:sldId id="374" r:id="rId11"/>
    <p:sldId id="376" r:id="rId12"/>
    <p:sldId id="378" r:id="rId13"/>
    <p:sldId id="352" r:id="rId14"/>
    <p:sldId id="359" r:id="rId15"/>
    <p:sldId id="365" r:id="rId16"/>
    <p:sldId id="358" r:id="rId17"/>
    <p:sldId id="357" r:id="rId18"/>
    <p:sldId id="355" r:id="rId19"/>
    <p:sldId id="351" r:id="rId20"/>
    <p:sldId id="348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2460" autoAdjust="0"/>
  </p:normalViewPr>
  <p:slideViewPr>
    <p:cSldViewPr>
      <p:cViewPr varScale="1">
        <p:scale>
          <a:sx n="68" d="100"/>
          <a:sy n="68" d="100"/>
        </p:scale>
        <p:origin x="17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5D28C-01F4-4472-820F-1EECE0A0DF8E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6531E-96A0-44F8-B051-93E10A5F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5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531E-96A0-44F8-B051-93E10A5FCE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5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4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6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7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9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1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1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D3D7-F37E-4C73-A62D-29BDE847D40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B66B-11AD-48AB-82DB-6812CC605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company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://www.aviton.inf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17694" y="2617471"/>
            <a:ext cx="5508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технических решений в ГРС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5480066"/>
            <a:ext cx="367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Орлов Сергей Юрьевич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главного инженера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5345" y="6158826"/>
            <a:ext cx="3387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технических решений в ГРС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8655" y="262197"/>
            <a:ext cx="4717374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Телеметрия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6204993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345" y="6158826"/>
            <a:ext cx="3387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технических решений в ГРС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15617" y="1799357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телеметрии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позволяет оперативно осуществлять контроль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параметров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газа, отображать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сообщать о возникновении аварийных ситуаций, представлять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статистическую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табличной и графической формах, фиксировать реакции диспетчера на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возникающие внештатные ситуации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формировать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работе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ГРС. </a:t>
            </a:r>
          </a:p>
        </p:txBody>
      </p:sp>
    </p:spTree>
    <p:extLst>
      <p:ext uri="{BB962C8B-B14F-4D97-AF65-F5344CB8AC3E}">
        <p14:creationId xmlns:p14="http://schemas.microsoft.com/office/powerpoint/2010/main" val="250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7105" y="172686"/>
            <a:ext cx="591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азорегуляторные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пункты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на реализованных объектах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22" y="3596505"/>
            <a:ext cx="3727903" cy="2096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8" y="3599319"/>
            <a:ext cx="3717893" cy="20904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2057" y="5698585"/>
            <a:ext cx="423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 ограничения расхода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7757" y="1134568"/>
            <a:ext cx="7692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Система ограничения расхода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целях оптимизации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применения оборудования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достижения максимального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проектного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расхода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целесообразно применять системы ограничения расхода.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Все регуляторы в ГРС постоянно находятся в открытом положении. Срабатывание каждой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линии и связь между различными линиями происходит автоматически при помощи логики настройки регуляторов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каждой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линии. </a:t>
            </a:r>
          </a:p>
        </p:txBody>
      </p:sp>
    </p:spTree>
    <p:extLst>
      <p:ext uri="{BB962C8B-B14F-4D97-AF65-F5344CB8AC3E}">
        <p14:creationId xmlns:p14="http://schemas.microsoft.com/office/powerpoint/2010/main" val="2327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7105" y="172686"/>
            <a:ext cx="591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азорегуляторные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пункты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на реализованных объектах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72" y="1268778"/>
            <a:ext cx="3727903" cy="20986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8" y="1286981"/>
            <a:ext cx="3720594" cy="20945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1385" y="3449359"/>
            <a:ext cx="78810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внедрение данных технических решений позволяет: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Гарантировать бесперебойность оказания услуг, в том числе и в случае аварий 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сетях газораспределения.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степень безопасности сетей и, прежде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газорегуляторных станций, которые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запитывают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потребителей.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Свести к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минимуму инвестиции на техническое обслуживание 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оптимизировать степень использования оборудования.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1808" y="2276872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«Северная Компания»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6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6882" y="1052736"/>
            <a:ext cx="8280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систем газоснабжения и газораспределения ООО «Северная Компания» производит:</a:t>
            </a:r>
          </a:p>
          <a:p>
            <a:endParaRPr lang="ru-RU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Шкафные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газорегуляторные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пункты промышленной и бытовой серий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ШРП-НОРД,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Блочные газорегуляторные пункты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ГРПБ-НОРД,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Шаровые краны с изолирующим соединением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КШИ-НОРД,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Шаровые краны для подземной установки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КШПУ-НОРД,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Газовые фильтры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ФГ-НОРД,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Мини-котельные ТГУ-НОРД.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24127"/>
            <a:ext cx="5919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Блочные газорегуляторные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пункты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ГРПБ-НОРД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1185" y="1412776"/>
            <a:ext cx="41197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высокого и среднего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давления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регуляторов давления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Pietro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Fiorentin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варианты исполнения: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основной и резервной линями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двумя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выходами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настроенными на разное давление</a:t>
            </a:r>
            <a:endParaRPr lang="en-US" sz="16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коммерческим узлом учета газа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системой телеметрии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788024" cy="26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475" y="235143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ШРП-НОРД промышленной серии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3424" r="20569" b="869"/>
          <a:stretch/>
        </p:blipFill>
        <p:spPr>
          <a:xfrm>
            <a:off x="827584" y="1461387"/>
            <a:ext cx="2952329" cy="3240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9524" y="1772816"/>
            <a:ext cx="49685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регуляторов давления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Pietro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Fiorentini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варианты исполнения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двумя линиями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редуцирования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узлом учета и телеметрией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бутовым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вводами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шумо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теплоизолированном корпусе с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обогревом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подземного исполнения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31" y="1223987"/>
            <a:ext cx="3007247" cy="20039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91" y="3494193"/>
            <a:ext cx="2761987" cy="18405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t="-608" r="22484" b="350"/>
          <a:stretch/>
        </p:blipFill>
        <p:spPr>
          <a:xfrm>
            <a:off x="5328369" y="1307996"/>
            <a:ext cx="1656184" cy="1932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 t="702" r="21255" b="1"/>
          <a:stretch/>
        </p:blipFill>
        <p:spPr>
          <a:xfrm>
            <a:off x="5521230" y="3525589"/>
            <a:ext cx="1584176" cy="180915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2475" y="235143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ШРП-НОРД промышленной серии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475" y="235143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ШРП-НОРД промышленной серии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456" y="985817"/>
            <a:ext cx="77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ШРП-НОРД промышленной серии с основной и резервной линией редуцирования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74547"/>
              </p:ext>
            </p:extLst>
          </p:nvPr>
        </p:nvGraphicFramePr>
        <p:xfrm>
          <a:off x="431824" y="1691010"/>
          <a:ext cx="8460655" cy="4042245"/>
        </p:xfrm>
        <a:graphic>
          <a:graphicData uri="http://schemas.openxmlformats.org/drawingml/2006/table">
            <a:tbl>
              <a:tblPr firstRow="1" lastCol="1" bandRow="1">
                <a:tableStyleId>{69012ECD-51FC-41F1-AA8D-1B2483CD663E}</a:tableStyleId>
              </a:tblPr>
              <a:tblGrid>
                <a:gridCol w="2180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ШРП</a:t>
                      </a: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900" dirty="0" smtClean="0">
                          <a:effectLst/>
                        </a:rPr>
                        <a:t>НОРД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FEXS</a:t>
                      </a:r>
                      <a:r>
                        <a:rPr lang="ru-RU" sz="900" dirty="0" smtClean="0">
                          <a:effectLst/>
                        </a:rPr>
                        <a:t>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ШРП-НОРД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Dival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500/40</a:t>
                      </a:r>
                      <a:r>
                        <a:rPr lang="ru-RU" sz="900" dirty="0" smtClean="0">
                          <a:effectLst/>
                        </a:rPr>
                        <a:t>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ШРП-НОРД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Dival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600</a:t>
                      </a:r>
                      <a:r>
                        <a:rPr lang="en-US" sz="900" dirty="0" smtClean="0">
                          <a:effectLst/>
                        </a:rPr>
                        <a:t>/</a:t>
                      </a:r>
                      <a:r>
                        <a:rPr lang="ru-RU" sz="900" dirty="0" smtClean="0">
                          <a:effectLst/>
                        </a:rPr>
                        <a:t>25-2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ШРП-НОРД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Dival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6</a:t>
                      </a:r>
                      <a:r>
                        <a:rPr lang="en-US" sz="900" dirty="0" smtClean="0">
                          <a:effectLst/>
                        </a:rPr>
                        <a:t>00/40</a:t>
                      </a:r>
                      <a:r>
                        <a:rPr lang="ru-RU" sz="900" dirty="0" smtClean="0">
                          <a:effectLst/>
                        </a:rPr>
                        <a:t>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ШРП-НОРД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Dival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600</a:t>
                      </a:r>
                      <a:r>
                        <a:rPr lang="en-US" sz="900" dirty="0" smtClean="0">
                          <a:effectLst/>
                        </a:rPr>
                        <a:t>/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en-US" sz="900" dirty="0" smtClean="0">
                          <a:effectLst/>
                        </a:rPr>
                        <a:t>0</a:t>
                      </a:r>
                      <a:r>
                        <a:rPr lang="ru-RU" sz="900" dirty="0" smtClean="0">
                          <a:effectLst/>
                        </a:rPr>
                        <a:t>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ШРП-НОРД </a:t>
                      </a: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Norval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5</a:t>
                      </a:r>
                      <a:r>
                        <a:rPr kumimoji="0" lang="en-US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-2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Производитель  и модель регулятора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Pietro Fiorentini,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FEXS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Pietro Fiorentini,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Dival 500/</a:t>
                      </a:r>
                      <a:r>
                        <a:rPr lang="ru-RU" sz="9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Pietro </a:t>
                      </a:r>
                      <a:r>
                        <a:rPr lang="en-US" sz="900" dirty="0" err="1">
                          <a:effectLst/>
                        </a:rPr>
                        <a:t>Fiorentini</a:t>
                      </a:r>
                      <a:r>
                        <a:rPr lang="en-US" sz="900" dirty="0" smtClean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Dival</a:t>
                      </a:r>
                      <a:r>
                        <a:rPr lang="en-US" sz="900" dirty="0" smtClean="0">
                          <a:effectLst/>
                        </a:rPr>
                        <a:t> 600/</a:t>
                      </a:r>
                      <a:r>
                        <a:rPr lang="ru-RU" sz="900" dirty="0" smtClean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Pietro </a:t>
                      </a:r>
                      <a:r>
                        <a:rPr lang="en-US" sz="900" dirty="0" err="1">
                          <a:effectLst/>
                        </a:rPr>
                        <a:t>Fiorentini</a:t>
                      </a:r>
                      <a:r>
                        <a:rPr lang="en-US" sz="900" dirty="0" smtClean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Dival</a:t>
                      </a:r>
                      <a:r>
                        <a:rPr lang="en-US" sz="900" dirty="0" smtClean="0">
                          <a:effectLst/>
                        </a:rPr>
                        <a:t> 600/</a:t>
                      </a:r>
                      <a:r>
                        <a:rPr lang="ru-RU" sz="900" dirty="0" smtClean="0">
                          <a:effectLst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Pietro </a:t>
                      </a:r>
                      <a:r>
                        <a:rPr lang="en-US" sz="900" dirty="0" err="1">
                          <a:effectLst/>
                        </a:rPr>
                        <a:t>Fiorentini</a:t>
                      </a:r>
                      <a:r>
                        <a:rPr lang="en-US" sz="900" dirty="0" smtClean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Dival</a:t>
                      </a:r>
                      <a:r>
                        <a:rPr lang="en-US" sz="900" dirty="0" smtClean="0">
                          <a:effectLst/>
                        </a:rPr>
                        <a:t> 600/</a:t>
                      </a:r>
                      <a:r>
                        <a:rPr lang="ru-RU" sz="900" dirty="0" smtClean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Pietro </a:t>
                      </a:r>
                      <a:r>
                        <a:rPr lang="en-US" sz="900" b="0" dirty="0" err="1">
                          <a:effectLst/>
                        </a:rPr>
                        <a:t>Fiorentini</a:t>
                      </a:r>
                      <a:r>
                        <a:rPr lang="en-US" sz="900" b="0" dirty="0" smtClean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</a:rPr>
                        <a:t>Norval</a:t>
                      </a:r>
                      <a:r>
                        <a:rPr lang="en-US" sz="900" b="0" dirty="0" smtClean="0">
                          <a:effectLst/>
                        </a:rPr>
                        <a:t> 50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Максимальное входное давление,    бар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</a:rPr>
                        <a:t>12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Диапазон выходного давления*,  мбар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 –</a:t>
                      </a:r>
                      <a:r>
                        <a:rPr lang="en-US" sz="900">
                          <a:effectLst/>
                        </a:rPr>
                        <a:t> 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r>
                        <a:rPr lang="en-US" sz="900">
                          <a:effectLst/>
                        </a:rPr>
                        <a:t>3</a:t>
                      </a:r>
                      <a:r>
                        <a:rPr lang="ru-RU" sz="900">
                          <a:effectLst/>
                        </a:rPr>
                        <a:t> – </a:t>
                      </a:r>
                      <a:r>
                        <a:rPr lang="en-US" sz="900">
                          <a:effectLst/>
                        </a:rPr>
                        <a:t>2500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r>
                        <a:rPr lang="en-US" sz="9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en-US" sz="900" dirty="0">
                          <a:effectLst/>
                        </a:rPr>
                        <a:t>4200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r>
                        <a:rPr lang="en-US" sz="9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en-US" sz="900" dirty="0">
                          <a:effectLst/>
                        </a:rPr>
                        <a:t>4200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r>
                        <a:rPr lang="en-US" sz="9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en-US" sz="900" dirty="0">
                          <a:effectLst/>
                        </a:rPr>
                        <a:t>4200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</a:rPr>
                        <a:t>7 </a:t>
                      </a:r>
                      <a:r>
                        <a:rPr lang="ru-RU" sz="900" b="0" dirty="0">
                          <a:effectLst/>
                        </a:rPr>
                        <a:t>– </a:t>
                      </a:r>
                      <a:r>
                        <a:rPr lang="en-US" sz="900" b="0" dirty="0" smtClean="0">
                          <a:effectLst/>
                        </a:rPr>
                        <a:t>4</a:t>
                      </a:r>
                      <a:r>
                        <a:rPr lang="ru-RU" sz="900" b="0" dirty="0" smtClean="0">
                          <a:effectLst/>
                        </a:rPr>
                        <a:t>4</a:t>
                      </a:r>
                      <a:r>
                        <a:rPr lang="en-US" sz="900" b="0" dirty="0" smtClean="0">
                          <a:effectLst/>
                        </a:rPr>
                        <a:t>00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Максимальная пропускная способность, м</a:t>
                      </a:r>
                      <a:r>
                        <a:rPr lang="ru-RU" sz="900" baseline="30000">
                          <a:effectLst/>
                        </a:rPr>
                        <a:t>3</a:t>
                      </a:r>
                      <a:r>
                        <a:rPr lang="ru-RU" sz="900">
                          <a:effectLst/>
                        </a:rPr>
                        <a:t>/ч**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427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1387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4266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4930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Неравномерность регулирования,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±5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Соединение: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входного патрубка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выходного патрубка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сварное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сварное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сварное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сварное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сварное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сварное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сварное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сварное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сварное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сварное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сварное</a:t>
                      </a:r>
                      <a:endParaRPr lang="ru-RU" sz="11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сварное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9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DN</a:t>
                      </a:r>
                      <a:r>
                        <a:rPr lang="ru-RU" sz="900" dirty="0">
                          <a:effectLst/>
                        </a:rPr>
                        <a:t> входного патрубка </a:t>
                      </a:r>
                      <a:r>
                        <a:rPr lang="en-US" sz="900" dirty="0" smtClean="0">
                          <a:effectLst/>
                        </a:rPr>
                        <a:t>D</a:t>
                      </a:r>
                      <a:r>
                        <a:rPr lang="ru-RU" sz="900" dirty="0" smtClean="0">
                          <a:effectLst/>
                        </a:rPr>
                        <a:t>1, </a:t>
                      </a:r>
                      <a:r>
                        <a:rPr lang="ru-RU" sz="900" dirty="0">
                          <a:effectLst/>
                        </a:rPr>
                        <a:t>мм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DN</a:t>
                      </a:r>
                      <a:r>
                        <a:rPr lang="ru-RU" sz="900" dirty="0">
                          <a:effectLst/>
                        </a:rPr>
                        <a:t> выходного патрубка </a:t>
                      </a:r>
                      <a:r>
                        <a:rPr lang="en-US" sz="900" dirty="0" smtClean="0">
                          <a:effectLst/>
                        </a:rPr>
                        <a:t>D</a:t>
                      </a:r>
                      <a:r>
                        <a:rPr lang="ru-RU" sz="900" dirty="0" smtClean="0">
                          <a:effectLst/>
                        </a:rPr>
                        <a:t>2,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мм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Длина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В, </a:t>
                      </a:r>
                      <a:r>
                        <a:rPr lang="ru-RU" sz="900" dirty="0">
                          <a:effectLst/>
                        </a:rPr>
                        <a:t>мм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Ширина </a:t>
                      </a:r>
                      <a:r>
                        <a:rPr lang="en-US" sz="900" dirty="0" smtClean="0">
                          <a:effectLst/>
                        </a:rPr>
                        <a:t>L</a:t>
                      </a:r>
                      <a:r>
                        <a:rPr lang="ru-RU" sz="900" dirty="0" smtClean="0">
                          <a:effectLst/>
                        </a:rPr>
                        <a:t>, мм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Высота </a:t>
                      </a:r>
                      <a:r>
                        <a:rPr lang="ru-RU" sz="900" dirty="0" smtClean="0">
                          <a:effectLst/>
                        </a:rPr>
                        <a:t>Н,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мм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Вес, кг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1200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856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1916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1518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856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1916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65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r>
                        <a:rPr lang="ru-RU" sz="900" dirty="0" smtClean="0">
                          <a:effectLst/>
                        </a:rPr>
                        <a:t>6</a:t>
                      </a:r>
                      <a:r>
                        <a:rPr lang="en-US" sz="900" dirty="0" smtClean="0">
                          <a:effectLst/>
                        </a:rPr>
                        <a:t>00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980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1800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980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588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956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1322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716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956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1322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6401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Регулируемая среда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Природный газ по ГОСТ 5542-87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Температура окружающей среды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-40</a:t>
                      </a:r>
                      <a:r>
                        <a:rPr lang="ru-RU" sz="900" baseline="30000" dirty="0">
                          <a:effectLst/>
                        </a:rPr>
                        <a:t>0</a:t>
                      </a:r>
                      <a:r>
                        <a:rPr lang="ru-RU" sz="900" dirty="0">
                          <a:effectLst/>
                        </a:rPr>
                        <a:t>С  +60</a:t>
                      </a:r>
                      <a:r>
                        <a:rPr lang="ru-RU" sz="900" baseline="30000" dirty="0">
                          <a:effectLst/>
                        </a:rPr>
                        <a:t>0</a:t>
                      </a:r>
                      <a:r>
                        <a:rPr lang="ru-RU" sz="9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Обслуживание ШРП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Одностороннее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39" marR="6673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3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5389" y="247926"/>
            <a:ext cx="34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Свидетельства и сертификаты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www.nordcompany.ru/ufiles/gallery/pm_Sertificate/669/4604c84479b24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15416"/>
            <a:ext cx="2425166" cy="338065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ordcompany.ru/ufiles/gallery/pm_Sertificate/669/b79c591b003e0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" b="2673"/>
          <a:stretch/>
        </p:blipFill>
        <p:spPr bwMode="auto">
          <a:xfrm>
            <a:off x="3116411" y="1511531"/>
            <a:ext cx="2463701" cy="338454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1317" r="1103" b="1"/>
          <a:stretch/>
        </p:blipFill>
        <p:spPr>
          <a:xfrm>
            <a:off x="625881" y="1511531"/>
            <a:ext cx="2390276" cy="339045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1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0" y="3861048"/>
            <a:ext cx="1520087" cy="4785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07" y="1369513"/>
            <a:ext cx="1524132" cy="579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5736" y="1302034"/>
            <a:ext cx="6501132" cy="449891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«Северная Компания»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производитель газового оборудования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газорегуляторного оборудования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газоснабжения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газораспределения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 ГРС,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котельных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комплексная реконструкция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 и газоснабжения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роектирование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строительство газопроводов, тепловых сетей,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сетей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водоснабжения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канализации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ООО «Авитон» – эксклюзивный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дистрибьютор «Северной Компании»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Поставка оборудования для систем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газоснабжения и газораспределения как собственного производства, так и лидеров газовой отрасли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Поставка теплотехнического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оборудования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8655" y="262197"/>
            <a:ext cx="4717374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 компании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6204993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8264" y="46668"/>
            <a:ext cx="1978264" cy="62471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3387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технических решений в ГРС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12475" y="1827535"/>
            <a:ext cx="4451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0540" y="5101589"/>
            <a:ext cx="295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ООО «Северная Компания»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hlinkClick r:id="rId3"/>
              </a:rPr>
              <a:t>www.nordcompany.ru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mail@nordcompany.ru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5102723"/>
            <a:ext cx="1800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ООО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Авитон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r>
              <a:rPr lang="en-US" dirty="0" smtClean="0">
                <a:hlinkClick r:id="rId4"/>
              </a:rPr>
              <a:t>www.aviton.info</a:t>
            </a: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post@aviton.info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1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8655" y="262197"/>
            <a:ext cx="4717374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Цели и задачи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6204993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345" y="6158826"/>
            <a:ext cx="3387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технических решений в ГРС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1628800"/>
            <a:ext cx="70879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внедрения типовых технических решений в ГРС: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овышение безопасности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надежности газоснабжения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овышение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нижение затрат на эксплуатацию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сегодняшний день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технологий делает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доступными инновационные решения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позволяющие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реализовывать системы для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измерения газа, которые еще вчера было невозможно себе представить.</a:t>
            </a:r>
          </a:p>
          <a:p>
            <a:pPr algn="just">
              <a:lnSpc>
                <a:spcPct val="200000"/>
              </a:lnSpc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7624" y="2852936"/>
            <a:ext cx="1740882" cy="25599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6762" tIns="48381" rIns="96762" bIns="48381" rtlCol="0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Типовые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технические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ешения</a:t>
            </a:r>
          </a:p>
          <a:p>
            <a:pPr algn="ctr"/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3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8655" y="262197"/>
            <a:ext cx="4717374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Направления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6204993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345" y="6158826"/>
            <a:ext cx="3387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технических решений в ГРС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6395" y="2814167"/>
            <a:ext cx="3757307" cy="651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надежность газоснабжения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1444" y="3807044"/>
            <a:ext cx="3757307" cy="651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Системы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телеметрии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1444" y="4829858"/>
            <a:ext cx="3757307" cy="651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Системы дистанционного контроля и управления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343183" y="3446223"/>
            <a:ext cx="504056" cy="137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91600"/>
            <a:ext cx="7194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«Северная Компания» как производитель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газорегуляторного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проводит работы по внедрению типовых технических решений по трем основным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158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83112"/>
            <a:ext cx="3489752" cy="19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8655" y="262197"/>
            <a:ext cx="4717374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Безопасность и надежность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6204993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345" y="6158826"/>
            <a:ext cx="3387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технических решений в ГРС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43608" y="1391600"/>
            <a:ext cx="73448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безопасности и надежности основное внимание уделяется внедрению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линиях редуцирования регуляторов с регуляторами-мониторами. Это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оборудованием, которое можно определить как “обладающее прогрессивной безопасностью” по отношению к увеличению регулируемого давления по причине возможных неисправностей.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защищает систему от повышения давления, сохраняя линию в рабочем состоянии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Конфигурация линии </a:t>
            </a:r>
            <a:r>
              <a:rPr lang="ru-RU" altLang="it-IT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редуцирования, 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it-IT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ащенной</a:t>
            </a:r>
            <a:r>
              <a:rPr lang="ru-RU" altLang="it-IT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оборудованием, 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обладающим прогрессивной </a:t>
            </a:r>
            <a:r>
              <a:rPr lang="ru-RU" altLang="it-IT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безопасностью</a:t>
            </a:r>
            <a:r>
              <a:rPr lang="it-IT" altLang="it-IT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правило следующая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877" y="169234"/>
            <a:ext cx="591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азорегуляторные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пункты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на реализованных объектах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78312" y="1616500"/>
            <a:ext cx="3826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ГРС для «Газпром газораспределение Ленинградская область», октябрь 2015 г.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Проектирование, изготовление, монтаж, пусконаладочные работы.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регуляторов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Pietro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Fiorentini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Reval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182 DN 200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Reflux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819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988840"/>
            <a:ext cx="2069652" cy="3675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24" y="1966645"/>
            <a:ext cx="2063648" cy="3668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12" y="3482159"/>
            <a:ext cx="3826177" cy="21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8655" y="262197"/>
            <a:ext cx="4717374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FIO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6204993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345" y="6158826"/>
            <a:ext cx="3387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технических решений в ГРС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43609" y="1391600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системах дистанционного управления и контроля «Северная Компания» активно применяет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FIO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позволяющие контролировать и регулировать подачу газа одновременно по пяти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параметрам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сегодня во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благодаря появлению серии регуляторов, так </a:t>
            </a:r>
            <a:r>
              <a:rPr lang="ru-RU" altLang="it-IT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называемые 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«умные регуляторы»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altLang="it-IT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регуляторы обладают 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 проектными преимуществами, связанными с модульность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также, дополнительно</a:t>
            </a:r>
            <a:r>
              <a:rPr lang="ru-RU" altLang="it-IT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позволяют 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управление распределительной сетью, которая из </a:t>
            </a:r>
            <a:r>
              <a:rPr lang="ru-RU" altLang="it-IT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нормальной распределительной </a:t>
            </a:r>
            <a:r>
              <a:rPr lang="ru-RU" alt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превращается в УМНУЮ СЕТЬ</a:t>
            </a:r>
            <a:r>
              <a:rPr lang="it-IT" altLang="it-IT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it-IT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4" descr="Fio 003_nosfo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85" y="1987180"/>
            <a:ext cx="1818347" cy="254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8655" y="262197"/>
            <a:ext cx="4717374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FIO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6204993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345" y="6158826"/>
            <a:ext cx="3387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технических решений в ГРС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43608" y="1391600"/>
            <a:ext cx="719470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система мониторинга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измерения и управления газовыми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сетями, выполняющая пять функций, объединенных в одном приборе: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[IFM] &gt;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непрямое измерение расхода газа;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[OPC] &gt;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выходного давления;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[FL] &gt;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расхода;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[RM] &gt;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EUM] &gt;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конечным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6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5" y="163126"/>
            <a:ext cx="1524075" cy="579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12475" y="6204993"/>
            <a:ext cx="6531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5345" y="6158826"/>
            <a:ext cx="452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оборудование производства ООО «Северная Компания»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2860" r="7020" b="21309"/>
          <a:stretch/>
        </p:blipFill>
        <p:spPr>
          <a:xfrm>
            <a:off x="6949805" y="117663"/>
            <a:ext cx="1978264" cy="62471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77577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-1043" b="-1"/>
          <a:stretch/>
        </p:blipFill>
        <p:spPr>
          <a:xfrm>
            <a:off x="4634579" y="3459429"/>
            <a:ext cx="3686171" cy="2273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79" y="1242164"/>
            <a:ext cx="3707904" cy="20848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85345" y="145606"/>
            <a:ext cx="591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азорегуляторные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пункты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на реализованных объектах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1262946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ГРП для Петрозаводской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ТЭЦ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Карелия,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регуляторов давления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Reval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182 DN 200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системой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FIO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уже более 10 лет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 работает  без нареканий со стороны ТГК-1, как эксплуатирующей организации.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996" y="518166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ГРПБ для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ПетербургГаз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Санкт-Петербурге, 2016 г. </a:t>
            </a:r>
          </a:p>
        </p:txBody>
      </p:sp>
    </p:spTree>
    <p:extLst>
      <p:ext uri="{BB962C8B-B14F-4D97-AF65-F5344CB8AC3E}">
        <p14:creationId xmlns:p14="http://schemas.microsoft.com/office/powerpoint/2010/main" val="38082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6006</TotalTime>
  <Words>1141</Words>
  <Application>Microsoft Office PowerPoint</Application>
  <PresentationFormat>Экран (4:3)</PresentationFormat>
  <Paragraphs>282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ГОРЕЛОВА Ирина</dc:creator>
  <cp:lastModifiedBy>ОРЛОВ Сергей</cp:lastModifiedBy>
  <cp:revision>299</cp:revision>
  <cp:lastPrinted>2017-10-13T13:05:54Z</cp:lastPrinted>
  <dcterms:created xsi:type="dcterms:W3CDTF">2014-04-01T12:09:42Z</dcterms:created>
  <dcterms:modified xsi:type="dcterms:W3CDTF">2017-10-25T04:40:46Z</dcterms:modified>
</cp:coreProperties>
</file>