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9" r:id="rId1"/>
    <p:sldMasterId id="2147483665" r:id="rId2"/>
    <p:sldMasterId id="2147484151" r:id="rId3"/>
    <p:sldMasterId id="2147484154" r:id="rId4"/>
    <p:sldMasterId id="2147484156" r:id="rId5"/>
    <p:sldMasterId id="2147484158" r:id="rId6"/>
    <p:sldMasterId id="2147484160" r:id="rId7"/>
    <p:sldMasterId id="2147484162" r:id="rId8"/>
    <p:sldMasterId id="2147484164" r:id="rId9"/>
  </p:sldMasterIdLst>
  <p:notesMasterIdLst>
    <p:notesMasterId r:id="rId22"/>
  </p:notesMasterIdLst>
  <p:handoutMasterIdLst>
    <p:handoutMasterId r:id="rId23"/>
  </p:handoutMasterIdLst>
  <p:sldIdLst>
    <p:sldId id="427" r:id="rId10"/>
    <p:sldId id="490" r:id="rId11"/>
    <p:sldId id="496" r:id="rId12"/>
    <p:sldId id="493" r:id="rId13"/>
    <p:sldId id="488" r:id="rId14"/>
    <p:sldId id="487" r:id="rId15"/>
    <p:sldId id="491" r:id="rId16"/>
    <p:sldId id="492" r:id="rId17"/>
    <p:sldId id="489" r:id="rId18"/>
    <p:sldId id="494" r:id="rId19"/>
    <p:sldId id="495" r:id="rId20"/>
    <p:sldId id="497" r:id="rId21"/>
  </p:sldIdLst>
  <p:sldSz cx="9144000" cy="5143500" type="screen16x9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6A114D-7163-46AF-AAF5-EA4EFCD83113}">
          <p14:sldIdLst>
            <p14:sldId id="427"/>
            <p14:sldId id="490"/>
            <p14:sldId id="496"/>
            <p14:sldId id="493"/>
            <p14:sldId id="488"/>
            <p14:sldId id="487"/>
            <p14:sldId id="491"/>
            <p14:sldId id="492"/>
            <p14:sldId id="489"/>
            <p14:sldId id="494"/>
            <p14:sldId id="495"/>
            <p14:sldId id="4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35">
          <p15:clr>
            <a:srgbClr val="A4A3A4"/>
          </p15:clr>
        </p15:guide>
        <p15:guide id="2" orient="horz" pos="2109">
          <p15:clr>
            <a:srgbClr val="A4A3A4"/>
          </p15:clr>
        </p15:guide>
        <p15:guide id="3" orient="horz" pos="2906">
          <p15:clr>
            <a:srgbClr val="A4A3A4"/>
          </p15:clr>
        </p15:guide>
        <p15:guide id="4" orient="horz" pos="619">
          <p15:clr>
            <a:srgbClr val="A4A3A4"/>
          </p15:clr>
        </p15:guide>
        <p15:guide id="5" orient="horz" pos="2451">
          <p15:clr>
            <a:srgbClr val="A4A3A4"/>
          </p15:clr>
        </p15:guide>
        <p15:guide id="6" orient="horz" pos="442">
          <p15:clr>
            <a:srgbClr val="A4A3A4"/>
          </p15:clr>
        </p15:guide>
        <p15:guide id="7" orient="horz" pos="935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1"/>
    <a:srgbClr val="0000FF"/>
    <a:srgbClr val="0066CC"/>
    <a:srgbClr val="BAE18F"/>
    <a:srgbClr val="CCFFCC"/>
    <a:srgbClr val="92D050"/>
    <a:srgbClr val="33CC33"/>
    <a:srgbClr val="3399FF"/>
    <a:srgbClr val="FFFF99"/>
    <a:srgbClr val="007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3" autoAdjust="0"/>
    <p:restoredTop sz="72183" autoAdjust="0"/>
  </p:normalViewPr>
  <p:slideViewPr>
    <p:cSldViewPr snapToGrid="0">
      <p:cViewPr varScale="1">
        <p:scale>
          <a:sx n="122" d="100"/>
          <a:sy n="122" d="100"/>
        </p:scale>
        <p:origin x="-474" y="-84"/>
      </p:cViewPr>
      <p:guideLst>
        <p:guide orient="horz" pos="1335"/>
        <p:guide orient="horz" pos="2109"/>
        <p:guide orient="horz" pos="2906"/>
        <p:guide orient="horz" pos="619"/>
        <p:guide orient="horz" pos="2451"/>
        <p:guide orient="horz" pos="442"/>
        <p:guide orient="horz" pos="935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24" d="100"/>
        <a:sy n="24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402" y="-84"/>
      </p:cViewPr>
      <p:guideLst>
        <p:guide orient="horz" pos="3124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t" anchorCtr="0" compatLnSpc="1">
            <a:prstTxWarp prst="textNoShape">
              <a:avLst/>
            </a:prstTxWarp>
          </a:bodyPr>
          <a:lstStyle>
            <a:lvl1pPr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908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t" anchorCtr="0" compatLnSpc="1">
            <a:prstTxWarp prst="textNoShape">
              <a:avLst/>
            </a:prstTxWarp>
          </a:bodyPr>
          <a:lstStyle>
            <a:lvl1pPr algn="r"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b" anchorCtr="0" compatLnSpc="1">
            <a:prstTxWarp prst="textNoShape">
              <a:avLst/>
            </a:prstTxWarp>
          </a:bodyPr>
          <a:lstStyle>
            <a:lvl1pPr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908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b" anchorCtr="0" compatLnSpc="1">
            <a:prstTxWarp prst="textNoShape">
              <a:avLst/>
            </a:prstTxWarp>
          </a:bodyPr>
          <a:lstStyle>
            <a:lvl1pPr algn="r"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382FC1-99A6-4F46-B4E0-BE821C2B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908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42950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5" y="4712973"/>
            <a:ext cx="5422271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908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42DEE1-7465-4FE1-AE45-9C490F3B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27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Разработка межгосударственного стандарта ГОСТ «Система газоснабжения. Магистральная трубопроводная транспортировка газа. Магистральные газопроводы. Правила эксплуатации», регламентирующего порядок эксплуатации магистральных газопроводов, направлена на защиту интересов и установившихся в ПАО «Газпром» требований ко всем аспектам эксплуатации объектов магистральных газопроводов. Планируемая разработка позволит существенно облегчить межгосударственное взаимодействие в рамках </a:t>
            </a:r>
            <a:r>
              <a:rPr lang="ru-RU" dirty="0" err="1" smtClean="0"/>
              <a:t>ЕврАзЭС</a:t>
            </a:r>
            <a:r>
              <a:rPr lang="ru-RU" dirty="0" smtClean="0"/>
              <a:t> с газотранспортными и газодобывающими компаниями, органами государственного и корпоративного надзора и контроля, заинтересованными министерствами и ведомствами стран-партнёров и даст возможность разрешать в пользу ПАО «Газпром» возникающие спорные вопросы. </a:t>
            </a:r>
          </a:p>
          <a:p>
            <a:r>
              <a:rPr lang="ru-RU" dirty="0" smtClean="0"/>
              <a:t>Необходимо отметить, что стандарт включён в проект «Программы по разработке межгосударственных стандартов, в результате применения которых на добровольной основе обеспечивается соблюдение требований технического регламента Евразийского экономического союза «О требованиях к магистральным трубопроводам для транспортирования жидких и газообразных углеводородов», после согласования и утверждения которого Правила эксплуатации магистральных газопроводов примут статус обязательного для исполнения документа. </a:t>
            </a:r>
          </a:p>
          <a:p>
            <a:r>
              <a:rPr lang="ru-RU" dirty="0" smtClean="0"/>
              <a:t>Стандарт являются основополагающим документом, который регламентирует весь комплекс эксплуатационных процедур, выполняемых на МГ: приемка в эксплуатацию объектов и сооружений, техническое диагностирование, ремонт, эксплуатация ЛЧ МГ, КС, ГРС, СОГ, подземных хранилищ и газораспределительных станций, защита от коррозии, метрологическое обеспечение, диспетчерское управление и т.д. </a:t>
            </a:r>
          </a:p>
          <a:p>
            <a:r>
              <a:rPr lang="ru-RU" dirty="0" smtClean="0"/>
              <a:t>Очевидно, что любое качественное или количественное требование, содержащее отступление от действующих требований Правил (ПАО «Газпром») однозначно приведёт к увеличению эксплуатационных затрат или снижению эксплуатационной надёжности МГ ПАО «Газпром»,</a:t>
            </a:r>
            <a:r>
              <a:rPr lang="ru-RU" baseline="0" dirty="0" smtClean="0"/>
              <a:t> такие </a:t>
            </a:r>
            <a:r>
              <a:rPr lang="ru-RU" dirty="0" smtClean="0"/>
              <a:t>риски относятся к любому аспекту эксплуатации, нормируемому в Правилах, что делает необходимым выполнение в рамках обоснования действующих требований Правил ПАО «Газпром» большого объема исследовательской расчетно-аналитической работы, обосновывающей действующие в ПАО «Газпром» подходы, либо направленной на выработку компромиссных решений.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действующей системе технического регулирования, установленной Федеральным законом от 27.12.2002 N 184-ФЗ «О техническом регулировании», ООО «Газпром ВНИИГАЗ» разработаны СТО Газпром 2-3.5-454-2010 «Правила эксплуатации магистральных газопроводов».</a:t>
            </a:r>
          </a:p>
          <a:p>
            <a:r>
              <a:rPr lang="ru-RU" dirty="0" smtClean="0"/>
              <a:t>Разработка СТО Газпром 2-3.5-454-2010 «Правила эксплуатации магистральных газопроводов» была выполнена ООО «Газпром ВНИИГАЗ» по договору с ПАО «Газпром». Фактически разработка заняла 5 лет и завершена в 2010 году.</a:t>
            </a:r>
          </a:p>
          <a:p>
            <a:r>
              <a:rPr lang="ru-RU" dirty="0" smtClean="0"/>
              <a:t>Опыт разработки и согласования СТО показал наличие диаметрально противоположных мнений в отношении назначений отдельных требований к эксплуатации, для консолидации позиций отдельных дочерних обществ проведено более 140 заседаний рабочих групп по разработке Правил, в состав которых входили высоко квалифицированные специалисты.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Разработка представленного на слайде ГОСТ Р выполнялась по договору от 09.04.2014 №3643-0800-13-1 . Работа включала три этапа: два аналитических с результатами в виде отчётов о НИР, и завершающим этапом с результатом – проект ГОСТ Р. </a:t>
            </a:r>
          </a:p>
          <a:p>
            <a:r>
              <a:rPr lang="ru-RU" dirty="0" smtClean="0"/>
              <a:t>Разработка стандарта выполнена при координации Минэнерго России в соответствии с «Планом мероприятий по разработке проекта национального стандарта ГОСТ Р «Правила эксплуатации магистральных трубопроводов газового конденсата и широкой фракции легких углеводородов», одобренным Минэнерго России (от 28.04.2015 исх. № 05-598). </a:t>
            </a:r>
          </a:p>
          <a:p>
            <a:r>
              <a:rPr lang="ru-RU" dirty="0" smtClean="0"/>
              <a:t>Даже с учётом того, что разработка ГОСТ Р проводилась при координации Министерства энергетики Российской Федерации, согласование длилось более 1,5 лет, при этом были проведено порядка десяти заседаний для обсуждения Правил только в федеральных органах исполнительной власти, включая Минэнерго, МЧС и </a:t>
            </a:r>
            <a:r>
              <a:rPr lang="ru-RU" dirty="0" err="1" smtClean="0"/>
              <a:t>Ростехнадзор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отметить,</a:t>
            </a:r>
            <a:r>
              <a:rPr lang="ru-RU" baseline="0" dirty="0" smtClean="0"/>
              <a:t> что в области нормирования Правил эксплуатации магистральных нефтепроводов и нефтепродуктопроводов разработан и действует ГОСТ «Магистральный трубопроводный транспорт нефти и нефтепродуктов. Эксплуатация и техническое обслуживание. Основные положения», титульный лист стандарта и его содержание приведены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Предусмотрен следующий порядок разработки ГОСТ «Система газоснабжения. Магистральная трубопроводная транспортировка газа. Магистральные газопроводы. Правила эксплуатации» (далее - стандарт):</a:t>
            </a:r>
          </a:p>
          <a:p>
            <a:r>
              <a:rPr lang="ru-RU" dirty="0" smtClean="0"/>
              <a:t>1-я стадия — аналитическая;</a:t>
            </a:r>
          </a:p>
          <a:p>
            <a:r>
              <a:rPr lang="ru-RU" dirty="0" smtClean="0"/>
              <a:t>При разработке необходимо: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провести анализ нормативной документации межгосударственного, федерального уровней и системы стандартизации ПАО «Газпром», действующей в области обеспечения эксплуатации магистральных газопроводов;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использовать научно-технические результаты научно-исследовательских, опытно-конструкторских, опытно-технологических, проектных работ, результаты патентных исследований, международные, региональные стандарты, правила, нормы и рекомендации по стандартизации, прогрессивные национальные стандарты других стран и иную информацию о современных достижениях отечественной и зарубежной науки, техники и технологии, изучение действующей нормативно-технической документации, аналогичных международных стандартов;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выполнить анализ несоответствий, выявляемых при эксплуатации магистральных газопроводов, в том числе при проведении проверок уполномоченными федеральными органами контроля и надзора;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выполнить сбор и анализ данных и предложений эксплуатирующих организаций по корректировке существующих требований к организации и проведению регламентированных эксплуатационных работ, основанных на опыте эксплуатации магистральных газопроводов;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разработать предложения, содержащие основные требования к организации и осуществлению эксплуатации магистральных газопроводов, при этом будут приведены обоснования назначаемых критериев, условий и требований.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 состав работ</a:t>
            </a:r>
            <a:r>
              <a:rPr lang="ru-RU" baseline="0" dirty="0" smtClean="0"/>
              <a:t> по разработке непосредственно стандарта ГОСТ «Система газоснабжения. Магистральная трубопроводная транспортировка газа. Магистральные газопроводы. Правила эксплуатации»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</a:t>
            </a:r>
            <a:r>
              <a:rPr lang="ru-RU" baseline="0" dirty="0" smtClean="0"/>
              <a:t> приведена предварительная структура стандарта.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представлены предложения по организации разработки стандарта.</a:t>
            </a:r>
          </a:p>
          <a:p>
            <a:r>
              <a:rPr lang="ru-RU" dirty="0" smtClean="0"/>
              <a:t>В процессе разработки Правил в статусе межгосударственного стандарта необходимо выполнить анализ требований законодательства государств – членов ЕАЭС в области нормативно-правовой практики эксплуатации магистральных газопроводов с целью выявления отличий от практики ПАО «Газпром», оценку и ранжирование по критичности их потенциального влияния на деятельность Компании в случае «зеркального» отражения в разрабатываемых Правилах, также разработки «компромиссных» вариантов нормирования наиболее значимых положений. Кроме этого необходимо выполнить анализ требований документов компаний государств – членов ЕАЭС, эксплуатирующих МГ с целью выявления отличий в подходах к организации и выполнению эксплуатации МГ, их критичности для ПАО «Газпром» и разработке новых положений, удовлетворяющих требованиям как ПАО «Газпром», так и указанных компаний.</a:t>
            </a:r>
          </a:p>
          <a:p>
            <a:r>
              <a:rPr lang="ru-RU" dirty="0" smtClean="0"/>
              <a:t>Разработка проекта стандарта в первой редакции производится в соответствии с законодательством Российской Федерации, основополагающими национальными и межгосударственными стандартами, правилами, нормами и рекомендациями по стандартизации.</a:t>
            </a:r>
          </a:p>
          <a:p>
            <a:r>
              <a:rPr lang="ru-RU" dirty="0" smtClean="0"/>
              <a:t>Подготовка проекта межгосударственного стандарта в первой редакции, включает: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разработку технического задания на разработку стандарта;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разработку проекта стандарта;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подготовку пояснительной записки,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проект межгосударственного стандарта и пояснительную записку необходимо согласовать с Департаментом, отвечающим за реализацию единой корпоративной политики ПАО «Газпром» в области транспортировки, подземного хранения и использования газа;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направление первой редакции проекта стандарта в Технический комитет по стандартизации МТК 523 «Техника и технологии добычи и переработки нефти и газа»;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подготовка уведомления о начале публичного рассмотрения проекта стандарта;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опубликование на сайте Росстандарта уведомления о начале публичного рассмотрения проекта стандарта;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состав работ по согласованию стандарта в окончательной редакции приведён на слайде. Кроме этого нужно будет выполнить: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получение штампа «окончательная редакция» в подкомитете МТК 523;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направление пакета документов для проведения голосования в национальном ТК 23 «Нефтяная и газовая промышленность»;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проведение (при необходимости) согласительных процедур при отрицательном голосовании в ТК 23;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направление пакета документов в ФГИС «Автоматизированная информационная Система Межгосударственного Совета по стандартизации, метрологии и сертификации (АИС МГС) на голосование в Межгосударственный совет по стандартизации, метрологии и сертификации (МГС) Содружества Независимых Государств (СНГ);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проведение (при необходимости) согласительных процедур при отрицательном голосовании в МГС;</a:t>
            </a:r>
          </a:p>
          <a:p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получение от ТК 23 мотивированного предложения по принятию в МГС проекта ГОСТ;</a:t>
            </a:r>
          </a:p>
          <a:p>
            <a:r>
              <a:rPr lang="ru-RU" dirty="0" smtClean="0"/>
              <a:t>– подготовка отчет о научно-исследовательской работе результатов НИР (согласно ГОСТ Р 15.011-96);</a:t>
            </a:r>
          </a:p>
          <a:p>
            <a:r>
              <a:rPr lang="ru-RU" dirty="0" smtClean="0"/>
              <a:t>– принятие и государственная регистрация стандарта.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2DEE1-7465-4FE1-AE45-9C490F3B390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60120" y="2096218"/>
            <a:ext cx="6480000" cy="157578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 cap="all" baseline="0">
                <a:solidFill>
                  <a:srgbClr val="007AC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kern="0" dirty="0" smtClean="0"/>
              <a:t>Название презентации</a:t>
            </a:r>
            <a:endParaRPr lang="ru-RU" kern="0" dirty="0"/>
          </a:p>
        </p:txBody>
      </p:sp>
      <p:sp>
        <p:nvSpPr>
          <p:cNvPr id="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60120" y="3723879"/>
            <a:ext cx="6480000" cy="71872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baseline="0">
                <a:solidFill>
                  <a:srgbClr val="007AC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kern="0" dirty="0" smtClean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33605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5" y="2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79992" tIns="0" rIns="179992" bIns="0" anchor="ctr" anchorCtr="0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стратегии информатизации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val="429005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3" y="0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80000" tIns="0" rIns="180000" bIns="0" anchor="ctr" anchorCtr="0">
            <a:noAutofit/>
          </a:bodyPr>
          <a:lstStyle/>
          <a:p>
            <a:pPr algn="l">
              <a:defRPr/>
            </a:pPr>
            <a:r>
              <a:rPr lang="ru-RU" sz="1200" b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Концепция стратегии информатизации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val="25439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37"/>
          <p:cNvSpPr>
            <a:spLocks noChangeArrowheads="1"/>
          </p:cNvSpPr>
          <p:nvPr userDrawn="1"/>
        </p:nvSpPr>
        <p:spPr bwMode="auto">
          <a:xfrm>
            <a:off x="4254064" y="1733712"/>
            <a:ext cx="672059" cy="542865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07" tIns="45703" rIns="91407" bIns="45703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52000"/>
            <a:ext cx="9144000" cy="72190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1" baseline="0">
                <a:solidFill>
                  <a:srgbClr val="007AC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kern="0" dirty="0" smtClean="0"/>
              <a:t>СПАСИБО ЗА ВНИМАНИЕ</a:t>
            </a:r>
            <a:endParaRPr lang="ru-RU" kern="0" dirty="0"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176000"/>
            <a:ext cx="9144000" cy="72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 b="1" baseline="0">
                <a:solidFill>
                  <a:srgbClr val="007AC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kern="0" dirty="0" smtClean="0"/>
              <a:t>Контакты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8802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5" y="2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79992" tIns="0" rIns="179992" bIns="0" anchor="ctr" anchorCtr="0"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Положение дел с договорами </a:t>
            </a:r>
            <a:r>
              <a:rPr lang="ru-RU" sz="1200" dirty="0" smtClean="0">
                <a:solidFill>
                  <a:schemeClr val="bg1"/>
                </a:solidFill>
              </a:rPr>
              <a:t>№ 4155-2350-14-9 и </a:t>
            </a:r>
            <a:r>
              <a:rPr lang="ru-RU" sz="1200" cap="all" dirty="0" smtClean="0">
                <a:solidFill>
                  <a:schemeClr val="bg1"/>
                </a:solidFill>
              </a:rPr>
              <a:t>№ 6544-123-18-2</a:t>
            </a:r>
            <a:endParaRPr lang="ru-RU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728" y="154506"/>
            <a:ext cx="7360553" cy="66123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rgbClr val="0066C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175" y="1190785"/>
            <a:ext cx="86602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18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0225" y="4882211"/>
            <a:ext cx="84410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012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5" y="2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79992" tIns="0" rIns="179992" bIns="0" anchor="ctr" anchorCtr="0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стратегии информатизации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val="44286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5" y="2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79992" tIns="0" rIns="179992" bIns="0" anchor="ctr" anchorCtr="0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стратегии информатизации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val="35567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5" y="2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79992" tIns="0" rIns="179992" bIns="0" anchor="ctr" anchorCtr="0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стратегии информатизации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val="304717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34" y="1"/>
            <a:ext cx="7392839" cy="6469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 cap="none" baseline="0">
                <a:solidFill>
                  <a:srgbClr val="007AC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BD596D4A-37B2-4AAA-94B9-76C9428427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68000" y="4788000"/>
            <a:ext cx="7776000" cy="360000"/>
          </a:xfrm>
          <a:prstGeom prst="rect">
            <a:avLst/>
          </a:prstGeom>
        </p:spPr>
        <p:txBody>
          <a:bodyPr lIns="180000" tIns="0" rIns="180000" bIns="0" anchor="ctr" anchorCtr="0">
            <a:no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prstClr val="white"/>
                </a:solidFill>
                <a:latin typeface="Arial Narrow"/>
                <a:cs typeface="Arial" panose="020B0604020202020204" pitchFamily="34" charset="0"/>
              </a:rPr>
              <a:t>Концепция стратегии информатизации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val="133940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 userDrawn="1"/>
        </p:nvSpPr>
        <p:spPr>
          <a:xfrm>
            <a:off x="0" y="0"/>
            <a:ext cx="9144000" cy="864000"/>
          </a:xfrm>
          <a:prstGeom prst="rect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958609"/>
            <a:ext cx="9144000" cy="180000"/>
          </a:xfrm>
          <a:prstGeom prst="rect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lvl="0" algn="ctr"/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60000" y="0"/>
            <a:ext cx="1800000" cy="86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 userDrawn="1"/>
        </p:nvCxnSpPr>
        <p:spPr>
          <a:xfrm>
            <a:off x="0" y="13320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>
            <a:grpSpLocks noChangeAspect="1"/>
          </p:cNvGrpSpPr>
          <p:nvPr userDrawn="1"/>
        </p:nvGrpSpPr>
        <p:grpSpPr>
          <a:xfrm>
            <a:off x="611344" y="126000"/>
            <a:ext cx="1240420" cy="612000"/>
            <a:chOff x="5507038" y="3862388"/>
            <a:chExt cx="2159000" cy="1065212"/>
          </a:xfrm>
          <a:solidFill>
            <a:schemeClr val="bg1"/>
          </a:solidFill>
        </p:grpSpPr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5899150" y="3862388"/>
              <a:ext cx="219075" cy="674688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507038" y="4191000"/>
              <a:ext cx="636588" cy="736600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6188075" y="4186238"/>
              <a:ext cx="13493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6188075" y="4186238"/>
              <a:ext cx="13493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6324600" y="4186238"/>
              <a:ext cx="187325" cy="371475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6" name="Freeform 57"/>
            <p:cNvSpPr>
              <a:spLocks noEditPoints="1"/>
            </p:cNvSpPr>
            <p:nvPr/>
          </p:nvSpPr>
          <p:spPr bwMode="auto">
            <a:xfrm>
              <a:off x="6324600" y="4186238"/>
              <a:ext cx="187325" cy="371475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6540500" y="4186238"/>
              <a:ext cx="166688" cy="371475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6753225" y="4186238"/>
              <a:ext cx="165100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6753225" y="4186238"/>
              <a:ext cx="165100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" name="Freeform 61"/>
            <p:cNvSpPr>
              <a:spLocks noEditPoints="1"/>
            </p:cNvSpPr>
            <p:nvPr/>
          </p:nvSpPr>
          <p:spPr bwMode="auto">
            <a:xfrm>
              <a:off x="6965950" y="4186238"/>
              <a:ext cx="163513" cy="371475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1" name="Freeform 62"/>
            <p:cNvSpPr>
              <a:spLocks noEditPoints="1"/>
            </p:cNvSpPr>
            <p:nvPr/>
          </p:nvSpPr>
          <p:spPr bwMode="auto">
            <a:xfrm>
              <a:off x="7177088" y="4186238"/>
              <a:ext cx="163513" cy="371475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7388225" y="4186238"/>
              <a:ext cx="277813" cy="3714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7388225" y="4186238"/>
              <a:ext cx="277813" cy="3714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4" name="Freeform 65"/>
            <p:cNvSpPr>
              <a:spLocks noEditPoints="1"/>
            </p:cNvSpPr>
            <p:nvPr/>
          </p:nvSpPr>
          <p:spPr bwMode="auto">
            <a:xfrm>
              <a:off x="6188075" y="4673600"/>
              <a:ext cx="1477963" cy="254000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solidFill>
              <a:srgbClr val="007AC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lvl="0" algn="ctr"/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lang="en-US" sz="3600" b="1" dirty="0" smtClean="0">
          <a:solidFill>
            <a:srgbClr val="0079C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 userDrawn="1"/>
        </p:nvCxnSpPr>
        <p:spPr>
          <a:xfrm>
            <a:off x="-1" y="1842330"/>
            <a:ext cx="9144001" cy="0"/>
          </a:xfrm>
          <a:prstGeom prst="line">
            <a:avLst/>
          </a:prstGeom>
          <a:ln w="25400">
            <a:solidFill>
              <a:srgbClr val="007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0" y="1878334"/>
            <a:ext cx="9144000" cy="252028"/>
          </a:xfrm>
          <a:prstGeom prst="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 userDrawn="1"/>
        </p:nvSpPr>
        <p:spPr>
          <a:xfrm>
            <a:off x="3753000" y="1136840"/>
            <a:ext cx="1674186" cy="1674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 userDrawn="1"/>
        </p:nvSpPr>
        <p:spPr>
          <a:xfrm>
            <a:off x="3847593" y="1254018"/>
            <a:ext cx="1485000" cy="1485000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8" name="Группа 27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29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6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46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13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81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1520400" y="4786652"/>
            <a:ext cx="7776000" cy="360000"/>
          </a:xfrm>
          <a:prstGeom prst="rect">
            <a:avLst/>
          </a:prstGeom>
        </p:spPr>
        <p:txBody>
          <a:bodyPr lIns="179992" tIns="0" rIns="179992" bIns="0" anchor="ctr" anchorCtr="0">
            <a:noAutofit/>
          </a:bodyPr>
          <a:lstStyle/>
          <a:p>
            <a:r>
              <a:rPr lang="ru-RU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Положение дел с договорами </a:t>
            </a:r>
            <a:r>
              <a:rPr lang="ru-RU" sz="1200" dirty="0" smtClean="0"/>
              <a:t>№ 4155-2350-14-9 и </a:t>
            </a:r>
            <a:r>
              <a:rPr lang="ru-RU" sz="1200" cap="all" dirty="0" smtClean="0"/>
              <a:t>№ 6544-123-18-2</a:t>
            </a:r>
            <a:endParaRPr lang="ru-RU" sz="12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46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13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81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46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13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81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46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13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81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ru-RU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defTabSz="685800">
              <a:defRPr/>
            </a:pPr>
            <a:fld id="{1D7DC646-55AD-44F2-9904-C40ECC8D8BB9}" type="slidenum">
              <a:rPr lang="ru-RU" smtClean="0"/>
              <a:pPr defTabSz="685800"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685800">
              <a:defRPr/>
            </a:pPr>
            <a:endParaRPr lang="ru-RU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ru-RU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>
                <a:solidFill>
                  <a:prstClr val="white"/>
                </a:solidFill>
                <a:latin typeface="Arial Narrow"/>
              </a:endParaRPr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685800">
              <a:defRPr/>
            </a:pPr>
            <a:endParaRPr lang="ru-RU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68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67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44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22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1368000" y="4788000"/>
            <a:ext cx="7776000" cy="36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788000"/>
            <a:ext cx="136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7AC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Line 33"/>
          <p:cNvSpPr>
            <a:spLocks noChangeShapeType="1"/>
          </p:cNvSpPr>
          <p:nvPr userDrawn="1"/>
        </p:nvSpPr>
        <p:spPr bwMode="auto">
          <a:xfrm>
            <a:off x="0" y="720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368000" y="0"/>
            <a:ext cx="72000" cy="720000"/>
          </a:xfrm>
          <a:prstGeom prst="rect">
            <a:avLst/>
          </a:prstGeom>
          <a:solidFill>
            <a:srgbClr val="007A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endParaRPr lang="ru-RU" smtClean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180000" y="144000"/>
            <a:ext cx="1008000" cy="497328"/>
            <a:chOff x="180000" y="72000"/>
            <a:chExt cx="1167454" cy="576000"/>
          </a:xfrm>
          <a:solidFill>
            <a:srgbClr val="007AC2"/>
          </a:solidFill>
        </p:grpSpPr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392030" y="72000"/>
              <a:ext cx="118462" cy="364829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180000" y="249693"/>
              <a:ext cx="344228" cy="398307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548263" y="247118"/>
              <a:ext cx="7296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Freeform 57"/>
            <p:cNvSpPr>
              <a:spLocks noEditPoints="1"/>
            </p:cNvSpPr>
            <p:nvPr/>
          </p:nvSpPr>
          <p:spPr bwMode="auto">
            <a:xfrm>
              <a:off x="622087" y="247118"/>
              <a:ext cx="101294" cy="200870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738832" y="247118"/>
              <a:ext cx="90135" cy="200870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853861" y="247118"/>
              <a:ext cx="89276" cy="2008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Freeform 61"/>
            <p:cNvSpPr>
              <a:spLocks noEditPoints="1"/>
            </p:cNvSpPr>
            <p:nvPr/>
          </p:nvSpPr>
          <p:spPr bwMode="auto">
            <a:xfrm>
              <a:off x="968890" y="247118"/>
              <a:ext cx="88418" cy="200870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62"/>
            <p:cNvSpPr>
              <a:spLocks noEditPoints="1"/>
            </p:cNvSpPr>
            <p:nvPr/>
          </p:nvSpPr>
          <p:spPr bwMode="auto">
            <a:xfrm>
              <a:off x="1083060" y="247118"/>
              <a:ext cx="88418" cy="200870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1197230" y="247118"/>
              <a:ext cx="150224" cy="20087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548263" y="510653"/>
              <a:ext cx="799191" cy="137347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Line 33"/>
          <p:cNvSpPr>
            <a:spLocks noChangeShapeType="1"/>
          </p:cNvSpPr>
          <p:nvPr userDrawn="1"/>
        </p:nvSpPr>
        <p:spPr bwMode="auto">
          <a:xfrm>
            <a:off x="0" y="4788000"/>
            <a:ext cx="9144000" cy="0"/>
          </a:xfrm>
          <a:prstGeom prst="line">
            <a:avLst/>
          </a:prstGeom>
          <a:noFill/>
          <a:ln w="12700">
            <a:solidFill>
              <a:srgbClr val="007A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79C1"/>
          </a:solidFill>
          <a:latin typeface="+mn-lt"/>
          <a:ea typeface="+mn-ea"/>
          <a:cs typeface="+mn-cs"/>
        </a:defRPr>
      </a:lvl1pPr>
      <a:lvl2pPr marL="827046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13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81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241070" y="981793"/>
            <a:ext cx="6480000" cy="2752007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400" b="1" dirty="0"/>
              <a:t>Об организации разработки межгосударственного стандарта «Правила эксплуатации магистральных газопроводов»</a:t>
            </a:r>
            <a:endParaRPr lang="ru-RU" sz="2400" b="1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260120" y="3943349"/>
            <a:ext cx="6480000" cy="499255"/>
          </a:xfrm>
        </p:spPr>
        <p:txBody>
          <a:bodyPr/>
          <a:lstStyle/>
          <a:p>
            <a:r>
              <a:rPr lang="ru-RU" dirty="0" smtClean="0"/>
              <a:t>Елфимов Александр Васильевич</a:t>
            </a:r>
          </a:p>
          <a:p>
            <a:r>
              <a:rPr lang="ru-RU" dirty="0" smtClean="0"/>
              <a:t>Начальник </a:t>
            </a:r>
            <a:r>
              <a:rPr lang="ru-RU" dirty="0"/>
              <a:t>Лаборатории технологий строительства и ремонта трубопроводов</a:t>
            </a: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0" y="4923971"/>
            <a:ext cx="91440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1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7046" indent="-285736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2pPr>
            <a:lvl3pPr marL="1235013" indent="-22858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42981" indent="-22858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297" indent="-22858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474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652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829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006" indent="-2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Совещание ПОЭМГ, Анапа, 22-24.04.2019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Организация разработки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66CC"/>
                </a:solidFill>
              </a:rPr>
              <a:t>10</a:t>
            </a: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4175" y="702495"/>
            <a:ext cx="8660270" cy="4031873"/>
          </a:xfrm>
        </p:spPr>
        <p:txBody>
          <a:bodyPr/>
          <a:lstStyle/>
          <a:p>
            <a:pPr marL="285750" indent="-285750" algn="just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b="1" dirty="0" smtClean="0"/>
              <a:t>сопровождение </a:t>
            </a:r>
            <a:r>
              <a:rPr lang="ru-RU" b="1" dirty="0"/>
              <a:t>согласования проекта </a:t>
            </a:r>
            <a:r>
              <a:rPr lang="ru-RU" b="1" dirty="0" smtClean="0"/>
              <a:t>ГОСТ </a:t>
            </a:r>
            <a:r>
              <a:rPr lang="ru-RU" b="1" dirty="0"/>
              <a:t>в профильном межгосударственном техническом комитете по стандартизации – МТК 523 «Техника и технологии добычи и переработки нефти и газа»;</a:t>
            </a:r>
          </a:p>
          <a:p>
            <a:pPr marL="285750" indent="-285750" algn="just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b="1" dirty="0" smtClean="0"/>
              <a:t>проведение </a:t>
            </a:r>
            <a:r>
              <a:rPr lang="ru-RU" b="1" dirty="0"/>
              <a:t>через профильный межгосударственный технический комитет по стандартизации сопровождения подготовки проекта межгосударственного стандарта к принятию в организации, уполномоченной Федеральным агентством по техническому регулированию и метрологии для ведения работ в Интегрированной автоматизированной информационной системе Межгосударственного совета по стандартизации, метрологии и сертификации;</a:t>
            </a:r>
          </a:p>
          <a:p>
            <a:pPr marL="285750" indent="-285750" algn="just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b="1" smtClean="0"/>
              <a:t>разработка </a:t>
            </a:r>
            <a:r>
              <a:rPr lang="ru-RU" b="1" dirty="0"/>
              <a:t>сводки отзывов (при необходимости) по поступившим предложениям и замечаниям </a:t>
            </a:r>
            <a:r>
              <a:rPr lang="ru-RU" b="1" dirty="0" smtClean="0"/>
              <a:t>к </a:t>
            </a:r>
            <a:r>
              <a:rPr lang="ru-RU" b="1" dirty="0"/>
              <a:t>окончательной редакции;</a:t>
            </a:r>
          </a:p>
          <a:p>
            <a:pPr marL="285750" indent="-285750" algn="just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b="1" dirty="0" smtClean="0"/>
              <a:t>проведение </a:t>
            </a:r>
            <a:r>
              <a:rPr lang="ru-RU" b="1" dirty="0"/>
              <a:t>(при необходимости) согласительных процедур с экспертами профильного подкомитета МТК </a:t>
            </a:r>
            <a:r>
              <a:rPr lang="ru-RU" b="1" dirty="0" smtClean="0"/>
              <a:t>523;</a:t>
            </a:r>
          </a:p>
          <a:p>
            <a:pPr marL="285750" indent="-285750" algn="just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b="1" dirty="0" smtClean="0"/>
              <a:t>получение </a:t>
            </a:r>
            <a:r>
              <a:rPr lang="ru-RU" b="1" dirty="0"/>
              <a:t>от ТК 23 мотивированного предложения по принятию в МГС проекта ГОСТ;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9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Предложение в проект решений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66CC"/>
                </a:solidFill>
              </a:rPr>
              <a:t>11</a:t>
            </a: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4175" y="1190785"/>
            <a:ext cx="8690994" cy="1231106"/>
          </a:xfrm>
        </p:spPr>
        <p:txBody>
          <a:bodyPr/>
          <a:lstStyle/>
          <a:p>
            <a:pPr algn="just"/>
            <a:r>
              <a:rPr lang="ru-RU" sz="2000" b="1" dirty="0" smtClean="0"/>
              <a:t>Дочерним обществам подготовить и направить в Департамент ПАО «Газпром» (В.А. Михаленко) обоснованные предложения для включения в </a:t>
            </a:r>
            <a:r>
              <a:rPr lang="ru-RU" sz="2000" b="1" dirty="0"/>
              <a:t>ГОСТ </a:t>
            </a:r>
            <a:r>
              <a:rPr lang="ru-RU" sz="2000" b="1" dirty="0" smtClean="0"/>
              <a:t>«</a:t>
            </a:r>
            <a:r>
              <a:rPr lang="ru-RU" sz="2000" b="1" dirty="0"/>
              <a:t>Система газоснабжения. Магистральная трубопроводная транспортировка газа. Магистральные газопроводы. Правила эксплуатации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7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64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66CC"/>
                </a:solidFill>
              </a:rPr>
              <a:t>12</a:t>
            </a: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347462"/>
            <a:ext cx="8660270" cy="369332"/>
          </a:xfrm>
        </p:spPr>
        <p:txBody>
          <a:bodyPr/>
          <a:lstStyle/>
          <a:p>
            <a:pPr algn="ctr"/>
            <a:r>
              <a:rPr lang="ru-RU" sz="2400" b="1" cap="all" dirty="0">
                <a:solidFill>
                  <a:srgbClr val="007AC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6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1077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6803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Основания и </a:t>
            </a:r>
            <a:r>
              <a:rPr lang="ru-RU" sz="2000" b="0" dirty="0"/>
              <a:t>цели </a:t>
            </a:r>
            <a:r>
              <a:rPr lang="ru-RU" sz="2000" b="0" dirty="0" smtClean="0"/>
              <a:t>разработки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76800" y="729700"/>
            <a:ext cx="4196861" cy="3277820"/>
          </a:xfrm>
        </p:spPr>
        <p:txBody>
          <a:bodyPr/>
          <a:lstStyle/>
          <a:p>
            <a:pPr indent="179388" algn="just">
              <a:spcAft>
                <a:spcPts val="600"/>
              </a:spcAft>
            </a:pPr>
            <a:r>
              <a:rPr lang="ru-RU" sz="1600" dirty="0"/>
              <a:t>Ключевой целью является формирование на базе выполненной аналитической работы аргументированного обоснования </a:t>
            </a:r>
            <a:r>
              <a:rPr lang="ru-RU" sz="1600" dirty="0" smtClean="0"/>
              <a:t>и закрепления </a:t>
            </a:r>
            <a:r>
              <a:rPr lang="ru-RU" sz="1600" dirty="0"/>
              <a:t>на межгосударственном уровне </a:t>
            </a:r>
            <a:r>
              <a:rPr lang="ru-RU" sz="1600" dirty="0" smtClean="0"/>
              <a:t>сбалансированных современных требований к эксплуатации магистральных газопроводов.</a:t>
            </a:r>
          </a:p>
          <a:p>
            <a:pPr indent="179388" algn="just">
              <a:spcAft>
                <a:spcPts val="600"/>
              </a:spcAft>
            </a:pPr>
            <a:r>
              <a:rPr lang="ru-RU" sz="1600" dirty="0" smtClean="0"/>
              <a:t>Впервые </a:t>
            </a:r>
            <a:r>
              <a:rPr lang="ru-RU" sz="1600" dirty="0"/>
              <a:t>на уровне Евразийского Экономического Союза будут </a:t>
            </a:r>
            <a:r>
              <a:rPr lang="ru-RU" sz="1600" dirty="0" smtClean="0"/>
              <a:t>разработаны, научно-обоснованные </a:t>
            </a:r>
            <a:r>
              <a:rPr lang="ru-RU" sz="1600" dirty="0"/>
              <a:t>новые технические решения и организационные мероприятия, основанные на опыте эксплуатации магистральных </a:t>
            </a:r>
            <a:r>
              <a:rPr lang="ru-RU" sz="1600" dirty="0" smtClean="0"/>
              <a:t>газопроводов ПАО </a:t>
            </a:r>
            <a:r>
              <a:rPr lang="ru-RU" sz="1600" dirty="0"/>
              <a:t>«Газпром</a:t>
            </a:r>
            <a:r>
              <a:rPr lang="ru-RU" sz="1600" dirty="0" smtClean="0"/>
              <a:t>», других Российских компаний и  организаций государств-членов ЕАЭС</a:t>
            </a:r>
            <a:endParaRPr lang="ru-RU" sz="1600" dirty="0"/>
          </a:p>
        </p:txBody>
      </p:sp>
      <p:pic>
        <p:nvPicPr>
          <p:cNvPr id="1026" name="Picture 2" descr="C:\Users\A_Elfimov\Documents\презентации\Анапа\АВЕ\программа стандартизации ТР\программа стандартизации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99" y="748536"/>
            <a:ext cx="4684287" cy="3120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C:\Users\A_Elfimov\Documents\презентации\Анапа\АВЕ\программа стандартизации ТР\программа стандартизации - 0005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9" y="4112851"/>
            <a:ext cx="89937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985970" y="3872541"/>
            <a:ext cx="872143" cy="240310"/>
          </a:xfrm>
          <a:prstGeom prst="downArrow">
            <a:avLst/>
          </a:prstGeom>
          <a:solidFill>
            <a:srgbClr val="0079C1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429015" y="3872541"/>
            <a:ext cx="872143" cy="240310"/>
          </a:xfrm>
          <a:prstGeom prst="downArrow">
            <a:avLst/>
          </a:prstGeom>
          <a:solidFill>
            <a:srgbClr val="0079C1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5605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Аналоги разработки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66CC"/>
                </a:solidFill>
              </a:rPr>
              <a:t>3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9" name="Picture 2" descr="C:\ВСЕ_ДОКУМЕНТЫ\Мои документы\презентации\2015\для КАН совещание ЛЭС в Минске\Приказ о вводе  ПЭМ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64" y="796377"/>
            <a:ext cx="2747852" cy="3877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" name="Picture 3" descr="C:\ВСЕ_ДОКУМЕНТЫ\Мои документы\презентации\2015\для КАН совещание ЛЭС в Минске\титул ПЭМГ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59031" y="796378"/>
            <a:ext cx="2698812" cy="3877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51" name="Picture 3" descr="C:\Users\A_Elfimov\Documents\презентации\Анапа\АВЕ\приказ ПДК\приказ ПДК - 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760" y="796380"/>
            <a:ext cx="2831562" cy="38772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1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8772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Аналоги разработки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4</a:t>
            </a:r>
          </a:p>
        </p:txBody>
      </p:sp>
      <p:pic>
        <p:nvPicPr>
          <p:cNvPr id="2" name="Picture 2" descr="C:\Users\A_Elfimov\Documents\презентации\Анапа\АВЕ\ПЭМКиП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4" y="932156"/>
            <a:ext cx="2630837" cy="37197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" name="Picture 3" descr="C:\Users\A_Elfimov\Documents\презентации\Анапа\АВЕ\ПЭМКиП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793" y="931051"/>
            <a:ext cx="2630836" cy="37208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4" descr="C:\Users\A_Elfimov\Documents\презентации\Анапа\АВЕ\ПЭМКиП - 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547" y="932157"/>
            <a:ext cx="2630054" cy="37197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1166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Аналоги разработки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5</a:t>
            </a:r>
          </a:p>
        </p:txBody>
      </p:sp>
      <p:pic>
        <p:nvPicPr>
          <p:cNvPr id="1026" name="Picture 2" descr="C:\Users\A_Elfimov\Documents\презентации\Анапа\АВЕ\ПЭМН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03" y="843378"/>
            <a:ext cx="2753372" cy="3895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C:\Users\A_Elfimov\Documents\презентации\Анапа\АВЕ\ПЭМН -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116" y="843378"/>
            <a:ext cx="2753372" cy="3895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C:\Users\A_Elfimov\Documents\презентации\Анапа\АВЕ\ПЭМН - 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410" y="843379"/>
            <a:ext cx="2753372" cy="3895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68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Состав работ по разработке ГОСТ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10" name="Объект 8"/>
          <p:cNvSpPr>
            <a:spLocks noGrp="1"/>
          </p:cNvSpPr>
          <p:nvPr>
            <p:ph idx="1"/>
          </p:nvPr>
        </p:nvSpPr>
        <p:spPr>
          <a:xfrm>
            <a:off x="251931" y="736848"/>
            <a:ext cx="8660270" cy="389337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00FF"/>
                </a:solidFill>
              </a:rPr>
              <a:t>Этап 1. «Разработка предложений по формированию основных требований к организации эксплуатации магистральных газопроводов».</a:t>
            </a:r>
          </a:p>
          <a:p>
            <a:pPr algn="just">
              <a:spcAft>
                <a:spcPts val="600"/>
              </a:spcAft>
            </a:pPr>
            <a:r>
              <a:rPr lang="ru-RU" sz="1600" b="1" dirty="0" smtClean="0"/>
              <a:t>Состав работ:</a:t>
            </a:r>
            <a:endParaRPr lang="ru-RU" sz="1600" b="1" dirty="0"/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600" b="1" dirty="0"/>
              <a:t>выполнить анализ нормативной документации межгосударственного, федерального уровней и системы стандартизации ПАО «Газпром», действующей в области обеспечения эксплуатации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600" b="1" dirty="0"/>
              <a:t>выполнить анализ несоответствий, выявляемых при эксплуатации магистральных газопроводов, в том числе при проведении проверок уполномоченными федеральными органами контроля и надзора;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600" b="1" dirty="0"/>
              <a:t>выполнить сбор и анализ данных и предложений эксплуатирующих организаций по корректировке существующих требований к организации и проведению регламентированных эксплуатационных работ, основанных на опыте эксплуатации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600" b="1" dirty="0"/>
              <a:t>разработать предложения, содержащие основные требования к организации и осуществлению эксплуатации магистральных газопроводов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7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024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Состав работ по разработке ГОСТ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10" name="Объект 8"/>
          <p:cNvSpPr>
            <a:spLocks noGrp="1"/>
          </p:cNvSpPr>
          <p:nvPr>
            <p:ph idx="1"/>
          </p:nvPr>
        </p:nvSpPr>
        <p:spPr>
          <a:xfrm>
            <a:off x="251931" y="826800"/>
            <a:ext cx="8660270" cy="3893374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00FF"/>
                </a:solidFill>
              </a:rPr>
              <a:t>Этап 2. «Разработка правил эксплуатации магистральных газопроводов».</a:t>
            </a:r>
          </a:p>
          <a:p>
            <a:pPr algn="just">
              <a:spcAft>
                <a:spcPts val="600"/>
              </a:spcAft>
            </a:pPr>
            <a:r>
              <a:rPr lang="ru-RU" sz="1300" b="1" dirty="0" smtClean="0"/>
              <a:t>Состав работ:</a:t>
            </a:r>
            <a:endParaRPr lang="ru-RU" sz="1300" b="1" dirty="0"/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выполнить анализ существующей системы организации и проведения работ, в зависимости от природно-климатических условий, возраста и технического состояния эксплуатируемых объектов и систем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выполнить анализ современных подходов к отдельным аспектам организации и осуществления эксплуатации магистральных газопроводов в части обеспечения нормальных условий их функционирования;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разработать основные требования к организации эксплуатации объектов и систем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разработать основные требования к осуществлению управления процессом эксплуатации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разработать основные требования к организации и осуществлению процессов, обеспечивающих нормальное функционирование объектов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разработать основные требования к организации взаимодействия структурных подразделений, осуществляющих эксплуатацию объектов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разработать требования к организации технического обслуживания, диагностирования технического состояния и ремонта магистральных газопроводов;</a:t>
            </a:r>
          </a:p>
          <a:p>
            <a:pPr marL="177800" indent="177800" algn="just">
              <a:spcAft>
                <a:spcPts val="600"/>
              </a:spcAft>
              <a:buFont typeface="Arial Narrow" panose="020B0606020202030204" pitchFamily="34" charset="0"/>
              <a:buChar char="−"/>
            </a:pPr>
            <a:r>
              <a:rPr lang="ru-RU" sz="1300" b="1" dirty="0"/>
              <a:t>разработать техническое задание на разработку ГОСТ «Система газоснабжения. Магистральная трубопроводная транспортировка газа. Магистральные газопроводы. Правила эксплуатации</a:t>
            </a:r>
            <a:r>
              <a:rPr lang="ru-RU" sz="1300" b="1" dirty="0" smtClean="0"/>
              <a:t>».</a:t>
            </a:r>
            <a:endParaRPr lang="ru-RU" sz="1300" b="1" dirty="0"/>
          </a:p>
        </p:txBody>
      </p:sp>
      <p:sp>
        <p:nvSpPr>
          <p:cNvPr id="7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7168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Предложения по содержанию ГОСТ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10" name="Объект 8"/>
          <p:cNvSpPr>
            <a:spLocks noGrp="1"/>
          </p:cNvSpPr>
          <p:nvPr>
            <p:ph idx="1"/>
          </p:nvPr>
        </p:nvSpPr>
        <p:spPr>
          <a:xfrm>
            <a:off x="251931" y="711386"/>
            <a:ext cx="8660270" cy="4093428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ГОСТ «Система газоснабжения. Магистральная трубопроводная транспортировка газа. Магистральные газопроводы. Правила эксплуатации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  <a:endParaRPr lang="ru-RU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300" b="1" dirty="0" smtClean="0"/>
              <a:t>Планируемое содержание стандарта по основным разделам:</a:t>
            </a:r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Область применения</a:t>
            </a:r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Общие </a:t>
            </a:r>
            <a:r>
              <a:rPr lang="ru-RU" sz="1400" b="1" dirty="0"/>
              <a:t>положения и объекты общего </a:t>
            </a:r>
            <a:r>
              <a:rPr lang="ru-RU" sz="1400" b="1" dirty="0" smtClean="0"/>
              <a:t>назначения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Линейная часть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Компрессорные станции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Подземные </a:t>
            </a:r>
            <a:r>
              <a:rPr lang="ru-RU" sz="1400" b="1" dirty="0"/>
              <a:t>хранилища </a:t>
            </a:r>
            <a:r>
              <a:rPr lang="ru-RU" sz="1400" b="1" dirty="0" smtClean="0"/>
              <a:t>газа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Газораспределительные </a:t>
            </a:r>
            <a:r>
              <a:rPr lang="ru-RU" sz="1400" b="1" dirty="0"/>
              <a:t>станции	</a:t>
            </a:r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Газоизмерительные станции</a:t>
            </a:r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/>
              <a:t>Станции охлаждения природного </a:t>
            </a:r>
            <a:r>
              <a:rPr lang="ru-RU" sz="1400" b="1" dirty="0" smtClean="0"/>
              <a:t>газа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Электроустановки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Защита </a:t>
            </a:r>
            <a:r>
              <a:rPr lang="ru-RU" sz="1400" b="1" dirty="0"/>
              <a:t>от коррозии	</a:t>
            </a:r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Автоматизация </a:t>
            </a:r>
            <a:r>
              <a:rPr lang="ru-RU" sz="1400" b="1" dirty="0"/>
              <a:t>технологических процессов, </a:t>
            </a:r>
            <a:r>
              <a:rPr lang="ru-RU" sz="1400" b="1" dirty="0" smtClean="0"/>
              <a:t>телемеханизация, метрология </a:t>
            </a:r>
            <a:r>
              <a:rPr lang="ru-RU" sz="1400" b="1" dirty="0"/>
              <a:t>и </a:t>
            </a:r>
            <a:r>
              <a:rPr lang="ru-RU" sz="1400" b="1" dirty="0" smtClean="0"/>
              <a:t>связь</a:t>
            </a:r>
            <a:endParaRPr lang="ru-RU" sz="1400" b="1" dirty="0"/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/>
              <a:t>Диспетчерское управление</a:t>
            </a:r>
          </a:p>
          <a:p>
            <a:pPr marL="463550" indent="-285750">
              <a:spcAft>
                <a:spcPts val="300"/>
              </a:spcAft>
              <a:buFont typeface="Arial Narrow" panose="020B0606020202030204" pitchFamily="34" charset="0"/>
              <a:buChar char="−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Выполнение отдельных видов работ на объектах магистральных газопроводов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4195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0728" y="152400"/>
            <a:ext cx="7360553" cy="385010"/>
          </a:xfrm>
        </p:spPr>
        <p:txBody>
          <a:bodyPr lIns="0" tIns="0" rIns="0" bIns="0" anchor="b" anchorCtr="0"/>
          <a:lstStyle/>
          <a:p>
            <a:r>
              <a:rPr lang="ru-RU" sz="2000" b="0" dirty="0" smtClean="0"/>
              <a:t>Организация разработки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0" y="4788000"/>
            <a:ext cx="1368000" cy="360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4175" y="755763"/>
            <a:ext cx="8660270" cy="3831818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b="1" dirty="0" smtClean="0"/>
              <a:t>Сбор и анализ предложений эксплуатирующих организаций ПАО «Газпром», включая организации государств-членов ЕАЭС, для включения в разрабатываемый стандарт. Выполнение аналитического этапа разработки.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b="1" dirty="0" smtClean="0"/>
              <a:t>Формирование окончательной структуры и содержания ГОСТ. Разработка и согласование в ПАО «Газпром» и Минэнерго России плана разработки </a:t>
            </a:r>
            <a:r>
              <a:rPr lang="ru-RU" b="1" dirty="0"/>
              <a:t>и согласования ГОСТ </a:t>
            </a:r>
            <a:r>
              <a:rPr lang="ru-RU" b="1" dirty="0" smtClean="0"/>
              <a:t>«Система </a:t>
            </a:r>
            <a:r>
              <a:rPr lang="ru-RU" b="1" dirty="0"/>
              <a:t>газоснабжения. Магистральная трубопроводная транспортировка газа. Магистральные газопроводы. Правила эксплуатации</a:t>
            </a:r>
            <a:r>
              <a:rPr lang="ru-RU" b="1" dirty="0" smtClean="0"/>
              <a:t>».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b="1" dirty="0" smtClean="0"/>
              <a:t>Разработка </a:t>
            </a:r>
            <a:r>
              <a:rPr lang="ru-RU" b="1" dirty="0"/>
              <a:t>проекта </a:t>
            </a:r>
            <a:r>
              <a:rPr lang="ru-RU" b="1" dirty="0" smtClean="0"/>
              <a:t>ГОСТ </a:t>
            </a:r>
            <a:r>
              <a:rPr lang="ru-RU" b="1" dirty="0"/>
              <a:t>(первая редакция), опубликование на сайте Росстандарта уведомления о начале публичного рассмотрения проекта стандарта и его рассылка на отзыв членам МТК 523 «Техника и технологии добычи и переработки нефти и газа», структурным подразделениям и дочерним обществам ПАО «Газпром», другим заинтересованным </a:t>
            </a:r>
            <a:r>
              <a:rPr lang="ru-RU" b="1" dirty="0" smtClean="0"/>
              <a:t>организациям.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ru-RU" b="1" dirty="0" smtClean="0"/>
              <a:t>Подготовка </a:t>
            </a:r>
            <a:r>
              <a:rPr lang="ru-RU" b="1" dirty="0"/>
              <a:t>окончательной редакции ГОСТ с учетом предложений и замечаний. </a:t>
            </a:r>
          </a:p>
        </p:txBody>
      </p:sp>
      <p:sp>
        <p:nvSpPr>
          <p:cNvPr id="7" name="Объект 3"/>
          <p:cNvSpPr>
            <a:spLocks noGrp="1"/>
          </p:cNvSpPr>
          <p:nvPr>
            <p:ph idx="10"/>
          </p:nvPr>
        </p:nvSpPr>
        <p:spPr>
          <a:xfrm>
            <a:off x="1430214" y="4853353"/>
            <a:ext cx="7713785" cy="296113"/>
          </a:xfrm>
        </p:spPr>
        <p:txBody>
          <a:bodyPr/>
          <a:lstStyle/>
          <a:p>
            <a:r>
              <a:rPr lang="ru-RU" sz="1300" dirty="0"/>
              <a:t>Об организации разработки межгосударственного стандарта «Правила эксплуатации магистральных газопроводов»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2774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НИИГАЗ. облож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ВНИИГАЗ.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 Нарроу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5">
              <a:lumMod val="75000"/>
            </a:schemeClr>
          </a:solidFill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25053</TotalTime>
  <Words>2046</Words>
  <Application>Microsoft Office PowerPoint</Application>
  <PresentationFormat>Экран (16:9)</PresentationFormat>
  <Paragraphs>132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2_ВНИИГАЗ. обложка</vt:lpstr>
      <vt:lpstr>1_ВНИИГАЗ. белый</vt:lpstr>
      <vt:lpstr>3_ВНИИГАЗ. белый</vt:lpstr>
      <vt:lpstr>2_ВНИИГАЗ. белый</vt:lpstr>
      <vt:lpstr>4_ВНИИГАЗ. белый</vt:lpstr>
      <vt:lpstr>5_ВНИИГАЗ. белый</vt:lpstr>
      <vt:lpstr>6_ВНИИГАЗ. белый</vt:lpstr>
      <vt:lpstr>7_ВНИИГАЗ. белый</vt:lpstr>
      <vt:lpstr>8_ВНИИГАЗ. белый</vt:lpstr>
      <vt:lpstr>Презентация PowerPoint</vt:lpstr>
      <vt:lpstr>Основания и цели разработки</vt:lpstr>
      <vt:lpstr>Аналоги разработки</vt:lpstr>
      <vt:lpstr>Аналоги разработки</vt:lpstr>
      <vt:lpstr>Аналоги разработки</vt:lpstr>
      <vt:lpstr>Состав работ по разработке ГОСТ</vt:lpstr>
      <vt:lpstr>Состав работ по разработке ГОСТ</vt:lpstr>
      <vt:lpstr>Предложения по содержанию ГОСТ</vt:lpstr>
      <vt:lpstr>Организация разработки</vt:lpstr>
      <vt:lpstr>Организация разработки</vt:lpstr>
      <vt:lpstr>Предложение в проект решений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A_Elfimov</cp:lastModifiedBy>
  <cp:revision>1693</cp:revision>
  <cp:lastPrinted>2013-02-11T06:51:47Z</cp:lastPrinted>
  <dcterms:created xsi:type="dcterms:W3CDTF">2009-07-15T11:37:47Z</dcterms:created>
  <dcterms:modified xsi:type="dcterms:W3CDTF">2019-04-23T06:07:10Z</dcterms:modified>
</cp:coreProperties>
</file>