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8" r:id="rId1"/>
    <p:sldMasterId id="2147484053" r:id="rId2"/>
  </p:sldMasterIdLst>
  <p:notesMasterIdLst>
    <p:notesMasterId r:id="rId24"/>
  </p:notesMasterIdLst>
  <p:handoutMasterIdLst>
    <p:handoutMasterId r:id="rId25"/>
  </p:handoutMasterIdLst>
  <p:sldIdLst>
    <p:sldId id="1383" r:id="rId3"/>
    <p:sldId id="1507" r:id="rId4"/>
    <p:sldId id="1508" r:id="rId5"/>
    <p:sldId id="1509" r:id="rId6"/>
    <p:sldId id="1510" r:id="rId7"/>
    <p:sldId id="1511" r:id="rId8"/>
    <p:sldId id="1512" r:id="rId9"/>
    <p:sldId id="1513" r:id="rId10"/>
    <p:sldId id="1514" r:id="rId11"/>
    <p:sldId id="1515" r:id="rId12"/>
    <p:sldId id="1525" r:id="rId13"/>
    <p:sldId id="1516" r:id="rId14"/>
    <p:sldId id="1517" r:id="rId15"/>
    <p:sldId id="1518" r:id="rId16"/>
    <p:sldId id="1519" r:id="rId17"/>
    <p:sldId id="1520" r:id="rId18"/>
    <p:sldId id="1521" r:id="rId19"/>
    <p:sldId id="1522" r:id="rId20"/>
    <p:sldId id="1523" r:id="rId21"/>
    <p:sldId id="1524" r:id="rId22"/>
    <p:sldId id="1487" r:id="rId23"/>
  </p:sldIdLst>
  <p:sldSz cx="12192000" cy="6858000"/>
  <p:notesSz cx="6797675" cy="987425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 Narrow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 Narrow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 Narrow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 Narrow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 Narrow" pitchFamily="34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bg1"/>
        </a:solidFill>
        <a:latin typeface="Arial Narrow" pitchFamily="34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bg1"/>
        </a:solidFill>
        <a:latin typeface="Arial Narrow" pitchFamily="34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bg1"/>
        </a:solidFill>
        <a:latin typeface="Arial Narrow" pitchFamily="34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bg1"/>
        </a:solidFill>
        <a:latin typeface="Arial Narrow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1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ECE"/>
    <a:srgbClr val="FF66FF"/>
    <a:srgbClr val="FF9966"/>
    <a:srgbClr val="FF9933"/>
    <a:srgbClr val="FAE2C2"/>
    <a:srgbClr val="95D3FD"/>
    <a:srgbClr val="C6E7FE"/>
    <a:srgbClr val="669900"/>
    <a:srgbClr val="003366"/>
    <a:srgbClr val="E5D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94" autoAdjust="0"/>
    <p:restoredTop sz="73656" autoAdjust="0"/>
  </p:normalViewPr>
  <p:slideViewPr>
    <p:cSldViewPr snapToGrid="0">
      <p:cViewPr varScale="1">
        <p:scale>
          <a:sx n="114" d="100"/>
          <a:sy n="114" d="100"/>
        </p:scale>
        <p:origin x="516" y="84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66" d="100"/>
          <a:sy n="66" d="100"/>
        </p:scale>
        <p:origin x="2429" y="557"/>
      </p:cViewPr>
      <p:guideLst>
        <p:guide orient="horz" pos="3111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4B3264-5A86-42D4-BEDE-8599FA2F0C9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FBDA0FB-760E-49EB-B1E4-12B89EEDD2F3}">
      <dgm:prSet custT="1"/>
      <dgm:spPr/>
      <dgm:t>
        <a:bodyPr/>
        <a:lstStyle/>
        <a:p>
          <a:pPr rtl="0"/>
          <a:r>
            <a:rPr lang="ru-RU" sz="2400" dirty="0" smtClean="0">
              <a:solidFill>
                <a:schemeClr val="tx1"/>
              </a:solidFill>
            </a:rPr>
            <a:t>1. Фото/видео материалы</a:t>
          </a:r>
          <a:endParaRPr lang="ru-RU" sz="2400" dirty="0">
            <a:solidFill>
              <a:schemeClr val="tx1"/>
            </a:solidFill>
          </a:endParaRPr>
        </a:p>
      </dgm:t>
    </dgm:pt>
    <dgm:pt modelId="{E4B5A110-A412-499D-8B60-859F8DDC3F6B}" type="parTrans" cxnId="{0466E787-2D4C-4E1A-BCA7-63A69D277E1D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853D6DD8-7346-479F-AB1F-9943CB73C2A6}" type="sibTrans" cxnId="{0466E787-2D4C-4E1A-BCA7-63A69D277E1D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1FEB2B1D-BFFC-40FB-A891-97E5D04C2853}">
      <dgm:prSet custT="1"/>
      <dgm:spPr/>
      <dgm:t>
        <a:bodyPr/>
        <a:lstStyle/>
        <a:p>
          <a:pPr rtl="0"/>
          <a:r>
            <a:rPr lang="ru-RU" sz="2400" dirty="0" smtClean="0">
              <a:solidFill>
                <a:schemeClr val="tx1"/>
              </a:solidFill>
            </a:rPr>
            <a:t>2. </a:t>
          </a:r>
          <a:r>
            <a:rPr lang="ru-RU" sz="2400" dirty="0" err="1" smtClean="0">
              <a:solidFill>
                <a:schemeClr val="tx1"/>
              </a:solidFill>
            </a:rPr>
            <a:t>Ортофотопланы</a:t>
          </a:r>
          <a:r>
            <a:rPr lang="ru-RU" sz="2400" dirty="0" smtClean="0">
              <a:solidFill>
                <a:schemeClr val="tx1"/>
              </a:solidFill>
            </a:rPr>
            <a:t> местности</a:t>
          </a:r>
          <a:endParaRPr lang="ru-RU" sz="2400" dirty="0">
            <a:solidFill>
              <a:schemeClr val="tx1"/>
            </a:solidFill>
          </a:endParaRPr>
        </a:p>
      </dgm:t>
    </dgm:pt>
    <dgm:pt modelId="{856008C7-2CF1-41EE-A71B-60FD679DDE6C}" type="parTrans" cxnId="{FC6A1330-AF80-411E-A2AA-04E9B6FE7219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79AC8873-9460-49D6-9AA3-F6E4070D6CC7}" type="sibTrans" cxnId="{FC6A1330-AF80-411E-A2AA-04E9B6FE7219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DE234949-1C0E-44B4-A199-97137BCE472B}">
      <dgm:prSet custT="1"/>
      <dgm:spPr/>
      <dgm:t>
        <a:bodyPr/>
        <a:lstStyle/>
        <a:p>
          <a:pPr rtl="0"/>
          <a:r>
            <a:rPr lang="ru-RU" sz="2400" dirty="0" smtClean="0">
              <a:solidFill>
                <a:schemeClr val="tx1"/>
              </a:solidFill>
            </a:rPr>
            <a:t>4. Векторные слои объектов ЛЧ МГ и окружения</a:t>
          </a:r>
          <a:endParaRPr lang="ru-RU" sz="2400" dirty="0">
            <a:solidFill>
              <a:schemeClr val="tx1"/>
            </a:solidFill>
          </a:endParaRPr>
        </a:p>
      </dgm:t>
    </dgm:pt>
    <dgm:pt modelId="{EE053837-8477-4630-A146-839333015E1E}" type="parTrans" cxnId="{4B0248CB-AED2-46A5-8883-608B3A5EBA0D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CE43E7F6-41A8-4CAD-9899-4579B3D4A675}" type="sibTrans" cxnId="{4B0248CB-AED2-46A5-8883-608B3A5EBA0D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D4039837-C1F6-4885-A1C3-6FDBF27FB0E7}">
      <dgm:prSet custT="1"/>
      <dgm:spPr/>
      <dgm:t>
        <a:bodyPr/>
        <a:lstStyle/>
        <a:p>
          <a:pPr rtl="0"/>
          <a:r>
            <a:rPr lang="ru-RU" sz="2400" dirty="0" smtClean="0">
              <a:solidFill>
                <a:schemeClr val="tx1"/>
              </a:solidFill>
            </a:rPr>
            <a:t>3 Цифровые модели рельефа</a:t>
          </a:r>
          <a:endParaRPr lang="ru-RU" sz="2400" dirty="0">
            <a:solidFill>
              <a:schemeClr val="tx1"/>
            </a:solidFill>
          </a:endParaRPr>
        </a:p>
      </dgm:t>
    </dgm:pt>
    <dgm:pt modelId="{ED4DAFA1-55DA-41D8-800C-50D14C680F78}" type="parTrans" cxnId="{C8A1FEFD-9613-4FF5-86A1-13C5E90C67EB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997E01CD-AECC-49F1-8AF7-5D9B521661F6}" type="sibTrans" cxnId="{C8A1FEFD-9613-4FF5-86A1-13C5E90C67EB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9391E4D8-037C-4441-AAC4-0617C0792766}" type="pres">
      <dgm:prSet presAssocID="{9E4B3264-5A86-42D4-BEDE-8599FA2F0C9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339B940-10A1-4F83-B8ED-67A6C3992858}" type="pres">
      <dgm:prSet presAssocID="{0FBDA0FB-760E-49EB-B1E4-12B89EEDD2F3}" presName="thickLine" presStyleLbl="alignNode1" presStyleIdx="0" presStyleCnt="4"/>
      <dgm:spPr/>
    </dgm:pt>
    <dgm:pt modelId="{60DEB5AF-42CF-4982-9ED6-5BAB160F3E67}" type="pres">
      <dgm:prSet presAssocID="{0FBDA0FB-760E-49EB-B1E4-12B89EEDD2F3}" presName="horz1" presStyleCnt="0"/>
      <dgm:spPr/>
    </dgm:pt>
    <dgm:pt modelId="{76239D04-A708-4CB6-BBAB-C8D364631E07}" type="pres">
      <dgm:prSet presAssocID="{0FBDA0FB-760E-49EB-B1E4-12B89EEDD2F3}" presName="tx1" presStyleLbl="revTx" presStyleIdx="0" presStyleCnt="4" custLinFactY="-120000" custLinFactNeighborX="-13925" custLinFactNeighborY="-200000"/>
      <dgm:spPr/>
      <dgm:t>
        <a:bodyPr/>
        <a:lstStyle/>
        <a:p>
          <a:endParaRPr lang="ru-RU"/>
        </a:p>
      </dgm:t>
    </dgm:pt>
    <dgm:pt modelId="{FBF2BC78-47AC-492C-9263-1BF82847FB1A}" type="pres">
      <dgm:prSet presAssocID="{0FBDA0FB-760E-49EB-B1E4-12B89EEDD2F3}" presName="vert1" presStyleCnt="0"/>
      <dgm:spPr/>
    </dgm:pt>
    <dgm:pt modelId="{EE20A5F5-EC64-43F5-8B5B-F2E7368EE00B}" type="pres">
      <dgm:prSet presAssocID="{1FEB2B1D-BFFC-40FB-A891-97E5D04C2853}" presName="thickLine" presStyleLbl="alignNode1" presStyleIdx="1" presStyleCnt="4"/>
      <dgm:spPr>
        <a:ln>
          <a:noFill/>
        </a:ln>
      </dgm:spPr>
      <dgm:t>
        <a:bodyPr/>
        <a:lstStyle/>
        <a:p>
          <a:endParaRPr lang="ru-RU"/>
        </a:p>
      </dgm:t>
    </dgm:pt>
    <dgm:pt modelId="{95183F95-350F-4EFD-AFD9-2549D4E02F53}" type="pres">
      <dgm:prSet presAssocID="{1FEB2B1D-BFFC-40FB-A891-97E5D04C2853}" presName="horz1" presStyleCnt="0"/>
      <dgm:spPr/>
    </dgm:pt>
    <dgm:pt modelId="{5AC5D542-64ED-43AD-BBDA-3B6722676899}" type="pres">
      <dgm:prSet presAssocID="{1FEB2B1D-BFFC-40FB-A891-97E5D04C2853}" presName="tx1" presStyleLbl="revTx" presStyleIdx="1" presStyleCnt="4" custLinFactNeighborX="191" custLinFactNeighborY="-22727"/>
      <dgm:spPr/>
      <dgm:t>
        <a:bodyPr/>
        <a:lstStyle/>
        <a:p>
          <a:endParaRPr lang="ru-RU"/>
        </a:p>
      </dgm:t>
    </dgm:pt>
    <dgm:pt modelId="{179B4A21-C171-4EDC-9DB4-7F60A98557B5}" type="pres">
      <dgm:prSet presAssocID="{1FEB2B1D-BFFC-40FB-A891-97E5D04C2853}" presName="vert1" presStyleCnt="0"/>
      <dgm:spPr/>
    </dgm:pt>
    <dgm:pt modelId="{14C991EF-4D2C-44CF-A002-D433F090A0B1}" type="pres">
      <dgm:prSet presAssocID="{DE234949-1C0E-44B4-A199-97137BCE472B}" presName="thickLine" presStyleLbl="alignNode1" presStyleIdx="2" presStyleCnt="4"/>
      <dgm:spPr>
        <a:ln>
          <a:noFill/>
        </a:ln>
      </dgm:spPr>
      <dgm:t>
        <a:bodyPr/>
        <a:lstStyle/>
        <a:p>
          <a:endParaRPr lang="ru-RU"/>
        </a:p>
      </dgm:t>
    </dgm:pt>
    <dgm:pt modelId="{EC87D2A9-2D5F-4748-9FCD-F73C3BD0ADF4}" type="pres">
      <dgm:prSet presAssocID="{DE234949-1C0E-44B4-A199-97137BCE472B}" presName="horz1" presStyleCnt="0"/>
      <dgm:spPr/>
    </dgm:pt>
    <dgm:pt modelId="{AED35CBD-AF21-4519-81F3-18583D532501}" type="pres">
      <dgm:prSet presAssocID="{DE234949-1C0E-44B4-A199-97137BCE472B}" presName="tx1" presStyleLbl="revTx" presStyleIdx="2" presStyleCnt="4" custScaleY="146802" custLinFactNeighborY="18308"/>
      <dgm:spPr/>
      <dgm:t>
        <a:bodyPr/>
        <a:lstStyle/>
        <a:p>
          <a:endParaRPr lang="ru-RU"/>
        </a:p>
      </dgm:t>
    </dgm:pt>
    <dgm:pt modelId="{93765263-B87E-4163-BBC3-E3F67D906DF1}" type="pres">
      <dgm:prSet presAssocID="{DE234949-1C0E-44B4-A199-97137BCE472B}" presName="vert1" presStyleCnt="0"/>
      <dgm:spPr/>
    </dgm:pt>
    <dgm:pt modelId="{2494716E-BA1E-478D-8F6C-493042B11852}" type="pres">
      <dgm:prSet presAssocID="{D4039837-C1F6-4885-A1C3-6FDBF27FB0E7}" presName="thickLine" presStyleLbl="alignNode1" presStyleIdx="3" presStyleCnt="4"/>
      <dgm:spPr>
        <a:ln>
          <a:noFill/>
        </a:ln>
      </dgm:spPr>
      <dgm:t>
        <a:bodyPr/>
        <a:lstStyle/>
        <a:p>
          <a:endParaRPr lang="ru-RU"/>
        </a:p>
      </dgm:t>
    </dgm:pt>
    <dgm:pt modelId="{CBC1830F-6734-4C21-9A71-182AC72D7EA4}" type="pres">
      <dgm:prSet presAssocID="{D4039837-C1F6-4885-A1C3-6FDBF27FB0E7}" presName="horz1" presStyleCnt="0"/>
      <dgm:spPr/>
    </dgm:pt>
    <dgm:pt modelId="{76469533-7FF6-4BB1-9FFF-44188E362ACF}" type="pres">
      <dgm:prSet presAssocID="{D4039837-C1F6-4885-A1C3-6FDBF27FB0E7}" presName="tx1" presStyleLbl="revTx" presStyleIdx="3" presStyleCnt="4" custLinFactY="-100000" custLinFactNeighborX="573" custLinFactNeighborY="-102877"/>
      <dgm:spPr/>
      <dgm:t>
        <a:bodyPr/>
        <a:lstStyle/>
        <a:p>
          <a:endParaRPr lang="ru-RU"/>
        </a:p>
      </dgm:t>
    </dgm:pt>
    <dgm:pt modelId="{164D62BB-648B-43AF-AB26-82F00CAB9259}" type="pres">
      <dgm:prSet presAssocID="{D4039837-C1F6-4885-A1C3-6FDBF27FB0E7}" presName="vert1" presStyleCnt="0"/>
      <dgm:spPr/>
    </dgm:pt>
  </dgm:ptLst>
  <dgm:cxnLst>
    <dgm:cxn modelId="{53B6E660-A0F9-4B50-A89F-1907D55CA0DB}" type="presOf" srcId="{1FEB2B1D-BFFC-40FB-A891-97E5D04C2853}" destId="{5AC5D542-64ED-43AD-BBDA-3B6722676899}" srcOrd="0" destOrd="0" presId="urn:microsoft.com/office/officeart/2008/layout/LinedList"/>
    <dgm:cxn modelId="{0466E787-2D4C-4E1A-BCA7-63A69D277E1D}" srcId="{9E4B3264-5A86-42D4-BEDE-8599FA2F0C94}" destId="{0FBDA0FB-760E-49EB-B1E4-12B89EEDD2F3}" srcOrd="0" destOrd="0" parTransId="{E4B5A110-A412-499D-8B60-859F8DDC3F6B}" sibTransId="{853D6DD8-7346-479F-AB1F-9943CB73C2A6}"/>
    <dgm:cxn modelId="{FC6A1330-AF80-411E-A2AA-04E9B6FE7219}" srcId="{9E4B3264-5A86-42D4-BEDE-8599FA2F0C94}" destId="{1FEB2B1D-BFFC-40FB-A891-97E5D04C2853}" srcOrd="1" destOrd="0" parTransId="{856008C7-2CF1-41EE-A71B-60FD679DDE6C}" sibTransId="{79AC8873-9460-49D6-9AA3-F6E4070D6CC7}"/>
    <dgm:cxn modelId="{E0CB2F37-5A85-413C-824F-4D09947E421F}" type="presOf" srcId="{DE234949-1C0E-44B4-A199-97137BCE472B}" destId="{AED35CBD-AF21-4519-81F3-18583D532501}" srcOrd="0" destOrd="0" presId="urn:microsoft.com/office/officeart/2008/layout/LinedList"/>
    <dgm:cxn modelId="{1F086EF6-0EBA-4CB1-A129-E0A3132B8F4D}" type="presOf" srcId="{9E4B3264-5A86-42D4-BEDE-8599FA2F0C94}" destId="{9391E4D8-037C-4441-AAC4-0617C0792766}" srcOrd="0" destOrd="0" presId="urn:microsoft.com/office/officeart/2008/layout/LinedList"/>
    <dgm:cxn modelId="{4B0248CB-AED2-46A5-8883-608B3A5EBA0D}" srcId="{9E4B3264-5A86-42D4-BEDE-8599FA2F0C94}" destId="{DE234949-1C0E-44B4-A199-97137BCE472B}" srcOrd="2" destOrd="0" parTransId="{EE053837-8477-4630-A146-839333015E1E}" sibTransId="{CE43E7F6-41A8-4CAD-9899-4579B3D4A675}"/>
    <dgm:cxn modelId="{61A91D15-F434-40A6-8FE8-301E775BC162}" type="presOf" srcId="{0FBDA0FB-760E-49EB-B1E4-12B89EEDD2F3}" destId="{76239D04-A708-4CB6-BBAB-C8D364631E07}" srcOrd="0" destOrd="0" presId="urn:microsoft.com/office/officeart/2008/layout/LinedList"/>
    <dgm:cxn modelId="{C8A1FEFD-9613-4FF5-86A1-13C5E90C67EB}" srcId="{9E4B3264-5A86-42D4-BEDE-8599FA2F0C94}" destId="{D4039837-C1F6-4885-A1C3-6FDBF27FB0E7}" srcOrd="3" destOrd="0" parTransId="{ED4DAFA1-55DA-41D8-800C-50D14C680F78}" sibTransId="{997E01CD-AECC-49F1-8AF7-5D9B521661F6}"/>
    <dgm:cxn modelId="{1990F5C4-4576-4A77-B4A6-1F9AB445699F}" type="presOf" srcId="{D4039837-C1F6-4885-A1C3-6FDBF27FB0E7}" destId="{76469533-7FF6-4BB1-9FFF-44188E362ACF}" srcOrd="0" destOrd="0" presId="urn:microsoft.com/office/officeart/2008/layout/LinedList"/>
    <dgm:cxn modelId="{FBB543ED-DC3B-485D-AB0A-AC6D0775484A}" type="presParOf" srcId="{9391E4D8-037C-4441-AAC4-0617C0792766}" destId="{C339B940-10A1-4F83-B8ED-67A6C3992858}" srcOrd="0" destOrd="0" presId="urn:microsoft.com/office/officeart/2008/layout/LinedList"/>
    <dgm:cxn modelId="{4DC65DE7-1712-4D74-AC85-3EBD6FBB1BBC}" type="presParOf" srcId="{9391E4D8-037C-4441-AAC4-0617C0792766}" destId="{60DEB5AF-42CF-4982-9ED6-5BAB160F3E67}" srcOrd="1" destOrd="0" presId="urn:microsoft.com/office/officeart/2008/layout/LinedList"/>
    <dgm:cxn modelId="{595BE615-C995-4E20-BDAE-69DF3529922C}" type="presParOf" srcId="{60DEB5AF-42CF-4982-9ED6-5BAB160F3E67}" destId="{76239D04-A708-4CB6-BBAB-C8D364631E07}" srcOrd="0" destOrd="0" presId="urn:microsoft.com/office/officeart/2008/layout/LinedList"/>
    <dgm:cxn modelId="{099AE3C7-D54F-4C95-B693-1D07639201E8}" type="presParOf" srcId="{60DEB5AF-42CF-4982-9ED6-5BAB160F3E67}" destId="{FBF2BC78-47AC-492C-9263-1BF82847FB1A}" srcOrd="1" destOrd="0" presId="urn:microsoft.com/office/officeart/2008/layout/LinedList"/>
    <dgm:cxn modelId="{00F6CB87-7B56-4282-AA42-9D3C82E73CAB}" type="presParOf" srcId="{9391E4D8-037C-4441-AAC4-0617C0792766}" destId="{EE20A5F5-EC64-43F5-8B5B-F2E7368EE00B}" srcOrd="2" destOrd="0" presId="urn:microsoft.com/office/officeart/2008/layout/LinedList"/>
    <dgm:cxn modelId="{5D6C27D1-49EE-49FD-9CF8-5D00D8596767}" type="presParOf" srcId="{9391E4D8-037C-4441-AAC4-0617C0792766}" destId="{95183F95-350F-4EFD-AFD9-2549D4E02F53}" srcOrd="3" destOrd="0" presId="urn:microsoft.com/office/officeart/2008/layout/LinedList"/>
    <dgm:cxn modelId="{824B5042-C59E-457B-AF95-CDAB29585A21}" type="presParOf" srcId="{95183F95-350F-4EFD-AFD9-2549D4E02F53}" destId="{5AC5D542-64ED-43AD-BBDA-3B6722676899}" srcOrd="0" destOrd="0" presId="urn:microsoft.com/office/officeart/2008/layout/LinedList"/>
    <dgm:cxn modelId="{369CB50D-76D5-45BC-A363-F228331E9371}" type="presParOf" srcId="{95183F95-350F-4EFD-AFD9-2549D4E02F53}" destId="{179B4A21-C171-4EDC-9DB4-7F60A98557B5}" srcOrd="1" destOrd="0" presId="urn:microsoft.com/office/officeart/2008/layout/LinedList"/>
    <dgm:cxn modelId="{BA7B0E3C-A682-4797-8DCF-BDC120663700}" type="presParOf" srcId="{9391E4D8-037C-4441-AAC4-0617C0792766}" destId="{14C991EF-4D2C-44CF-A002-D433F090A0B1}" srcOrd="4" destOrd="0" presId="urn:microsoft.com/office/officeart/2008/layout/LinedList"/>
    <dgm:cxn modelId="{4D1AAD7E-50AB-430C-AB04-97FCCC675E7E}" type="presParOf" srcId="{9391E4D8-037C-4441-AAC4-0617C0792766}" destId="{EC87D2A9-2D5F-4748-9FCD-F73C3BD0ADF4}" srcOrd="5" destOrd="0" presId="urn:microsoft.com/office/officeart/2008/layout/LinedList"/>
    <dgm:cxn modelId="{59A6968E-D0AF-4922-BDCB-31275BE076D6}" type="presParOf" srcId="{EC87D2A9-2D5F-4748-9FCD-F73C3BD0ADF4}" destId="{AED35CBD-AF21-4519-81F3-18583D532501}" srcOrd="0" destOrd="0" presId="urn:microsoft.com/office/officeart/2008/layout/LinedList"/>
    <dgm:cxn modelId="{79EDF52C-99D1-4C14-9DF4-B7FEC2BABCF5}" type="presParOf" srcId="{EC87D2A9-2D5F-4748-9FCD-F73C3BD0ADF4}" destId="{93765263-B87E-4163-BBC3-E3F67D906DF1}" srcOrd="1" destOrd="0" presId="urn:microsoft.com/office/officeart/2008/layout/LinedList"/>
    <dgm:cxn modelId="{3DC81BCC-5248-4E48-A012-D684B88590CC}" type="presParOf" srcId="{9391E4D8-037C-4441-AAC4-0617C0792766}" destId="{2494716E-BA1E-478D-8F6C-493042B11852}" srcOrd="6" destOrd="0" presId="urn:microsoft.com/office/officeart/2008/layout/LinedList"/>
    <dgm:cxn modelId="{A0538917-729C-417B-A204-87C9FB31CE50}" type="presParOf" srcId="{9391E4D8-037C-4441-AAC4-0617C0792766}" destId="{CBC1830F-6734-4C21-9A71-182AC72D7EA4}" srcOrd="7" destOrd="0" presId="urn:microsoft.com/office/officeart/2008/layout/LinedList"/>
    <dgm:cxn modelId="{7AB449C0-ABAB-465F-A6F4-02051AEB6B17}" type="presParOf" srcId="{CBC1830F-6734-4C21-9A71-182AC72D7EA4}" destId="{76469533-7FF6-4BB1-9FFF-44188E362ACF}" srcOrd="0" destOrd="0" presId="urn:microsoft.com/office/officeart/2008/layout/LinedList"/>
    <dgm:cxn modelId="{9AC0274F-AD72-465F-8900-B1A9B4506D04}" type="presParOf" srcId="{CBC1830F-6734-4C21-9A71-182AC72D7EA4}" destId="{164D62BB-648B-43AF-AB26-82F00CAB925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9"/>
            <a:ext cx="2947481" cy="49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671" tIns="44836" rIns="89671" bIns="44836" numCol="1" anchor="t" anchorCtr="0" compatLnSpc="1">
            <a:prstTxWarp prst="textNoShape">
              <a:avLst/>
            </a:prstTxWarp>
          </a:bodyPr>
          <a:lstStyle>
            <a:lvl1pPr algn="l" defTabSz="894556" eaLnBrk="1" hangingPunct="1">
              <a:defRPr sz="11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104" y="9"/>
            <a:ext cx="2947481" cy="49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671" tIns="44836" rIns="89671" bIns="44836" numCol="1" anchor="t" anchorCtr="0" compatLnSpc="1">
            <a:prstTxWarp prst="textNoShape">
              <a:avLst/>
            </a:prstTxWarp>
          </a:bodyPr>
          <a:lstStyle>
            <a:lvl1pPr algn="r" defTabSz="894556" eaLnBrk="1" hangingPunct="1">
              <a:defRPr sz="11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378473"/>
            <a:ext cx="2947481" cy="49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671" tIns="44836" rIns="89671" bIns="44836" numCol="1" anchor="b" anchorCtr="0" compatLnSpc="1">
            <a:prstTxWarp prst="textNoShape">
              <a:avLst/>
            </a:prstTxWarp>
          </a:bodyPr>
          <a:lstStyle>
            <a:lvl1pPr algn="l" defTabSz="894556" eaLnBrk="1" hangingPunct="1">
              <a:defRPr sz="11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104" y="9378473"/>
            <a:ext cx="2947481" cy="49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671" tIns="44836" rIns="89671" bIns="44836" numCol="1" anchor="b" anchorCtr="0" compatLnSpc="1">
            <a:prstTxWarp prst="textNoShape">
              <a:avLst/>
            </a:prstTxWarp>
          </a:bodyPr>
          <a:lstStyle>
            <a:lvl1pPr algn="r" defTabSz="893590" eaLnBrk="1" hangingPunct="1">
              <a:defRPr sz="11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550CD34-5BDB-4ED0-8E13-CF295EAD049A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1123545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9"/>
            <a:ext cx="2947481" cy="49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575" tIns="47290" rIns="94575" bIns="47290" numCol="1" anchor="t" anchorCtr="0" compatLnSpc="1">
            <a:prstTxWarp prst="textNoShape">
              <a:avLst/>
            </a:prstTxWarp>
          </a:bodyPr>
          <a:lstStyle>
            <a:lvl1pPr algn="l" defTabSz="944778" eaLnBrk="1" hangingPunct="1">
              <a:defRPr sz="13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104" y="9"/>
            <a:ext cx="2947481" cy="49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575" tIns="47290" rIns="94575" bIns="47290" numCol="1" anchor="t" anchorCtr="0" compatLnSpc="1">
            <a:prstTxWarp prst="textNoShape">
              <a:avLst/>
            </a:prstTxWarp>
          </a:bodyPr>
          <a:lstStyle>
            <a:lvl1pPr algn="r" defTabSz="944778" eaLnBrk="1" hangingPunct="1">
              <a:defRPr sz="13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125" y="736600"/>
            <a:ext cx="6575425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956" y="4690391"/>
            <a:ext cx="5433769" cy="444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575" tIns="47290" rIns="94575" bIns="47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378473"/>
            <a:ext cx="2947481" cy="49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575" tIns="47290" rIns="94575" bIns="47290" numCol="1" anchor="b" anchorCtr="0" compatLnSpc="1">
            <a:prstTxWarp prst="textNoShape">
              <a:avLst/>
            </a:prstTxWarp>
          </a:bodyPr>
          <a:lstStyle>
            <a:lvl1pPr algn="l" defTabSz="944778" eaLnBrk="1" hangingPunct="1">
              <a:defRPr sz="13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104" y="9378473"/>
            <a:ext cx="2947481" cy="49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575" tIns="47290" rIns="94575" bIns="47290" numCol="1" anchor="b" anchorCtr="0" compatLnSpc="1">
            <a:prstTxWarp prst="textNoShape">
              <a:avLst/>
            </a:prstTxWarp>
          </a:bodyPr>
          <a:lstStyle>
            <a:lvl1pPr algn="r" defTabSz="944201" eaLnBrk="1" hangingPunct="1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9FDB8ED0-DC60-46B1-9B67-2C315FE0C4EE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5071649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1125" y="736600"/>
            <a:ext cx="6575425" cy="36988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B8ED0-DC60-46B1-9B67-2C315FE0C4EE}" type="slidenum">
              <a:rPr lang="ru-RU" altLang="ru-RU" smtClean="0"/>
              <a:pPr/>
              <a:t>1</a:t>
            </a:fld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9935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B8ED0-DC60-46B1-9B67-2C315FE0C4EE}" type="slidenum">
              <a:rPr lang="ru-RU" altLang="ru-RU" smtClean="0"/>
              <a:pPr/>
              <a:t>10</a:t>
            </a:fld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29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B8ED0-DC60-46B1-9B67-2C315FE0C4EE}" type="slidenum">
              <a:rPr lang="ru-RU" altLang="ru-RU" smtClean="0"/>
              <a:pPr/>
              <a:t>11</a:t>
            </a:fld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3008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B8ED0-DC60-46B1-9B67-2C315FE0C4EE}" type="slidenum">
              <a:rPr lang="ru-RU" altLang="ru-RU" smtClean="0"/>
              <a:pPr/>
              <a:t>12</a:t>
            </a:fld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2163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B8ED0-DC60-46B1-9B67-2C315FE0C4EE}" type="slidenum">
              <a:rPr lang="ru-RU" altLang="ru-RU" smtClean="0"/>
              <a:pPr/>
              <a:t>13</a:t>
            </a:fld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3616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B8ED0-DC60-46B1-9B67-2C315FE0C4EE}" type="slidenum">
              <a:rPr lang="ru-RU" altLang="ru-RU" smtClean="0"/>
              <a:pPr/>
              <a:t>14</a:t>
            </a:fld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5510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B8ED0-DC60-46B1-9B67-2C315FE0C4EE}" type="slidenum">
              <a:rPr lang="ru-RU" altLang="ru-RU" smtClean="0"/>
              <a:pPr/>
              <a:t>15</a:t>
            </a:fld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0235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B8ED0-DC60-46B1-9B67-2C315FE0C4EE}" type="slidenum">
              <a:rPr lang="ru-RU" altLang="ru-RU" smtClean="0"/>
              <a:pPr/>
              <a:t>16</a:t>
            </a:fld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6337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B8ED0-DC60-46B1-9B67-2C315FE0C4EE}" type="slidenum">
              <a:rPr lang="ru-RU" altLang="ru-RU" smtClean="0"/>
              <a:pPr/>
              <a:t>17</a:t>
            </a:fld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529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B8ED0-DC60-46B1-9B67-2C315FE0C4EE}" type="slidenum">
              <a:rPr lang="ru-RU" altLang="ru-RU" smtClean="0"/>
              <a:pPr/>
              <a:t>18</a:t>
            </a:fld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796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B8ED0-DC60-46B1-9B67-2C315FE0C4EE}" type="slidenum">
              <a:rPr lang="ru-RU" altLang="ru-RU" smtClean="0"/>
              <a:pPr/>
              <a:t>19</a:t>
            </a:fld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9415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B8ED0-DC60-46B1-9B67-2C315FE0C4EE}" type="slidenum">
              <a:rPr lang="ru-RU" altLang="ru-RU" smtClean="0"/>
              <a:pPr/>
              <a:t>2</a:t>
            </a:fld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65884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B8ED0-DC60-46B1-9B67-2C315FE0C4EE}" type="slidenum">
              <a:rPr lang="ru-RU" altLang="ru-RU" smtClean="0"/>
              <a:pPr/>
              <a:t>20</a:t>
            </a:fld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51350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1125" y="736600"/>
            <a:ext cx="6575425" cy="36988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B8ED0-DC60-46B1-9B67-2C315FE0C4EE}" type="slidenum">
              <a:rPr lang="ru-RU" altLang="ru-RU" smtClean="0"/>
              <a:pPr/>
              <a:t>21</a:t>
            </a:fld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296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B8ED0-DC60-46B1-9B67-2C315FE0C4EE}" type="slidenum">
              <a:rPr lang="ru-RU" altLang="ru-RU" smtClean="0"/>
              <a:pPr/>
              <a:t>3</a:t>
            </a:fld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6588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B8ED0-DC60-46B1-9B67-2C315FE0C4EE}" type="slidenum">
              <a:rPr lang="ru-RU" altLang="ru-RU" smtClean="0"/>
              <a:pPr/>
              <a:t>4</a:t>
            </a:fld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6588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B8ED0-DC60-46B1-9B67-2C315FE0C4EE}" type="slidenum">
              <a:rPr lang="ru-RU" altLang="ru-RU" smtClean="0"/>
              <a:pPr/>
              <a:t>5</a:t>
            </a:fld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6588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B8ED0-DC60-46B1-9B67-2C315FE0C4EE}" type="slidenum">
              <a:rPr lang="ru-RU" altLang="ru-RU" smtClean="0"/>
              <a:pPr/>
              <a:t>6</a:t>
            </a:fld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3193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B8ED0-DC60-46B1-9B67-2C315FE0C4EE}" type="slidenum">
              <a:rPr lang="ru-RU" altLang="ru-RU" smtClean="0"/>
              <a:pPr/>
              <a:t>7</a:t>
            </a:fld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670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B8ED0-DC60-46B1-9B67-2C315FE0C4EE}" type="slidenum">
              <a:rPr lang="ru-RU" altLang="ru-RU" smtClean="0"/>
              <a:pPr/>
              <a:t>8</a:t>
            </a:fld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8947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B8ED0-DC60-46B1-9B67-2C315FE0C4EE}" type="slidenum">
              <a:rPr lang="ru-RU" altLang="ru-RU" smtClean="0"/>
              <a:pPr/>
              <a:t>9</a:t>
            </a:fld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4632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4061" y="2130426"/>
            <a:ext cx="9566031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8123" y="3886200"/>
            <a:ext cx="787790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xfrm>
            <a:off x="2766647" y="6353175"/>
            <a:ext cx="939995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5739" y="6350000"/>
            <a:ext cx="198315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9D0E4-43B1-4EAA-9686-4FF3A8E2D765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2734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62708" y="1600201"/>
            <a:ext cx="497058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720861" y="1600201"/>
            <a:ext cx="497058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783BF-17AC-4245-BCAE-5ECBEFF5871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93146414"/>
      </p:ext>
    </p:extLst>
  </p:cSld>
  <p:clrMapOvr>
    <a:masterClrMapping/>
  </p:clrMapOvr>
  <p:transition spd="slow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708" y="274638"/>
            <a:ext cx="1012873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62708" y="1535113"/>
            <a:ext cx="497253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62708" y="2174875"/>
            <a:ext cx="4972539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716955" y="1535113"/>
            <a:ext cx="497449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716955" y="2174875"/>
            <a:ext cx="497449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2D147-82EB-4F92-A0E8-EFC37AA09E2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62702674"/>
      </p:ext>
    </p:extLst>
  </p:cSld>
  <p:clrMapOvr>
    <a:masterClrMapping/>
  </p:clrMapOvr>
  <p:transition spd="slow">
    <p:strips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97D41-BFC2-4FE5-BB0C-CDA4A4BDBC5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03295648"/>
      </p:ext>
    </p:extLst>
  </p:cSld>
  <p:clrMapOvr>
    <a:masterClrMapping/>
  </p:clrMapOvr>
  <p:transition spd="slow">
    <p:strips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3" name="Rectangle 2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F1D99-D99D-4576-A338-326B4FA2619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38269919"/>
      </p:ext>
    </p:extLst>
  </p:cSld>
  <p:clrMapOvr>
    <a:masterClrMapping/>
  </p:clrMapOvr>
  <p:transition spd="slow">
    <p:strips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708" y="273050"/>
            <a:ext cx="370253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00061" y="273051"/>
            <a:ext cx="6291385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62708" y="1435101"/>
            <a:ext cx="3702539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9519A-B45B-4382-9C92-C590E52467E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14089944"/>
      </p:ext>
    </p:extLst>
  </p:cSld>
  <p:clrMapOvr>
    <a:masterClrMapping/>
  </p:clrMapOvr>
  <p:transition spd="slow">
    <p:strips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5893" y="4800600"/>
            <a:ext cx="6752492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05893" y="612775"/>
            <a:ext cx="6752492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05893" y="5367338"/>
            <a:ext cx="6752492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012F0-5611-41B5-BAB9-61421F36A5F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10502858"/>
      </p:ext>
    </p:extLst>
  </p:cSld>
  <p:clrMapOvr>
    <a:masterClrMapping/>
  </p:clrMapOvr>
  <p:transition spd="slow">
    <p:strips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2708" y="1600201"/>
            <a:ext cx="10128738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16B6C-CAB3-4B0D-8AA9-A1E6FFBE932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74903246"/>
      </p:ext>
    </p:extLst>
  </p:cSld>
  <p:clrMapOvr>
    <a:masterClrMapping/>
  </p:clrMapOvr>
  <p:transition spd="slow">
    <p:strips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581292" y="1"/>
            <a:ext cx="2672862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2708" y="1"/>
            <a:ext cx="7831015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52401-B1F4-444A-86AE-4F3D696489F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597854667"/>
      </p:ext>
    </p:extLst>
  </p:cSld>
  <p:clrMapOvr>
    <a:masterClrMapping/>
  </p:clrMapOvr>
  <p:transition spd="slow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xfrm>
            <a:off x="2766647" y="6353175"/>
            <a:ext cx="939995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5739" y="6350000"/>
            <a:ext cx="198315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4FD62-D4B8-4B25-8ACE-20D9FD1811F8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67424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xfrm>
            <a:off x="2766647" y="6353175"/>
            <a:ext cx="939995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5739" y="6350000"/>
            <a:ext cx="198315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D9395-9F06-45C2-A488-48E662C66BE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368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xfrm>
            <a:off x="2766647" y="6353175"/>
            <a:ext cx="939995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5739" y="6350000"/>
            <a:ext cx="198315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42FC7-080C-4D70-82E6-E437BC332C25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07820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60839" y="6362700"/>
            <a:ext cx="1983154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altLang="ru-RU" dirty="0" smtClean="0"/>
              <a:t>&amp;[Страница]</a:t>
            </a:r>
            <a:endParaRPr lang="ru-RU" alt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02510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xfrm>
            <a:off x="2753947" y="6353175"/>
            <a:ext cx="939995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60839" y="6362700"/>
            <a:ext cx="198315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FA7D0E1-1581-4369-8597-06D1AF1859E5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135168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4061" y="2130426"/>
            <a:ext cx="9566031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8123" y="3886200"/>
            <a:ext cx="787790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4A379-F703-4FA4-9EF8-68BE550AD2F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29695907"/>
      </p:ext>
    </p:extLst>
  </p:cSld>
  <p:clrMapOvr>
    <a:masterClrMapping/>
  </p:clrMapOvr>
  <p:transition spd="slow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2708" y="1600201"/>
            <a:ext cx="10128738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CDBFA-DB89-4066-92CC-E0D75ADC840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03083218"/>
      </p:ext>
    </p:extLst>
  </p:cSld>
  <p:clrMapOvr>
    <a:masterClrMapping/>
  </p:clrMapOvr>
  <p:transition spd="slow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001" y="4406901"/>
            <a:ext cx="956603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89001" y="2906713"/>
            <a:ext cx="956603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25509-C8C7-4D45-BD24-B64C06A9B87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910148087"/>
      </p:ext>
    </p:extLst>
  </p:cSld>
  <p:clrMapOvr>
    <a:masterClrMapping/>
  </p:clrMapOvr>
  <p:transition spd="slow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"/>
          <p:cNvGrpSpPr>
            <a:grpSpLocks/>
          </p:cNvGrpSpPr>
          <p:nvPr userDrawn="1"/>
        </p:nvGrpSpPr>
        <p:grpSpPr bwMode="auto">
          <a:xfrm>
            <a:off x="0" y="6318250"/>
            <a:ext cx="12192000" cy="539750"/>
            <a:chOff x="0" y="3974"/>
            <a:chExt cx="5760" cy="340"/>
          </a:xfrm>
        </p:grpSpPr>
        <p:sp>
          <p:nvSpPr>
            <p:cNvPr id="1038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01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sz="15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039" name="Rectangle 5"/>
            <p:cNvSpPr>
              <a:spLocks noChangeArrowheads="1"/>
            </p:cNvSpPr>
            <p:nvPr userDrawn="1"/>
          </p:nvSpPr>
          <p:spPr bwMode="auto">
            <a:xfrm>
              <a:off x="854" y="3974"/>
              <a:ext cx="490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sz="15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040" name="Line 6"/>
            <p:cNvSpPr>
              <a:spLocks noChangeShapeType="1"/>
            </p:cNvSpPr>
            <p:nvPr userDrawn="1"/>
          </p:nvSpPr>
          <p:spPr bwMode="auto">
            <a:xfrm>
              <a:off x="854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600" dirty="0" smtClea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027" name="Rectangle 7"/>
          <p:cNvSpPr>
            <a:spLocks noChangeArrowheads="1"/>
          </p:cNvSpPr>
          <p:nvPr/>
        </p:nvSpPr>
        <p:spPr bwMode="auto">
          <a:xfrm>
            <a:off x="0" y="0"/>
            <a:ext cx="2582985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dirty="0" smtClean="0">
              <a:solidFill>
                <a:srgbClr val="FFFFFF"/>
              </a:solidFill>
            </a:endParaRPr>
          </a:p>
        </p:txBody>
      </p:sp>
      <p:sp>
        <p:nvSpPr>
          <p:cNvPr id="1028" name="Rectangle 8"/>
          <p:cNvSpPr>
            <a:spLocks noChangeArrowheads="1"/>
          </p:cNvSpPr>
          <p:nvPr/>
        </p:nvSpPr>
        <p:spPr bwMode="auto">
          <a:xfrm>
            <a:off x="1810239" y="0"/>
            <a:ext cx="10381762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dirty="0" smtClean="0">
              <a:solidFill>
                <a:srgbClr val="FFFFFF"/>
              </a:solidFill>
            </a:endParaRPr>
          </a:p>
        </p:txBody>
      </p:sp>
      <p:sp>
        <p:nvSpPr>
          <p:cNvPr id="1029" name="Line 9"/>
          <p:cNvSpPr>
            <a:spLocks noChangeShapeType="1"/>
          </p:cNvSpPr>
          <p:nvPr/>
        </p:nvSpPr>
        <p:spPr bwMode="auto">
          <a:xfrm>
            <a:off x="1808285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600" dirty="0" smtClea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3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878016" y="0"/>
            <a:ext cx="9313984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заголовка</a:t>
            </a:r>
          </a:p>
        </p:txBody>
      </p:sp>
      <p:sp>
        <p:nvSpPr>
          <p:cNvPr id="1033" name="Rectangle 41"/>
          <p:cNvSpPr>
            <a:spLocks noChangeArrowheads="1"/>
          </p:cNvSpPr>
          <p:nvPr/>
        </p:nvSpPr>
        <p:spPr bwMode="auto">
          <a:xfrm>
            <a:off x="0" y="1073151"/>
            <a:ext cx="12192000" cy="5224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dirty="0" smtClean="0">
              <a:solidFill>
                <a:srgbClr val="FFFFFF"/>
              </a:solidFill>
            </a:endParaRPr>
          </a:p>
        </p:txBody>
      </p:sp>
      <p:sp>
        <p:nvSpPr>
          <p:cNvPr id="10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1"/>
            <a:ext cx="1219200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1079500"/>
            <a:ext cx="12192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600" dirty="0" smtClea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1036" name="Picture 42" descr="logo6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9" y="-3175"/>
            <a:ext cx="1542561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Line 14"/>
          <p:cNvSpPr>
            <a:spLocks noChangeShapeType="1"/>
          </p:cNvSpPr>
          <p:nvPr userDrawn="1"/>
        </p:nvSpPr>
        <p:spPr bwMode="auto">
          <a:xfrm>
            <a:off x="1492" y="6315075"/>
            <a:ext cx="12192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600" dirty="0" smtClea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76327"/>
            <a:ext cx="12192001" cy="5206998"/>
          </a:xfrm>
          <a:prstGeom prst="rect">
            <a:avLst/>
          </a:prstGeom>
        </p:spPr>
      </p:pic>
      <p:sp>
        <p:nvSpPr>
          <p:cNvPr id="17" name="Text Box 6"/>
          <p:cNvSpPr txBox="1">
            <a:spLocks noChangeArrowheads="1"/>
          </p:cNvSpPr>
          <p:nvPr userDrawn="1"/>
        </p:nvSpPr>
        <p:spPr bwMode="auto">
          <a:xfrm>
            <a:off x="53788" y="6410162"/>
            <a:ext cx="1444335" cy="36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0" tIns="45681" rIns="91360" bIns="45681">
            <a:spAutoFit/>
          </a:bodyPr>
          <a:lstStyle/>
          <a:p>
            <a:pPr eaLnBrk="0" hangingPunct="0">
              <a:spcBef>
                <a:spcPct val="20000"/>
              </a:spcBef>
              <a:buNone/>
              <a:defRPr/>
            </a:pPr>
            <a:r>
              <a:rPr lang="ru-RU" sz="1800" b="1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rPr>
              <a:t> </a:t>
            </a:r>
            <a:fld id="{385D578C-EAE1-42C0-A633-D6D61D61D1F1}" type="slidenum">
              <a:rPr lang="ru-RU" sz="18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rPr>
              <a:pPr eaLnBrk="0" hangingPunct="0">
                <a:spcBef>
                  <a:spcPct val="20000"/>
                </a:spcBef>
                <a:buNone/>
                <a:defRPr/>
              </a:pPr>
              <a:t>‹#›</a:t>
            </a:fld>
            <a:endParaRPr lang="ru-RU" sz="1800" b="1" kern="1200" dirty="0">
              <a:solidFill>
                <a:schemeClr val="bg1"/>
              </a:solidFill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485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4" r:id="rId3"/>
    <p:sldLayoutId id="2147484025" r:id="rId4"/>
    <p:sldLayoutId id="2147484032" r:id="rId5"/>
    <p:sldLayoutId id="2147484052" r:id="rId6"/>
  </p:sldLayoutIdLst>
  <p:transition spd="slow">
    <p:strips dir="rd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4"/>
          <p:cNvSpPr>
            <a:spLocks noChangeArrowheads="1"/>
          </p:cNvSpPr>
          <p:nvPr/>
        </p:nvSpPr>
        <p:spPr bwMode="auto">
          <a:xfrm>
            <a:off x="0" y="1085850"/>
            <a:ext cx="12192000" cy="52244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dirty="0" smtClean="0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67320" y="1313410"/>
            <a:ext cx="12192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dirty="0" smtClean="0"/>
          </a:p>
        </p:txBody>
      </p:sp>
      <p:grpSp>
        <p:nvGrpSpPr>
          <p:cNvPr id="9220" name="Group 4"/>
          <p:cNvGrpSpPr>
            <a:grpSpLocks/>
          </p:cNvGrpSpPr>
          <p:nvPr/>
        </p:nvGrpSpPr>
        <p:grpSpPr bwMode="auto">
          <a:xfrm>
            <a:off x="0" y="6318250"/>
            <a:ext cx="12192000" cy="539750"/>
            <a:chOff x="0" y="3974"/>
            <a:chExt cx="5760" cy="340"/>
          </a:xfrm>
        </p:grpSpPr>
        <p:sp>
          <p:nvSpPr>
            <p:cNvPr id="9230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sz="1500" dirty="0" smtClean="0"/>
            </a:p>
          </p:txBody>
        </p:sp>
        <p:sp>
          <p:nvSpPr>
            <p:cNvPr id="9231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sz="1500" dirty="0" smtClean="0"/>
            </a:p>
          </p:txBody>
        </p:sp>
        <p:sp>
          <p:nvSpPr>
            <p:cNvPr id="9232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600"/>
            </a:p>
          </p:txBody>
        </p:sp>
      </p:grpSp>
      <p:sp>
        <p:nvSpPr>
          <p:cNvPr id="9221" name="Rectangle 8"/>
          <p:cNvSpPr>
            <a:spLocks noChangeArrowheads="1"/>
          </p:cNvSpPr>
          <p:nvPr/>
        </p:nvSpPr>
        <p:spPr bwMode="auto">
          <a:xfrm>
            <a:off x="0" y="0"/>
            <a:ext cx="2582985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dirty="0" smtClean="0"/>
          </a:p>
        </p:txBody>
      </p:sp>
      <p:sp>
        <p:nvSpPr>
          <p:cNvPr id="9222" name="Rectangle 9"/>
          <p:cNvSpPr>
            <a:spLocks noChangeArrowheads="1"/>
          </p:cNvSpPr>
          <p:nvPr/>
        </p:nvSpPr>
        <p:spPr bwMode="auto">
          <a:xfrm>
            <a:off x="2590801" y="0"/>
            <a:ext cx="96012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dirty="0" smtClean="0"/>
          </a:p>
        </p:txBody>
      </p:sp>
      <p:sp>
        <p:nvSpPr>
          <p:cNvPr id="9223" name="Line 10"/>
          <p:cNvSpPr>
            <a:spLocks noChangeShapeType="1"/>
          </p:cNvSpPr>
          <p:nvPr/>
        </p:nvSpPr>
        <p:spPr bwMode="auto">
          <a:xfrm>
            <a:off x="2582985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600"/>
          </a:p>
        </p:txBody>
      </p:sp>
      <p:sp>
        <p:nvSpPr>
          <p:cNvPr id="922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878016" y="0"/>
            <a:ext cx="9313984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60431" y="6362700"/>
            <a:ext cx="902481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/>
              <a:t>Департамент по транспортировке, подземному хранению и использованию газа</a:t>
            </a:r>
          </a:p>
        </p:txBody>
      </p:sp>
      <p:sp>
        <p:nvSpPr>
          <p:cNvPr id="9226" name="Line 16"/>
          <p:cNvSpPr>
            <a:spLocks noChangeShapeType="1"/>
          </p:cNvSpPr>
          <p:nvPr/>
        </p:nvSpPr>
        <p:spPr bwMode="auto">
          <a:xfrm>
            <a:off x="0" y="6315075"/>
            <a:ext cx="12192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600"/>
          </a:p>
        </p:txBody>
      </p:sp>
      <p:sp>
        <p:nvSpPr>
          <p:cNvPr id="9227" name="Line 17"/>
          <p:cNvSpPr>
            <a:spLocks noChangeShapeType="1"/>
          </p:cNvSpPr>
          <p:nvPr/>
        </p:nvSpPr>
        <p:spPr bwMode="auto">
          <a:xfrm>
            <a:off x="0" y="1079500"/>
            <a:ext cx="12192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600"/>
          </a:p>
        </p:txBody>
      </p:sp>
      <p:sp>
        <p:nvSpPr>
          <p:cNvPr id="36763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73539" y="6362700"/>
            <a:ext cx="198315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0332C7D-7DAC-4A3E-A8DE-A179178D5BC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9229" name="Picture 65" descr="logo60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34925"/>
            <a:ext cx="2006599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5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</p:sldLayoutIdLst>
  <p:transition spd="slow">
    <p:strips dir="rd"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6" y="1107346"/>
            <a:ext cx="12190474" cy="5184397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dirty="0" smtClean="0"/>
          </a:p>
        </p:txBody>
      </p:sp>
      <p:sp>
        <p:nvSpPr>
          <p:cNvPr id="5" name="Заголовок 6"/>
          <p:cNvSpPr txBox="1">
            <a:spLocks/>
          </p:cNvSpPr>
          <p:nvPr/>
        </p:nvSpPr>
        <p:spPr bwMode="auto">
          <a:xfrm>
            <a:off x="1882795" y="1646501"/>
            <a:ext cx="8771223" cy="270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indent="-827088">
              <a:lnSpc>
                <a:spcPct val="150000"/>
              </a:lnSpc>
            </a:pPr>
            <a:r>
              <a:rPr lang="ru-RU" sz="2800" b="1" cap="all" dirty="0" smtClean="0"/>
              <a:t>Опыт разработки геоинформационной системы </a:t>
            </a:r>
            <a:r>
              <a:rPr lang="ru-RU" sz="2800" b="1" cap="all" dirty="0" err="1" smtClean="0"/>
              <a:t>оао</a:t>
            </a:r>
            <a:r>
              <a:rPr lang="ru-RU" sz="2800" b="1" cap="all" dirty="0" smtClean="0"/>
              <a:t> «</a:t>
            </a:r>
            <a:r>
              <a:rPr lang="ru-RU" sz="2800" b="1" cap="all" dirty="0" err="1" smtClean="0"/>
              <a:t>газпром</a:t>
            </a:r>
            <a:r>
              <a:rPr lang="ru-RU" sz="2800" b="1" cap="all" dirty="0" smtClean="0"/>
              <a:t> </a:t>
            </a:r>
            <a:r>
              <a:rPr lang="ru-RU" sz="2800" b="1" cap="all" dirty="0" err="1" smtClean="0"/>
              <a:t>трансгаз</a:t>
            </a:r>
            <a:r>
              <a:rPr lang="ru-RU" sz="2800" b="1" cap="all" dirty="0" smtClean="0"/>
              <a:t> </a:t>
            </a:r>
            <a:r>
              <a:rPr lang="ru-RU" sz="2800" b="1" cap="all" dirty="0" err="1" smtClean="0"/>
              <a:t>беларусь</a:t>
            </a:r>
            <a:r>
              <a:rPr lang="ru-RU" sz="2800" b="1" cap="all" dirty="0" smtClean="0"/>
              <a:t>»: Функциональные возможности и перспектива использования</a:t>
            </a:r>
            <a:endParaRPr lang="ru-RU" sz="2800" b="1" cap="all" dirty="0"/>
          </a:p>
          <a:p>
            <a:pPr indent="-827088">
              <a:lnSpc>
                <a:spcPct val="150000"/>
              </a:lnSpc>
            </a:pPr>
            <a:endParaRPr lang="ru-RU" altLang="ru-RU" sz="1800" kern="0" dirty="0" smtClean="0"/>
          </a:p>
        </p:txBody>
      </p:sp>
      <p:sp>
        <p:nvSpPr>
          <p:cNvPr id="6" name="Заголовок 6"/>
          <p:cNvSpPr txBox="1">
            <a:spLocks/>
          </p:cNvSpPr>
          <p:nvPr/>
        </p:nvSpPr>
        <p:spPr bwMode="auto">
          <a:xfrm>
            <a:off x="1870094" y="5131673"/>
            <a:ext cx="9290061" cy="86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indent="-828000">
              <a:defRPr/>
            </a:pPr>
            <a:r>
              <a:rPr lang="ru-RU" altLang="ru-RU" sz="1800" kern="0" dirty="0" smtClean="0"/>
              <a:t>Егор Геннадьевич </a:t>
            </a:r>
            <a:r>
              <a:rPr lang="ru-RU" altLang="ru-RU" sz="1800" kern="0" dirty="0" err="1" smtClean="0"/>
              <a:t>Мажуга</a:t>
            </a:r>
            <a:r>
              <a:rPr lang="ru-RU" altLang="ru-RU" sz="1800" kern="0" dirty="0" smtClean="0"/>
              <a:t>, Ведущий инженер </a:t>
            </a:r>
            <a:r>
              <a:rPr lang="ru-RU" altLang="ru-RU" sz="1800" kern="0" dirty="0" err="1" smtClean="0"/>
              <a:t>ПОЭМГ</a:t>
            </a:r>
            <a:endParaRPr lang="ru-RU" altLang="ru-RU" sz="1800" kern="0" dirty="0" smtClean="0"/>
          </a:p>
          <a:p>
            <a:pPr indent="-828000">
              <a:lnSpc>
                <a:spcPct val="150000"/>
              </a:lnSpc>
              <a:defRPr/>
            </a:pPr>
            <a:r>
              <a:rPr lang="ru-RU" altLang="ru-RU" sz="1800" kern="0" dirty="0" smtClean="0"/>
              <a:t>Тел.: </a:t>
            </a:r>
            <a:r>
              <a:rPr lang="ru-RU" sz="1800" dirty="0" smtClean="0"/>
              <a:t>+</a:t>
            </a:r>
            <a:r>
              <a:rPr lang="ru-RU" sz="1800" dirty="0"/>
              <a:t>375 (17) </a:t>
            </a:r>
            <a:r>
              <a:rPr lang="ru-RU" sz="1800" dirty="0" smtClean="0"/>
              <a:t>219-11-86. </a:t>
            </a:r>
            <a:r>
              <a:rPr lang="en-US" sz="1800" dirty="0" smtClean="0"/>
              <a:t>E-mail</a:t>
            </a:r>
            <a:r>
              <a:rPr lang="ru-RU" sz="1800" dirty="0" smtClean="0"/>
              <a:t>:</a:t>
            </a:r>
            <a:r>
              <a:rPr lang="en-US" sz="1800" dirty="0" smtClean="0"/>
              <a:t> y.mazhuha@btg.by</a:t>
            </a:r>
            <a:endParaRPr lang="ru-RU" sz="1800" dirty="0"/>
          </a:p>
          <a:p>
            <a:pPr indent="-828000">
              <a:lnSpc>
                <a:spcPct val="150000"/>
              </a:lnSpc>
              <a:defRPr/>
            </a:pPr>
            <a:r>
              <a:rPr lang="ru-RU" altLang="ru-RU" sz="1800" kern="0" dirty="0" smtClean="0"/>
              <a:t/>
            </a:r>
            <a:br>
              <a:rPr lang="ru-RU" altLang="ru-RU" sz="1800" kern="0" dirty="0" smtClean="0"/>
            </a:br>
            <a:endParaRPr lang="ru-RU" altLang="ru-RU" sz="1800" kern="0" dirty="0" smtClean="0"/>
          </a:p>
        </p:txBody>
      </p:sp>
      <p:sp>
        <p:nvSpPr>
          <p:cNvPr id="7" name="Нижний колонтитул 2"/>
          <p:cNvSpPr txBox="1">
            <a:spLocks/>
          </p:cNvSpPr>
          <p:nvPr/>
        </p:nvSpPr>
        <p:spPr>
          <a:xfrm>
            <a:off x="1805394" y="6286520"/>
            <a:ext cx="10405145" cy="57148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dirty="0" smtClean="0"/>
              <a:t>Итоги работы газотранспортных обществ по эксплуатации линейной части магистральных газопроводов и </a:t>
            </a:r>
            <a:r>
              <a:rPr lang="ru-RU" altLang="ru-RU" dirty="0" err="1" smtClean="0"/>
              <a:t>конденсатопроводов</a:t>
            </a:r>
            <a:r>
              <a:rPr lang="ru-RU" altLang="ru-RU" dirty="0" smtClean="0"/>
              <a:t> ПАО «Газпром» за 2018 год и задачи на 2019 год. Положительный опыт, проблемы. 22-26 апреля 2019, г. Анапа</a:t>
            </a:r>
            <a:endParaRPr lang="ru-RU" cap="all" dirty="0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1805049" y="-1"/>
            <a:ext cx="10386951" cy="1068779"/>
          </a:xfrm>
        </p:spPr>
        <p:txBody>
          <a:bodyPr anchor="ctr"/>
          <a:lstStyle/>
          <a:p>
            <a:pPr algn="ctr"/>
            <a:r>
              <a:rPr lang="ru-RU" sz="2400" dirty="0" smtClean="0"/>
              <a:t>Геоинформационная система ОАО «Газпром </a:t>
            </a:r>
            <a:r>
              <a:rPr lang="ru-RU" sz="2400" dirty="0" err="1" smtClean="0"/>
              <a:t>трансгаз</a:t>
            </a:r>
            <a:r>
              <a:rPr lang="ru-RU" sz="2400" dirty="0" smtClean="0"/>
              <a:t> Беларусь»</a:t>
            </a:r>
            <a:br>
              <a:rPr lang="ru-RU" sz="2400" dirty="0" smtClean="0"/>
            </a:br>
            <a:r>
              <a:rPr lang="ru-RU" sz="2400" dirty="0" smtClean="0"/>
              <a:t>Возможности импорта</a:t>
            </a:r>
            <a:endParaRPr lang="ru-RU" sz="2400" dirty="0"/>
          </a:p>
        </p:txBody>
      </p:sp>
      <p:sp>
        <p:nvSpPr>
          <p:cNvPr id="9" name="Заголовок 6"/>
          <p:cNvSpPr txBox="1">
            <a:spLocks/>
          </p:cNvSpPr>
          <p:nvPr/>
        </p:nvSpPr>
        <p:spPr bwMode="auto">
          <a:xfrm>
            <a:off x="1845578" y="6315386"/>
            <a:ext cx="10277401" cy="50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indent="-827088"/>
            <a:r>
              <a:rPr lang="ru-RU" sz="1800" b="1" dirty="0"/>
              <a:t>Опыт разработки геоинформационной системы ОАО «Газпром </a:t>
            </a:r>
            <a:r>
              <a:rPr lang="ru-RU" sz="1800" b="1" dirty="0" err="1"/>
              <a:t>трансгаз</a:t>
            </a:r>
            <a:r>
              <a:rPr lang="ru-RU" sz="1800" b="1" dirty="0"/>
              <a:t> Беларусь»: функциональные возможности и перспектива использования</a:t>
            </a:r>
            <a:endParaRPr lang="ru-RU" sz="1800" b="1" dirty="0">
              <a:solidFill>
                <a:schemeClr val="bg1">
                  <a:lumMod val="95000"/>
                </a:schemeClr>
              </a:solidFill>
            </a:endParaRPr>
          </a:p>
          <a:p>
            <a:pPr indent="-827088"/>
            <a:endParaRPr lang="ru-RU" altLang="ru-RU" sz="1200" b="1" kern="0" dirty="0" smtClean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4229392"/>
              </p:ext>
            </p:extLst>
          </p:nvPr>
        </p:nvGraphicFramePr>
        <p:xfrm>
          <a:off x="2634144" y="1111197"/>
          <a:ext cx="7264865" cy="5137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Acrobat Document" r:id="rId4" imgW="16039765" imgH="11344104" progId="AcroExch.Document.DC">
                  <p:embed/>
                </p:oleObj>
              </mc:Choice>
              <mc:Fallback>
                <p:oleObj name="Acrobat Document" r:id="rId4" imgW="16039765" imgH="113441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34144" y="1111197"/>
                        <a:ext cx="7264865" cy="51377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821065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1805049" y="-1"/>
            <a:ext cx="10386951" cy="1068779"/>
          </a:xfrm>
        </p:spPr>
        <p:txBody>
          <a:bodyPr anchor="ctr"/>
          <a:lstStyle/>
          <a:p>
            <a:pPr algn="ctr"/>
            <a:r>
              <a:rPr lang="ru-RU" sz="2400" dirty="0" smtClean="0"/>
              <a:t>Геоинформационная система ОАО «Газпром </a:t>
            </a:r>
            <a:r>
              <a:rPr lang="ru-RU" sz="2400" dirty="0" err="1" smtClean="0"/>
              <a:t>трансгаз</a:t>
            </a:r>
            <a:r>
              <a:rPr lang="ru-RU" sz="2400" dirty="0" smtClean="0"/>
              <a:t> Беларусь»</a:t>
            </a:r>
            <a:br>
              <a:rPr lang="ru-RU" sz="2400" dirty="0" smtClean="0"/>
            </a:br>
            <a:r>
              <a:rPr lang="ru-RU" sz="2400" dirty="0" smtClean="0"/>
              <a:t>Возможности импорта</a:t>
            </a:r>
            <a:endParaRPr lang="ru-RU" sz="2400" dirty="0"/>
          </a:p>
        </p:txBody>
      </p:sp>
      <p:sp>
        <p:nvSpPr>
          <p:cNvPr id="9" name="Заголовок 6"/>
          <p:cNvSpPr txBox="1">
            <a:spLocks/>
          </p:cNvSpPr>
          <p:nvPr/>
        </p:nvSpPr>
        <p:spPr bwMode="auto">
          <a:xfrm>
            <a:off x="1845578" y="6315386"/>
            <a:ext cx="10277401" cy="50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indent="-827088"/>
            <a:r>
              <a:rPr lang="ru-RU" sz="1800" b="1" dirty="0"/>
              <a:t>Опыт разработки геоинформационной системы ОАО «Газпром </a:t>
            </a:r>
            <a:r>
              <a:rPr lang="ru-RU" sz="1800" b="1" dirty="0" err="1"/>
              <a:t>трансгаз</a:t>
            </a:r>
            <a:r>
              <a:rPr lang="ru-RU" sz="1800" b="1" dirty="0"/>
              <a:t> Беларусь»: функциональные возможности и перспектива использования</a:t>
            </a:r>
            <a:endParaRPr lang="ru-RU" sz="1800" b="1" dirty="0">
              <a:solidFill>
                <a:schemeClr val="bg1">
                  <a:lumMod val="95000"/>
                </a:schemeClr>
              </a:solidFill>
            </a:endParaRPr>
          </a:p>
          <a:p>
            <a:pPr indent="-827088"/>
            <a:endParaRPr lang="ru-RU" altLang="ru-RU" sz="1200" b="1" kern="0" dirty="0" smtClean="0"/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61" y="1099910"/>
            <a:ext cx="11014745" cy="518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30705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1805049" y="-1"/>
            <a:ext cx="10386951" cy="1068779"/>
          </a:xfrm>
        </p:spPr>
        <p:txBody>
          <a:bodyPr anchor="ctr"/>
          <a:lstStyle/>
          <a:p>
            <a:pPr algn="ctr"/>
            <a:r>
              <a:rPr lang="ru-RU" sz="2400" dirty="0" smtClean="0"/>
              <a:t>Геоинформационная система ОАО «Газпром </a:t>
            </a:r>
            <a:r>
              <a:rPr lang="ru-RU" sz="2400" dirty="0" err="1" smtClean="0"/>
              <a:t>трансгаз</a:t>
            </a:r>
            <a:r>
              <a:rPr lang="ru-RU" sz="2400" dirty="0" smtClean="0"/>
              <a:t> Беларусь»</a:t>
            </a:r>
            <a:br>
              <a:rPr lang="ru-RU" sz="2400" dirty="0" smtClean="0"/>
            </a:br>
            <a:r>
              <a:rPr lang="ru-RU" sz="2400" dirty="0" smtClean="0"/>
              <a:t>Техническое состояние</a:t>
            </a:r>
            <a:endParaRPr lang="ru-RU" sz="2400" dirty="0"/>
          </a:p>
        </p:txBody>
      </p:sp>
      <p:sp>
        <p:nvSpPr>
          <p:cNvPr id="9" name="Заголовок 6"/>
          <p:cNvSpPr txBox="1">
            <a:spLocks/>
          </p:cNvSpPr>
          <p:nvPr/>
        </p:nvSpPr>
        <p:spPr bwMode="auto">
          <a:xfrm>
            <a:off x="1845578" y="6315386"/>
            <a:ext cx="10277401" cy="50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indent="-827088"/>
            <a:r>
              <a:rPr lang="ru-RU" sz="1800" b="1" dirty="0"/>
              <a:t>Опыт разработки геоинформационной системы ОАО «Газпром </a:t>
            </a:r>
            <a:r>
              <a:rPr lang="ru-RU" sz="1800" b="1" dirty="0" err="1"/>
              <a:t>трансгаз</a:t>
            </a:r>
            <a:r>
              <a:rPr lang="ru-RU" sz="1800" b="1" dirty="0"/>
              <a:t> Беларусь»: функциональные возможности и перспектива использования</a:t>
            </a:r>
            <a:endParaRPr lang="ru-RU" sz="1800" b="1" dirty="0">
              <a:solidFill>
                <a:schemeClr val="bg1">
                  <a:lumMod val="95000"/>
                </a:schemeClr>
              </a:solidFill>
            </a:endParaRPr>
          </a:p>
          <a:p>
            <a:pPr indent="-827088"/>
            <a:endParaRPr lang="ru-RU" altLang="ru-RU" sz="1200" b="1" kern="0" dirty="0" smtClean="0"/>
          </a:p>
        </p:txBody>
      </p:sp>
      <p:pic>
        <p:nvPicPr>
          <p:cNvPr id="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86" y="1068778"/>
            <a:ext cx="11014745" cy="518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86" y="4304514"/>
            <a:ext cx="40640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62348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1805049" y="-1"/>
            <a:ext cx="10386951" cy="1068779"/>
          </a:xfrm>
        </p:spPr>
        <p:txBody>
          <a:bodyPr anchor="ctr"/>
          <a:lstStyle/>
          <a:p>
            <a:pPr algn="ctr"/>
            <a:r>
              <a:rPr lang="ru-RU" sz="2400" dirty="0" smtClean="0"/>
              <a:t>Геоинформационная система ОАО «Газпром </a:t>
            </a:r>
            <a:r>
              <a:rPr lang="ru-RU" sz="2400" dirty="0" err="1" smtClean="0"/>
              <a:t>трансгаз</a:t>
            </a:r>
            <a:r>
              <a:rPr lang="ru-RU" sz="2400" dirty="0" smtClean="0"/>
              <a:t> Беларусь»</a:t>
            </a:r>
            <a:br>
              <a:rPr lang="ru-RU" sz="2400" dirty="0" smtClean="0"/>
            </a:br>
            <a:r>
              <a:rPr lang="ru-RU" sz="2400" dirty="0" smtClean="0"/>
              <a:t>Техническое состояние (перспективные возможности)</a:t>
            </a:r>
            <a:endParaRPr lang="ru-RU" sz="2400" dirty="0"/>
          </a:p>
        </p:txBody>
      </p:sp>
      <p:sp>
        <p:nvSpPr>
          <p:cNvPr id="9" name="Заголовок 6"/>
          <p:cNvSpPr txBox="1">
            <a:spLocks/>
          </p:cNvSpPr>
          <p:nvPr/>
        </p:nvSpPr>
        <p:spPr bwMode="auto">
          <a:xfrm>
            <a:off x="1845578" y="6315386"/>
            <a:ext cx="10277401" cy="50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indent="-827088"/>
            <a:r>
              <a:rPr lang="ru-RU" sz="1800" b="1" dirty="0"/>
              <a:t>Опыт разработки геоинформационной системы ОАО «Газпром </a:t>
            </a:r>
            <a:r>
              <a:rPr lang="ru-RU" sz="1800" b="1" dirty="0" err="1"/>
              <a:t>трансгаз</a:t>
            </a:r>
            <a:r>
              <a:rPr lang="ru-RU" sz="1800" b="1" dirty="0"/>
              <a:t> Беларусь»: функциональные возможности и перспектива использования</a:t>
            </a:r>
            <a:endParaRPr lang="ru-RU" sz="1800" b="1" dirty="0">
              <a:solidFill>
                <a:schemeClr val="bg1">
                  <a:lumMod val="95000"/>
                </a:schemeClr>
              </a:solidFill>
            </a:endParaRPr>
          </a:p>
          <a:p>
            <a:pPr indent="-827088"/>
            <a:endParaRPr lang="ru-RU" altLang="ru-RU" sz="1200" b="1" kern="0" dirty="0" smtClean="0"/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1" y="1098613"/>
            <a:ext cx="11031523" cy="518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02279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1805049" y="-1"/>
            <a:ext cx="10386951" cy="1068779"/>
          </a:xfrm>
        </p:spPr>
        <p:txBody>
          <a:bodyPr anchor="ctr"/>
          <a:lstStyle/>
          <a:p>
            <a:pPr algn="ctr"/>
            <a:r>
              <a:rPr lang="ru-RU" sz="2400" dirty="0" smtClean="0"/>
              <a:t>Геоинформационная система ОАО «Газпром </a:t>
            </a:r>
            <a:r>
              <a:rPr lang="ru-RU" sz="2400" dirty="0" err="1" smtClean="0"/>
              <a:t>трансгаз</a:t>
            </a:r>
            <a:r>
              <a:rPr lang="ru-RU" sz="2400" dirty="0" smtClean="0"/>
              <a:t> Беларусь»</a:t>
            </a:r>
            <a:br>
              <a:rPr lang="ru-RU" sz="2400" dirty="0" smtClean="0"/>
            </a:br>
            <a:r>
              <a:rPr lang="ru-RU" sz="2400" dirty="0" smtClean="0"/>
              <a:t>Техническое состояние (перспективные возможности)</a:t>
            </a:r>
            <a:endParaRPr lang="ru-RU" sz="2400" dirty="0"/>
          </a:p>
        </p:txBody>
      </p:sp>
      <p:sp>
        <p:nvSpPr>
          <p:cNvPr id="9" name="Заголовок 6"/>
          <p:cNvSpPr txBox="1">
            <a:spLocks/>
          </p:cNvSpPr>
          <p:nvPr/>
        </p:nvSpPr>
        <p:spPr bwMode="auto">
          <a:xfrm>
            <a:off x="1845578" y="6315386"/>
            <a:ext cx="10277401" cy="50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indent="-827088"/>
            <a:r>
              <a:rPr lang="ru-RU" sz="1800" b="1" dirty="0"/>
              <a:t>Опыт разработки геоинформационной системы ОАО «Газпром </a:t>
            </a:r>
            <a:r>
              <a:rPr lang="ru-RU" sz="1800" b="1" dirty="0" err="1"/>
              <a:t>трансгаз</a:t>
            </a:r>
            <a:r>
              <a:rPr lang="ru-RU" sz="1800" b="1" dirty="0"/>
              <a:t> Беларусь»: функциональные возможности и перспектива использования</a:t>
            </a:r>
            <a:endParaRPr lang="ru-RU" sz="1800" b="1" dirty="0">
              <a:solidFill>
                <a:schemeClr val="bg1">
                  <a:lumMod val="95000"/>
                </a:schemeClr>
              </a:solidFill>
            </a:endParaRPr>
          </a:p>
          <a:p>
            <a:pPr indent="-827088"/>
            <a:endParaRPr lang="ru-RU" altLang="ru-RU" sz="1200" b="1" kern="0" dirty="0" smtClean="0"/>
          </a:p>
        </p:txBody>
      </p:sp>
      <p:grpSp>
        <p:nvGrpSpPr>
          <p:cNvPr id="5" name="Группа 16"/>
          <p:cNvGrpSpPr>
            <a:grpSpLocks/>
          </p:cNvGrpSpPr>
          <p:nvPr/>
        </p:nvGrpSpPr>
        <p:grpSpPr bwMode="auto">
          <a:xfrm>
            <a:off x="595618" y="1178349"/>
            <a:ext cx="11006355" cy="5021116"/>
            <a:chOff x="0" y="1051978"/>
            <a:chExt cx="9905999" cy="4725529"/>
          </a:xfrm>
        </p:grpSpPr>
        <p:pic>
          <p:nvPicPr>
            <p:cNvPr id="8" name="Рисунок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565" y="1051978"/>
              <a:ext cx="2949853" cy="242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Рисунок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52246"/>
              <a:ext cx="2411369" cy="2510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369" y="1052244"/>
              <a:ext cx="2487377" cy="242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Рисунок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75" y="1052243"/>
              <a:ext cx="2714624" cy="2421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Рисунок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049" y="3471144"/>
              <a:ext cx="4933950" cy="2306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Рисунок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71144"/>
              <a:ext cx="4972050" cy="2306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657185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1805049" y="-1"/>
            <a:ext cx="10386951" cy="1068779"/>
          </a:xfrm>
        </p:spPr>
        <p:txBody>
          <a:bodyPr anchor="ctr"/>
          <a:lstStyle/>
          <a:p>
            <a:pPr algn="ctr"/>
            <a:r>
              <a:rPr lang="ru-RU" sz="2400" dirty="0" smtClean="0"/>
              <a:t>Геоинформационная система ОАО «Газпром </a:t>
            </a:r>
            <a:r>
              <a:rPr lang="ru-RU" sz="2400" dirty="0" err="1" smtClean="0"/>
              <a:t>трансгаз</a:t>
            </a:r>
            <a:r>
              <a:rPr lang="ru-RU" sz="2400" dirty="0" smtClean="0"/>
              <a:t> Беларусь»</a:t>
            </a:r>
            <a:br>
              <a:rPr lang="ru-RU" sz="2400" dirty="0" smtClean="0"/>
            </a:br>
            <a:r>
              <a:rPr lang="ru-RU" sz="2400" dirty="0" smtClean="0"/>
              <a:t>Техническое состояние подводного перехода</a:t>
            </a:r>
            <a:endParaRPr lang="ru-RU" sz="2400" dirty="0"/>
          </a:p>
        </p:txBody>
      </p:sp>
      <p:sp>
        <p:nvSpPr>
          <p:cNvPr id="9" name="Заголовок 6"/>
          <p:cNvSpPr txBox="1">
            <a:spLocks/>
          </p:cNvSpPr>
          <p:nvPr/>
        </p:nvSpPr>
        <p:spPr bwMode="auto">
          <a:xfrm>
            <a:off x="1845578" y="6315386"/>
            <a:ext cx="10277401" cy="50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indent="-827088"/>
            <a:r>
              <a:rPr lang="ru-RU" sz="1800" b="1" dirty="0"/>
              <a:t>Опыт разработки геоинформационной системы ОАО «Газпром </a:t>
            </a:r>
            <a:r>
              <a:rPr lang="ru-RU" sz="1800" b="1" dirty="0" err="1"/>
              <a:t>трансгаз</a:t>
            </a:r>
            <a:r>
              <a:rPr lang="ru-RU" sz="1800" b="1" dirty="0"/>
              <a:t> Беларусь»: функциональные возможности и перспектива использования</a:t>
            </a:r>
            <a:endParaRPr lang="ru-RU" sz="1800" b="1" dirty="0">
              <a:solidFill>
                <a:schemeClr val="bg1">
                  <a:lumMod val="95000"/>
                </a:schemeClr>
              </a:solidFill>
            </a:endParaRPr>
          </a:p>
          <a:p>
            <a:pPr indent="-827088"/>
            <a:endParaRPr lang="ru-RU" altLang="ru-RU" sz="1200" b="1" kern="0" dirty="0" smtClean="0"/>
          </a:p>
        </p:txBody>
      </p:sp>
      <p:pic>
        <p:nvPicPr>
          <p:cNvPr id="1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08" y="1104122"/>
            <a:ext cx="10922466" cy="517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76190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1805049" y="-1"/>
            <a:ext cx="10386951" cy="1068779"/>
          </a:xfrm>
        </p:spPr>
        <p:txBody>
          <a:bodyPr anchor="ctr"/>
          <a:lstStyle/>
          <a:p>
            <a:pPr algn="ctr"/>
            <a:r>
              <a:rPr lang="ru-RU" sz="2400" dirty="0" smtClean="0"/>
              <a:t>Геоинформационная система ОАО «Газпром </a:t>
            </a:r>
            <a:r>
              <a:rPr lang="ru-RU" sz="2400" dirty="0" err="1" smtClean="0"/>
              <a:t>трансгаз</a:t>
            </a:r>
            <a:r>
              <a:rPr lang="ru-RU" sz="2400" dirty="0" smtClean="0"/>
              <a:t> Беларусь»</a:t>
            </a:r>
            <a:br>
              <a:rPr lang="ru-RU" sz="2400" dirty="0" smtClean="0"/>
            </a:br>
            <a:r>
              <a:rPr lang="ru-RU" sz="2400" dirty="0" smtClean="0"/>
              <a:t>Техническое состояние подводного перехода</a:t>
            </a:r>
            <a:endParaRPr lang="ru-RU" sz="2400" dirty="0"/>
          </a:p>
        </p:txBody>
      </p:sp>
      <p:sp>
        <p:nvSpPr>
          <p:cNvPr id="9" name="Заголовок 6"/>
          <p:cNvSpPr txBox="1">
            <a:spLocks/>
          </p:cNvSpPr>
          <p:nvPr/>
        </p:nvSpPr>
        <p:spPr bwMode="auto">
          <a:xfrm>
            <a:off x="1845578" y="6315386"/>
            <a:ext cx="10277401" cy="50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indent="-827088"/>
            <a:r>
              <a:rPr lang="ru-RU" sz="1800" b="1" dirty="0"/>
              <a:t>Опыт разработки геоинформационной системы ОАО «Газпром </a:t>
            </a:r>
            <a:r>
              <a:rPr lang="ru-RU" sz="1800" b="1" dirty="0" err="1"/>
              <a:t>трансгаз</a:t>
            </a:r>
            <a:r>
              <a:rPr lang="ru-RU" sz="1800" b="1" dirty="0"/>
              <a:t> Беларусь»: функциональные возможности и перспектива использования</a:t>
            </a:r>
            <a:endParaRPr lang="ru-RU" sz="1800" b="1" dirty="0">
              <a:solidFill>
                <a:schemeClr val="bg1">
                  <a:lumMod val="95000"/>
                </a:schemeClr>
              </a:solidFill>
            </a:endParaRPr>
          </a:p>
          <a:p>
            <a:pPr indent="-827088"/>
            <a:endParaRPr lang="ru-RU" altLang="ru-RU" sz="1200" b="1" kern="0" dirty="0" smtClean="0"/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32" y="1228915"/>
            <a:ext cx="10658041" cy="500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33" y="3554601"/>
            <a:ext cx="10647793" cy="250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40619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1805049" y="-1"/>
            <a:ext cx="10386951" cy="1068779"/>
          </a:xfrm>
        </p:spPr>
        <p:txBody>
          <a:bodyPr anchor="ctr"/>
          <a:lstStyle/>
          <a:p>
            <a:pPr algn="ctr"/>
            <a:r>
              <a:rPr lang="ru-RU" sz="2400" dirty="0" smtClean="0"/>
              <a:t>Геоинформационная система ОАО «Газпром </a:t>
            </a:r>
            <a:r>
              <a:rPr lang="ru-RU" sz="2400" dirty="0" err="1" smtClean="0"/>
              <a:t>трансгаз</a:t>
            </a:r>
            <a:r>
              <a:rPr lang="ru-RU" sz="2400" dirty="0" smtClean="0"/>
              <a:t> Беларусь»</a:t>
            </a:r>
            <a:br>
              <a:rPr lang="ru-RU" sz="2400" dirty="0" smtClean="0"/>
            </a:br>
            <a:r>
              <a:rPr lang="ru-RU" sz="2400" dirty="0" smtClean="0"/>
              <a:t>Техническое состояние подводного перехода (перспективные возможности)</a:t>
            </a:r>
            <a:endParaRPr lang="ru-RU" sz="2400" dirty="0"/>
          </a:p>
        </p:txBody>
      </p:sp>
      <p:sp>
        <p:nvSpPr>
          <p:cNvPr id="9" name="Заголовок 6"/>
          <p:cNvSpPr txBox="1">
            <a:spLocks/>
          </p:cNvSpPr>
          <p:nvPr/>
        </p:nvSpPr>
        <p:spPr bwMode="auto">
          <a:xfrm>
            <a:off x="1845578" y="6315386"/>
            <a:ext cx="10277401" cy="50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indent="-827088"/>
            <a:r>
              <a:rPr lang="ru-RU" sz="1800" b="1" dirty="0"/>
              <a:t>Опыт разработки геоинформационной системы ОАО «Газпром </a:t>
            </a:r>
            <a:r>
              <a:rPr lang="ru-RU" sz="1800" b="1" dirty="0" err="1"/>
              <a:t>трансгаз</a:t>
            </a:r>
            <a:r>
              <a:rPr lang="ru-RU" sz="1800" b="1" dirty="0"/>
              <a:t> Беларусь»: функциональные возможности и перспектива использования</a:t>
            </a:r>
            <a:endParaRPr lang="ru-RU" sz="1800" b="1" dirty="0">
              <a:solidFill>
                <a:schemeClr val="bg1">
                  <a:lumMod val="95000"/>
                </a:schemeClr>
              </a:solidFill>
            </a:endParaRPr>
          </a:p>
          <a:p>
            <a:pPr indent="-827088"/>
            <a:endParaRPr lang="ru-RU" altLang="ru-RU" sz="1200" b="1" kern="0" dirty="0" smtClean="0"/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61" y="1103848"/>
            <a:ext cx="10964411" cy="517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63432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1805049" y="-1"/>
            <a:ext cx="10386951" cy="1068779"/>
          </a:xfrm>
        </p:spPr>
        <p:txBody>
          <a:bodyPr anchor="ctr"/>
          <a:lstStyle/>
          <a:p>
            <a:pPr algn="ctr"/>
            <a:r>
              <a:rPr lang="ru-RU" sz="2400" dirty="0" smtClean="0"/>
              <a:t>Геоинформационная система ОАО «Газпром </a:t>
            </a:r>
            <a:r>
              <a:rPr lang="ru-RU" sz="2400" dirty="0" err="1" smtClean="0"/>
              <a:t>трансгаз</a:t>
            </a:r>
            <a:r>
              <a:rPr lang="ru-RU" sz="2400" dirty="0" smtClean="0"/>
              <a:t> Беларусь»</a:t>
            </a:r>
            <a:br>
              <a:rPr lang="ru-RU" sz="2400" dirty="0" smtClean="0"/>
            </a:br>
            <a:r>
              <a:rPr lang="ru-RU" sz="2400" dirty="0" smtClean="0"/>
              <a:t>Интеграция с ИУС П (</a:t>
            </a:r>
            <a:r>
              <a:rPr lang="en-US" sz="2400" dirty="0" smtClean="0"/>
              <a:t>SAP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sp>
        <p:nvSpPr>
          <p:cNvPr id="9" name="Заголовок 6"/>
          <p:cNvSpPr txBox="1">
            <a:spLocks/>
          </p:cNvSpPr>
          <p:nvPr/>
        </p:nvSpPr>
        <p:spPr bwMode="auto">
          <a:xfrm>
            <a:off x="1845578" y="6315386"/>
            <a:ext cx="10277401" cy="50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indent="-827088"/>
            <a:r>
              <a:rPr lang="ru-RU" sz="1800" b="1" dirty="0"/>
              <a:t>Опыт разработки геоинформационной системы ОАО «Газпром </a:t>
            </a:r>
            <a:r>
              <a:rPr lang="ru-RU" sz="1800" b="1" dirty="0" err="1"/>
              <a:t>трансгаз</a:t>
            </a:r>
            <a:r>
              <a:rPr lang="ru-RU" sz="1800" b="1" dirty="0"/>
              <a:t> Беларусь»: функциональные возможности и перспектива использования</a:t>
            </a:r>
            <a:endParaRPr lang="ru-RU" sz="1800" b="1" dirty="0">
              <a:solidFill>
                <a:schemeClr val="bg1">
                  <a:lumMod val="95000"/>
                </a:schemeClr>
              </a:solidFill>
            </a:endParaRPr>
          </a:p>
          <a:p>
            <a:pPr indent="-827088"/>
            <a:endParaRPr lang="ru-RU" altLang="ru-RU" sz="1200" b="1" kern="0" dirty="0" smtClean="0"/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32" y="1163391"/>
            <a:ext cx="10785392" cy="505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34480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1805049" y="-1"/>
            <a:ext cx="10386951" cy="1068779"/>
          </a:xfrm>
        </p:spPr>
        <p:txBody>
          <a:bodyPr anchor="ctr"/>
          <a:lstStyle/>
          <a:p>
            <a:pPr algn="ctr"/>
            <a:r>
              <a:rPr lang="ru-RU" sz="2400" dirty="0" smtClean="0"/>
              <a:t>Геоинформационная система ОАО «Газпром </a:t>
            </a:r>
            <a:r>
              <a:rPr lang="ru-RU" sz="2400" dirty="0" err="1" smtClean="0"/>
              <a:t>трансгаз</a:t>
            </a:r>
            <a:r>
              <a:rPr lang="ru-RU" sz="2400" dirty="0" smtClean="0"/>
              <a:t> Беларусь»</a:t>
            </a:r>
            <a:br>
              <a:rPr lang="ru-RU" sz="2400" dirty="0" smtClean="0"/>
            </a:br>
            <a:r>
              <a:rPr lang="ru-RU" sz="2400" dirty="0" smtClean="0"/>
              <a:t>Интеграция с ИУС П (</a:t>
            </a:r>
            <a:r>
              <a:rPr lang="en-US" sz="2400" dirty="0" smtClean="0"/>
              <a:t>SAP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sp>
        <p:nvSpPr>
          <p:cNvPr id="9" name="Заголовок 6"/>
          <p:cNvSpPr txBox="1">
            <a:spLocks/>
          </p:cNvSpPr>
          <p:nvPr/>
        </p:nvSpPr>
        <p:spPr bwMode="auto">
          <a:xfrm>
            <a:off x="1845578" y="6315386"/>
            <a:ext cx="10277401" cy="50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indent="-827088"/>
            <a:r>
              <a:rPr lang="ru-RU" sz="1800" b="1" dirty="0"/>
              <a:t>Опыт разработки геоинформационной системы ОАО «Газпром </a:t>
            </a:r>
            <a:r>
              <a:rPr lang="ru-RU" sz="1800" b="1" dirty="0" err="1"/>
              <a:t>трансгаз</a:t>
            </a:r>
            <a:r>
              <a:rPr lang="ru-RU" sz="1800" b="1" dirty="0"/>
              <a:t> Беларусь»: функциональные возможности и перспектива использования</a:t>
            </a:r>
            <a:endParaRPr lang="ru-RU" sz="1800" b="1" dirty="0">
              <a:solidFill>
                <a:schemeClr val="bg1">
                  <a:lumMod val="95000"/>
                </a:schemeClr>
              </a:solidFill>
            </a:endParaRPr>
          </a:p>
          <a:p>
            <a:pPr indent="-827088"/>
            <a:endParaRPr lang="ru-RU" altLang="ru-RU" sz="1200" b="1" kern="0" dirty="0" smtClean="0"/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0" y="1446352"/>
            <a:ext cx="12080479" cy="449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93756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1805049" y="-1"/>
            <a:ext cx="10386951" cy="1068779"/>
          </a:xfrm>
        </p:spPr>
        <p:txBody>
          <a:bodyPr anchor="ctr"/>
          <a:lstStyle/>
          <a:p>
            <a:pPr algn="ctr"/>
            <a:r>
              <a:rPr lang="ru-RU" sz="2400" dirty="0" smtClean="0"/>
              <a:t>Этапы создания ГИС </a:t>
            </a:r>
            <a:r>
              <a:rPr lang="ru-RU" sz="2400" dirty="0" err="1" smtClean="0"/>
              <a:t>ГТБ</a:t>
            </a:r>
            <a:endParaRPr lang="ru-RU" sz="2400" dirty="0"/>
          </a:p>
        </p:txBody>
      </p:sp>
      <p:sp>
        <p:nvSpPr>
          <p:cNvPr id="8" name="Заголовок 6"/>
          <p:cNvSpPr txBox="1">
            <a:spLocks/>
          </p:cNvSpPr>
          <p:nvPr/>
        </p:nvSpPr>
        <p:spPr bwMode="auto">
          <a:xfrm>
            <a:off x="1845578" y="6315386"/>
            <a:ext cx="10277401" cy="50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indent="-827088"/>
            <a:r>
              <a:rPr lang="ru-RU" sz="1800" b="1" dirty="0"/>
              <a:t>Опыт разработки геоинформационной системы ОАО «Газпром </a:t>
            </a:r>
            <a:r>
              <a:rPr lang="ru-RU" sz="1800" b="1" dirty="0" err="1"/>
              <a:t>трансгаз</a:t>
            </a:r>
            <a:r>
              <a:rPr lang="ru-RU" sz="1800" b="1" dirty="0"/>
              <a:t> Беларусь»: функциональные возможности и перспектива использования</a:t>
            </a:r>
            <a:endParaRPr lang="ru-RU" sz="1800" b="1" dirty="0">
              <a:solidFill>
                <a:schemeClr val="bg1">
                  <a:lumMod val="95000"/>
                </a:schemeClr>
              </a:solidFill>
            </a:endParaRPr>
          </a:p>
          <a:p>
            <a:pPr indent="-827088"/>
            <a:endParaRPr lang="ru-RU" altLang="ru-RU" sz="1200" b="1" kern="0" dirty="0" smtClean="0"/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436728" y="1268720"/>
            <a:ext cx="443552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har char="•"/>
              <a:defRPr sz="2600" b="1">
                <a:solidFill>
                  <a:srgbClr val="003366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Геодезическое позиционирование выполнялось в соответствии с «Техническими требованиями по геодезическому позиционированию объектов магистральных газопроводов </a:t>
            </a:r>
            <a:r>
              <a:rPr lang="ru-RU" altLang="ru-RU" sz="1400" dirty="0" err="1">
                <a:solidFill>
                  <a:schemeClr val="tx1"/>
                </a:solidFill>
              </a:rPr>
              <a:t>ОАО</a:t>
            </a:r>
            <a:r>
              <a:rPr lang="ru-RU" altLang="ru-RU" sz="1400" dirty="0">
                <a:solidFill>
                  <a:schemeClr val="tx1"/>
                </a:solidFill>
              </a:rPr>
              <a:t> «</a:t>
            </a:r>
            <a:r>
              <a:rPr lang="ru-RU" altLang="ru-RU" sz="1400" dirty="0" err="1">
                <a:solidFill>
                  <a:schemeClr val="tx1"/>
                </a:solidFill>
              </a:rPr>
              <a:t>Белтрансгаз</a:t>
            </a:r>
            <a:r>
              <a:rPr lang="ru-RU" altLang="ru-RU" sz="1400" dirty="0">
                <a:solidFill>
                  <a:schemeClr val="tx1"/>
                </a:solidFill>
              </a:rPr>
              <a:t>»»  силами линейно-эксплуатационных служб с помощью высокоточных </a:t>
            </a:r>
            <a:r>
              <a:rPr lang="en-US" altLang="ru-RU" sz="1400" dirty="0" err="1">
                <a:solidFill>
                  <a:schemeClr val="tx1"/>
                </a:solidFill>
              </a:rPr>
              <a:t>GNSS</a:t>
            </a:r>
            <a:r>
              <a:rPr lang="en-US" altLang="ru-RU" sz="1400" dirty="0">
                <a:solidFill>
                  <a:schemeClr val="tx1"/>
                </a:solidFill>
              </a:rPr>
              <a:t> </a:t>
            </a:r>
            <a:r>
              <a:rPr lang="ru-RU" altLang="ru-RU" sz="1400" dirty="0">
                <a:solidFill>
                  <a:schemeClr val="tx1"/>
                </a:solidFill>
              </a:rPr>
              <a:t>приемников с использованием государственной сети базовых </a:t>
            </a:r>
            <a:r>
              <a:rPr lang="ru-RU" altLang="ru-RU" sz="1400" dirty="0" smtClean="0">
                <a:solidFill>
                  <a:schemeClr val="tx1"/>
                </a:solidFill>
              </a:rPr>
              <a:t>станций.</a:t>
            </a:r>
            <a:endParaRPr lang="ru-RU" altLang="ru-RU" sz="1400" dirty="0">
              <a:solidFill>
                <a:schemeClr val="tx1"/>
              </a:solidFill>
            </a:endParaRPr>
          </a:p>
          <a:p>
            <a:pPr algn="ctr"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В настоящий момент позиционирование выполнено на всех газопроводах </a:t>
            </a:r>
            <a:r>
              <a:rPr lang="ru-RU" altLang="ru-RU" sz="1400" dirty="0" err="1">
                <a:solidFill>
                  <a:schemeClr val="tx1"/>
                </a:solidFill>
              </a:rPr>
              <a:t>ОАО</a:t>
            </a:r>
            <a:r>
              <a:rPr lang="ru-RU" altLang="ru-RU" sz="1400" dirty="0">
                <a:solidFill>
                  <a:schemeClr val="tx1"/>
                </a:solidFill>
              </a:rPr>
              <a:t> «Газпром </a:t>
            </a:r>
            <a:r>
              <a:rPr lang="ru-RU" altLang="ru-RU" sz="1400" dirty="0" err="1">
                <a:solidFill>
                  <a:schemeClr val="tx1"/>
                </a:solidFill>
              </a:rPr>
              <a:t>трансгаз</a:t>
            </a:r>
            <a:r>
              <a:rPr lang="ru-RU" altLang="ru-RU" sz="1400" dirty="0">
                <a:solidFill>
                  <a:schemeClr val="tx1"/>
                </a:solidFill>
              </a:rPr>
              <a:t> Беларусь»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945" y="1362193"/>
            <a:ext cx="3263427" cy="4755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99369" y="1905693"/>
            <a:ext cx="2781046" cy="37528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3206" y="3414561"/>
            <a:ext cx="3950742" cy="27071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4838" r="10625" b="18353"/>
          <a:stretch>
            <a:fillRect/>
          </a:stretch>
        </p:blipFill>
        <p:spPr bwMode="auto">
          <a:xfrm>
            <a:off x="1299935" y="5004238"/>
            <a:ext cx="23050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51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1805049" y="-1"/>
            <a:ext cx="10386951" cy="1068779"/>
          </a:xfrm>
        </p:spPr>
        <p:txBody>
          <a:bodyPr anchor="ctr"/>
          <a:lstStyle/>
          <a:p>
            <a:pPr algn="ctr"/>
            <a:r>
              <a:rPr lang="ru-RU" sz="2400" dirty="0" smtClean="0"/>
              <a:t>Геоинформационная система ОАО «Газпром </a:t>
            </a:r>
            <a:r>
              <a:rPr lang="ru-RU" sz="2400" dirty="0" err="1" smtClean="0"/>
              <a:t>трансгаз</a:t>
            </a:r>
            <a:r>
              <a:rPr lang="ru-RU" sz="2400" dirty="0" smtClean="0"/>
              <a:t> Беларусь»</a:t>
            </a:r>
            <a:br>
              <a:rPr lang="ru-RU" sz="2400" dirty="0" smtClean="0"/>
            </a:br>
            <a:r>
              <a:rPr lang="ru-RU" sz="2400" dirty="0" smtClean="0"/>
              <a:t>Формирование модели данных </a:t>
            </a:r>
            <a:endParaRPr lang="ru-RU" sz="2400" dirty="0"/>
          </a:p>
        </p:txBody>
      </p:sp>
      <p:sp>
        <p:nvSpPr>
          <p:cNvPr id="9" name="Заголовок 6"/>
          <p:cNvSpPr txBox="1">
            <a:spLocks/>
          </p:cNvSpPr>
          <p:nvPr/>
        </p:nvSpPr>
        <p:spPr bwMode="auto">
          <a:xfrm>
            <a:off x="1845578" y="6315386"/>
            <a:ext cx="10277401" cy="50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indent="-827088"/>
            <a:r>
              <a:rPr lang="ru-RU" sz="1800" b="1" dirty="0"/>
              <a:t>Опыт разработки геоинформационной системы ОАО «Газпром </a:t>
            </a:r>
            <a:r>
              <a:rPr lang="ru-RU" sz="1800" b="1" dirty="0" err="1"/>
              <a:t>трансгаз</a:t>
            </a:r>
            <a:r>
              <a:rPr lang="ru-RU" sz="1800" b="1" dirty="0"/>
              <a:t> Беларусь»: функциональные возможности и перспектива использования</a:t>
            </a:r>
            <a:endParaRPr lang="ru-RU" sz="1800" b="1" dirty="0">
              <a:solidFill>
                <a:schemeClr val="bg1">
                  <a:lumMod val="95000"/>
                </a:schemeClr>
              </a:solidFill>
            </a:endParaRPr>
          </a:p>
          <a:p>
            <a:pPr indent="-827088"/>
            <a:endParaRPr lang="ru-RU" altLang="ru-RU" sz="1200" b="1" kern="0" dirty="0" smtClean="0"/>
          </a:p>
        </p:txBody>
      </p:sp>
      <p:pic>
        <p:nvPicPr>
          <p:cNvPr id="5" name="Picture 4" descr="ÐÐ°ÑÑÐ¸Ð½ÐºÐ¸ Ð¿Ð¾ Ð·Ð°Ð¿ÑÐ¾ÑÑ ÑÑÐµÑÐ¼ÐµÑÐ½Ð°Ñ Ð¼Ð¾Ð´ÐµÐ»Ñ ÐºÐ¾Ð¼Ð¿ÑÐµÑÑÐ¾ÑÐ½Ð¾Ð¹ ÑÑÐ°Ð½ÑÐ¸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31" y="1068778"/>
            <a:ext cx="10914077" cy="519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50506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816101" y="1073151"/>
            <a:ext cx="10375899" cy="197624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dirty="0" smtClean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816100" y="2768507"/>
            <a:ext cx="10375899" cy="3523236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dirty="0" smtClean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351" y="1073151"/>
            <a:ext cx="1809750" cy="52577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anchor="ctr"/>
          <a:lstStyle>
            <a:lvl1pPr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1500" dirty="0" smtClean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220913" y="1631634"/>
            <a:ext cx="4495800" cy="57839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6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FontTx/>
              <a:buNone/>
            </a:pPr>
            <a:r>
              <a:rPr lang="ru-RU" altLang="ru-RU" sz="2800" kern="0" dirty="0" smtClean="0"/>
              <a:t>СПАСИБО ЗА ВНИМАНИЕ</a:t>
            </a:r>
            <a:r>
              <a:rPr lang="en-US" altLang="ru-RU" sz="2800" kern="0" dirty="0" smtClean="0"/>
              <a:t>!</a:t>
            </a:r>
            <a:endParaRPr lang="ru-RU" altLang="ru-RU" sz="2800" kern="0" dirty="0" smtClean="0"/>
          </a:p>
        </p:txBody>
      </p:sp>
      <p:sp>
        <p:nvSpPr>
          <p:cNvPr id="8" name="Объект 3"/>
          <p:cNvSpPr txBox="1">
            <a:spLocks/>
          </p:cNvSpPr>
          <p:nvPr/>
        </p:nvSpPr>
        <p:spPr>
          <a:xfrm>
            <a:off x="2220913" y="2832100"/>
            <a:ext cx="9691454" cy="15287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6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FontTx/>
              <a:buNone/>
            </a:pPr>
            <a:r>
              <a:rPr lang="ru-RU" altLang="ru-RU" sz="1800" b="0" kern="0" dirty="0" smtClean="0">
                <a:solidFill>
                  <a:schemeClr val="bg1"/>
                </a:solidFill>
              </a:rPr>
              <a:t>Егор Геннадьевич </a:t>
            </a:r>
            <a:r>
              <a:rPr lang="ru-RU" altLang="ru-RU" sz="1800" b="0" kern="0" dirty="0" err="1" smtClean="0">
                <a:solidFill>
                  <a:schemeClr val="bg1"/>
                </a:solidFill>
              </a:rPr>
              <a:t>Мажуга</a:t>
            </a:r>
            <a:endParaRPr lang="ru-RU" altLang="ru-RU" sz="1800" b="0" kern="0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ru-RU" altLang="ru-RU" sz="1800" b="0" kern="0" dirty="0" smtClean="0">
                <a:solidFill>
                  <a:schemeClr val="bg1"/>
                </a:solidFill>
              </a:rPr>
              <a:t>Ведущий инженер </a:t>
            </a:r>
            <a:r>
              <a:rPr lang="ru-RU" altLang="ru-RU" sz="1800" b="0" kern="0" dirty="0" err="1" smtClean="0">
                <a:solidFill>
                  <a:schemeClr val="bg1"/>
                </a:solidFill>
              </a:rPr>
              <a:t>ПОЭМГ</a:t>
            </a:r>
            <a:endParaRPr lang="ru-RU" altLang="ru-RU" sz="1800" b="0" kern="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ru-RU" altLang="ru-RU" sz="1800" b="0" kern="0" dirty="0" smtClean="0">
                <a:solidFill>
                  <a:schemeClr val="bg1"/>
                </a:solidFill>
              </a:rPr>
              <a:t>Тел.: </a:t>
            </a:r>
            <a:r>
              <a:rPr lang="ru-RU" sz="1800" b="0" kern="0" dirty="0" smtClean="0">
                <a:solidFill>
                  <a:schemeClr val="bg1"/>
                </a:solidFill>
              </a:rPr>
              <a:t>+375 (17) 219-11-86</a:t>
            </a:r>
          </a:p>
          <a:p>
            <a:pPr marL="0" indent="0" eaLnBrk="1" hangingPunct="1">
              <a:buNone/>
              <a:defRPr/>
            </a:pPr>
            <a:r>
              <a:rPr lang="en-US" sz="1800" b="0" kern="0" dirty="0">
                <a:solidFill>
                  <a:schemeClr val="bg1"/>
                </a:solidFill>
              </a:rPr>
              <a:t>E-mail</a:t>
            </a:r>
            <a:r>
              <a:rPr lang="ru-RU" sz="1800" b="0" kern="0" dirty="0">
                <a:solidFill>
                  <a:schemeClr val="bg1"/>
                </a:solidFill>
              </a:rPr>
              <a:t>:</a:t>
            </a:r>
            <a:r>
              <a:rPr lang="en-US" sz="1800" b="0" kern="0" dirty="0">
                <a:solidFill>
                  <a:schemeClr val="bg1"/>
                </a:solidFill>
              </a:rPr>
              <a:t> </a:t>
            </a:r>
            <a:r>
              <a:rPr lang="en-US" sz="1800" b="0" kern="0" dirty="0" smtClean="0">
                <a:solidFill>
                  <a:schemeClr val="bg1"/>
                </a:solidFill>
              </a:rPr>
              <a:t>y.mazhuha@btg.by</a:t>
            </a:r>
            <a:endParaRPr lang="ru-RU" sz="1800" b="0" kern="0" dirty="0">
              <a:solidFill>
                <a:schemeClr val="bg1"/>
              </a:solidFill>
            </a:endParaRPr>
          </a:p>
        </p:txBody>
      </p:sp>
      <p:sp>
        <p:nvSpPr>
          <p:cNvPr id="10" name="Заголовок 6"/>
          <p:cNvSpPr txBox="1">
            <a:spLocks/>
          </p:cNvSpPr>
          <p:nvPr/>
        </p:nvSpPr>
        <p:spPr bwMode="auto">
          <a:xfrm>
            <a:off x="1845578" y="6315386"/>
            <a:ext cx="10277401" cy="50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indent="-827088"/>
            <a:r>
              <a:rPr lang="ru-RU" sz="1800" b="1" dirty="0"/>
              <a:t>Опыт разработки геоинформационной системы ОАО «Газпром </a:t>
            </a:r>
            <a:r>
              <a:rPr lang="ru-RU" sz="1800" b="1" dirty="0" err="1"/>
              <a:t>трансгаз</a:t>
            </a:r>
            <a:r>
              <a:rPr lang="ru-RU" sz="1800" b="1" dirty="0"/>
              <a:t> Беларусь»: функциональные возможности и перспектива использования</a:t>
            </a:r>
            <a:endParaRPr lang="ru-RU" sz="1800" b="1" dirty="0">
              <a:solidFill>
                <a:schemeClr val="bg1">
                  <a:lumMod val="95000"/>
                </a:schemeClr>
              </a:solidFill>
            </a:endParaRPr>
          </a:p>
          <a:p>
            <a:pPr indent="-827088"/>
            <a:endParaRPr lang="ru-RU" altLang="ru-RU" sz="1200" b="1" kern="0" dirty="0" smtClean="0"/>
          </a:p>
        </p:txBody>
      </p:sp>
    </p:spTree>
    <p:extLst>
      <p:ext uri="{BB962C8B-B14F-4D97-AF65-F5344CB8AC3E}">
        <p14:creationId xmlns:p14="http://schemas.microsoft.com/office/powerpoint/2010/main" val="202716396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1805049" y="-1"/>
            <a:ext cx="10386951" cy="1068779"/>
          </a:xfrm>
        </p:spPr>
        <p:txBody>
          <a:bodyPr anchor="ctr"/>
          <a:lstStyle/>
          <a:p>
            <a:pPr algn="ctr"/>
            <a:r>
              <a:rPr lang="ru-RU" sz="2400" dirty="0" smtClean="0"/>
              <a:t>Этапы создания ГИС </a:t>
            </a:r>
            <a:r>
              <a:rPr lang="ru-RU" sz="2400" dirty="0" err="1" smtClean="0"/>
              <a:t>ГТБ</a:t>
            </a:r>
            <a:endParaRPr lang="ru-RU" sz="2400" dirty="0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4265992" y="1145274"/>
            <a:ext cx="5461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defRPr sz="2600" b="1">
                <a:solidFill>
                  <a:srgbClr val="003366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ru-RU" altLang="ru-RU" sz="1600" dirty="0">
                <a:solidFill>
                  <a:schemeClr val="tx1"/>
                </a:solidFill>
              </a:rPr>
              <a:t>Государственная сеть базовых станций Республики Беларусь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992" y="1688868"/>
            <a:ext cx="5521052" cy="4421061"/>
          </a:xfrm>
          <a:prstGeom prst="rect">
            <a:avLst/>
          </a:prstGeom>
        </p:spPr>
      </p:pic>
      <p:sp>
        <p:nvSpPr>
          <p:cNvPr id="7" name="Заголовок 6"/>
          <p:cNvSpPr txBox="1">
            <a:spLocks/>
          </p:cNvSpPr>
          <p:nvPr/>
        </p:nvSpPr>
        <p:spPr bwMode="auto">
          <a:xfrm>
            <a:off x="1845578" y="6315386"/>
            <a:ext cx="10277401" cy="50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indent="-827088"/>
            <a:r>
              <a:rPr lang="ru-RU" sz="1800" b="1" dirty="0"/>
              <a:t>Опыт разработки геоинформационной системы ОАО «Газпром </a:t>
            </a:r>
            <a:r>
              <a:rPr lang="ru-RU" sz="1800" b="1" dirty="0" err="1"/>
              <a:t>трансгаз</a:t>
            </a:r>
            <a:r>
              <a:rPr lang="ru-RU" sz="1800" b="1" dirty="0"/>
              <a:t> Беларусь»: функциональные возможности и перспектива использования</a:t>
            </a:r>
            <a:endParaRPr lang="ru-RU" sz="1800" b="1" dirty="0">
              <a:solidFill>
                <a:schemeClr val="bg1">
                  <a:lumMod val="95000"/>
                </a:schemeClr>
              </a:solidFill>
            </a:endParaRPr>
          </a:p>
          <a:p>
            <a:pPr indent="-827088"/>
            <a:endParaRPr lang="ru-RU" altLang="ru-RU" sz="1200" b="1" kern="0" dirty="0" smtClean="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93397" y="2081991"/>
            <a:ext cx="5268504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har char="•"/>
              <a:defRPr sz="2600" b="1">
                <a:solidFill>
                  <a:srgbClr val="003366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1600" dirty="0">
                <a:solidFill>
                  <a:schemeClr val="tx1"/>
                </a:solidFill>
              </a:rPr>
              <a:t>1. </a:t>
            </a:r>
            <a:r>
              <a:rPr lang="ru-RU" sz="1600" dirty="0">
                <a:solidFill>
                  <a:schemeClr val="tx1"/>
                </a:solidFill>
              </a:rPr>
              <a:t>Съемка линейной части – 2012-2013 гг. 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sz="1600" dirty="0">
                <a:solidFill>
                  <a:schemeClr val="tx1"/>
                </a:solidFill>
              </a:rPr>
              <a:t>2. </a:t>
            </a:r>
            <a:r>
              <a:rPr lang="ru-RU" sz="1600" dirty="0">
                <a:solidFill>
                  <a:schemeClr val="tx1"/>
                </a:solidFill>
              </a:rPr>
              <a:t>Съемка объектов КС и ПХГ – 2015-2016 гг.</a:t>
            </a:r>
          </a:p>
          <a:p>
            <a:pPr marL="0" indent="0">
              <a:buFontTx/>
              <a:buNone/>
              <a:defRPr/>
            </a:pPr>
            <a:r>
              <a:rPr lang="ru-RU" sz="1600" dirty="0">
                <a:solidFill>
                  <a:schemeClr val="tx1"/>
                </a:solidFill>
              </a:rPr>
              <a:t>3. Геодезическое спутниковое позиционирование: </a:t>
            </a:r>
          </a:p>
          <a:p>
            <a:pPr marL="355600" indent="0">
              <a:buFontTx/>
              <a:buNone/>
              <a:defRPr/>
            </a:pPr>
            <a:r>
              <a:rPr lang="ru-RU" sz="1600" dirty="0">
                <a:solidFill>
                  <a:schemeClr val="tx1"/>
                </a:solidFill>
              </a:rPr>
              <a:t>Спутниковая система точного позиционирования Республики Беларуси</a:t>
            </a:r>
          </a:p>
          <a:p>
            <a:pPr marL="355600" indent="0">
              <a:buFontTx/>
              <a:buNone/>
              <a:defRPr/>
            </a:pPr>
            <a:r>
              <a:rPr lang="ru-RU" sz="1600" dirty="0">
                <a:solidFill>
                  <a:schemeClr val="tx1"/>
                </a:solidFill>
              </a:rPr>
              <a:t> (средняя </a:t>
            </a:r>
            <a:r>
              <a:rPr lang="ru-RU" sz="1600" dirty="0" err="1">
                <a:solidFill>
                  <a:schemeClr val="tx1"/>
                </a:solidFill>
              </a:rPr>
              <a:t>квадратическая</a:t>
            </a:r>
            <a:r>
              <a:rPr lang="ru-RU" sz="1600" dirty="0">
                <a:solidFill>
                  <a:schemeClr val="tx1"/>
                </a:solidFill>
              </a:rPr>
              <a:t> погрешностью 2 см в плане и 3 см по высоте)</a:t>
            </a:r>
          </a:p>
          <a:p>
            <a:pPr marL="355600" indent="0">
              <a:buFontTx/>
              <a:buNone/>
              <a:defRPr/>
            </a:pPr>
            <a:r>
              <a:rPr lang="ru-RU" sz="1600" dirty="0">
                <a:solidFill>
                  <a:schemeClr val="tx1"/>
                </a:solidFill>
              </a:rPr>
              <a:t>Оборудование – </a:t>
            </a:r>
            <a:r>
              <a:rPr lang="en-US" sz="1600" dirty="0" err="1">
                <a:solidFill>
                  <a:schemeClr val="tx1"/>
                </a:solidFill>
              </a:rPr>
              <a:t>Javad</a:t>
            </a:r>
            <a:r>
              <a:rPr lang="en-US" sz="1600" dirty="0">
                <a:solidFill>
                  <a:schemeClr val="tx1"/>
                </a:solidFill>
              </a:rPr>
              <a:t> triumph-1</a:t>
            </a:r>
            <a:r>
              <a:rPr lang="ru-RU" sz="1600" dirty="0">
                <a:solidFill>
                  <a:schemeClr val="tx1"/>
                </a:solidFill>
              </a:rPr>
              <a:t>,</a:t>
            </a:r>
            <a:r>
              <a:rPr lang="en-US" sz="1600" dirty="0">
                <a:solidFill>
                  <a:schemeClr val="tx1"/>
                </a:solidFill>
              </a:rPr>
              <a:t>Triumph-VS </a:t>
            </a:r>
          </a:p>
          <a:p>
            <a:pPr marL="355600" indent="0">
              <a:buFontTx/>
              <a:buNone/>
              <a:defRPr/>
            </a:pPr>
            <a:r>
              <a:rPr lang="ru-RU" sz="1600" dirty="0">
                <a:solidFill>
                  <a:schemeClr val="tx1"/>
                </a:solidFill>
              </a:rPr>
              <a:t>Режим – </a:t>
            </a:r>
            <a:r>
              <a:rPr lang="en-US" sz="1600" dirty="0">
                <a:solidFill>
                  <a:schemeClr val="tx1"/>
                </a:solidFill>
              </a:rPr>
              <a:t>Real time kinematic</a:t>
            </a:r>
            <a:r>
              <a:rPr lang="ru-RU" sz="1600" dirty="0">
                <a:solidFill>
                  <a:schemeClr val="tx1"/>
                </a:solidFill>
              </a:rPr>
              <a:t> (</a:t>
            </a:r>
            <a:r>
              <a:rPr lang="en-US" sz="1600" dirty="0">
                <a:solidFill>
                  <a:schemeClr val="tx1"/>
                </a:solidFill>
              </a:rPr>
              <a:t>RTK</a:t>
            </a:r>
            <a:r>
              <a:rPr lang="ru-RU" sz="16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FontTx/>
              <a:buNone/>
              <a:defRPr/>
            </a:pPr>
            <a:r>
              <a:rPr lang="ru-RU" sz="1600" dirty="0">
                <a:solidFill>
                  <a:schemeClr val="tx1"/>
                </a:solidFill>
              </a:rPr>
              <a:t>4. Обработка данных – ПО </a:t>
            </a:r>
            <a:r>
              <a:rPr lang="en-US" sz="1600" dirty="0">
                <a:solidFill>
                  <a:schemeClr val="tx1"/>
                </a:solidFill>
              </a:rPr>
              <a:t>ArcGIS (©</a:t>
            </a:r>
            <a:r>
              <a:rPr lang="en-US" sz="1600" dirty="0" err="1">
                <a:solidFill>
                  <a:schemeClr val="tx1"/>
                </a:solidFill>
              </a:rPr>
              <a:t>Esri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  <a:endParaRPr lang="ru-RU" sz="1600" dirty="0">
              <a:solidFill>
                <a:schemeClr val="tx1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sz="1600" dirty="0">
                <a:solidFill>
                  <a:schemeClr val="tx1"/>
                </a:solidFill>
              </a:rPr>
              <a:t>5</a:t>
            </a:r>
            <a:r>
              <a:rPr lang="ru-RU" sz="1600" dirty="0">
                <a:solidFill>
                  <a:schemeClr val="tx1"/>
                </a:solidFill>
              </a:rPr>
              <a:t>. Сформирована база </a:t>
            </a:r>
            <a:r>
              <a:rPr lang="ru-RU" sz="1600" dirty="0" err="1">
                <a:solidFill>
                  <a:schemeClr val="tx1"/>
                </a:solidFill>
              </a:rPr>
              <a:t>геоданных</a:t>
            </a:r>
            <a:r>
              <a:rPr lang="ru-RU" sz="1600" dirty="0">
                <a:solidFill>
                  <a:schemeClr val="tx1"/>
                </a:solidFill>
              </a:rPr>
              <a:t>, включающая в себя:</a:t>
            </a:r>
          </a:p>
          <a:p>
            <a:pPr marL="355600" indent="0">
              <a:buFontTx/>
              <a:buNone/>
              <a:defRPr/>
            </a:pPr>
            <a:r>
              <a:rPr lang="ru-RU" sz="1600" dirty="0">
                <a:solidFill>
                  <a:schemeClr val="tx1"/>
                </a:solidFill>
              </a:rPr>
              <a:t>точек – более 56 000 шт.</a:t>
            </a:r>
          </a:p>
          <a:p>
            <a:pPr marL="355600" indent="0">
              <a:buFontTx/>
              <a:buNone/>
              <a:defRPr/>
            </a:pPr>
            <a:r>
              <a:rPr lang="ru-RU" sz="1600" dirty="0">
                <a:solidFill>
                  <a:schemeClr val="tx1"/>
                </a:solidFill>
              </a:rPr>
              <a:t>линейных объектов – около 400 шт. (более 7000 км)</a:t>
            </a:r>
          </a:p>
          <a:p>
            <a:pPr marL="355600" indent="0">
              <a:buFontTx/>
              <a:buNone/>
              <a:defRPr/>
            </a:pPr>
            <a:r>
              <a:rPr lang="ru-RU" sz="1600" dirty="0">
                <a:solidFill>
                  <a:schemeClr val="tx1"/>
                </a:solidFill>
              </a:rPr>
              <a:t>площадных объектов – около 800 </a:t>
            </a:r>
            <a:r>
              <a:rPr lang="ru-RU" sz="1600" dirty="0" smtClean="0">
                <a:solidFill>
                  <a:schemeClr val="tx1"/>
                </a:solidFill>
              </a:rPr>
              <a:t>шт.</a:t>
            </a:r>
            <a:endParaRPr lang="ru-RU" alt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51677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1805049" y="-1"/>
            <a:ext cx="10386951" cy="1068779"/>
          </a:xfrm>
        </p:spPr>
        <p:txBody>
          <a:bodyPr anchor="ctr"/>
          <a:lstStyle/>
          <a:p>
            <a:pPr algn="ctr"/>
            <a:r>
              <a:rPr lang="ru-RU" sz="2400" dirty="0" smtClean="0"/>
              <a:t>Этапы создания ГИС </a:t>
            </a:r>
            <a:r>
              <a:rPr lang="ru-RU" sz="2400" dirty="0" err="1" smtClean="0"/>
              <a:t>ГТБ</a:t>
            </a:r>
            <a:endParaRPr lang="ru-RU" sz="2400" dirty="0"/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1585795" y="1099190"/>
            <a:ext cx="93773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600" b="1">
                <a:solidFill>
                  <a:srgbClr val="003366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Идентификация участков газопроводов с нарушениями зон минимальных расстояний проводилась путем анализа результатов наложения данных земельно-информационной системы Республики Беларусь на </a:t>
            </a:r>
            <a:r>
              <a:rPr lang="ru-RU" altLang="ru-RU" sz="1400" dirty="0" smtClean="0">
                <a:solidFill>
                  <a:schemeClr val="tx1"/>
                </a:solidFill>
              </a:rPr>
              <a:t>слой, </a:t>
            </a:r>
            <a:r>
              <a:rPr lang="ru-RU" altLang="ru-RU" sz="1400" dirty="0">
                <a:solidFill>
                  <a:schemeClr val="tx1"/>
                </a:solidFill>
              </a:rPr>
              <a:t>содержащий газопроводы и границы зон минимальных </a:t>
            </a:r>
            <a:r>
              <a:rPr lang="ru-RU" altLang="ru-RU" sz="1400" dirty="0" smtClean="0">
                <a:solidFill>
                  <a:schemeClr val="tx1"/>
                </a:solidFill>
              </a:rPr>
              <a:t>расстояний, </a:t>
            </a:r>
            <a:r>
              <a:rPr lang="ru-RU" altLang="ru-RU" sz="1400" dirty="0">
                <a:solidFill>
                  <a:schemeClr val="tx1"/>
                </a:solidFill>
              </a:rPr>
              <a:t>с помощью специализированного программного обеспечения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699" y="2428804"/>
            <a:ext cx="2014537" cy="1341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599" y="2428804"/>
            <a:ext cx="2014537" cy="1341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199" y="4063929"/>
            <a:ext cx="3111500" cy="2073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Стрелка вправо 31"/>
          <p:cNvSpPr>
            <a:spLocks noChangeArrowheads="1"/>
          </p:cNvSpPr>
          <p:nvPr/>
        </p:nvSpPr>
        <p:spPr bwMode="auto">
          <a:xfrm rot="5400000">
            <a:off x="1611124" y="3740079"/>
            <a:ext cx="212725" cy="352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600" b="1">
                <a:solidFill>
                  <a:srgbClr val="003366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ru-RU" altLang="ru-RU" sz="1500" b="0">
              <a:solidFill>
                <a:schemeClr val="bg1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6022" y="2411081"/>
            <a:ext cx="5407972" cy="3828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Стрелка вправо 31"/>
          <p:cNvSpPr>
            <a:spLocks noChangeArrowheads="1"/>
          </p:cNvSpPr>
          <p:nvPr/>
        </p:nvSpPr>
        <p:spPr bwMode="auto">
          <a:xfrm rot="5400000">
            <a:off x="3846324" y="3736904"/>
            <a:ext cx="212725" cy="352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600" b="1">
                <a:solidFill>
                  <a:srgbClr val="003366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ru-RU" altLang="ru-RU" sz="1500" b="0">
              <a:solidFill>
                <a:schemeClr val="bg1"/>
              </a:solidFill>
            </a:endParaRPr>
          </a:p>
        </p:txBody>
      </p:sp>
      <p:sp>
        <p:nvSpPr>
          <p:cNvPr id="28" name="Стрелка вправо 31"/>
          <p:cNvSpPr>
            <a:spLocks noChangeArrowheads="1"/>
          </p:cNvSpPr>
          <p:nvPr/>
        </p:nvSpPr>
        <p:spPr bwMode="auto">
          <a:xfrm>
            <a:off x="4633724" y="4937054"/>
            <a:ext cx="212725" cy="352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600" b="1">
                <a:solidFill>
                  <a:srgbClr val="003366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ru-RU" altLang="ru-RU" sz="1500" b="0">
              <a:solidFill>
                <a:schemeClr val="bg1"/>
              </a:solidFill>
            </a:endParaRPr>
          </a:p>
        </p:txBody>
      </p:sp>
      <p:sp>
        <p:nvSpPr>
          <p:cNvPr id="29" name="TextBox 9"/>
          <p:cNvSpPr txBox="1">
            <a:spLocks noChangeArrowheads="1"/>
          </p:cNvSpPr>
          <p:nvPr/>
        </p:nvSpPr>
        <p:spPr bwMode="auto">
          <a:xfrm>
            <a:off x="6122799" y="1842115"/>
            <a:ext cx="52594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har char="•"/>
              <a:defRPr sz="2600" b="1">
                <a:solidFill>
                  <a:srgbClr val="003366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ru-RU" altLang="ru-RU" sz="1200" dirty="0">
                <a:solidFill>
                  <a:schemeClr val="tx1"/>
                </a:solidFill>
              </a:rPr>
              <a:t>Используя подложку </a:t>
            </a:r>
            <a:r>
              <a:rPr lang="en-US" altLang="ru-RU" sz="1200" dirty="0">
                <a:solidFill>
                  <a:schemeClr val="tx1"/>
                </a:solidFill>
              </a:rPr>
              <a:t>Google </a:t>
            </a:r>
            <a:r>
              <a:rPr lang="ru-RU" altLang="ru-RU" sz="1200" dirty="0">
                <a:solidFill>
                  <a:schemeClr val="tx1"/>
                </a:solidFill>
              </a:rPr>
              <a:t>сформированы карточки по каждому участку газопроводов с нарушениями зон минимальных расстояний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0382" y="5465052"/>
            <a:ext cx="6873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schemeClr val="accent1">
                    <a:lumMod val="75000"/>
                  </a:schemeClr>
                </a:solidFill>
              </a:rPr>
              <a:t>Выполнено</a:t>
            </a:r>
          </a:p>
          <a:p>
            <a:pPr algn="ctr">
              <a:defRPr/>
            </a:pPr>
            <a:r>
              <a:rPr lang="ru-RU" sz="900" dirty="0">
                <a:solidFill>
                  <a:schemeClr val="accent1">
                    <a:lumMod val="75000"/>
                  </a:schemeClr>
                </a:solidFill>
              </a:rPr>
              <a:t>100%</a:t>
            </a:r>
          </a:p>
        </p:txBody>
      </p:sp>
      <p:sp>
        <p:nvSpPr>
          <p:cNvPr id="31" name="TextBox 1"/>
          <p:cNvSpPr txBox="1">
            <a:spLocks noChangeArrowheads="1"/>
          </p:cNvSpPr>
          <p:nvPr/>
        </p:nvSpPr>
        <p:spPr bwMode="auto">
          <a:xfrm>
            <a:off x="1147574" y="2089079"/>
            <a:ext cx="1189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defRPr sz="2600" b="1">
                <a:solidFill>
                  <a:srgbClr val="003366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ru-RU" altLang="ru-RU" sz="1200">
                <a:solidFill>
                  <a:schemeClr val="tx1"/>
                </a:solidFill>
              </a:rPr>
              <a:t>Данные ЗИС РБ</a:t>
            </a:r>
          </a:p>
        </p:txBody>
      </p:sp>
      <p:sp>
        <p:nvSpPr>
          <p:cNvPr id="32" name="TextBox 16"/>
          <p:cNvSpPr txBox="1">
            <a:spLocks noChangeArrowheads="1"/>
          </p:cNvSpPr>
          <p:nvPr/>
        </p:nvSpPr>
        <p:spPr bwMode="auto">
          <a:xfrm>
            <a:off x="2955736" y="2084316"/>
            <a:ext cx="1924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defRPr sz="2600" b="1">
                <a:solidFill>
                  <a:srgbClr val="003366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ru-RU" altLang="ru-RU" sz="1200">
                <a:solidFill>
                  <a:schemeClr val="tx1"/>
                </a:solidFill>
              </a:rPr>
              <a:t>Данные позиционирования</a:t>
            </a:r>
          </a:p>
        </p:txBody>
      </p:sp>
      <p:sp>
        <p:nvSpPr>
          <p:cNvPr id="17" name="Заголовок 6"/>
          <p:cNvSpPr txBox="1">
            <a:spLocks/>
          </p:cNvSpPr>
          <p:nvPr/>
        </p:nvSpPr>
        <p:spPr bwMode="auto">
          <a:xfrm>
            <a:off x="1845578" y="6315386"/>
            <a:ext cx="10277401" cy="50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indent="-827088"/>
            <a:r>
              <a:rPr lang="ru-RU" sz="1800" b="1" dirty="0"/>
              <a:t>Опыт разработки геоинформационной системы ОАО «Газпром </a:t>
            </a:r>
            <a:r>
              <a:rPr lang="ru-RU" sz="1800" b="1" dirty="0" err="1"/>
              <a:t>трансгаз</a:t>
            </a:r>
            <a:r>
              <a:rPr lang="ru-RU" sz="1800" b="1" dirty="0"/>
              <a:t> Беларусь»: функциональные возможности и перспектива использования</a:t>
            </a:r>
            <a:endParaRPr lang="ru-RU" sz="1800" b="1" dirty="0">
              <a:solidFill>
                <a:schemeClr val="bg1">
                  <a:lumMod val="95000"/>
                </a:schemeClr>
              </a:solidFill>
            </a:endParaRPr>
          </a:p>
          <a:p>
            <a:pPr indent="-827088"/>
            <a:endParaRPr lang="ru-RU" altLang="ru-RU" sz="1200" b="1" kern="0" dirty="0" smtClean="0"/>
          </a:p>
        </p:txBody>
      </p:sp>
    </p:spTree>
    <p:extLst>
      <p:ext uri="{BB962C8B-B14F-4D97-AF65-F5344CB8AC3E}">
        <p14:creationId xmlns:p14="http://schemas.microsoft.com/office/powerpoint/2010/main" val="374051677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1805049" y="-1"/>
            <a:ext cx="10386951" cy="1068779"/>
          </a:xfrm>
        </p:spPr>
        <p:txBody>
          <a:bodyPr anchor="ctr"/>
          <a:lstStyle/>
          <a:p>
            <a:pPr algn="ctr"/>
            <a:r>
              <a:rPr lang="ru-RU" sz="2400" dirty="0" smtClean="0"/>
              <a:t>Этапы создания ГИС </a:t>
            </a:r>
            <a:r>
              <a:rPr lang="ru-RU" sz="2400" dirty="0" err="1" smtClean="0"/>
              <a:t>ГТБ</a:t>
            </a:r>
            <a:endParaRPr lang="ru-RU" sz="2400" dirty="0"/>
          </a:p>
        </p:txBody>
      </p:sp>
      <p:pic>
        <p:nvPicPr>
          <p:cNvPr id="4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8" y="1165203"/>
            <a:ext cx="6673756" cy="366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/>
        </p:nvGraphicFramePr>
        <p:xfrm>
          <a:off x="864167" y="4838629"/>
          <a:ext cx="7147067" cy="1828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6892120" y="1281183"/>
            <a:ext cx="5076967" cy="4491819"/>
          </a:xfrm>
        </p:spPr>
        <p:txBody>
          <a:bodyPr anchor="t"/>
          <a:lstStyle/>
          <a:p>
            <a:pPr marL="0" indent="0">
              <a:spcAft>
                <a:spcPts val="600"/>
              </a:spcAft>
              <a:buFontTx/>
              <a:buNone/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Воздушное обследование </a:t>
            </a:r>
            <a:r>
              <a:rPr lang="ru-RU" sz="2400" dirty="0" err="1" smtClean="0">
                <a:solidFill>
                  <a:schemeClr val="tx1"/>
                </a:solidFill>
              </a:rPr>
              <a:t>ЛЧ</a:t>
            </a:r>
            <a:r>
              <a:rPr lang="ru-RU" sz="2400" dirty="0" smtClean="0">
                <a:solidFill>
                  <a:schemeClr val="tx1"/>
                </a:solidFill>
              </a:rPr>
              <a:t> МГ с помощью </a:t>
            </a:r>
            <a:r>
              <a:rPr lang="ru-RU" sz="2400" dirty="0" err="1" smtClean="0">
                <a:solidFill>
                  <a:schemeClr val="tx1"/>
                </a:solidFill>
              </a:rPr>
              <a:t>БПЛА</a:t>
            </a:r>
            <a:r>
              <a:rPr lang="ru-RU" sz="2400" dirty="0" smtClean="0">
                <a:solidFill>
                  <a:schemeClr val="tx1"/>
                </a:solidFill>
              </a:rPr>
              <a:t>:</a:t>
            </a:r>
          </a:p>
          <a:p>
            <a:pPr marL="171450" indent="-171450">
              <a:spcAft>
                <a:spcPts val="600"/>
              </a:spcAft>
              <a:buFontTx/>
              <a:buChar char="-"/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 2016 год: 540 км с потенциально-возможными нарушениями </a:t>
            </a:r>
            <a:r>
              <a:rPr lang="ru-RU" sz="2400" dirty="0" err="1" smtClean="0">
                <a:solidFill>
                  <a:schemeClr val="tx1"/>
                </a:solidFill>
              </a:rPr>
              <a:t>ЗМР</a:t>
            </a:r>
            <a:r>
              <a:rPr lang="ru-RU" sz="2400" dirty="0" smtClean="0">
                <a:solidFill>
                  <a:schemeClr val="tx1"/>
                </a:solidFill>
              </a:rPr>
              <a:t>;</a:t>
            </a:r>
          </a:p>
          <a:p>
            <a:pPr marL="171450" indent="-171450">
              <a:spcAft>
                <a:spcPts val="600"/>
              </a:spcAft>
              <a:buFontTx/>
              <a:buChar char="-"/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2017 год: 860 км</a:t>
            </a:r>
            <a:r>
              <a:rPr lang="en-US" sz="2400" dirty="0" smtClean="0">
                <a:solidFill>
                  <a:schemeClr val="tx1"/>
                </a:solidFill>
              </a:rPr>
              <a:t>;</a:t>
            </a:r>
          </a:p>
          <a:p>
            <a:pPr marL="171450" indent="-171450">
              <a:spcAft>
                <a:spcPts val="600"/>
              </a:spcAft>
              <a:buFontTx/>
              <a:buChar char="-"/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2018 год: 1833 км;</a:t>
            </a:r>
          </a:p>
          <a:p>
            <a:pPr marL="171450" indent="-171450">
              <a:buFontTx/>
              <a:buChar char="-"/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2019-2021 гг.: 5086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км.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 bwMode="auto">
          <a:xfrm>
            <a:off x="1845578" y="6315386"/>
            <a:ext cx="10277401" cy="50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indent="-827088"/>
            <a:r>
              <a:rPr lang="ru-RU" sz="1800" b="1" dirty="0"/>
              <a:t>Опыт разработки геоинформационной системы ОАО «Газпром </a:t>
            </a:r>
            <a:r>
              <a:rPr lang="ru-RU" sz="1800" b="1" dirty="0" err="1"/>
              <a:t>трансгаз</a:t>
            </a:r>
            <a:r>
              <a:rPr lang="ru-RU" sz="1800" b="1" dirty="0"/>
              <a:t> Беларусь»: функциональные возможности и перспектива использования</a:t>
            </a:r>
            <a:endParaRPr lang="ru-RU" sz="1800" b="1" dirty="0">
              <a:solidFill>
                <a:schemeClr val="bg1">
                  <a:lumMod val="95000"/>
                </a:schemeClr>
              </a:solidFill>
            </a:endParaRPr>
          </a:p>
          <a:p>
            <a:pPr indent="-827088"/>
            <a:endParaRPr lang="ru-RU" altLang="ru-RU" sz="1200" b="1" kern="0" dirty="0" smtClean="0"/>
          </a:p>
        </p:txBody>
      </p:sp>
    </p:spTree>
    <p:extLst>
      <p:ext uri="{BB962C8B-B14F-4D97-AF65-F5344CB8AC3E}">
        <p14:creationId xmlns:p14="http://schemas.microsoft.com/office/powerpoint/2010/main" val="374051677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1805049" y="-1"/>
            <a:ext cx="10386951" cy="1068779"/>
          </a:xfrm>
        </p:spPr>
        <p:txBody>
          <a:bodyPr anchor="ctr"/>
          <a:lstStyle/>
          <a:p>
            <a:pPr algn="ctr"/>
            <a:r>
              <a:rPr lang="ru-RU" sz="2400" dirty="0" smtClean="0"/>
              <a:t>Геоинформационная система ОАО «Газпром </a:t>
            </a:r>
            <a:r>
              <a:rPr lang="ru-RU" sz="2400" dirty="0" err="1" smtClean="0"/>
              <a:t>трансгаз</a:t>
            </a:r>
            <a:r>
              <a:rPr lang="ru-RU" sz="2400" dirty="0" smtClean="0"/>
              <a:t> Беларусь»</a:t>
            </a:r>
            <a:br>
              <a:rPr lang="ru-RU" sz="2400" dirty="0" smtClean="0"/>
            </a:br>
            <a:r>
              <a:rPr lang="ru-RU" sz="2400" dirty="0" smtClean="0"/>
              <a:t>Начальный вид</a:t>
            </a:r>
            <a:endParaRPr lang="ru-RU" sz="2400" dirty="0"/>
          </a:p>
        </p:txBody>
      </p:sp>
      <p:sp>
        <p:nvSpPr>
          <p:cNvPr id="9" name="Заголовок 6"/>
          <p:cNvSpPr txBox="1">
            <a:spLocks/>
          </p:cNvSpPr>
          <p:nvPr/>
        </p:nvSpPr>
        <p:spPr bwMode="auto">
          <a:xfrm>
            <a:off x="1845578" y="6315386"/>
            <a:ext cx="10277401" cy="50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indent="-827088"/>
            <a:r>
              <a:rPr lang="ru-RU" sz="1800" b="1" dirty="0"/>
              <a:t>Опыт разработки геоинформационной системы ОАО «Газпром </a:t>
            </a:r>
            <a:r>
              <a:rPr lang="ru-RU" sz="1800" b="1" dirty="0" err="1"/>
              <a:t>трансгаз</a:t>
            </a:r>
            <a:r>
              <a:rPr lang="ru-RU" sz="1800" b="1" dirty="0"/>
              <a:t> Беларусь»: функциональные возможности и перспектива использования</a:t>
            </a:r>
            <a:endParaRPr lang="ru-RU" sz="1800" b="1" dirty="0">
              <a:solidFill>
                <a:schemeClr val="bg1">
                  <a:lumMod val="95000"/>
                </a:schemeClr>
              </a:solidFill>
            </a:endParaRPr>
          </a:p>
          <a:p>
            <a:pPr indent="-827088"/>
            <a:endParaRPr lang="ru-RU" altLang="ru-RU" sz="1200" b="1" kern="0" dirty="0" smtClean="0"/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64" y="1110723"/>
            <a:ext cx="10989577" cy="515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68840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1805049" y="-1"/>
            <a:ext cx="10386951" cy="1068779"/>
          </a:xfrm>
        </p:spPr>
        <p:txBody>
          <a:bodyPr anchor="ctr"/>
          <a:lstStyle/>
          <a:p>
            <a:pPr algn="ctr"/>
            <a:r>
              <a:rPr lang="ru-RU" sz="2400" dirty="0" smtClean="0"/>
              <a:t>Геоинформационная система ОАО «Газпром </a:t>
            </a:r>
            <a:r>
              <a:rPr lang="ru-RU" sz="2400" dirty="0" err="1" smtClean="0"/>
              <a:t>трансгаз</a:t>
            </a:r>
            <a:r>
              <a:rPr lang="ru-RU" sz="2400" dirty="0" smtClean="0"/>
              <a:t> Беларусь»</a:t>
            </a:r>
            <a:br>
              <a:rPr lang="ru-RU" sz="2400" dirty="0" smtClean="0"/>
            </a:br>
            <a:r>
              <a:rPr lang="ru-RU" sz="2400" dirty="0" smtClean="0"/>
              <a:t>Просмотр карточки объекта с характеристиками</a:t>
            </a:r>
            <a:endParaRPr lang="ru-RU" sz="2400" dirty="0"/>
          </a:p>
        </p:txBody>
      </p:sp>
      <p:sp>
        <p:nvSpPr>
          <p:cNvPr id="9" name="Заголовок 6"/>
          <p:cNvSpPr txBox="1">
            <a:spLocks/>
          </p:cNvSpPr>
          <p:nvPr/>
        </p:nvSpPr>
        <p:spPr bwMode="auto">
          <a:xfrm>
            <a:off x="1845578" y="6315386"/>
            <a:ext cx="10277401" cy="50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indent="-827088"/>
            <a:r>
              <a:rPr lang="ru-RU" sz="1800" b="1" dirty="0"/>
              <a:t>Опыт разработки геоинформационной системы ОАО «Газпром </a:t>
            </a:r>
            <a:r>
              <a:rPr lang="ru-RU" sz="1800" b="1" dirty="0" err="1"/>
              <a:t>трансгаз</a:t>
            </a:r>
            <a:r>
              <a:rPr lang="ru-RU" sz="1800" b="1" dirty="0"/>
              <a:t> Беларусь»: функциональные возможности и перспектива использования</a:t>
            </a:r>
            <a:endParaRPr lang="ru-RU" sz="1800" b="1" dirty="0">
              <a:solidFill>
                <a:schemeClr val="bg1">
                  <a:lumMod val="95000"/>
                </a:schemeClr>
              </a:solidFill>
            </a:endParaRPr>
          </a:p>
          <a:p>
            <a:pPr indent="-827088"/>
            <a:endParaRPr lang="ru-RU" altLang="ru-RU" sz="1200" b="1" kern="0" dirty="0" smtClean="0"/>
          </a:p>
        </p:txBody>
      </p:sp>
      <p:pic>
        <p:nvPicPr>
          <p:cNvPr id="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04" y="1104323"/>
            <a:ext cx="11014745" cy="5175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 bwMode="auto">
          <a:xfrm>
            <a:off x="755009" y="2449585"/>
            <a:ext cx="1426129" cy="22650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3" name="Стрелка вправо 2"/>
          <p:cNvSpPr/>
          <p:nvPr/>
        </p:nvSpPr>
        <p:spPr bwMode="auto">
          <a:xfrm rot="463597">
            <a:off x="2176547" y="2650436"/>
            <a:ext cx="2187928" cy="146970"/>
          </a:xfrm>
          <a:prstGeom prst="rightArrow">
            <a:avLst>
              <a:gd name="adj1" fmla="val 50000"/>
              <a:gd name="adj2" fmla="val 144074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82893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1805049" y="-1"/>
            <a:ext cx="10386951" cy="1068779"/>
          </a:xfrm>
        </p:spPr>
        <p:txBody>
          <a:bodyPr anchor="ctr"/>
          <a:lstStyle/>
          <a:p>
            <a:pPr algn="ctr"/>
            <a:r>
              <a:rPr lang="ru-RU" sz="2400" dirty="0" smtClean="0"/>
              <a:t>Геоинформационная система ОАО «Газпром </a:t>
            </a:r>
            <a:r>
              <a:rPr lang="ru-RU" sz="2400" dirty="0" err="1" smtClean="0"/>
              <a:t>трансгаз</a:t>
            </a:r>
            <a:r>
              <a:rPr lang="ru-RU" sz="2400" dirty="0" smtClean="0"/>
              <a:t> Беларусь»</a:t>
            </a:r>
            <a:br>
              <a:rPr lang="ru-RU" sz="2400" dirty="0" smtClean="0"/>
            </a:br>
            <a:r>
              <a:rPr lang="ru-RU" sz="2400" dirty="0" smtClean="0"/>
              <a:t>Анализ ЗМР</a:t>
            </a:r>
            <a:endParaRPr lang="ru-RU" sz="2400" dirty="0"/>
          </a:p>
        </p:txBody>
      </p:sp>
      <p:sp>
        <p:nvSpPr>
          <p:cNvPr id="9" name="Заголовок 6"/>
          <p:cNvSpPr txBox="1">
            <a:spLocks/>
          </p:cNvSpPr>
          <p:nvPr/>
        </p:nvSpPr>
        <p:spPr bwMode="auto">
          <a:xfrm>
            <a:off x="1845578" y="6315386"/>
            <a:ext cx="10277401" cy="50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indent="-827088"/>
            <a:r>
              <a:rPr lang="ru-RU" sz="1800" b="1" dirty="0"/>
              <a:t>Опыт разработки геоинформационной системы ОАО «Газпром </a:t>
            </a:r>
            <a:r>
              <a:rPr lang="ru-RU" sz="1800" b="1" dirty="0" err="1"/>
              <a:t>трансгаз</a:t>
            </a:r>
            <a:r>
              <a:rPr lang="ru-RU" sz="1800" b="1" dirty="0"/>
              <a:t> Беларусь»: функциональные возможности и перспектива использования</a:t>
            </a:r>
            <a:endParaRPr lang="ru-RU" sz="1800" b="1" dirty="0">
              <a:solidFill>
                <a:schemeClr val="bg1">
                  <a:lumMod val="95000"/>
                </a:schemeClr>
              </a:solidFill>
            </a:endParaRPr>
          </a:p>
          <a:p>
            <a:pPr indent="-827088"/>
            <a:endParaRPr lang="ru-RU" altLang="ru-RU" sz="1200" b="1" kern="0" dirty="0" smtClean="0"/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2" y="1068778"/>
            <a:ext cx="10972800" cy="519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86130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1805049" y="-1"/>
            <a:ext cx="10386951" cy="1068779"/>
          </a:xfrm>
        </p:spPr>
        <p:txBody>
          <a:bodyPr anchor="ctr"/>
          <a:lstStyle/>
          <a:p>
            <a:pPr algn="ctr"/>
            <a:r>
              <a:rPr lang="ru-RU" sz="2400" dirty="0" smtClean="0"/>
              <a:t>Геоинформационная система ОАО «Газпром </a:t>
            </a:r>
            <a:r>
              <a:rPr lang="ru-RU" sz="2400" dirty="0" err="1" smtClean="0"/>
              <a:t>трансгаз</a:t>
            </a:r>
            <a:r>
              <a:rPr lang="ru-RU" sz="2400" dirty="0" smtClean="0"/>
              <a:t> Беларусь»</a:t>
            </a:r>
            <a:br>
              <a:rPr lang="ru-RU" sz="2400" dirty="0" smtClean="0"/>
            </a:br>
            <a:r>
              <a:rPr lang="ru-RU" sz="2400" dirty="0" smtClean="0"/>
              <a:t>Анализ ЗМР</a:t>
            </a:r>
            <a:endParaRPr lang="ru-RU" sz="2400" dirty="0"/>
          </a:p>
        </p:txBody>
      </p:sp>
      <p:sp>
        <p:nvSpPr>
          <p:cNvPr id="9" name="Заголовок 6"/>
          <p:cNvSpPr txBox="1">
            <a:spLocks/>
          </p:cNvSpPr>
          <p:nvPr/>
        </p:nvSpPr>
        <p:spPr bwMode="auto">
          <a:xfrm>
            <a:off x="1845578" y="6315386"/>
            <a:ext cx="10277401" cy="50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indent="-827088"/>
            <a:r>
              <a:rPr lang="ru-RU" sz="1800" b="1" dirty="0"/>
              <a:t>Опыт разработки геоинформационной системы ОАО «Газпром </a:t>
            </a:r>
            <a:r>
              <a:rPr lang="ru-RU" sz="1800" b="1" dirty="0" err="1"/>
              <a:t>трансгаз</a:t>
            </a:r>
            <a:r>
              <a:rPr lang="ru-RU" sz="1800" b="1" dirty="0"/>
              <a:t> Беларусь»: функциональные возможности и перспектива использования</a:t>
            </a:r>
            <a:endParaRPr lang="ru-RU" sz="1800" b="1" dirty="0">
              <a:solidFill>
                <a:schemeClr val="bg1">
                  <a:lumMod val="95000"/>
                </a:schemeClr>
              </a:solidFill>
            </a:endParaRPr>
          </a:p>
          <a:p>
            <a:pPr indent="-827088"/>
            <a:endParaRPr lang="ru-RU" altLang="ru-RU" sz="1200" b="1" kern="0" dirty="0" smtClean="0"/>
          </a:p>
        </p:txBody>
      </p:sp>
      <p:pic>
        <p:nvPicPr>
          <p:cNvPr id="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08" y="1086090"/>
            <a:ext cx="11073468" cy="521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 bwMode="auto">
          <a:xfrm>
            <a:off x="7879709" y="5433060"/>
            <a:ext cx="1426129" cy="1905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8" name="Стрелка вправо 7"/>
          <p:cNvSpPr/>
          <p:nvPr/>
        </p:nvSpPr>
        <p:spPr bwMode="auto">
          <a:xfrm rot="13669217">
            <a:off x="6202716" y="4686875"/>
            <a:ext cx="2022673" cy="151994"/>
          </a:xfrm>
          <a:prstGeom prst="rightArrow">
            <a:avLst>
              <a:gd name="adj1" fmla="val 50000"/>
              <a:gd name="adj2" fmla="val 144074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27960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btg_2010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9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9932</TotalTime>
  <Words>824</Words>
  <Application>Microsoft Office PowerPoint</Application>
  <PresentationFormat>Широкоэкранный</PresentationFormat>
  <Paragraphs>100</Paragraphs>
  <Slides>21</Slides>
  <Notes>21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Arial Narrow</vt:lpstr>
      <vt:lpstr>4_btg_2010</vt:lpstr>
      <vt:lpstr>9_Специальное оформление</vt:lpstr>
      <vt:lpstr>Acrobat Document</vt:lpstr>
      <vt:lpstr>Презентация PowerPoint</vt:lpstr>
      <vt:lpstr>Этапы создания ГИС ГТБ</vt:lpstr>
      <vt:lpstr>Этапы создания ГИС ГТБ</vt:lpstr>
      <vt:lpstr>Этапы создания ГИС ГТБ</vt:lpstr>
      <vt:lpstr>Этапы создания ГИС ГТБ</vt:lpstr>
      <vt:lpstr>Геоинформационная система ОАО «Газпром трансгаз Беларусь» Начальный вид</vt:lpstr>
      <vt:lpstr>Геоинформационная система ОАО «Газпром трансгаз Беларусь» Просмотр карточки объекта с характеристиками</vt:lpstr>
      <vt:lpstr>Геоинформационная система ОАО «Газпром трансгаз Беларусь» Анализ ЗМР</vt:lpstr>
      <vt:lpstr>Геоинформационная система ОАО «Газпром трансгаз Беларусь» Анализ ЗМР</vt:lpstr>
      <vt:lpstr>Геоинформационная система ОАО «Газпром трансгаз Беларусь» Возможности импорта</vt:lpstr>
      <vt:lpstr>Геоинформационная система ОАО «Газпром трансгаз Беларусь» Возможности импорта</vt:lpstr>
      <vt:lpstr>Геоинформационная система ОАО «Газпром трансгаз Беларусь» Техническое состояние</vt:lpstr>
      <vt:lpstr>Геоинформационная система ОАО «Газпром трансгаз Беларусь» Техническое состояние (перспективные возможности)</vt:lpstr>
      <vt:lpstr>Геоинформационная система ОАО «Газпром трансгаз Беларусь» Техническое состояние (перспективные возможности)</vt:lpstr>
      <vt:lpstr>Геоинформационная система ОАО «Газпром трансгаз Беларусь» Техническое состояние подводного перехода</vt:lpstr>
      <vt:lpstr>Геоинформационная система ОАО «Газпром трансгаз Беларусь» Техническое состояние подводного перехода</vt:lpstr>
      <vt:lpstr>Геоинформационная система ОАО «Газпром трансгаз Беларусь» Техническое состояние подводного перехода (перспективные возможности)</vt:lpstr>
      <vt:lpstr>Геоинформационная система ОАО «Газпром трансгаз Беларусь» Интеграция с ИУС П (SAP)</vt:lpstr>
      <vt:lpstr>Геоинформационная система ОАО «Газпром трансгаз Беларусь» Интеграция с ИУС П (SAP)</vt:lpstr>
      <vt:lpstr>Геоинформационная система ОАО «Газпром трансгаз Беларусь» Формирование модели данных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ame</dc:creator>
  <cp:lastModifiedBy>Мажуга Егор Генадьевич</cp:lastModifiedBy>
  <cp:revision>763</cp:revision>
  <cp:lastPrinted>2019-04-19T13:32:28Z</cp:lastPrinted>
  <dcterms:created xsi:type="dcterms:W3CDTF">2012-08-15T06:02:23Z</dcterms:created>
  <dcterms:modified xsi:type="dcterms:W3CDTF">2019-04-19T13:37:10Z</dcterms:modified>
</cp:coreProperties>
</file>