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7" r:id="rId5"/>
    <p:sldMasterId id="2147483695" r:id="rId6"/>
    <p:sldMasterId id="2147483717" r:id="rId7"/>
    <p:sldMasterId id="2147483720" r:id="rId8"/>
    <p:sldMasterId id="2147483723" r:id="rId9"/>
    <p:sldMasterId id="2147483726" r:id="rId10"/>
    <p:sldMasterId id="2147483729" r:id="rId11"/>
    <p:sldMasterId id="2147483732" r:id="rId12"/>
  </p:sldMasterIdLst>
  <p:notesMasterIdLst>
    <p:notesMasterId r:id="rId22"/>
  </p:notesMasterIdLst>
  <p:handoutMasterIdLst>
    <p:handoutMasterId r:id="rId23"/>
  </p:handoutMasterIdLst>
  <p:sldIdLst>
    <p:sldId id="256" r:id="rId13"/>
    <p:sldId id="257" r:id="rId14"/>
    <p:sldId id="259" r:id="rId15"/>
    <p:sldId id="264" r:id="rId16"/>
    <p:sldId id="258" r:id="rId17"/>
    <p:sldId id="261" r:id="rId18"/>
    <p:sldId id="260" r:id="rId19"/>
    <p:sldId id="262" r:id="rId20"/>
    <p:sldId id="263" r:id="rId21"/>
  </p:sldIdLst>
  <p:sldSz cx="9144000" cy="5143500" type="screen16x9"/>
  <p:notesSz cx="6808788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91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15" autoAdjust="0"/>
    <p:restoredTop sz="96459" autoAdjust="0"/>
  </p:normalViewPr>
  <p:slideViewPr>
    <p:cSldViewPr snapToGrid="0" showGuides="1">
      <p:cViewPr>
        <p:scale>
          <a:sx n="75" d="100"/>
          <a:sy n="75" d="100"/>
        </p:scale>
        <p:origin x="-660" y="-1158"/>
      </p:cViewPr>
      <p:guideLst>
        <p:guide orient="horz" pos="591"/>
        <p:guide orient="horz" pos="3156"/>
        <p:guide pos="132"/>
        <p:guide pos="5628"/>
        <p:guide pos="13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515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186"/>
            <a:ext cx="5447030" cy="4472703"/>
          </a:xfrm>
          <a:prstGeom prst="rect">
            <a:avLst/>
          </a:prstGeom>
        </p:spPr>
        <p:txBody>
          <a:bodyPr vert="horz" lIns="91851" tIns="45926" rIns="91851" bIns="459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0647"/>
            <a:ext cx="2950475" cy="496967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222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5350" y="1200151"/>
            <a:ext cx="6759574" cy="3311888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79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МЕПОПРИЯТИЯ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01456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303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5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272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13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17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74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51063" y="1200151"/>
            <a:ext cx="6773861" cy="3311888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5350" y="1200151"/>
            <a:ext cx="6759574" cy="3311888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65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МЕПОПРИЯТИЯ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1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31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62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93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5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65350" y="4756979"/>
            <a:ext cx="7046182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51064" y="1200151"/>
            <a:ext cx="6773861" cy="3311888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566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27012" y="4600712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36750" y="4616450"/>
            <a:ext cx="720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Итоги работы ООО «Газпром ПХГ» по эксплуатации КС ПХГ за 2018г.</a:t>
            </a:r>
          </a:p>
          <a:p>
            <a:pPr eaLnBrk="0" hangingPunct="0">
              <a:defRPr/>
            </a:pPr>
            <a:r>
              <a:rPr lang="ru-RU" sz="1400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Основные проблемные вопросы,</a:t>
            </a:r>
            <a:r>
              <a:rPr lang="ru-RU" sz="1400" baseline="0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 положительный опыт.</a:t>
            </a:r>
            <a:endParaRPr lang="ru-RU" sz="1400" dirty="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165350" y="1200151"/>
            <a:ext cx="6769100" cy="33343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472237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Times New Roman" pitchFamily="18" charset="0"/>
              </a:rPr>
              <a:t>2018 год</a:t>
            </a:r>
            <a:endParaRPr lang="ru-RU" sz="1600" b="0" kern="1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73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 baseline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54212" y="4639498"/>
            <a:ext cx="720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Итоги работы ООО «Газпром ПХГ» по эксплуатации оборудования КС и ПХГ за 2016-2017гг.</a:t>
            </a:r>
          </a:p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Основные проблемные вопросы</a:t>
            </a:r>
            <a:r>
              <a:rPr lang="en-US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40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3" name="Номер слайда 3"/>
          <p:cNvSpPr txBox="1">
            <a:spLocks/>
          </p:cNvSpPr>
          <p:nvPr userDrawn="1"/>
        </p:nvSpPr>
        <p:spPr>
          <a:xfrm>
            <a:off x="227012" y="4599751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12700" y="4667249"/>
            <a:ext cx="9137650" cy="558801"/>
            <a:chOff x="4" y="3974"/>
            <a:chExt cx="5756" cy="352"/>
          </a:xfrm>
        </p:grpSpPr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" y="3986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6350" y="465926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30401" y="4620280"/>
            <a:ext cx="720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Times New Roman" pitchFamily="18" charset="0"/>
              </a:rPr>
              <a:t>Итоги работы ООО «Газпром ПХГ» по эксплуатации КС ПХГ за 2016-2017гг. Повышение качества оборудования, как основное направление в повышении эксплуатационной надежности КС ПХГ</a:t>
            </a:r>
          </a:p>
        </p:txBody>
      </p:sp>
    </p:spTree>
    <p:extLst>
      <p:ext uri="{BB962C8B-B14F-4D97-AF65-F5344CB8AC3E}">
        <p14:creationId xmlns:p14="http://schemas.microsoft.com/office/powerpoint/2010/main" val="325941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801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801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165350" y="1200151"/>
            <a:ext cx="6769100" cy="33343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5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472237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2017 год</a:t>
            </a:r>
            <a:endParaRPr lang="ru-RU" sz="160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1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 baseline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36750" y="4600712"/>
            <a:ext cx="720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Итоги работы ООО «Газпром ПХГ» по эксплуатации оборудования КС и ПХГ за 2016-2017гг.</a:t>
            </a:r>
          </a:p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Основные проблемные вопросы</a:t>
            </a:r>
            <a:r>
              <a:rPr lang="en-US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40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-1" y="4616450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27012" y="4600712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36750" y="4616450"/>
            <a:ext cx="720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Итоги работы ООО «Газпром ПХГ» по эксплуатации оборудования КС и ПХГ за 2016-2017гг.</a:t>
            </a:r>
          </a:p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Основные проблемные вопросы</a:t>
            </a:r>
            <a:r>
              <a:rPr lang="en-US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40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12700" y="4667249"/>
            <a:ext cx="9137650" cy="558801"/>
            <a:chOff x="4" y="3974"/>
            <a:chExt cx="5756" cy="352"/>
          </a:xfrm>
        </p:grpSpPr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" y="3986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6350" y="465926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36750" y="4667249"/>
            <a:ext cx="7207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Итоги работы ООО «Газпром ПХГ» по эксплуатации оборудования КС и ПХГ за 2016-2017гг.</a:t>
            </a:r>
          </a:p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Основные проблемные вопросы</a:t>
            </a:r>
            <a:r>
              <a:rPr lang="en-US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40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kumimoji="0" lang="ru-RU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5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" y="187604"/>
            <a:ext cx="1522800" cy="7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 userDrawn="1"/>
        </p:nvSpPr>
        <p:spPr>
          <a:xfrm>
            <a:off x="1954212" y="4639498"/>
            <a:ext cx="7207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Итоги работы ООО «Газпром ПХГ» по эксплуатации оборудования КС и ПХГ за 2016-2017гг.</a:t>
            </a:r>
          </a:p>
          <a:p>
            <a:pPr eaLnBrk="0" hangingPunct="0">
              <a:defRPr/>
            </a:pPr>
            <a:r>
              <a:rPr lang="ru-RU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Основные проблемные вопросы</a:t>
            </a:r>
            <a:r>
              <a:rPr lang="en-US" sz="140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40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400" smtClean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3" name="Номер слайда 3"/>
          <p:cNvSpPr txBox="1">
            <a:spLocks/>
          </p:cNvSpPr>
          <p:nvPr userDrawn="1"/>
        </p:nvSpPr>
        <p:spPr>
          <a:xfrm>
            <a:off x="227012" y="4599751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14" y="2887993"/>
            <a:ext cx="2457450" cy="1643062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68" y="2652335"/>
            <a:ext cx="2379663" cy="159385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77" y="1610904"/>
            <a:ext cx="2378075" cy="1574800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322570"/>
            <a:ext cx="68422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Итоги работы ООО «Газпром </a:t>
            </a:r>
            <a:r>
              <a:rPr lang="ru-RU" sz="22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ПХГ»</a:t>
            </a:r>
          </a:p>
          <a:p>
            <a:pPr algn="ctr" eaLnBrk="0" hangingPunct="0"/>
            <a:r>
              <a:rPr lang="ru-RU" sz="22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эксплуатации КС ПХГ за 2018г.</a:t>
            </a:r>
          </a:p>
          <a:p>
            <a:pPr algn="ctr" eaLnBrk="0" hangingPunct="0"/>
            <a:r>
              <a:rPr lang="ru-RU" sz="22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Основные проблемные </a:t>
            </a:r>
            <a:r>
              <a:rPr lang="ru-RU" sz="22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вопросы, положительный опыт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0630" y="2802371"/>
            <a:ext cx="31285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Начальник производственного отдела по эксплуатации компрессорных станций ООО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Газпром ПХГ» </a:t>
            </a:r>
          </a:p>
          <a:p>
            <a:pPr>
              <a:defRPr/>
            </a:pP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Юдин Вячеслав Геннадьевич</a:t>
            </a: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758" y="0"/>
            <a:ext cx="7198242" cy="1069675"/>
          </a:xfrm>
        </p:spPr>
        <p:txBody>
          <a:bodyPr anchor="ctr" anchorCtr="0"/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cs typeface="Times New Roman" pitchFamily="18" charset="0"/>
              </a:rPr>
              <a:t>Объекты подземного хранения газа в России</a:t>
            </a:r>
            <a:endParaRPr lang="ru-RU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675"/>
            <a:ext cx="9144000" cy="35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41314" y="1100827"/>
            <a:ext cx="3608386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В период 2013-2018 гг.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наработка на отказ ГПА поддерживается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на достаточно высоком уровне за счет: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планомерного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выполнения работ по замене выработавших ресурс узлов и деталей ГМК и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ГПА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своевременного выполнения </a:t>
            </a:r>
            <a:r>
              <a:rPr lang="ru-RU" sz="1600" dirty="0" err="1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ТОиТР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   (в рамках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утвержденных лимитов) с привлечением специалистов сервисных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служб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ввода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в эксплуатацию новых мощностей, сокращения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работы физически и морально устаревших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ГПА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2115" y="0"/>
            <a:ext cx="7231885" cy="1100827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Aft>
                <a:spcPct val="0"/>
              </a:spcAft>
            </a:pPr>
            <a:r>
              <a:rPr lang="ru-RU" sz="2300" dirty="0">
                <a:solidFill>
                  <a:srgbClr val="FFFFFF"/>
                </a:solidFill>
                <a:ea typeface="+mn-ea"/>
                <a:cs typeface="Times New Roman" pitchFamily="18" charset="0"/>
              </a:rPr>
              <a:t>Надежность ГПА на КС </a:t>
            </a:r>
            <a:r>
              <a:rPr lang="ru-RU" sz="2300" dirty="0" smtClean="0">
                <a:solidFill>
                  <a:srgbClr val="FFFFFF"/>
                </a:solidFill>
                <a:ea typeface="+mn-ea"/>
                <a:cs typeface="Times New Roman" pitchFamily="18" charset="0"/>
              </a:rPr>
              <a:t>ПХГ</a:t>
            </a:r>
            <a:endParaRPr lang="ru-RU" sz="2300" dirty="0">
              <a:solidFill>
                <a:srgbClr val="FFFFFF"/>
              </a:solidFill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74268"/>
              </p:ext>
            </p:extLst>
          </p:nvPr>
        </p:nvGraphicFramePr>
        <p:xfrm>
          <a:off x="4200525" y="1100138"/>
          <a:ext cx="4891088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Лист" r:id="rId3" imgW="5257935" imgH="2543231" progId="Excel.Sheet.8">
                  <p:embed/>
                </p:oleObj>
              </mc:Choice>
              <mc:Fallback>
                <p:oleObj name="Лист" r:id="rId3" imgW="5257935" imgH="2543231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1100138"/>
                        <a:ext cx="4891088" cy="168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080964"/>
              </p:ext>
            </p:extLst>
          </p:nvPr>
        </p:nvGraphicFramePr>
        <p:xfrm>
          <a:off x="4200525" y="2794000"/>
          <a:ext cx="48783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Лист" r:id="rId5" imgW="5067233" imgH="2609966" progId="Excel.Sheet.8">
                  <p:embed/>
                </p:oleObj>
              </mc:Choice>
              <mc:Fallback>
                <p:oleObj name="Лист" r:id="rId5" imgW="5067233" imgH="2609966" progId="Excel.Sheet.8">
                  <p:embed/>
                  <p:pic>
                    <p:nvPicPr>
                      <p:cNvPr id="0" name="Объект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2794000"/>
                        <a:ext cx="48783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3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2115" y="0"/>
            <a:ext cx="7231885" cy="1100827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Aft>
                <a:spcPct val="0"/>
              </a:spcAft>
            </a:pPr>
            <a:r>
              <a:rPr lang="ru-RU" sz="2300" dirty="0">
                <a:solidFill>
                  <a:srgbClr val="FFFFFF"/>
                </a:solidFill>
                <a:ea typeface="+mn-ea"/>
                <a:cs typeface="Times New Roman" pitchFamily="18" charset="0"/>
              </a:rPr>
              <a:t>Надежность ГПА на КС </a:t>
            </a:r>
            <a:r>
              <a:rPr lang="ru-RU" sz="2300" dirty="0" smtClean="0">
                <a:solidFill>
                  <a:srgbClr val="FFFFFF"/>
                </a:solidFill>
                <a:ea typeface="+mn-ea"/>
                <a:cs typeface="Times New Roman" pitchFamily="18" charset="0"/>
              </a:rPr>
              <a:t>ПХГ</a:t>
            </a:r>
            <a:endParaRPr lang="ru-RU" sz="2300" dirty="0">
              <a:solidFill>
                <a:srgbClr val="FFFFFF"/>
              </a:solidFill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859059"/>
              </p:ext>
            </p:extLst>
          </p:nvPr>
        </p:nvGraphicFramePr>
        <p:xfrm>
          <a:off x="4229100" y="1100138"/>
          <a:ext cx="491490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Лист" r:id="rId3" imgW="5257935" imgH="2543231" progId="Excel.Sheet.8">
                  <p:embed/>
                </p:oleObj>
              </mc:Choice>
              <mc:Fallback>
                <p:oleObj name="Лист" r:id="rId3" imgW="5257935" imgH="2543231" progId="Excel.Sheet.8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100138"/>
                        <a:ext cx="4914900" cy="168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431609"/>
              </p:ext>
            </p:extLst>
          </p:nvPr>
        </p:nvGraphicFramePr>
        <p:xfrm>
          <a:off x="4241800" y="2852738"/>
          <a:ext cx="4919663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Лист" r:id="rId5" imgW="5276816" imgH="2485952" progId="Excel.Sheet.8">
                  <p:embed/>
                </p:oleObj>
              </mc:Choice>
              <mc:Fallback>
                <p:oleObj name="Лист" r:id="rId5" imgW="5276816" imgH="2485952" progId="Excel.Sheet.8">
                  <p:embed/>
                  <p:pic>
                    <p:nvPicPr>
                      <p:cNvPr id="0" name="Объект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852738"/>
                        <a:ext cx="4919663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46618" y="2514600"/>
            <a:ext cx="3993582" cy="622300"/>
          </a:xfrm>
        </p:spPr>
        <p:txBody>
          <a:bodyPr/>
          <a:lstStyle/>
          <a:p>
            <a:pPr algn="ctr">
              <a:tabLst>
                <a:tab pos="533400" algn="l"/>
              </a:tabLst>
            </a:pPr>
            <a:r>
              <a:rPr lang="ru-RU" sz="2000" dirty="0" smtClean="0"/>
              <a:t>Динамика изменения объемов закачки газа в ПХГ, тенденция к росту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70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3"/>
          <p:cNvSpPr>
            <a:spLocks noChangeArrowheads="1"/>
          </p:cNvSpPr>
          <p:nvPr/>
        </p:nvSpPr>
        <p:spPr bwMode="auto">
          <a:xfrm>
            <a:off x="426018" y="1630069"/>
            <a:ext cx="755098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E2B8D"/>
                </a:solidFill>
                <a:latin typeface="Arial Narrow" pitchFamily="34" charset="0"/>
              </a:defRPr>
            </a:lvl1pPr>
            <a:lvl2pPr marL="742950" indent="-285750" eaLnBrk="0" hangingPunct="0">
              <a:defRPr b="1">
                <a:solidFill>
                  <a:srgbClr val="0E2B8D"/>
                </a:solidFill>
                <a:latin typeface="Arial Narrow" pitchFamily="34" charset="0"/>
              </a:defRPr>
            </a:lvl2pPr>
            <a:lvl3pPr marL="1143000" indent="-228600" eaLnBrk="0" hangingPunct="0">
              <a:defRPr b="1">
                <a:solidFill>
                  <a:srgbClr val="0E2B8D"/>
                </a:solidFill>
                <a:latin typeface="Arial Narrow" pitchFamily="34" charset="0"/>
              </a:defRPr>
            </a:lvl3pPr>
            <a:lvl4pPr marL="1600200" indent="-228600" eaLnBrk="0" hangingPunct="0">
              <a:defRPr b="1">
                <a:solidFill>
                  <a:srgbClr val="0E2B8D"/>
                </a:solidFill>
                <a:latin typeface="Arial Narrow" pitchFamily="34" charset="0"/>
              </a:defRPr>
            </a:lvl4pPr>
            <a:lvl5pPr marL="2057400" indent="-228600" eaLnBrk="0" hangingPunct="0">
              <a:defRPr b="1">
                <a:solidFill>
                  <a:srgbClr val="0E2B8D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E2B8D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E2B8D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E2B8D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rgbClr val="0E2B8D"/>
                </a:solidFill>
                <a:latin typeface="Arial Narrow" pitchFamily="34" charset="0"/>
              </a:defRPr>
            </a:lvl9pPr>
          </a:lstStyle>
          <a:p>
            <a:pPr eaLnBrk="1" fontAlgn="b" hangingPunct="1"/>
            <a:r>
              <a:rPr lang="ru-RU" altLang="ru-RU" b="0" dirty="0">
                <a:solidFill>
                  <a:schemeClr val="bg1"/>
                </a:solidFill>
              </a:rPr>
              <a:t>Особенности программы развития компрессорного парка до 2021 года:</a:t>
            </a:r>
          </a:p>
          <a:p>
            <a:pPr eaLnBrk="1" fontAlgn="b" hangingPunct="1"/>
            <a:r>
              <a:rPr lang="en-US" altLang="ru-RU" dirty="0" smtClean="0">
                <a:solidFill>
                  <a:schemeClr val="bg1"/>
                </a:solidFill>
              </a:rPr>
              <a:t>      </a:t>
            </a:r>
            <a:r>
              <a:rPr lang="ru-RU" altLang="ru-RU" dirty="0" smtClean="0">
                <a:solidFill>
                  <a:schemeClr val="bg1"/>
                </a:solidFill>
              </a:rPr>
              <a:t>Ввод </a:t>
            </a:r>
            <a:r>
              <a:rPr lang="ru-RU" altLang="ru-RU" dirty="0">
                <a:solidFill>
                  <a:schemeClr val="bg1"/>
                </a:solidFill>
              </a:rPr>
              <a:t>в эксплуатацию </a:t>
            </a:r>
            <a:r>
              <a:rPr lang="ru-RU" altLang="ru-RU" dirty="0" smtClean="0">
                <a:solidFill>
                  <a:schemeClr val="bg1"/>
                </a:solidFill>
              </a:rPr>
              <a:t>6 </a:t>
            </a:r>
            <a:r>
              <a:rPr lang="ru-RU" altLang="ru-RU" dirty="0">
                <a:solidFill>
                  <a:schemeClr val="bg1"/>
                </a:solidFill>
              </a:rPr>
              <a:t>ГПА</a:t>
            </a:r>
            <a:r>
              <a:rPr lang="ru-RU" altLang="ru-RU" b="0" dirty="0">
                <a:solidFill>
                  <a:schemeClr val="bg1"/>
                </a:solidFill>
              </a:rPr>
              <a:t>:</a:t>
            </a:r>
          </a:p>
          <a:p>
            <a:pPr eaLnBrk="1" fontAlgn="b" hangingPunct="1"/>
            <a:r>
              <a:rPr lang="ru-RU" altLang="ru-RU" b="0" dirty="0">
                <a:solidFill>
                  <a:schemeClr val="bg1"/>
                </a:solidFill>
              </a:rPr>
              <a:t>           ГПА-16ПХГ «Урал» – </a:t>
            </a:r>
            <a:r>
              <a:rPr lang="ru-RU" altLang="ru-RU" b="0" dirty="0" smtClean="0">
                <a:solidFill>
                  <a:schemeClr val="bg1"/>
                </a:solidFill>
              </a:rPr>
              <a:t>2 </a:t>
            </a:r>
            <a:r>
              <a:rPr lang="ru-RU" altLang="ru-RU" b="0" dirty="0">
                <a:solidFill>
                  <a:schemeClr val="bg1"/>
                </a:solidFill>
              </a:rPr>
              <a:t>ед. (Пунгинское УПХГ)</a:t>
            </a:r>
          </a:p>
          <a:p>
            <a:pPr eaLnBrk="1" fontAlgn="b" hangingPunct="1"/>
            <a:r>
              <a:rPr lang="ru-RU" altLang="ru-RU" b="0" dirty="0">
                <a:solidFill>
                  <a:schemeClr val="bg1"/>
                </a:solidFill>
              </a:rPr>
              <a:t>           ГПА-4РМП – 4 ед. (3 ед. Волгоградское УПХГ, 1 ед. Калининградское </a:t>
            </a:r>
            <a:r>
              <a:rPr lang="ru-RU" altLang="ru-RU" b="0" dirty="0" smtClean="0">
                <a:solidFill>
                  <a:schemeClr val="bg1"/>
                </a:solidFill>
              </a:rPr>
              <a:t>УПХГ)</a:t>
            </a:r>
          </a:p>
          <a:p>
            <a:pPr eaLnBrk="1" fontAlgn="b" hangingPunct="1"/>
            <a:r>
              <a:rPr lang="en-US" altLang="ru-RU" dirty="0">
                <a:solidFill>
                  <a:schemeClr val="bg1"/>
                </a:solidFill>
              </a:rPr>
              <a:t> </a:t>
            </a:r>
            <a:r>
              <a:rPr lang="en-US" altLang="ru-RU" dirty="0" smtClean="0">
                <a:solidFill>
                  <a:schemeClr val="bg1"/>
                </a:solidFill>
              </a:rPr>
              <a:t>     </a:t>
            </a:r>
            <a:r>
              <a:rPr lang="ru-RU" altLang="ru-RU" dirty="0" smtClean="0">
                <a:solidFill>
                  <a:schemeClr val="bg1"/>
                </a:solidFill>
              </a:rPr>
              <a:t>Вывод из эксплуатации 42 ГПА</a:t>
            </a:r>
            <a:r>
              <a:rPr lang="ru-RU" altLang="ru-RU" b="0" dirty="0" smtClean="0">
                <a:solidFill>
                  <a:schemeClr val="bg1"/>
                </a:solidFill>
              </a:rPr>
              <a:t>:</a:t>
            </a:r>
          </a:p>
          <a:p>
            <a:pPr eaLnBrk="1" fontAlgn="b" hangingPunct="1"/>
            <a:r>
              <a:rPr lang="ru-RU" altLang="ru-RU" b="0" dirty="0" smtClean="0">
                <a:solidFill>
                  <a:schemeClr val="bg1"/>
                </a:solidFill>
              </a:rPr>
              <a:t>           </a:t>
            </a:r>
            <a:r>
              <a:rPr lang="ru-RU" altLang="ru-RU" b="0" dirty="0">
                <a:solidFill>
                  <a:schemeClr val="bg1"/>
                </a:solidFill>
              </a:rPr>
              <a:t>ГПА «</a:t>
            </a:r>
            <a:r>
              <a:rPr lang="ru-RU" altLang="ru-RU" b="0" dirty="0" err="1">
                <a:solidFill>
                  <a:schemeClr val="bg1"/>
                </a:solidFill>
              </a:rPr>
              <a:t>Солар</a:t>
            </a:r>
            <a:r>
              <a:rPr lang="ru-RU" altLang="ru-RU" b="0" dirty="0">
                <a:solidFill>
                  <a:schemeClr val="bg1"/>
                </a:solidFill>
              </a:rPr>
              <a:t>» – 15 ед. (7 ед. </a:t>
            </a:r>
            <a:r>
              <a:rPr lang="ru-RU" altLang="ru-RU" b="0" dirty="0" smtClean="0">
                <a:solidFill>
                  <a:schemeClr val="bg1"/>
                </a:solidFill>
              </a:rPr>
              <a:t>Совхозное </a:t>
            </a:r>
            <a:r>
              <a:rPr lang="ru-RU" altLang="ru-RU" b="0" dirty="0">
                <a:solidFill>
                  <a:schemeClr val="bg1"/>
                </a:solidFill>
              </a:rPr>
              <a:t>УПХГ, 8 ед. Елшанское УПХГ)</a:t>
            </a:r>
          </a:p>
          <a:p>
            <a:pPr eaLnBrk="1" fontAlgn="b" hangingPunct="1"/>
            <a:r>
              <a:rPr lang="ru-RU" altLang="ru-RU" b="0" dirty="0">
                <a:solidFill>
                  <a:schemeClr val="bg1"/>
                </a:solidFill>
              </a:rPr>
              <a:t>           ГМК 10 ГКН – 27 ед. (14 ед.  Московское УПХГ, 13 ед. Невское УПХГ)</a:t>
            </a:r>
          </a:p>
          <a:p>
            <a:pPr eaLnBrk="1" fontAlgn="b" hangingPunct="1">
              <a:spcAft>
                <a:spcPts val="1800"/>
              </a:spcAft>
            </a:pPr>
            <a:r>
              <a:rPr lang="ru-RU" altLang="ru-RU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35126" y="0"/>
            <a:ext cx="7208874" cy="1063256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Aft>
                <a:spcPct val="0"/>
              </a:spcAft>
            </a:pPr>
            <a:r>
              <a:rPr lang="ru-RU" sz="2300" smtClean="0">
                <a:solidFill>
                  <a:srgbClr val="FFFFFF"/>
                </a:solidFill>
                <a:ea typeface="+mn-ea"/>
                <a:cs typeface="Times New Roman" pitchFamily="18" charset="0"/>
              </a:rPr>
              <a:t>Развитие компрессорного парка ПХГ </a:t>
            </a:r>
            <a:endParaRPr lang="ru-RU" sz="2300" dirty="0">
              <a:solidFill>
                <a:srgbClr val="FFFFFF"/>
              </a:solidFill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62" y="1305480"/>
            <a:ext cx="1549258" cy="157127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D:\Upload\PhotoArchive19\IMG_207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89688" y="1317426"/>
            <a:ext cx="1483564" cy="155932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97418" y="3223876"/>
            <a:ext cx="3638125" cy="1231106"/>
          </a:xfrm>
        </p:spPr>
        <p:txBody>
          <a:bodyPr/>
          <a:lstStyle/>
          <a:p>
            <a:pPr>
              <a:tabLst>
                <a:tab pos="533400" algn="l"/>
              </a:tabLst>
            </a:pPr>
            <a:r>
              <a:rPr lang="ru-RU" sz="2000" dirty="0" smtClean="0"/>
              <a:t>	Повреждения </a:t>
            </a:r>
            <a:r>
              <a:rPr lang="ru-RU" sz="2000" dirty="0"/>
              <a:t>буферных емкостей на ГПА «</a:t>
            </a:r>
            <a:r>
              <a:rPr lang="ru-RU" sz="2000" dirty="0" err="1"/>
              <a:t>Wartsila</a:t>
            </a:r>
            <a:r>
              <a:rPr lang="ru-RU" sz="2000" dirty="0" smtClean="0"/>
              <a:t>» и ГПА-4РМП в Невском и Ставропольском УПХГ</a:t>
            </a:r>
            <a:endParaRPr lang="ru-RU" sz="20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2115" y="0"/>
            <a:ext cx="7231885" cy="110082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2400" dirty="0" smtClean="0"/>
              <a:t>Дефекты на поршневых ГПА</a:t>
            </a:r>
            <a:endParaRPr lang="ru-RU" sz="2400" dirty="0"/>
          </a:p>
        </p:txBody>
      </p:sp>
      <p:pic>
        <p:nvPicPr>
          <p:cNvPr id="10" name="Picture 3" descr="Вход 1ступен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0" y="1329372"/>
            <a:ext cx="3095405" cy="1559329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 descr="C:\Users\zaretsky\AppData\Local\Microsoft\Windows\Temporary Internet Files\Content.Word\IMGP5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89" y="3079200"/>
            <a:ext cx="2272731" cy="143965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v.titov\Desktop\Титов\Доклады, совещания\Доклад В.Г. Юдина по проблемным вопросам и эксплуатации 19.11.2018\опора нев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79201"/>
            <a:ext cx="2269572" cy="143965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v.titov\Desktop\Титов\Доклады, совещания\Доклад Д.В. Гришина ЦКР 26.03.2018\ОК корвет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42" y="1231993"/>
            <a:ext cx="1450847" cy="163409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v.titov\Desktop\Титов\Доклады, совещания\Доклад Д.В. Гришина ЦКР 26.03.2018\ОК корвет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16" y="1231993"/>
            <a:ext cx="2422184" cy="163409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2115" y="0"/>
            <a:ext cx="7231885" cy="1100827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  <a:ea typeface="+mn-ea"/>
                <a:cs typeface="Times New Roman" pitchFamily="18" charset="0"/>
              </a:rPr>
              <a:t>Дефекты и неисправности основного оборудования</a:t>
            </a:r>
            <a:endParaRPr lang="ru-RU" sz="2300" dirty="0">
              <a:solidFill>
                <a:srgbClr val="FFFFFF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0627" y="1633540"/>
            <a:ext cx="4720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	В 2018 году выполнена замена вышедших из строя обратных клапанов производства АО «АК КОРВЕТ» в обвязке ГПА-16ПХГ «Урал» Пунгинского ПХГ.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0626" y="3322589"/>
            <a:ext cx="47207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	На текущий момент на завершающей стадии работы по наладке дополнительно установленных фильтров-</a:t>
            </a:r>
            <a:r>
              <a:rPr lang="ru-RU" dirty="0" err="1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коалесцеров</a:t>
            </a:r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itchFamily="18" charset="0"/>
              </a:rPr>
              <a:t> буферного газа для ГПА.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Users\v.titov\Desktop\Титов\Доклады, совещания\Доклад В.Г. Юдина по проблемным вопросам и эксплуатации 19.11.2018\фильтр-коалесце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950410"/>
            <a:ext cx="1701800" cy="159543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2115" y="0"/>
            <a:ext cx="7231885" cy="1100827"/>
          </a:xfrm>
          <a:prstGeom prst="rect">
            <a:avLst/>
          </a:prstGeom>
        </p:spPr>
        <p:txBody>
          <a:bodyPr anchor="ctr"/>
          <a:lstStyle/>
          <a:p>
            <a:pPr lvl="0" algn="ctr" fontAlgn="base">
              <a:spcAft>
                <a:spcPct val="0"/>
              </a:spcAft>
            </a:pPr>
            <a:r>
              <a:rPr lang="ru-RU" sz="2300" dirty="0" smtClean="0">
                <a:solidFill>
                  <a:srgbClr val="FFFFFF"/>
                </a:solidFill>
                <a:ea typeface="+mn-ea"/>
                <a:cs typeface="Times New Roman" pitchFamily="18" charset="0"/>
              </a:rPr>
              <a:t>Проблемные вопросы поставки запасных частей</a:t>
            </a:r>
            <a:endParaRPr lang="ru-RU" sz="2300" dirty="0">
              <a:solidFill>
                <a:srgbClr val="FFFFFF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C:\Users\v.titov\Desktop\Титов\Доклады, совещания\Доклад В.Г. Юдина по проблемным вопросам и эксплуатации 19.11.2018\ГП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843867" cy="28829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.titov\Desktop\Титов\Доклады, совещания\Доклад В.Г. Юдина по проблемным вопросам и эксплуатации 19.11.2018\ГПА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71600"/>
            <a:ext cx="3843867" cy="288290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5166" y="2146548"/>
            <a:ext cx="3461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41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041e__x043f__x0438__x0441__x0430__x043d__x0438__x0435__x0020__x0434__x043e__x043a__x0443__x043c__x0435__x043d__x0442__x0430_ xmlns="d39f7218-c32e-473c-94fe-30ac63b95190" xsi:nil="true"/>
    <Project xmlns="ca134654-2a96-4d7b-8f0f-0f76e54dd28e" xsi:nil="true"/>
    <Subject1 xmlns="ca134654-2a96-4d7b-8f0f-0f76e54dd28e" xsi:nil="true"/>
    <Department1 xmlns="ca134654-2a96-4d7b-8f0f-0f76e54dd28e" xsi:nil="true"/>
    <DocumentType xmlns="ca134654-2a96-4d7b-8f0f-0f76e54dd28e" xsi:nil="true"/>
    <TitleImage xmlns="d39f7218-c32e-473c-94fe-30ac63b95190">
      <Url xsi:nil="true"/>
      <Description xsi:nil="true"/>
    </TitleIm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CA9837329CC4488FBB692181486F7F" ma:contentTypeVersion="4" ma:contentTypeDescription="Создание документа." ma:contentTypeScope="" ma:versionID="69e9fdafc8a7c138f75bdb45cffc0c52">
  <xsd:schema xmlns:xsd="http://www.w3.org/2001/XMLSchema" xmlns:p="http://schemas.microsoft.com/office/2006/metadata/properties" xmlns:ns2="d39f7218-c32e-473c-94fe-30ac63b95190" xmlns:ns3="ca134654-2a96-4d7b-8f0f-0f76e54dd28e" targetNamespace="http://schemas.microsoft.com/office/2006/metadata/properties" ma:root="true" ma:fieldsID="1f3cf87aa6f999efe22a6801fb577317" ns2:_="" ns3:_="">
    <xsd:import namespace="d39f7218-c32e-473c-94fe-30ac63b95190"/>
    <xsd:import namespace="ca134654-2a96-4d7b-8f0f-0f76e54dd28e"/>
    <xsd:element name="properties">
      <xsd:complexType>
        <xsd:sequence>
          <xsd:element name="documentManagement">
            <xsd:complexType>
              <xsd:all>
                <xsd:element ref="ns2:_x041e__x043f__x0438__x0441__x0430__x043d__x0438__x0435__x0020__x0434__x043e__x043a__x0443__x043c__x0435__x043d__x0442__x0430_" minOccurs="0"/>
                <xsd:element ref="ns3:Project" minOccurs="0"/>
                <xsd:element ref="ns3:Department1" minOccurs="0"/>
                <xsd:element ref="ns3:Subject1" minOccurs="0"/>
                <xsd:element ref="ns3:DocumentType" minOccurs="0"/>
                <xsd:element ref="ns2:TitleIm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39f7218-c32e-473c-94fe-30ac63b95190" elementFormDefault="qualified">
    <xsd:import namespace="http://schemas.microsoft.com/office/2006/documentManagement/types"/>
    <xsd:element name="_x041e__x043f__x0438__x0441__x0430__x043d__x0438__x0435__x0020__x0434__x043e__x043a__x0443__x043c__x0435__x043d__x0442__x0430_" ma:index="1" nillable="true" ma:displayName="Описание документа" ma:description="Описание документа" ma:internalName="_x041e__x043f__x0438__x0441__x0430__x043d__x0438__x0435__x0020__x0434__x043e__x043a__x0443__x043c__x0435__x043d__x0442__x0430_">
      <xsd:simpleType>
        <xsd:restriction base="dms:Text">
          <xsd:maxLength value="255"/>
        </xsd:restriction>
      </xsd:simpleType>
    </xsd:element>
    <xsd:element name="TitleImage" ma:index="13" nillable="true" ma:displayName="Заглавное изображение" ma:description="Это изображение будет отображено на странице раздела &quot;Книга фирменного стиля&quot;." ma:format="Image" ma:internalName="Title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ca134654-2a96-4d7b-8f0f-0f76e54dd28e" elementFormDefault="qualified">
    <xsd:import namespace="http://schemas.microsoft.com/office/2006/documentManagement/types"/>
    <xsd:element name="Project" ma:index="3" nillable="true" ma:displayName="Проект" ma:list="{c6c5b65e-9586-4ca0-b665-5e986a839b33}" ma:internalName="Project" ma:showField="LinkTitleNoMenu" ma:web="ca134654-2a96-4d7b-8f0f-0f76e54dd28e">
      <xsd:simpleType>
        <xsd:restriction base="dms:Lookup"/>
      </xsd:simpleType>
    </xsd:element>
    <xsd:element name="Department1" ma:index="4" nillable="true" ma:displayName="Структурный классификатор" ma:list="{e43c5aa8-5965-49bf-9da8-c02776bff772}" ma:internalName="Department1" ma:showField="LinkTitleNoMenu" ma:web="ca134654-2a96-4d7b-8f0f-0f76e54dd28e">
      <xsd:simpleType>
        <xsd:restriction base="dms:Lookup"/>
      </xsd:simpleType>
    </xsd:element>
    <xsd:element name="Subject1" ma:index="5" nillable="true" ma:displayName="Тематика" ma:list="{49d624bb-f3dc-44b0-b84e-2a8b833b0d80}" ma:internalName="Subject1" ma:readOnly="false" ma:showField="LinkTitleNoMenu" ma:web="ca134654-2a96-4d7b-8f0f-0f76e54dd28e">
      <xsd:simpleType>
        <xsd:restriction base="dms:Lookup"/>
      </xsd:simpleType>
    </xsd:element>
    <xsd:element name="DocumentType" ma:index="6" nillable="true" ma:displayName="Тип документа" ma:list="{78d94d72-a03a-4f38-93b9-ba73e9ec09b9}" ma:internalName="DocumentType" ma:showField="LinkTitleNoMenu" ma:web="ca134654-2a96-4d7b-8f0f-0f76e54dd28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Тип содержимого"/>
        <xsd:element ref="dc:title" minOccurs="0" maxOccurs="1" ma:index="2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08969A-B7E7-421E-918F-D25206A027D0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d39f7218-c32e-473c-94fe-30ac63b95190"/>
    <ds:schemaRef ds:uri="ca134654-2a96-4d7b-8f0f-0f76e54dd28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5917E6-61CA-4766-A751-AA3F84D19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f7218-c32e-473c-94fe-30ac63b95190"/>
    <ds:schemaRef ds:uri="ca134654-2a96-4d7b-8f0f-0f76e54dd28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E5C049D-D2C4-4E6E-88FB-FD38285B2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9305</TotalTime>
  <Words>239</Words>
  <Application>Microsoft Office PowerPoint</Application>
  <PresentationFormat>Экран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3_Тема Office</vt:lpstr>
      <vt:lpstr>5_Тема Office</vt:lpstr>
      <vt:lpstr>9_Тема Office</vt:lpstr>
      <vt:lpstr>6_Тема Office</vt:lpstr>
      <vt:lpstr>7_Тема Office</vt:lpstr>
      <vt:lpstr>10_Тема Office</vt:lpstr>
      <vt:lpstr>4_Тема Office</vt:lpstr>
      <vt:lpstr>8_Тема Office</vt:lpstr>
      <vt:lpstr>11_Тема Office</vt:lpstr>
      <vt:lpstr>Лист</vt:lpstr>
      <vt:lpstr>Microsoft Excel 97-2003 Worksheet</vt:lpstr>
      <vt:lpstr>Презентация PowerPoint</vt:lpstr>
      <vt:lpstr>Объекты подземного хранения газа в России</vt:lpstr>
      <vt:lpstr>Надежность ГПА на КС ПХГ</vt:lpstr>
      <vt:lpstr>Надежность ГПА на КС ПХГ</vt:lpstr>
      <vt:lpstr>Развитие компрессорного парка ПХГ </vt:lpstr>
      <vt:lpstr>Дефекты на поршневых ГПА</vt:lpstr>
      <vt:lpstr>Дефекты и неисправности основного оборудования</vt:lpstr>
      <vt:lpstr>Проблемные вопросы поставки запасных частей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Титов Виктор Андреевич</cp:lastModifiedBy>
  <cp:revision>293</cp:revision>
  <cp:lastPrinted>2017-10-27T09:15:41Z</cp:lastPrinted>
  <dcterms:created xsi:type="dcterms:W3CDTF">2016-02-05T10:31:15Z</dcterms:created>
  <dcterms:modified xsi:type="dcterms:W3CDTF">2018-12-03T13:23:44Z</dcterms:modified>
</cp:coreProperties>
</file>