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  <p:sldMasterId id="2147483658" r:id="rId2"/>
    <p:sldMasterId id="2147483659" r:id="rId3"/>
    <p:sldMasterId id="2147483660" r:id="rId4"/>
    <p:sldMasterId id="2147483661" r:id="rId5"/>
    <p:sldMasterId id="2147483662" r:id="rId6"/>
    <p:sldMasterId id="2147483663" r:id="rId7"/>
    <p:sldMasterId id="2147483655" r:id="rId8"/>
  </p:sldMasterIdLst>
  <p:notesMasterIdLst>
    <p:notesMasterId r:id="rId26"/>
  </p:notesMasterIdLst>
  <p:handoutMasterIdLst>
    <p:handoutMasterId r:id="rId27"/>
  </p:handoutMasterIdLst>
  <p:sldIdLst>
    <p:sldId id="258" r:id="rId9"/>
    <p:sldId id="383" r:id="rId10"/>
    <p:sldId id="448" r:id="rId11"/>
    <p:sldId id="449" r:id="rId12"/>
    <p:sldId id="447" r:id="rId13"/>
    <p:sldId id="461" r:id="rId14"/>
    <p:sldId id="452" r:id="rId15"/>
    <p:sldId id="450" r:id="rId16"/>
    <p:sldId id="463" r:id="rId17"/>
    <p:sldId id="454" r:id="rId18"/>
    <p:sldId id="455" r:id="rId19"/>
    <p:sldId id="457" r:id="rId20"/>
    <p:sldId id="462" r:id="rId21"/>
    <p:sldId id="459" r:id="rId22"/>
    <p:sldId id="464" r:id="rId23"/>
    <p:sldId id="456" r:id="rId24"/>
    <p:sldId id="302" r:id="rId25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780">
          <p15:clr>
            <a:srgbClr val="A4A3A4"/>
          </p15:clr>
        </p15:guide>
        <p15:guide id="2" orient="horz" pos="2812">
          <p15:clr>
            <a:srgbClr val="A4A3A4"/>
          </p15:clr>
        </p15:guide>
        <p15:guide id="3" orient="horz" pos="3875">
          <p15:clr>
            <a:srgbClr val="A4A3A4"/>
          </p15:clr>
        </p15:guide>
        <p15:guide id="4" orient="horz" pos="825">
          <p15:clr>
            <a:srgbClr val="A4A3A4"/>
          </p15:clr>
        </p15:guide>
        <p15:guide id="5" orient="horz" pos="3268">
          <p15:clr>
            <a:srgbClr val="A4A3A4"/>
          </p15:clr>
        </p15:guide>
        <p15:guide id="6" orient="horz" pos="589">
          <p15:clr>
            <a:srgbClr val="A4A3A4"/>
          </p15:clr>
        </p15:guide>
        <p15:guide id="7" orient="horz" pos="1247">
          <p15:clr>
            <a:srgbClr val="A4A3A4"/>
          </p15:clr>
        </p15:guide>
        <p15:guide id="8" pos="141">
          <p15:clr>
            <a:srgbClr val="A4A3A4"/>
          </p15:clr>
        </p15:guide>
        <p15:guide id="9" pos="1089">
          <p15:clr>
            <a:srgbClr val="A4A3A4"/>
          </p15:clr>
        </p15:guide>
        <p15:guide id="10" pos="1558">
          <p15:clr>
            <a:srgbClr val="A4A3A4"/>
          </p15:clr>
        </p15:guide>
        <p15:guide id="11" pos="5423">
          <p15:clr>
            <a:srgbClr val="A4A3A4"/>
          </p15:clr>
        </p15:guide>
        <p15:guide id="12" pos="3763">
          <p15:clr>
            <a:srgbClr val="A4A3A4"/>
          </p15:clr>
        </p15:guide>
        <p15:guide id="13" pos="5626">
          <p15:clr>
            <a:srgbClr val="A4A3A4"/>
          </p15:clr>
        </p15:guide>
        <p15:guide id="14" pos="1363">
          <p15:clr>
            <a:srgbClr val="A4A3A4"/>
          </p15:clr>
        </p15:guide>
        <p15:guide id="15" pos="289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43" userDrawn="1">
          <p15:clr>
            <a:srgbClr val="A4A3A4"/>
          </p15:clr>
        </p15:guide>
        <p15:guide id="2" pos="2141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B9"/>
    <a:srgbClr val="E5F2F4"/>
    <a:srgbClr val="EAF5F6"/>
    <a:srgbClr val="FFFF66"/>
    <a:srgbClr val="D2ECB6"/>
    <a:srgbClr val="FF7C80"/>
    <a:srgbClr val="FF9999"/>
    <a:srgbClr val="CC3300"/>
    <a:srgbClr val="FFFFC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86807" autoAdjust="0"/>
  </p:normalViewPr>
  <p:slideViewPr>
    <p:cSldViewPr snapToGrid="0">
      <p:cViewPr>
        <p:scale>
          <a:sx n="60" d="100"/>
          <a:sy n="60" d="100"/>
        </p:scale>
        <p:origin x="-738" y="426"/>
      </p:cViewPr>
      <p:guideLst>
        <p:guide orient="horz" pos="1780"/>
        <p:guide orient="horz" pos="2812"/>
        <p:guide orient="horz" pos="3875"/>
        <p:guide orient="horz" pos="825"/>
        <p:guide orient="horz" pos="3268"/>
        <p:guide orient="horz" pos="589"/>
        <p:guide orient="horz" pos="1247"/>
        <p:guide pos="141"/>
        <p:guide pos="1089"/>
        <p:guide pos="1558"/>
        <p:guide pos="5423"/>
        <p:guide pos="3763"/>
        <p:guide pos="5626"/>
        <p:guide pos="1363"/>
        <p:guide pos="2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2610" y="-1086"/>
      </p:cViewPr>
      <p:guideLst>
        <p:guide orient="horz" pos="3143"/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pP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Наличие телемеханики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c:rich>
      </c:tx>
      <c:layout>
        <c:manualLayout>
          <c:xMode val="edge"/>
          <c:yMode val="edge"/>
          <c:x val="0.13748954092558541"/>
          <c:y val="4.62212751101416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320279902574655"/>
          <c:y val="0.17106515201006164"/>
          <c:w val="0.69341013029847387"/>
          <c:h val="0.6120799130954542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/>
            </a:solidFill>
          </c:spPr>
          <c:dPt>
            <c:idx val="1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-0.50338674259171678"/>
                  <c:y val="-1.1569935976062727E-2"/>
                </c:manualLayout>
              </c:layout>
              <c:tx>
                <c:rich>
                  <a:bodyPr/>
                  <a:lstStyle/>
                  <a:p>
                    <a:pPr>
                      <a:defRPr sz="2800" b="1">
                        <a:solidFill>
                          <a:schemeClr val="bg1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2800" dirty="0" smtClean="0">
                        <a:solidFill>
                          <a:schemeClr val="bg1"/>
                        </a:solidFill>
                      </a:rPr>
                      <a:t>89 %</a:t>
                    </a:r>
                    <a:endParaRPr lang="en-US" sz="28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50311646381623365"/>
                  <c:y val="6.0227576747754197E-3"/>
                </c:manualLayout>
              </c:layout>
              <c:tx>
                <c:rich>
                  <a:bodyPr/>
                  <a:lstStyle/>
                  <a:p>
                    <a:pPr>
                      <a:defRPr sz="2800" b="1">
                        <a:solidFill>
                          <a:srgbClr val="0071B9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2800" dirty="0" smtClean="0">
                        <a:solidFill>
                          <a:srgbClr val="0071B9"/>
                        </a:solidFill>
                        <a:latin typeface="Arial Narrow" panose="020B0606020202030204" pitchFamily="34" charset="0"/>
                      </a:rPr>
                      <a:t>11 %</a:t>
                    </a:r>
                    <a:endParaRPr lang="en-US" sz="2800" dirty="0">
                      <a:solidFill>
                        <a:srgbClr val="0071B9"/>
                      </a:solidFill>
                      <a:latin typeface="Arial Narrow" panose="020B060602020203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0071B9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Не телемеханизировано</c:v>
                </c:pt>
                <c:pt idx="1">
                  <c:v>Телемеханизировано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</c:v>
                </c:pt>
                <c:pt idx="1">
                  <c:v>89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70"/>
        <c:holeSize val="45"/>
      </c:doughnutChart>
    </c:plotArea>
    <c:legend>
      <c:legendPos val="b"/>
      <c:legendEntry>
        <c:idx val="0"/>
        <c:txPr>
          <a:bodyPr/>
          <a:lstStyle/>
          <a:p>
            <a:pPr>
              <a:defRPr sz="2400"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>
                <a:solidFill>
                  <a:schemeClr val="bg1"/>
                </a:solidFill>
              </a:defRPr>
            </a:pPr>
            <a:endParaRPr lang="ru-RU"/>
          </a:p>
        </c:txPr>
      </c:legendEntry>
      <c:layout/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pP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Наличие САУ ГРС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c:rich>
      </c:tx>
      <c:layout>
        <c:manualLayout>
          <c:xMode val="edge"/>
          <c:yMode val="edge"/>
          <c:x val="0.23896047303721549"/>
          <c:y val="3.729350364873298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903046010722625"/>
          <c:y val="7.4038403359280525E-2"/>
          <c:w val="0.64522406773667818"/>
          <c:h val="0.7936230302737425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/>
            </a:solidFill>
          </c:spPr>
          <c:dPt>
            <c:idx val="1"/>
            <c:bubble3D val="0"/>
            <c:spPr>
              <a:solidFill>
                <a:srgbClr val="FFFF66"/>
              </a:solidFill>
            </c:spPr>
          </c:dPt>
          <c:dLbls>
            <c:dLbl>
              <c:idx val="0"/>
              <c:layout>
                <c:manualLayout>
                  <c:x val="-0.47107526267866318"/>
                  <c:y val="7.7502749680233816E-3"/>
                </c:manualLayout>
              </c:layout>
              <c:tx>
                <c:rich>
                  <a:bodyPr/>
                  <a:lstStyle/>
                  <a:p>
                    <a:pPr>
                      <a:defRPr sz="2800" b="1">
                        <a:solidFill>
                          <a:srgbClr val="0071B9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2800" dirty="0" smtClean="0">
                        <a:solidFill>
                          <a:srgbClr val="0071B9"/>
                        </a:solidFill>
                      </a:rPr>
                      <a:t>76 %</a:t>
                    </a:r>
                    <a:endParaRPr lang="en-US" sz="2800" dirty="0">
                      <a:solidFill>
                        <a:srgbClr val="0071B9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47477183345523577"/>
                  <c:y val="-1.4831942398668139E-3"/>
                </c:manualLayout>
              </c:layout>
              <c:tx>
                <c:rich>
                  <a:bodyPr/>
                  <a:lstStyle/>
                  <a:p>
                    <a:pPr>
                      <a:defRPr sz="2800" b="1">
                        <a:solidFill>
                          <a:srgbClr val="0071B9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2800" dirty="0" smtClean="0">
                        <a:solidFill>
                          <a:srgbClr val="0071B9"/>
                        </a:solidFill>
                        <a:latin typeface="Arial Narrow" panose="020B0606020202030204" pitchFamily="34" charset="0"/>
                      </a:rPr>
                      <a:t>24 %</a:t>
                    </a:r>
                    <a:endParaRPr lang="en-US" sz="2800" dirty="0">
                      <a:solidFill>
                        <a:srgbClr val="0071B9"/>
                      </a:solidFill>
                      <a:latin typeface="Arial Narrow" panose="020B060602020203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003366"/>
                    </a:solidFill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Не автоматизировано</c:v>
                </c:pt>
                <c:pt idx="1">
                  <c:v>Автоматизировано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</c:v>
                </c:pt>
                <c:pt idx="1">
                  <c:v>76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45"/>
        <c:holeSize val="45"/>
      </c:doughnutChart>
    </c:plotArea>
    <c:legend>
      <c:legendPos val="b"/>
      <c:legendEntry>
        <c:idx val="0"/>
        <c:txPr>
          <a:bodyPr/>
          <a:lstStyle/>
          <a:p>
            <a:pPr>
              <a:defRPr sz="2400"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>
                <a:solidFill>
                  <a:schemeClr val="bg1"/>
                </a:solidFill>
              </a:defRPr>
            </a:pPr>
            <a:endParaRPr lang="ru-RU"/>
          </a:p>
        </c:txPr>
      </c:legendEntry>
      <c:layout/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705670680847616"/>
          <c:y val="4.6623555174572173E-2"/>
          <c:w val="0.51044000215344354"/>
          <c:h val="0.8239851702235099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1"/>
            <c:bubble3D val="0"/>
            <c:spPr>
              <a:solidFill>
                <a:srgbClr val="FFFF66"/>
              </a:solidFill>
            </c:spPr>
          </c:dPt>
          <c:dPt>
            <c:idx val="2"/>
            <c:bubble3D val="0"/>
            <c:spPr>
              <a:solidFill>
                <a:schemeClr val="bg1"/>
              </a:solidFill>
            </c:spPr>
          </c:dPt>
          <c:dPt>
            <c:idx val="3"/>
            <c:bubble3D val="0"/>
            <c:spPr>
              <a:solidFill>
                <a:srgbClr val="3366FF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D4C47DE1-A6B6-48A2-ABC8-07AD2E6AD11D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 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2400" b="1">
                        <a:solidFill>
                          <a:srgbClr val="0071B9"/>
                        </a:solidFill>
                      </a:defRPr>
                    </a:pPr>
                    <a:fld id="{9AA240B0-0453-40EB-A68C-453D22504AE6}" type="VALUE">
                      <a:rPr lang="en-US" smtClean="0">
                        <a:solidFill>
                          <a:srgbClr val="0071B9"/>
                        </a:solidFill>
                      </a:rPr>
                      <a:pPr>
                        <a:defRPr sz="2400" b="1">
                          <a:solidFill>
                            <a:srgbClr val="0071B9"/>
                          </a:solidFill>
                        </a:defRPr>
                      </a:pPr>
                      <a:t>[ЗНАЧЕНИЕ]</a:t>
                    </a:fld>
                    <a:r>
                      <a:rPr lang="en-US" smtClean="0">
                        <a:solidFill>
                          <a:srgbClr val="0071B9"/>
                        </a:solidFill>
                      </a:rPr>
                      <a:t>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3.1906827636354732E-2"/>
                  <c:y val="0.11127909153819182"/>
                </c:manualLayout>
              </c:layout>
              <c:tx>
                <c:rich>
                  <a:bodyPr/>
                  <a:lstStyle/>
                  <a:p>
                    <a:pPr>
                      <a:defRPr sz="2400" b="1">
                        <a:solidFill>
                          <a:srgbClr val="0071B9"/>
                        </a:solidFill>
                      </a:defRPr>
                    </a:pPr>
                    <a:fld id="{F89162A4-8587-4D8A-929A-7F56F678E4E8}" type="VALUE">
                      <a:rPr lang="en-US" sz="2400" smtClean="0"/>
                      <a:pPr>
                        <a:defRPr sz="2400" b="1">
                          <a:solidFill>
                            <a:srgbClr val="0071B9"/>
                          </a:solidFill>
                        </a:defRPr>
                      </a:pPr>
                      <a:t>[ЗНАЧЕНИЕ]</a:t>
                    </a:fld>
                    <a:r>
                      <a:rPr lang="en-US" sz="2400" dirty="0" smtClean="0"/>
                      <a:t> %</a:t>
                    </a:r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АСА 2.556.168 (Янтарь)</c:v>
                </c:pt>
                <c:pt idx="1">
                  <c:v>СТН-3000</c:v>
                </c:pt>
                <c:pt idx="2">
                  <c:v>Магистраль-2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63</c:v>
                </c:pt>
                <c:pt idx="1">
                  <c:v>30</c:v>
                </c:pt>
                <c:pt idx="2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"/>
      </c:pieChart>
    </c:plotArea>
    <c:legend>
      <c:legendPos val="b"/>
      <c:legendEntry>
        <c:idx val="0"/>
        <c:txPr>
          <a:bodyPr/>
          <a:lstStyle/>
          <a:p>
            <a:pPr>
              <a:defRPr sz="2800" b="1" baseline="0">
                <a:solidFill>
                  <a:schemeClr val="bg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5.4289825969320235E-2"/>
          <c:w val="0.46388872089771666"/>
          <c:h val="0.83447192399259162"/>
        </c:manualLayout>
      </c:layout>
      <c:overlay val="0"/>
      <c:txPr>
        <a:bodyPr/>
        <a:lstStyle/>
        <a:p>
          <a:pPr>
            <a:defRPr sz="2800" b="1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0.34014</cdr:x>
      <cdr:y>0.42346</cdr:y>
    </cdr:from>
    <cdr:to>
      <cdr:x>0.60609</cdr:x>
      <cdr:y>0.5353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3999" y="2149426"/>
          <a:ext cx="1191605" cy="56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Arial Narrow" panose="020B0606020202030204" pitchFamily="34" charset="0"/>
            </a:rPr>
            <a:t>174 ГРС</a:t>
          </a:r>
          <a:endParaRPr lang="ru-RU" sz="2400" b="1" dirty="0">
            <a:solidFill>
              <a:schemeClr val="bg1"/>
            </a:solidFill>
            <a:latin typeface="Arial Narrow" panose="020B060602020203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0.31286</cdr:x>
      <cdr:y>0.42438</cdr:y>
    </cdr:from>
    <cdr:to>
      <cdr:x>0.57881</cdr:x>
      <cdr:y>0.53622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3527" y="2197757"/>
          <a:ext cx="1295081" cy="5791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Arial Narrow" panose="020B0606020202030204" pitchFamily="34" charset="0"/>
            </a:rPr>
            <a:t>174 ГРС</a:t>
          </a:r>
          <a:endParaRPr lang="ru-RU" sz="2400" b="1" dirty="0">
            <a:solidFill>
              <a:schemeClr val="bg1"/>
            </a:solidFill>
            <a:latin typeface="Arial Narrow" panose="020B060602020203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5"/>
            <a:ext cx="2945862" cy="497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240" tIns="45121" rIns="90240" bIns="45121" numCol="1" anchor="t" anchorCtr="0" compatLnSpc="1">
            <a:prstTxWarp prst="textNoShape">
              <a:avLst/>
            </a:prstTxWarp>
          </a:bodyPr>
          <a:lstStyle>
            <a:lvl1pPr defTabSz="900229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7" y="5"/>
            <a:ext cx="2945862" cy="497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240" tIns="45121" rIns="90240" bIns="45121" numCol="1" anchor="t" anchorCtr="0" compatLnSpc="1">
            <a:prstTxWarp prst="textNoShape">
              <a:avLst/>
            </a:prstTxWarp>
          </a:bodyPr>
          <a:lstStyle>
            <a:lvl1pPr algn="r" defTabSz="900229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7768"/>
            <a:ext cx="2945862" cy="497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240" tIns="45121" rIns="90240" bIns="45121" numCol="1" anchor="b" anchorCtr="0" compatLnSpc="1">
            <a:prstTxWarp prst="textNoShape">
              <a:avLst/>
            </a:prstTxWarp>
          </a:bodyPr>
          <a:lstStyle>
            <a:lvl1pPr defTabSz="900229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7" y="9427768"/>
            <a:ext cx="2945862" cy="497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240" tIns="45121" rIns="90240" bIns="45121" numCol="1" anchor="b" anchorCtr="0" compatLnSpc="1">
            <a:prstTxWarp prst="textNoShape">
              <a:avLst/>
            </a:prstTxWarp>
          </a:bodyPr>
          <a:lstStyle>
            <a:lvl1pPr algn="r" defTabSz="900229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22A7DBEB-C810-4126-A23D-8504D21098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190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5"/>
            <a:ext cx="2945862" cy="497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177" tIns="47588" rIns="95177" bIns="47588" numCol="1" anchor="t" anchorCtr="0" compatLnSpc="1">
            <a:prstTxWarp prst="textNoShape">
              <a:avLst/>
            </a:prstTxWarp>
          </a:bodyPr>
          <a:lstStyle>
            <a:lvl1pPr defTabSz="952107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7" y="5"/>
            <a:ext cx="2945862" cy="497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177" tIns="47588" rIns="95177" bIns="47588" numCol="1" anchor="t" anchorCtr="0" compatLnSpc="1">
            <a:prstTxWarp prst="textNoShape">
              <a:avLst/>
            </a:prstTxWarp>
          </a:bodyPr>
          <a:lstStyle>
            <a:lvl1pPr algn="r" defTabSz="952107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984" y="4716197"/>
            <a:ext cx="5435708" cy="44667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177" tIns="47588" rIns="95177" bIns="475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7768"/>
            <a:ext cx="2945862" cy="497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177" tIns="47588" rIns="95177" bIns="47588" numCol="1" anchor="b" anchorCtr="0" compatLnSpc="1">
            <a:prstTxWarp prst="textNoShape">
              <a:avLst/>
            </a:prstTxWarp>
          </a:bodyPr>
          <a:lstStyle>
            <a:lvl1pPr defTabSz="952107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7" y="9427768"/>
            <a:ext cx="2945862" cy="497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177" tIns="47588" rIns="95177" bIns="47588" numCol="1" anchor="b" anchorCtr="0" compatLnSpc="1">
            <a:prstTxWarp prst="textNoShape">
              <a:avLst/>
            </a:prstTxWarp>
          </a:bodyPr>
          <a:lstStyle>
            <a:lvl1pPr algn="r" defTabSz="952107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02678417-ECF3-4C46-8017-A4D003465D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411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/>
            <a:r>
              <a:rPr lang="ru-RU" b="0" dirty="0" smtClean="0"/>
              <a:t>Добрый</a:t>
            </a:r>
            <a:r>
              <a:rPr lang="ru-RU" b="0" baseline="0" dirty="0" smtClean="0"/>
              <a:t> день, Уважаемые коллеги!</a:t>
            </a:r>
          </a:p>
          <a:p>
            <a:pPr algn="just" eaLnBrk="1" hangingPunct="1"/>
            <a:r>
              <a:rPr lang="ru-RU" b="0" baseline="0" dirty="0" smtClean="0"/>
              <a:t>Вашему вниманию предлагается доклад на тему: «</a:t>
            </a:r>
            <a:r>
              <a:rPr lang="ru-RU" b="0" dirty="0" smtClean="0"/>
              <a:t>РАСПРЕДЕЛЕННО ИНФОРМАЦИОННО-УПРАВЛЯЮЩАЯ СИСТЕМА НА ГРС</a:t>
            </a:r>
            <a:r>
              <a:rPr lang="ru-RU" b="0" baseline="0" dirty="0" smtClean="0"/>
              <a:t>».</a:t>
            </a:r>
          </a:p>
          <a:p>
            <a:pPr algn="just" defTabSz="911000" eaLnBrk="1" hangingPunct="1">
              <a:defRPr/>
            </a:pPr>
            <a:r>
              <a:rPr lang="ru-RU" b="0" baseline="0" dirty="0" smtClean="0"/>
              <a:t>В данном докладе будет рассмотрен опыт выполнения ремонтных работ на ГРС, в том числе систем автоматизации, проблемы связанные с этим, а также будут предложены пути их решения.</a:t>
            </a:r>
            <a:endParaRPr lang="ru-RU" b="0" dirty="0"/>
          </a:p>
          <a:p>
            <a:pPr eaLnBrk="1" hangingPunct="1"/>
            <a:endParaRPr 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6F26DC0-39B0-477C-9950-968670EC84EA}" type="slidenum">
              <a:rPr lang="ru-RU" smtClean="0"/>
              <a:pPr/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7453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Предлагается поузловая автоматизация путем оснащения каждого технологического узла элементами распределенной информационно-управляющей системы (далее РИУС), установленными во взрывонепроницаемые оболочки.</a:t>
            </a:r>
          </a:p>
          <a:p>
            <a:pPr algn="just"/>
            <a:r>
              <a:rPr lang="ru-RU" dirty="0"/>
              <a:t>Преимущества подобной организации системы автоматики ГРС, по сравнению с централизованной САУ ГРС:</a:t>
            </a:r>
          </a:p>
          <a:p>
            <a:pPr algn="just"/>
            <a:r>
              <a:rPr lang="ru-RU" dirty="0"/>
              <a:t>- в части материальных затрат: значительно сокращается длина и количество межблочных кабельных соединений, количество промежуточных клеммных коробок, кабельных лотков, дорогостоящих межблочных кабельных проходок и кабельных уплотнений;</a:t>
            </a:r>
          </a:p>
          <a:p>
            <a:pPr algn="just"/>
            <a:r>
              <a:rPr lang="ru-RU" dirty="0"/>
              <a:t>- в части трудозатрат: существенно уменьшается время строительно-монтажных работ на объекте, одновременно сокращая число ошибок при монтаже оборудования, т.к. технологический узел поставляется </a:t>
            </a:r>
            <a:r>
              <a:rPr lang="ru-RU" dirty="0" smtClean="0"/>
              <a:t>в максимальной </a:t>
            </a:r>
            <a:r>
              <a:rPr lang="ru-RU" dirty="0"/>
              <a:t>заводской готовности, а подключение сводится к подаче требуемого напряжения;</a:t>
            </a:r>
          </a:p>
          <a:p>
            <a:pPr marL="171982" indent="-171982" algn="just">
              <a:buFontTx/>
              <a:buChar char="-"/>
            </a:pPr>
            <a:r>
              <a:rPr lang="ru-RU" dirty="0"/>
              <a:t>в части автоматизации: снижается нагрузка на САУ ГРС (уменьшая при этом стоимость основного оборудования шкафа автоматики), т.к. задачи диагностики </a:t>
            </a:r>
            <a:r>
              <a:rPr lang="ru-RU" dirty="0" err="1"/>
              <a:t>КИПиА</a:t>
            </a:r>
            <a:r>
              <a:rPr lang="ru-RU" dirty="0"/>
              <a:t>, самодиагностики модулей, контроля шлейфов </a:t>
            </a:r>
            <a:r>
              <a:rPr lang="ru-RU" dirty="0" err="1"/>
              <a:t>КИПиА</a:t>
            </a:r>
            <a:r>
              <a:rPr lang="ru-RU" dirty="0"/>
              <a:t> и ЗРА решается средствами РИУС, оставляя САУ ГРС задачи коммуникационного обмена внутри распределенной сети и верхнего уровня автоматизации.</a:t>
            </a:r>
          </a:p>
          <a:p>
            <a:pPr algn="just"/>
            <a:r>
              <a:rPr lang="ru-RU" dirty="0" smtClean="0"/>
              <a:t>Необходимо отметить,</a:t>
            </a:r>
            <a:r>
              <a:rPr lang="ru-RU" baseline="0" dirty="0" smtClean="0"/>
              <a:t> что ч</a:t>
            </a:r>
            <a:r>
              <a:rPr lang="ru-RU" dirty="0" smtClean="0"/>
              <a:t>астично </a:t>
            </a:r>
            <a:r>
              <a:rPr lang="ru-RU" dirty="0"/>
              <a:t>работа по оснащения узлов ГРС блоками РИУС фактически уже выполнена – это узлы </a:t>
            </a:r>
            <a:r>
              <a:rPr lang="ru-RU" dirty="0" smtClean="0"/>
              <a:t>одоризации и предотвращения гидратобразования.</a:t>
            </a:r>
          </a:p>
          <a:p>
            <a:pPr algn="just"/>
            <a:r>
              <a:rPr lang="ru-RU" baseline="0" dirty="0" smtClean="0"/>
              <a:t>То есть необходимо продолжить работу по оснащению оставшихся узлов.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78417-ECF3-4C46-8017-A4D003465D5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238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baseline="0" dirty="0" smtClean="0"/>
              <a:t>В качестве примера на слайде показа комплекс одоризации газа ОДДК производства ООО «Завод «Газпроммаш»</a:t>
            </a:r>
          </a:p>
          <a:p>
            <a:pPr algn="just"/>
            <a:r>
              <a:rPr lang="ru-RU" baseline="0" dirty="0" smtClean="0"/>
              <a:t>модуль РИУС расположен внутри технологической установки во </a:t>
            </a:r>
            <a:r>
              <a:rPr lang="ru-RU" dirty="0" smtClean="0"/>
              <a:t>взрывонепроницаемой</a:t>
            </a:r>
            <a:r>
              <a:rPr lang="ru-RU" baseline="0" dirty="0" smtClean="0"/>
              <a:t> оболочке.</a:t>
            </a:r>
          </a:p>
          <a:p>
            <a:pPr algn="just"/>
            <a:r>
              <a:rPr lang="ru-RU" baseline="0" dirty="0" smtClean="0"/>
              <a:t>От РИУС на верхний уровень уходит всего 4 провода.</a:t>
            </a:r>
          </a:p>
          <a:p>
            <a:pPr algn="just"/>
            <a:r>
              <a:rPr lang="ru-RU" baseline="0" dirty="0" smtClean="0"/>
              <a:t>Предлагается каждый узел ГРС оснастить аналогичным модулем РИУС.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78417-ECF3-4C46-8017-A4D003465D58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921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baseline="0" dirty="0" smtClean="0"/>
              <a:t>Узел подогрева газа так же оснащен своим блоком управления и его так же можно отнести к системе РИУС.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78417-ECF3-4C46-8017-A4D003465D58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657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Кроме того применение РИУС повышает заводскую готовность изделия.</a:t>
            </a:r>
          </a:p>
          <a:p>
            <a:r>
              <a:rPr lang="ru-RU" baseline="0" dirty="0" smtClean="0"/>
              <a:t>На слайде представлена ситуация при использовании РИУС:</a:t>
            </a:r>
          </a:p>
          <a:p>
            <a:r>
              <a:rPr lang="ru-RU" baseline="0" dirty="0" smtClean="0"/>
              <a:t>«железо» собрано на заводе, вся кабельная продукция расключена и проверена, блок управления подключен по временной схеме для проверки модуля РИУС.</a:t>
            </a:r>
          </a:p>
          <a:p>
            <a:r>
              <a:rPr lang="ru-RU" baseline="0" dirty="0" smtClean="0"/>
              <a:t>Таким образом с завода на объект по настоящему отправляется готовое изделие.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78417-ECF3-4C46-8017-A4D003465D58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575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Так же хочу обратить внимание на ГРС где уже установлена система телемеханики и необходимо проведение работ по замене основного технологического оборудования. В этом случае не потребуется устанавливать САУ ГРС, достаточно интегрировать РИУС в существующую систему телемеханики. Такое техническое решение так же позволяет снизить стоимость капитального ремонта за счет снижения стоимости оборудования.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78417-ECF3-4C46-8017-A4D003465D58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85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baseline="0" dirty="0" smtClean="0"/>
              <a:t>В заключение хотелось отметить, что применение САУ не изменило подхода к ведению эксплуатационной документации на ГРС, вся документация продолжает вестись на бумажном носителе. Дорогостоящая панель оператора фактически в 90% времени используется оператором для просмотра мнемосхемы, то есть ресурсы заложенные в САУ ГРС не используются в полном объёме.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78417-ECF3-4C46-8017-A4D003465D58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183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78417-ECF3-4C46-8017-A4D003465D58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547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78417-ECF3-4C46-8017-A4D003465D58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526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/>
              <a:t>Проведение работ по капитальному ремонту ГРС с учетом сроков поставки материалов и оборудования, снижения газопотребления и начала отопительного сезона возможно в период с мая по сентябрь месяц. Сжатые сроки проведения работ предъявляют особые требования к оборудованию, в первую очередь </a:t>
            </a:r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ru-RU" dirty="0" smtClean="0"/>
              <a:t>это </a:t>
            </a:r>
            <a:r>
              <a:rPr lang="ru-RU" dirty="0"/>
              <a:t>высокая заводская готовность.</a:t>
            </a:r>
          </a:p>
          <a:p>
            <a:pPr algn="just"/>
            <a:r>
              <a:rPr lang="ru-RU" dirty="0"/>
              <a:t>ООО «Газпром трансгаз Ухта» при проектировании работ по капитальному ремонту ориентируется на </a:t>
            </a:r>
            <a:r>
              <a:rPr lang="ru-RU" dirty="0" smtClean="0"/>
              <a:t>блочно-модульное оборудование.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78417-ECF3-4C46-8017-A4D003465D5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22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/>
              <a:t>Если заменяемое оборудование расположено в капитальных зданиях или открытых </a:t>
            </a:r>
            <a:r>
              <a:rPr lang="ru-RU" dirty="0" smtClean="0"/>
              <a:t>площадках, </a:t>
            </a:r>
            <a:r>
              <a:rPr lang="ru-RU" dirty="0"/>
              <a:t>тогда применяется </a:t>
            </a:r>
            <a:r>
              <a:rPr lang="ru-RU" dirty="0" smtClean="0"/>
              <a:t>заводское</a:t>
            </a:r>
            <a:r>
              <a:rPr lang="ru-RU" baseline="0" dirty="0" smtClean="0"/>
              <a:t> </a:t>
            </a:r>
            <a:r>
              <a:rPr lang="ru-RU" dirty="0" smtClean="0"/>
              <a:t>оборудование, смонтированное на рамах.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78417-ECF3-4C46-8017-A4D003465D58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845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/>
              <a:t>Если выполняется ремонт ГРС блочного исполнения, </a:t>
            </a:r>
            <a:r>
              <a:rPr lang="ru-RU" dirty="0" smtClean="0"/>
              <a:t>тогда при ремонте </a:t>
            </a:r>
            <a:r>
              <a:rPr lang="ru-RU" dirty="0"/>
              <a:t>применяется оборудование, поставляемое блок-боксами, моноблоками или блок-зданиями.</a:t>
            </a:r>
          </a:p>
          <a:p>
            <a:pPr algn="just"/>
            <a:r>
              <a:rPr lang="ru-RU" dirty="0"/>
              <a:t>В тоже время надо отметить, что ряд существующих технических решений не позволяет сократить сроки выполнения ремонтных работ.</a:t>
            </a:r>
          </a:p>
          <a:p>
            <a:pPr algn="just"/>
            <a:r>
              <a:rPr lang="ru-RU" dirty="0" smtClean="0"/>
              <a:t>И далее </a:t>
            </a:r>
            <a:r>
              <a:rPr lang="ru-RU" dirty="0"/>
              <a:t>в своем докладе коснусь вопросов автоматизации ГРС.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78417-ECF3-4C46-8017-A4D003465D58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29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smtClean="0"/>
              <a:t>В </a:t>
            </a:r>
            <a:r>
              <a:rPr lang="ru-RU" dirty="0"/>
              <a:t>ООО «Газпром трансгаз Ухта» </a:t>
            </a:r>
            <a:r>
              <a:rPr lang="ru-RU" dirty="0" smtClean="0"/>
              <a:t>эксплуатируется 174</a:t>
            </a:r>
            <a:r>
              <a:rPr lang="ru-RU" baseline="0" dirty="0" smtClean="0"/>
              <a:t> ГРС, из них:</a:t>
            </a:r>
          </a:p>
          <a:p>
            <a:pPr algn="just"/>
            <a:r>
              <a:rPr lang="ru-RU" baseline="0" dirty="0" smtClean="0"/>
              <a:t>- оснащены системой телемеханики 155 (или 89 %);</a:t>
            </a:r>
          </a:p>
          <a:p>
            <a:pPr algn="just"/>
            <a:r>
              <a:rPr lang="ru-RU" baseline="0" dirty="0" smtClean="0"/>
              <a:t>- оснащены САУ 133 ГРС (или 76 %).</a:t>
            </a:r>
          </a:p>
          <a:p>
            <a:pPr algn="just"/>
            <a:r>
              <a:rPr lang="ru-RU" baseline="0" dirty="0" smtClean="0"/>
              <a:t>В нашем Обществе совместно производственными отделами ПОЭГРС и ПОА разработаны мероприятия по 100 % телемеханизации ГРС планируемый срок до 2021 года.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78417-ECF3-4C46-8017-A4D003465D58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075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defTabSz="882213">
              <a:defRPr/>
            </a:pPr>
            <a:r>
              <a:rPr lang="ru-RU" b="0" dirty="0" smtClean="0"/>
              <a:t>В ООО «Газпром трансгаз Ухта» </a:t>
            </a:r>
            <a:r>
              <a:rPr lang="ru-RU" dirty="0"/>
              <a:t>САУ ГРС распределяются по основным типам в следующем порядке:</a:t>
            </a:r>
          </a:p>
          <a:p>
            <a:pPr algn="just" defTabSz="882213">
              <a:defRPr/>
            </a:pPr>
            <a:r>
              <a:rPr lang="ru-RU" dirty="0"/>
              <a:t>- 74 системы (или 63 %) тип АСА 2.556.168 (Янтарь);</a:t>
            </a:r>
          </a:p>
          <a:p>
            <a:pPr algn="just" defTabSz="882213">
              <a:defRPr/>
            </a:pPr>
            <a:r>
              <a:rPr lang="ru-RU" dirty="0"/>
              <a:t>- 35 систем (или 30 %) тип СТН-3000;</a:t>
            </a:r>
          </a:p>
          <a:p>
            <a:pPr algn="just" defTabSz="882213">
              <a:defRPr/>
            </a:pPr>
            <a:r>
              <a:rPr lang="ru-RU" dirty="0"/>
              <a:t>- 9 систем (или 8 %) тип Магистраль.</a:t>
            </a:r>
          </a:p>
          <a:p>
            <a:pPr algn="just" defTabSz="882213">
              <a:defRPr/>
            </a:pPr>
            <a:endParaRPr lang="ru-RU" b="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78417-ECF3-4C46-8017-A4D003465D5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343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baseline="0" dirty="0" smtClean="0"/>
              <a:t>Системы САУ ГРС Янтарь, Магистраль, СТН-3000 имеют одинаковое компоновочное решение стойки САУ. На передней панели расположены кнопки дистанционного управления и панель оператора. И с точки зрения специалистов и рабочих служб ГРС (то есть нас технологов) все три системы не имеют принципиальных отличий имеют одинаковый человек-машинный интерфейс.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78417-ECF3-4C46-8017-A4D003465D5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38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smtClean="0"/>
              <a:t>Структура существующих</a:t>
            </a:r>
            <a:r>
              <a:rPr lang="ru-RU" baseline="0" dirty="0" smtClean="0"/>
              <a:t> </a:t>
            </a:r>
            <a:r>
              <a:rPr lang="ru-RU" dirty="0" smtClean="0"/>
              <a:t>систем автоматизации ГРС в</a:t>
            </a:r>
            <a:r>
              <a:rPr lang="ru-RU" baseline="0" dirty="0" smtClean="0"/>
              <a:t> том числе вышеуказанных</a:t>
            </a:r>
            <a:r>
              <a:rPr lang="ru-RU" dirty="0" smtClean="0"/>
              <a:t> </a:t>
            </a:r>
            <a:r>
              <a:rPr lang="ru-RU" dirty="0"/>
              <a:t>ориентируется на «</a:t>
            </a:r>
            <a:r>
              <a:rPr lang="ru-RU" dirty="0" smtClean="0"/>
              <a:t>традиционных» подходах, </a:t>
            </a:r>
            <a:r>
              <a:rPr lang="ru-RU" dirty="0"/>
              <a:t>то есть остается централизованной.</a:t>
            </a:r>
          </a:p>
          <a:p>
            <a:pPr algn="just"/>
            <a:r>
              <a:rPr lang="ru-RU" dirty="0"/>
              <a:t>При </a:t>
            </a:r>
            <a:r>
              <a:rPr lang="ru-RU" dirty="0" smtClean="0"/>
              <a:t>таком подходе большая </a:t>
            </a:r>
            <a:r>
              <a:rPr lang="ru-RU" dirty="0"/>
              <a:t>часть сигнальных кабелей от датчиков и исполнительных устройств идет в САУ ГРС напрямую или через промежуточные клеммные коробки. Такой подход определяет большое количество кабелей, клеммных </a:t>
            </a:r>
            <a:r>
              <a:rPr lang="ru-RU" dirty="0" smtClean="0"/>
              <a:t>соединений, увеличение </a:t>
            </a:r>
            <a:r>
              <a:rPr lang="ru-RU" dirty="0"/>
              <a:t>сроков проведения </a:t>
            </a:r>
            <a:r>
              <a:rPr lang="ru-RU" dirty="0" smtClean="0"/>
              <a:t>строительно-монтажных, </a:t>
            </a:r>
            <a:r>
              <a:rPr lang="ru-RU" dirty="0"/>
              <a:t>пуско-наладочных </a:t>
            </a:r>
            <a:r>
              <a:rPr lang="ru-RU" dirty="0" smtClean="0"/>
              <a:t>работ и, как следствие</a:t>
            </a:r>
            <a:r>
              <a:rPr lang="ru-RU" baseline="0" dirty="0" smtClean="0"/>
              <a:t> увеличение затрат.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78417-ECF3-4C46-8017-A4D003465D58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642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baseline="0" dirty="0" smtClean="0"/>
              <a:t>В качестве примера на слайде показана стойка САУ ГРС-2 Рыбинск КР 2018 года с кабельными линиями.</a:t>
            </a:r>
          </a:p>
          <a:p>
            <a:pPr algn="just"/>
            <a:r>
              <a:rPr lang="ru-RU" baseline="0" dirty="0" smtClean="0"/>
              <a:t>Работы по монтажу кабельных линий являются заключительным этапом строительно-монтажных работ и их большое количество значительно влияет на сроки выполнения.</a:t>
            </a:r>
          </a:p>
          <a:p>
            <a:pPr algn="just"/>
            <a:endParaRPr lang="ru-RU" baseline="0" dirty="0" smtClean="0"/>
          </a:p>
          <a:p>
            <a:pPr algn="just"/>
            <a:r>
              <a:rPr lang="ru-RU" baseline="0" dirty="0" smtClean="0"/>
              <a:t>Фактически получаем ситуацию когда технологическое оборудование смонтировано, подключено к действующим коммуникациям, но продолжаются работы по разключению кабельной продукции с последующей проверкой правильности монтажа, что значительно сдерживает подачу газа.</a:t>
            </a:r>
          </a:p>
          <a:p>
            <a:pPr algn="just" defTabSz="917237">
              <a:defRPr/>
            </a:pPr>
            <a:r>
              <a:rPr lang="ru-RU" dirty="0"/>
              <a:t>В связи с чем по поручению Департамента 308 (Управления ГРС) ООО «Газпром трансгаз Ухта» совместно с ООО «Завод «Газпроммаш» проработали альтернативные решения автоматизации ГРС, реализация которых возможна в рамках проведения капитального ремонта ГРС (при условии согласования профильных Департаментов ПАО «Газпром»). </a:t>
            </a:r>
            <a:endParaRPr lang="ru-RU" baseline="0" dirty="0" smtClean="0"/>
          </a:p>
          <a:p>
            <a:pPr algn="just"/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78417-ECF3-4C46-8017-A4D003465D58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46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230ED-865A-449A-BBC7-E7C030B00B99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31C7D-9ED2-4101-BD32-ACF53606C9B1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A1C4F-0071-431A-9719-10E8BD5AFD55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CA443-4624-4D64-A986-B64ACA48F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2FAC4-67CF-47E0-A979-653862E6D4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0" y="5762682"/>
            <a:ext cx="9144000" cy="544512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5E605-3BC6-4B7A-83C4-AD933F4C13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AD000-08A3-47D9-932A-823337FB85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D439F-04CD-4F52-83A5-1BEFC4962F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89430-DD20-487A-BCDF-F0AFF9E4DE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E171A-DBE7-4810-BD68-61F49395E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720BB-9EA1-4061-B886-4940A86BB9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8A68A-6013-4B2B-8591-41295B2D3C06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F7F03-506C-4833-A72A-6B15711052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107FE-C92D-4A93-8B32-E034542D6C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E3AD9-4275-433A-8AB9-B82D9D9123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4040D-8A28-483C-8C6A-25E4DC9A85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50344-4132-463D-8159-6CB978218B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0" y="5767445"/>
            <a:ext cx="9144000" cy="544512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AA870-75E8-4105-9716-2925C25821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6908C-3C4A-4E70-89B4-88AD40A756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F2E17-6C88-4EE4-9FE0-20B6626F5D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5B832-BB8C-4C74-8987-AFD061FFD1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79F5C-63C8-483A-A28D-1074EB0926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55C08-42F2-4417-850E-98C3E2C6F72D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B2109-7D96-4996-B051-88E9436BA8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15239-D8C8-49B9-B7DD-A2D8196173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037EB-3F09-4DE0-ABF5-FB67435E3D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6082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6082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C0C57-DE27-421B-AFBC-BE137309F5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72ABE-090A-4311-9A55-F837D392E5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F925D-8017-40A9-BFD4-977F9DC5B2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DAB43-2740-4E22-AFC0-4B885B200D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07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07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1E522-78AF-4240-B3B9-2858225A9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CDBE3-ECC5-4FD4-838A-B94F180168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1B544-1E6B-4AA9-8A54-DB00EB6310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79500"/>
            <a:ext cx="4495800" cy="1528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E1C23-4020-4F4C-A819-267E2E2B943A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EA644-CA9B-4CB1-9777-BFF7127040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E8CAD-40A7-4919-BB6C-927983B848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E6CE6-57CF-4B61-BA4D-D026A518E1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19ABE-62FA-46E5-8C2D-2EFF377451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2159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2159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3819E-45CE-4994-ABD7-01A7519C82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D3299-5023-4279-874E-E4ACC13AFA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0C618-B469-467A-B9CE-8D6E4D84CC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EDE63-3D82-430D-8FFB-82168D2E7D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82675"/>
            <a:ext cx="8921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44575" y="1082675"/>
            <a:ext cx="8921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8A844-59B0-402F-A06D-30C8B676D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54857-616F-4F2D-9C0E-F3EAD70625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E8D41-E480-4E98-8FFE-4670A1FBE294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F3F36-1EB7-4706-9A07-D0E9C3D258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F069F-8A2C-46A2-9819-B3D072A20C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BA049-4302-4FED-83FA-CFAB55EC49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CFF96-C849-4578-81BE-EED46FE2A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B3607-EB46-4AB2-9160-BE5C3DC8A1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08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08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38639-B530-4007-AA81-F71C653F74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94FFA-29EF-4551-BD5C-A02F7917B6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DC03B-0AB9-49D0-8AA7-8FC2A8156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73174-7DFD-4639-98B4-2561A4E6F9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100138"/>
            <a:ext cx="1452563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04963" y="1100138"/>
            <a:ext cx="1454150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36DFE-3508-46AE-A227-C47EFC9E80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6752F-E4B2-44AA-9182-43253A052460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0" y="5762682"/>
            <a:ext cx="9144000" cy="544512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A32E7-04C2-4E64-B408-6698C1F6E2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B05A8-D2FF-4EBF-8A30-C8DA4C7C66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81633-0CF2-4931-A043-66AF9EA350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47685-A86F-4FB9-87AB-2C1610617D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7CDDE-1A06-427E-816B-C23923154B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708C4-181A-4C31-AAA0-6CDE8E534B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26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26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60FFD-5D43-4222-8C38-041549FD3C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C29F-C902-4FC8-9A7F-C2F5B07EEAD1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53FCC-3CC6-4D32-9083-71C13F7DFD71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DE4D8-69B0-4825-89A1-41C556AA9DE9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1037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8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9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39937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69A94447-99A5-48E7-BE63-A0BB7293D64C}" type="slidenum">
              <a:rPr lang="en-US"/>
              <a:pPr>
                <a:defRPr/>
              </a:pPr>
              <a:t>‹#›</a:t>
            </a:fld>
            <a:endParaRPr lang="ru-RU"/>
          </a:p>
        </p:txBody>
      </p:sp>
      <p:sp>
        <p:nvSpPr>
          <p:cNvPr id="3993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4" name="Line 14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035" name="Line 15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3" name="Picture 16" descr="M:\-_MAIN-VOL1_-\TSH\0-Musor\ZNAK\Знаки и эмблемы\инвертированный знак_0_113_185.w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920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51" name="Rectangle 20"/>
          <p:cNvSpPr>
            <a:spLocks noChangeArrowheads="1"/>
          </p:cNvSpPr>
          <p:nvPr/>
        </p:nvSpPr>
        <p:spPr bwMode="auto">
          <a:xfrm>
            <a:off x="1939925" y="2606675"/>
            <a:ext cx="7204075" cy="3713163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2062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63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64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054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055" name="Line 9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1E4956C7-0E05-4414-B0EA-C1452BDFA3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9" name="Line 21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060" name="Line 22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3" name="Picture 16" descr="M:\-_MAIN-VOL1_-\TSH\0-Musor\ZNAK\Знаки и эмблемы\инвертированный знак_0_113_185.w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920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75" name="Rectangle 19"/>
          <p:cNvSpPr>
            <a:spLocks noChangeArrowheads="1"/>
          </p:cNvSpPr>
          <p:nvPr/>
        </p:nvSpPr>
        <p:spPr bwMode="auto">
          <a:xfrm>
            <a:off x="0" y="2605088"/>
            <a:ext cx="9144000" cy="371316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3087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8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9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079" name="Line 9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03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908B22E9-0747-4E74-978F-E810FBA62F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03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3" name="Rectangle 15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084" name="Line 20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3085" name="Line 21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3" name="Picture 16" descr="M:\-_MAIN-VOL1_-\TSH\0-Musor\ZNAK\Знаки и эмблемы\инвертированный знак_0_113_185.w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920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99" name="Rectangle 23"/>
          <p:cNvSpPr>
            <a:spLocks noChangeArrowheads="1"/>
          </p:cNvSpPr>
          <p:nvPr/>
        </p:nvSpPr>
        <p:spPr bwMode="auto">
          <a:xfrm>
            <a:off x="0" y="2159000"/>
            <a:ext cx="9144000" cy="4160838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4111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2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13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4103" name="Line 9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13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1687EC12-73D8-490A-8E5E-9D853A372B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1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7" name="Rectangle 15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4108" name="Line 24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4109" name="Line 25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3" name="Picture 16" descr="M:\-_MAIN-VOL1_-\TSH\0-Musor\ZNAK\Знаки и эмблемы\инвертированный знак_0_113_185.w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920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935163" y="1077913"/>
            <a:ext cx="7208837" cy="5262562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5135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36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37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5126" name="Line 9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7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82675"/>
            <a:ext cx="193675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23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FDB5DEB1-F221-4271-B872-F3EA286500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23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31" name="Rectangle 15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5132" name="Line 17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5133" name="Line 18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3" name="Picture 16" descr="M:\-_MAIN-VOL1_-\TSH\0-Musor\ZNAK\Знаки и эмблемы\инвертированный знак_0_113_185.w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920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057525" y="1087438"/>
            <a:ext cx="6086475" cy="525145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6159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60" name="Rectangle 5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61" name="Line 6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6150" name="Line 9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5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00138"/>
            <a:ext cx="3059113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16000" tIns="0" rIns="216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</a:p>
          <a:p>
            <a:pPr lvl="0"/>
            <a:r>
              <a:rPr lang="ru-RU" smtClean="0"/>
              <a:t>текста</a:t>
            </a:r>
          </a:p>
        </p:txBody>
      </p:sp>
      <p:sp>
        <p:nvSpPr>
          <p:cNvPr id="27546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 b="1"/>
            </a:lvl1pPr>
          </a:lstStyle>
          <a:p>
            <a:pPr>
              <a:defRPr/>
            </a:pPr>
            <a:fld id="{137FEB7E-6876-4488-B4EA-FF7EEE654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54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5" name="Rectangle 14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6156" name="Line 16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6157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3" name="Picture 16" descr="M:\-_MAIN-VOL1_-\TSH\0-Musor\ZNAK\Знаки и эмблемы\инвертированный знак_0_113_185.w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920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827088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0"/>
            <a:ext cx="1944414" cy="10773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0" y="6318250"/>
            <a:ext cx="9144000" cy="539750"/>
            <a:chOff x="0" y="3974"/>
            <a:chExt cx="5760" cy="340"/>
          </a:xfrm>
        </p:grpSpPr>
        <p:sp>
          <p:nvSpPr>
            <p:cNvPr id="7181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82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83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0"/>
            <a:ext cx="6985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676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44713" y="6362700"/>
            <a:ext cx="67691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2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77" name="Rectangle 14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7178" name="Line 16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16" name="Picture 16" descr="M:\-_MAIN-VOL1_-\TSH\0-Musor\ZNAK\Знаки и эмблемы\инвертированный знак_0_113_185.w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920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8195" name="Rectangle 9"/>
          <p:cNvSpPr>
            <a:spLocks noChangeArrowheads="1"/>
          </p:cNvSpPr>
          <p:nvPr/>
        </p:nvSpPr>
        <p:spPr bwMode="auto">
          <a:xfrm>
            <a:off x="0" y="6313488"/>
            <a:ext cx="9144000" cy="544512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8197" name="Rectangle 14"/>
          <p:cNvSpPr>
            <a:spLocks noChangeArrowheads="1"/>
          </p:cNvSpPr>
          <p:nvPr/>
        </p:nvSpPr>
        <p:spPr bwMode="auto">
          <a:xfrm>
            <a:off x="1943100" y="0"/>
            <a:ext cx="7200900" cy="1079500"/>
          </a:xfrm>
          <a:prstGeom prst="rect">
            <a:avLst/>
          </a:prstGeom>
          <a:solidFill>
            <a:srgbClr val="3399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8198" name="Line 15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8199" name="Line 33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8200" name="Line 34"/>
          <p:cNvSpPr>
            <a:spLocks noChangeShapeType="1"/>
          </p:cNvSpPr>
          <p:nvPr/>
        </p:nvSpPr>
        <p:spPr bwMode="auto">
          <a:xfrm>
            <a:off x="0" y="631507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0" y="0"/>
            <a:ext cx="1944414" cy="10773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1936750" y="0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/>
          </a:p>
        </p:txBody>
      </p:sp>
      <p:pic>
        <p:nvPicPr>
          <p:cNvPr id="11" name="Picture 16" descr="M:\-_MAIN-VOL1_-\TSH\0-Musor\ZNAK\Знаки и эмблемы\инвертированный знак_0_113_185.w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920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2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957998" y="2006600"/>
            <a:ext cx="7186002" cy="11049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ru-RU" sz="2400" b="1" dirty="0" smtClean="0">
                <a:cs typeface="Arial" panose="020B0604020202020204" pitchFamily="34" charset="0"/>
              </a:rPr>
              <a:t>РАСПРЕДЕЛЕННО ИНФОРМАЦИОННО-УПРАВЛЯЮЩАЯ СИСТЕМА НА ГРС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9219" name="Подзаголовок 6"/>
          <p:cNvSpPr>
            <a:spLocks noGrp="1"/>
          </p:cNvSpPr>
          <p:nvPr>
            <p:ph type="subTitle" idx="1"/>
          </p:nvPr>
        </p:nvSpPr>
        <p:spPr bwMode="auto">
          <a:xfrm>
            <a:off x="1892594" y="3678865"/>
            <a:ext cx="6871335" cy="161646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ct val="75000"/>
              </a:lnSpc>
              <a:spcBef>
                <a:spcPct val="5000"/>
              </a:spcBef>
              <a:spcAft>
                <a:spcPct val="5000"/>
              </a:spcAft>
            </a:pPr>
            <a:r>
              <a:rPr lang="ru-RU" sz="2400" b="0" dirty="0" smtClean="0">
                <a:solidFill>
                  <a:schemeClr val="bg1"/>
                </a:solidFill>
                <a:cs typeface="Arial" panose="020B0604020202020204" pitchFamily="34" charset="0"/>
              </a:rPr>
              <a:t>Виталий Михайлович Янчук, </a:t>
            </a:r>
          </a:p>
          <a:p>
            <a:pPr algn="l">
              <a:lnSpc>
                <a:spcPct val="75000"/>
              </a:lnSpc>
              <a:spcBef>
                <a:spcPct val="5000"/>
              </a:spcBef>
              <a:spcAft>
                <a:spcPct val="5000"/>
              </a:spcAft>
            </a:pPr>
            <a:r>
              <a:rPr lang="ru-RU" sz="2400" b="0" dirty="0" smtClean="0">
                <a:solidFill>
                  <a:schemeClr val="bg1"/>
                </a:solidFill>
                <a:cs typeface="Arial" panose="020B0604020202020204" pitchFamily="34" charset="0"/>
              </a:rPr>
              <a:t>начальник производственного отдела </a:t>
            </a:r>
          </a:p>
          <a:p>
            <a:pPr algn="l">
              <a:lnSpc>
                <a:spcPct val="75000"/>
              </a:lnSpc>
              <a:spcBef>
                <a:spcPct val="5000"/>
              </a:spcBef>
              <a:spcAft>
                <a:spcPct val="5000"/>
              </a:spcAft>
            </a:pPr>
            <a:r>
              <a:rPr lang="ru-RU" sz="2400" b="0" dirty="0" smtClean="0">
                <a:solidFill>
                  <a:schemeClr val="bg1"/>
                </a:solidFill>
                <a:cs typeface="Arial" panose="020B0604020202020204" pitchFamily="34" charset="0"/>
              </a:rPr>
              <a:t>по эксплуатации ГРС ООО «Газпром трансгаз Ухта»</a:t>
            </a:r>
          </a:p>
          <a:p>
            <a:pPr algn="l"/>
            <a:r>
              <a:rPr lang="ru-RU" sz="2400" b="0" dirty="0" smtClean="0">
                <a:solidFill>
                  <a:schemeClr val="bg1"/>
                </a:solidFill>
                <a:cs typeface="Arial" panose="020B0604020202020204" pitchFamily="34" charset="0"/>
              </a:rPr>
              <a:t>тел</a:t>
            </a:r>
            <a:r>
              <a:rPr lang="ru-RU" sz="2400" b="0" dirty="0">
                <a:solidFill>
                  <a:schemeClr val="bg1"/>
                </a:solidFill>
                <a:cs typeface="Arial" panose="020B0604020202020204" pitchFamily="34" charset="0"/>
              </a:rPr>
              <a:t>. : (8216) </a:t>
            </a:r>
            <a:r>
              <a:rPr lang="ru-RU" sz="2400" b="0" dirty="0" smtClean="0">
                <a:solidFill>
                  <a:schemeClr val="bg1"/>
                </a:solidFill>
                <a:cs typeface="Arial" panose="020B0604020202020204" pitchFamily="34" charset="0"/>
              </a:rPr>
              <a:t>77-22-71, е</a:t>
            </a:r>
            <a:r>
              <a:rPr lang="en-US" sz="2400" b="0" dirty="0" smtClean="0">
                <a:solidFill>
                  <a:schemeClr val="bg1"/>
                </a:solidFill>
                <a:cs typeface="Arial" panose="020B0604020202020204" pitchFamily="34" charset="0"/>
              </a:rPr>
              <a:t>-mail:</a:t>
            </a:r>
            <a:r>
              <a:rPr lang="ru-RU" sz="2400" b="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2400" b="0" dirty="0" smtClean="0">
                <a:solidFill>
                  <a:schemeClr val="bg1"/>
                </a:solidFill>
                <a:cs typeface="Arial" panose="020B0604020202020204" pitchFamily="34" charset="0"/>
              </a:rPr>
              <a:t>vianchuk@sgp.gazprom.ru </a:t>
            </a:r>
            <a:endParaRPr lang="ru-RU" sz="2400" b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>
              <a:lnSpc>
                <a:spcPct val="75000"/>
              </a:lnSpc>
              <a:spcBef>
                <a:spcPct val="5000"/>
              </a:spcBef>
              <a:spcAft>
                <a:spcPct val="5000"/>
              </a:spcAft>
            </a:pPr>
            <a:endParaRPr lang="ru-RU" sz="2400" dirty="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92594" y="6446705"/>
            <a:ext cx="7559749" cy="2923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г. Томск, 2018 год</a:t>
            </a:r>
            <a:endParaRPr lang="ru-RU" sz="1300" dirty="0">
              <a:ln w="18415" cmpd="sng">
                <a:noFill/>
                <a:prstDash val="solid"/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68500" y="0"/>
            <a:ext cx="7175499" cy="107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endParaRPr lang="ru-RU" sz="1600" b="1" dirty="0" smtClean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9281" y="6446705"/>
            <a:ext cx="714472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РАСПРЕДЕЛЕННО ИНФОРМАЦИОННО-УПРАВЛЯЮЩАЯ СИСТЕМА ГРС</a:t>
            </a:r>
            <a:endParaRPr lang="ru-RU" sz="1400" dirty="0">
              <a:ln w="18415" cmpd="sng">
                <a:noFill/>
                <a:prstDash val="solid"/>
              </a:ln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68500" y="182770"/>
            <a:ext cx="726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СТРУКТУРА АВТОМАТИЗАЦИИ ГРС НА БАЗЕ РИУС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875" y="6422932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5C34465-3DE2-4FC4-AC26-01BE2342A12E}" type="slidenum">
              <a:rPr lang="ru-RU" sz="2000" smtClean="0"/>
              <a:pPr/>
              <a:t>10</a:t>
            </a:fld>
            <a:endParaRPr lang="ru-RU" sz="2000" dirty="0"/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9" y="1114370"/>
            <a:ext cx="7929350" cy="5204544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 bwMode="auto">
          <a:xfrm>
            <a:off x="642724" y="1895475"/>
            <a:ext cx="942350" cy="848496"/>
          </a:xfrm>
          <a:prstGeom prst="ellipse">
            <a:avLst/>
          </a:prstGeom>
          <a:solidFill>
            <a:srgbClr val="FFFF00">
              <a:alpha val="25000"/>
            </a:srgbClr>
          </a:solidFill>
          <a:ln>
            <a:solidFill>
              <a:schemeClr val="accent1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4752975" y="997079"/>
            <a:ext cx="1238250" cy="1237676"/>
          </a:xfrm>
          <a:prstGeom prst="ellipse">
            <a:avLst/>
          </a:prstGeom>
          <a:solidFill>
            <a:srgbClr val="FFFF00">
              <a:alpha val="25000"/>
            </a:srgbClr>
          </a:solidFill>
          <a:ln>
            <a:solidFill>
              <a:schemeClr val="accent1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7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68500" y="0"/>
            <a:ext cx="7175499" cy="107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endParaRPr lang="ru-RU" sz="1600" b="1" dirty="0" smtClean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9281" y="6446705"/>
            <a:ext cx="714472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РАСПРЕДЕЛЕННО ИНФОРМАЦИОННО-УПРАВЛЯЮЩАЯ СИСТЕМА ГРС</a:t>
            </a:r>
            <a:endParaRPr lang="ru-RU" sz="1400" dirty="0">
              <a:ln w="18415" cmpd="sng">
                <a:noFill/>
                <a:prstDash val="solid"/>
              </a:ln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68500" y="182770"/>
            <a:ext cx="726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РИУС УЗЛА ОДОРИЗАЦИИ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875" y="6422932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5C34465-3DE2-4FC4-AC26-01BE2342A12E}" type="slidenum">
              <a:rPr lang="ru-RU" sz="2000" smtClean="0"/>
              <a:pPr/>
              <a:t>11</a:t>
            </a:fld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4" y="1085628"/>
            <a:ext cx="3920801" cy="52277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17123" r="29617" b="22526"/>
          <a:stretch/>
        </p:blipFill>
        <p:spPr>
          <a:xfrm>
            <a:off x="3951884" y="2507791"/>
            <a:ext cx="5192115" cy="3805571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 bwMode="auto">
          <a:xfrm>
            <a:off x="2901995" y="5063490"/>
            <a:ext cx="2063659" cy="42261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 bwMode="auto">
          <a:xfrm>
            <a:off x="6651523" y="1625336"/>
            <a:ext cx="0" cy="77254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Прямая со стрелкой 14"/>
          <p:cNvCxnSpPr/>
          <p:nvPr/>
        </p:nvCxnSpPr>
        <p:spPr bwMode="auto">
          <a:xfrm>
            <a:off x="6902245" y="1625336"/>
            <a:ext cx="0" cy="77254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Прямая со стрелкой 15"/>
          <p:cNvCxnSpPr/>
          <p:nvPr/>
        </p:nvCxnSpPr>
        <p:spPr bwMode="auto">
          <a:xfrm>
            <a:off x="7477432" y="1625336"/>
            <a:ext cx="0" cy="77254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Прямая со стрелкой 16"/>
          <p:cNvCxnSpPr/>
          <p:nvPr/>
        </p:nvCxnSpPr>
        <p:spPr bwMode="auto">
          <a:xfrm>
            <a:off x="7713406" y="1625336"/>
            <a:ext cx="0" cy="77254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Левая фигурная скобка 19"/>
          <p:cNvSpPr/>
          <p:nvPr/>
        </p:nvSpPr>
        <p:spPr bwMode="auto">
          <a:xfrm rot="5400000">
            <a:off x="7045167" y="675571"/>
            <a:ext cx="333588" cy="1755058"/>
          </a:xfrm>
          <a:prstGeom prst="leftBrace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6154236" y="1041850"/>
            <a:ext cx="2022809" cy="3222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/>
              <a:t>4 провода</a:t>
            </a:r>
            <a:endParaRPr kumimoji="0" lang="ru-RU" sz="2000" b="1" i="0" u="none" strike="noStrike" cap="none" normalizeH="0" dirty="0" smtClean="0">
              <a:ln>
                <a:noFill/>
              </a:ln>
              <a:effectLst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7902061" y="1859898"/>
            <a:ext cx="1209368" cy="4119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/>
              <a:t>интерфейс</a:t>
            </a:r>
            <a:endParaRPr kumimoji="0" lang="ru-RU" sz="2000" b="1" i="0" u="none" strike="noStrike" cap="none" normalizeH="0" dirty="0" smtClean="0">
              <a:ln>
                <a:noFill/>
              </a:ln>
              <a:effectLst/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5442156" y="1873442"/>
            <a:ext cx="1160028" cy="3537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/>
              <a:t>питание</a:t>
            </a:r>
            <a:endParaRPr kumimoji="0" lang="ru-RU" sz="2000" b="1" i="0" u="none" strike="noStrike" cap="none" normalizeH="0" dirty="0" smtClean="0">
              <a:ln>
                <a:noFill/>
              </a:ln>
              <a:effectLst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186296" y="2679413"/>
            <a:ext cx="73758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 smtClean="0">
                <a:cs typeface="Arial" pitchFamily="34" charset="0"/>
              </a:rPr>
              <a:t>РИУС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19443" y="1206769"/>
            <a:ext cx="274077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 smtClean="0">
                <a:cs typeface="Arial" pitchFamily="34" charset="0"/>
              </a:rPr>
              <a:t>Одоризатор ОДДК</a:t>
            </a:r>
          </a:p>
        </p:txBody>
      </p:sp>
    </p:spTree>
    <p:extLst>
      <p:ext uri="{BB962C8B-B14F-4D97-AF65-F5344CB8AC3E}">
        <p14:creationId xmlns:p14="http://schemas.microsoft.com/office/powerpoint/2010/main" val="126303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68500" y="0"/>
            <a:ext cx="7175499" cy="107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endParaRPr lang="ru-RU" sz="1600" b="1" dirty="0" smtClean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9281" y="6446705"/>
            <a:ext cx="714472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РАСПРЕДЕЛЕННО ИНФОРМАЦИОННО-УПРАВЛЯЮЩАЯ СИСТЕМА ГРС</a:t>
            </a:r>
            <a:endParaRPr lang="ru-RU" sz="1400" dirty="0">
              <a:ln w="18415" cmpd="sng">
                <a:noFill/>
                <a:prstDash val="solid"/>
              </a:ln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68500" y="182770"/>
            <a:ext cx="726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«РИУС» УЗЛА ПОДОГРЕВА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875" y="6422932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5C34465-3DE2-4FC4-AC26-01BE2342A12E}" type="slidenum">
              <a:rPr lang="ru-RU" sz="2000" smtClean="0"/>
              <a:pPr/>
              <a:t>12</a:t>
            </a:fld>
            <a:endParaRPr lang="ru-RU" sz="2000" dirty="0"/>
          </a:p>
        </p:txBody>
      </p:sp>
      <p:cxnSp>
        <p:nvCxnSpPr>
          <p:cNvPr id="9" name="Прямая со стрелкой 8"/>
          <p:cNvCxnSpPr/>
          <p:nvPr/>
        </p:nvCxnSpPr>
        <p:spPr bwMode="auto">
          <a:xfrm>
            <a:off x="6567949" y="1686416"/>
            <a:ext cx="0" cy="77254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Прямая со стрелкой 14"/>
          <p:cNvCxnSpPr/>
          <p:nvPr/>
        </p:nvCxnSpPr>
        <p:spPr bwMode="auto">
          <a:xfrm>
            <a:off x="6818671" y="1686416"/>
            <a:ext cx="0" cy="77254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Прямая со стрелкой 15"/>
          <p:cNvCxnSpPr/>
          <p:nvPr/>
        </p:nvCxnSpPr>
        <p:spPr bwMode="auto">
          <a:xfrm>
            <a:off x="7393858" y="1686416"/>
            <a:ext cx="0" cy="77254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Прямая со стрелкой 16"/>
          <p:cNvCxnSpPr/>
          <p:nvPr/>
        </p:nvCxnSpPr>
        <p:spPr bwMode="auto">
          <a:xfrm>
            <a:off x="7629832" y="1686416"/>
            <a:ext cx="0" cy="77254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Левая фигурная скобка 19"/>
          <p:cNvSpPr/>
          <p:nvPr/>
        </p:nvSpPr>
        <p:spPr bwMode="auto">
          <a:xfrm rot="5400000">
            <a:off x="6961592" y="697549"/>
            <a:ext cx="333588" cy="1755058"/>
          </a:xfrm>
          <a:prstGeom prst="leftBrace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6116981" y="1085525"/>
            <a:ext cx="2022809" cy="3222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/>
              <a:t>4 провода</a:t>
            </a:r>
            <a:endParaRPr kumimoji="0" lang="ru-RU" sz="1700" b="1" i="0" u="none" strike="noStrike" cap="none" normalizeH="0" dirty="0" smtClean="0">
              <a:ln>
                <a:noFill/>
              </a:ln>
              <a:effectLst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7768714" y="1907567"/>
            <a:ext cx="1209368" cy="41190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/>
              <a:t>интерфейс</a:t>
            </a:r>
            <a:endParaRPr kumimoji="0" lang="ru-RU" sz="2000" b="1" i="0" u="none" strike="noStrike" cap="none" normalizeH="0" dirty="0" smtClean="0">
              <a:ln>
                <a:noFill/>
              </a:ln>
              <a:effectLst/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5289935" y="1936656"/>
            <a:ext cx="1160028" cy="3537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/>
              <a:t>питание</a:t>
            </a:r>
            <a:endParaRPr kumimoji="0" lang="ru-RU" sz="2000" b="1" i="0" u="none" strike="noStrike" cap="none" normalizeH="0" dirty="0" smtClean="0">
              <a:ln>
                <a:noFill/>
              </a:ln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" t="1747" r="4372" b="3615"/>
          <a:stretch/>
        </p:blipFill>
        <p:spPr>
          <a:xfrm>
            <a:off x="4762501" y="2444961"/>
            <a:ext cx="4381500" cy="38471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" r="15221"/>
          <a:stretch/>
        </p:blipFill>
        <p:spPr>
          <a:xfrm>
            <a:off x="-12701" y="1073426"/>
            <a:ext cx="4775201" cy="5243756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 bwMode="auto">
          <a:xfrm>
            <a:off x="1256151" y="4678186"/>
            <a:ext cx="4183589" cy="5995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2875" y="1223618"/>
            <a:ext cx="254317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 smtClean="0">
                <a:cs typeface="Arial" pitchFamily="34" charset="0"/>
              </a:rPr>
              <a:t>Подогреватель ПТПГ-30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842087" y="2559212"/>
            <a:ext cx="360468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 smtClean="0">
                <a:cs typeface="Arial" pitchFamily="34" charset="0"/>
              </a:rPr>
              <a:t>Локальный блок управления  ПТПГ</a:t>
            </a:r>
          </a:p>
        </p:txBody>
      </p:sp>
    </p:spTree>
    <p:extLst>
      <p:ext uri="{BB962C8B-B14F-4D97-AF65-F5344CB8AC3E}">
        <p14:creationId xmlns:p14="http://schemas.microsoft.com/office/powerpoint/2010/main" val="165259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68500" y="0"/>
            <a:ext cx="7175499" cy="107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endParaRPr lang="ru-RU" sz="1600" b="1" dirty="0" smtClean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9281" y="6446705"/>
            <a:ext cx="714472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РАСПРЕДЕЛЕННО ИНФОРМАЦИОННО-УПРАВЛЯЮЩАЯ СИСТЕМА ГРС</a:t>
            </a:r>
            <a:endParaRPr lang="ru-RU" sz="1400" dirty="0">
              <a:ln w="18415" cmpd="sng">
                <a:noFill/>
                <a:prstDash val="solid"/>
              </a:ln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68500" y="182770"/>
            <a:ext cx="726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ЗАВОДСКАЯ ПРИЕМКА УЗЛА ОДОРИЗАЦИИ НА БАЗЕ РИУС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875" y="6422932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5C34465-3DE2-4FC4-AC26-01BE2342A12E}" type="slidenum">
              <a:rPr lang="ru-RU" sz="2000" smtClean="0"/>
              <a:pPr/>
              <a:t>13</a:t>
            </a:fld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05"/>
          <a:stretch/>
        </p:blipFill>
        <p:spPr>
          <a:xfrm>
            <a:off x="0" y="1073426"/>
            <a:ext cx="4469130" cy="52411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30" y="2822884"/>
            <a:ext cx="4674869" cy="3491723"/>
          </a:xfrm>
          <a:prstGeom prst="rect">
            <a:avLst/>
          </a:prstGeom>
        </p:spPr>
      </p:pic>
      <p:sp>
        <p:nvSpPr>
          <p:cNvPr id="24" name="Стрелка вправо 23"/>
          <p:cNvSpPr/>
          <p:nvPr/>
        </p:nvSpPr>
        <p:spPr bwMode="auto">
          <a:xfrm>
            <a:off x="1263034" y="4294523"/>
            <a:ext cx="3700592" cy="49831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9735" y="1383840"/>
            <a:ext cx="77535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 smtClean="0">
                <a:cs typeface="Arial" pitchFamily="34" charset="0"/>
              </a:rPr>
              <a:t>РИУС</a:t>
            </a:r>
          </a:p>
        </p:txBody>
      </p:sp>
      <p:cxnSp>
        <p:nvCxnSpPr>
          <p:cNvPr id="14" name="Прямая со стрелкой 13"/>
          <p:cNvCxnSpPr>
            <a:stCxn id="25" idx="2"/>
          </p:cNvCxnSpPr>
          <p:nvPr/>
        </p:nvCxnSpPr>
        <p:spPr bwMode="auto">
          <a:xfrm>
            <a:off x="647411" y="1753172"/>
            <a:ext cx="1157776" cy="2409253"/>
          </a:xfrm>
          <a:prstGeom prst="straightConnector1">
            <a:avLst/>
          </a:prstGeom>
          <a:noFill/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Прямоугольник 26"/>
          <p:cNvSpPr/>
          <p:nvPr/>
        </p:nvSpPr>
        <p:spPr>
          <a:xfrm>
            <a:off x="4590332" y="2991572"/>
            <a:ext cx="202073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cs typeface="Arial" pitchFamily="34" charset="0"/>
              </a:rPr>
              <a:t>Блок управления ОДДК</a:t>
            </a:r>
          </a:p>
          <a:p>
            <a:pPr algn="ctr"/>
            <a:r>
              <a:rPr lang="ru-RU" sz="1400" b="1" dirty="0" smtClean="0">
                <a:cs typeface="Arial" pitchFamily="34" charset="0"/>
              </a:rPr>
              <a:t>Заводская приемка</a:t>
            </a:r>
          </a:p>
        </p:txBody>
      </p:sp>
    </p:spTree>
    <p:extLst>
      <p:ext uri="{BB962C8B-B14F-4D97-AF65-F5344CB8AC3E}">
        <p14:creationId xmlns:p14="http://schemas.microsoft.com/office/powerpoint/2010/main" val="147003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68500" y="0"/>
            <a:ext cx="7175499" cy="107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endParaRPr lang="ru-RU" sz="1600" b="1" dirty="0" smtClean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9281" y="6446705"/>
            <a:ext cx="714472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РАСПРЕДЕЛЕННО ИНФОРМАЦИОННО-УПРАВЛЯЮЩАЯ СИСТЕМА ГРС</a:t>
            </a:r>
            <a:endParaRPr lang="ru-RU" sz="1400" dirty="0">
              <a:ln w="18415" cmpd="sng">
                <a:noFill/>
                <a:prstDash val="solid"/>
              </a:ln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82721" y="240950"/>
            <a:ext cx="7431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ИНТЕГРАЦИЯ РИУС В СУЩЕСТВУЮЩУЮ СИСТЕМУ ТЕЛЕМЕХАНИКИ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875" y="6422932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5C34465-3DE2-4FC4-AC26-01BE2342A12E}" type="slidenum">
              <a:rPr lang="ru-RU" sz="2000" smtClean="0"/>
              <a:pPr/>
              <a:t>14</a:t>
            </a:fld>
            <a:endParaRPr lang="ru-RU" sz="20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20040" y="1188719"/>
            <a:ext cx="8300365" cy="5134679"/>
            <a:chOff x="518265" y="1256196"/>
            <a:chExt cx="7993062" cy="4944579"/>
          </a:xfrm>
        </p:grpSpPr>
        <p:sp>
          <p:nvSpPr>
            <p:cNvPr id="10" name="Прямоугольник 9"/>
            <p:cNvSpPr/>
            <p:nvPr/>
          </p:nvSpPr>
          <p:spPr bwMode="auto">
            <a:xfrm>
              <a:off x="518266" y="1256196"/>
              <a:ext cx="7956550" cy="4944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7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518265" y="1256196"/>
              <a:ext cx="7993062" cy="4830762"/>
              <a:chOff x="-1267672" y="1073426"/>
              <a:chExt cx="7993062" cy="4830762"/>
            </a:xfrm>
          </p:grpSpPr>
          <p:grpSp>
            <p:nvGrpSpPr>
              <p:cNvPr id="92" name="Группа 87"/>
              <p:cNvGrpSpPr>
                <a:grpSpLocks/>
              </p:cNvGrpSpPr>
              <p:nvPr/>
            </p:nvGrpSpPr>
            <p:grpSpPr bwMode="auto">
              <a:xfrm>
                <a:off x="-1267672" y="1073426"/>
                <a:ext cx="7993062" cy="4830762"/>
                <a:chOff x="395536" y="1592263"/>
                <a:chExt cx="7992814" cy="4830921"/>
              </a:xfrm>
            </p:grpSpPr>
            <p:sp>
              <p:nvSpPr>
                <p:cNvPr id="96" name="Скругленный прямоугольник 95"/>
                <p:cNvSpPr/>
                <p:nvPr/>
              </p:nvSpPr>
              <p:spPr>
                <a:xfrm>
                  <a:off x="1316257" y="1592263"/>
                  <a:ext cx="900084" cy="2160658"/>
                </a:xfrm>
                <a:prstGeom prst="roundRect">
                  <a:avLst/>
                </a:prstGeom>
                <a:solidFill>
                  <a:srgbClr val="1F497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Узел переключений</a:t>
                  </a:r>
                </a:p>
              </p:txBody>
            </p:sp>
            <p:sp>
              <p:nvSpPr>
                <p:cNvPr id="97" name="Скругленный прямоугольник 96"/>
                <p:cNvSpPr>
                  <a:spLocks noChangeAspect="1"/>
                </p:cNvSpPr>
                <p:nvPr/>
              </p:nvSpPr>
              <p:spPr>
                <a:xfrm>
                  <a:off x="2951332" y="1592263"/>
                  <a:ext cx="900084" cy="900142"/>
                </a:xfrm>
                <a:prstGeom prst="roundRect">
                  <a:avLst/>
                </a:prstGeom>
                <a:solidFill>
                  <a:srgbClr val="1F497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Узел очистки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Скругленный прямоугольник 97"/>
                <p:cNvSpPr>
                  <a:spLocks noChangeAspect="1"/>
                </p:cNvSpPr>
                <p:nvPr/>
              </p:nvSpPr>
              <p:spPr>
                <a:xfrm>
                  <a:off x="4751501" y="1592263"/>
                  <a:ext cx="900084" cy="900142"/>
                </a:xfrm>
                <a:prstGeom prst="roundRect">
                  <a:avLst/>
                </a:prstGeom>
                <a:solidFill>
                  <a:srgbClr val="1F497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Скругленный прямоугольник 98"/>
                <p:cNvSpPr>
                  <a:spLocks noChangeAspect="1"/>
                </p:cNvSpPr>
                <p:nvPr/>
              </p:nvSpPr>
              <p:spPr>
                <a:xfrm>
                  <a:off x="5651585" y="2852779"/>
                  <a:ext cx="900085" cy="900142"/>
                </a:xfrm>
                <a:prstGeom prst="roundRect">
                  <a:avLst/>
                </a:prstGeom>
                <a:solidFill>
                  <a:srgbClr val="1F497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Скругленный прямоугольник 99"/>
                <p:cNvSpPr>
                  <a:spLocks noChangeAspect="1"/>
                </p:cNvSpPr>
                <p:nvPr/>
              </p:nvSpPr>
              <p:spPr>
                <a:xfrm>
                  <a:off x="3851416" y="2852779"/>
                  <a:ext cx="900085" cy="900142"/>
                </a:xfrm>
                <a:prstGeom prst="roundRect">
                  <a:avLst/>
                </a:prstGeom>
                <a:solidFill>
                  <a:srgbClr val="1F497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Скругленный прямоугольник 100"/>
                <p:cNvSpPr>
                  <a:spLocks noChangeAspect="1"/>
                </p:cNvSpPr>
                <p:nvPr/>
              </p:nvSpPr>
              <p:spPr>
                <a:xfrm>
                  <a:off x="6551670" y="1592263"/>
                  <a:ext cx="900084" cy="900142"/>
                </a:xfrm>
                <a:prstGeom prst="roundRect">
                  <a:avLst/>
                </a:prstGeom>
                <a:solidFill>
                  <a:srgbClr val="1F497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Скругленный прямоугольник 101"/>
                <p:cNvSpPr>
                  <a:spLocks noChangeAspect="1"/>
                </p:cNvSpPr>
                <p:nvPr/>
              </p:nvSpPr>
              <p:spPr>
                <a:xfrm>
                  <a:off x="7451754" y="2852779"/>
                  <a:ext cx="900085" cy="900142"/>
                </a:xfrm>
                <a:prstGeom prst="roundRect">
                  <a:avLst/>
                </a:prstGeom>
                <a:solidFill>
                  <a:srgbClr val="1F497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Стрелка вправо 102"/>
                <p:cNvSpPr/>
                <p:nvPr/>
              </p:nvSpPr>
              <p:spPr>
                <a:xfrm>
                  <a:off x="2232216" y="1952637"/>
                  <a:ext cx="719116" cy="180981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Стрелка вправо 103"/>
                <p:cNvSpPr/>
                <p:nvPr/>
              </p:nvSpPr>
              <p:spPr>
                <a:xfrm>
                  <a:off x="395536" y="1952637"/>
                  <a:ext cx="900084" cy="179394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Стрелка вправо 104"/>
                <p:cNvSpPr/>
                <p:nvPr/>
              </p:nvSpPr>
              <p:spPr>
                <a:xfrm>
                  <a:off x="3851416" y="1952637"/>
                  <a:ext cx="900085" cy="180981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Стрелка вправо 105"/>
                <p:cNvSpPr/>
                <p:nvPr/>
              </p:nvSpPr>
              <p:spPr>
                <a:xfrm rot="10800000">
                  <a:off x="4751501" y="3213153"/>
                  <a:ext cx="900084" cy="179394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Стрелка углом вверх 106"/>
                <p:cNvSpPr/>
                <p:nvPr/>
              </p:nvSpPr>
              <p:spPr>
                <a:xfrm rot="5400000" flipH="1" flipV="1">
                  <a:off x="7218369" y="2151095"/>
                  <a:ext cx="935069" cy="468298"/>
                </a:xfrm>
                <a:prstGeom prst="bentUpArrow">
                  <a:avLst>
                    <a:gd name="adj1" fmla="val 22457"/>
                    <a:gd name="adj2" fmla="val 25000"/>
                    <a:gd name="adj3" fmla="val 26357"/>
                  </a:avLst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Стрелка вправо 107"/>
                <p:cNvSpPr/>
                <p:nvPr/>
              </p:nvSpPr>
              <p:spPr>
                <a:xfrm rot="10800000">
                  <a:off x="2232216" y="3213153"/>
                  <a:ext cx="1619200" cy="179394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Стрелка вправо 108"/>
                <p:cNvSpPr/>
                <p:nvPr/>
              </p:nvSpPr>
              <p:spPr>
                <a:xfrm rot="10800000">
                  <a:off x="5651585" y="1773244"/>
                  <a:ext cx="900085" cy="179393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Стрелка углом вверх 109"/>
                <p:cNvSpPr/>
                <p:nvPr/>
              </p:nvSpPr>
              <p:spPr>
                <a:xfrm rot="10800000" flipH="1">
                  <a:off x="5651585" y="2205058"/>
                  <a:ext cx="576245" cy="611207"/>
                </a:xfrm>
                <a:prstGeom prst="bentUpArrow">
                  <a:avLst>
                    <a:gd name="adj1" fmla="val 15401"/>
                    <a:gd name="adj2" fmla="val 25000"/>
                    <a:gd name="adj3" fmla="val 26357"/>
                  </a:avLst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Стрелка вправо 110"/>
                <p:cNvSpPr/>
                <p:nvPr/>
              </p:nvSpPr>
              <p:spPr>
                <a:xfrm>
                  <a:off x="6551670" y="3213153"/>
                  <a:ext cx="900084" cy="179394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Стрелка вправо 111"/>
                <p:cNvSpPr/>
                <p:nvPr/>
              </p:nvSpPr>
              <p:spPr>
                <a:xfrm rot="10800000">
                  <a:off x="432047" y="3213153"/>
                  <a:ext cx="900085" cy="179394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4679950" y="1625600"/>
                  <a:ext cx="1044575" cy="723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9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</a:rPr>
                    <a:t>Узел предотвращения гидратообразования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5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</a:endParaRPr>
                </a:p>
              </p:txBody>
            </p:sp>
            <p:sp>
              <p:nvSpPr>
                <p:cNvPr id="114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6542088" y="1600200"/>
                  <a:ext cx="935037" cy="3693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9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</a:rPr>
                    <a:t>Узел подготовки теплоносителя</a:t>
                  </a:r>
                </a:p>
              </p:txBody>
            </p:sp>
            <p:sp>
              <p:nvSpPr>
                <p:cNvPr id="115" name="TextBox 26"/>
                <p:cNvSpPr txBox="1">
                  <a:spLocks noChangeArrowheads="1"/>
                </p:cNvSpPr>
                <p:nvPr/>
              </p:nvSpPr>
              <p:spPr bwMode="auto">
                <a:xfrm>
                  <a:off x="5613400" y="3049588"/>
                  <a:ext cx="973138" cy="3693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9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</a:rPr>
                    <a:t>Узел редуцирования</a:t>
                  </a:r>
                </a:p>
              </p:txBody>
            </p:sp>
            <p:sp>
              <p:nvSpPr>
                <p:cNvPr id="116" name="TextBox 27"/>
                <p:cNvSpPr txBox="1">
                  <a:spLocks noChangeArrowheads="1"/>
                </p:cNvSpPr>
                <p:nvPr/>
              </p:nvSpPr>
              <p:spPr bwMode="auto">
                <a:xfrm>
                  <a:off x="3813175" y="3024188"/>
                  <a:ext cx="973138" cy="369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9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</a:rPr>
                    <a:t>Узел учета расхода газа</a:t>
                  </a:r>
                </a:p>
              </p:txBody>
            </p:sp>
            <p:sp>
              <p:nvSpPr>
                <p:cNvPr id="117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7416800" y="2889250"/>
                  <a:ext cx="971550" cy="5078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9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</a:rPr>
                    <a:t>Узел  отбора газа на собственные нужды</a:t>
                  </a:r>
                </a:p>
              </p:txBody>
            </p:sp>
            <p:sp>
              <p:nvSpPr>
                <p:cNvPr id="118" name="Скругленный прямоугольник 117"/>
                <p:cNvSpPr/>
                <p:nvPr/>
              </p:nvSpPr>
              <p:spPr>
                <a:xfrm>
                  <a:off x="1332132" y="5192832"/>
                  <a:ext cx="1879542" cy="723360"/>
                </a:xfrm>
                <a:prstGeom prst="roundRect">
                  <a:avLst/>
                </a:prstGeom>
                <a:solidFill>
                  <a:srgbClr val="9BBB59"/>
                </a:solidFill>
                <a:ln w="25400" cap="flat" cmpd="sng" algn="ctr">
                  <a:solidFill>
                    <a:srgbClr val="9BBB5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1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СУЩЕСТВУЮЩАЯ СИСТЕМА ТЕЛЕМЕХАНИКИ</a:t>
                  </a:r>
                  <a:endParaRPr kumimoji="0" lang="ru-RU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9" name="Группа 107"/>
                <p:cNvGrpSpPr>
                  <a:grpSpLocks/>
                </p:cNvGrpSpPr>
                <p:nvPr/>
              </p:nvGrpSpPr>
              <p:grpSpPr bwMode="auto">
                <a:xfrm>
                  <a:off x="1554163" y="3500438"/>
                  <a:ext cx="431800" cy="215900"/>
                  <a:chOff x="1547664" y="3523813"/>
                  <a:chExt cx="432000" cy="215444"/>
                </a:xfrm>
              </p:grpSpPr>
              <p:sp>
                <p:nvSpPr>
                  <p:cNvPr id="165" name="Скругленный прямоугольник 164"/>
                  <p:cNvSpPr/>
                  <p:nvPr/>
                </p:nvSpPr>
                <p:spPr>
                  <a:xfrm>
                    <a:off x="1573287" y="3539718"/>
                    <a:ext cx="360518" cy="179014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12700" cap="flat" cmpd="sng" algn="ctr">
                    <a:solidFill>
                      <a:srgbClr val="FFC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Text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47664" y="3523813"/>
                    <a:ext cx="432000" cy="2154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altLang="ru-RU" sz="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rPr>
                      <a:t>РИУС</a:t>
                    </a:r>
                  </a:p>
                </p:txBody>
              </p:sp>
            </p:grpSp>
            <p:sp>
              <p:nvSpPr>
                <p:cNvPr id="120" name="TextBox 88"/>
                <p:cNvSpPr txBox="1">
                  <a:spLocks noChangeArrowheads="1"/>
                </p:cNvSpPr>
                <p:nvPr/>
              </p:nvSpPr>
              <p:spPr bwMode="auto">
                <a:xfrm>
                  <a:off x="1589088" y="5162550"/>
                  <a:ext cx="360362" cy="2460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1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+mn-lt"/>
                    </a:rPr>
                    <a:t>  И</a:t>
                  </a:r>
                </a:p>
              </p:txBody>
            </p:sp>
            <p:cxnSp>
              <p:nvCxnSpPr>
                <p:cNvPr id="121" name="Прямая со стрелкой 120"/>
                <p:cNvCxnSpPr>
                  <a:stCxn id="166" idx="2"/>
                </p:cNvCxnSpPr>
                <p:nvPr/>
              </p:nvCxnSpPr>
              <p:spPr>
                <a:xfrm flipH="1">
                  <a:off x="1767093" y="3716408"/>
                  <a:ext cx="3175" cy="1481186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00B050"/>
                  </a:solidFill>
                  <a:prstDash val="solid"/>
                  <a:headEnd type="stealth"/>
                  <a:tailEnd type="stealth"/>
                </a:ln>
                <a:effectLst/>
              </p:spPr>
            </p:cxnSp>
            <p:sp>
              <p:nvSpPr>
                <p:cNvPr id="122" name="TextBox 105"/>
                <p:cNvSpPr txBox="1">
                  <a:spLocks noChangeArrowheads="1"/>
                </p:cNvSpPr>
                <p:nvPr/>
              </p:nvSpPr>
              <p:spPr bwMode="auto">
                <a:xfrm>
                  <a:off x="1547813" y="6176963"/>
                  <a:ext cx="3672260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1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</a:rPr>
                    <a:t>- </a:t>
                  </a:r>
                  <a:r>
                    <a:rPr kumimoji="0" lang="ru-RU" altLang="ru-RU" sz="1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</a:rPr>
                    <a:t>Узел распределенной информационно-управляющей системы</a:t>
                  </a:r>
                </a:p>
              </p:txBody>
            </p:sp>
            <p:grpSp>
              <p:nvGrpSpPr>
                <p:cNvPr id="123" name="Группа 108"/>
                <p:cNvGrpSpPr>
                  <a:grpSpLocks/>
                </p:cNvGrpSpPr>
                <p:nvPr/>
              </p:nvGrpSpPr>
              <p:grpSpPr bwMode="auto">
                <a:xfrm>
                  <a:off x="3186113" y="2243138"/>
                  <a:ext cx="431800" cy="215900"/>
                  <a:chOff x="1547664" y="3523813"/>
                  <a:chExt cx="432000" cy="215444"/>
                </a:xfrm>
              </p:grpSpPr>
              <p:sp>
                <p:nvSpPr>
                  <p:cNvPr id="163" name="Скругленный прямоугольник 162"/>
                  <p:cNvSpPr/>
                  <p:nvPr/>
                </p:nvSpPr>
                <p:spPr>
                  <a:xfrm>
                    <a:off x="1573236" y="3539676"/>
                    <a:ext cx="360518" cy="179014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12700" cap="flat" cmpd="sng" algn="ctr">
                    <a:solidFill>
                      <a:srgbClr val="FFC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TextBox 1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47664" y="3523813"/>
                    <a:ext cx="432000" cy="2154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altLang="ru-RU" sz="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rPr>
                      <a:t>РИУС</a:t>
                    </a:r>
                  </a:p>
                </p:txBody>
              </p:sp>
            </p:grpSp>
            <p:grpSp>
              <p:nvGrpSpPr>
                <p:cNvPr id="124" name="Группа 111"/>
                <p:cNvGrpSpPr>
                  <a:grpSpLocks/>
                </p:cNvGrpSpPr>
                <p:nvPr/>
              </p:nvGrpSpPr>
              <p:grpSpPr bwMode="auto">
                <a:xfrm>
                  <a:off x="6804025" y="2246313"/>
                  <a:ext cx="431800" cy="215900"/>
                  <a:chOff x="1547664" y="3523813"/>
                  <a:chExt cx="432000" cy="215444"/>
                </a:xfrm>
              </p:grpSpPr>
              <p:sp>
                <p:nvSpPr>
                  <p:cNvPr id="161" name="Скругленный прямоугольник 160"/>
                  <p:cNvSpPr/>
                  <p:nvPr/>
                </p:nvSpPr>
                <p:spPr>
                  <a:xfrm>
                    <a:off x="1573124" y="3539677"/>
                    <a:ext cx="360519" cy="179014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12700" cap="flat" cmpd="sng" algn="ctr">
                    <a:solidFill>
                      <a:srgbClr val="FFC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TextBox 1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47664" y="3523813"/>
                    <a:ext cx="432000" cy="2154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altLang="ru-RU" sz="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rPr>
                      <a:t>РИУС</a:t>
                    </a:r>
                  </a:p>
                </p:txBody>
              </p:sp>
            </p:grpSp>
            <p:grpSp>
              <p:nvGrpSpPr>
                <p:cNvPr id="125" name="Группа 114"/>
                <p:cNvGrpSpPr>
                  <a:grpSpLocks/>
                </p:cNvGrpSpPr>
                <p:nvPr/>
              </p:nvGrpSpPr>
              <p:grpSpPr bwMode="auto">
                <a:xfrm>
                  <a:off x="5908745" y="3502017"/>
                  <a:ext cx="2204984" cy="215723"/>
                  <a:chOff x="1554088" y="3523813"/>
                  <a:chExt cx="2206005" cy="216862"/>
                </a:xfrm>
              </p:grpSpPr>
              <p:sp>
                <p:nvSpPr>
                  <p:cNvPr id="157" name="Скругленный прямоугольник 156"/>
                  <p:cNvSpPr/>
                  <p:nvPr/>
                </p:nvSpPr>
                <p:spPr>
                  <a:xfrm>
                    <a:off x="3338425" y="3539835"/>
                    <a:ext cx="360519" cy="178744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12700" cap="flat" cmpd="sng" algn="ctr">
                    <a:solidFill>
                      <a:srgbClr val="FFC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Скругленный прямоугольник 157"/>
                  <p:cNvSpPr/>
                  <p:nvPr/>
                </p:nvSpPr>
                <p:spPr>
                  <a:xfrm>
                    <a:off x="1573152" y="3539836"/>
                    <a:ext cx="360519" cy="178744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12700" cap="flat" cmpd="sng" algn="ctr">
                    <a:solidFill>
                      <a:srgbClr val="FFC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TextBox 1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54088" y="3525231"/>
                    <a:ext cx="432000" cy="2154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altLang="ru-RU" sz="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rPr>
                      <a:t>РИУС</a:t>
                    </a:r>
                  </a:p>
                </p:txBody>
              </p:sp>
              <p:sp>
                <p:nvSpPr>
                  <p:cNvPr id="160" name="TextBox 1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28093" y="3523813"/>
                    <a:ext cx="432000" cy="2154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altLang="ru-RU" sz="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rPr>
                      <a:t>РИУС</a:t>
                    </a:r>
                  </a:p>
                </p:txBody>
              </p:sp>
            </p:grpSp>
            <p:grpSp>
              <p:nvGrpSpPr>
                <p:cNvPr id="126" name="Группа 117"/>
                <p:cNvGrpSpPr>
                  <a:grpSpLocks/>
                </p:cNvGrpSpPr>
                <p:nvPr/>
              </p:nvGrpSpPr>
              <p:grpSpPr bwMode="auto">
                <a:xfrm>
                  <a:off x="4110038" y="3500438"/>
                  <a:ext cx="431800" cy="215900"/>
                  <a:chOff x="1547664" y="3523813"/>
                  <a:chExt cx="432000" cy="215444"/>
                </a:xfrm>
              </p:grpSpPr>
              <p:sp>
                <p:nvSpPr>
                  <p:cNvPr id="155" name="Скругленный прямоугольник 154"/>
                  <p:cNvSpPr/>
                  <p:nvPr/>
                </p:nvSpPr>
                <p:spPr>
                  <a:xfrm>
                    <a:off x="1573208" y="3539718"/>
                    <a:ext cx="360518" cy="179014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12700" cap="flat" cmpd="sng" algn="ctr">
                    <a:solidFill>
                      <a:srgbClr val="FFC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TextBox 1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47664" y="3523813"/>
                    <a:ext cx="432000" cy="2154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altLang="ru-RU" sz="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rPr>
                      <a:t>РИУС</a:t>
                    </a:r>
                  </a:p>
                </p:txBody>
              </p:sp>
            </p:grpSp>
            <p:grpSp>
              <p:nvGrpSpPr>
                <p:cNvPr id="127" name="Группа 120"/>
                <p:cNvGrpSpPr>
                  <a:grpSpLocks/>
                </p:cNvGrpSpPr>
                <p:nvPr/>
              </p:nvGrpSpPr>
              <p:grpSpPr bwMode="auto">
                <a:xfrm>
                  <a:off x="5003800" y="2246314"/>
                  <a:ext cx="431800" cy="215900"/>
                  <a:chOff x="1547664" y="3523814"/>
                  <a:chExt cx="432000" cy="215444"/>
                </a:xfrm>
              </p:grpSpPr>
              <p:sp>
                <p:nvSpPr>
                  <p:cNvPr id="153" name="Скругленный прямоугольник 152"/>
                  <p:cNvSpPr/>
                  <p:nvPr/>
                </p:nvSpPr>
                <p:spPr>
                  <a:xfrm>
                    <a:off x="1573180" y="3539677"/>
                    <a:ext cx="360519" cy="179014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12700" cap="flat" cmpd="sng" algn="ctr">
                    <a:solidFill>
                      <a:srgbClr val="FFC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TextBox 1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47664" y="3523814"/>
                    <a:ext cx="432000" cy="2154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altLang="ru-RU" sz="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rPr>
                      <a:t>РИУС</a:t>
                    </a:r>
                  </a:p>
                </p:txBody>
              </p:sp>
            </p:grpSp>
            <p:grpSp>
              <p:nvGrpSpPr>
                <p:cNvPr id="128" name="Группа 123"/>
                <p:cNvGrpSpPr>
                  <a:grpSpLocks/>
                </p:cNvGrpSpPr>
                <p:nvPr/>
              </p:nvGrpSpPr>
              <p:grpSpPr bwMode="auto">
                <a:xfrm>
                  <a:off x="1214438" y="6199188"/>
                  <a:ext cx="431800" cy="214312"/>
                  <a:chOff x="1547664" y="3523813"/>
                  <a:chExt cx="432000" cy="215444"/>
                </a:xfrm>
              </p:grpSpPr>
              <p:sp>
                <p:nvSpPr>
                  <p:cNvPr id="151" name="Скругленный прямоугольник 150"/>
                  <p:cNvSpPr/>
                  <p:nvPr/>
                </p:nvSpPr>
                <p:spPr>
                  <a:xfrm>
                    <a:off x="1573298" y="3539925"/>
                    <a:ext cx="360518" cy="178745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12700" cap="flat" cmpd="sng" algn="ctr">
                    <a:solidFill>
                      <a:srgbClr val="FFC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TextBox 1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47664" y="3523813"/>
                    <a:ext cx="432000" cy="2154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altLang="ru-RU" sz="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rPr>
                      <a:t>РИУС</a:t>
                    </a:r>
                  </a:p>
                </p:txBody>
              </p:sp>
            </p:grpSp>
            <p:cxnSp>
              <p:nvCxnSpPr>
                <p:cNvPr id="129" name="Shape 53"/>
                <p:cNvCxnSpPr/>
                <p:nvPr/>
              </p:nvCxnSpPr>
              <p:spPr>
                <a:xfrm flipV="1">
                  <a:off x="1944888" y="2459067"/>
                  <a:ext cx="1366795" cy="1143038"/>
                </a:xfrm>
                <a:prstGeom prst="bentConnector2">
                  <a:avLst/>
                </a:prstGeom>
                <a:noFill/>
                <a:ln w="25400" cap="flat" cmpd="sng" algn="ctr">
                  <a:solidFill>
                    <a:srgbClr val="00B050"/>
                  </a:solidFill>
                  <a:prstDash val="solid"/>
                  <a:headEnd type="stealth"/>
                  <a:tailEnd type="stealth"/>
                </a:ln>
                <a:effectLst/>
              </p:spPr>
            </p:cxnSp>
            <p:cxnSp>
              <p:nvCxnSpPr>
                <p:cNvPr id="130" name="Shape 54"/>
                <p:cNvCxnSpPr/>
                <p:nvPr/>
              </p:nvCxnSpPr>
              <p:spPr>
                <a:xfrm flipH="1" flipV="1">
                  <a:off x="3467253" y="2463829"/>
                  <a:ext cx="647680" cy="1141451"/>
                </a:xfrm>
                <a:prstGeom prst="bentConnector2">
                  <a:avLst/>
                </a:prstGeom>
                <a:noFill/>
                <a:ln w="25400" cap="flat" cmpd="sng" algn="ctr">
                  <a:solidFill>
                    <a:srgbClr val="00B050"/>
                  </a:solidFill>
                  <a:prstDash val="solid"/>
                  <a:headEnd type="stealth"/>
                  <a:tailEnd type="stealth"/>
                </a:ln>
                <a:effectLst/>
              </p:spPr>
            </p:cxnSp>
            <p:cxnSp>
              <p:nvCxnSpPr>
                <p:cNvPr id="131" name="Shape 55"/>
                <p:cNvCxnSpPr/>
                <p:nvPr/>
              </p:nvCxnSpPr>
              <p:spPr>
                <a:xfrm flipV="1">
                  <a:off x="4500684" y="2462242"/>
                  <a:ext cx="611168" cy="1152563"/>
                </a:xfrm>
                <a:prstGeom prst="bentConnector2">
                  <a:avLst/>
                </a:prstGeom>
                <a:noFill/>
                <a:ln w="25400" cap="flat" cmpd="sng" algn="ctr">
                  <a:solidFill>
                    <a:srgbClr val="00B050"/>
                  </a:solidFill>
                  <a:prstDash val="solid"/>
                  <a:headEnd type="stealth"/>
                  <a:tailEnd type="stealth"/>
                </a:ln>
                <a:effectLst/>
              </p:spPr>
            </p:cxnSp>
            <p:cxnSp>
              <p:nvCxnSpPr>
                <p:cNvPr id="132" name="Shape 56"/>
                <p:cNvCxnSpPr/>
                <p:nvPr/>
              </p:nvCxnSpPr>
              <p:spPr>
                <a:xfrm flipH="1" flipV="1">
                  <a:off x="5299171" y="2454303"/>
                  <a:ext cx="611169" cy="1152563"/>
                </a:xfrm>
                <a:prstGeom prst="bentConnector2">
                  <a:avLst/>
                </a:prstGeom>
                <a:noFill/>
                <a:ln w="25400" cap="flat" cmpd="sng" algn="ctr">
                  <a:solidFill>
                    <a:srgbClr val="00B050"/>
                  </a:solidFill>
                  <a:prstDash val="solid"/>
                  <a:headEnd type="stealth"/>
                  <a:tailEnd type="stealth"/>
                </a:ln>
                <a:effectLst/>
              </p:spPr>
            </p:cxnSp>
            <p:cxnSp>
              <p:nvCxnSpPr>
                <p:cNvPr id="133" name="Shape 57"/>
                <p:cNvCxnSpPr/>
                <p:nvPr/>
              </p:nvCxnSpPr>
              <p:spPr>
                <a:xfrm flipV="1">
                  <a:off x="6300853" y="2454303"/>
                  <a:ext cx="611168" cy="1152563"/>
                </a:xfrm>
                <a:prstGeom prst="bentConnector2">
                  <a:avLst/>
                </a:prstGeom>
                <a:noFill/>
                <a:ln w="25400" cap="flat" cmpd="sng" algn="ctr">
                  <a:solidFill>
                    <a:srgbClr val="00B050"/>
                  </a:solidFill>
                  <a:prstDash val="solid"/>
                  <a:headEnd type="stealth"/>
                  <a:tailEnd type="stealth"/>
                </a:ln>
                <a:effectLst/>
              </p:spPr>
            </p:cxnSp>
            <p:cxnSp>
              <p:nvCxnSpPr>
                <p:cNvPr id="134" name="Shape 58"/>
                <p:cNvCxnSpPr/>
                <p:nvPr/>
              </p:nvCxnSpPr>
              <p:spPr>
                <a:xfrm flipH="1" flipV="1">
                  <a:off x="7099340" y="2468592"/>
                  <a:ext cx="611169" cy="1150975"/>
                </a:xfrm>
                <a:prstGeom prst="bentConnector2">
                  <a:avLst/>
                </a:prstGeom>
                <a:noFill/>
                <a:ln w="25400" cap="flat" cmpd="sng" algn="ctr">
                  <a:solidFill>
                    <a:srgbClr val="00B050"/>
                  </a:solidFill>
                  <a:prstDash val="solid"/>
                  <a:headEnd type="stealth"/>
                  <a:tailEnd type="stealth"/>
                </a:ln>
                <a:effectLst/>
              </p:spPr>
            </p:cxnSp>
            <p:cxnSp>
              <p:nvCxnSpPr>
                <p:cNvPr id="135" name="Shape 135"/>
                <p:cNvCxnSpPr>
                  <a:stCxn id="102" idx="2"/>
                  <a:endCxn id="136" idx="0"/>
                </p:cNvCxnSpPr>
                <p:nvPr/>
              </p:nvCxnSpPr>
              <p:spPr>
                <a:xfrm rot="5400000">
                  <a:off x="4608583" y="1898826"/>
                  <a:ext cx="1439910" cy="5148102"/>
                </a:xfrm>
                <a:prstGeom prst="bentConnector3">
                  <a:avLst>
                    <a:gd name="adj1" fmla="val 50000"/>
                  </a:avLst>
                </a:prstGeom>
                <a:noFill/>
                <a:ln w="25400" cap="flat" cmpd="sng" algn="ctr">
                  <a:solidFill>
                    <a:srgbClr val="00B050"/>
                  </a:solidFill>
                  <a:prstDash val="solid"/>
                  <a:headEnd type="stealth"/>
                  <a:tailEnd type="stealth"/>
                </a:ln>
                <a:effectLst/>
              </p:spPr>
            </p:cxnSp>
            <p:sp>
              <p:nvSpPr>
                <p:cNvPr id="136" name="TextBox 136"/>
                <p:cNvSpPr txBox="1">
                  <a:spLocks noChangeArrowheads="1"/>
                </p:cNvSpPr>
                <p:nvPr/>
              </p:nvSpPr>
              <p:spPr bwMode="auto">
                <a:xfrm>
                  <a:off x="2555875" y="5157788"/>
                  <a:ext cx="360363" cy="246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1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+mn-lt"/>
                    </a:rPr>
                    <a:t>  И</a:t>
                  </a:r>
                </a:p>
              </p:txBody>
            </p:sp>
            <p:sp>
              <p:nvSpPr>
                <p:cNvPr id="137" name="TextBox 105"/>
                <p:cNvSpPr txBox="1">
                  <a:spLocks noChangeArrowheads="1"/>
                </p:cNvSpPr>
                <p:nvPr/>
              </p:nvSpPr>
              <p:spPr bwMode="auto">
                <a:xfrm>
                  <a:off x="3851416" y="5438836"/>
                  <a:ext cx="2124075" cy="246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</a:rPr>
                    <a:t>на верхний уровень ДП КС</a:t>
                  </a:r>
                </a:p>
              </p:txBody>
            </p:sp>
            <p:sp>
              <p:nvSpPr>
                <p:cNvPr id="138" name="TextBox 136"/>
                <p:cNvSpPr txBox="1">
                  <a:spLocks noChangeArrowheads="1"/>
                </p:cNvSpPr>
                <p:nvPr/>
              </p:nvSpPr>
              <p:spPr bwMode="auto">
                <a:xfrm>
                  <a:off x="2854325" y="5337175"/>
                  <a:ext cx="360363" cy="2460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1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+mn-lt"/>
                    </a:rPr>
                    <a:t>  И</a:t>
                  </a:r>
                </a:p>
              </p:txBody>
            </p:sp>
            <p:sp>
              <p:nvSpPr>
                <p:cNvPr id="139" name="TextBox 105"/>
                <p:cNvSpPr txBox="1">
                  <a:spLocks noChangeArrowheads="1"/>
                </p:cNvSpPr>
                <p:nvPr/>
              </p:nvSpPr>
              <p:spPr bwMode="auto">
                <a:xfrm>
                  <a:off x="1547813" y="5937250"/>
                  <a:ext cx="2232025" cy="2460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1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</a:rPr>
                    <a:t>- </a:t>
                  </a:r>
                  <a:r>
                    <a:rPr kumimoji="0" lang="ru-RU" altLang="ru-RU" sz="1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</a:rPr>
                    <a:t>Интерфейс информационной сети</a:t>
                  </a:r>
                </a:p>
              </p:txBody>
            </p:sp>
            <p:sp>
              <p:nvSpPr>
                <p:cNvPr id="140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452748" y="1628800"/>
                  <a:ext cx="612000" cy="3693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9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</a:rPr>
                    <a:t>Вход  газа</a:t>
                  </a:r>
                </a:p>
              </p:txBody>
            </p:sp>
            <p:sp>
              <p:nvSpPr>
                <p:cNvPr id="141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452748" y="3429000"/>
                  <a:ext cx="612000" cy="3693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9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</a:rPr>
                    <a:t>Выход  газа</a:t>
                  </a:r>
                </a:p>
              </p:txBody>
            </p:sp>
            <p:sp>
              <p:nvSpPr>
                <p:cNvPr id="142" name="Скругленный прямоугольник 141"/>
                <p:cNvSpPr>
                  <a:spLocks/>
                </p:cNvSpPr>
                <p:nvPr/>
              </p:nvSpPr>
              <p:spPr>
                <a:xfrm>
                  <a:off x="536819" y="2400327"/>
                  <a:ext cx="684192" cy="611208"/>
                </a:xfrm>
                <a:prstGeom prst="roundRect">
                  <a:avLst/>
                </a:prstGeom>
                <a:solidFill>
                  <a:srgbClr val="1F497D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Стрелка вправо 142"/>
                <p:cNvSpPr/>
                <p:nvPr/>
              </p:nvSpPr>
              <p:spPr>
                <a:xfrm rot="5400000">
                  <a:off x="774136" y="3083770"/>
                  <a:ext cx="215907" cy="71435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629624" y="2348880"/>
                  <a:ext cx="504000" cy="5078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9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</a:rPr>
                    <a:t>Узел одоризации</a:t>
                  </a:r>
                </a:p>
              </p:txBody>
            </p:sp>
            <p:grpSp>
              <p:nvGrpSpPr>
                <p:cNvPr id="145" name="Группа 108"/>
                <p:cNvGrpSpPr>
                  <a:grpSpLocks/>
                </p:cNvGrpSpPr>
                <p:nvPr/>
              </p:nvGrpSpPr>
              <p:grpSpPr bwMode="auto">
                <a:xfrm>
                  <a:off x="670868" y="2784227"/>
                  <a:ext cx="432000" cy="215900"/>
                  <a:chOff x="1547664" y="3523813"/>
                  <a:chExt cx="432000" cy="215444"/>
                </a:xfrm>
              </p:grpSpPr>
              <p:sp>
                <p:nvSpPr>
                  <p:cNvPr id="149" name="Скругленный прямоугольник 148"/>
                  <p:cNvSpPr/>
                  <p:nvPr/>
                </p:nvSpPr>
                <p:spPr>
                  <a:xfrm>
                    <a:off x="1572359" y="3539941"/>
                    <a:ext cx="361939" cy="179015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12700" cap="flat" cmpd="sng" algn="ctr">
                    <a:solidFill>
                      <a:srgbClr val="FFC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TextBox 1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47664" y="3523813"/>
                    <a:ext cx="432000" cy="2154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altLang="ru-RU" sz="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rPr>
                      <a:t>РИУС</a:t>
                    </a:r>
                  </a:p>
                </p:txBody>
              </p:sp>
            </p:grpSp>
            <p:cxnSp>
              <p:nvCxnSpPr>
                <p:cNvPr id="146" name="Shape 76"/>
                <p:cNvCxnSpPr>
                  <a:stCxn id="118" idx="1"/>
                </p:cNvCxnSpPr>
                <p:nvPr/>
              </p:nvCxnSpPr>
              <p:spPr>
                <a:xfrm rot="10800000">
                  <a:off x="978131" y="2995663"/>
                  <a:ext cx="354001" cy="2558849"/>
                </a:xfrm>
                <a:prstGeom prst="bentConnector2">
                  <a:avLst/>
                </a:prstGeom>
                <a:noFill/>
                <a:ln w="25400" cap="flat" cmpd="sng" algn="ctr">
                  <a:solidFill>
                    <a:srgbClr val="00B050"/>
                  </a:solidFill>
                  <a:prstDash val="solid"/>
                  <a:headEnd type="stealth"/>
                  <a:tailEnd type="stealth"/>
                </a:ln>
                <a:effectLst/>
              </p:spPr>
            </p:cxnSp>
            <p:sp>
              <p:nvSpPr>
                <p:cNvPr id="147" name="TextBox 88"/>
                <p:cNvSpPr txBox="1">
                  <a:spLocks noChangeArrowheads="1"/>
                </p:cNvSpPr>
                <p:nvPr/>
              </p:nvSpPr>
              <p:spPr bwMode="auto">
                <a:xfrm>
                  <a:off x="1242740" y="5340350"/>
                  <a:ext cx="360362" cy="2460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1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+mn-lt"/>
                    </a:rPr>
                    <a:t>  И</a:t>
                  </a:r>
                </a:p>
              </p:txBody>
            </p:sp>
            <p:cxnSp>
              <p:nvCxnSpPr>
                <p:cNvPr id="148" name="Прямая со стрелкой 147"/>
                <p:cNvCxnSpPr/>
                <p:nvPr/>
              </p:nvCxnSpPr>
              <p:spPr>
                <a:xfrm rot="16200000" flipH="1">
                  <a:off x="3580383" y="5225847"/>
                  <a:ext cx="3175" cy="68419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00B050"/>
                  </a:solidFill>
                  <a:prstDash val="solid"/>
                  <a:headEnd type="stealth"/>
                  <a:tailEnd type="stealth"/>
                </a:ln>
                <a:effectLst/>
              </p:spPr>
            </p:cxnSp>
          </p:grpSp>
          <p:grpSp>
            <p:nvGrpSpPr>
              <p:cNvPr id="93" name="Группа 116"/>
              <p:cNvGrpSpPr>
                <a:grpSpLocks/>
              </p:cNvGrpSpPr>
              <p:nvPr/>
            </p:nvGrpSpPr>
            <p:grpSpPr bwMode="auto">
              <a:xfrm>
                <a:off x="-424708" y="5420911"/>
                <a:ext cx="570343" cy="246221"/>
                <a:chOff x="2843933" y="5784219"/>
                <a:chExt cx="342206" cy="149552"/>
              </a:xfrm>
            </p:grpSpPr>
            <p:sp>
              <p:nvSpPr>
                <p:cNvPr id="94" name="Скругленный прямоугольник 93"/>
                <p:cNvSpPr/>
                <p:nvPr/>
              </p:nvSpPr>
              <p:spPr bwMode="auto">
                <a:xfrm>
                  <a:off x="2843933" y="5805840"/>
                  <a:ext cx="215265" cy="107994"/>
                </a:xfrm>
                <a:prstGeom prst="round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rgbClr val="9BBB59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TextBox 121"/>
                <p:cNvSpPr txBox="1">
                  <a:spLocks noChangeArrowheads="1"/>
                </p:cNvSpPr>
                <p:nvPr/>
              </p:nvSpPr>
              <p:spPr bwMode="auto">
                <a:xfrm>
                  <a:off x="2862139" y="5784219"/>
                  <a:ext cx="324000" cy="1495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ru-RU" sz="1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+mn-lt"/>
                    </a:rPr>
                    <a:t>И</a:t>
                  </a:r>
                </a:p>
              </p:txBody>
            </p:sp>
          </p:grpSp>
        </p:grpSp>
      </p:grpSp>
      <p:sp>
        <p:nvSpPr>
          <p:cNvPr id="84" name="Овал 83"/>
          <p:cNvSpPr/>
          <p:nvPr/>
        </p:nvSpPr>
        <p:spPr bwMode="auto">
          <a:xfrm>
            <a:off x="924611" y="4297255"/>
            <a:ext cx="2635804" cy="1815963"/>
          </a:xfrm>
          <a:prstGeom prst="ellipse">
            <a:avLst/>
          </a:prstGeom>
          <a:solidFill>
            <a:srgbClr val="FFFF00">
              <a:alpha val="25000"/>
            </a:srgbClr>
          </a:solidFill>
          <a:ln>
            <a:solidFill>
              <a:schemeClr val="accent1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3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68500" y="0"/>
            <a:ext cx="7175499" cy="107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endParaRPr lang="ru-RU" sz="1600" b="1" dirty="0" smtClean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9281" y="6446705"/>
            <a:ext cx="714472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РАСПРЕДЕЛЕННО ИНФОРМАЦИОННО-УПРАВЛЯЮЩАЯ СИСТЕМА ГРС</a:t>
            </a:r>
            <a:endParaRPr lang="ru-RU" sz="1400" dirty="0">
              <a:ln w="18415" cmpd="sng">
                <a:noFill/>
                <a:prstDash val="solid"/>
              </a:ln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68500" y="182770"/>
            <a:ext cx="726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ЭКСПЛУАТАЦИОННАЯ ДОКУМЕНТАЦИЯ НА ГРС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875" y="6422932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5C34465-3DE2-4FC4-AC26-01BE2342A12E}" type="slidenum">
              <a:rPr lang="ru-RU" sz="2000" smtClean="0"/>
              <a:pPr/>
              <a:t>15</a:t>
            </a:fld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30" y="2786563"/>
            <a:ext cx="6140269" cy="3525952"/>
          </a:xfrm>
          <a:prstGeom prst="rect">
            <a:avLst/>
          </a:prstGeom>
        </p:spPr>
      </p:pic>
      <p:sp>
        <p:nvSpPr>
          <p:cNvPr id="9" name="Левая фигурная скобка 8"/>
          <p:cNvSpPr/>
          <p:nvPr/>
        </p:nvSpPr>
        <p:spPr bwMode="auto">
          <a:xfrm rot="5400000">
            <a:off x="5803609" y="-659457"/>
            <a:ext cx="527520" cy="5893958"/>
          </a:xfrm>
          <a:prstGeom prst="leftBrace">
            <a:avLst/>
          </a:prstGeom>
          <a:noFill/>
          <a:ln/>
          <a:effectLst>
            <a:glow>
              <a:schemeClr val="accent1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0"/>
          </a:effectLst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5055964" y="1463871"/>
            <a:ext cx="2022809" cy="5386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/>
              <a:t>15 журналов</a:t>
            </a:r>
            <a:endParaRPr kumimoji="0" lang="ru-RU" sz="2400" b="1" i="0" u="none" strike="noStrike" cap="none" normalizeH="0" dirty="0" smtClean="0">
              <a:ln>
                <a:noFill/>
              </a:ln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" y="1073427"/>
            <a:ext cx="3033550" cy="524492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2875" y="4766498"/>
            <a:ext cx="252135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cs typeface="Arial" pitchFamily="34" charset="0"/>
              </a:rPr>
              <a:t>Основное применение панели оператора</a:t>
            </a:r>
          </a:p>
          <a:p>
            <a:pPr algn="ctr"/>
            <a:r>
              <a:rPr lang="ru-RU" sz="1800" b="1" dirty="0" smtClean="0">
                <a:cs typeface="Arial" pitchFamily="34" charset="0"/>
              </a:rPr>
              <a:t>работа с мнемосхемой</a:t>
            </a:r>
          </a:p>
        </p:txBody>
      </p:sp>
    </p:spTree>
    <p:extLst>
      <p:ext uri="{BB962C8B-B14F-4D97-AF65-F5344CB8AC3E}">
        <p14:creationId xmlns:p14="http://schemas.microsoft.com/office/powerpoint/2010/main" val="198159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68500" y="0"/>
            <a:ext cx="7175499" cy="107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endParaRPr lang="ru-RU" sz="1600" b="1" dirty="0" smtClean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9281" y="6446705"/>
            <a:ext cx="714472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РАСПРЕДЕЛЕННО ИНФОРМАЦИОННО-УПРАВЛЯЮЩАЯ СИСТЕМА ГРС</a:t>
            </a:r>
            <a:endParaRPr lang="ru-RU" sz="1400" dirty="0">
              <a:ln w="18415" cmpd="sng">
                <a:noFill/>
                <a:prstDash val="solid"/>
              </a:ln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875" y="6422932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5C34465-3DE2-4FC4-AC26-01BE2342A12E}" type="slidenum">
              <a:rPr lang="ru-RU" sz="2000" smtClean="0"/>
              <a:pPr/>
              <a:t>16</a:t>
            </a:fld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75" y="1653432"/>
            <a:ext cx="88644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cs typeface="Aharoni" pitchFamily="2" charset="-79"/>
              </a:rPr>
              <a:t>ПРЕДЛОЖЕНИЯ</a:t>
            </a:r>
          </a:p>
          <a:p>
            <a:pPr algn="ctr"/>
            <a:endParaRPr lang="ru-RU" sz="2400" b="1" dirty="0" smtClean="0">
              <a:latin typeface="+mj-lt"/>
              <a:cs typeface="Aharoni" pitchFamily="2" charset="-79"/>
            </a:endParaRPr>
          </a:p>
          <a:p>
            <a:pPr algn="just"/>
            <a:r>
              <a:rPr lang="ru-RU" sz="2400" b="1" dirty="0" smtClean="0">
                <a:cs typeface="Aharoni" pitchFamily="2" charset="-79"/>
              </a:rPr>
              <a:t>Рассмотреть возможность проведения на объекте </a:t>
            </a:r>
            <a:r>
              <a:rPr lang="ru-RU" sz="2400" b="1" dirty="0" smtClean="0">
                <a:latin typeface="+mj-lt"/>
                <a:cs typeface="Aharoni" pitchFamily="2" charset="-79"/>
              </a:rPr>
              <a:t>ООО «Газпром трансгаз Ухта» совместно с ООО «Завод «Газпроммаш» ведомственных испытаний РИУС. В рамках испытания РИУС организовать ведения эксплуатационной документации средствами САУ.</a:t>
            </a:r>
          </a:p>
        </p:txBody>
      </p:sp>
    </p:spTree>
    <p:extLst>
      <p:ext uri="{BB962C8B-B14F-4D97-AF65-F5344CB8AC3E}">
        <p14:creationId xmlns:p14="http://schemas.microsoft.com/office/powerpoint/2010/main" val="25210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1764198" y="1383168"/>
            <a:ext cx="7379802" cy="863600"/>
          </a:xfrm>
          <a:prstGeom prst="rect">
            <a:avLst/>
          </a:prstGeom>
        </p:spPr>
        <p:txBody>
          <a:bodyPr/>
          <a:lstStyle/>
          <a:p>
            <a:pPr marL="0" indent="0">
              <a:buFontTx/>
              <a:buNone/>
            </a:pPr>
            <a:r>
              <a:rPr lang="ru-RU" sz="4800" b="1" dirty="0" smtClean="0">
                <a:solidFill>
                  <a:srgbClr val="0071B9"/>
                </a:solidFill>
              </a:rPr>
              <a:t>СПАСИБО ЗА ВНИМАНИЕ!</a:t>
            </a:r>
          </a:p>
        </p:txBody>
      </p:sp>
      <p:sp>
        <p:nvSpPr>
          <p:cNvPr id="17411" name="Rectangle 12"/>
          <p:cNvSpPr>
            <a:spLocks noGrp="1" noChangeArrowheads="1"/>
          </p:cNvSpPr>
          <p:nvPr>
            <p:ph sz="half" idx="4294967295"/>
          </p:nvPr>
        </p:nvSpPr>
        <p:spPr>
          <a:xfrm>
            <a:off x="1999281" y="2661103"/>
            <a:ext cx="7228698" cy="267017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5000"/>
              </a:lnSpc>
              <a:spcBef>
                <a:spcPct val="5000"/>
              </a:spcBef>
              <a:spcAft>
                <a:spcPct val="5000"/>
              </a:spcAft>
              <a:buNone/>
            </a:pPr>
            <a:r>
              <a:rPr lang="ru-RU" sz="2000" b="0" dirty="0" smtClean="0">
                <a:solidFill>
                  <a:schemeClr val="bg1"/>
                </a:solidFill>
                <a:latin typeface="Arial Narrow" pitchFamily="34" charset="0"/>
              </a:rPr>
              <a:t>Виталий Михайлович Янчук</a:t>
            </a:r>
          </a:p>
          <a:p>
            <a:pPr>
              <a:lnSpc>
                <a:spcPct val="75000"/>
              </a:lnSpc>
              <a:spcBef>
                <a:spcPct val="5000"/>
              </a:spcBef>
              <a:spcAft>
                <a:spcPct val="5000"/>
              </a:spcAft>
              <a:buNone/>
            </a:pPr>
            <a:endParaRPr lang="ru-RU" sz="2000" b="0" dirty="0">
              <a:solidFill>
                <a:schemeClr val="bg1"/>
              </a:solidFill>
              <a:latin typeface="Arial Narrow" pitchFamily="34" charset="0"/>
            </a:endParaRPr>
          </a:p>
          <a:p>
            <a:pPr>
              <a:lnSpc>
                <a:spcPct val="75000"/>
              </a:lnSpc>
              <a:spcBef>
                <a:spcPct val="5000"/>
              </a:spcBef>
              <a:spcAft>
                <a:spcPct val="5000"/>
              </a:spcAft>
              <a:buNone/>
            </a:pPr>
            <a:r>
              <a:rPr lang="ru-RU" sz="2000" b="0" dirty="0" smtClean="0">
                <a:solidFill>
                  <a:schemeClr val="bg1"/>
                </a:solidFill>
                <a:latin typeface="Arial Narrow" pitchFamily="34" charset="0"/>
              </a:rPr>
              <a:t>Начальник производственного отела по эксплуатации ГРС</a:t>
            </a:r>
            <a:br>
              <a:rPr lang="ru-RU" sz="2000" b="0" dirty="0" smtClean="0">
                <a:solidFill>
                  <a:schemeClr val="bg1"/>
                </a:solidFill>
                <a:latin typeface="Arial Narrow" pitchFamily="34" charset="0"/>
              </a:rPr>
            </a:br>
            <a:endParaRPr lang="ru-RU" sz="2000" b="0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>
              <a:buNone/>
            </a:pPr>
            <a:r>
              <a:rPr lang="ru-RU" sz="2000" b="0" dirty="0" smtClean="0">
                <a:solidFill>
                  <a:schemeClr val="bg1"/>
                </a:solidFill>
                <a:latin typeface="Arial Narrow" pitchFamily="34" charset="0"/>
              </a:rPr>
              <a:t>тел. : (8216) 77-22-71 </a:t>
            </a:r>
          </a:p>
          <a:p>
            <a:pPr>
              <a:buNone/>
            </a:pPr>
            <a:r>
              <a:rPr lang="ru-RU" sz="2000" b="0" dirty="0" smtClean="0">
                <a:solidFill>
                  <a:schemeClr val="bg1"/>
                </a:solidFill>
                <a:latin typeface="Arial Narrow" pitchFamily="34" charset="0"/>
              </a:rPr>
              <a:t>е</a:t>
            </a:r>
            <a:r>
              <a:rPr lang="en-US" sz="2000" b="0" dirty="0" smtClean="0">
                <a:solidFill>
                  <a:schemeClr val="bg1"/>
                </a:solidFill>
                <a:latin typeface="Arial Narrow" pitchFamily="34" charset="0"/>
              </a:rPr>
              <a:t>-mail:</a:t>
            </a:r>
            <a:r>
              <a:rPr lang="ru-RU" sz="2000" b="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2000" b="0" dirty="0">
                <a:solidFill>
                  <a:schemeClr val="bg1"/>
                </a:solidFill>
                <a:latin typeface="Arial Narrow" pitchFamily="34" charset="0"/>
              </a:rPr>
              <a:t>vianchuk@sgp.gazprom.ru </a:t>
            </a:r>
            <a:endParaRPr lang="ru-RU" sz="2000" b="0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marL="0" indent="0">
              <a:buFontTx/>
              <a:buNone/>
            </a:pPr>
            <a:endParaRPr lang="ru-RU" sz="2200" b="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9281" y="6446705"/>
            <a:ext cx="714472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ПРИМЕНЕНИЕ НА ГРС ОДНОПОТОЧНЫХ ВИХРЕВЫХ ТРУБ ДЛЯ ДРОССЕЛИРОВАНИЯ ГАЗА</a:t>
            </a:r>
            <a:endParaRPr lang="ru-RU" sz="1400" dirty="0">
              <a:ln w="18415" cmpd="sng">
                <a:noFill/>
                <a:prstDash val="solid"/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99281" y="6446705"/>
            <a:ext cx="714472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РАСПРЕДЕЛЕННО ИНФОРМАЦИОННО-УПРАВЛЯЮЩАЯ СИСТЕМА ГРС</a:t>
            </a:r>
            <a:endParaRPr lang="ru-RU" sz="1400" dirty="0">
              <a:ln w="18415" cmpd="sng">
                <a:noFill/>
                <a:prstDash val="solid"/>
              </a:ln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68500" y="182770"/>
            <a:ext cx="5009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ПОДХОДЫ К КАПИТАЛЬНОМУ РЕМОНТУ ГРС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875" y="6422932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5C34465-3DE2-4FC4-AC26-01BE2342A12E}" type="slidenum">
              <a:rPr lang="ru-RU" sz="2000" smtClean="0"/>
              <a:pPr/>
              <a:t>2</a:t>
            </a:fld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514"/>
            <a:ext cx="3603201" cy="2702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61" y="2171701"/>
            <a:ext cx="5517939" cy="4138454"/>
          </a:xfrm>
          <a:prstGeom prst="rect">
            <a:avLst/>
          </a:prstGeom>
        </p:spPr>
      </p:pic>
      <p:sp>
        <p:nvSpPr>
          <p:cNvPr id="8" name="Стрелка углом вверх 7"/>
          <p:cNvSpPr/>
          <p:nvPr/>
        </p:nvSpPr>
        <p:spPr bwMode="auto">
          <a:xfrm rot="5400000">
            <a:off x="1502429" y="3350391"/>
            <a:ext cx="1668742" cy="2534619"/>
          </a:xfrm>
          <a:prstGeom prst="bentUp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83790" y="4804511"/>
            <a:ext cx="2080109" cy="461665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1B9"/>
                </a:solidFill>
                <a:cs typeface="Arial" pitchFamily="34" charset="0"/>
              </a:rPr>
              <a:t>6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282311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68500" y="0"/>
            <a:ext cx="7175499" cy="107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endParaRPr lang="ru-RU" sz="1600" b="1" dirty="0" smtClean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9281" y="6446705"/>
            <a:ext cx="714472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РАСПРЕДЕЛЕННО ИНФОРМАЦИОННО-УПРАВЛЯЮЩАЯ СИСТЕМА ГРС</a:t>
            </a:r>
            <a:endParaRPr lang="ru-RU" sz="1400" dirty="0">
              <a:ln w="18415" cmpd="sng">
                <a:noFill/>
                <a:prstDash val="solid"/>
              </a:ln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68500" y="182770"/>
            <a:ext cx="5009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ПОДХОДЫ К КАПИТАЛЬНОМУ РЕМОНТУ ГРС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875" y="6422932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5C34465-3DE2-4FC4-AC26-01BE2342A12E}" type="slidenum">
              <a:rPr lang="ru-RU" sz="2000" smtClean="0"/>
              <a:pPr/>
              <a:t>3</a:t>
            </a:fld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5"/>
          <a:stretch/>
        </p:blipFill>
        <p:spPr>
          <a:xfrm>
            <a:off x="4583431" y="2616429"/>
            <a:ext cx="4560570" cy="36947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/>
          <a:stretch/>
        </p:blipFill>
        <p:spPr>
          <a:xfrm>
            <a:off x="11430" y="1073426"/>
            <a:ext cx="4572000" cy="368617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875" y="1241765"/>
            <a:ext cx="260456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cs typeface="Arial" pitchFamily="34" charset="0"/>
              </a:rPr>
              <a:t>УЗЕЛ РЕДУЦИРОВАНИЯ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22721" y="2845615"/>
            <a:ext cx="169783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cs typeface="Arial" pitchFamily="34" charset="0"/>
              </a:rPr>
              <a:t>УЗЕЛ ОЧИСТКИ</a:t>
            </a:r>
          </a:p>
        </p:txBody>
      </p:sp>
    </p:spTree>
    <p:extLst>
      <p:ext uri="{BB962C8B-B14F-4D97-AF65-F5344CB8AC3E}">
        <p14:creationId xmlns:p14="http://schemas.microsoft.com/office/powerpoint/2010/main" val="188896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68500" y="0"/>
            <a:ext cx="7175499" cy="107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endParaRPr lang="ru-RU" sz="1600" b="1" dirty="0" smtClean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9281" y="6446705"/>
            <a:ext cx="714472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РАСПРЕДЕЛЕННО ИНФОРМАЦИОННО-УПРАВЛЯЮЩАЯ СИСТЕМА ГРС</a:t>
            </a:r>
            <a:endParaRPr lang="ru-RU" sz="1400" dirty="0">
              <a:ln w="18415" cmpd="sng">
                <a:noFill/>
                <a:prstDash val="solid"/>
              </a:ln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68500" y="182770"/>
            <a:ext cx="5009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ПОДХОДЫ К КАПИТАЛЬНОМУ РЕМОНТУ ГРС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875" y="6422932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5C34465-3DE2-4FC4-AC26-01BE2342A12E}" type="slidenum">
              <a:rPr lang="ru-RU" sz="2000" smtClean="0"/>
              <a:pPr/>
              <a:t>4</a:t>
            </a:fld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406190" y="2228056"/>
            <a:ext cx="3416968" cy="1692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tx1"/>
                </a:solidFill>
              </a:rPr>
              <a:t>Фото ГРС после КР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rPr>
              <a:t>Блок здание ГРС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"/>
          <a:stretch/>
        </p:blipFill>
        <p:spPr>
          <a:xfrm>
            <a:off x="4133487" y="2124725"/>
            <a:ext cx="5010512" cy="3065354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073426"/>
            <a:ext cx="4122057" cy="26728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23136" r="-1186" b="-5702"/>
          <a:stretch/>
        </p:blipFill>
        <p:spPr>
          <a:xfrm>
            <a:off x="11430" y="3646170"/>
            <a:ext cx="4177158" cy="286911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2875" y="1179741"/>
            <a:ext cx="162559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 smtClean="0">
                <a:cs typeface="Arial" pitchFamily="34" charset="0"/>
              </a:rPr>
              <a:t>БЛОК-БОКС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2874" y="3794923"/>
            <a:ext cx="162559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 smtClean="0">
                <a:cs typeface="Arial" pitchFamily="34" charset="0"/>
              </a:rPr>
              <a:t>МОНО-БЛОК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77360" y="2249837"/>
            <a:ext cx="191435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 smtClean="0">
                <a:cs typeface="Arial" pitchFamily="34" charset="0"/>
              </a:rPr>
              <a:t>БЛОК-ЗДАНИЕ</a:t>
            </a:r>
          </a:p>
        </p:txBody>
      </p:sp>
    </p:spTree>
    <p:extLst>
      <p:ext uri="{BB962C8B-B14F-4D97-AF65-F5344CB8AC3E}">
        <p14:creationId xmlns:p14="http://schemas.microsoft.com/office/powerpoint/2010/main" val="21346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68500" y="0"/>
            <a:ext cx="7175499" cy="107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endParaRPr lang="ru-RU" sz="1600" b="1" dirty="0" smtClean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9281" y="6446705"/>
            <a:ext cx="714472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РАСПРЕДЕЛЕННО ИНФОРМАЦИОННО-УПРАВЛЯЮЩАЯ СИСТЕМА ГРС</a:t>
            </a:r>
            <a:endParaRPr lang="ru-RU" sz="1400" dirty="0">
              <a:ln w="18415" cmpd="sng">
                <a:noFill/>
                <a:prstDash val="solid"/>
              </a:ln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80259" y="193469"/>
            <a:ext cx="7382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СТЕПЕНЬ АВТОМАТИЗАЦИИ ГРС ООО «ГАЗПРОМ ТРАСНГАЗ УХТА»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875" y="6422932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5C34465-3DE2-4FC4-AC26-01BE2342A12E}" type="slidenum">
              <a:rPr lang="ru-RU" sz="2000" smtClean="0"/>
              <a:pPr/>
              <a:t>5</a:t>
            </a:fld>
            <a:endParaRPr lang="ru-RU" sz="2000" dirty="0"/>
          </a:p>
        </p:txBody>
      </p:sp>
      <p:graphicFrame>
        <p:nvGraphicFramePr>
          <p:cNvPr id="11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8292129"/>
              </p:ext>
            </p:extLst>
          </p:nvPr>
        </p:nvGraphicFramePr>
        <p:xfrm>
          <a:off x="1" y="1073426"/>
          <a:ext cx="4480559" cy="5178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Выноска 1 8"/>
          <p:cNvSpPr/>
          <p:nvPr/>
        </p:nvSpPr>
        <p:spPr bwMode="auto">
          <a:xfrm>
            <a:off x="3678731" y="1896751"/>
            <a:ext cx="1237438" cy="463449"/>
          </a:xfrm>
          <a:prstGeom prst="borderCallout1">
            <a:avLst>
              <a:gd name="adj1" fmla="val 110040"/>
              <a:gd name="adj2" fmla="val 50121"/>
              <a:gd name="adj3" fmla="val 281122"/>
              <a:gd name="adj4" fmla="val -685"/>
            </a:avLst>
          </a:prstGeom>
          <a:solidFill>
            <a:srgbClr val="E5F2F4"/>
          </a:solidFill>
          <a:ln>
            <a:solidFill>
              <a:srgbClr val="EAF5F6">
                <a:alpha val="96863"/>
              </a:srgbClr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1B9"/>
                </a:solidFill>
                <a:effectLst/>
              </a:rPr>
              <a:t>100%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71B9"/>
                </a:solidFill>
                <a:effectLst/>
              </a:rPr>
              <a:t>до 2021 года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47685" y="1945596"/>
            <a:ext cx="33845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0071B9"/>
                </a:solidFill>
              </a:rPr>
              <a:t>%</a:t>
            </a:r>
            <a:endParaRPr lang="ru-RU" sz="1800" b="1" dirty="0">
              <a:solidFill>
                <a:srgbClr val="0071B9"/>
              </a:solidFill>
            </a:endParaRPr>
          </a:p>
        </p:txBody>
      </p:sp>
      <p:graphicFrame>
        <p:nvGraphicFramePr>
          <p:cNvPr id="18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829375"/>
              </p:ext>
            </p:extLst>
          </p:nvPr>
        </p:nvGraphicFramePr>
        <p:xfrm>
          <a:off x="4393385" y="1073426"/>
          <a:ext cx="4869638" cy="5178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3104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68500" y="0"/>
            <a:ext cx="7175499" cy="107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endParaRPr lang="ru-RU" sz="1600" b="1" dirty="0" smtClean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9281" y="6446705"/>
            <a:ext cx="714472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РАСПРЕДЕЛЕННО ИНФОРМАЦИОННО-УПРАВЛЯЮЩАЯ СИСТЕМА ГРС</a:t>
            </a:r>
            <a:endParaRPr lang="ru-RU" sz="1400" dirty="0">
              <a:ln w="18415" cmpd="sng">
                <a:noFill/>
                <a:prstDash val="solid"/>
              </a:ln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875" y="6422932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5C34465-3DE2-4FC4-AC26-01BE2342A12E}" type="slidenum">
              <a:rPr lang="ru-RU" sz="2000" smtClean="0"/>
              <a:pPr/>
              <a:t>6</a:t>
            </a:fld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841708" y="1185817"/>
            <a:ext cx="5964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Распределение САУ ГРС по основным типам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860429229"/>
              </p:ext>
            </p:extLst>
          </p:nvPr>
        </p:nvGraphicFramePr>
        <p:xfrm>
          <a:off x="0" y="1759873"/>
          <a:ext cx="9143999" cy="435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968500" y="182770"/>
            <a:ext cx="726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ОСНОВНЫЕ ТИПЫ САУ ГРС В ООО «ГАЗПРОМ ТРАНАСГАЗ УХТА»</a:t>
            </a:r>
          </a:p>
        </p:txBody>
      </p:sp>
    </p:spTree>
    <p:extLst>
      <p:ext uri="{BB962C8B-B14F-4D97-AF65-F5344CB8AC3E}">
        <p14:creationId xmlns:p14="http://schemas.microsoft.com/office/powerpoint/2010/main" val="227332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68500" y="0"/>
            <a:ext cx="7175499" cy="107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endParaRPr lang="ru-RU" sz="1600" b="1" dirty="0" smtClean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9281" y="6446705"/>
            <a:ext cx="714472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РАСПРЕДЕЛЕННО ИНФОРМАЦИОННО-УПРАВЛЯЮЩАЯ СИСТЕМА ГРС</a:t>
            </a:r>
            <a:endParaRPr lang="ru-RU" sz="1400" dirty="0">
              <a:ln w="18415" cmpd="sng">
                <a:noFill/>
                <a:prstDash val="solid"/>
              </a:ln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68500" y="182770"/>
            <a:ext cx="726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ОСНОВНЫЕ ТИПЫ САУ ГРС В ООО «ГАЗПРОМ ТРАНАСГАЗ УХТА»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875" y="6422932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5C34465-3DE2-4FC4-AC26-01BE2342A12E}" type="slidenum">
              <a:rPr lang="ru-RU" sz="2000" smtClean="0"/>
              <a:pPr/>
              <a:t>7</a:t>
            </a:fld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t="12672" r="17159" b="6144"/>
          <a:stretch/>
        </p:blipFill>
        <p:spPr>
          <a:xfrm>
            <a:off x="3154607" y="1802996"/>
            <a:ext cx="2823696" cy="4302530"/>
          </a:xfrm>
          <a:prstGeom prst="rect">
            <a:avLst/>
          </a:prstGeom>
        </p:spPr>
      </p:pic>
      <p:pic>
        <p:nvPicPr>
          <p:cNvPr id="4" name="Рисунок 3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0" b="11843"/>
          <a:stretch/>
        </p:blipFill>
        <p:spPr>
          <a:xfrm>
            <a:off x="81428" y="1799190"/>
            <a:ext cx="2833685" cy="431358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0953" y="1355269"/>
            <a:ext cx="280372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САУ ГРС Янтарь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154607" y="1349576"/>
            <a:ext cx="282369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САУ ГРС </a:t>
            </a:r>
            <a:r>
              <a:rPr lang="ru-RU" sz="2000" b="1" dirty="0" smtClean="0"/>
              <a:t>Магистраль-2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8" b="2527"/>
          <a:stretch/>
        </p:blipFill>
        <p:spPr>
          <a:xfrm>
            <a:off x="6217797" y="1805170"/>
            <a:ext cx="2817568" cy="430035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219185" y="1343747"/>
            <a:ext cx="2816179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САУ ГРС </a:t>
            </a:r>
            <a:r>
              <a:rPr lang="ru-RU" sz="2000" b="1" dirty="0" smtClean="0"/>
              <a:t>СТН-3000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50266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68500" y="0"/>
            <a:ext cx="7175499" cy="107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endParaRPr lang="ru-RU" sz="1600" b="1" dirty="0" smtClean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9281" y="6446705"/>
            <a:ext cx="714472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РАСПРЕДЕЛЕННО ИНФОРМАЦИОННО-УПРАВЛЯЮЩАЯ СИСТЕМА ГРС</a:t>
            </a:r>
            <a:endParaRPr lang="ru-RU" sz="1400" dirty="0">
              <a:ln w="18415" cmpd="sng">
                <a:noFill/>
                <a:prstDash val="solid"/>
              </a:ln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68500" y="182770"/>
            <a:ext cx="35300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ЦЕНТРАЛИЗОВАННАЯ САУ ГРС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2875" y="6422932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5C34465-3DE2-4FC4-AC26-01BE2342A12E}" type="slidenum">
              <a:rPr lang="ru-RU" sz="2000" smtClean="0"/>
              <a:pPr/>
              <a:t>8</a:t>
            </a:fld>
            <a:endParaRPr lang="ru-RU" sz="2000" dirty="0"/>
          </a:p>
        </p:txBody>
      </p:sp>
      <p:pic>
        <p:nvPicPr>
          <p:cNvPr id="10" name="Рисунок 9" descr="Рисунок 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155376"/>
            <a:ext cx="8858250" cy="50808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052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68500" y="0"/>
            <a:ext cx="7175499" cy="1073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endParaRPr lang="ru-RU" sz="1600" b="1" dirty="0" smtClean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9281" y="6446705"/>
            <a:ext cx="714472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</a:rPr>
              <a:t>РАСПРЕДЕЛЕННО ИНФОРМАЦИОННО-УПРАВЛЯЮЩАЯ СИСТЕМА ГРС</a:t>
            </a:r>
            <a:endParaRPr lang="ru-RU" sz="1400" dirty="0">
              <a:ln w="18415" cmpd="sng">
                <a:noFill/>
                <a:prstDash val="solid"/>
              </a:ln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875" y="6422932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5C34465-3DE2-4FC4-AC26-01BE2342A12E}" type="slidenum">
              <a:rPr lang="ru-RU" sz="2000" smtClean="0"/>
              <a:pPr/>
              <a:t>9</a:t>
            </a:fld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t="22724" r="5490" b="25836"/>
          <a:stretch/>
        </p:blipFill>
        <p:spPr>
          <a:xfrm>
            <a:off x="3902567" y="3954779"/>
            <a:ext cx="5241434" cy="23545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1"/>
          <a:stretch/>
        </p:blipFill>
        <p:spPr>
          <a:xfrm>
            <a:off x="3909062" y="1095500"/>
            <a:ext cx="5249425" cy="286848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022258" y="4088984"/>
            <a:ext cx="218423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 smtClean="0">
                <a:cs typeface="Arial" pitchFamily="34" charset="0"/>
              </a:rPr>
              <a:t>ВВОД В БЛОК-БОКС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99398" y="1186512"/>
            <a:ext cx="218423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 smtClean="0">
                <a:cs typeface="Arial" pitchFamily="34" charset="0"/>
              </a:rPr>
              <a:t>КАБЕЛЬНЫЙ КАНАЛ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1509" y="1748788"/>
            <a:ext cx="5212081" cy="39090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0011" y="1195734"/>
            <a:ext cx="366140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b="1" dirty="0" smtClean="0">
                <a:cs typeface="Arial" pitchFamily="34" charset="0"/>
              </a:rPr>
              <a:t>РАСКЛЮЧЕНИЕ КАБЕЛЕЙ ЩИТ САУ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68500" y="182770"/>
            <a:ext cx="3632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ЦЕНТРАЛИЗОВАННАЯ САУ ГРС</a:t>
            </a:r>
          </a:p>
        </p:txBody>
      </p:sp>
    </p:spTree>
    <p:extLst>
      <p:ext uri="{BB962C8B-B14F-4D97-AF65-F5344CB8AC3E}">
        <p14:creationId xmlns:p14="http://schemas.microsoft.com/office/powerpoint/2010/main" val="373153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Специальное оформление">
  <a:themeElements>
    <a:clrScheme name="5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Специальное оформление">
  <a:themeElements>
    <a:clrScheme name="7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7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Специальное оформление">
  <a:themeElements>
    <a:clrScheme name="8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8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39389</TotalTime>
  <Words>1384</Words>
  <Application>Microsoft Office PowerPoint</Application>
  <PresentationFormat>Экран (4:3)</PresentationFormat>
  <Paragraphs>196</Paragraphs>
  <Slides>17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3_Специальное оформление</vt:lpstr>
      <vt:lpstr>4_Специальное оформление</vt:lpstr>
      <vt:lpstr>5_Специальное оформление</vt:lpstr>
      <vt:lpstr>6_Специальное оформление</vt:lpstr>
      <vt:lpstr>7_Специальное оформление</vt:lpstr>
      <vt:lpstr>8_Специальное оформление</vt:lpstr>
      <vt:lpstr>9_Специальное оформление</vt:lpstr>
      <vt:lpstr>2_Специальное оформление</vt:lpstr>
      <vt:lpstr>РАСПРЕДЕЛЕННО ИНФОРМАЦИОННО-УПРАВЛЯЮЩАЯ СИСТЕМА НА ГРС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Typo Graphic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о результатах производственно-хозяйственной деятельности за 2012 год</dc:title>
  <dc:creator>Pirit</dc:creator>
  <cp:lastModifiedBy>User</cp:lastModifiedBy>
  <cp:revision>1269</cp:revision>
  <cp:lastPrinted>2018-10-21T08:58:01Z</cp:lastPrinted>
  <dcterms:created xsi:type="dcterms:W3CDTF">2009-07-15T11:37:47Z</dcterms:created>
  <dcterms:modified xsi:type="dcterms:W3CDTF">2018-10-23T10:45:20Z</dcterms:modified>
</cp:coreProperties>
</file>