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87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  <p:sldId id="286" r:id="rId14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EE7700"/>
    <a:srgbClr val="333333"/>
    <a:srgbClr val="006666"/>
    <a:srgbClr val="777777"/>
    <a:srgbClr val="20C0E5"/>
    <a:srgbClr val="48C7E9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485" autoAdjust="0"/>
    <p:restoredTop sz="88034" autoAdjust="0"/>
  </p:normalViewPr>
  <p:slideViewPr>
    <p:cSldViewPr snapToObjects="1">
      <p:cViewPr varScale="1">
        <p:scale>
          <a:sx n="117" d="100"/>
          <a:sy n="117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1" d="100"/>
          <a:sy n="71" d="100"/>
        </p:scale>
        <p:origin x="-3186" y="-96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r>
              <a:rPr lang="ru-RU" dirty="0" smtClean="0"/>
              <a:t>ывфывфывф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31555DB1-8736-42A3-B48D-2B08FB93332A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00D380-E0D7-4EB1-B91E-BFCC7DA7F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90531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r>
              <a:rPr lang="ru-RU" dirty="0" smtClean="0"/>
              <a:t>ывфывфывф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0BDB199F-A56C-4049-BA04-1447030960FF}" type="datetimeFigureOut">
              <a:rPr lang="en-US" smtClean="0"/>
              <a:pPr/>
              <a:t>10/4/2016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B3A019F3-8596-4028-9847-CBD3A185B0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5270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1124744"/>
            <a:ext cx="9144000" cy="8184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51519" y="1124744"/>
            <a:ext cx="8704221" cy="816172"/>
          </a:xfrm>
          <a:noFill/>
        </p:spPr>
        <p:txBody>
          <a:bodyPr vert="horz">
            <a:normAutofit/>
          </a:bodyPr>
          <a:lstStyle>
            <a:lvl1pPr algn="l" eaLnBrk="1" latinLnBrk="0" hangingPunct="1">
              <a:defRPr kumimoji="0" sz="24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1" hangingPunct="1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916832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pic>
        <p:nvPicPr>
          <p:cNvPr id="13" name="Picture 1027" descr="OILTEAM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685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Текст 25"/>
          <p:cNvSpPr>
            <a:spLocks noGrp="1"/>
          </p:cNvSpPr>
          <p:nvPr>
            <p:ph type="body" sz="quarter" idx="14" hasCustomPrompt="1"/>
          </p:nvPr>
        </p:nvSpPr>
        <p:spPr>
          <a:xfrm>
            <a:off x="-4801" y="3115003"/>
            <a:ext cx="3455955" cy="803539"/>
          </a:xfr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Autofit/>
          </a:bodyPr>
          <a:lstStyle>
            <a:lvl1pPr marL="360000" indent="0" algn="l">
              <a:spcBef>
                <a:spcPts val="0"/>
              </a:spcBef>
              <a:tabLst>
                <a:tab pos="261938" algn="l"/>
                <a:tab pos="536575" algn="l"/>
                <a:tab pos="623888" algn="l"/>
              </a:tabLst>
              <a:defRPr lang="en-US" sz="1600" b="0" baseline="0" dirty="0" smtClean="0">
                <a:solidFill>
                  <a:schemeClr val="bg1"/>
                </a:solidFill>
              </a:defRPr>
            </a:lvl1pPr>
          </a:lstStyle>
          <a:p>
            <a:pPr marL="174625" lvl="0"/>
            <a:r>
              <a:rPr kumimoji="0" lang="en-US" dirty="0" smtClean="0"/>
              <a:t>Click to add author </a:t>
            </a:r>
            <a:r>
              <a:rPr kumimoji="0" lang="ru-RU" dirty="0" smtClean="0"/>
              <a:t/>
            </a:r>
            <a:br>
              <a:rPr kumimoji="0" lang="ru-RU" dirty="0" smtClean="0"/>
            </a:br>
            <a:r>
              <a:rPr kumimoji="0" lang="en-US" dirty="0" smtClean="0"/>
              <a:t>company information</a:t>
            </a:r>
          </a:p>
        </p:txBody>
      </p:sp>
      <p:sp>
        <p:nvSpPr>
          <p:cNvPr id="28" name="Текст 27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4984710"/>
            <a:ext cx="1763688" cy="792163"/>
          </a:xfr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Autofit/>
          </a:bodyPr>
          <a:lstStyle>
            <a:lvl1pPr marL="360000" indent="0">
              <a:spcBef>
                <a:spcPts val="0"/>
              </a:spcBef>
              <a:defRPr lang="ru-RU" sz="1600" b="1" cap="all" baseline="0" dirty="0" smtClean="0">
                <a:solidFill>
                  <a:schemeClr val="bg1"/>
                </a:solidFill>
              </a:defRPr>
            </a:lvl1pPr>
          </a:lstStyle>
          <a:p>
            <a:pPr marL="174625" lvl="0"/>
            <a:r>
              <a:rPr lang="en-US" dirty="0" smtClean="0"/>
              <a:t>CITY</a:t>
            </a:r>
            <a:r>
              <a:rPr lang="ru-RU" dirty="0" smtClean="0"/>
              <a:t> </a:t>
            </a:r>
            <a:r>
              <a:rPr lang="en-US" dirty="0" smtClean="0"/>
              <a:t>DATE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16800" y="8892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16800" y="3617521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16800" y="38484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636800" y="889200"/>
            <a:ext cx="4176000" cy="55440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30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31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3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698454FD-9EFB-45BC-B918-B46A1821DB29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16800" y="889200"/>
            <a:ext cx="4176000" cy="55440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63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636800" y="8892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800" y="36180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636800" y="38484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26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1D666011-ECC6-4E49-A406-9853C6820383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658800"/>
            <a:ext cx="849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16800" y="889200"/>
            <a:ext cx="849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16800" y="36180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16800" y="38484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636800" y="36180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636800" y="38484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25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26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64B79465-42C1-484F-AAA0-3E365CCC729F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16800" y="8892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16800" y="36180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16800" y="38484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63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636800" y="8892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636800" y="36180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636800" y="38484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31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32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0F0E58F6-FB05-4996-A3A6-F79AFF6D5BD4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636800" y="8892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16800" y="889200"/>
            <a:ext cx="4176000" cy="55440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636800" y="26316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636800" y="28620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6800" y="46044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636800" y="48348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26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08EA3AC2-2653-4F92-B106-FF149528706A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63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636800" y="889200"/>
            <a:ext cx="4176000" cy="55440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16800" y="8892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16800" y="26316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16800" y="28620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16800" y="46044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16800" y="48348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32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33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EA770144-3B33-4FF5-AAB7-C92CBCD16F7F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16800" y="8892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16800" y="36180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16800" y="38484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63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636800" y="8892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636800" y="26316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636800" y="28620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636800" y="46044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636800" y="48348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35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36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8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E772A0BC-81BB-470A-8661-25366DBAE7C6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16800" y="8892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16800" y="26316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16800" y="28620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16800" y="46044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16800" y="4834800"/>
            <a:ext cx="4176000" cy="15984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636800" y="6588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636800" y="8892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636800" y="3618000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636800" y="3848400"/>
            <a:ext cx="417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31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32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55DF3A8C-48A0-456E-8833-9C8FFCEFBE6C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/>
          <a:p>
            <a:r>
              <a:rPr kumimoji="0" lang="en-US" dirty="0" smtClean="0"/>
              <a:t>Company</a:t>
            </a:r>
            <a:r>
              <a:rPr kumimoji="0" lang="en-US" baseline="0" dirty="0" smtClean="0"/>
              <a:t> Logo</a:t>
            </a:r>
            <a:endParaRPr kumimoji="0"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/>
          <a:p>
            <a:r>
              <a:rPr kumimoji="0" lang="en-US" dirty="0" smtClean="0"/>
              <a:t>Company</a:t>
            </a:r>
            <a:r>
              <a:rPr kumimoji="0" lang="en-US" baseline="0" dirty="0" smtClean="0"/>
              <a:t> Logo</a:t>
            </a:r>
            <a:endParaRPr kumimoji="0"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/>
          <a:p>
            <a:r>
              <a:rPr kumimoji="0" lang="en-US" dirty="0" smtClean="0"/>
              <a:t>Company</a:t>
            </a:r>
            <a:r>
              <a:rPr kumimoji="0" lang="en-US" baseline="0" dirty="0" smtClean="0"/>
              <a:t> Logo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/>
          <a:p>
            <a:r>
              <a:rPr kumimoji="0" lang="en-US" dirty="0" smtClean="0"/>
              <a:t>Company</a:t>
            </a:r>
            <a:r>
              <a:rPr kumimoji="0" lang="en-US" baseline="0" dirty="0" smtClean="0"/>
              <a:t> Logo</a:t>
            </a:r>
            <a:endParaRPr kumimoji="0"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/>
          <a:p>
            <a:r>
              <a:rPr kumimoji="0" lang="en-US" dirty="0" smtClean="0"/>
              <a:t>Company</a:t>
            </a:r>
            <a:r>
              <a:rPr kumimoji="0" lang="en-US" baseline="0" dirty="0" smtClean="0"/>
              <a:t> Logo</a:t>
            </a:r>
            <a:endParaRPr kumimoji="0"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/>
          <a:p>
            <a:r>
              <a:rPr kumimoji="0" lang="en-US" dirty="0" smtClean="0"/>
              <a:t>Company</a:t>
            </a:r>
            <a:r>
              <a:rPr kumimoji="0" lang="en-US" baseline="0" dirty="0" smtClean="0"/>
              <a:t> Logo</a:t>
            </a:r>
            <a:endParaRPr kumimoji="0"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 smtClean="0"/>
              <a:t>Amount</a:t>
            </a:r>
            <a:endParaRPr kumimoji="0"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 smtClean="0"/>
              <a:t>Amount</a:t>
            </a:r>
            <a:endParaRPr kumimoji="0"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 smtClean="0"/>
              <a:t>Amount</a:t>
            </a:r>
            <a:endParaRPr kumimoji="0"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 smtClean="0"/>
              <a:t>Amount</a:t>
            </a:r>
            <a:endParaRPr kumimoji="0"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 smtClean="0"/>
              <a:t>Amount</a:t>
            </a:r>
            <a:endParaRPr kumimoji="0"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 smtClean="0"/>
              <a:t>Amount</a:t>
            </a:r>
            <a:endParaRPr kumimoji="0"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 smtClean="0"/>
              <a:t>Date</a:t>
            </a:r>
            <a:endParaRPr kumimoji="0"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 smtClean="0"/>
              <a:t>Date</a:t>
            </a:r>
            <a:endParaRPr kumimoji="0"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 smtClean="0"/>
              <a:t>Date</a:t>
            </a:r>
            <a:endParaRPr kumimoji="0"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 smtClean="0"/>
              <a:t>Date</a:t>
            </a:r>
            <a:endParaRPr kumimoji="0"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 smtClean="0"/>
              <a:t>Date</a:t>
            </a:r>
            <a:endParaRPr kumimoji="0"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 smtClean="0"/>
              <a:t>Date</a:t>
            </a:r>
            <a:endParaRPr kumimoji="0"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 smtClean="0"/>
              <a:t>Description</a:t>
            </a:r>
            <a:endParaRPr kumimoji="0"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 smtClean="0"/>
              <a:t>Description</a:t>
            </a:r>
            <a:endParaRPr kumimoji="0"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 smtClean="0"/>
              <a:t>Description</a:t>
            </a:r>
            <a:endParaRPr kumimoji="0"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 smtClean="0"/>
              <a:t>Description</a:t>
            </a:r>
            <a:endParaRPr kumimoji="0"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 smtClean="0"/>
              <a:t>Description</a:t>
            </a:r>
            <a:endParaRPr kumimoji="0"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 smtClean="0"/>
              <a:t>Description</a:t>
            </a:r>
            <a:endParaRPr kumimoji="0" lang="en-US" dirty="0"/>
          </a:p>
        </p:txBody>
      </p:sp>
      <p:sp>
        <p:nvSpPr>
          <p:cNvPr id="49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50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3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E764641D-5F6C-429D-B337-5370FF39D37C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0"/>
          <p:cNvSpPr txBox="1">
            <a:spLocks noChangeArrowheads="1"/>
          </p:cNvSpPr>
          <p:nvPr userDrawn="1"/>
        </p:nvSpPr>
        <p:spPr bwMode="auto">
          <a:xfrm>
            <a:off x="1403648" y="3284984"/>
            <a:ext cx="46672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buClrTx/>
              <a:buSzTx/>
              <a:buFontTx/>
              <a:buNone/>
              <a:defRPr/>
            </a:pPr>
            <a:r>
              <a:rPr lang="ru-RU" sz="2000" b="0" dirty="0" smtClean="0">
                <a:latin typeface="+mn-lt"/>
              </a:rPr>
              <a:t>г. Сочи, Курортный проспект, 92/5</a:t>
            </a:r>
            <a:endParaRPr lang="en-US" sz="2000" b="0" dirty="0" smtClean="0">
              <a:latin typeface="+mn-lt"/>
            </a:endParaRPr>
          </a:p>
          <a:p>
            <a:pPr algn="l" eaLnBrk="1" hangingPunct="1">
              <a:buClrTx/>
              <a:buSzTx/>
              <a:buFontTx/>
              <a:buNone/>
              <a:defRPr/>
            </a:pPr>
            <a:r>
              <a:rPr lang="ru-RU" sz="2000" b="0" dirty="0" smtClean="0">
                <a:latin typeface="+mn-lt"/>
              </a:rPr>
              <a:t>тел    (</a:t>
            </a:r>
            <a:r>
              <a:rPr lang="en-US" sz="2000" b="0" dirty="0" smtClean="0">
                <a:latin typeface="+mn-lt"/>
              </a:rPr>
              <a:t>8622</a:t>
            </a:r>
            <a:r>
              <a:rPr lang="ru-RU" sz="2000" b="0" dirty="0" smtClean="0">
                <a:latin typeface="+mn-lt"/>
              </a:rPr>
              <a:t>) 25</a:t>
            </a:r>
            <a:r>
              <a:rPr lang="en-US" sz="2000" b="0" dirty="0" smtClean="0">
                <a:latin typeface="+mn-lt"/>
              </a:rPr>
              <a:t> </a:t>
            </a:r>
            <a:r>
              <a:rPr lang="ru-RU" sz="2000" b="0" dirty="0" smtClean="0">
                <a:latin typeface="+mn-lt"/>
              </a:rPr>
              <a:t>54</a:t>
            </a:r>
            <a:r>
              <a:rPr lang="en-US" sz="2000" b="0" dirty="0" smtClean="0">
                <a:latin typeface="+mn-lt"/>
              </a:rPr>
              <a:t> </a:t>
            </a:r>
            <a:r>
              <a:rPr lang="ru-RU" sz="2000" b="0" dirty="0" smtClean="0">
                <a:latin typeface="+mn-lt"/>
              </a:rPr>
              <a:t>47</a:t>
            </a:r>
          </a:p>
          <a:p>
            <a:pPr algn="l" eaLnBrk="1" hangingPunct="1">
              <a:buClrTx/>
              <a:buSzTx/>
              <a:buFontTx/>
              <a:buNone/>
              <a:defRPr/>
            </a:pPr>
            <a:r>
              <a:rPr lang="ru-RU" sz="2000" b="0" dirty="0" smtClean="0">
                <a:latin typeface="+mn-lt"/>
              </a:rPr>
              <a:t>факс</a:t>
            </a:r>
            <a:r>
              <a:rPr lang="en-US" sz="2000" b="0" dirty="0" smtClean="0">
                <a:latin typeface="+mn-lt"/>
              </a:rPr>
              <a:t> </a:t>
            </a:r>
            <a:r>
              <a:rPr lang="ru-RU" sz="2000" b="0" dirty="0" smtClean="0">
                <a:latin typeface="+mn-lt"/>
              </a:rPr>
              <a:t>(</a:t>
            </a:r>
            <a:r>
              <a:rPr lang="en-US" sz="2000" b="0" dirty="0" smtClean="0">
                <a:latin typeface="+mn-lt"/>
              </a:rPr>
              <a:t>8622</a:t>
            </a:r>
            <a:r>
              <a:rPr lang="ru-RU" sz="2000" b="0" dirty="0" smtClean="0">
                <a:latin typeface="+mn-lt"/>
              </a:rPr>
              <a:t>) 25</a:t>
            </a:r>
            <a:r>
              <a:rPr lang="en-US" sz="2000" b="0" dirty="0" smtClean="0">
                <a:latin typeface="+mn-lt"/>
              </a:rPr>
              <a:t> </a:t>
            </a:r>
            <a:r>
              <a:rPr lang="ru-RU" sz="2000" b="0" dirty="0" smtClean="0">
                <a:latin typeface="+mn-lt"/>
              </a:rPr>
              <a:t>54</a:t>
            </a:r>
            <a:r>
              <a:rPr lang="en-US" sz="2000" b="0" dirty="0" smtClean="0">
                <a:latin typeface="+mn-lt"/>
              </a:rPr>
              <a:t> </a:t>
            </a:r>
            <a:r>
              <a:rPr lang="ru-RU" sz="2000" b="0" dirty="0" smtClean="0">
                <a:latin typeface="+mn-lt"/>
              </a:rPr>
              <a:t>4</a:t>
            </a:r>
            <a:r>
              <a:rPr lang="en-US" sz="2000" b="0" dirty="0" smtClean="0">
                <a:latin typeface="+mn-lt"/>
              </a:rPr>
              <a:t>8</a:t>
            </a:r>
          </a:p>
          <a:p>
            <a:pPr algn="l" eaLnBrk="1" hangingPunct="1">
              <a:buClrTx/>
              <a:buSzTx/>
              <a:buFontTx/>
              <a:buNone/>
              <a:defRPr/>
            </a:pPr>
            <a:endParaRPr lang="ru-RU" sz="2000" b="0" dirty="0" smtClean="0">
              <a:latin typeface="+mn-lt"/>
            </a:endParaRPr>
          </a:p>
          <a:p>
            <a:pPr algn="l" eaLnBrk="1" hangingPunct="1">
              <a:buClrTx/>
              <a:buSzTx/>
              <a:buFontTx/>
              <a:buNone/>
              <a:defRPr/>
            </a:pPr>
            <a:r>
              <a:rPr lang="ru-RU" sz="2000" b="0" dirty="0" smtClean="0">
                <a:latin typeface="+mn-lt"/>
              </a:rPr>
              <a:t>г. Томск, пер. Телевизионный, 3</a:t>
            </a:r>
          </a:p>
          <a:p>
            <a:pPr algn="l" eaLnBrk="1" hangingPunct="1">
              <a:buClrTx/>
              <a:buSzTx/>
              <a:buFontTx/>
              <a:buNone/>
              <a:defRPr/>
            </a:pPr>
            <a:r>
              <a:rPr lang="ru-RU" sz="2000" b="0" dirty="0" smtClean="0">
                <a:latin typeface="+mn-lt"/>
              </a:rPr>
              <a:t>тел   (3822) 66 01 30, </a:t>
            </a:r>
          </a:p>
          <a:p>
            <a:pPr algn="l" eaLnBrk="1" hangingPunct="1">
              <a:buClrTx/>
              <a:buSzTx/>
              <a:buFontTx/>
              <a:buNone/>
              <a:defRPr/>
            </a:pPr>
            <a:r>
              <a:rPr lang="ru-RU" sz="2000" b="0" dirty="0" smtClean="0">
                <a:latin typeface="+mn-lt"/>
              </a:rPr>
              <a:t>факс (3822) 66 03 07</a:t>
            </a:r>
            <a:endParaRPr lang="en-US" sz="2000" b="0" dirty="0" smtClean="0">
              <a:latin typeface="+mn-lt"/>
            </a:endParaRPr>
          </a:p>
          <a:p>
            <a:pPr algn="l" eaLnBrk="1" hangingPunct="1">
              <a:buClrTx/>
              <a:buSzTx/>
              <a:buFontTx/>
              <a:buNone/>
              <a:defRPr/>
            </a:pPr>
            <a:endParaRPr lang="ru-RU" sz="2000" b="0" dirty="0" smtClean="0">
              <a:latin typeface="+mn-lt"/>
            </a:endParaRPr>
          </a:p>
          <a:p>
            <a:pPr algn="l" eaLnBrk="1" hangingPunct="1">
              <a:buClrTx/>
              <a:buSzTx/>
              <a:buFontTx/>
              <a:buNone/>
              <a:defRPr/>
            </a:pPr>
            <a:r>
              <a:rPr lang="ru-RU" sz="2000" b="0" dirty="0" smtClean="0">
                <a:latin typeface="+mn-lt"/>
              </a:rPr>
              <a:t>e-mail: </a:t>
            </a:r>
            <a:r>
              <a:rPr lang="en-US" sz="2000" b="0" dirty="0" smtClean="0">
                <a:latin typeface="+mn-lt"/>
              </a:rPr>
              <a:t>oilteam</a:t>
            </a:r>
            <a:r>
              <a:rPr lang="ru-RU" sz="2000" b="0" dirty="0" smtClean="0">
                <a:latin typeface="+mn-lt"/>
              </a:rPr>
              <a:t>@</a:t>
            </a:r>
            <a:r>
              <a:rPr lang="en-US" sz="2000" b="0" dirty="0" smtClean="0">
                <a:latin typeface="+mn-lt"/>
              </a:rPr>
              <a:t>oilteam</a:t>
            </a:r>
            <a:r>
              <a:rPr lang="ru-RU" sz="2000" b="0" dirty="0" smtClean="0">
                <a:latin typeface="+mn-lt"/>
              </a:rPr>
              <a:t>.ru </a:t>
            </a:r>
          </a:p>
        </p:txBody>
      </p:sp>
      <p:pic>
        <p:nvPicPr>
          <p:cNvPr id="7" name="Picture 0" descr="OILTEAM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620688"/>
            <a:ext cx="6469062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363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1124744"/>
            <a:ext cx="9144000" cy="81849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kumimoji="0"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51519" y="1124744"/>
            <a:ext cx="8704221" cy="816172"/>
          </a:xfrm>
          <a:noFill/>
        </p:spPr>
        <p:txBody>
          <a:bodyPr vert="horz">
            <a:normAutofit/>
          </a:bodyPr>
          <a:lstStyle>
            <a:lvl1pPr algn="ctr" eaLnBrk="1" latinLnBrk="0" hangingPunct="1">
              <a:defRPr kumimoji="0" sz="24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1" hangingPunct="1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6688683" y="5733256"/>
            <a:ext cx="2324100" cy="792088"/>
          </a:xfr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Autofit/>
          </a:bodyPr>
          <a:lstStyle>
            <a:lvl1pPr algn="ctr">
              <a:defRPr lang="en-US" sz="1600" b="1" cap="all" baseline="0" dirty="0" smtClean="0">
                <a:solidFill>
                  <a:schemeClr val="bg1"/>
                </a:solidFill>
              </a:defRPr>
            </a:lvl1pPr>
          </a:lstStyle>
          <a:p>
            <a:pPr marL="174625" lvl="0">
              <a:spcBef>
                <a:spcPts val="0"/>
              </a:spcBef>
            </a:pPr>
            <a:r>
              <a:rPr lang="en-US" sz="1600" b="1" dirty="0" smtClean="0"/>
              <a:t>City  Date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1916832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solidFill>
              <a:schemeClr val="accent4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pic>
        <p:nvPicPr>
          <p:cNvPr id="13" name="Picture 1027" descr="OILTEAM_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568575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Текст 17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5733256"/>
            <a:ext cx="2304256" cy="792088"/>
          </a:xfrm>
          <a:noFill/>
          <a:ln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anchor="ctr" anchorCtr="0">
            <a:noAutofit/>
          </a:bodyPr>
          <a:lstStyle>
            <a:lvl1pPr algn="ctr">
              <a:defRPr lang="en-US" sz="1600" b="0" baseline="0" dirty="0" smtClean="0">
                <a:solidFill>
                  <a:schemeClr val="bg1"/>
                </a:solidFill>
              </a:defRPr>
            </a:lvl1pPr>
          </a:lstStyle>
          <a:p>
            <a:pPr marL="174625" lvl="0">
              <a:spcBef>
                <a:spcPts val="0"/>
              </a:spcBef>
              <a:tabLst>
                <a:tab pos="261938" algn="l"/>
                <a:tab pos="536575" algn="l"/>
                <a:tab pos="623888" algn="l"/>
              </a:tabLst>
            </a:pPr>
            <a:r>
              <a:rPr kumimoji="0" lang="en-US" dirty="0" smtClean="0"/>
              <a:t>Click to add author and company information</a:t>
            </a:r>
            <a:endParaRPr lang="en-US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245354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z="1600">
                <a:solidFill>
                  <a:srgbClr val="0070C0"/>
                </a:solidFill>
              </a:defRPr>
            </a:lvl1pPr>
          </a:lstStyle>
          <a:p>
            <a:pPr>
              <a:defRPr/>
            </a:pPr>
            <a:fld id="{B11AB414-D199-41A5-899B-626AE13A61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793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solidFill>
              <a:schemeClr val="accent4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pic>
        <p:nvPicPr>
          <p:cNvPr id="17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4454" y="17955"/>
            <a:ext cx="1623988" cy="51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519897" y="692696"/>
            <a:ext cx="7385304" cy="228600"/>
          </a:xfrm>
          <a:solidFill>
            <a:schemeClr val="tx2">
              <a:tint val="40000"/>
            </a:schemeClr>
          </a:solidFill>
        </p:spPr>
        <p:txBody>
          <a:bodyPr vert="horz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513801" y="1149896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519897" y="16070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519897" y="20642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 baseline="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519897" y="25214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 baseline="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519897" y="29786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519897" y="34358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519897" y="38930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519897" y="43502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 baseline="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519897" y="48074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519897" y="52646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519897" y="57218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905201" y="6926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905201" y="11498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905201" y="16070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905201" y="20642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 dirty="0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905201" y="25214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905201" y="29786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905201" y="34358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905201" y="38930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905201" y="43502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905201" y="48074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905201" y="52646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905201" y="57218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519897" y="6179096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 eaLnBrk="1" latinLnBrk="0" hangingPunct="1">
              <a:buFontTx/>
              <a:buNone/>
              <a:defRPr kumimoji="0" sz="1100"/>
            </a:lvl1pPr>
            <a:extLst/>
          </a:lstStyle>
          <a:p>
            <a:pPr lvl="0"/>
            <a:r>
              <a:rPr kumimoji="0" lang="en-US" dirty="0" smtClean="0"/>
              <a:t>Click to add agenda item</a:t>
            </a:r>
            <a:endParaRPr kumimoji="0"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905201" y="6179096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 eaLnBrk="1" latinLnBrk="0" hangingPunct="1">
              <a:buFontTx/>
              <a:buNone/>
              <a:defRPr kumimoji="0"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 smtClean="0"/>
              <a:t>Page #</a:t>
            </a:r>
            <a:endParaRPr kumimoji="0" lang="en-US"/>
          </a:p>
        </p:txBody>
      </p:sp>
      <p:sp>
        <p:nvSpPr>
          <p:cNvPr id="35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36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EC721409-651A-4845-85B4-A9099CC3CCD9}" type="datetime1">
              <a:rPr lang="ru-RU" smtClean="0"/>
              <a:t>04.10.2016</a:t>
            </a:fld>
            <a:endParaRPr lang="en-US" dirty="0"/>
          </a:p>
        </p:txBody>
      </p:sp>
      <p:sp>
        <p:nvSpPr>
          <p:cNvPr id="40" name="Rectangle 2"/>
          <p:cNvSpPr>
            <a:spLocks noGrp="1"/>
          </p:cNvSpPr>
          <p:nvPr>
            <p:ph type="title"/>
          </p:nvPr>
        </p:nvSpPr>
        <p:spPr>
          <a:xfrm>
            <a:off x="316800" y="0"/>
            <a:ext cx="6948000" cy="532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eaLnBrk="1" latinLnBrk="1" hangingPunct="1"/>
            <a:r>
              <a:rPr kumimoji="0" lang="ru-RU" smtClean="0"/>
              <a:t>Образец заголовка</a:t>
            </a:r>
            <a:endParaRPr kumimoji="0"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658800"/>
            <a:ext cx="8496000" cy="228600"/>
          </a:xfrm>
          <a:solidFill>
            <a:schemeClr val="accent6">
              <a:shade val="75000"/>
            </a:schemeClr>
          </a:solidFill>
        </p:spPr>
        <p:txBody>
          <a:bodyPr anchor="ctr" anchorCtr="0">
            <a:noAutofit/>
          </a:bodyPr>
          <a:lstStyle>
            <a:lvl1pPr eaLnBrk="1" latinLnBrk="0" hangingPunct="1">
              <a:spcBef>
                <a:spcPts val="0"/>
              </a:spcBef>
              <a:defRPr kumimoji="0" sz="1400" b="0">
                <a:solidFill>
                  <a:schemeClr val="bg1"/>
                </a:solidFill>
                <a:latin typeface="+mj-lt"/>
              </a:defRPr>
            </a:lvl1pPr>
            <a:extLst/>
          </a:lstStyle>
          <a:p>
            <a:pPr lvl="0"/>
            <a:r>
              <a:rPr kumimoji="0" lang="en-US" dirty="0" smtClean="0"/>
              <a:t>Click to add heading </a:t>
            </a:r>
            <a:endParaRPr kumimoji="0" lang="en-US" dirty="0"/>
          </a:p>
        </p:txBody>
      </p:sp>
      <p:sp>
        <p:nvSpPr>
          <p:cNvPr id="10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11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3FF63D07-0662-4FAD-8FBC-39970244DB14}" type="datetime1">
              <a:rPr lang="ru-RU" smtClean="0"/>
              <a:t>04.10.2016</a:t>
            </a:fld>
            <a:endParaRPr lang="en-US" dirty="0"/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316800" y="0"/>
            <a:ext cx="6948000" cy="532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eaLnBrk="1" latinLnBrk="1" hangingPunct="1"/>
            <a:r>
              <a:rPr kumimoji="0" lang="ru-RU" smtClean="0"/>
              <a:t>Образец заголовка</a:t>
            </a:r>
            <a:endParaRPr kumimoji="0"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>
          <a:xfrm>
            <a:off x="316800" y="0"/>
            <a:ext cx="6922800" cy="532800"/>
          </a:xfrm>
        </p:spPr>
        <p:txBody>
          <a:bodyPr vert="horz">
            <a:normAutofit/>
          </a:bodyPr>
          <a:lstStyle>
            <a:lvl1pPr>
              <a:defRPr sz="2800"/>
            </a:lvl1pPr>
            <a:extLst/>
          </a:lstStyle>
          <a:p>
            <a:pPr eaLnBrk="1" latinLnBrk="1" hangingPunct="1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1088722" y="1196752"/>
            <a:ext cx="7063512" cy="4968552"/>
          </a:xfrm>
        </p:spPr>
        <p:txBody>
          <a:bodyPr/>
          <a:lstStyle/>
          <a:p>
            <a:pPr lvl="0" eaLnBrk="1" latinLnBrk="1" hangingPunct="1"/>
            <a:r>
              <a:rPr lang="ru-RU" dirty="0" smtClean="0"/>
              <a:t>Образец текста</a:t>
            </a:r>
          </a:p>
          <a:p>
            <a:pPr lvl="1" eaLnBrk="1" latinLnBrk="1" hangingPunct="1"/>
            <a:r>
              <a:rPr lang="ru-RU" dirty="0" smtClean="0"/>
              <a:t>Второй уровень</a:t>
            </a:r>
          </a:p>
          <a:p>
            <a:pPr lvl="2" eaLnBrk="1" latinLnBrk="1" hangingPunct="1"/>
            <a:r>
              <a:rPr lang="ru-RU" dirty="0" smtClean="0"/>
              <a:t>Третий уровень</a:t>
            </a:r>
          </a:p>
          <a:p>
            <a:pPr lvl="3" eaLnBrk="1" latinLnBrk="1" hangingPunct="1"/>
            <a:r>
              <a:rPr lang="ru-RU" dirty="0" smtClean="0"/>
              <a:t>Четвертый уровень</a:t>
            </a:r>
          </a:p>
          <a:p>
            <a:pPr lvl="4" eaLnBrk="1" latinLnBrk="1" hangingPunct="1"/>
            <a:r>
              <a:rPr lang="ru-RU" dirty="0" smtClean="0"/>
              <a:t>Пятый уровень</a:t>
            </a:r>
            <a:endParaRPr dirty="0"/>
          </a:p>
        </p:txBody>
      </p:sp>
      <p:sp>
        <p:nvSpPr>
          <p:cNvPr id="19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20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9406B76F-E9CC-41AC-9508-B28E527DFED7}" type="datetime1">
              <a:rPr lang="ru-RU" smtClean="0"/>
              <a:t>04.10.2016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87200" y="733036"/>
            <a:ext cx="7063200" cy="391707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2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41071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658800"/>
            <a:ext cx="8496000" cy="2304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16800" y="889200"/>
            <a:ext cx="8496000" cy="55440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9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20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57EA2E39-4E47-4EF3-B459-69BA54CD8FF4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17501" y="657944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16800" y="889200"/>
            <a:ext cx="4176000" cy="55440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636800" y="657944"/>
            <a:ext cx="4176000" cy="2286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636800" y="889200"/>
            <a:ext cx="4176000" cy="55440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22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23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5A26367E-3A75-4255-B2FC-ED3B0BB9E6CF}" type="datetime1">
              <a:rPr lang="ru-RU" smtClean="0"/>
              <a:t>04.10.2016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 vert="horz" anchor="ctr">
            <a:normAutofit/>
          </a:bodyPr>
          <a:lstStyle>
            <a:lvl1pPr>
              <a:defRPr dirty="0"/>
            </a:lvl1pPr>
          </a:lstStyle>
          <a:p>
            <a:pPr lvl="0" latinLnBrk="1"/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658800"/>
            <a:ext cx="8496000" cy="2304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16800" y="889200"/>
            <a:ext cx="849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5" hasCustomPrompt="1"/>
          </p:nvPr>
        </p:nvSpPr>
        <p:spPr>
          <a:xfrm>
            <a:off x="317500" y="3618000"/>
            <a:ext cx="8496000" cy="230400"/>
          </a:xfrm>
          <a:solidFill>
            <a:schemeClr val="accent6">
              <a:shade val="75000"/>
            </a:schemeClr>
          </a:solidFill>
        </p:spPr>
        <p:txBody>
          <a:bodyPr vert="horz" anchor="ctr" anchorCtr="0">
            <a:noAutofit/>
          </a:bodyPr>
          <a:lstStyle>
            <a:lvl1pPr>
              <a:defRPr lang="en-US" sz="13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spcBef>
                <a:spcPts val="0"/>
              </a:spcBef>
            </a:pPr>
            <a:r>
              <a:rPr kumimoji="0" lang="en-US" dirty="0" smtClean="0"/>
              <a:t>Click to add heading</a:t>
            </a:r>
            <a:endParaRPr kumimoji="0"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26"/>
          </p:nvPr>
        </p:nvSpPr>
        <p:spPr>
          <a:xfrm>
            <a:off x="316800" y="3848400"/>
            <a:ext cx="8496000" cy="2584800"/>
          </a:xfrm>
        </p:spPr>
        <p:txBody>
          <a:bodyPr/>
          <a:lstStyle/>
          <a:p>
            <a:pPr lvl="0" eaLnBrk="1" latinLnBrk="1" hangingPunct="1"/>
            <a:r>
              <a:rPr lang="ru-RU" smtClean="0"/>
              <a:t>Образец текста</a:t>
            </a:r>
          </a:p>
          <a:p>
            <a:pPr lvl="1" eaLnBrk="1" latinLnBrk="1" hangingPunct="1"/>
            <a:r>
              <a:rPr lang="ru-RU" smtClean="0"/>
              <a:t>Второй уровень</a:t>
            </a:r>
          </a:p>
          <a:p>
            <a:pPr lvl="2" eaLnBrk="1" latinLnBrk="1" hangingPunct="1"/>
            <a:r>
              <a:rPr lang="ru-RU" smtClean="0"/>
              <a:t>Третий уровень</a:t>
            </a:r>
          </a:p>
          <a:p>
            <a:pPr lvl="3" eaLnBrk="1" latinLnBrk="1" hangingPunct="1"/>
            <a:r>
              <a:rPr lang="ru-RU" smtClean="0"/>
              <a:t>Четвертый уровень</a:t>
            </a:r>
          </a:p>
          <a:p>
            <a:pPr lvl="4" eaLnBrk="1" latinLnBrk="1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8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21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14244B9B-3914-4009-82B1-43FB8A7E8009}" type="datetime1">
              <a:rPr lang="ru-RU" smtClean="0"/>
              <a:t>04.10.2016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6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 rot="16200000">
            <a:off x="3394419" y="-3416414"/>
            <a:ext cx="533400" cy="7366228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316800" y="0"/>
            <a:ext cx="6948000" cy="532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eaLnBrk="1" latinLnBrk="1" hangingPunct="1"/>
            <a:r>
              <a:rPr kumimoji="0" lang="ru-RU" smtClean="0"/>
              <a:t>Образец заголовка</a:t>
            </a:r>
            <a:endParaRPr kumimoji="0" lang="en-US" dirty="0" smtClean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764704"/>
            <a:ext cx="8077200" cy="548369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ru-RU" smtClean="0"/>
              <a:t>Образец текста</a:t>
            </a:r>
          </a:p>
          <a:p>
            <a:pPr lvl="1" eaLnBrk="1" latinLnBrk="1" hangingPunct="1"/>
            <a:r>
              <a:rPr kumimoji="0" lang="ru-RU" smtClean="0"/>
              <a:t>Второй уровень</a:t>
            </a:r>
          </a:p>
          <a:p>
            <a:pPr lvl="2" eaLnBrk="1" latinLnBrk="1" hangingPunct="1"/>
            <a:r>
              <a:rPr kumimoji="0" lang="ru-RU" smtClean="0"/>
              <a:t>Третий уровень</a:t>
            </a:r>
          </a:p>
          <a:p>
            <a:pPr lvl="3" eaLnBrk="1" latinLnBrk="1" hangingPunct="1"/>
            <a:r>
              <a:rPr kumimoji="0" lang="ru-RU" smtClean="0"/>
              <a:t>Четвертый уровень</a:t>
            </a:r>
          </a:p>
          <a:p>
            <a:pPr lvl="4" eaLnBrk="1" latinLnBrk="1" hangingPunct="1"/>
            <a:r>
              <a:rPr kumimoji="0" lang="ru-RU" smtClean="0"/>
              <a:t>Пятый уровень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rot="5400000">
            <a:off x="4430561" y="2171945"/>
            <a:ext cx="282878" cy="9144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  <a:effectLst>
            <a:outerShdw blurRad="76200" dist="38100" dir="16200000" rotWithShape="0">
              <a:prstClr val="black">
                <a:alpha val="28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endParaRPr kumimoji="0" lang="en-US" dirty="0"/>
          </a:p>
        </p:txBody>
      </p:sp>
      <p:pic>
        <p:nvPicPr>
          <p:cNvPr id="14" name="Picture 1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54454" y="17955"/>
            <a:ext cx="1623988" cy="516512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-21995" y="514772"/>
            <a:ext cx="9165995" cy="14513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7" name="Rectangle 12"/>
          <p:cNvSpPr>
            <a:spLocks noGrp="1"/>
          </p:cNvSpPr>
          <p:nvPr>
            <p:ph type="ftr" sz="quarter" idx="3"/>
          </p:nvPr>
        </p:nvSpPr>
        <p:spPr>
          <a:xfrm>
            <a:off x="1678541" y="6602506"/>
            <a:ext cx="5701771" cy="25549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r>
              <a:rPr lang="ru-RU" dirty="0" smtClean="0"/>
              <a:t>НИОКР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sldNum" sz="quarter" idx="4"/>
          </p:nvPr>
        </p:nvSpPr>
        <p:spPr>
          <a:xfrm>
            <a:off x="8045896" y="6602506"/>
            <a:ext cx="990600" cy="27726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6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4"/>
          <p:cNvSpPr>
            <a:spLocks noGrp="1"/>
          </p:cNvSpPr>
          <p:nvPr>
            <p:ph type="dt" sz="half" idx="2"/>
          </p:nvPr>
        </p:nvSpPr>
        <p:spPr>
          <a:xfrm>
            <a:off x="306896" y="6617958"/>
            <a:ext cx="1024744" cy="266936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200">
                <a:solidFill>
                  <a:schemeClr val="accent6">
                    <a:lumMod val="50000"/>
                  </a:schemeClr>
                </a:solidFill>
              </a:defRPr>
            </a:lvl1pPr>
            <a:extLst/>
          </a:lstStyle>
          <a:p>
            <a:fld id="{BEC48F4C-8F12-4D68-86B3-63AA0BFAAB93}" type="datetime1">
              <a:rPr lang="ru-RU" smtClean="0"/>
              <a:t>04.10.2016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1" r:id="rId3"/>
    <p:sldLayoutId id="2147483650" r:id="rId4"/>
    <p:sldLayoutId id="2147483652" r:id="rId5"/>
    <p:sldLayoutId id="2147483668" r:id="rId6"/>
    <p:sldLayoutId id="2147483654" r:id="rId7"/>
    <p:sldLayoutId id="2147483655" r:id="rId8"/>
    <p:sldLayoutId id="2147483665" r:id="rId9"/>
    <p:sldLayoutId id="2147483656" r:id="rId10"/>
    <p:sldLayoutId id="2147483657" r:id="rId11"/>
    <p:sldLayoutId id="2147483663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4" r:id="rId18"/>
    <p:sldLayoutId id="2147483667" r:id="rId19"/>
    <p:sldLayoutId id="2147483671" r:id="rId20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pn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13" Type="http://schemas.openxmlformats.org/officeDocument/2006/relationships/image" Target="../media/image45.png"/><Relationship Id="rId3" Type="http://schemas.openxmlformats.org/officeDocument/2006/relationships/image" Target="../media/image35.jpg"/><Relationship Id="rId7" Type="http://schemas.openxmlformats.org/officeDocument/2006/relationships/image" Target="../media/image39.jpg"/><Relationship Id="rId12" Type="http://schemas.openxmlformats.org/officeDocument/2006/relationships/image" Target="../media/image4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png"/><Relationship Id="rId10" Type="http://schemas.openxmlformats.org/officeDocument/2006/relationships/image" Target="../media/image42.jpg"/><Relationship Id="rId4" Type="http://schemas.openxmlformats.org/officeDocument/2006/relationships/image" Target="../media/image36.jpg"/><Relationship Id="rId9" Type="http://schemas.openxmlformats.org/officeDocument/2006/relationships/image" Target="../media/image41.jpg"/><Relationship Id="rId1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512" y="1340768"/>
            <a:ext cx="8955740" cy="57606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Инновационные </a:t>
            </a:r>
            <a:r>
              <a:rPr lang="ru-RU" sz="2000" dirty="0"/>
              <a:t>услуги в области исследования скважин на суше и </a:t>
            </a:r>
            <a:r>
              <a:rPr lang="ru-RU" sz="2000" dirty="0" smtClean="0"/>
              <a:t>континентальном </a:t>
            </a:r>
            <a:r>
              <a:rPr lang="ru-RU" sz="2000" dirty="0"/>
              <a:t>шельфе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8000"/>
            <a:r>
              <a:rPr lang="ru-RU" sz="2000" dirty="0" smtClean="0"/>
              <a:t>Генеральный директор</a:t>
            </a:r>
            <a:endParaRPr lang="en-US" sz="2000" dirty="0" smtClean="0"/>
          </a:p>
          <a:p>
            <a:pPr marL="288000"/>
            <a:r>
              <a:rPr lang="ru-RU" sz="2000" dirty="0" smtClean="0"/>
              <a:t>к.т.н. Владимир Лавров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0" y="4984710"/>
            <a:ext cx="3419872" cy="792163"/>
          </a:xfrm>
        </p:spPr>
        <p:txBody>
          <a:bodyPr/>
          <a:lstStyle/>
          <a:p>
            <a:r>
              <a:rPr lang="ru-RU" sz="2000" b="0" cap="small" dirty="0"/>
              <a:t>4-7 октября 2016</a:t>
            </a:r>
          </a:p>
          <a:p>
            <a:r>
              <a:rPr lang="ru-RU" sz="2000" b="0" cap="small" dirty="0"/>
              <a:t>г. Санкт-Петербург</a:t>
            </a:r>
          </a:p>
        </p:txBody>
      </p:sp>
    </p:spTree>
    <p:extLst>
      <p:ext uri="{BB962C8B-B14F-4D97-AF65-F5344CB8AC3E}">
        <p14:creationId xmlns:p14="http://schemas.microsoft.com/office/powerpoint/2010/main" val="37546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Верхний колонтиту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6411913"/>
            <a:ext cx="9144000" cy="446087"/>
          </a:xfrm>
          <a:prstGeom prst="rect">
            <a:avLst/>
          </a:prstGeom>
          <a:solidFill>
            <a:srgbClr val="48C7E9"/>
          </a:solidFill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defTabSz="1042988"/>
            <a:endParaRPr lang="ru-RU" sz="2100">
              <a:solidFill>
                <a:srgbClr val="000000"/>
              </a:solidFill>
              <a:latin typeface="Arial Narrow" pitchFamily="34" charset="0"/>
              <a:cs typeface="Traditional Arabic" pitchFamily="18" charset="-78"/>
            </a:endParaRPr>
          </a:p>
        </p:txBody>
      </p:sp>
      <p:sp>
        <p:nvSpPr>
          <p:cNvPr id="12291" name="Номер слайда 4"/>
          <p:cNvSpPr txBox="1">
            <a:spLocks noGrp="1"/>
          </p:cNvSpPr>
          <p:nvPr/>
        </p:nvSpPr>
        <p:spPr bwMode="auto">
          <a:xfrm>
            <a:off x="42863" y="643096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00FD5E8C-39A6-4BC7-B313-0F9A5512AB46}" type="slidenum">
              <a:rPr lang="en-US" sz="1600" b="1">
                <a:solidFill>
                  <a:srgbClr val="FFFFFF"/>
                </a:solidFill>
              </a:rPr>
              <a:pPr algn="r" defTabSz="1042988"/>
              <a:t>10</a:t>
            </a:fld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-18510" y="680509"/>
            <a:ext cx="9147176" cy="0"/>
          </a:xfrm>
          <a:prstGeom prst="line">
            <a:avLst/>
          </a:prstGeom>
          <a:noFill/>
          <a:ln w="5715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648470" y="6474572"/>
            <a:ext cx="6487432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ru-RU" sz="1400" b="1" dirty="0">
                <a:solidFill>
                  <a:srgbClr val="127288"/>
                </a:solidFill>
              </a:rPr>
              <a:t>		</a:t>
            </a:r>
            <a:r>
              <a:rPr lang="en-US" sz="1400" b="1" dirty="0">
                <a:solidFill>
                  <a:srgbClr val="127288"/>
                </a:solidFill>
              </a:rPr>
              <a:t>	</a:t>
            </a:r>
            <a:r>
              <a:rPr lang="ru-RU" sz="1400" b="1" dirty="0">
                <a:solidFill>
                  <a:srgbClr val="127288"/>
                </a:solidFill>
              </a:rPr>
              <a:t>	</a:t>
            </a:r>
            <a:r>
              <a:rPr lang="en-US" sz="1400" b="1" dirty="0">
                <a:solidFill>
                  <a:srgbClr val="127288"/>
                </a:solidFill>
              </a:rPr>
              <a:t>               www.oilteam.ru</a:t>
            </a:r>
            <a:endParaRPr lang="ru-RU" sz="1400" b="1" dirty="0">
              <a:solidFill>
                <a:srgbClr val="127288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-3175" y="6392863"/>
            <a:ext cx="9147175" cy="19050"/>
          </a:xfrm>
          <a:prstGeom prst="line">
            <a:avLst/>
          </a:prstGeom>
          <a:noFill/>
          <a:ln w="3810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6895" y="105890"/>
            <a:ext cx="8090529" cy="532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лабораторный анализ проб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2"/>
          <p:cNvSpPr>
            <a:spLocks noChangeArrowheads="1"/>
          </p:cNvSpPr>
          <p:nvPr/>
        </p:nvSpPr>
        <p:spPr bwMode="auto">
          <a:xfrm>
            <a:off x="194601" y="1124744"/>
            <a:ext cx="4305389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ru-RU" sz="2800" b="1" dirty="0" smtClean="0"/>
              <a:t>Услуги стационарных </a:t>
            </a:r>
            <a:endParaRPr lang="en-US" sz="2800" b="1" dirty="0" smtClean="0"/>
          </a:p>
          <a:p>
            <a:pPr algn="l"/>
            <a:r>
              <a:rPr lang="ru-RU" sz="2800" b="1" dirty="0" smtClean="0"/>
              <a:t>и мобильных лабораторий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algn="l"/>
            <a:endParaRPr lang="ru-RU" sz="2800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b="0" dirty="0" err="1" smtClean="0">
                <a:solidFill>
                  <a:schemeClr val="tx1"/>
                </a:solidFill>
              </a:rPr>
              <a:t>Хроматографический</a:t>
            </a:r>
            <a:r>
              <a:rPr lang="ru-RU" sz="2400" b="0" dirty="0" smtClean="0">
                <a:solidFill>
                  <a:schemeClr val="tx1"/>
                </a:solidFill>
              </a:rPr>
              <a:t> комплекс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dirty="0" smtClean="0"/>
              <a:t>Физико-химические исследования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b="0" dirty="0" smtClean="0">
                <a:solidFill>
                  <a:schemeClr val="tx1"/>
                </a:solidFill>
              </a:rPr>
              <a:t>Анализ пластовой воды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2400" dirty="0" smtClean="0"/>
              <a:t>PVT</a:t>
            </a:r>
            <a:endParaRPr lang="ru-RU" sz="3200" b="0" dirty="0" smtClean="0">
              <a:solidFill>
                <a:schemeClr val="tx1"/>
              </a:solidFill>
            </a:endParaRPr>
          </a:p>
        </p:txBody>
      </p:sp>
      <p:pic>
        <p:nvPicPr>
          <p:cNvPr id="16" name="Picture 3" descr="C:\Users\Stanislav\Desktop\1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894" y="4859236"/>
            <a:ext cx="2520610" cy="1356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7894" y="2768101"/>
            <a:ext cx="2520610" cy="2054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http://portal.tomsk.oilteam.ru/upload/iblock/164/IMG_8157.JPG_Thumbnail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05672" y="4439934"/>
            <a:ext cx="1843021" cy="1761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672" y="2766157"/>
            <a:ext cx="1843021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NalimovGP.TOMSK\Pictures\IMG_8150_JPG_Thumbnail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971" y="1322002"/>
            <a:ext cx="2057153" cy="1370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NalimovGP.TOMSK\Pictures\IMG_8165_JPG_Thumbnail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124" y="1133745"/>
            <a:ext cx="2339651" cy="1559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06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Верхний колонтиту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6411913"/>
            <a:ext cx="9144000" cy="446087"/>
          </a:xfrm>
          <a:prstGeom prst="rect">
            <a:avLst/>
          </a:prstGeom>
          <a:solidFill>
            <a:srgbClr val="48C7E9"/>
          </a:solidFill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defTabSz="1042988"/>
            <a:endParaRPr lang="ru-RU" sz="2100">
              <a:solidFill>
                <a:srgbClr val="000000"/>
              </a:solidFill>
              <a:latin typeface="Arial Narrow" pitchFamily="34" charset="0"/>
              <a:cs typeface="Traditional Arabic" pitchFamily="18" charset="-78"/>
            </a:endParaRPr>
          </a:p>
        </p:txBody>
      </p:sp>
      <p:sp>
        <p:nvSpPr>
          <p:cNvPr id="12291" name="Номер слайда 4"/>
          <p:cNvSpPr txBox="1">
            <a:spLocks noGrp="1"/>
          </p:cNvSpPr>
          <p:nvPr/>
        </p:nvSpPr>
        <p:spPr bwMode="auto">
          <a:xfrm>
            <a:off x="42863" y="643096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00FD5E8C-39A6-4BC7-B313-0F9A5512AB46}" type="slidenum">
              <a:rPr lang="en-US" sz="1600" b="1">
                <a:solidFill>
                  <a:srgbClr val="FFFFFF"/>
                </a:solidFill>
              </a:rPr>
              <a:pPr algn="r" defTabSz="1042988"/>
              <a:t>11</a:t>
            </a:fld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-18510" y="680509"/>
            <a:ext cx="9162510" cy="0"/>
          </a:xfrm>
          <a:prstGeom prst="line">
            <a:avLst/>
          </a:prstGeom>
          <a:noFill/>
          <a:ln w="5715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648470" y="6474572"/>
            <a:ext cx="6487432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ru-RU" sz="1400" b="1" dirty="0">
                <a:solidFill>
                  <a:srgbClr val="127288"/>
                </a:solidFill>
              </a:rPr>
              <a:t>		</a:t>
            </a:r>
            <a:r>
              <a:rPr lang="en-US" sz="1400" b="1" dirty="0">
                <a:solidFill>
                  <a:srgbClr val="127288"/>
                </a:solidFill>
              </a:rPr>
              <a:t>	</a:t>
            </a:r>
            <a:r>
              <a:rPr lang="ru-RU" sz="1400" b="1" dirty="0">
                <a:solidFill>
                  <a:srgbClr val="127288"/>
                </a:solidFill>
              </a:rPr>
              <a:t>	</a:t>
            </a:r>
            <a:r>
              <a:rPr lang="en-US" sz="1400" b="1" dirty="0">
                <a:solidFill>
                  <a:srgbClr val="127288"/>
                </a:solidFill>
              </a:rPr>
              <a:t>               www.oilteam.ru</a:t>
            </a:r>
            <a:endParaRPr lang="ru-RU" sz="1400" b="1" dirty="0">
              <a:solidFill>
                <a:srgbClr val="127288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-3175" y="6392863"/>
            <a:ext cx="9147175" cy="19050"/>
          </a:xfrm>
          <a:prstGeom prst="line">
            <a:avLst/>
          </a:prstGeom>
          <a:noFill/>
          <a:ln w="3810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6895" y="105890"/>
            <a:ext cx="8090529" cy="532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АНАЛИТИЧЕСКИЕ РАБОТЫ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707904" y="780957"/>
            <a:ext cx="5436096" cy="5170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9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9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9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9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ru-RU" sz="2400" b="1" dirty="0">
                <a:latin typeface="+mn-lt"/>
              </a:rPr>
              <a:t>Выполняемые работы</a:t>
            </a:r>
            <a:r>
              <a:rPr lang="ru-RU" sz="2400" b="1" dirty="0" smtClean="0">
                <a:latin typeface="+mn-lt"/>
              </a:rPr>
              <a:t>:</a:t>
            </a:r>
          </a:p>
          <a:p>
            <a:pPr algn="l" eaLnBrk="1" hangingPunct="1">
              <a:buFontTx/>
              <a:buNone/>
              <a:defRPr/>
            </a:pPr>
            <a:endParaRPr lang="ru-RU" sz="1800" b="1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1800" dirty="0" smtClean="0">
                <a:latin typeface="+mn-lt"/>
              </a:rPr>
              <a:t>Аудит </a:t>
            </a:r>
            <a:r>
              <a:rPr lang="ru-RU" altLang="ru-RU" sz="1800" dirty="0" smtClean="0">
                <a:latin typeface="+mn-lt"/>
              </a:rPr>
              <a:t>существующих геолого-технологических моделей месторождений </a:t>
            </a:r>
            <a:r>
              <a:rPr lang="ru-RU" altLang="ru-RU" sz="1800" dirty="0" smtClean="0">
                <a:latin typeface="+mn-lt"/>
              </a:rPr>
              <a:t>и создание </a:t>
            </a:r>
            <a:r>
              <a:rPr lang="ru-RU" altLang="ru-RU" sz="1800" dirty="0" smtClean="0">
                <a:latin typeface="+mn-lt"/>
              </a:rPr>
              <a:t>альтернативных</a:t>
            </a:r>
            <a:endParaRPr lang="ru-RU" altLang="ru-RU" sz="18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altLang="ru-RU" sz="18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1800" dirty="0" smtClean="0">
                <a:latin typeface="+mn-lt"/>
              </a:rPr>
              <a:t>Создание </a:t>
            </a:r>
            <a:r>
              <a:rPr lang="ru-RU" altLang="ru-RU" sz="1800" dirty="0" smtClean="0">
                <a:latin typeface="+mn-lt"/>
              </a:rPr>
              <a:t>технологических моделей систем </a:t>
            </a:r>
            <a:r>
              <a:rPr lang="ru-RU" altLang="ru-RU" sz="1800" dirty="0">
                <a:latin typeface="+mn-lt"/>
              </a:rPr>
              <a:t>сбора </a:t>
            </a:r>
            <a:r>
              <a:rPr lang="ru-RU" altLang="ru-RU" sz="1800" dirty="0" smtClean="0">
                <a:latin typeface="+mn-lt"/>
              </a:rPr>
              <a:t>газоконденсатных смесей</a:t>
            </a:r>
            <a:endParaRPr lang="ru-RU" altLang="ru-RU" sz="18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altLang="ru-RU" sz="18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1800" dirty="0">
                <a:latin typeface="+mn-lt"/>
              </a:rPr>
              <a:t>Создание </a:t>
            </a:r>
            <a:r>
              <a:rPr lang="ru-RU" altLang="ru-RU" sz="1800" dirty="0" smtClean="0">
                <a:latin typeface="+mn-lt"/>
              </a:rPr>
              <a:t>технологических моделей действующих установок </a:t>
            </a:r>
            <a:r>
              <a:rPr lang="ru-RU" altLang="ru-RU" sz="1800" dirty="0">
                <a:latin typeface="+mn-lt"/>
              </a:rPr>
              <a:t>комплексной подготовки </a:t>
            </a:r>
            <a:r>
              <a:rPr lang="ru-RU" altLang="ru-RU" sz="1800" dirty="0" smtClean="0">
                <a:latin typeface="+mn-lt"/>
              </a:rPr>
              <a:t>газа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altLang="ru-RU" sz="18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1800" dirty="0" smtClean="0">
                <a:latin typeface="+mn-lt"/>
              </a:rPr>
              <a:t>Создание </a:t>
            </a:r>
            <a:r>
              <a:rPr lang="ru-RU" altLang="ru-RU" sz="1800" dirty="0" smtClean="0">
                <a:latin typeface="+mn-lt"/>
              </a:rPr>
              <a:t>интегрированных моделей месторождений</a:t>
            </a:r>
            <a:endParaRPr lang="ru-RU" altLang="ru-RU" sz="1800" dirty="0" smtClean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altLang="ru-RU" sz="18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1800" dirty="0">
                <a:latin typeface="+mn-lt"/>
              </a:rPr>
              <a:t>Согласование прогнозных вариантов разработки </a:t>
            </a:r>
            <a:r>
              <a:rPr lang="ru-RU" altLang="ru-RU" sz="1800" dirty="0" smtClean="0">
                <a:latin typeface="+mn-lt"/>
              </a:rPr>
              <a:t>месторождений </a:t>
            </a:r>
            <a:r>
              <a:rPr lang="ru-RU" altLang="ru-RU" sz="1800" dirty="0">
                <a:latin typeface="+mn-lt"/>
              </a:rPr>
              <a:t>с заказчиком и выполнение </a:t>
            </a:r>
            <a:r>
              <a:rPr lang="ru-RU" altLang="ru-RU" sz="1800" dirty="0" smtClean="0">
                <a:latin typeface="+mn-lt"/>
              </a:rPr>
              <a:t>расчётов</a:t>
            </a:r>
            <a:endParaRPr lang="ru-RU" altLang="ru-RU" sz="1800" dirty="0">
              <a:latin typeface="+mn-lt"/>
            </a:endParaRP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906802"/>
            <a:ext cx="2992217" cy="1514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 descr="D:\Нижне-Квакчикское\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2528900"/>
            <a:ext cx="2748667" cy="16587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Рис аналитик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638" y="4323130"/>
            <a:ext cx="3138221" cy="2019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3397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909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61510" y="818709"/>
            <a:ext cx="8830121" cy="1125126"/>
          </a:xfrm>
          <a:prstGeom prst="roundRect">
            <a:avLst>
              <a:gd name="adj" fmla="val 989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rgbClr val="00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89" name="Picture 8" descr="Верхний колонтиту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6411913"/>
            <a:ext cx="9144000" cy="446087"/>
          </a:xfrm>
          <a:prstGeom prst="rect">
            <a:avLst/>
          </a:prstGeom>
          <a:solidFill>
            <a:srgbClr val="48C7E9"/>
          </a:solidFill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defTabSz="1042988"/>
            <a:endParaRPr lang="ru-RU" sz="2100">
              <a:solidFill>
                <a:srgbClr val="000000"/>
              </a:solidFill>
              <a:latin typeface="Arial Narrow" pitchFamily="34" charset="0"/>
              <a:cs typeface="Traditional Arabic" pitchFamily="18" charset="-78"/>
            </a:endParaRPr>
          </a:p>
        </p:txBody>
      </p:sp>
      <p:sp>
        <p:nvSpPr>
          <p:cNvPr id="12291" name="Номер слайда 4"/>
          <p:cNvSpPr txBox="1">
            <a:spLocks noGrp="1"/>
          </p:cNvSpPr>
          <p:nvPr/>
        </p:nvSpPr>
        <p:spPr bwMode="auto">
          <a:xfrm>
            <a:off x="42863" y="643096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00FD5E8C-39A6-4BC7-B313-0F9A5512AB46}" type="slidenum">
              <a:rPr lang="en-US" sz="1600" b="1">
                <a:solidFill>
                  <a:srgbClr val="FFFFFF"/>
                </a:solidFill>
              </a:rPr>
              <a:pPr algn="r" defTabSz="1042988"/>
              <a:t>2</a:t>
            </a:fld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-18510" y="680509"/>
            <a:ext cx="9147176" cy="0"/>
          </a:xfrm>
          <a:prstGeom prst="line">
            <a:avLst/>
          </a:prstGeom>
          <a:noFill/>
          <a:ln w="5715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648470" y="6474572"/>
            <a:ext cx="6487432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ru-RU" sz="1400" b="1" dirty="0">
                <a:solidFill>
                  <a:srgbClr val="127288"/>
                </a:solidFill>
              </a:rPr>
              <a:t>		</a:t>
            </a:r>
            <a:r>
              <a:rPr lang="en-US" sz="1400" b="1" dirty="0">
                <a:solidFill>
                  <a:srgbClr val="127288"/>
                </a:solidFill>
              </a:rPr>
              <a:t>	</a:t>
            </a:r>
            <a:r>
              <a:rPr lang="ru-RU" sz="1400" b="1" dirty="0">
                <a:solidFill>
                  <a:srgbClr val="127288"/>
                </a:solidFill>
              </a:rPr>
              <a:t>	</a:t>
            </a:r>
            <a:r>
              <a:rPr lang="en-US" sz="1400" b="1" dirty="0">
                <a:solidFill>
                  <a:srgbClr val="127288"/>
                </a:solidFill>
              </a:rPr>
              <a:t>               www.oilteam.ru</a:t>
            </a:r>
            <a:endParaRPr lang="ru-RU" sz="1400" b="1" dirty="0">
              <a:solidFill>
                <a:srgbClr val="127288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-3175" y="6392863"/>
            <a:ext cx="9147175" cy="19050"/>
          </a:xfrm>
          <a:prstGeom prst="line">
            <a:avLst/>
          </a:prstGeom>
          <a:noFill/>
          <a:ln w="3810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06375" y="115888"/>
            <a:ext cx="727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 КОМПАНИИ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Текст 8"/>
          <p:cNvSpPr txBox="1">
            <a:spLocks/>
          </p:cNvSpPr>
          <p:nvPr/>
        </p:nvSpPr>
        <p:spPr bwMode="auto">
          <a:xfrm>
            <a:off x="206516" y="2267871"/>
            <a:ext cx="3073226" cy="576064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Испытания и исследования скважин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1024" b="-1"/>
          <a:stretch/>
        </p:blipFill>
        <p:spPr>
          <a:xfrm>
            <a:off x="3551237" y="2403140"/>
            <a:ext cx="5485259" cy="3861175"/>
          </a:xfrm>
          <a:prstGeom prst="rect">
            <a:avLst/>
          </a:prstGeom>
        </p:spPr>
      </p:pic>
      <p:sp>
        <p:nvSpPr>
          <p:cNvPr id="20" name="Текст 8"/>
          <p:cNvSpPr txBox="1">
            <a:spLocks/>
          </p:cNvSpPr>
          <p:nvPr/>
        </p:nvSpPr>
        <p:spPr bwMode="auto">
          <a:xfrm>
            <a:off x="206516" y="2915943"/>
            <a:ext cx="3073226" cy="576064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Лабораторный анализ проб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1" name="Текст 8"/>
          <p:cNvSpPr txBox="1">
            <a:spLocks/>
          </p:cNvSpPr>
          <p:nvPr/>
        </p:nvSpPr>
        <p:spPr bwMode="auto">
          <a:xfrm>
            <a:off x="206515" y="4221087"/>
            <a:ext cx="3073226" cy="615025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Аналитические услуги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Текст 8"/>
          <p:cNvSpPr txBox="1">
            <a:spLocks/>
          </p:cNvSpPr>
          <p:nvPr/>
        </p:nvSpPr>
        <p:spPr bwMode="auto">
          <a:xfrm>
            <a:off x="206515" y="3555013"/>
            <a:ext cx="3073226" cy="576064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Работы на шельфе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Текст 8"/>
          <p:cNvSpPr txBox="1">
            <a:spLocks/>
          </p:cNvSpPr>
          <p:nvPr/>
        </p:nvSpPr>
        <p:spPr bwMode="auto">
          <a:xfrm>
            <a:off x="206516" y="4941168"/>
            <a:ext cx="3073226" cy="54348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Обучение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4" name="Текст 8"/>
          <p:cNvSpPr txBox="1">
            <a:spLocks/>
          </p:cNvSpPr>
          <p:nvPr/>
        </p:nvSpPr>
        <p:spPr bwMode="auto">
          <a:xfrm>
            <a:off x="206828" y="5571238"/>
            <a:ext cx="3072913" cy="648072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Конструирование и производство оборудования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16124" y="2033845"/>
            <a:ext cx="3347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65000"/>
                  </a:schemeClr>
                </a:solidFill>
              </a:rPr>
              <a:t>РЕГИОНЫ ВЫПОЛНЕНИЯ РАБОТ</a:t>
            </a:r>
            <a:endParaRPr lang="ru-RU" b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06655" y="1203613"/>
            <a:ext cx="1702401" cy="650211"/>
            <a:chOff x="503520" y="2660"/>
            <a:chExt cx="2077782" cy="944728"/>
          </a:xfrm>
          <a:solidFill>
            <a:srgbClr val="0070C0"/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503520" y="2660"/>
              <a:ext cx="2077782" cy="944728"/>
            </a:xfrm>
            <a:prstGeom prst="roundRect">
              <a:avLst/>
            </a:prstGeom>
            <a:grpFill/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549638" y="48778"/>
              <a:ext cx="1985546" cy="852492"/>
            </a:xfrm>
            <a:prstGeom prst="rect">
              <a:avLst/>
            </a:prstGeom>
            <a:grpFill/>
            <a:ln w="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Arial Narrow" pitchFamily="34" charset="0"/>
                </a:rPr>
                <a:t>Исследовательский центр </a:t>
              </a:r>
              <a:r>
                <a:rPr lang="ru-RU" sz="1400" kern="1200" dirty="0" err="1" smtClean="0">
                  <a:solidFill>
                    <a:schemeClr val="bg1"/>
                  </a:solidFill>
                  <a:latin typeface="Arial Narrow" pitchFamily="34" charset="0"/>
                </a:rPr>
                <a:t>ГазИнформПласт</a:t>
              </a:r>
              <a:endParaRPr lang="ru-RU" sz="1400" kern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961850" y="1191266"/>
            <a:ext cx="1709619" cy="650211"/>
            <a:chOff x="448593" y="2660"/>
            <a:chExt cx="2086591" cy="944728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448593" y="2660"/>
              <a:ext cx="2077781" cy="944728"/>
            </a:xfrm>
            <a:prstGeom prst="roundRect">
              <a:avLst/>
            </a:prstGeom>
            <a:solidFill>
              <a:srgbClr val="0070C0"/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549638" y="48778"/>
              <a:ext cx="1985546" cy="8524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Arial Narrow" pitchFamily="34" charset="0"/>
                </a:rPr>
                <a:t>Научно-Технологический центр  ОЙЛТИМ</a:t>
              </a:r>
              <a:endParaRPr lang="ru-RU" sz="1400" kern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3717045" y="1200602"/>
            <a:ext cx="1702401" cy="650211"/>
            <a:chOff x="503520" y="2660"/>
            <a:chExt cx="2077782" cy="94472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503520" y="2660"/>
              <a:ext cx="2077782" cy="944728"/>
            </a:xfrm>
            <a:prstGeom prst="roundRect">
              <a:avLst/>
            </a:prstGeom>
            <a:solidFill>
              <a:srgbClr val="0070C0"/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549638" y="48778"/>
              <a:ext cx="1985546" cy="8524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7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Arial Narrow" pitchFamily="34" charset="0"/>
                </a:rPr>
                <a:t>Химико-Аналитическая лаборатория</a:t>
              </a:r>
              <a:endParaRPr lang="ru-RU" sz="1400" kern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5465021" y="1200601"/>
            <a:ext cx="1702401" cy="650211"/>
            <a:chOff x="503520" y="2660"/>
            <a:chExt cx="2077782" cy="944728"/>
          </a:xfrm>
        </p:grpSpPr>
        <p:sp>
          <p:nvSpPr>
            <p:cNvPr id="35" name="Скругленный прямоугольник 34"/>
            <p:cNvSpPr/>
            <p:nvPr/>
          </p:nvSpPr>
          <p:spPr>
            <a:xfrm>
              <a:off x="503520" y="2660"/>
              <a:ext cx="2077782" cy="944728"/>
            </a:xfrm>
            <a:prstGeom prst="roundRect">
              <a:avLst/>
            </a:prstGeom>
            <a:solidFill>
              <a:srgbClr val="0070C0"/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кругленный прямоугольник 4"/>
            <p:cNvSpPr/>
            <p:nvPr/>
          </p:nvSpPr>
          <p:spPr>
            <a:xfrm>
              <a:off x="549638" y="48778"/>
              <a:ext cx="1985546" cy="8524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Arial Narrow" pitchFamily="34" charset="0"/>
                </a:rPr>
                <a:t>Академия ИНГМ</a:t>
              </a:r>
              <a:endParaRPr lang="ru-RU" sz="1400" kern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235224" y="1191266"/>
            <a:ext cx="1702401" cy="650211"/>
            <a:chOff x="503520" y="2660"/>
            <a:chExt cx="2077782" cy="94472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503520" y="2660"/>
              <a:ext cx="2077782" cy="944728"/>
            </a:xfrm>
            <a:prstGeom prst="roundRect">
              <a:avLst/>
            </a:prstGeom>
            <a:solidFill>
              <a:srgbClr val="0070C0"/>
            </a:solidFill>
            <a:ln w="28575"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549638" y="48778"/>
              <a:ext cx="1985546" cy="85249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>
                  <a:solidFill>
                    <a:schemeClr val="bg1"/>
                  </a:solidFill>
                  <a:latin typeface="Arial Narrow" pitchFamily="34" charset="0"/>
                </a:rPr>
                <a:t>Завод ОЙЛТИМ</a:t>
              </a:r>
              <a:endParaRPr lang="ru-RU" sz="1400" kern="1200" dirty="0">
                <a:solidFill>
                  <a:schemeClr val="bg1"/>
                </a:solidFill>
                <a:latin typeface="Arial Narrow" pitchFamily="34" charset="0"/>
              </a:endParaRPr>
            </a:p>
          </p:txBody>
        </p:sp>
      </p:grp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21990" y="825967"/>
            <a:ext cx="3780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ООО «КОМПАНИЯ ОЙЛТИМ»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996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Верхний колонтиту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6411913"/>
            <a:ext cx="9144000" cy="446087"/>
          </a:xfrm>
          <a:prstGeom prst="rect">
            <a:avLst/>
          </a:prstGeom>
          <a:solidFill>
            <a:srgbClr val="48C7E9"/>
          </a:solidFill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defTabSz="1042988"/>
            <a:endParaRPr lang="ru-RU" sz="2100">
              <a:solidFill>
                <a:srgbClr val="000000"/>
              </a:solidFill>
              <a:latin typeface="Arial Narrow" pitchFamily="34" charset="0"/>
              <a:cs typeface="Traditional Arabic" pitchFamily="18" charset="-78"/>
            </a:endParaRPr>
          </a:p>
        </p:txBody>
      </p:sp>
      <p:sp>
        <p:nvSpPr>
          <p:cNvPr id="12291" name="Номер слайда 4"/>
          <p:cNvSpPr txBox="1">
            <a:spLocks noGrp="1"/>
          </p:cNvSpPr>
          <p:nvPr/>
        </p:nvSpPr>
        <p:spPr bwMode="auto">
          <a:xfrm>
            <a:off x="42863" y="643096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00FD5E8C-39A6-4BC7-B313-0F9A5512AB46}" type="slidenum">
              <a:rPr lang="en-US" sz="1600" b="1">
                <a:solidFill>
                  <a:srgbClr val="FFFFFF"/>
                </a:solidFill>
              </a:rPr>
              <a:pPr algn="r" defTabSz="1042988"/>
              <a:t>3</a:t>
            </a:fld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-18510" y="680509"/>
            <a:ext cx="9147176" cy="0"/>
          </a:xfrm>
          <a:prstGeom prst="line">
            <a:avLst/>
          </a:prstGeom>
          <a:noFill/>
          <a:ln w="5715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648470" y="6474572"/>
            <a:ext cx="6487432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ru-RU" sz="1400" b="1" dirty="0">
                <a:solidFill>
                  <a:srgbClr val="127288"/>
                </a:solidFill>
              </a:rPr>
              <a:t>		</a:t>
            </a:r>
            <a:r>
              <a:rPr lang="en-US" sz="1400" b="1" dirty="0">
                <a:solidFill>
                  <a:srgbClr val="127288"/>
                </a:solidFill>
              </a:rPr>
              <a:t>	</a:t>
            </a:r>
            <a:r>
              <a:rPr lang="ru-RU" sz="1400" b="1" dirty="0">
                <a:solidFill>
                  <a:srgbClr val="127288"/>
                </a:solidFill>
              </a:rPr>
              <a:t>	</a:t>
            </a:r>
            <a:r>
              <a:rPr lang="en-US" sz="1400" b="1" dirty="0">
                <a:solidFill>
                  <a:srgbClr val="127288"/>
                </a:solidFill>
              </a:rPr>
              <a:t>               www.oilteam.ru</a:t>
            </a:r>
            <a:endParaRPr lang="ru-RU" sz="1400" b="1" dirty="0">
              <a:solidFill>
                <a:srgbClr val="127288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-3175" y="6392863"/>
            <a:ext cx="9147175" cy="19050"/>
          </a:xfrm>
          <a:prstGeom prst="line">
            <a:avLst/>
          </a:prstGeom>
          <a:noFill/>
          <a:ln w="3810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06375" y="115888"/>
            <a:ext cx="727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ОПЫТ РАЗВИТИЯ ИННОВАЦИОННЫХ ТЕХНОЛОГИЙ 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3221990" y="825967"/>
            <a:ext cx="3780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14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ООО «КОМПАНИЯ ОЙЛТИМ»</a:t>
            </a:r>
            <a:endParaRPr lang="ru-RU" sz="14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Текст 8"/>
          <p:cNvSpPr txBox="1">
            <a:spLocks/>
          </p:cNvSpPr>
          <p:nvPr/>
        </p:nvSpPr>
        <p:spPr bwMode="auto">
          <a:xfrm>
            <a:off x="-18509" y="825967"/>
            <a:ext cx="3600400" cy="76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75000"/>
              </a:lnSpc>
            </a:pPr>
            <a:r>
              <a:rPr lang="ru-RU" sz="1400" dirty="0" smtClean="0"/>
              <a:t>Компании  ОЙЛТИМ 6 лет, но наша команда имеет более 25 лет опыта инновационного развития сервисных предприятий: </a:t>
            </a:r>
            <a:endParaRPr lang="ru-RU" sz="1400" dirty="0"/>
          </a:p>
        </p:txBody>
      </p:sp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55" y="2348880"/>
            <a:ext cx="2368050" cy="1349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357" y="3544570"/>
            <a:ext cx="2376148" cy="1466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4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024" y="4689477"/>
            <a:ext cx="2376147" cy="1613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33" y="5162316"/>
            <a:ext cx="1899166" cy="11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032" y="3961857"/>
            <a:ext cx="2645820" cy="11334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9711" r="5699" b="15475"/>
          <a:stretch>
            <a:fillRect/>
          </a:stretch>
        </p:blipFill>
        <p:spPr bwMode="auto">
          <a:xfrm>
            <a:off x="5965525" y="5170377"/>
            <a:ext cx="856725" cy="1074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sp>
        <p:nvSpPr>
          <p:cNvPr id="58" name="TextBox 57"/>
          <p:cNvSpPr txBox="1"/>
          <p:nvPr/>
        </p:nvSpPr>
        <p:spPr>
          <a:xfrm>
            <a:off x="3850827" y="728700"/>
            <a:ext cx="5086658" cy="194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latin typeface="+mj-lt"/>
              </a:rPr>
              <a:t>Только в интересах группы ГАЗПРОМ:</a:t>
            </a:r>
          </a:p>
          <a:p>
            <a:pPr>
              <a:lnSpc>
                <a:spcPct val="90000"/>
              </a:lnSpc>
            </a:pPr>
            <a:endParaRPr lang="ru-RU" sz="800" b="1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ОЙЛТИМ эксплуатирует </a:t>
            </a:r>
            <a:r>
              <a:rPr lang="ru-RU" sz="1500" dirty="0" smtClean="0">
                <a:latin typeface="+mj-lt"/>
              </a:rPr>
              <a:t>45 </a:t>
            </a:r>
            <a:r>
              <a:rPr lang="ru-RU" sz="1500" dirty="0">
                <a:latin typeface="+mj-lt"/>
              </a:rPr>
              <a:t>Комплектов для испытания, освоения и исследования скважин </a:t>
            </a:r>
            <a:endParaRPr lang="ru-RU" sz="1500" dirty="0" smtClean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За последние 5 лет проведено б</a:t>
            </a:r>
            <a:r>
              <a:rPr lang="ru-RU" sz="1500" dirty="0" smtClean="0">
                <a:latin typeface="+mj-lt"/>
              </a:rPr>
              <a:t>олее </a:t>
            </a:r>
            <a:r>
              <a:rPr lang="ru-RU" sz="1500" dirty="0">
                <a:latin typeface="+mj-lt"/>
              </a:rPr>
              <a:t>450 </a:t>
            </a:r>
            <a:r>
              <a:rPr lang="ru-RU" sz="1500" dirty="0" smtClean="0">
                <a:latin typeface="+mj-lt"/>
              </a:rPr>
              <a:t>скважинно-операций, включая работы на шельфе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1500" dirty="0" smtClean="0">
                <a:latin typeface="+mj-lt"/>
              </a:rPr>
              <a:t>Применяется запатентованная техника и технология исследования скважин в шлейф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latin typeface="+mj-lt"/>
            </a:endParaRPr>
          </a:p>
        </p:txBody>
      </p:sp>
      <p:sp>
        <p:nvSpPr>
          <p:cNvPr id="13" name="Текст 8"/>
          <p:cNvSpPr txBox="1">
            <a:spLocks/>
          </p:cNvSpPr>
          <p:nvPr/>
        </p:nvSpPr>
        <p:spPr bwMode="auto">
          <a:xfrm>
            <a:off x="206516" y="2267871"/>
            <a:ext cx="3285364" cy="576064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75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Создание полевых сервисных исследовательских  подразделений, химико-аналитических лабораторий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0" name="Текст 8"/>
          <p:cNvSpPr txBox="1">
            <a:spLocks/>
          </p:cNvSpPr>
          <p:nvPr/>
        </p:nvSpPr>
        <p:spPr bwMode="auto">
          <a:xfrm>
            <a:off x="199842" y="2902595"/>
            <a:ext cx="3285364" cy="576064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75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Создание аналитических служб инжинирингового сопровождения разработки месторождений в РФ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Текст 8"/>
          <p:cNvSpPr txBox="1">
            <a:spLocks/>
          </p:cNvSpPr>
          <p:nvPr/>
        </p:nvSpPr>
        <p:spPr bwMode="auto">
          <a:xfrm>
            <a:off x="206515" y="4221087"/>
            <a:ext cx="3285364" cy="615025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75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Автоматизация месторождений системами перманентного  скважинного контроля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2" name="Текст 8"/>
          <p:cNvSpPr txBox="1">
            <a:spLocks/>
          </p:cNvSpPr>
          <p:nvPr/>
        </p:nvSpPr>
        <p:spPr bwMode="auto">
          <a:xfrm>
            <a:off x="206514" y="3555013"/>
            <a:ext cx="3285365" cy="576064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75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Разработка программного обеспечения, внедрение и сопровождение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Текст 8"/>
          <p:cNvSpPr txBox="1">
            <a:spLocks/>
          </p:cNvSpPr>
          <p:nvPr/>
        </p:nvSpPr>
        <p:spPr bwMode="auto">
          <a:xfrm>
            <a:off x="206516" y="4941168"/>
            <a:ext cx="3285364" cy="543480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75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Зарубежный опыт проектирования разработки месторождений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4" name="Текст 8"/>
          <p:cNvSpPr txBox="1">
            <a:spLocks/>
          </p:cNvSpPr>
          <p:nvPr/>
        </p:nvSpPr>
        <p:spPr bwMode="auto">
          <a:xfrm>
            <a:off x="206828" y="5571238"/>
            <a:ext cx="3285051" cy="558062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75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Внедрение новых для РФ </a:t>
            </a:r>
            <a:br>
              <a:rPr lang="ru-RU" sz="1400" b="1" dirty="0" smtClean="0">
                <a:solidFill>
                  <a:schemeClr val="bg1"/>
                </a:solidFill>
              </a:rPr>
            </a:br>
            <a:r>
              <a:rPr lang="ru-RU" sz="1400" b="1" dirty="0" smtClean="0">
                <a:solidFill>
                  <a:schemeClr val="bg1"/>
                </a:solidFill>
              </a:rPr>
              <a:t>технологий исследования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1" name="Текст 8"/>
          <p:cNvSpPr txBox="1">
            <a:spLocks/>
          </p:cNvSpPr>
          <p:nvPr/>
        </p:nvSpPr>
        <p:spPr bwMode="auto">
          <a:xfrm>
            <a:off x="200608" y="1628800"/>
            <a:ext cx="3291272" cy="576064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lnSpc>
                <a:spcPct val="75000"/>
              </a:lnSpc>
            </a:pPr>
            <a:r>
              <a:rPr lang="ru-RU" sz="1400" b="1" dirty="0" smtClean="0">
                <a:solidFill>
                  <a:schemeClr val="bg1"/>
                </a:solidFill>
              </a:rPr>
              <a:t>Проектирование </a:t>
            </a:r>
            <a:r>
              <a:rPr lang="ru-RU" sz="1400" b="1" dirty="0" smtClean="0">
                <a:solidFill>
                  <a:schemeClr val="bg1"/>
                </a:solidFill>
              </a:rPr>
              <a:t>и производство  оборудования для исследования скважин. Патентование разработок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898" y="155908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cs typeface="Aharoni" pitchFamily="2" charset="-79"/>
              </a:rPr>
              <a:t>1</a:t>
            </a:r>
            <a:endParaRPr lang="ru-RU" sz="4000" b="1" dirty="0">
              <a:cs typeface="Aharoni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0211" y="2217739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cs typeface="Aharoni" pitchFamily="2" charset="-79"/>
              </a:rPr>
              <a:t>2</a:t>
            </a:r>
            <a:endParaRPr lang="ru-RU" sz="4000" b="1" dirty="0">
              <a:cs typeface="Aharoni" pitchFamily="2" charset="-79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50211" y="283668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cs typeface="Aharoni" pitchFamily="2" charset="-79"/>
              </a:rPr>
              <a:t>3</a:t>
            </a:r>
            <a:endParaRPr lang="ru-RU" sz="4000" b="1" dirty="0">
              <a:cs typeface="Aharoni" pitchFamily="2" charset="-79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3238" y="3497483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cs typeface="Aharoni" pitchFamily="2" charset="-79"/>
              </a:rPr>
              <a:t>4</a:t>
            </a:r>
            <a:endParaRPr lang="ru-RU" sz="4000" b="1" dirty="0">
              <a:cs typeface="Aharoni" pitchFamily="2" charset="-79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3238" y="417465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cs typeface="Aharoni" pitchFamily="2" charset="-79"/>
              </a:rPr>
              <a:t>5</a:t>
            </a:r>
            <a:endParaRPr lang="ru-RU" sz="4000" b="1" dirty="0"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50951" y="4846117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cs typeface="Aharoni" pitchFamily="2" charset="-79"/>
              </a:rPr>
              <a:t>6</a:t>
            </a:r>
            <a:endParaRPr lang="ru-RU" sz="4000" b="1" dirty="0"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67208" y="549632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cs typeface="Aharoni" pitchFamily="2" charset="-79"/>
              </a:rPr>
              <a:t>7</a:t>
            </a:r>
            <a:endParaRPr lang="ru-RU" sz="4000" b="1" dirty="0">
              <a:cs typeface="Aharoni" pitchFamily="2" charset="-79"/>
            </a:endParaRPr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848" y="2348880"/>
            <a:ext cx="2583581" cy="1539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730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Верхний колонтиту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6411913"/>
            <a:ext cx="9144000" cy="446087"/>
          </a:xfrm>
          <a:prstGeom prst="rect">
            <a:avLst/>
          </a:prstGeom>
          <a:solidFill>
            <a:srgbClr val="48C7E9"/>
          </a:solidFill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defTabSz="1042988"/>
            <a:endParaRPr lang="ru-RU" sz="2100">
              <a:solidFill>
                <a:srgbClr val="000000"/>
              </a:solidFill>
              <a:latin typeface="Arial Narrow" pitchFamily="34" charset="0"/>
              <a:cs typeface="Traditional Arabic" pitchFamily="18" charset="-78"/>
            </a:endParaRPr>
          </a:p>
        </p:txBody>
      </p:sp>
      <p:sp>
        <p:nvSpPr>
          <p:cNvPr id="12291" name="Номер слайда 4"/>
          <p:cNvSpPr txBox="1">
            <a:spLocks noGrp="1"/>
          </p:cNvSpPr>
          <p:nvPr/>
        </p:nvSpPr>
        <p:spPr bwMode="auto">
          <a:xfrm>
            <a:off x="42863" y="643096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00FD5E8C-39A6-4BC7-B313-0F9A5512AB46}" type="slidenum">
              <a:rPr lang="en-US" sz="1600" b="1">
                <a:solidFill>
                  <a:srgbClr val="FFFFFF"/>
                </a:solidFill>
              </a:rPr>
              <a:pPr algn="r" defTabSz="1042988"/>
              <a:t>4</a:t>
            </a:fld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-18510" y="680509"/>
            <a:ext cx="9147176" cy="0"/>
          </a:xfrm>
          <a:prstGeom prst="line">
            <a:avLst/>
          </a:prstGeom>
          <a:noFill/>
          <a:ln w="5715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648470" y="6474572"/>
            <a:ext cx="6487432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ru-RU" sz="1400" b="1" dirty="0">
                <a:solidFill>
                  <a:srgbClr val="127288"/>
                </a:solidFill>
              </a:rPr>
              <a:t>		</a:t>
            </a:r>
            <a:r>
              <a:rPr lang="en-US" sz="1400" b="1" dirty="0">
                <a:solidFill>
                  <a:srgbClr val="127288"/>
                </a:solidFill>
              </a:rPr>
              <a:t>	</a:t>
            </a:r>
            <a:r>
              <a:rPr lang="ru-RU" sz="1400" b="1" dirty="0">
                <a:solidFill>
                  <a:srgbClr val="127288"/>
                </a:solidFill>
              </a:rPr>
              <a:t>	</a:t>
            </a:r>
            <a:r>
              <a:rPr lang="en-US" sz="1400" b="1" dirty="0">
                <a:solidFill>
                  <a:srgbClr val="127288"/>
                </a:solidFill>
              </a:rPr>
              <a:t>               www.oilteam.ru</a:t>
            </a:r>
            <a:endParaRPr lang="ru-RU" sz="1400" b="1" dirty="0">
              <a:solidFill>
                <a:srgbClr val="127288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-3175" y="6392863"/>
            <a:ext cx="9147175" cy="19050"/>
          </a:xfrm>
          <a:prstGeom prst="line">
            <a:avLst/>
          </a:prstGeom>
          <a:noFill/>
          <a:ln w="3810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06375" y="115888"/>
            <a:ext cx="727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ОПЫТ РАБОТ НА ШЕЛЬФЕ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34" name="Объект 6"/>
          <p:cNvSpPr>
            <a:spLocks noGrp="1"/>
          </p:cNvSpPr>
          <p:nvPr>
            <p:ph sz="quarter" idx="4294967295"/>
          </p:nvPr>
        </p:nvSpPr>
        <p:spPr>
          <a:xfrm>
            <a:off x="179512" y="1110029"/>
            <a:ext cx="5967664" cy="249899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1500" b="1" dirty="0"/>
              <a:t>3 морские скважины </a:t>
            </a:r>
            <a:r>
              <a:rPr lang="en-US" sz="1500" b="1" dirty="0"/>
              <a:t>P4 </a:t>
            </a:r>
            <a:r>
              <a:rPr lang="ru-RU" sz="1500" b="1" dirty="0"/>
              <a:t>и </a:t>
            </a:r>
            <a:r>
              <a:rPr lang="en-US" sz="1500" b="1" dirty="0"/>
              <a:t>P1 </a:t>
            </a:r>
            <a:r>
              <a:rPr lang="ru-RU" sz="1500" b="1" dirty="0"/>
              <a:t>Киринского месторождения (Газпром) уже испытаны силами Ойлтим (2015-2016)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500" b="1" dirty="0"/>
              <a:t>2 морские скважины на Киринском месторождении будут испытаны в 2017г.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500" b="1" dirty="0" smtClean="0"/>
              <a:t>Проект </a:t>
            </a:r>
            <a:r>
              <a:rPr lang="ru-RU" sz="1500" b="1" dirty="0"/>
              <a:t>в области геологии и </a:t>
            </a:r>
            <a:r>
              <a:rPr lang="ru-RU" sz="1500" b="1" dirty="0" smtClean="0"/>
              <a:t>разработки (уточнение запасов и программа ГРР) </a:t>
            </a:r>
            <a:r>
              <a:rPr lang="ru-RU" sz="1500" b="1" dirty="0"/>
              <a:t>выполнен на шельфе Туркменистана для </a:t>
            </a:r>
            <a:r>
              <a:rPr lang="ru-RU" sz="1500" b="1" dirty="0" err="1"/>
              <a:t>Petronas</a:t>
            </a:r>
            <a:r>
              <a:rPr lang="ru-RU" sz="1500" b="1" dirty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1500" b="1" dirty="0" smtClean="0"/>
              <a:t>Заключено </a:t>
            </a:r>
            <a:r>
              <a:rPr lang="ru-RU" sz="1500" b="1" dirty="0"/>
              <a:t>соглашение с соглашение с </a:t>
            </a:r>
            <a:r>
              <a:rPr lang="en-US" sz="1500" b="1" dirty="0" err="1"/>
              <a:t>Xodus</a:t>
            </a:r>
            <a:r>
              <a:rPr lang="en-US" sz="1500" b="1" dirty="0"/>
              <a:t> Group </a:t>
            </a:r>
            <a:r>
              <a:rPr lang="ru-RU" sz="1500" b="1" dirty="0"/>
              <a:t>для развития направления концептуального инжиниринга на шельфе </a:t>
            </a:r>
            <a:r>
              <a:rPr lang="ru-RU" sz="1500" b="1" dirty="0" smtClean="0"/>
              <a:t>РФ</a:t>
            </a:r>
            <a:endParaRPr lang="ru-RU" sz="1500" b="1" dirty="0" smtClean="0"/>
          </a:p>
        </p:txBody>
      </p:sp>
      <p:pic>
        <p:nvPicPr>
          <p:cNvPr id="37" name="Рисунок 36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204" y="839805"/>
            <a:ext cx="2658498" cy="1689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179511" y="3834045"/>
            <a:ext cx="5967663" cy="23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1338" indent="-541338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indent="0" algn="l" eaLnBrk="1" hangingPunct="1">
              <a:lnSpc>
                <a:spcPct val="90000"/>
              </a:lnSpc>
              <a:spcBef>
                <a:spcPts val="2400"/>
              </a:spcBef>
              <a:buClrTx/>
              <a:buSzTx/>
              <a:tabLst>
                <a:tab pos="0" algn="l"/>
              </a:tabLst>
            </a:pPr>
            <a:r>
              <a:rPr lang="ru-RU" sz="1500" dirty="0" smtClean="0">
                <a:solidFill>
                  <a:schemeClr val="tx1"/>
                </a:solidFill>
                <a:latin typeface="+mn-lt"/>
                <a:cs typeface="+mn-cs"/>
              </a:rPr>
              <a:t>Выполняемые работы</a:t>
            </a:r>
            <a:r>
              <a:rPr lang="en-US" sz="1500" dirty="0" smtClean="0">
                <a:solidFill>
                  <a:schemeClr val="tx1"/>
                </a:solidFill>
                <a:latin typeface="+mn-lt"/>
                <a:cs typeface="+mn-cs"/>
              </a:rPr>
              <a:t>:</a:t>
            </a:r>
            <a:endParaRPr lang="ru-RU" sz="15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55600" indent="-355600" algn="l" eaLnBrk="1" hangingPunct="1">
              <a:lnSpc>
                <a:spcPct val="90000"/>
              </a:lnSpc>
              <a:spcBef>
                <a:spcPts val="2400"/>
              </a:spcBef>
              <a:buClrTx/>
              <a:buSzTx/>
              <a:buFont typeface="Arial" charset="0"/>
              <a:buChar char="•"/>
            </a:pPr>
            <a:r>
              <a:rPr lang="ru-RU" sz="1500" b="0" dirty="0">
                <a:solidFill>
                  <a:schemeClr val="tx1"/>
                </a:solidFill>
                <a:latin typeface="+mn-lt"/>
                <a:cs typeface="+mn-cs"/>
              </a:rPr>
              <a:t>Гидродинамические исследования в процессе испытания и освоения</a:t>
            </a:r>
          </a:p>
          <a:p>
            <a:pPr marL="355600" indent="-355600" algn="l" eaLnBrk="1" hangingPunct="1">
              <a:lnSpc>
                <a:spcPct val="90000"/>
              </a:lnSpc>
              <a:spcBef>
                <a:spcPct val="35000"/>
              </a:spcBef>
              <a:buClrTx/>
              <a:buSzTx/>
              <a:buFont typeface="Arial" charset="0"/>
              <a:buChar char="•"/>
            </a:pPr>
            <a:r>
              <a:rPr lang="ru-RU" sz="1500" b="0" dirty="0" smtClean="0">
                <a:solidFill>
                  <a:schemeClr val="tx1"/>
                </a:solidFill>
                <a:latin typeface="+mn-lt"/>
                <a:cs typeface="+mn-cs"/>
              </a:rPr>
              <a:t>Дизайн, интерпретация</a:t>
            </a:r>
            <a:endParaRPr lang="ru-RU" sz="15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55600" indent="-355600" algn="l" eaLnBrk="1" hangingPunct="1">
              <a:lnSpc>
                <a:spcPct val="90000"/>
              </a:lnSpc>
              <a:spcBef>
                <a:spcPct val="35000"/>
              </a:spcBef>
              <a:buClrTx/>
              <a:buSzTx/>
              <a:buFont typeface="Arial" charset="0"/>
              <a:buChar char="•"/>
            </a:pPr>
            <a:r>
              <a:rPr lang="ru-RU" sz="1500" b="0" dirty="0" smtClean="0">
                <a:solidFill>
                  <a:schemeClr val="tx1"/>
                </a:solidFill>
                <a:latin typeface="+mn-lt"/>
                <a:cs typeface="+mn-cs"/>
              </a:rPr>
              <a:t>Отбор </a:t>
            </a:r>
            <a:r>
              <a:rPr lang="ru-RU" sz="1500" b="0" dirty="0">
                <a:solidFill>
                  <a:schemeClr val="tx1"/>
                </a:solidFill>
                <a:latin typeface="+mn-lt"/>
                <a:cs typeface="+mn-cs"/>
              </a:rPr>
              <a:t>поверхностных </a:t>
            </a:r>
            <a:r>
              <a:rPr lang="ru-RU" sz="1500" b="0" dirty="0" smtClean="0">
                <a:solidFill>
                  <a:schemeClr val="tx1"/>
                </a:solidFill>
                <a:latin typeface="+mn-lt"/>
                <a:cs typeface="+mn-cs"/>
              </a:rPr>
              <a:t>проб</a:t>
            </a:r>
            <a:endParaRPr lang="ru-RU" sz="15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355600" indent="-355600" algn="l" eaLnBrk="1" hangingPunct="1">
              <a:lnSpc>
                <a:spcPct val="90000"/>
              </a:lnSpc>
              <a:spcBef>
                <a:spcPct val="35000"/>
              </a:spcBef>
              <a:buClrTx/>
              <a:buSzTx/>
              <a:buFont typeface="Arial" charset="0"/>
              <a:buChar char="•"/>
            </a:pPr>
            <a:r>
              <a:rPr lang="ru-RU" sz="1500" b="0" dirty="0">
                <a:solidFill>
                  <a:schemeClr val="tx1"/>
                </a:solidFill>
                <a:latin typeface="+mn-lt"/>
                <a:cs typeface="+mn-cs"/>
              </a:rPr>
              <a:t>Экспертное сопровождение ревизии, монтажа и </a:t>
            </a:r>
            <a:r>
              <a:rPr lang="ru-RU" sz="1500" b="0" dirty="0" smtClean="0">
                <a:solidFill>
                  <a:schemeClr val="tx1"/>
                </a:solidFill>
                <a:latin typeface="+mn-lt"/>
                <a:cs typeface="+mn-cs"/>
              </a:rPr>
              <a:t>наладки</a:t>
            </a:r>
          </a:p>
          <a:p>
            <a:pPr marL="355600" indent="-355600" algn="l" eaLnBrk="1" hangingPunct="1">
              <a:lnSpc>
                <a:spcPct val="90000"/>
              </a:lnSpc>
              <a:spcBef>
                <a:spcPct val="35000"/>
              </a:spcBef>
              <a:buClrTx/>
              <a:buSzTx/>
              <a:buFont typeface="Arial" charset="0"/>
              <a:buChar char="•"/>
            </a:pPr>
            <a:r>
              <a:rPr lang="ru-RU" sz="1500" b="0" dirty="0" smtClean="0">
                <a:solidFill>
                  <a:schemeClr val="tx1"/>
                </a:solidFill>
                <a:latin typeface="+mn-lt"/>
                <a:cs typeface="+mn-cs"/>
              </a:rPr>
              <a:t>Возможно выполнение работ с собственным комплектом испытательного оборудования</a:t>
            </a:r>
            <a:r>
              <a:rPr lang="ru-RU" sz="15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ru-RU" sz="15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204" y="4428416"/>
            <a:ext cx="2718697" cy="1964447"/>
          </a:xfrm>
          <a:prstGeom prst="rect">
            <a:avLst/>
          </a:prstGeom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NalimovGP.TOMSK\Pictures\6_jpg_Thumbnail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411" y="2488562"/>
            <a:ext cx="2666094" cy="19755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408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50" y="1943835"/>
            <a:ext cx="1337119" cy="311744"/>
          </a:xfrm>
          <a:prstGeom prst="rect">
            <a:avLst/>
          </a:prstGeom>
        </p:spPr>
      </p:pic>
      <p:pic>
        <p:nvPicPr>
          <p:cNvPr id="12289" name="Picture 8" descr="Верхний колонтитул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75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6411913"/>
            <a:ext cx="9144000" cy="446087"/>
          </a:xfrm>
          <a:prstGeom prst="rect">
            <a:avLst/>
          </a:prstGeom>
          <a:solidFill>
            <a:srgbClr val="48C7E9"/>
          </a:solidFill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defTabSz="1042988"/>
            <a:endParaRPr lang="ru-RU" sz="2100">
              <a:solidFill>
                <a:srgbClr val="000000"/>
              </a:solidFill>
              <a:latin typeface="Arial Narrow" pitchFamily="34" charset="0"/>
              <a:cs typeface="Traditional Arabic" pitchFamily="18" charset="-78"/>
            </a:endParaRPr>
          </a:p>
        </p:txBody>
      </p:sp>
      <p:sp>
        <p:nvSpPr>
          <p:cNvPr id="12291" name="Номер слайда 4"/>
          <p:cNvSpPr txBox="1">
            <a:spLocks noGrp="1"/>
          </p:cNvSpPr>
          <p:nvPr/>
        </p:nvSpPr>
        <p:spPr bwMode="auto">
          <a:xfrm>
            <a:off x="42863" y="643096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00FD5E8C-39A6-4BC7-B313-0F9A5512AB46}" type="slidenum">
              <a:rPr lang="en-US" sz="1600" b="1">
                <a:solidFill>
                  <a:srgbClr val="FFFFFF"/>
                </a:solidFill>
              </a:rPr>
              <a:pPr algn="r" defTabSz="1042988"/>
              <a:t>5</a:t>
            </a:fld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-18510" y="680509"/>
            <a:ext cx="9147176" cy="0"/>
          </a:xfrm>
          <a:prstGeom prst="line">
            <a:avLst/>
          </a:prstGeom>
          <a:noFill/>
          <a:ln w="5715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648470" y="6474572"/>
            <a:ext cx="6487432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ru-RU" sz="1400" b="1" dirty="0">
                <a:solidFill>
                  <a:srgbClr val="127288"/>
                </a:solidFill>
              </a:rPr>
              <a:t>		</a:t>
            </a:r>
            <a:r>
              <a:rPr lang="en-US" sz="1400" b="1" dirty="0">
                <a:solidFill>
                  <a:srgbClr val="127288"/>
                </a:solidFill>
              </a:rPr>
              <a:t>	</a:t>
            </a:r>
            <a:r>
              <a:rPr lang="ru-RU" sz="1400" b="1" dirty="0">
                <a:solidFill>
                  <a:srgbClr val="127288"/>
                </a:solidFill>
              </a:rPr>
              <a:t>	</a:t>
            </a:r>
            <a:r>
              <a:rPr lang="en-US" sz="1400" b="1" dirty="0">
                <a:solidFill>
                  <a:srgbClr val="127288"/>
                </a:solidFill>
              </a:rPr>
              <a:t>               www.oilteam.ru</a:t>
            </a:r>
            <a:endParaRPr lang="ru-RU" sz="1400" b="1" dirty="0">
              <a:solidFill>
                <a:srgbClr val="127288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-3175" y="6392863"/>
            <a:ext cx="9147175" cy="19050"/>
          </a:xfrm>
          <a:prstGeom prst="line">
            <a:avLst/>
          </a:prstGeom>
          <a:noFill/>
          <a:ln w="3810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6797" y="115888"/>
            <a:ext cx="7275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0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АКАДЕМИЯ ИНЖИНИРИНГА (г. Сочи)</a:t>
            </a:r>
            <a:endParaRPr lang="ru-RU" sz="2000" b="1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Текст 8"/>
          <p:cNvSpPr txBox="1">
            <a:spLocks/>
          </p:cNvSpPr>
          <p:nvPr/>
        </p:nvSpPr>
        <p:spPr>
          <a:xfrm>
            <a:off x="161510" y="1088740"/>
            <a:ext cx="4329481" cy="36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800" b="1" dirty="0" smtClean="0">
                <a:solidFill>
                  <a:schemeClr val="bg1"/>
                </a:solidFill>
              </a:rPr>
              <a:t>Опыт и преимущества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500" y="1456673"/>
            <a:ext cx="4680520" cy="317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Курсы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 повышения квалификации для нефтегазовой промышленности России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 с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2011 г.</a:t>
            </a:r>
            <a:r>
              <a:rPr lang="en-US" sz="1200" dirty="0" smtClean="0">
                <a:solidFill>
                  <a:srgbClr val="333333"/>
                </a:solidFill>
                <a:cs typeface="Tahoma" pitchFamily="34" charset="0"/>
              </a:rPr>
              <a:t>,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 в т.ч. комплексные корпоративные программы оценки и развития персонала;           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(Обучено более </a:t>
            </a:r>
            <a:r>
              <a:rPr lang="en-US" sz="1200" dirty="0" smtClean="0">
                <a:solidFill>
                  <a:srgbClr val="333333"/>
                </a:solidFill>
                <a:cs typeface="Tahoma" pitchFamily="34" charset="0"/>
              </a:rPr>
              <a:t> 1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5</a:t>
            </a:r>
            <a:r>
              <a:rPr lang="en-US" sz="1200" dirty="0" smtClean="0">
                <a:solidFill>
                  <a:srgbClr val="333333"/>
                </a:solidFill>
                <a:cs typeface="Tahoma" pitchFamily="34" charset="0"/>
              </a:rPr>
              <a:t>00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специалистов  из более чем</a:t>
            </a:r>
            <a:r>
              <a:rPr lang="en-US" sz="1200" dirty="0" smtClean="0">
                <a:solidFill>
                  <a:srgbClr val="333333"/>
                </a:solidFill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100 компаний).</a:t>
            </a:r>
          </a:p>
          <a:p>
            <a:pPr marL="144000" indent="-144000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Магистратура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Университет Роберта Гордона,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Абердин, с 2013 г. английский язык, британский и российский дипломы.  Выпускники работают в Газпроме, РН, Сахалин </a:t>
            </a:r>
            <a:r>
              <a:rPr lang="ru-RU" sz="1200" dirty="0" err="1" smtClean="0">
                <a:solidFill>
                  <a:srgbClr val="333333"/>
                </a:solidFill>
                <a:cs typeface="Tahoma" pitchFamily="34" charset="0"/>
              </a:rPr>
              <a:t>Энерджи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, Бейкер Хьюз, </a:t>
            </a:r>
            <a:r>
              <a:rPr lang="ru-RU" sz="1200" dirty="0" err="1" smtClean="0">
                <a:solidFill>
                  <a:srgbClr val="333333"/>
                </a:solidFill>
                <a:cs typeface="Tahoma" pitchFamily="34" charset="0"/>
              </a:rPr>
              <a:t>Шлюмберже</a:t>
            </a:r>
            <a:r>
              <a:rPr lang="en-US" sz="1200" dirty="0" smtClean="0">
                <a:solidFill>
                  <a:srgbClr val="333333"/>
                </a:solidFill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и др. (более 40 выпускников)</a:t>
            </a:r>
          </a:p>
          <a:p>
            <a:pPr marL="144000" indent="-144000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Профилирование </a:t>
            </a: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компетенций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разработка матриц навыков и построение карт развития персонала</a:t>
            </a:r>
            <a:endParaRPr lang="ru-RU" sz="1200" dirty="0">
              <a:solidFill>
                <a:srgbClr val="333333"/>
              </a:solidFill>
              <a:cs typeface="Tahoma" pitchFamily="34" charset="0"/>
            </a:endParaRPr>
          </a:p>
          <a:p>
            <a:pPr marL="144000" indent="-144000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>
                <a:solidFill>
                  <a:srgbClr val="333333"/>
                </a:solidFill>
                <a:cs typeface="Tahoma" pitchFamily="34" charset="0"/>
              </a:rPr>
              <a:t>Дистанционное обучение</a:t>
            </a:r>
            <a:r>
              <a:rPr lang="ru-RU" sz="1200" dirty="0">
                <a:solidFill>
                  <a:srgbClr val="333333"/>
                </a:solidFill>
                <a:cs typeface="Tahoma" pitchFamily="34" charset="0"/>
              </a:rPr>
              <a:t> своя электронная площадка, он-</a:t>
            </a:r>
            <a:r>
              <a:rPr lang="ru-RU" sz="1200" dirty="0" err="1">
                <a:solidFill>
                  <a:srgbClr val="333333"/>
                </a:solidFill>
                <a:cs typeface="Tahoma" pitchFamily="34" charset="0"/>
              </a:rPr>
              <a:t>лайн</a:t>
            </a:r>
            <a:r>
              <a:rPr lang="ru-RU" sz="1200" dirty="0">
                <a:solidFill>
                  <a:srgbClr val="333333"/>
                </a:solidFill>
                <a:cs typeface="Tahoma" pitchFamily="34" charset="0"/>
              </a:rPr>
              <a:t> тестирование и др.</a:t>
            </a:r>
            <a:endParaRPr lang="en-US" sz="1200" dirty="0">
              <a:solidFill>
                <a:srgbClr val="333333"/>
              </a:solidFill>
              <a:cs typeface="Tahoma" pitchFamily="34" charset="0"/>
            </a:endParaRPr>
          </a:p>
          <a:p>
            <a:pPr marL="144000" indent="-144000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Лектора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с промышленным опытом и научными степенями из России</a:t>
            </a:r>
            <a:r>
              <a:rPr lang="ru-RU" sz="1200" dirty="0">
                <a:solidFill>
                  <a:srgbClr val="333333"/>
                </a:solidFill>
                <a:cs typeface="Tahoma" pitchFamily="34" charset="0"/>
              </a:rPr>
              <a:t>,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Великобритании, США, Австралии. Более </a:t>
            </a:r>
            <a:r>
              <a:rPr lang="en-US" sz="1200" dirty="0" smtClean="0">
                <a:solidFill>
                  <a:srgbClr val="333333"/>
                </a:solidFill>
                <a:cs typeface="Tahoma" pitchFamily="34" charset="0"/>
              </a:rPr>
              <a:t> </a:t>
            </a:r>
            <a:r>
              <a:rPr lang="ru-RU" sz="1200" dirty="0">
                <a:solidFill>
                  <a:srgbClr val="333333"/>
                </a:solidFill>
                <a:cs typeface="Tahoma" pitchFamily="34" charset="0"/>
              </a:rPr>
              <a:t>50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профессионалов с опытом работы в </a:t>
            </a:r>
            <a:r>
              <a:rPr lang="en-US" sz="1200" dirty="0" smtClean="0">
                <a:solidFill>
                  <a:srgbClr val="333333"/>
                </a:solidFill>
                <a:cs typeface="Tahoma" pitchFamily="34" charset="0"/>
              </a:rPr>
              <a:t>BP, ExxonMobil, Shell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 и др.</a:t>
            </a:r>
          </a:p>
          <a:p>
            <a:pPr marL="144000" indent="-144000">
              <a:lnSpc>
                <a:spcPct val="90000"/>
              </a:lnSpc>
              <a:spcAft>
                <a:spcPts val="4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Гибкость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в подборе направлений подготовки и выборе площадки: Сочи, Уфа, Томск</a:t>
            </a:r>
            <a:r>
              <a:rPr lang="ru-RU" sz="1200" dirty="0">
                <a:solidFill>
                  <a:srgbClr val="333333"/>
                </a:solidFill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(или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любая площадка по желанию </a:t>
            </a:r>
            <a:r>
              <a:rPr lang="ru-RU" sz="1200" dirty="0" smtClean="0">
                <a:solidFill>
                  <a:srgbClr val="333333"/>
                </a:solidFill>
                <a:cs typeface="Tahoma" pitchFamily="34" charset="0"/>
              </a:rPr>
              <a:t>заказчика).</a:t>
            </a:r>
            <a:endParaRPr lang="ru-RU" sz="1200" dirty="0" smtClean="0">
              <a:solidFill>
                <a:srgbClr val="333333"/>
              </a:solidFill>
              <a:cs typeface="Tahoma" pitchFamily="34" charset="0"/>
            </a:endParaRPr>
          </a:p>
        </p:txBody>
      </p:sp>
      <p:sp>
        <p:nvSpPr>
          <p:cNvPr id="16" name="Текст 8"/>
          <p:cNvSpPr txBox="1">
            <a:spLocks/>
          </p:cNvSpPr>
          <p:nvPr/>
        </p:nvSpPr>
        <p:spPr>
          <a:xfrm>
            <a:off x="5026852" y="1088854"/>
            <a:ext cx="4117148" cy="757077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Программа </a:t>
            </a:r>
            <a:r>
              <a:rPr lang="en-US" sz="1800" b="1" dirty="0" smtClean="0">
                <a:solidFill>
                  <a:schemeClr val="bg1"/>
                </a:solidFill>
              </a:rPr>
              <a:t>MBA </a:t>
            </a:r>
            <a:r>
              <a:rPr lang="ru-RU" sz="1800" b="1" dirty="0" smtClean="0">
                <a:solidFill>
                  <a:schemeClr val="bg1"/>
                </a:solidFill>
              </a:rPr>
              <a:t>«Руководство нефтегазовым бизнесом» </a:t>
            </a:r>
            <a:r>
              <a:rPr lang="en-US" sz="1800" b="1" dirty="0" smtClean="0">
                <a:solidFill>
                  <a:schemeClr val="bg1"/>
                </a:solidFill>
              </a:rPr>
              <a:t>MBA Oil and Gas Business Management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31198" y="1851313"/>
            <a:ext cx="4104456" cy="1805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indent="-144000">
              <a:spcAft>
                <a:spcPts val="1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Совместная программа Академии и </a:t>
            </a: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/>
            </a:r>
            <a:b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</a:br>
            <a:r>
              <a:rPr lang="ru-RU" sz="1200" b="1" dirty="0" err="1" smtClean="0">
                <a:solidFill>
                  <a:srgbClr val="333333"/>
                </a:solidFill>
                <a:cs typeface="Tahoma" pitchFamily="34" charset="0"/>
              </a:rPr>
              <a:t>Абердинской</a:t>
            </a: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Школы Бизнеса (</a:t>
            </a:r>
            <a:r>
              <a:rPr lang="en-US" sz="1200" b="1" dirty="0" smtClean="0">
                <a:solidFill>
                  <a:srgbClr val="333333"/>
                </a:solidFill>
                <a:cs typeface="Tahoma" pitchFamily="34" charset="0"/>
              </a:rPr>
              <a:t>RGU</a:t>
            </a: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)</a:t>
            </a:r>
          </a:p>
          <a:p>
            <a:pPr marL="144000" indent="-144000">
              <a:spcAft>
                <a:spcPts val="1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Аккредитация Ассоциации </a:t>
            </a:r>
            <a:r>
              <a:rPr lang="en-US" sz="1200" b="1" dirty="0" smtClean="0">
                <a:solidFill>
                  <a:srgbClr val="333333"/>
                </a:solidFill>
                <a:cs typeface="Tahoma" pitchFamily="34" charset="0"/>
              </a:rPr>
              <a:t>AMBA </a:t>
            </a: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и Института Энергетики </a:t>
            </a:r>
            <a:r>
              <a:rPr lang="en-US" sz="1200" b="1" dirty="0" smtClean="0">
                <a:solidFill>
                  <a:srgbClr val="333333"/>
                </a:solidFill>
                <a:cs typeface="Tahoma" pitchFamily="34" charset="0"/>
              </a:rPr>
              <a:t>(EI)</a:t>
            </a:r>
          </a:p>
          <a:p>
            <a:pPr marL="144000" indent="-144000">
              <a:spcAft>
                <a:spcPts val="1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Входит в десятку лучших программ </a:t>
            </a:r>
            <a:r>
              <a:rPr lang="en-US" sz="1200" b="1" dirty="0" smtClean="0">
                <a:solidFill>
                  <a:srgbClr val="333333"/>
                </a:solidFill>
                <a:cs typeface="Tahoma" pitchFamily="34" charset="0"/>
              </a:rPr>
              <a:t>MBA </a:t>
            </a: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для нефтегазового сектора </a:t>
            </a:r>
          </a:p>
          <a:p>
            <a:pPr marL="144000" indent="-144000">
              <a:spcAft>
                <a:spcPts val="1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Настраиваемый период обучения от 2 до 3 лет в зависимости от времени отрыва от производства</a:t>
            </a:r>
          </a:p>
          <a:p>
            <a:pPr marL="144000" indent="-144000">
              <a:spcAft>
                <a:spcPts val="100"/>
              </a:spcAft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Диплом британского ВУЗа и Российский диплом</a:t>
            </a:r>
          </a:p>
        </p:txBody>
      </p:sp>
      <p:sp>
        <p:nvSpPr>
          <p:cNvPr id="18" name="Текст 8"/>
          <p:cNvSpPr txBox="1">
            <a:spLocks/>
          </p:cNvSpPr>
          <p:nvPr/>
        </p:nvSpPr>
        <p:spPr>
          <a:xfrm>
            <a:off x="5031198" y="3889855"/>
            <a:ext cx="4117148" cy="30423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chemeClr val="bg1"/>
                </a:solidFill>
              </a:rPr>
              <a:t>Направления подготовки: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31198" y="4235313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Лидерское </a:t>
            </a:r>
            <a:r>
              <a:rPr lang="ru-RU" sz="1200" b="1" dirty="0">
                <a:solidFill>
                  <a:srgbClr val="333333"/>
                </a:solidFill>
                <a:cs typeface="Tahoma" pitchFamily="34" charset="0"/>
              </a:rPr>
              <a:t>и личностное развитие</a:t>
            </a:r>
            <a:endParaRPr lang="en-US" sz="1200" b="1" dirty="0">
              <a:solidFill>
                <a:srgbClr val="333333"/>
              </a:solidFill>
              <a:cs typeface="Tahoma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Промысловая геология и геофизика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Бурение и КРС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Исследование пластов и флюидов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Разработка месторождений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Интенсификация добычи и МУН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Технологии добычи и обустройства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Морской нефтегазовый инжиниринг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ОТ и ПБ, Экология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sz="1200" b="1" dirty="0" smtClean="0">
                <a:solidFill>
                  <a:srgbClr val="333333"/>
                </a:solidFill>
                <a:cs typeface="Tahoma" pitchFamily="34" charset="0"/>
              </a:rPr>
              <a:t>Актуальная тематика заказчика</a:t>
            </a:r>
            <a:endParaRPr lang="ru-RU" sz="1200" b="1" dirty="0">
              <a:solidFill>
                <a:srgbClr val="333333"/>
              </a:solidFill>
              <a:cs typeface="Tahoma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-3175" y="5094185"/>
            <a:ext cx="4935215" cy="1073653"/>
            <a:chOff x="318914" y="983459"/>
            <a:chExt cx="8429550" cy="1951517"/>
          </a:xfrm>
        </p:grpSpPr>
        <p:pic>
          <p:nvPicPr>
            <p:cNvPr id="21" name="Picture 23" descr="DSC_0951rs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06366" y="983459"/>
              <a:ext cx="2630698" cy="1941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Picture 2" descr="C:\Users\ShageevaVA\Desktop\Для Прези\Holly and Laurie\IMG_6898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8914" y="983459"/>
              <a:ext cx="2913931" cy="1941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3" name="Picture 2" descr="C:\Users\NalimovGP.TOMSK\Downloads\IMG_166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4360" y="992240"/>
              <a:ext cx="2914104" cy="19427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391256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Верхний колонтиту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6411913"/>
            <a:ext cx="9144000" cy="446087"/>
          </a:xfrm>
          <a:prstGeom prst="rect">
            <a:avLst/>
          </a:prstGeom>
          <a:solidFill>
            <a:srgbClr val="48C7E9"/>
          </a:solidFill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defTabSz="1042988"/>
            <a:endParaRPr lang="ru-RU" sz="2100">
              <a:solidFill>
                <a:srgbClr val="000000"/>
              </a:solidFill>
              <a:latin typeface="Arial Narrow" pitchFamily="34" charset="0"/>
              <a:cs typeface="Traditional Arabic" pitchFamily="18" charset="-78"/>
            </a:endParaRPr>
          </a:p>
        </p:txBody>
      </p:sp>
      <p:sp>
        <p:nvSpPr>
          <p:cNvPr id="12291" name="Номер слайда 4"/>
          <p:cNvSpPr txBox="1">
            <a:spLocks noGrp="1"/>
          </p:cNvSpPr>
          <p:nvPr/>
        </p:nvSpPr>
        <p:spPr bwMode="auto">
          <a:xfrm>
            <a:off x="42863" y="643096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00FD5E8C-39A6-4BC7-B313-0F9A5512AB46}" type="slidenum">
              <a:rPr lang="en-US" sz="1600" b="1">
                <a:solidFill>
                  <a:srgbClr val="FFFFFF"/>
                </a:solidFill>
              </a:rPr>
              <a:pPr algn="r" defTabSz="1042988"/>
              <a:t>6</a:t>
            </a:fld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-18510" y="680509"/>
            <a:ext cx="9147176" cy="0"/>
          </a:xfrm>
          <a:prstGeom prst="line">
            <a:avLst/>
          </a:prstGeom>
          <a:noFill/>
          <a:ln w="5715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648470" y="6474572"/>
            <a:ext cx="6487432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ru-RU" sz="1400" b="1" dirty="0">
                <a:solidFill>
                  <a:srgbClr val="127288"/>
                </a:solidFill>
              </a:rPr>
              <a:t>		</a:t>
            </a:r>
            <a:r>
              <a:rPr lang="en-US" sz="1400" b="1" dirty="0">
                <a:solidFill>
                  <a:srgbClr val="127288"/>
                </a:solidFill>
              </a:rPr>
              <a:t>	</a:t>
            </a:r>
            <a:r>
              <a:rPr lang="ru-RU" sz="1400" b="1" dirty="0">
                <a:solidFill>
                  <a:srgbClr val="127288"/>
                </a:solidFill>
              </a:rPr>
              <a:t>	</a:t>
            </a:r>
            <a:r>
              <a:rPr lang="en-US" sz="1400" b="1" dirty="0">
                <a:solidFill>
                  <a:srgbClr val="127288"/>
                </a:solidFill>
              </a:rPr>
              <a:t>               www.oilteam.ru</a:t>
            </a:r>
            <a:endParaRPr lang="ru-RU" sz="1400" b="1" dirty="0">
              <a:solidFill>
                <a:srgbClr val="127288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-3175" y="6392863"/>
            <a:ext cx="9147175" cy="19050"/>
          </a:xfrm>
          <a:prstGeom prst="line">
            <a:avLst/>
          </a:prstGeom>
          <a:noFill/>
          <a:ln w="3810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Текст 8"/>
          <p:cNvSpPr txBox="1">
            <a:spLocks/>
          </p:cNvSpPr>
          <p:nvPr/>
        </p:nvSpPr>
        <p:spPr>
          <a:xfrm>
            <a:off x="246336" y="1088740"/>
            <a:ext cx="4190649" cy="36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800" b="1" dirty="0" smtClean="0">
                <a:solidFill>
                  <a:schemeClr val="bg1"/>
                </a:solidFill>
              </a:rPr>
              <a:t>Конструкторское бюро в г. УФА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1" y="1688156"/>
            <a:ext cx="2083785" cy="138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1" y="3147023"/>
            <a:ext cx="2096312" cy="139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77" y="1673805"/>
            <a:ext cx="1960089" cy="134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77" y="3147023"/>
            <a:ext cx="1962676" cy="139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61510" y="105890"/>
            <a:ext cx="8090529" cy="532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КОНСТРУИРОВАНИЕ И ПРОИЗВОДСТВО ОБОРУДОВАНИЯ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Текст 8"/>
          <p:cNvSpPr txBox="1">
            <a:spLocks/>
          </p:cNvSpPr>
          <p:nvPr/>
        </p:nvSpPr>
        <p:spPr>
          <a:xfrm>
            <a:off x="5669834" y="1088740"/>
            <a:ext cx="3243743" cy="36004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/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Tx/>
              <a:buNone/>
              <a:defRPr kumimoji="0"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har char="•"/>
              <a:defRPr kumimoji="0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1800" b="1" dirty="0" smtClean="0">
                <a:solidFill>
                  <a:schemeClr val="bg1"/>
                </a:solidFill>
              </a:rPr>
              <a:t>Завод ОЙЛТИМ в г. ТОМСК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C:\Users\NalimovGP.TOMSK\Desktop\Завод\Фото площадей\20151217_110128_resize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921" y="1536224"/>
            <a:ext cx="3243743" cy="1605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2" descr="20151222_152958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12" b="22092"/>
          <a:stretch/>
        </p:blipFill>
        <p:spPr bwMode="auto">
          <a:xfrm>
            <a:off x="5653050" y="3206174"/>
            <a:ext cx="3243743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470" y="4873819"/>
            <a:ext cx="1703689" cy="920633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65412" y="4722198"/>
            <a:ext cx="1845205" cy="1317092"/>
          </a:xfrm>
          <a:prstGeom prst="roundRect">
            <a:avLst/>
          </a:prstGeom>
          <a:noFill/>
          <a:ln w="28575">
            <a:solidFill>
              <a:srgbClr val="CC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5" name="Picture 1" descr="http://www.ungm.ru/ucon/project/img/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41" y="4652086"/>
            <a:ext cx="2137494" cy="1457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limovGP.TOMSK\Pictures\38s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44" b="5673"/>
          <a:stretch/>
        </p:blipFill>
        <p:spPr bwMode="auto">
          <a:xfrm>
            <a:off x="5653050" y="4820877"/>
            <a:ext cx="3243742" cy="1547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772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Верхний колонтиту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6411913"/>
            <a:ext cx="9144000" cy="446087"/>
          </a:xfrm>
          <a:prstGeom prst="rect">
            <a:avLst/>
          </a:prstGeom>
          <a:solidFill>
            <a:srgbClr val="48C7E9"/>
          </a:solidFill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defTabSz="1042988"/>
            <a:endParaRPr lang="ru-RU" sz="2100">
              <a:solidFill>
                <a:srgbClr val="000000"/>
              </a:solidFill>
              <a:latin typeface="Arial Narrow" pitchFamily="34" charset="0"/>
              <a:cs typeface="Traditional Arabic" pitchFamily="18" charset="-78"/>
            </a:endParaRPr>
          </a:p>
        </p:txBody>
      </p:sp>
      <p:sp>
        <p:nvSpPr>
          <p:cNvPr id="12291" name="Номер слайда 4"/>
          <p:cNvSpPr txBox="1">
            <a:spLocks noGrp="1"/>
          </p:cNvSpPr>
          <p:nvPr/>
        </p:nvSpPr>
        <p:spPr bwMode="auto">
          <a:xfrm>
            <a:off x="42863" y="643096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00FD5E8C-39A6-4BC7-B313-0F9A5512AB46}" type="slidenum">
              <a:rPr lang="en-US" sz="1600" b="1">
                <a:solidFill>
                  <a:srgbClr val="FFFFFF"/>
                </a:solidFill>
              </a:rPr>
              <a:pPr algn="r" defTabSz="1042988"/>
              <a:t>7</a:t>
            </a:fld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-18510" y="680509"/>
            <a:ext cx="9147176" cy="0"/>
          </a:xfrm>
          <a:prstGeom prst="line">
            <a:avLst/>
          </a:prstGeom>
          <a:noFill/>
          <a:ln w="5715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648470" y="6474572"/>
            <a:ext cx="6487432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ru-RU" sz="1400" b="1" dirty="0">
                <a:solidFill>
                  <a:srgbClr val="127288"/>
                </a:solidFill>
              </a:rPr>
              <a:t>		</a:t>
            </a:r>
            <a:r>
              <a:rPr lang="en-US" sz="1400" b="1" dirty="0">
                <a:solidFill>
                  <a:srgbClr val="127288"/>
                </a:solidFill>
              </a:rPr>
              <a:t>	</a:t>
            </a:r>
            <a:r>
              <a:rPr lang="ru-RU" sz="1400" b="1" dirty="0">
                <a:solidFill>
                  <a:srgbClr val="127288"/>
                </a:solidFill>
              </a:rPr>
              <a:t>	</a:t>
            </a:r>
            <a:r>
              <a:rPr lang="en-US" sz="1400" b="1" dirty="0">
                <a:solidFill>
                  <a:srgbClr val="127288"/>
                </a:solidFill>
              </a:rPr>
              <a:t>               www.oilteam.ru</a:t>
            </a:r>
            <a:endParaRPr lang="ru-RU" sz="1400" b="1" dirty="0">
              <a:solidFill>
                <a:srgbClr val="127288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-3175" y="6392863"/>
            <a:ext cx="9147175" cy="19050"/>
          </a:xfrm>
          <a:prstGeom prst="line">
            <a:avLst/>
          </a:prstGeom>
          <a:noFill/>
          <a:ln w="3810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6895" y="105890"/>
            <a:ext cx="8090529" cy="532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ИССЛЕДОВАНИЯ НА ФОНДЕ ГРР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296525" y="1048715"/>
            <a:ext cx="8685965" cy="3280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41338" indent="-541338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 sz="2400" b="1">
                <a:solidFill>
                  <a:schemeClr val="bg1"/>
                </a:solidFill>
                <a:latin typeface="Tahoma" pitchFamily="34" charset="0"/>
                <a:cs typeface="Arial" charset="0"/>
              </a:defRPr>
            </a:lvl9pPr>
          </a:lstStyle>
          <a:p>
            <a:pPr algn="l" eaLnBrk="1" hangingPunct="1">
              <a:lnSpc>
                <a:spcPct val="95000"/>
              </a:lnSpc>
              <a:spcAft>
                <a:spcPts val="400"/>
              </a:spcAft>
              <a:buClrTx/>
              <a:buSzTx/>
            </a:pPr>
            <a:r>
              <a:rPr lang="ru-RU" sz="1900" dirty="0" smtClean="0">
                <a:solidFill>
                  <a:schemeClr val="tx1"/>
                </a:solidFill>
                <a:latin typeface="+mn-lt"/>
                <a:cs typeface="+mn-cs"/>
              </a:rPr>
              <a:t>Инженерно-аналитические работы</a:t>
            </a:r>
            <a:r>
              <a:rPr lang="en-US" sz="1900" dirty="0" smtClean="0">
                <a:solidFill>
                  <a:schemeClr val="tx1"/>
                </a:solidFill>
                <a:latin typeface="+mn-lt"/>
                <a:cs typeface="+mn-cs"/>
              </a:rPr>
              <a:t>:</a:t>
            </a:r>
            <a:endParaRPr lang="ru-RU" sz="190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900" b="0" dirty="0">
                <a:solidFill>
                  <a:schemeClr val="tx1"/>
                </a:solidFill>
                <a:latin typeface="+mn-lt"/>
                <a:cs typeface="+mn-cs"/>
              </a:rPr>
              <a:t>Полевой </a:t>
            </a:r>
            <a:r>
              <a:rPr lang="ru-RU" sz="1900" b="0" dirty="0" err="1">
                <a:solidFill>
                  <a:schemeClr val="tx1"/>
                </a:solidFill>
                <a:latin typeface="+mn-lt"/>
                <a:cs typeface="+mn-cs"/>
              </a:rPr>
              <a:t>супервайзинг</a:t>
            </a:r>
            <a:r>
              <a:rPr lang="ru-RU" sz="1900" b="0" dirty="0">
                <a:solidFill>
                  <a:schemeClr val="tx1"/>
                </a:solidFill>
                <a:latin typeface="+mn-lt"/>
                <a:cs typeface="+mn-cs"/>
              </a:rPr>
              <a:t> сейсморазведочных работ</a:t>
            </a:r>
          </a:p>
          <a:p>
            <a:pPr eaLnBrk="1" hangingPunct="1">
              <a:lnSpc>
                <a:spcPct val="95000"/>
              </a:lnSpc>
              <a:spcAft>
                <a:spcPts val="400"/>
              </a:spcAft>
              <a:buFont typeface="Arial" charset="0"/>
              <a:buChar char="•"/>
            </a:pPr>
            <a:r>
              <a:rPr lang="ru-RU" sz="1900" b="0" dirty="0" smtClean="0">
                <a:solidFill>
                  <a:schemeClr val="tx1"/>
                </a:solidFill>
                <a:latin typeface="+mn-lt"/>
                <a:cs typeface="+mn-cs"/>
              </a:rPr>
              <a:t>Инженерно-геологическое </a:t>
            </a:r>
            <a:r>
              <a:rPr lang="ru-RU" sz="1900" b="0" dirty="0">
                <a:solidFill>
                  <a:schemeClr val="tx1"/>
                </a:solidFill>
                <a:latin typeface="+mn-lt"/>
                <a:cs typeface="+mn-cs"/>
              </a:rPr>
              <a:t>сопровождение бурения, испытания и процесса </a:t>
            </a:r>
            <a:r>
              <a:rPr lang="ru-RU" sz="1900" b="0" dirty="0" smtClean="0">
                <a:solidFill>
                  <a:schemeClr val="tx1"/>
                </a:solidFill>
                <a:latin typeface="+mn-lt"/>
                <a:cs typeface="+mn-cs"/>
              </a:rPr>
              <a:t>освоения</a:t>
            </a:r>
            <a:endParaRPr lang="ru-RU" sz="19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eaLnBrk="1" hangingPunct="1">
              <a:lnSpc>
                <a:spcPct val="95000"/>
              </a:lnSpc>
              <a:spcAft>
                <a:spcPts val="400"/>
              </a:spcAft>
            </a:pPr>
            <a:r>
              <a:rPr lang="ru-RU" sz="1900" dirty="0">
                <a:solidFill>
                  <a:schemeClr val="tx1"/>
                </a:solidFill>
                <a:latin typeface="+mn-lt"/>
                <a:cs typeface="+mn-cs"/>
              </a:rPr>
              <a:t>Промысловый комплекс</a:t>
            </a:r>
            <a:r>
              <a:rPr lang="en-US" sz="1900" dirty="0">
                <a:solidFill>
                  <a:schemeClr val="tx1"/>
                </a:solidFill>
                <a:latin typeface="+mn-lt"/>
                <a:cs typeface="+mn-cs"/>
              </a:rPr>
              <a:t>:</a:t>
            </a:r>
            <a:endParaRPr lang="ru-RU" sz="190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 eaLnBrk="1" hangingPunct="1">
              <a:lnSpc>
                <a:spcPct val="95000"/>
              </a:lnSpc>
              <a:spcAft>
                <a:spcPts val="400"/>
              </a:spcAft>
              <a:buClrTx/>
              <a:buSzTx/>
              <a:buFont typeface="Arial" charset="0"/>
              <a:buChar char="•"/>
            </a:pPr>
            <a:r>
              <a:rPr lang="ru-RU" sz="1900" b="0" dirty="0">
                <a:solidFill>
                  <a:schemeClr val="tx1"/>
                </a:solidFill>
                <a:latin typeface="+mn-lt"/>
                <a:cs typeface="+mn-cs"/>
              </a:rPr>
              <a:t>Проведение испытаний объектов</a:t>
            </a:r>
          </a:p>
          <a:p>
            <a:pPr algn="l" eaLnBrk="1" hangingPunct="1">
              <a:lnSpc>
                <a:spcPct val="95000"/>
              </a:lnSpc>
              <a:spcAft>
                <a:spcPts val="400"/>
              </a:spcAft>
              <a:buClrTx/>
              <a:buSzTx/>
              <a:buFont typeface="Arial" charset="0"/>
              <a:buChar char="•"/>
            </a:pPr>
            <a:r>
              <a:rPr lang="ru-RU" sz="1900" b="0" dirty="0">
                <a:solidFill>
                  <a:schemeClr val="tx1"/>
                </a:solidFill>
                <a:latin typeface="+mn-lt"/>
                <a:cs typeface="+mn-cs"/>
              </a:rPr>
              <a:t>Выполнение гидродинамических исследований </a:t>
            </a:r>
            <a:r>
              <a:rPr lang="ru-RU" sz="1900" b="0" dirty="0" smtClean="0">
                <a:solidFill>
                  <a:schemeClr val="tx1"/>
                </a:solidFill>
                <a:latin typeface="+mn-lt"/>
                <a:cs typeface="+mn-cs"/>
              </a:rPr>
              <a:t>при испытании </a:t>
            </a:r>
            <a:r>
              <a:rPr lang="ru-RU" sz="1900" b="0" dirty="0">
                <a:solidFill>
                  <a:schemeClr val="tx1"/>
                </a:solidFill>
                <a:latin typeface="+mn-lt"/>
                <a:cs typeface="+mn-cs"/>
              </a:rPr>
              <a:t>и </a:t>
            </a:r>
            <a:r>
              <a:rPr lang="ru-RU" sz="1900" b="0" dirty="0" smtClean="0">
                <a:solidFill>
                  <a:schemeClr val="tx1"/>
                </a:solidFill>
                <a:latin typeface="+mn-lt"/>
                <a:cs typeface="+mn-cs"/>
              </a:rPr>
              <a:t>освоении</a:t>
            </a:r>
            <a:endParaRPr lang="ru-RU" sz="19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 eaLnBrk="1" hangingPunct="1">
              <a:lnSpc>
                <a:spcPct val="95000"/>
              </a:lnSpc>
              <a:spcAft>
                <a:spcPts val="400"/>
              </a:spcAft>
              <a:buClrTx/>
              <a:buSzTx/>
              <a:buFont typeface="Arial" charset="0"/>
              <a:buChar char="•"/>
            </a:pPr>
            <a:r>
              <a:rPr lang="ru-RU" sz="1900" b="0" dirty="0">
                <a:solidFill>
                  <a:schemeClr val="tx1"/>
                </a:solidFill>
                <a:latin typeface="+mn-lt"/>
                <a:cs typeface="+mn-cs"/>
              </a:rPr>
              <a:t>Отбор глубинных проб любой сложности</a:t>
            </a:r>
          </a:p>
          <a:p>
            <a:pPr algn="l" eaLnBrk="1" hangingPunct="1">
              <a:lnSpc>
                <a:spcPct val="95000"/>
              </a:lnSpc>
              <a:spcAft>
                <a:spcPts val="400"/>
              </a:spcAft>
              <a:buClrTx/>
              <a:buSzTx/>
              <a:buFont typeface="Arial" charset="0"/>
              <a:buChar char="•"/>
            </a:pPr>
            <a:r>
              <a:rPr lang="ru-RU" sz="1900" b="0" dirty="0" smtClean="0">
                <a:solidFill>
                  <a:schemeClr val="tx1"/>
                </a:solidFill>
                <a:latin typeface="+mn-lt"/>
                <a:cs typeface="+mn-cs"/>
              </a:rPr>
              <a:t>Канатно-</a:t>
            </a:r>
            <a:r>
              <a:rPr lang="ru-RU" sz="1900" b="0" dirty="0" err="1" smtClean="0">
                <a:solidFill>
                  <a:schemeClr val="tx1"/>
                </a:solidFill>
                <a:latin typeface="+mn-lt"/>
                <a:cs typeface="+mn-cs"/>
              </a:rPr>
              <a:t>троссовые</a:t>
            </a:r>
            <a:r>
              <a:rPr lang="ru-RU" sz="1900" b="0" dirty="0" smtClean="0">
                <a:solidFill>
                  <a:schemeClr val="tx1"/>
                </a:solidFill>
                <a:latin typeface="+mn-lt"/>
                <a:cs typeface="+mn-cs"/>
              </a:rPr>
              <a:t> работы</a:t>
            </a:r>
            <a:endParaRPr lang="ru-RU" sz="1900" b="0" dirty="0">
              <a:solidFill>
                <a:schemeClr val="tx1"/>
              </a:solidFill>
              <a:latin typeface="+mn-lt"/>
              <a:cs typeface="+mn-cs"/>
            </a:endParaRPr>
          </a:p>
          <a:p>
            <a:pPr algn="l" eaLnBrk="1" hangingPunct="1">
              <a:lnSpc>
                <a:spcPct val="95000"/>
              </a:lnSpc>
              <a:spcAft>
                <a:spcPts val="400"/>
              </a:spcAft>
              <a:buClrTx/>
              <a:buSzTx/>
              <a:buFont typeface="Arial" charset="0"/>
              <a:buChar char="•"/>
            </a:pPr>
            <a:r>
              <a:rPr lang="ru-RU" sz="1900" b="0" dirty="0">
                <a:solidFill>
                  <a:schemeClr val="tx1"/>
                </a:solidFill>
                <a:latin typeface="+mn-lt"/>
                <a:cs typeface="+mn-cs"/>
              </a:rPr>
              <a:t>Освоение с использованием струйного </a:t>
            </a:r>
            <a:r>
              <a:rPr lang="ru-RU" sz="1900" b="0" dirty="0" smtClean="0">
                <a:solidFill>
                  <a:schemeClr val="tx1"/>
                </a:solidFill>
                <a:latin typeface="+mn-lt"/>
                <a:cs typeface="+mn-cs"/>
              </a:rPr>
              <a:t>насоса, определение </a:t>
            </a:r>
            <a:r>
              <a:rPr lang="ru-RU" sz="1900" b="0" dirty="0">
                <a:solidFill>
                  <a:schemeClr val="tx1"/>
                </a:solidFill>
                <a:latin typeface="+mn-lt"/>
                <a:cs typeface="+mn-cs"/>
              </a:rPr>
              <a:t>выноса </a:t>
            </a:r>
            <a:r>
              <a:rPr lang="ru-RU" sz="1900" b="0" dirty="0" smtClean="0">
                <a:solidFill>
                  <a:schemeClr val="tx1"/>
                </a:solidFill>
                <a:latin typeface="+mn-lt"/>
                <a:cs typeface="+mn-cs"/>
              </a:rPr>
              <a:t>КВЧ</a:t>
            </a:r>
            <a:endParaRPr lang="ru-RU" sz="1900" b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22" name="Picture 5" descr="DSC0306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8470" y="4731729"/>
            <a:ext cx="2200843" cy="1560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13" y="4731729"/>
            <a:ext cx="2139404" cy="1584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24" name="Picture 2" descr="E:\Для презентации\image-05-06-15-1533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260" y="4731730"/>
            <a:ext cx="2117111" cy="1587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NalimovGP.TOMSK\Pictures\IMG_034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4731730"/>
            <a:ext cx="2678051" cy="157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545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Верхний колонтиту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6411913"/>
            <a:ext cx="9144000" cy="446087"/>
          </a:xfrm>
          <a:prstGeom prst="rect">
            <a:avLst/>
          </a:prstGeom>
          <a:solidFill>
            <a:srgbClr val="48C7E9"/>
          </a:solidFill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defTabSz="1042988"/>
            <a:endParaRPr lang="ru-RU" sz="2100">
              <a:solidFill>
                <a:srgbClr val="000000"/>
              </a:solidFill>
              <a:latin typeface="Arial Narrow" pitchFamily="34" charset="0"/>
              <a:cs typeface="Traditional Arabic" pitchFamily="18" charset="-78"/>
            </a:endParaRPr>
          </a:p>
        </p:txBody>
      </p:sp>
      <p:sp>
        <p:nvSpPr>
          <p:cNvPr id="12291" name="Номер слайда 4"/>
          <p:cNvSpPr txBox="1">
            <a:spLocks noGrp="1"/>
          </p:cNvSpPr>
          <p:nvPr/>
        </p:nvSpPr>
        <p:spPr bwMode="auto">
          <a:xfrm>
            <a:off x="42863" y="643096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00FD5E8C-39A6-4BC7-B313-0F9A5512AB46}" type="slidenum">
              <a:rPr lang="en-US" sz="1600" b="1">
                <a:solidFill>
                  <a:srgbClr val="FFFFFF"/>
                </a:solidFill>
              </a:rPr>
              <a:pPr algn="r" defTabSz="1042988"/>
              <a:t>8</a:t>
            </a:fld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-18510" y="680509"/>
            <a:ext cx="9147176" cy="0"/>
          </a:xfrm>
          <a:prstGeom prst="line">
            <a:avLst/>
          </a:prstGeom>
          <a:noFill/>
          <a:ln w="5715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648470" y="6474572"/>
            <a:ext cx="6487432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ru-RU" sz="1400" b="1" dirty="0">
                <a:solidFill>
                  <a:srgbClr val="127288"/>
                </a:solidFill>
              </a:rPr>
              <a:t>		</a:t>
            </a:r>
            <a:r>
              <a:rPr lang="en-US" sz="1400" b="1" dirty="0">
                <a:solidFill>
                  <a:srgbClr val="127288"/>
                </a:solidFill>
              </a:rPr>
              <a:t>	</a:t>
            </a:r>
            <a:r>
              <a:rPr lang="ru-RU" sz="1400" b="1" dirty="0">
                <a:solidFill>
                  <a:srgbClr val="127288"/>
                </a:solidFill>
              </a:rPr>
              <a:t>	</a:t>
            </a:r>
            <a:r>
              <a:rPr lang="en-US" sz="1400" b="1" dirty="0">
                <a:solidFill>
                  <a:srgbClr val="127288"/>
                </a:solidFill>
              </a:rPr>
              <a:t>               www.oilteam.ru</a:t>
            </a:r>
            <a:endParaRPr lang="ru-RU" sz="1400" b="1" dirty="0">
              <a:solidFill>
                <a:srgbClr val="127288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-3175" y="6392863"/>
            <a:ext cx="9147175" cy="19050"/>
          </a:xfrm>
          <a:prstGeom prst="line">
            <a:avLst/>
          </a:prstGeom>
          <a:noFill/>
          <a:ln w="3810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6895" y="105890"/>
            <a:ext cx="8090529" cy="532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ОПЫТНО-ПРОМЫШЛЕННАЯ ЭКСПЛУАТАЦИЯ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4" name="Shape 2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5436602" y="2132669"/>
            <a:ext cx="750454" cy="847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230" descr="C:\Users\NalimovGP.TOMSK\Pictures\MUPSV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00" y="2419810"/>
            <a:ext cx="4459800" cy="280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233"/>
          <p:cNvSpPr txBox="1"/>
          <p:nvPr/>
        </p:nvSpPr>
        <p:spPr>
          <a:xfrm>
            <a:off x="2277711" y="2231285"/>
            <a:ext cx="1934248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ru" sz="1100" b="1" i="0" u="none" strike="noStrike" cap="none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Комплекс МУПСВ</a:t>
            </a:r>
          </a:p>
        </p:txBody>
      </p:sp>
      <p:pic>
        <p:nvPicPr>
          <p:cNvPr id="17" name="Shape 234" descr="C:\Users\NalimovGP.TOMSK\Downloads\w750_fmc40249.jpg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97"/>
          <a:stretch/>
        </p:blipFill>
        <p:spPr>
          <a:xfrm>
            <a:off x="4226064" y="2839292"/>
            <a:ext cx="1569602" cy="108664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8" name="Shape 235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520" y="939232"/>
            <a:ext cx="1824514" cy="7789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</p:pic>
      <p:cxnSp>
        <p:nvCxnSpPr>
          <p:cNvPr id="19" name="Shape 236"/>
          <p:cNvCxnSpPr>
            <a:stCxn id="92" idx="3"/>
            <a:endCxn id="14" idx="2"/>
          </p:cNvCxnSpPr>
          <p:nvPr/>
        </p:nvCxnSpPr>
        <p:spPr>
          <a:xfrm>
            <a:off x="5363705" y="1569291"/>
            <a:ext cx="448124" cy="563378"/>
          </a:xfrm>
          <a:prstGeom prst="curvedConnector2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20" name="Shape 237"/>
          <p:cNvSpPr txBox="1"/>
          <p:nvPr/>
        </p:nvSpPr>
        <p:spPr>
          <a:xfrm>
            <a:off x="5485803" y="1623310"/>
            <a:ext cx="995786" cy="2862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ru" sz="900" b="1" i="0" u="none" strike="noStrike" cap="none" dirty="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Спутниковый</a:t>
            </a:r>
          </a:p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ru" sz="900" b="1" i="0" u="none" strike="noStrike" cap="none" dirty="0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интернет</a:t>
            </a:r>
          </a:p>
        </p:txBody>
      </p:sp>
      <p:sp>
        <p:nvSpPr>
          <p:cNvPr id="25" name="Shape 239"/>
          <p:cNvSpPr txBox="1"/>
          <p:nvPr/>
        </p:nvSpPr>
        <p:spPr>
          <a:xfrm>
            <a:off x="161510" y="928295"/>
            <a:ext cx="2509909" cy="323164"/>
          </a:xfrm>
          <a:prstGeom prst="rect">
            <a:avLst/>
          </a:prstGeom>
          <a:solidFill>
            <a:schemeClr val="lt1">
              <a:alpha val="5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ru" sz="1200" b="1" i="0" u="none" strike="noStrike" cap="none" dirty="0" smtClean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Модуль ПО </a:t>
            </a:r>
            <a:r>
              <a:rPr lang="ru" sz="1200" b="1" i="0" u="none" strike="noStrike" cap="none" dirty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«Сводная информация</a:t>
            </a:r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ru" sz="1200" b="1" i="0" u="none" strike="noStrike" cap="none" dirty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по месторождению»</a:t>
            </a:r>
          </a:p>
        </p:txBody>
      </p:sp>
      <p:pic>
        <p:nvPicPr>
          <p:cNvPr id="26" name="Shape 240" descr="C:\Users\NalimovGP.TOMSK\Downloads\sputnik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476253" y="3330539"/>
            <a:ext cx="1246004" cy="1255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8986" y="2857688"/>
            <a:ext cx="578592" cy="602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Shape 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20271" y="4555008"/>
            <a:ext cx="578592" cy="6021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" name="Shape 243"/>
          <p:cNvCxnSpPr/>
          <p:nvPr/>
        </p:nvCxnSpPr>
        <p:spPr>
          <a:xfrm rot="10800000">
            <a:off x="7524328" y="2957775"/>
            <a:ext cx="0" cy="543231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Shape 244"/>
          <p:cNvSpPr/>
          <p:nvPr/>
        </p:nvSpPr>
        <p:spPr>
          <a:xfrm>
            <a:off x="7214414" y="1132750"/>
            <a:ext cx="1610652" cy="167261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245"/>
          <p:cNvSpPr/>
          <p:nvPr/>
        </p:nvSpPr>
        <p:spPr>
          <a:xfrm>
            <a:off x="7266371" y="1064251"/>
            <a:ext cx="1610652" cy="16672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246"/>
          <p:cNvSpPr/>
          <p:nvPr/>
        </p:nvSpPr>
        <p:spPr>
          <a:xfrm>
            <a:off x="7322322" y="999757"/>
            <a:ext cx="1610652" cy="165455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" name="Shape 247" descr="C:\Users\NalimovGP.TOMSK\Downloads\ЭЦН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45947" y="1575820"/>
            <a:ext cx="883260" cy="980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248" descr="C:\Users\NalimovGP.TOMSK\Downloads\p11_src_1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13636" y="1575820"/>
            <a:ext cx="616571" cy="103994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249"/>
          <p:cNvSpPr txBox="1"/>
          <p:nvPr/>
        </p:nvSpPr>
        <p:spPr>
          <a:xfrm>
            <a:off x="8222079" y="2112008"/>
            <a:ext cx="652743" cy="297516"/>
          </a:xfrm>
          <a:prstGeom prst="rect">
            <a:avLst/>
          </a:prstGeom>
          <a:noFill/>
          <a:ln>
            <a:noFill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" sz="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СУ ЭЦН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ru" sz="8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(3-70Hz)</a:t>
            </a:r>
          </a:p>
        </p:txBody>
      </p:sp>
      <p:sp>
        <p:nvSpPr>
          <p:cNvPr id="37" name="Shape 250"/>
          <p:cNvSpPr txBox="1"/>
          <p:nvPr/>
        </p:nvSpPr>
        <p:spPr>
          <a:xfrm>
            <a:off x="6300192" y="2129081"/>
            <a:ext cx="917210" cy="5078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" sz="900" b="1" i="0" u="none" strike="noStrike" cap="none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ВЧ система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" sz="900" b="1">
                <a:solidFill>
                  <a:srgbClr val="0000CC"/>
                </a:solidFill>
                <a:latin typeface="tahoma"/>
                <a:ea typeface="tahoma"/>
                <a:cs typeface="tahoma"/>
                <a:sym typeface="tahoma"/>
              </a:rPr>
              <a:t>передачи данных </a:t>
            </a:r>
          </a:p>
        </p:txBody>
      </p:sp>
      <p:sp>
        <p:nvSpPr>
          <p:cNvPr id="38" name="Shape 251"/>
          <p:cNvSpPr txBox="1"/>
          <p:nvPr/>
        </p:nvSpPr>
        <p:spPr>
          <a:xfrm>
            <a:off x="6691530" y="953725"/>
            <a:ext cx="1390860" cy="3369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ru" sz="1100" b="1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добывающие</a:t>
            </a:r>
          </a:p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ru" sz="1100" b="1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скважины</a:t>
            </a:r>
          </a:p>
        </p:txBody>
      </p:sp>
      <p:pic>
        <p:nvPicPr>
          <p:cNvPr id="39" name="Shape 2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33100" y="980728"/>
            <a:ext cx="567037" cy="59015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" name="Shape 253"/>
          <p:cNvGrpSpPr/>
          <p:nvPr/>
        </p:nvGrpSpPr>
        <p:grpSpPr>
          <a:xfrm>
            <a:off x="7913945" y="1079772"/>
            <a:ext cx="261395" cy="267912"/>
            <a:chOff x="7507214" y="854227"/>
            <a:chExt cx="362276" cy="356760"/>
          </a:xfrm>
        </p:grpSpPr>
        <p:grpSp>
          <p:nvGrpSpPr>
            <p:cNvPr id="41" name="Shape 254"/>
            <p:cNvGrpSpPr/>
            <p:nvPr/>
          </p:nvGrpSpPr>
          <p:grpSpPr>
            <a:xfrm>
              <a:off x="7611213" y="854227"/>
              <a:ext cx="258277" cy="267625"/>
              <a:chOff x="6948264" y="1055654"/>
              <a:chExt cx="258277" cy="267625"/>
            </a:xfrm>
          </p:grpSpPr>
          <p:cxnSp>
            <p:nvCxnSpPr>
              <p:cNvPr id="46" name="Shape 255"/>
              <p:cNvCxnSpPr/>
              <p:nvPr/>
            </p:nvCxnSpPr>
            <p:spPr>
              <a:xfrm rot="10800000">
                <a:off x="6948264" y="1055654"/>
                <a:ext cx="216023" cy="1410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47" name="Shape 256"/>
              <p:cNvCxnSpPr/>
              <p:nvPr/>
            </p:nvCxnSpPr>
            <p:spPr>
              <a:xfrm>
                <a:off x="7020271" y="1196751"/>
                <a:ext cx="14401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Shape 257"/>
              <p:cNvCxnSpPr/>
              <p:nvPr/>
            </p:nvCxnSpPr>
            <p:spPr>
              <a:xfrm>
                <a:off x="7020271" y="1196751"/>
                <a:ext cx="186269" cy="1265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" name="Shape 258"/>
            <p:cNvGrpSpPr/>
            <p:nvPr/>
          </p:nvGrpSpPr>
          <p:grpSpPr>
            <a:xfrm>
              <a:off x="7507214" y="943362"/>
              <a:ext cx="258277" cy="267625"/>
              <a:chOff x="6948264" y="1055654"/>
              <a:chExt cx="258277" cy="267625"/>
            </a:xfrm>
          </p:grpSpPr>
          <p:cxnSp>
            <p:nvCxnSpPr>
              <p:cNvPr id="43" name="Shape 259"/>
              <p:cNvCxnSpPr/>
              <p:nvPr/>
            </p:nvCxnSpPr>
            <p:spPr>
              <a:xfrm rot="10800000">
                <a:off x="6948264" y="1055654"/>
                <a:ext cx="216023" cy="1410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44" name="Shape 260"/>
              <p:cNvCxnSpPr/>
              <p:nvPr/>
            </p:nvCxnSpPr>
            <p:spPr>
              <a:xfrm>
                <a:off x="7020271" y="1196751"/>
                <a:ext cx="14401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Shape 261"/>
              <p:cNvCxnSpPr/>
              <p:nvPr/>
            </p:nvCxnSpPr>
            <p:spPr>
              <a:xfrm>
                <a:off x="7020271" y="1196751"/>
                <a:ext cx="186269" cy="1265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9" name="Shape 262"/>
          <p:cNvGrpSpPr/>
          <p:nvPr/>
        </p:nvGrpSpPr>
        <p:grpSpPr>
          <a:xfrm>
            <a:off x="7055890" y="2801293"/>
            <a:ext cx="261395" cy="267912"/>
            <a:chOff x="7507214" y="854227"/>
            <a:chExt cx="362276" cy="356760"/>
          </a:xfrm>
        </p:grpSpPr>
        <p:grpSp>
          <p:nvGrpSpPr>
            <p:cNvPr id="50" name="Shape 263"/>
            <p:cNvGrpSpPr/>
            <p:nvPr/>
          </p:nvGrpSpPr>
          <p:grpSpPr>
            <a:xfrm>
              <a:off x="7611213" y="854227"/>
              <a:ext cx="258277" cy="267625"/>
              <a:chOff x="6948264" y="1055654"/>
              <a:chExt cx="258277" cy="267625"/>
            </a:xfrm>
          </p:grpSpPr>
          <p:cxnSp>
            <p:nvCxnSpPr>
              <p:cNvPr id="55" name="Shape 264"/>
              <p:cNvCxnSpPr/>
              <p:nvPr/>
            </p:nvCxnSpPr>
            <p:spPr>
              <a:xfrm rot="10800000">
                <a:off x="6948264" y="1055654"/>
                <a:ext cx="216023" cy="1410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56" name="Shape 265"/>
              <p:cNvCxnSpPr/>
              <p:nvPr/>
            </p:nvCxnSpPr>
            <p:spPr>
              <a:xfrm>
                <a:off x="7020271" y="1196751"/>
                <a:ext cx="14401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Shape 266"/>
              <p:cNvCxnSpPr/>
              <p:nvPr/>
            </p:nvCxnSpPr>
            <p:spPr>
              <a:xfrm>
                <a:off x="7020271" y="1196751"/>
                <a:ext cx="186269" cy="1265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" name="Shape 267"/>
            <p:cNvGrpSpPr/>
            <p:nvPr/>
          </p:nvGrpSpPr>
          <p:grpSpPr>
            <a:xfrm>
              <a:off x="7507214" y="943362"/>
              <a:ext cx="258277" cy="267625"/>
              <a:chOff x="6948264" y="1055654"/>
              <a:chExt cx="258277" cy="267625"/>
            </a:xfrm>
          </p:grpSpPr>
          <p:cxnSp>
            <p:nvCxnSpPr>
              <p:cNvPr id="52" name="Shape 268"/>
              <p:cNvCxnSpPr/>
              <p:nvPr/>
            </p:nvCxnSpPr>
            <p:spPr>
              <a:xfrm rot="10800000">
                <a:off x="6948264" y="1055654"/>
                <a:ext cx="216023" cy="1410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53" name="Shape 269"/>
              <p:cNvCxnSpPr/>
              <p:nvPr/>
            </p:nvCxnSpPr>
            <p:spPr>
              <a:xfrm>
                <a:off x="7020271" y="1196751"/>
                <a:ext cx="14401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Shape 270"/>
              <p:cNvCxnSpPr/>
              <p:nvPr/>
            </p:nvCxnSpPr>
            <p:spPr>
              <a:xfrm>
                <a:off x="7020271" y="1196751"/>
                <a:ext cx="186269" cy="1265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" name="Shape 271"/>
          <p:cNvGrpSpPr/>
          <p:nvPr/>
        </p:nvGrpSpPr>
        <p:grpSpPr>
          <a:xfrm>
            <a:off x="7044348" y="4357472"/>
            <a:ext cx="261395" cy="267912"/>
            <a:chOff x="7507214" y="854227"/>
            <a:chExt cx="362276" cy="356760"/>
          </a:xfrm>
        </p:grpSpPr>
        <p:grpSp>
          <p:nvGrpSpPr>
            <p:cNvPr id="59" name="Shape 272"/>
            <p:cNvGrpSpPr/>
            <p:nvPr/>
          </p:nvGrpSpPr>
          <p:grpSpPr>
            <a:xfrm>
              <a:off x="7611213" y="854227"/>
              <a:ext cx="258277" cy="267625"/>
              <a:chOff x="6948264" y="1055654"/>
              <a:chExt cx="258277" cy="267625"/>
            </a:xfrm>
          </p:grpSpPr>
          <p:cxnSp>
            <p:nvCxnSpPr>
              <p:cNvPr id="64" name="Shape 273"/>
              <p:cNvCxnSpPr/>
              <p:nvPr/>
            </p:nvCxnSpPr>
            <p:spPr>
              <a:xfrm rot="10800000">
                <a:off x="6948264" y="1055654"/>
                <a:ext cx="216023" cy="1410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65" name="Shape 274"/>
              <p:cNvCxnSpPr/>
              <p:nvPr/>
            </p:nvCxnSpPr>
            <p:spPr>
              <a:xfrm>
                <a:off x="7020271" y="1196751"/>
                <a:ext cx="14401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Shape 275"/>
              <p:cNvCxnSpPr/>
              <p:nvPr/>
            </p:nvCxnSpPr>
            <p:spPr>
              <a:xfrm>
                <a:off x="7020271" y="1196751"/>
                <a:ext cx="186269" cy="1265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0" name="Shape 276"/>
            <p:cNvGrpSpPr/>
            <p:nvPr/>
          </p:nvGrpSpPr>
          <p:grpSpPr>
            <a:xfrm>
              <a:off x="7507214" y="943362"/>
              <a:ext cx="258277" cy="267625"/>
              <a:chOff x="6948264" y="1055654"/>
              <a:chExt cx="258277" cy="267625"/>
            </a:xfrm>
          </p:grpSpPr>
          <p:cxnSp>
            <p:nvCxnSpPr>
              <p:cNvPr id="61" name="Shape 277"/>
              <p:cNvCxnSpPr/>
              <p:nvPr/>
            </p:nvCxnSpPr>
            <p:spPr>
              <a:xfrm rot="10800000">
                <a:off x="6948264" y="1055654"/>
                <a:ext cx="216023" cy="141097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stealth" w="lg" len="lg"/>
              </a:ln>
            </p:spPr>
          </p:cxnSp>
          <p:cxnSp>
            <p:nvCxnSpPr>
              <p:cNvPr id="62" name="Shape 278"/>
              <p:cNvCxnSpPr/>
              <p:nvPr/>
            </p:nvCxnSpPr>
            <p:spPr>
              <a:xfrm>
                <a:off x="7020271" y="1196751"/>
                <a:ext cx="144016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Shape 279"/>
              <p:cNvCxnSpPr/>
              <p:nvPr/>
            </p:nvCxnSpPr>
            <p:spPr>
              <a:xfrm>
                <a:off x="7020271" y="1196751"/>
                <a:ext cx="186269" cy="126528"/>
              </a:xfrm>
              <a:prstGeom prst="straightConnector1">
                <a:avLst/>
              </a:prstGeom>
              <a:noFill/>
              <a:ln w="9525" cap="flat" cmpd="sng">
                <a:solidFill>
                  <a:srgbClr val="0020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7" name="Shape 280"/>
          <p:cNvSpPr txBox="1"/>
          <p:nvPr/>
        </p:nvSpPr>
        <p:spPr>
          <a:xfrm>
            <a:off x="7632340" y="3146165"/>
            <a:ext cx="1230563" cy="2108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70000"/>
              </a:lnSpc>
              <a:spcBef>
                <a:spcPts val="0"/>
              </a:spcBef>
              <a:buSzPct val="25000"/>
              <a:buNone/>
            </a:pPr>
            <a:r>
              <a:rPr lang="ru" sz="1100" b="1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АГЗУ</a:t>
            </a:r>
          </a:p>
        </p:txBody>
      </p:sp>
      <p:sp>
        <p:nvSpPr>
          <p:cNvPr id="68" name="Shape 281"/>
          <p:cNvSpPr txBox="1"/>
          <p:nvPr/>
        </p:nvSpPr>
        <p:spPr>
          <a:xfrm>
            <a:off x="7250085" y="4641000"/>
            <a:ext cx="1765875" cy="363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ru" sz="1100" b="1" dirty="0" smtClean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модульная насосная </a:t>
            </a:r>
            <a:r>
              <a:rPr lang="ru" sz="1100" b="1" dirty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станция ППД</a:t>
            </a:r>
          </a:p>
        </p:txBody>
      </p:sp>
      <p:grpSp>
        <p:nvGrpSpPr>
          <p:cNvPr id="69" name="Shape 282"/>
          <p:cNvGrpSpPr/>
          <p:nvPr/>
        </p:nvGrpSpPr>
        <p:grpSpPr>
          <a:xfrm>
            <a:off x="7310395" y="5020144"/>
            <a:ext cx="1654093" cy="1073151"/>
            <a:chOff x="7310395" y="4945176"/>
            <a:chExt cx="1654093" cy="1073151"/>
          </a:xfrm>
        </p:grpSpPr>
        <p:pic>
          <p:nvPicPr>
            <p:cNvPr id="70" name="Shape 283" descr="C:\Users\NalimovGP.TOMSK\Downloads\index 22.jpg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7345947" y="4945176"/>
              <a:ext cx="1587028" cy="10731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1" name="Shape 284"/>
            <p:cNvCxnSpPr/>
            <p:nvPr/>
          </p:nvCxnSpPr>
          <p:spPr>
            <a:xfrm rot="10800000">
              <a:off x="7668343" y="5091930"/>
              <a:ext cx="0" cy="926396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Shape 285"/>
            <p:cNvCxnSpPr/>
            <p:nvPr/>
          </p:nvCxnSpPr>
          <p:spPr>
            <a:xfrm rot="10800000">
              <a:off x="7334339" y="5055056"/>
              <a:ext cx="0" cy="816758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Shape 286"/>
            <p:cNvCxnSpPr/>
            <p:nvPr/>
          </p:nvCxnSpPr>
          <p:spPr>
            <a:xfrm rot="10800000">
              <a:off x="7322322" y="5877272"/>
              <a:ext cx="346020" cy="141055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Shape 287"/>
            <p:cNvCxnSpPr/>
            <p:nvPr/>
          </p:nvCxnSpPr>
          <p:spPr>
            <a:xfrm rot="10800000">
              <a:off x="7310395" y="5041363"/>
              <a:ext cx="346021" cy="70527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288"/>
            <p:cNvCxnSpPr/>
            <p:nvPr/>
          </p:nvCxnSpPr>
          <p:spPr>
            <a:xfrm flipH="1">
              <a:off x="7642964" y="5733255"/>
              <a:ext cx="1321524" cy="266813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Shape 289"/>
            <p:cNvCxnSpPr/>
            <p:nvPr/>
          </p:nvCxnSpPr>
          <p:spPr>
            <a:xfrm flipH="1">
              <a:off x="7655147" y="5013176"/>
              <a:ext cx="1309340" cy="98715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Shape 290"/>
            <p:cNvCxnSpPr/>
            <p:nvPr/>
          </p:nvCxnSpPr>
          <p:spPr>
            <a:xfrm rot="10800000">
              <a:off x="8964488" y="5013175"/>
              <a:ext cx="0" cy="720080"/>
            </a:xfrm>
            <a:prstGeom prst="straightConnector1">
              <a:avLst/>
            </a:prstGeom>
            <a:noFill/>
            <a:ln w="349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Shape 291"/>
            <p:cNvCxnSpPr/>
            <p:nvPr/>
          </p:nvCxnSpPr>
          <p:spPr>
            <a:xfrm flipH="1">
              <a:off x="7328690" y="4945417"/>
              <a:ext cx="1419773" cy="88268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Shape 292"/>
            <p:cNvCxnSpPr/>
            <p:nvPr/>
          </p:nvCxnSpPr>
          <p:spPr>
            <a:xfrm rot="10800000">
              <a:off x="8701814" y="4946916"/>
              <a:ext cx="262674" cy="66260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Shape 293"/>
            <p:cNvCxnSpPr/>
            <p:nvPr/>
          </p:nvCxnSpPr>
          <p:spPr>
            <a:xfrm rot="10800000" flipH="1">
              <a:off x="8072122" y="5072195"/>
              <a:ext cx="5271" cy="817096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Shape 294"/>
            <p:cNvCxnSpPr/>
            <p:nvPr/>
          </p:nvCxnSpPr>
          <p:spPr>
            <a:xfrm rot="10800000" flipH="1">
              <a:off x="8367920" y="5083246"/>
              <a:ext cx="2760" cy="760374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Shape 295"/>
            <p:cNvCxnSpPr/>
            <p:nvPr/>
          </p:nvCxnSpPr>
          <p:spPr>
            <a:xfrm rot="10800000">
              <a:off x="7668344" y="5124773"/>
              <a:ext cx="403778" cy="764519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Shape 296"/>
            <p:cNvCxnSpPr/>
            <p:nvPr/>
          </p:nvCxnSpPr>
          <p:spPr>
            <a:xfrm rot="10800000" flipH="1">
              <a:off x="8063336" y="5080247"/>
              <a:ext cx="313396" cy="825352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Shape 297"/>
            <p:cNvCxnSpPr/>
            <p:nvPr/>
          </p:nvCxnSpPr>
          <p:spPr>
            <a:xfrm rot="10800000">
              <a:off x="8367920" y="5067106"/>
              <a:ext cx="308536" cy="738158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Shape 298"/>
            <p:cNvCxnSpPr/>
            <p:nvPr/>
          </p:nvCxnSpPr>
          <p:spPr>
            <a:xfrm rot="10800000" flipH="1">
              <a:off x="8690950" y="5033685"/>
              <a:ext cx="2760" cy="760374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Shape 299"/>
            <p:cNvCxnSpPr/>
            <p:nvPr/>
          </p:nvCxnSpPr>
          <p:spPr>
            <a:xfrm rot="10800000" flipH="1">
              <a:off x="8676663" y="5013175"/>
              <a:ext cx="287825" cy="801728"/>
            </a:xfrm>
            <a:prstGeom prst="straightConnector1">
              <a:avLst/>
            </a:prstGeom>
            <a:noFill/>
            <a:ln w="47625" cap="flat" cmpd="sng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7" name="Shape 300"/>
          <p:cNvSpPr txBox="1"/>
          <p:nvPr/>
        </p:nvSpPr>
        <p:spPr>
          <a:xfrm>
            <a:off x="4247676" y="3717032"/>
            <a:ext cx="1526380" cy="2616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ru" sz="11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диспетчер МУПСВ</a:t>
            </a:r>
          </a:p>
        </p:txBody>
      </p:sp>
      <p:cxnSp>
        <p:nvCxnSpPr>
          <p:cNvPr id="88" name="Shape 301"/>
          <p:cNvCxnSpPr/>
          <p:nvPr/>
        </p:nvCxnSpPr>
        <p:spPr>
          <a:xfrm rot="10800000" flipH="1">
            <a:off x="6187057" y="1827033"/>
            <a:ext cx="803813" cy="410849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89" name="Shape 302"/>
          <p:cNvCxnSpPr/>
          <p:nvPr/>
        </p:nvCxnSpPr>
        <p:spPr>
          <a:xfrm>
            <a:off x="6208435" y="3038533"/>
            <a:ext cx="782436" cy="822515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90" name="Shape 303"/>
          <p:cNvCxnSpPr/>
          <p:nvPr/>
        </p:nvCxnSpPr>
        <p:spPr>
          <a:xfrm>
            <a:off x="6187057" y="2614950"/>
            <a:ext cx="803813" cy="190416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91" name="Shape 304"/>
          <p:cNvSpPr/>
          <p:nvPr/>
        </p:nvSpPr>
        <p:spPr>
          <a:xfrm>
            <a:off x="64622" y="2029166"/>
            <a:ext cx="6186599" cy="3287400"/>
          </a:xfrm>
          <a:prstGeom prst="ellipse">
            <a:avLst/>
          </a:prstGeom>
          <a:solidFill>
            <a:schemeClr val="accent1">
              <a:alpha val="4705"/>
            </a:schemeClr>
          </a:solidFill>
          <a:ln w="25400" cap="flat" cmpd="sng">
            <a:solidFill>
              <a:srgbClr val="007B3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92" name="Shape 305" descr="C:\Users\NalimovGP.TOMSK\Downloads\диспетчерский офис.jpg"/>
          <p:cNvPicPr preferRelativeResize="0"/>
          <p:nvPr/>
        </p:nvPicPr>
        <p:blipFill rotWithShape="1">
          <a:blip r:embed="rId11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2482" y="877816"/>
            <a:ext cx="1921223" cy="138294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3" name="Shape 30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44055" y="5039430"/>
            <a:ext cx="1709432" cy="1045328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4" name="Shape 30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106067" y="5029923"/>
            <a:ext cx="1717962" cy="105728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5" name="Shape 308"/>
          <p:cNvPicPr preferRelativeResize="0"/>
          <p:nvPr/>
        </p:nvPicPr>
        <p:blipFill rotWithShape="1">
          <a:blip r:embed="rId1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273" y="5029923"/>
            <a:ext cx="1717962" cy="1063371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6" name="Shape 309"/>
          <p:cNvSpPr txBox="1"/>
          <p:nvPr/>
        </p:nvSpPr>
        <p:spPr>
          <a:xfrm>
            <a:off x="3844055" y="5030476"/>
            <a:ext cx="1718053" cy="461664"/>
          </a:xfrm>
          <a:prstGeom prst="rect">
            <a:avLst/>
          </a:prstGeom>
          <a:solidFill>
            <a:schemeClr val="lt1">
              <a:alpha val="5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" sz="1200" b="1" dirty="0" smtClean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Модуль ПО </a:t>
            </a:r>
            <a:r>
              <a:rPr lang="ru" sz="1200" b="1" dirty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«Контроль и 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" sz="1200" b="1" dirty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управление ЭЦН»</a:t>
            </a:r>
          </a:p>
        </p:txBody>
      </p:sp>
      <p:sp>
        <p:nvSpPr>
          <p:cNvPr id="97" name="Shape 310"/>
          <p:cNvSpPr txBox="1"/>
          <p:nvPr/>
        </p:nvSpPr>
        <p:spPr>
          <a:xfrm>
            <a:off x="2003309" y="5001989"/>
            <a:ext cx="1892499" cy="461664"/>
          </a:xfrm>
          <a:prstGeom prst="rect">
            <a:avLst/>
          </a:prstGeom>
          <a:solidFill>
            <a:schemeClr val="lt1">
              <a:alpha val="64705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" sz="1200" b="1" dirty="0" smtClean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Модуль ПО </a:t>
            </a:r>
            <a:r>
              <a:rPr lang="ru" sz="1200" b="1" dirty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«Оптимизация </a:t>
            </a:r>
          </a:p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" sz="1200" b="1" dirty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добычи»</a:t>
            </a:r>
          </a:p>
        </p:txBody>
      </p:sp>
      <p:sp>
        <p:nvSpPr>
          <p:cNvPr id="98" name="Shape 311"/>
          <p:cNvSpPr txBox="1"/>
          <p:nvPr/>
        </p:nvSpPr>
        <p:spPr>
          <a:xfrm>
            <a:off x="206515" y="4999119"/>
            <a:ext cx="1878969" cy="276998"/>
          </a:xfrm>
          <a:prstGeom prst="rect">
            <a:avLst/>
          </a:prstGeom>
          <a:solidFill>
            <a:schemeClr val="lt1">
              <a:alpha val="5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ru" sz="1200" b="1" dirty="0" smtClean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Модуль ПО «</a:t>
            </a:r>
            <a:r>
              <a:rPr lang="ru-RU" sz="1200" b="1" dirty="0" smtClean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ОПЭ</a:t>
            </a:r>
            <a:r>
              <a:rPr lang="ru" sz="1200" b="1" dirty="0" smtClean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»</a:t>
            </a:r>
            <a:endParaRPr lang="ru" sz="1200" b="1" dirty="0">
              <a:solidFill>
                <a:srgbClr val="FF33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99" name="Shape 312" descr="C:\Users\ZhoninVV1\Desktop\графики.pn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3452" y="1352484"/>
            <a:ext cx="1839907" cy="71601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799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0" name="Shape 313"/>
          <p:cNvSpPr txBox="1"/>
          <p:nvPr/>
        </p:nvSpPr>
        <p:spPr>
          <a:xfrm>
            <a:off x="306895" y="1388784"/>
            <a:ext cx="2176872" cy="212878"/>
          </a:xfrm>
          <a:prstGeom prst="rect">
            <a:avLst/>
          </a:prstGeom>
          <a:solidFill>
            <a:schemeClr val="lt1">
              <a:alpha val="54901"/>
            </a:schemeClr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buSzPct val="25000"/>
              <a:buNone/>
            </a:pPr>
            <a:r>
              <a:rPr lang="ru" sz="1200" b="1" dirty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Модуль </a:t>
            </a:r>
            <a:r>
              <a:rPr lang="ru" sz="1200" b="1" dirty="0" smtClean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ПО «Графики </a:t>
            </a:r>
            <a:r>
              <a:rPr lang="ru" sz="1200" b="1" dirty="0">
                <a:solidFill>
                  <a:srgbClr val="FF3300"/>
                </a:solidFill>
                <a:latin typeface="Arial Narrow"/>
                <a:ea typeface="Arial Narrow"/>
                <a:cs typeface="Arial Narrow"/>
                <a:sym typeface="Arial Narrow"/>
              </a:rPr>
              <a:t>добычи»</a:t>
            </a:r>
          </a:p>
        </p:txBody>
      </p:sp>
      <p:cxnSp>
        <p:nvCxnSpPr>
          <p:cNvPr id="101" name="Shape 314"/>
          <p:cNvCxnSpPr>
            <a:stCxn id="100" idx="3"/>
          </p:cNvCxnSpPr>
          <p:nvPr/>
        </p:nvCxnSpPr>
        <p:spPr>
          <a:xfrm flipV="1">
            <a:off x="2483767" y="1352425"/>
            <a:ext cx="1584300" cy="142798"/>
          </a:xfrm>
          <a:prstGeom prst="straightConnector1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Shape 315"/>
          <p:cNvCxnSpPr>
            <a:stCxn id="25" idx="3"/>
          </p:cNvCxnSpPr>
          <p:nvPr/>
        </p:nvCxnSpPr>
        <p:spPr>
          <a:xfrm>
            <a:off x="2671419" y="1089877"/>
            <a:ext cx="1251129" cy="190800"/>
          </a:xfrm>
          <a:prstGeom prst="straightConnector1">
            <a:avLst/>
          </a:prstGeom>
          <a:noFill/>
          <a:ln w="9525" cap="flat" cmpd="sng">
            <a:solidFill>
              <a:srgbClr val="75757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Shape 238"/>
          <p:cNvSpPr txBox="1"/>
          <p:nvPr/>
        </p:nvSpPr>
        <p:spPr>
          <a:xfrm>
            <a:off x="4067933" y="895850"/>
            <a:ext cx="1295772" cy="20781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1818"/>
              </a:lnSpc>
              <a:spcBef>
                <a:spcPts val="0"/>
              </a:spcBef>
              <a:buSzPct val="25000"/>
              <a:buNone/>
            </a:pPr>
            <a:r>
              <a:rPr lang="ru" sz="900" b="1" i="0" u="none" strike="noStrike" cap="none" dirty="0" smtClean="0">
                <a:solidFill>
                  <a:srgbClr val="595959"/>
                </a:solidFill>
                <a:latin typeface="tahoma"/>
                <a:ea typeface="tahoma"/>
                <a:cs typeface="tahoma"/>
                <a:sym typeface="tahoma"/>
              </a:rPr>
              <a:t>Офис оператора</a:t>
            </a:r>
            <a:endParaRPr lang="ru" sz="900" b="1" i="0" u="none" strike="noStrike" cap="none" dirty="0">
              <a:solidFill>
                <a:srgbClr val="59595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1780" y="2213865"/>
            <a:ext cx="141837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Комплекс ОПЭ</a:t>
            </a:r>
            <a:endParaRPr lang="ru-RU" sz="1200" b="1" dirty="0"/>
          </a:p>
        </p:txBody>
      </p:sp>
      <p:sp>
        <p:nvSpPr>
          <p:cNvPr id="104" name="TextBox 103"/>
          <p:cNvSpPr txBox="1"/>
          <p:nvPr/>
        </p:nvSpPr>
        <p:spPr>
          <a:xfrm>
            <a:off x="4218223" y="3709336"/>
            <a:ext cx="1579877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диспетчерская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390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8" descr="Верхний колонтитул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91440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6411913"/>
            <a:ext cx="9144000" cy="446087"/>
          </a:xfrm>
          <a:prstGeom prst="rect">
            <a:avLst/>
          </a:prstGeom>
          <a:solidFill>
            <a:srgbClr val="48C7E9"/>
          </a:solidFill>
          <a:ln w="9525">
            <a:noFill/>
            <a:miter lim="800000"/>
            <a:headEnd/>
            <a:tailEnd/>
          </a:ln>
        </p:spPr>
        <p:txBody>
          <a:bodyPr wrap="none" lIns="104306" tIns="52153" rIns="104306" bIns="52153" anchor="ctr"/>
          <a:lstStyle/>
          <a:p>
            <a:pPr defTabSz="1042988"/>
            <a:endParaRPr lang="ru-RU" sz="2100">
              <a:solidFill>
                <a:srgbClr val="000000"/>
              </a:solidFill>
              <a:latin typeface="Arial Narrow" pitchFamily="34" charset="0"/>
              <a:cs typeface="Traditional Arabic" pitchFamily="18" charset="-78"/>
            </a:endParaRPr>
          </a:p>
        </p:txBody>
      </p:sp>
      <p:sp>
        <p:nvSpPr>
          <p:cNvPr id="12291" name="Номер слайда 4"/>
          <p:cNvSpPr txBox="1">
            <a:spLocks noGrp="1"/>
          </p:cNvSpPr>
          <p:nvPr/>
        </p:nvSpPr>
        <p:spPr bwMode="auto">
          <a:xfrm>
            <a:off x="42863" y="6430963"/>
            <a:ext cx="4635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306" tIns="52153" rIns="104306" bIns="52153" anchor="ctr"/>
          <a:lstStyle/>
          <a:p>
            <a:pPr algn="r" defTabSz="1042988"/>
            <a:fld id="{00FD5E8C-39A6-4BC7-B313-0F9A5512AB46}" type="slidenum">
              <a:rPr lang="en-US" sz="1600" b="1">
                <a:solidFill>
                  <a:srgbClr val="FFFFFF"/>
                </a:solidFill>
              </a:rPr>
              <a:pPr algn="r" defTabSz="1042988"/>
              <a:t>9</a:t>
            </a:fld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12292" name="Line 13"/>
          <p:cNvSpPr>
            <a:spLocks noChangeShapeType="1"/>
          </p:cNvSpPr>
          <p:nvPr/>
        </p:nvSpPr>
        <p:spPr bwMode="auto">
          <a:xfrm>
            <a:off x="-18510" y="680509"/>
            <a:ext cx="9147176" cy="0"/>
          </a:xfrm>
          <a:prstGeom prst="line">
            <a:avLst/>
          </a:prstGeom>
          <a:noFill/>
          <a:ln w="5715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2648470" y="6474572"/>
            <a:ext cx="6487432" cy="32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04306" tIns="52153" rIns="104306" bIns="52153">
            <a:spAutoFit/>
          </a:bodyPr>
          <a:lstStyle/>
          <a:p>
            <a:pPr defTabSz="1042988"/>
            <a:r>
              <a:rPr lang="ru-RU" sz="1400" b="1" dirty="0">
                <a:solidFill>
                  <a:srgbClr val="127288"/>
                </a:solidFill>
              </a:rPr>
              <a:t>		</a:t>
            </a:r>
            <a:r>
              <a:rPr lang="en-US" sz="1400" b="1" dirty="0">
                <a:solidFill>
                  <a:srgbClr val="127288"/>
                </a:solidFill>
              </a:rPr>
              <a:t>	</a:t>
            </a:r>
            <a:r>
              <a:rPr lang="ru-RU" sz="1400" b="1" dirty="0">
                <a:solidFill>
                  <a:srgbClr val="127288"/>
                </a:solidFill>
              </a:rPr>
              <a:t>	</a:t>
            </a:r>
            <a:r>
              <a:rPr lang="en-US" sz="1400" b="1" dirty="0">
                <a:solidFill>
                  <a:srgbClr val="127288"/>
                </a:solidFill>
              </a:rPr>
              <a:t>               www.oilteam.ru</a:t>
            </a:r>
            <a:endParaRPr lang="ru-RU" sz="1400" b="1" dirty="0">
              <a:solidFill>
                <a:srgbClr val="127288"/>
              </a:solidFill>
            </a:endParaRPr>
          </a:p>
        </p:txBody>
      </p:sp>
      <p:sp>
        <p:nvSpPr>
          <p:cNvPr id="12295" name="Line 13"/>
          <p:cNvSpPr>
            <a:spLocks noChangeShapeType="1"/>
          </p:cNvSpPr>
          <p:nvPr/>
        </p:nvSpPr>
        <p:spPr bwMode="auto">
          <a:xfrm>
            <a:off x="-3175" y="6392863"/>
            <a:ext cx="9147175" cy="19050"/>
          </a:xfrm>
          <a:prstGeom prst="line">
            <a:avLst/>
          </a:prstGeom>
          <a:noFill/>
          <a:ln w="38100">
            <a:solidFill>
              <a:srgbClr val="A0A0A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306895" y="105890"/>
            <a:ext cx="8090529" cy="532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400" cap="small" spc="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ИССЛЕДОВАНИЯ ЭКСПЛУАТАЦИОННЫХ СКВАЖИН 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5" name="Text Box 4"/>
          <p:cNvSpPr txBox="1">
            <a:spLocks noChangeArrowheads="1"/>
          </p:cNvSpPr>
          <p:nvPr/>
        </p:nvSpPr>
        <p:spPr bwMode="auto">
          <a:xfrm>
            <a:off x="2951820" y="1178750"/>
            <a:ext cx="6176845" cy="432426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457200" indent="-358775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9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9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9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9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buFontTx/>
              <a:buNone/>
              <a:defRPr/>
            </a:pPr>
            <a:r>
              <a:rPr lang="ru-RU" sz="2400" b="1" dirty="0">
                <a:latin typeface="+mn-lt"/>
              </a:rPr>
              <a:t>Выполняемые работы:</a:t>
            </a:r>
          </a:p>
          <a:p>
            <a:pPr marL="358775" algn="l" eaLnBrk="1" hangingPunct="1">
              <a:lnSpc>
                <a:spcPct val="95000"/>
              </a:lnSpc>
              <a:spcBef>
                <a:spcPct val="35000"/>
              </a:spcBef>
              <a:buClrTx/>
              <a:buSzTx/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Комплексные газоконденсатные и лабораторные исследования с использованием современных сепараторов в шлейф, без выпуска газа в </a:t>
            </a:r>
            <a:r>
              <a:rPr lang="ru-RU" dirty="0" err="1">
                <a:latin typeface="+mn-lt"/>
              </a:rPr>
              <a:t>т.ч</a:t>
            </a:r>
            <a:r>
              <a:rPr lang="ru-RU" dirty="0">
                <a:latin typeface="+mn-lt"/>
              </a:rPr>
              <a:t>. при высоких давлениях</a:t>
            </a:r>
          </a:p>
          <a:p>
            <a:pPr marL="358775" algn="l" eaLnBrk="1" hangingPunct="1">
              <a:lnSpc>
                <a:spcPct val="95000"/>
              </a:lnSpc>
              <a:spcBef>
                <a:spcPct val="35000"/>
              </a:spcBef>
              <a:buClrTx/>
              <a:buSzTx/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Газодинамические исследования в </a:t>
            </a:r>
            <a:r>
              <a:rPr lang="ru-RU" dirty="0" err="1">
                <a:latin typeface="+mn-lt"/>
              </a:rPr>
              <a:t>т.ч</a:t>
            </a:r>
            <a:r>
              <a:rPr lang="ru-RU" dirty="0">
                <a:latin typeface="+mn-lt"/>
              </a:rPr>
              <a:t>. на АВПД фонде скважин</a:t>
            </a:r>
          </a:p>
          <a:p>
            <a:pPr marL="358775" algn="l" eaLnBrk="1" hangingPunct="1">
              <a:lnSpc>
                <a:spcPct val="95000"/>
              </a:lnSpc>
              <a:spcBef>
                <a:spcPct val="35000"/>
              </a:spcBef>
              <a:buClrTx/>
              <a:buSzTx/>
              <a:buFont typeface="Arial" charset="0"/>
              <a:buChar char="•"/>
              <a:defRPr/>
            </a:pPr>
            <a:r>
              <a:rPr lang="ru-RU" dirty="0">
                <a:latin typeface="+mn-lt"/>
              </a:rPr>
              <a:t>Полевое инженерное сопровождение</a:t>
            </a:r>
            <a:r>
              <a:rPr lang="en-US" dirty="0">
                <a:latin typeface="+mn-lt"/>
              </a:rPr>
              <a:t>:</a:t>
            </a:r>
            <a:endParaRPr lang="ru-RU" dirty="0">
              <a:latin typeface="+mn-lt"/>
            </a:endParaRPr>
          </a:p>
          <a:p>
            <a:pPr marL="881063" indent="-342900" algn="l" eaLnBrk="1" hangingPunct="1">
              <a:lnSpc>
                <a:spcPct val="95000"/>
              </a:lnSpc>
              <a:spcBef>
                <a:spcPct val="35000"/>
              </a:spcBef>
              <a:buClrTx/>
              <a:buSzTx/>
              <a:buFont typeface="Calibri" pitchFamily="34" charset="0"/>
              <a:buChar char="‐"/>
              <a:defRPr/>
            </a:pPr>
            <a:r>
              <a:rPr lang="ru-RU" dirty="0" smtClean="0">
                <a:latin typeface="+mn-lt"/>
              </a:rPr>
              <a:t>геологический </a:t>
            </a:r>
            <a:r>
              <a:rPr lang="ru-RU" dirty="0" err="1" smtClean="0">
                <a:latin typeface="+mn-lt"/>
              </a:rPr>
              <a:t>супервайзинг</a:t>
            </a:r>
            <a:endParaRPr lang="ru-RU" dirty="0">
              <a:latin typeface="+mn-lt"/>
            </a:endParaRPr>
          </a:p>
          <a:p>
            <a:pPr marL="881063" indent="-342900" algn="l" eaLnBrk="1" hangingPunct="1">
              <a:lnSpc>
                <a:spcPct val="95000"/>
              </a:lnSpc>
              <a:spcBef>
                <a:spcPct val="35000"/>
              </a:spcBef>
              <a:buClrTx/>
              <a:buSzTx/>
              <a:buFont typeface="Calibri" pitchFamily="34" charset="0"/>
              <a:buChar char="‐"/>
              <a:defRPr/>
            </a:pPr>
            <a:r>
              <a:rPr lang="ru-RU" dirty="0" smtClean="0">
                <a:latin typeface="+mn-lt"/>
              </a:rPr>
              <a:t>масштабные </a:t>
            </a:r>
            <a:r>
              <a:rPr lang="ru-RU" dirty="0">
                <a:latin typeface="+mn-lt"/>
              </a:rPr>
              <a:t>(балансовые</a:t>
            </a:r>
            <a:r>
              <a:rPr lang="ru-RU" dirty="0" smtClean="0">
                <a:latin typeface="+mn-lt"/>
              </a:rPr>
              <a:t>) на </a:t>
            </a:r>
            <a:r>
              <a:rPr lang="ru-RU" dirty="0">
                <a:latin typeface="+mn-lt"/>
              </a:rPr>
              <a:t>УКПГ</a:t>
            </a:r>
          </a:p>
          <a:p>
            <a:pPr marL="881063" indent="-342900" algn="l" eaLnBrk="1" hangingPunct="1">
              <a:lnSpc>
                <a:spcPct val="95000"/>
              </a:lnSpc>
              <a:spcBef>
                <a:spcPct val="35000"/>
              </a:spcBef>
              <a:buClrTx/>
              <a:buSzTx/>
              <a:buFont typeface="Calibri" pitchFamily="34" charset="0"/>
              <a:buChar char="‐"/>
              <a:defRPr/>
            </a:pPr>
            <a:r>
              <a:rPr lang="ru-RU" dirty="0" smtClean="0">
                <a:latin typeface="+mn-lt"/>
              </a:rPr>
              <a:t>отбор </a:t>
            </a:r>
            <a:r>
              <a:rPr lang="ru-RU" dirty="0">
                <a:latin typeface="+mn-lt"/>
              </a:rPr>
              <a:t>устьевых и глубинных проб любой сложности</a:t>
            </a:r>
          </a:p>
        </p:txBody>
      </p:sp>
      <p:pic>
        <p:nvPicPr>
          <p:cNvPr id="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895" y="4104076"/>
            <a:ext cx="2433768" cy="1363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3" y="2679185"/>
            <a:ext cx="2415030" cy="1482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41275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3074" name="Picture 2" descr="C:\Users\NalimovGP.TOMSK\Pictures\IMG_03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8" y="1313765"/>
            <a:ext cx="2347080" cy="1375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622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-Oilteam_2">
  <a:themeElements>
    <a:clrScheme name="Oilteam">
      <a:dk1>
        <a:srgbClr val="003E57"/>
      </a:dk1>
      <a:lt1>
        <a:sysClr val="window" lastClr="FFFFFF"/>
      </a:lt1>
      <a:dk2>
        <a:srgbClr val="4B5657"/>
      </a:dk2>
      <a:lt2>
        <a:srgbClr val="DAF1F9"/>
      </a:lt2>
      <a:accent1>
        <a:srgbClr val="97DA60"/>
      </a:accent1>
      <a:accent2>
        <a:srgbClr val="A9084C"/>
      </a:accent2>
      <a:accent3>
        <a:srgbClr val="FEB80A"/>
      </a:accent3>
      <a:accent4>
        <a:srgbClr val="22C0E5"/>
      </a:accent4>
      <a:accent5>
        <a:srgbClr val="7B8C94"/>
      </a:accent5>
      <a:accent6>
        <a:srgbClr val="007EAE"/>
      </a:accent6>
      <a:hlink>
        <a:srgbClr val="FB91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C87CFE-642B-4AB0-BDFB-C5D4996E96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Pitchbook-Oilteam_2</Template>
  <TotalTime>0</TotalTime>
  <Words>749</Words>
  <Application>Microsoft Office PowerPoint</Application>
  <PresentationFormat>Экран (4:3)</PresentationFormat>
  <Paragraphs>162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Pitchbook-Oilteam_2</vt:lpstr>
      <vt:lpstr>Инновационные услуги в области исследования скважин на суше и континентальном шельфе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2015-03-19T07:12:30Z</dcterms:created>
  <dcterms:modified xsi:type="dcterms:W3CDTF">2016-10-04T11:39:22Z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TC101769289990</vt:lpwstr>
  </property>
</Properties>
</file>