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9" r:id="rId1"/>
    <p:sldMasterId id="2147483652" r:id="rId2"/>
  </p:sldMasterIdLst>
  <p:notesMasterIdLst>
    <p:notesMasterId r:id="rId14"/>
  </p:notesMasterIdLst>
  <p:handoutMasterIdLst>
    <p:handoutMasterId r:id="rId15"/>
  </p:handoutMasterIdLst>
  <p:sldIdLst>
    <p:sldId id="896" r:id="rId3"/>
    <p:sldId id="905" r:id="rId4"/>
    <p:sldId id="900" r:id="rId5"/>
    <p:sldId id="906" r:id="rId6"/>
    <p:sldId id="907" r:id="rId7"/>
    <p:sldId id="899" r:id="rId8"/>
    <p:sldId id="908" r:id="rId9"/>
    <p:sldId id="891" r:id="rId10"/>
    <p:sldId id="909" r:id="rId11"/>
    <p:sldId id="897" r:id="rId12"/>
    <p:sldId id="804" r:id="rId13"/>
  </p:sldIdLst>
  <p:sldSz cx="12192000" cy="6858000"/>
  <p:notesSz cx="6797675" cy="9928225"/>
  <p:defaultTextStyle>
    <a:defPPr>
      <a:defRPr lang="ru-RU"/>
    </a:defPPr>
    <a:lvl1pPr algn="l" rtl="0" eaLnBrk="0" fontAlgn="base" hangingPunct="0">
      <a:lnSpc>
        <a:spcPct val="110000"/>
      </a:lnSpc>
      <a:spcBef>
        <a:spcPct val="70000"/>
      </a:spcBef>
      <a:spcAft>
        <a:spcPct val="0"/>
      </a:spcAft>
      <a:buClr>
        <a:srgbClr val="C0C0C0"/>
      </a:buClr>
      <a:buSzPct val="92000"/>
      <a:buFont typeface="Wingdings" pitchFamily="2" charset="2"/>
      <a:defRPr sz="10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rebuchet MS" pitchFamily="34" charset="0"/>
        <a:ea typeface="+mn-ea"/>
        <a:cs typeface="+mn-cs"/>
      </a:defRPr>
    </a:lvl1pPr>
    <a:lvl2pPr marL="457200" algn="l" rtl="0" eaLnBrk="0" fontAlgn="base" hangingPunct="0">
      <a:lnSpc>
        <a:spcPct val="110000"/>
      </a:lnSpc>
      <a:spcBef>
        <a:spcPct val="70000"/>
      </a:spcBef>
      <a:spcAft>
        <a:spcPct val="0"/>
      </a:spcAft>
      <a:buClr>
        <a:srgbClr val="C0C0C0"/>
      </a:buClr>
      <a:buSzPct val="92000"/>
      <a:buFont typeface="Wingdings" pitchFamily="2" charset="2"/>
      <a:defRPr sz="10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rebuchet MS" pitchFamily="34" charset="0"/>
        <a:ea typeface="+mn-ea"/>
        <a:cs typeface="+mn-cs"/>
      </a:defRPr>
    </a:lvl2pPr>
    <a:lvl3pPr marL="914400" algn="l" rtl="0" eaLnBrk="0" fontAlgn="base" hangingPunct="0">
      <a:lnSpc>
        <a:spcPct val="110000"/>
      </a:lnSpc>
      <a:spcBef>
        <a:spcPct val="70000"/>
      </a:spcBef>
      <a:spcAft>
        <a:spcPct val="0"/>
      </a:spcAft>
      <a:buClr>
        <a:srgbClr val="C0C0C0"/>
      </a:buClr>
      <a:buSzPct val="92000"/>
      <a:buFont typeface="Wingdings" pitchFamily="2" charset="2"/>
      <a:defRPr sz="10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rebuchet MS" pitchFamily="34" charset="0"/>
        <a:ea typeface="+mn-ea"/>
        <a:cs typeface="+mn-cs"/>
      </a:defRPr>
    </a:lvl3pPr>
    <a:lvl4pPr marL="1371600" algn="l" rtl="0" eaLnBrk="0" fontAlgn="base" hangingPunct="0">
      <a:lnSpc>
        <a:spcPct val="110000"/>
      </a:lnSpc>
      <a:spcBef>
        <a:spcPct val="70000"/>
      </a:spcBef>
      <a:spcAft>
        <a:spcPct val="0"/>
      </a:spcAft>
      <a:buClr>
        <a:srgbClr val="C0C0C0"/>
      </a:buClr>
      <a:buSzPct val="92000"/>
      <a:buFont typeface="Wingdings" pitchFamily="2" charset="2"/>
      <a:defRPr sz="10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rebuchet MS" pitchFamily="34" charset="0"/>
        <a:ea typeface="+mn-ea"/>
        <a:cs typeface="+mn-cs"/>
      </a:defRPr>
    </a:lvl4pPr>
    <a:lvl5pPr marL="1828800" algn="l" rtl="0" eaLnBrk="0" fontAlgn="base" hangingPunct="0">
      <a:lnSpc>
        <a:spcPct val="110000"/>
      </a:lnSpc>
      <a:spcBef>
        <a:spcPct val="70000"/>
      </a:spcBef>
      <a:spcAft>
        <a:spcPct val="0"/>
      </a:spcAft>
      <a:buClr>
        <a:srgbClr val="C0C0C0"/>
      </a:buClr>
      <a:buSzPct val="92000"/>
      <a:buFont typeface="Wingdings" pitchFamily="2" charset="2"/>
      <a:defRPr sz="10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rebuchet M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7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E68900"/>
    <a:srgbClr val="FF6600"/>
    <a:srgbClr val="FFFFFF"/>
    <a:srgbClr val="682E57"/>
    <a:srgbClr val="773564"/>
    <a:srgbClr val="6C3660"/>
    <a:srgbClr val="653D58"/>
    <a:srgbClr val="FFE7CD"/>
    <a:srgbClr val="EEBC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41" autoAdjust="0"/>
    <p:restoredTop sz="91111" autoAdjust="0"/>
  </p:normalViewPr>
  <p:slideViewPr>
    <p:cSldViewPr snapToGrid="0">
      <p:cViewPr varScale="1">
        <p:scale>
          <a:sx n="63" d="100"/>
          <a:sy n="63" d="100"/>
        </p:scale>
        <p:origin x="855" y="51"/>
      </p:cViewPr>
      <p:guideLst>
        <p:guide orient="horz" pos="2160"/>
        <p:guide pos="38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7661"/>
    </p:cViewPr>
  </p:sorterViewPr>
  <p:notesViewPr>
    <p:cSldViewPr snapToGrid="0">
      <p:cViewPr varScale="1">
        <p:scale>
          <a:sx n="68" d="100"/>
          <a:sy n="68" d="100"/>
        </p:scale>
        <p:origin x="-2983" y="-92"/>
      </p:cViewPr>
      <p:guideLst>
        <p:guide orient="horz" pos="3128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170447800109226E-2"/>
          <c:y val="2.7049606742380716E-2"/>
          <c:w val="0.79582820194975401"/>
          <c:h val="0.9459007865152385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99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711-4514-A1CB-1BCD61CA50D2}"/>
              </c:ext>
            </c:extLst>
          </c:dPt>
          <c:dPt>
            <c:idx val="1"/>
            <c:bubble3D val="0"/>
            <c:spPr>
              <a:solidFill>
                <a:srgbClr val="FFE7CD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711-4514-A1CB-1BCD61CA50D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F2A-41E2-A4C4-E665659106C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F2A-41E2-A4C4-E665659106C3}"/>
              </c:ext>
            </c:extLst>
          </c:dPt>
          <c:dLbls>
            <c:dLbl>
              <c:idx val="0"/>
              <c:layout>
                <c:manualLayout>
                  <c:x val="-0.18897834806258818"/>
                  <c:y val="-6.114382563440119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800" dirty="0" smtClean="0">
                        <a:solidFill>
                          <a:schemeClr val="tx1"/>
                        </a:solidFill>
                      </a:rPr>
                      <a:t>80</a:t>
                    </a:r>
                    <a:r>
                      <a:rPr lang="en-US" sz="2800" baseline="0" dirty="0" smtClean="0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61187521251655885"/>
                      <c:h val="0.478331827323404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9711-4514-A1CB-1BCD61CA50D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11-4514-A1CB-1BCD61CA50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79</c:v>
                </c:pt>
                <c:pt idx="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11-4514-A1CB-1BCD61CA50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defTabSz="914472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effectLst/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4" y="1"/>
            <a:ext cx="2945862" cy="49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 defTabSz="914472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effectLst/>
                <a:latin typeface="Arial" pitchFamily="34" charset="0"/>
              </a:defRPr>
            </a:lvl1pPr>
          </a:lstStyle>
          <a:p>
            <a:fld id="{7AD1322C-ED99-4B81-976E-A42B343E0BC1}" type="datetimeFigureOut">
              <a:rPr lang="ru-RU"/>
              <a:pPr/>
              <a:t>01.10.2019</a:t>
            </a:fld>
            <a:endParaRPr lang="ru-RU"/>
          </a:p>
        </p:txBody>
      </p:sp>
      <p:sp>
        <p:nvSpPr>
          <p:cNvPr id="238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273"/>
            <a:ext cx="2945862" cy="49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 defTabSz="914472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effectLst/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238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4" y="9429273"/>
            <a:ext cx="2945862" cy="49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 algn="r" defTabSz="914472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effectLst/>
                <a:latin typeface="Arial" pitchFamily="34" charset="0"/>
              </a:defRPr>
            </a:lvl1pPr>
          </a:lstStyle>
          <a:p>
            <a:fld id="{23C51D06-E976-4C1E-9273-5D390AFD679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363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52" tIns="46576" rIns="93152" bIns="46576" numCol="1" anchor="t" anchorCtr="0" compatLnSpc="1">
            <a:prstTxWarp prst="textNoShape">
              <a:avLst/>
            </a:prstTxWarp>
          </a:bodyPr>
          <a:lstStyle>
            <a:lvl1pPr defTabSz="931321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effectLst/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4" y="1"/>
            <a:ext cx="2945862" cy="49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52" tIns="46576" rIns="93152" bIns="46576" numCol="1" anchor="t" anchorCtr="0" compatLnSpc="1">
            <a:prstTxWarp prst="textNoShape">
              <a:avLst/>
            </a:prstTxWarp>
          </a:bodyPr>
          <a:lstStyle>
            <a:lvl1pPr algn="r" defTabSz="931321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effectLst/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984" y="4716947"/>
            <a:ext cx="5435708" cy="4467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52" tIns="46576" rIns="93152" bIns="465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273"/>
            <a:ext cx="2945862" cy="49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52" tIns="46576" rIns="93152" bIns="46576" numCol="1" anchor="b" anchorCtr="0" compatLnSpc="1">
            <a:prstTxWarp prst="textNoShape">
              <a:avLst/>
            </a:prstTxWarp>
          </a:bodyPr>
          <a:lstStyle>
            <a:lvl1pPr defTabSz="931321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effectLst/>
                <a:latin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4" y="9429273"/>
            <a:ext cx="2945862" cy="49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52" tIns="46576" rIns="93152" bIns="46576" numCol="1" anchor="b" anchorCtr="0" compatLnSpc="1">
            <a:prstTxWarp prst="textNoShape">
              <a:avLst/>
            </a:prstTxWarp>
          </a:bodyPr>
          <a:lstStyle>
            <a:lvl1pPr algn="r" defTabSz="931321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200" b="0">
                <a:effectLst/>
                <a:latin typeface="Arial" pitchFamily="34" charset="0"/>
              </a:defRPr>
            </a:lvl1pPr>
          </a:lstStyle>
          <a:p>
            <a:fld id="{B9854E13-6D1D-4D77-BFD6-D421C1083F6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6953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09625" y="236538"/>
            <a:ext cx="8269288" cy="4652962"/>
          </a:xfrm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885" y="5059039"/>
            <a:ext cx="5435708" cy="4466756"/>
          </a:xfrm>
        </p:spPr>
        <p:txBody>
          <a:bodyPr/>
          <a:lstStyle/>
          <a:p>
            <a:pPr marL="228575" indent="-228575">
              <a:buAutoNum type="arabicPeriod"/>
            </a:pPr>
            <a:endParaRPr lang="ru-RU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786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09625" y="236538"/>
            <a:ext cx="8269288" cy="4652962"/>
          </a:xfrm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884" y="5059848"/>
            <a:ext cx="6151616" cy="4467470"/>
          </a:xfrm>
        </p:spPr>
        <p:txBody>
          <a:bodyPr/>
          <a:lstStyle/>
          <a:p>
            <a:endParaRPr lang="ru-RU" sz="10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7516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>
              <a:defRPr sz="10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defTabSz="930275">
              <a:defRPr sz="10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defTabSz="930275">
              <a:defRPr sz="10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defTabSz="930275">
              <a:defRPr sz="1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defTabSz="930275">
              <a:defRPr sz="1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ctr" defTabSz="930275" eaLnBrk="0" fontAlgn="base" hangingPunct="0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rgbClr val="C0C0C0"/>
              </a:buClr>
              <a:buSzPct val="92000"/>
              <a:buFont typeface="Wingdings" pitchFamily="2" charset="2"/>
              <a:defRPr sz="1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ctr" defTabSz="930275" eaLnBrk="0" fontAlgn="base" hangingPunct="0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rgbClr val="C0C0C0"/>
              </a:buClr>
              <a:buSzPct val="92000"/>
              <a:buFont typeface="Wingdings" pitchFamily="2" charset="2"/>
              <a:defRPr sz="1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ctr" defTabSz="930275" eaLnBrk="0" fontAlgn="base" hangingPunct="0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rgbClr val="C0C0C0"/>
              </a:buClr>
              <a:buSzPct val="92000"/>
              <a:buFont typeface="Wingdings" pitchFamily="2" charset="2"/>
              <a:defRPr sz="1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ctr" defTabSz="930275" eaLnBrk="0" fontAlgn="base" hangingPunct="0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rgbClr val="C0C0C0"/>
              </a:buClr>
              <a:buSzPct val="92000"/>
              <a:buFont typeface="Wingdings" pitchFamily="2" charset="2"/>
              <a:defRPr sz="1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fld id="{D0EE070F-DC05-4FCC-801B-8855E71FB081}" type="slidenum">
              <a:rPr lang="ru-RU" sz="1200" b="0" smtClean="0">
                <a:latin typeface="Arial" charset="0"/>
              </a:rPr>
              <a:pPr/>
              <a:t>10</a:t>
            </a:fld>
            <a:endParaRPr lang="ru-RU" sz="1200" b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134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09625" y="236538"/>
            <a:ext cx="8269288" cy="4652962"/>
          </a:xfrm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884" y="5059848"/>
            <a:ext cx="6151616" cy="4467470"/>
          </a:xfrm>
        </p:spPr>
        <p:txBody>
          <a:bodyPr/>
          <a:lstStyle/>
          <a:p>
            <a:endParaRPr lang="ru-RU" sz="10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644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09625" y="236538"/>
            <a:ext cx="8269288" cy="4652962"/>
          </a:xfrm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884" y="5059848"/>
            <a:ext cx="6151616" cy="4467470"/>
          </a:xfrm>
        </p:spPr>
        <p:txBody>
          <a:bodyPr/>
          <a:lstStyle/>
          <a:p>
            <a:endParaRPr lang="ru-RU" sz="10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355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09625" y="236538"/>
            <a:ext cx="8269288" cy="4652962"/>
          </a:xfrm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884" y="5059848"/>
            <a:ext cx="6151616" cy="4467470"/>
          </a:xfrm>
        </p:spPr>
        <p:txBody>
          <a:bodyPr/>
          <a:lstStyle/>
          <a:p>
            <a:endParaRPr lang="ru-RU" sz="10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708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09625" y="236538"/>
            <a:ext cx="8269288" cy="4652962"/>
          </a:xfrm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884" y="5059848"/>
            <a:ext cx="6151616" cy="4467470"/>
          </a:xfrm>
        </p:spPr>
        <p:txBody>
          <a:bodyPr/>
          <a:lstStyle/>
          <a:p>
            <a:endParaRPr lang="ru-RU" sz="10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203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09625" y="236538"/>
            <a:ext cx="8269288" cy="4652962"/>
          </a:xfrm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884" y="5059848"/>
            <a:ext cx="6151616" cy="4467470"/>
          </a:xfrm>
        </p:spPr>
        <p:txBody>
          <a:bodyPr/>
          <a:lstStyle/>
          <a:p>
            <a:endParaRPr lang="ru-RU" sz="10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745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09625" y="236538"/>
            <a:ext cx="8269288" cy="4652962"/>
          </a:xfrm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884" y="5059848"/>
            <a:ext cx="6151616" cy="4467470"/>
          </a:xfrm>
        </p:spPr>
        <p:txBody>
          <a:bodyPr/>
          <a:lstStyle/>
          <a:p>
            <a:endParaRPr lang="ru-RU" sz="10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209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09625" y="236538"/>
            <a:ext cx="8269288" cy="4652962"/>
          </a:xfrm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884" y="5060657"/>
            <a:ext cx="6151616" cy="4468184"/>
          </a:xfrm>
        </p:spPr>
        <p:txBody>
          <a:bodyPr/>
          <a:lstStyle/>
          <a:p>
            <a:endParaRPr lang="ru-RU" sz="10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655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809625" y="236538"/>
            <a:ext cx="8269288" cy="4652962"/>
          </a:xfrm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884" y="5060657"/>
            <a:ext cx="6151616" cy="4468184"/>
          </a:xfrm>
        </p:spPr>
        <p:txBody>
          <a:bodyPr/>
          <a:lstStyle/>
          <a:p>
            <a:endParaRPr lang="ru-RU" sz="10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431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http://www.tmkgroup.ru/_Illustrations/top3_eng.gif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82" name="Picture 2" descr="http://www.tmkgroup.ru/_Illustrations/top3_eng.gif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79"/>
          <a:stretch>
            <a:fillRect/>
          </a:stretch>
        </p:blipFill>
        <p:spPr bwMode="auto">
          <a:xfrm>
            <a:off x="6096000" y="0"/>
            <a:ext cx="60960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2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724401"/>
            <a:ext cx="8534400" cy="84137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pic>
        <p:nvPicPr>
          <p:cNvPr id="225284" name="Picture 4" descr="http://www.tmkgroup.ru/_Illustrations/top3_eng.gif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4" t="54279"/>
          <a:stretch>
            <a:fillRect/>
          </a:stretch>
        </p:blipFill>
        <p:spPr bwMode="auto">
          <a:xfrm>
            <a:off x="1295401" y="0"/>
            <a:ext cx="4832351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28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341967" y="3716338"/>
            <a:ext cx="9505951" cy="965200"/>
          </a:xfrm>
        </p:spPr>
        <p:txBody>
          <a:bodyPr/>
          <a:lstStyle>
            <a:lvl1pPr algn="ctr">
              <a:defRPr sz="2800">
                <a:solidFill>
                  <a:srgbClr val="D86C00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pic>
        <p:nvPicPr>
          <p:cNvPr id="225286" name="Picture 6" descr="TMKe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"/>
          <a:stretch>
            <a:fillRect/>
          </a:stretch>
        </p:blipFill>
        <p:spPr bwMode="auto">
          <a:xfrm>
            <a:off x="0" y="0"/>
            <a:ext cx="12954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CE4442-EF87-49CA-83AE-5B1A30E9727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363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472084" y="44450"/>
            <a:ext cx="2724149" cy="59055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1" y="44450"/>
            <a:ext cx="7973484" cy="59055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A6480D-C2FC-4ACE-93BA-0D5B53BA469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512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A17FF-67DA-4C14-BD36-8F285B6B97EC}" type="datetime1">
              <a:rPr lang="ru-RU" smtClean="0"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C36531-2808-4853-AF1A-B11FC7B0E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56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C0967-4F2C-41CD-B265-CD4E7F4E919B}" type="datetime1">
              <a:rPr lang="ru-RU" smtClean="0"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25F9D3-CDC9-4B25-99F8-F501AE92FD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774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E204F-ED51-42C9-9C99-7D146FBC2EA3}" type="datetime1">
              <a:rPr lang="ru-RU" smtClean="0"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F9A59F-0BFB-4FBF-982A-9FD6244BC0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492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3DD97-0730-4D03-81EA-4B5FABB2B5A8}" type="datetime1">
              <a:rPr lang="ru-RU" smtClean="0"/>
              <a:t>01.10.2019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B26F02-3AD1-40F3-915A-743E8C2D67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879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86CF0-97F0-42C5-8454-BDE6E3C313CE}" type="datetime1">
              <a:rPr lang="ru-RU" smtClean="0"/>
              <a:t>01.10.2019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446DBBF-9E2A-4021-86D6-DC35532A6A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632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DF588-BBC1-4017-B0ED-AA2BF009F6B0}" type="datetime1">
              <a:rPr lang="ru-RU" smtClean="0"/>
              <a:t>01.10.2019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ADD0D9D-4F67-4CAF-9468-A774E05087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4621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D3C41-EAE9-422A-AE68-705741AACB59}" type="datetime1">
              <a:rPr lang="ru-RU" smtClean="0"/>
              <a:t>01.10.2019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7D99E1-6EE1-464E-96BA-BEA3E26574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7260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E7002-CD25-4B3E-A695-2A0F5DE64D54}" type="datetime1">
              <a:rPr lang="ru-RU" smtClean="0"/>
              <a:t>01.10.2019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759282-8B67-4D11-976C-D2F996EED7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387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6A2A65-8351-46D5-83BB-DFFEA658ED2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309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F41FA-D038-4E10-9889-A665F54211C1}" type="datetime1">
              <a:rPr lang="ru-RU" smtClean="0"/>
              <a:t>01.10.2019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9407F1C-ED19-4E68-B62C-97213C64B6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879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3B60F-4AD3-4614-ADE8-8BDEC3C0BCDE}" type="datetime1">
              <a:rPr lang="ru-RU" smtClean="0"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94F01B-EB3F-42EF-896C-214A73837F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236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7E48E-47E5-4857-90CA-AB9831A6B2D8}" type="datetime1">
              <a:rPr lang="ru-RU" smtClean="0"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ACC879-6059-423F-A909-9FE1315505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067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E73110-B274-4605-AB12-A466DC8609A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585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47801" y="1341438"/>
            <a:ext cx="4891617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42617" y="1341438"/>
            <a:ext cx="4891616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E237FE2-B7AD-424C-84D8-5F15F88FD72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035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EAE1DD-8EE6-46E2-AD87-C7876ADA66B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754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CA34EA-29F7-488F-AB2C-6A2206483A2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999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D079E0D-94E0-49B1-A8A8-87C3753FABC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003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96159D-EB0D-4B23-A101-AB10213DE3F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347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2520F2-0181-4D34-BECF-09FABCB7975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188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http://www.tmkgroup.ru/_Illustrations/top3_eng.gif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1" y="1341438"/>
            <a:ext cx="9986433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24900" y="6553200"/>
            <a:ext cx="28448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900" b="0">
                <a:effectLst/>
                <a:latin typeface="+mn-lt"/>
              </a:defRPr>
            </a:lvl1pPr>
          </a:lstStyle>
          <a:p>
            <a:fld id="{7BD6871D-1A9C-4236-8630-FDBCAE4B1042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224260" name="Picture 4" descr="http://www.tmkgroup.ru/_Illustrations/top3_eng.gif"/>
          <p:cNvPicPr>
            <a:picLocks noChangeAspect="1" noChangeArrowheads="1"/>
          </p:cNvPicPr>
          <p:nvPr/>
        </p:nvPicPr>
        <p:blipFill>
          <a:blip r:embed="rId13" r:link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79"/>
          <a:stretch>
            <a:fillRect/>
          </a:stretch>
        </p:blipFill>
        <p:spPr bwMode="auto">
          <a:xfrm rot="16200000">
            <a:off x="-1199885" y="4354249"/>
            <a:ext cx="3703637" cy="130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4261" name="Picture 5" descr="http://www.tmkgroup.ru/_Illustrations/top3_eng.gif"/>
          <p:cNvPicPr>
            <a:picLocks noChangeAspect="1" noChangeArrowheads="1"/>
          </p:cNvPicPr>
          <p:nvPr/>
        </p:nvPicPr>
        <p:blipFill>
          <a:blip r:embed="rId13" r:link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04" t="54279"/>
          <a:stretch>
            <a:fillRect/>
          </a:stretch>
        </p:blipFill>
        <p:spPr bwMode="auto">
          <a:xfrm rot="16200000">
            <a:off x="-738717" y="1143530"/>
            <a:ext cx="2781300" cy="130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426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95401" y="44451"/>
            <a:ext cx="10900833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grpSp>
        <p:nvGrpSpPr>
          <p:cNvPr id="224263" name="Group 7"/>
          <p:cNvGrpSpPr>
            <a:grpSpLocks/>
          </p:cNvGrpSpPr>
          <p:nvPr/>
        </p:nvGrpSpPr>
        <p:grpSpPr bwMode="auto">
          <a:xfrm>
            <a:off x="1297517" y="962025"/>
            <a:ext cx="10276416" cy="215900"/>
            <a:chOff x="607" y="588"/>
            <a:chExt cx="4717" cy="136"/>
          </a:xfrm>
        </p:grpSpPr>
        <p:sp>
          <p:nvSpPr>
            <p:cNvPr id="224264" name="AutoShape 8"/>
            <p:cNvSpPr>
              <a:spLocks noChangeArrowheads="1"/>
            </p:cNvSpPr>
            <p:nvPr/>
          </p:nvSpPr>
          <p:spPr bwMode="gray">
            <a:xfrm flipH="1">
              <a:off x="607" y="588"/>
              <a:ext cx="4474" cy="135"/>
            </a:xfrm>
            <a:prstGeom prst="roundRect">
              <a:avLst>
                <a:gd name="adj" fmla="val 0"/>
              </a:avLst>
            </a:prstGeom>
            <a:solidFill>
              <a:srgbClr val="FF9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000"/>
            </a:p>
          </p:txBody>
        </p:sp>
        <p:sp>
          <p:nvSpPr>
            <p:cNvPr id="224265" name="AutoShape 9"/>
            <p:cNvSpPr>
              <a:spLocks noChangeArrowheads="1"/>
            </p:cNvSpPr>
            <p:nvPr/>
          </p:nvSpPr>
          <p:spPr bwMode="gray">
            <a:xfrm>
              <a:off x="5072" y="588"/>
              <a:ext cx="252" cy="136"/>
            </a:xfrm>
            <a:prstGeom prst="flowChartDelay">
              <a:avLst/>
            </a:prstGeom>
            <a:solidFill>
              <a:srgbClr val="FF9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sz="1000"/>
            </a:p>
          </p:txBody>
        </p:sp>
      </p:grpSp>
      <p:pic>
        <p:nvPicPr>
          <p:cNvPr id="224266" name="Picture 10" descr="TMKe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"/>
          <a:stretch>
            <a:fillRect/>
          </a:stretch>
        </p:blipFill>
        <p:spPr bwMode="auto">
          <a:xfrm>
            <a:off x="0" y="0"/>
            <a:ext cx="12954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FF993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FF9933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FF9933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FF9933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FF9933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FF9933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FF9933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FF9933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FF9933"/>
          </a:solidFill>
          <a:latin typeface="Arial" pitchFamily="34" charset="0"/>
        </a:defRPr>
      </a:lvl9pPr>
    </p:titleStyle>
    <p:bodyStyle>
      <a:lvl1pPr marL="266700" indent="-266700" algn="l" rtl="0" fontAlgn="base">
        <a:spcBef>
          <a:spcPct val="20000"/>
        </a:spcBef>
        <a:spcAft>
          <a:spcPct val="0"/>
        </a:spcAft>
        <a:buClr>
          <a:srgbClr val="FF9933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523875" indent="-255588" algn="l" rtl="0" fontAlgn="base">
        <a:spcBef>
          <a:spcPct val="20000"/>
        </a:spcBef>
        <a:spcAft>
          <a:spcPct val="0"/>
        </a:spcAft>
        <a:buClr>
          <a:srgbClr val="FF9933"/>
        </a:buClr>
        <a:buChar char="–"/>
        <a:defRPr sz="1200">
          <a:solidFill>
            <a:schemeClr val="tx1"/>
          </a:solidFill>
          <a:latin typeface="+mn-lt"/>
        </a:defRPr>
      </a:lvl2pPr>
      <a:lvl3pPr marL="809625" indent="-284163" algn="l" rtl="0" fontAlgn="base">
        <a:spcBef>
          <a:spcPct val="20000"/>
        </a:spcBef>
        <a:spcAft>
          <a:spcPct val="0"/>
        </a:spcAft>
        <a:buClr>
          <a:srgbClr val="FF9933"/>
        </a:buClr>
        <a:buChar char="•"/>
        <a:defRPr sz="1200">
          <a:solidFill>
            <a:schemeClr val="tx1"/>
          </a:solidFill>
          <a:latin typeface="+mn-lt"/>
        </a:defRPr>
      </a:lvl3pPr>
      <a:lvl4pPr marL="1057275" indent="-246063" algn="l" rtl="0" fontAlgn="base">
        <a:spcBef>
          <a:spcPct val="20000"/>
        </a:spcBef>
        <a:spcAft>
          <a:spcPct val="0"/>
        </a:spcAft>
        <a:buClr>
          <a:srgbClr val="FF9933"/>
        </a:buClr>
        <a:buChar char="–"/>
        <a:defRPr sz="1200">
          <a:solidFill>
            <a:schemeClr val="tx1"/>
          </a:solidFill>
          <a:latin typeface="+mn-lt"/>
        </a:defRPr>
      </a:lvl4pPr>
      <a:lvl5pPr marL="1333500" indent="-274638" algn="l" rtl="0" fontAlgn="base">
        <a:spcBef>
          <a:spcPct val="20000"/>
        </a:spcBef>
        <a:spcAft>
          <a:spcPct val="0"/>
        </a:spcAft>
        <a:buClr>
          <a:srgbClr val="FF9933"/>
        </a:buClr>
        <a:buChar char="»"/>
        <a:defRPr sz="1200">
          <a:solidFill>
            <a:schemeClr val="tx1"/>
          </a:solidFill>
          <a:latin typeface="+mn-lt"/>
        </a:defRPr>
      </a:lvl5pPr>
      <a:lvl6pPr marL="1790700" indent="-274638" algn="l" rtl="0" fontAlgn="base">
        <a:spcBef>
          <a:spcPct val="20000"/>
        </a:spcBef>
        <a:spcAft>
          <a:spcPct val="0"/>
        </a:spcAft>
        <a:buClr>
          <a:srgbClr val="FF9933"/>
        </a:buClr>
        <a:buChar char="»"/>
        <a:defRPr sz="1200">
          <a:solidFill>
            <a:schemeClr val="tx1"/>
          </a:solidFill>
          <a:latin typeface="+mn-lt"/>
        </a:defRPr>
      </a:lvl6pPr>
      <a:lvl7pPr marL="2247900" indent="-274638" algn="l" rtl="0" fontAlgn="base">
        <a:spcBef>
          <a:spcPct val="20000"/>
        </a:spcBef>
        <a:spcAft>
          <a:spcPct val="0"/>
        </a:spcAft>
        <a:buClr>
          <a:srgbClr val="FF9933"/>
        </a:buClr>
        <a:buChar char="»"/>
        <a:defRPr sz="1200">
          <a:solidFill>
            <a:schemeClr val="tx1"/>
          </a:solidFill>
          <a:latin typeface="+mn-lt"/>
        </a:defRPr>
      </a:lvl7pPr>
      <a:lvl8pPr marL="2705100" indent="-274638" algn="l" rtl="0" fontAlgn="base">
        <a:spcBef>
          <a:spcPct val="20000"/>
        </a:spcBef>
        <a:spcAft>
          <a:spcPct val="0"/>
        </a:spcAft>
        <a:buClr>
          <a:srgbClr val="FF9933"/>
        </a:buClr>
        <a:buChar char="»"/>
        <a:defRPr sz="1200">
          <a:solidFill>
            <a:schemeClr val="tx1"/>
          </a:solidFill>
          <a:latin typeface="+mn-lt"/>
        </a:defRPr>
      </a:lvl8pPr>
      <a:lvl9pPr marL="3162300" indent="-274638" algn="l" rtl="0" fontAlgn="base">
        <a:spcBef>
          <a:spcPct val="20000"/>
        </a:spcBef>
        <a:spcAft>
          <a:spcPct val="0"/>
        </a:spcAft>
        <a:buClr>
          <a:srgbClr val="FF9933"/>
        </a:buClr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 smtClean="0">
                <a:effectLst/>
                <a:latin typeface="+mn-lt"/>
              </a:defRPr>
            </a:lvl1pPr>
          </a:lstStyle>
          <a:p>
            <a:pPr>
              <a:defRPr/>
            </a:pPr>
            <a:fld id="{43DB89C9-93C9-41B3-9216-8B87063CFBC8}" type="datetime1">
              <a:rPr lang="ru-RU" smtClean="0"/>
              <a:t>01.10.2019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 smtClean="0"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 b="0">
                <a:effectLst/>
                <a:latin typeface="+mn-lt"/>
              </a:defRPr>
            </a:lvl1pPr>
          </a:lstStyle>
          <a:p>
            <a:pPr>
              <a:defRPr/>
            </a:pPr>
            <a:fld id="{AECB51FF-5631-41C6-A517-91EB2D1B65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8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8738" y="299256"/>
            <a:ext cx="8434524" cy="6278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dirty="0">
                <a:solidFill>
                  <a:srgbClr val="FF6600"/>
                </a:solidFill>
                <a:effectLst/>
                <a:latin typeface="Calibri" pitchFamily="34" charset="0"/>
                <a:cs typeface="Calibri" pitchFamily="34" charset="0"/>
              </a:rPr>
              <a:t>Трубная Металлургическая Компания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192564" y="6245526"/>
            <a:ext cx="6012612" cy="46582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6600"/>
                </a:solidFill>
                <a:effectLst/>
                <a:latin typeface="Calibri" pitchFamily="34" charset="0"/>
                <a:cs typeface="Calibri" pitchFamily="34" charset="0"/>
              </a:rPr>
              <a:t>201</a:t>
            </a:r>
            <a:r>
              <a:rPr lang="en-US" sz="2800" dirty="0">
                <a:solidFill>
                  <a:srgbClr val="FF6600"/>
                </a:solidFill>
                <a:effectLst/>
                <a:latin typeface="Calibri" pitchFamily="34" charset="0"/>
                <a:cs typeface="Calibri" pitchFamily="34" charset="0"/>
              </a:rPr>
              <a:t>9</a:t>
            </a:r>
            <a:endParaRPr lang="ru-RU" sz="2800" dirty="0">
              <a:solidFill>
                <a:srgbClr val="FF66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702" y="4431136"/>
            <a:ext cx="1880438" cy="13339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559" y="4431674"/>
            <a:ext cx="1893375" cy="13385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319" y="4431136"/>
            <a:ext cx="1891652" cy="13160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908" y="4431136"/>
            <a:ext cx="1861643" cy="1338531"/>
          </a:xfrm>
          <a:prstGeom prst="rect">
            <a:avLst/>
          </a:prstGeom>
        </p:spPr>
      </p:pic>
      <p:sp>
        <p:nvSpPr>
          <p:cNvPr id="12" name="Rectangle 26"/>
          <p:cNvSpPr txBox="1">
            <a:spLocks noChangeArrowheads="1"/>
          </p:cNvSpPr>
          <p:nvPr/>
        </p:nvSpPr>
        <p:spPr bwMode="auto">
          <a:xfrm>
            <a:off x="1176878" y="3720628"/>
            <a:ext cx="4599262" cy="62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ru-RU" sz="1200" kern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  <a:cs typeface="Calibri" pitchFamily="34" charset="0"/>
              </a:rPr>
              <a:t>Докладчик: </a:t>
            </a:r>
            <a:r>
              <a:rPr lang="ru-RU" sz="1200" kern="0" dirty="0" smtClean="0">
                <a:solidFill>
                  <a:srgbClr val="000000">
                    <a:lumMod val="65000"/>
                    <a:lumOff val="35000"/>
                  </a:srgbClr>
                </a:solidFill>
                <a:effectLst/>
                <a:cs typeface="Calibri" pitchFamily="34" charset="0"/>
              </a:rPr>
              <a:t>Рекин С.А.</a:t>
            </a:r>
          </a:p>
          <a:p>
            <a:pPr algn="l" eaLnBrk="1" hangingPunct="1">
              <a:lnSpc>
                <a:spcPct val="100000"/>
              </a:lnSpc>
              <a:buClrTx/>
              <a:buSzTx/>
              <a:buFontTx/>
              <a:buNone/>
            </a:pPr>
            <a:r>
              <a:rPr lang="ru-RU" sz="1200" kern="0" dirty="0" smtClean="0">
                <a:solidFill>
                  <a:srgbClr val="000000">
                    <a:lumMod val="65000"/>
                    <a:lumOff val="35000"/>
                  </a:srgbClr>
                </a:solidFill>
                <a:effectLst/>
                <a:cs typeface="Calibri" pitchFamily="34" charset="0"/>
              </a:rPr>
              <a:t>Генеральный директор ТМК-Премиум Сервис, д.т.н.</a:t>
            </a:r>
            <a:endParaRPr lang="ru-RU" sz="1200" kern="0" dirty="0">
              <a:solidFill>
                <a:srgbClr val="000000">
                  <a:lumMod val="65000"/>
                  <a:lumOff val="35000"/>
                </a:srgbClr>
              </a:solidFill>
              <a:effectLst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9070" y="2241399"/>
            <a:ext cx="11397552" cy="989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1" hangingPunct="1">
              <a:lnSpc>
                <a:spcPct val="80000"/>
              </a:lnSpc>
              <a:buClrTx/>
              <a:buSzTx/>
            </a:pPr>
            <a:r>
              <a:rPr lang="ru-RU" sz="3600" b="0" kern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Calibri" pitchFamily="34" charset="0"/>
                <a:cs typeface="Calibri" pitchFamily="34" charset="0"/>
              </a:rPr>
              <a:t>Практические решения ПАО «ТМК» для </a:t>
            </a:r>
            <a:r>
              <a:rPr lang="ru-RU" sz="3600" b="0" kern="0" dirty="0" smtClean="0"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Calibri" pitchFamily="34" charset="0"/>
                <a:cs typeface="Calibri" pitchFamily="34" charset="0"/>
              </a:rPr>
              <a:t>добычи углеводородов на шельфе</a:t>
            </a:r>
            <a:endParaRPr lang="ru-RU" sz="3600" b="0" kern="0" dirty="0">
              <a:solidFill>
                <a:srgbClr val="000000">
                  <a:lumMod val="65000"/>
                  <a:lumOff val="35000"/>
                </a:srgb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Picture 27" descr="TMK-Logo_s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90" y="208089"/>
            <a:ext cx="627800" cy="62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800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4264531" y="979641"/>
            <a:ext cx="7682693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buClrTx/>
            </a:pPr>
            <a:r>
              <a:rPr lang="ru-RU" sz="1800" b="0" dirty="0">
                <a:solidFill>
                  <a:prstClr val="black"/>
                </a:solidFill>
                <a:effectLst/>
                <a:latin typeface="Calibri" panose="020F0502020204030204" pitchFamily="34" charset="0"/>
              </a:rPr>
              <a:t>Для исключения рисков при эксплуатации труб с </a:t>
            </a:r>
            <a:r>
              <a:rPr lang="ru-RU" sz="1800" b="0" dirty="0" smtClean="0">
                <a:solidFill>
                  <a:prstClr val="black"/>
                </a:solidFill>
                <a:effectLst/>
                <a:latin typeface="Calibri" panose="020F0502020204030204" pitchFamily="34" charset="0"/>
              </a:rPr>
              <a:t>Премиальными </a:t>
            </a:r>
            <a:r>
              <a:rPr lang="ru-RU" sz="1800" b="0" dirty="0">
                <a:solidFill>
                  <a:prstClr val="black"/>
                </a:solidFill>
                <a:effectLst/>
                <a:latin typeface="Calibri" panose="020F0502020204030204" pitchFamily="34" charset="0"/>
              </a:rPr>
              <a:t>соединениями </a:t>
            </a:r>
            <a:r>
              <a:rPr lang="en-US" sz="1800" b="0" dirty="0">
                <a:solidFill>
                  <a:prstClr val="black"/>
                </a:solidFill>
                <a:effectLst/>
                <a:latin typeface="Calibri" panose="020F0502020204030204" pitchFamily="34" charset="0"/>
              </a:rPr>
              <a:t>TMK UP</a:t>
            </a:r>
            <a:r>
              <a:rPr lang="ru-RU" sz="1800" b="0" dirty="0">
                <a:solidFill>
                  <a:prstClr val="black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ru-RU" sz="1800" dirty="0">
                <a:solidFill>
                  <a:srgbClr val="FF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ТМК-</a:t>
            </a:r>
            <a:r>
              <a:rPr lang="ru-RU" sz="1800" dirty="0" err="1">
                <a:solidFill>
                  <a:srgbClr val="FF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Нефтегазсервис</a:t>
            </a:r>
            <a:r>
              <a:rPr lang="ru-RU" sz="1800" dirty="0">
                <a:solidFill>
                  <a:srgbClr val="FF66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0" dirty="0">
                <a:solidFill>
                  <a:prstClr val="black"/>
                </a:solidFill>
                <a:effectLst/>
                <a:latin typeface="Calibri" panose="020F0502020204030204" pitchFamily="34" charset="0"/>
              </a:rPr>
              <a:t>осуществляет сопровождение </a:t>
            </a:r>
            <a:r>
              <a:rPr lang="ru-RU" sz="1800" b="0" dirty="0" smtClean="0">
                <a:solidFill>
                  <a:prstClr val="black"/>
                </a:solidFill>
                <a:effectLst/>
                <a:latin typeface="Calibri" panose="020F0502020204030204" pitchFamily="34" charset="0"/>
              </a:rPr>
              <a:t>спусков.</a:t>
            </a:r>
          </a:p>
        </p:txBody>
      </p:sp>
      <p:pic>
        <p:nvPicPr>
          <p:cNvPr id="18" name="Рисунок 17" descr="IMG_0932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76" y="1084691"/>
            <a:ext cx="3758126" cy="2818594"/>
          </a:xfrm>
          <a:prstGeom prst="rect">
            <a:avLst/>
          </a:prstGeom>
          <a:ln>
            <a:solidFill>
              <a:srgbClr val="4C6067"/>
            </a:solidFill>
          </a:ln>
          <a:effectLst/>
        </p:spPr>
      </p:pic>
      <p:sp>
        <p:nvSpPr>
          <p:cNvPr id="14" name="Line 25"/>
          <p:cNvSpPr>
            <a:spLocks noChangeShapeType="1"/>
          </p:cNvSpPr>
          <p:nvPr/>
        </p:nvSpPr>
        <p:spPr bwMode="auto">
          <a:xfrm>
            <a:off x="248948" y="957557"/>
            <a:ext cx="11698276" cy="0"/>
          </a:xfrm>
          <a:prstGeom prst="line">
            <a:avLst/>
          </a:prstGeom>
          <a:ln w="19050">
            <a:solidFill>
              <a:srgbClr val="FF6600"/>
            </a:solidFill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dirty="0">
              <a:solidFill>
                <a:prstClr val="black"/>
              </a:solidFill>
              <a:effectLst/>
              <a:cs typeface="Calibri" pitchFamily="34" charset="0"/>
            </a:endParaRPr>
          </a:p>
        </p:txBody>
      </p:sp>
      <p:pic>
        <p:nvPicPr>
          <p:cNvPr id="15" name="Picture 27" descr="TMK-Logo_s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90" y="208089"/>
            <a:ext cx="627800" cy="62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26"/>
          <p:cNvSpPr txBox="1">
            <a:spLocks noChangeArrowheads="1"/>
          </p:cNvSpPr>
          <p:nvPr/>
        </p:nvSpPr>
        <p:spPr bwMode="auto">
          <a:xfrm>
            <a:off x="994312" y="208089"/>
            <a:ext cx="10958876" cy="62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lvl="0" algn="l" eaLnBrk="1" hangingPunct="1">
              <a:lnSpc>
                <a:spcPct val="100000"/>
              </a:lnSpc>
              <a:buClrTx/>
              <a:buSzTx/>
              <a:defRPr/>
            </a:pPr>
            <a:r>
              <a:rPr lang="ru-RU" sz="2400" b="0" kern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  <a:cs typeface="Calibri" panose="020F0502020204030204" pitchFamily="34" charset="0"/>
              </a:rPr>
              <a:t>Полевой </a:t>
            </a:r>
            <a:r>
              <a:rPr lang="ru-RU" sz="2400" b="0" kern="0" dirty="0" smtClean="0">
                <a:solidFill>
                  <a:srgbClr val="000000">
                    <a:lumMod val="65000"/>
                    <a:lumOff val="35000"/>
                  </a:srgbClr>
                </a:solidFill>
                <a:effectLst/>
                <a:cs typeface="Calibri" panose="020F0502020204030204" pitchFamily="34" charset="0"/>
              </a:rPr>
              <a:t>сервис для офшорных проектов</a:t>
            </a:r>
            <a:endParaRPr lang="ru-RU" sz="2400" b="0" kern="0" dirty="0">
              <a:solidFill>
                <a:srgbClr val="000000">
                  <a:lumMod val="65000"/>
                  <a:lumOff val="35000"/>
                </a:srgbClr>
              </a:solidFill>
              <a:effectLst/>
              <a:cs typeface="Calibri" panose="020F0502020204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1799038" y="6425184"/>
            <a:ext cx="392962" cy="432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C2838ED-24DA-4C42-A190-6EDC4641DD39}" type="slidenum"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9</a:t>
            </a:fld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58525" y="3953139"/>
            <a:ext cx="3385331" cy="2688453"/>
            <a:chOff x="6383547" y="3390181"/>
            <a:chExt cx="4295955" cy="3149419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6558801" y="3533933"/>
              <a:ext cx="4005442" cy="2892861"/>
              <a:chOff x="995815" y="1868089"/>
              <a:chExt cx="4005442" cy="2892861"/>
            </a:xfrm>
          </p:grpSpPr>
          <p:pic>
            <p:nvPicPr>
              <p:cNvPr id="28" name="Picture 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0153" y="1948481"/>
                <a:ext cx="1581104" cy="28124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9" name="Picture 7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5815" y="1868089"/>
                <a:ext cx="2391718" cy="15963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6" name="TextBox 35"/>
            <p:cNvSpPr txBox="1"/>
            <p:nvPr/>
          </p:nvSpPr>
          <p:spPr>
            <a:xfrm>
              <a:off x="6476162" y="5247108"/>
              <a:ext cx="2391718" cy="11898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r>
                <a:rPr lang="ru-RU" sz="1200" b="0" dirty="0">
                  <a:solidFill>
                    <a:prstClr val="black"/>
                  </a:solidFill>
                  <a:effectLst/>
                  <a:latin typeface="Calibri" panose="020F0502020204030204" pitchFamily="34" charset="0"/>
                </a:rPr>
                <a:t>На  корректной диаграмме можно проследить величину  натяга на всех уплотнительных </a:t>
              </a:r>
              <a:r>
                <a:rPr lang="ru-RU" sz="1200" b="0" dirty="0" smtClean="0">
                  <a:solidFill>
                    <a:prstClr val="black"/>
                  </a:solidFill>
                  <a:effectLst/>
                  <a:latin typeface="Calibri" panose="020F0502020204030204" pitchFamily="34" charset="0"/>
                </a:rPr>
                <a:t>участках</a:t>
              </a:r>
              <a:endParaRPr lang="ru-RU" sz="1200" b="0" dirty="0">
                <a:solidFill>
                  <a:prstClr val="black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2" name="Скругленный прямоугольник 1"/>
            <p:cNvSpPr/>
            <p:nvPr/>
          </p:nvSpPr>
          <p:spPr>
            <a:xfrm>
              <a:off x="6383547" y="3390181"/>
              <a:ext cx="4295955" cy="3149419"/>
            </a:xfrm>
            <a:prstGeom prst="roundRect">
              <a:avLst>
                <a:gd name="adj" fmla="val 7628"/>
              </a:avLst>
            </a:prstGeom>
            <a:noFill/>
            <a:ln w="9525">
              <a:solidFill>
                <a:srgbClr val="4C60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ru-RU" sz="1400" b="0" dirty="0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4658" y="2008153"/>
            <a:ext cx="3744126" cy="2935329"/>
          </a:xfrm>
          <a:prstGeom prst="rect">
            <a:avLst/>
          </a:prstGeom>
          <a:ln>
            <a:solidFill>
              <a:srgbClr val="4C6067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4084277" y="5259967"/>
            <a:ext cx="7534507" cy="1061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20000"/>
              </a:lnSpc>
              <a:spcBef>
                <a:spcPts val="8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1600" b="0" dirty="0" smtClean="0">
                <a:solidFill>
                  <a:prstClr val="black"/>
                </a:solidFill>
                <a:effectLst/>
                <a:latin typeface="Calibri" panose="020F0502020204030204" pitchFamily="34" charset="0"/>
              </a:rPr>
              <a:t>100</a:t>
            </a:r>
            <a:r>
              <a:rPr lang="ru-RU" sz="1600" b="0" dirty="0">
                <a:solidFill>
                  <a:prstClr val="black"/>
                </a:solidFill>
                <a:effectLst/>
                <a:latin typeface="Calibri" panose="020F0502020204030204" pitchFamily="34" charset="0"/>
              </a:rPr>
              <a:t>% присутствие на буровой площадке при свинчивании труб для контроля правильности сборки резьбовых соединений;</a:t>
            </a:r>
          </a:p>
          <a:p>
            <a:pPr marL="285750" lvl="0" indent="-285750" algn="just">
              <a:lnSpc>
                <a:spcPct val="120000"/>
              </a:lnSpc>
              <a:spcBef>
                <a:spcPts val="8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1600" b="0" dirty="0">
                <a:solidFill>
                  <a:prstClr val="black"/>
                </a:solidFill>
                <a:effectLst/>
                <a:latin typeface="Calibri" panose="020F0502020204030204" pitchFamily="34" charset="0"/>
              </a:rPr>
              <a:t>Составление и подписание акта об </a:t>
            </a:r>
            <a:r>
              <a:rPr lang="ru-RU" sz="1600" b="0" dirty="0" err="1">
                <a:solidFill>
                  <a:prstClr val="black"/>
                </a:solidFill>
                <a:effectLst/>
                <a:latin typeface="Calibri" panose="020F0502020204030204" pitchFamily="34" charset="0"/>
              </a:rPr>
              <a:t>опрессовке</a:t>
            </a:r>
            <a:r>
              <a:rPr lang="ru-RU" sz="1600" b="0" dirty="0">
                <a:solidFill>
                  <a:prstClr val="black"/>
                </a:solidFill>
                <a:effectLst/>
                <a:latin typeface="Calibri" panose="020F0502020204030204" pitchFamily="34" charset="0"/>
              </a:rPr>
              <a:t> колонны. 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84277" y="2336927"/>
            <a:ext cx="3593976" cy="3232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20000"/>
              </a:lnSpc>
              <a:spcBef>
                <a:spcPts val="8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1600" b="0" dirty="0">
                <a:solidFill>
                  <a:prstClr val="black"/>
                </a:solidFill>
                <a:effectLst/>
                <a:latin typeface="Calibri" panose="020F0502020204030204" pitchFamily="34" charset="0"/>
              </a:rPr>
              <a:t>Расширенный инструктаж бригады подрядчиков по правилам сборки соединений;</a:t>
            </a:r>
          </a:p>
          <a:p>
            <a:pPr marL="285750" lvl="0" indent="-285750" algn="just">
              <a:lnSpc>
                <a:spcPct val="120000"/>
              </a:lnSpc>
              <a:spcBef>
                <a:spcPts val="8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1600" b="0" dirty="0">
                <a:solidFill>
                  <a:prstClr val="black"/>
                </a:solidFill>
                <a:effectLst/>
                <a:latin typeface="Calibri" panose="020F0502020204030204" pitchFamily="34" charset="0"/>
              </a:rPr>
              <a:t>Участие во внешнем осмотре труб перед спуском в скважину на предмет сохранности при транспортировке</a:t>
            </a:r>
            <a:r>
              <a:rPr lang="ru-RU" sz="1600" b="0" dirty="0" smtClean="0">
                <a:solidFill>
                  <a:prstClr val="black"/>
                </a:solidFill>
                <a:effectLst/>
                <a:latin typeface="Calibri" panose="020F0502020204030204" pitchFamily="34" charset="0"/>
              </a:rPr>
              <a:t>;</a:t>
            </a:r>
          </a:p>
          <a:p>
            <a:pPr marL="285750" indent="-285750" algn="just">
              <a:lnSpc>
                <a:spcPct val="120000"/>
              </a:lnSpc>
              <a:spcBef>
                <a:spcPts val="80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ü"/>
            </a:pPr>
            <a:r>
              <a:rPr lang="ru-RU" sz="1600" b="0" dirty="0">
                <a:solidFill>
                  <a:prstClr val="black"/>
                </a:solidFill>
                <a:effectLst/>
                <a:latin typeface="Calibri" panose="020F0502020204030204" pitchFamily="34" charset="0"/>
              </a:rPr>
              <a:t>Контроль за подготовкой труб к спуску;</a:t>
            </a:r>
          </a:p>
          <a:p>
            <a:pPr marL="285750" lvl="0" indent="-285750" algn="just">
              <a:lnSpc>
                <a:spcPct val="120000"/>
              </a:lnSpc>
              <a:spcBef>
                <a:spcPts val="0"/>
              </a:spcBef>
              <a:buClr>
                <a:srgbClr val="FF6600"/>
              </a:buClr>
              <a:buSzPct val="100000"/>
              <a:buFont typeface="Wingdings" panose="05000000000000000000" pitchFamily="2" charset="2"/>
              <a:buChar char="ü"/>
            </a:pPr>
            <a:endParaRPr lang="ru-RU" sz="1600" b="0" dirty="0">
              <a:solidFill>
                <a:prstClr val="black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3477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6" descr="Financial overview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1" y="4965065"/>
            <a:ext cx="1749425" cy="1060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7" descr="Company Overview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526" y="4965065"/>
            <a:ext cx="1749425" cy="1060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8" descr="Operations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6" y="4968240"/>
            <a:ext cx="1749425" cy="1060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9" descr="5 нарезная 005_resiz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9" y="4965065"/>
            <a:ext cx="1749425" cy="1060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038" y="818055"/>
            <a:ext cx="1749600" cy="124114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275" y="818056"/>
            <a:ext cx="1749600" cy="123688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Рисунок 11"/>
          <p:cNvPicPr>
            <a:picLocks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350" y="817323"/>
            <a:ext cx="1749600" cy="1238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Рисунок 12"/>
          <p:cNvPicPr>
            <a:picLocks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600" y="820799"/>
            <a:ext cx="1749600" cy="12384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828925" y="3125526"/>
            <a:ext cx="65722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0" hangingPunct="0">
              <a:lnSpc>
                <a:spcPct val="110000"/>
              </a:lnSpc>
              <a:spcBef>
                <a:spcPct val="70000"/>
              </a:spcBef>
              <a:buClr>
                <a:srgbClr val="C0C0C0"/>
              </a:buClr>
              <a:buSzPct val="92000"/>
              <a:buFont typeface="Wingdings" pitchFamily="2" charset="2"/>
              <a:buNone/>
              <a:defRPr/>
            </a:pPr>
            <a:r>
              <a:rPr lang="en-US" sz="2800">
                <a:solidFill>
                  <a:srgbClr val="FF6600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WWW.TMK-GROUP.COM</a:t>
            </a:r>
            <a:endParaRPr lang="ru-RU" sz="2800" dirty="0">
              <a:solidFill>
                <a:srgbClr val="FF6600"/>
              </a:solidFill>
              <a:effectLst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992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ine 25"/>
          <p:cNvSpPr>
            <a:spLocks noChangeShapeType="1"/>
          </p:cNvSpPr>
          <p:nvPr/>
        </p:nvSpPr>
        <p:spPr bwMode="auto">
          <a:xfrm>
            <a:off x="248948" y="957557"/>
            <a:ext cx="11698276" cy="0"/>
          </a:xfrm>
          <a:prstGeom prst="line">
            <a:avLst/>
          </a:prstGeom>
          <a:ln w="19050">
            <a:solidFill>
              <a:srgbClr val="FF6600"/>
            </a:solidFill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itchFamily="34" charset="0"/>
            </a:endParaRPr>
          </a:p>
        </p:txBody>
      </p:sp>
      <p:pic>
        <p:nvPicPr>
          <p:cNvPr id="16" name="Picture 27" descr="TMK-Logo_s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90" y="208089"/>
            <a:ext cx="627800" cy="62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26"/>
          <p:cNvSpPr txBox="1">
            <a:spLocks noChangeArrowheads="1"/>
          </p:cNvSpPr>
          <p:nvPr/>
        </p:nvSpPr>
        <p:spPr bwMode="auto">
          <a:xfrm>
            <a:off x="994312" y="208089"/>
            <a:ext cx="10958876" cy="62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lvl="0" algn="l" eaLnBrk="1" hangingPunct="1">
              <a:lnSpc>
                <a:spcPct val="100000"/>
              </a:lnSpc>
              <a:buClrTx/>
              <a:buSzTx/>
              <a:defRPr/>
            </a:pPr>
            <a:r>
              <a:rPr lang="ru-RU" sz="2400" kern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  <a:latin typeface="Arial  "/>
                <a:cs typeface="Calibri" pitchFamily="34" charset="0"/>
              </a:rPr>
              <a:t>ТМК – глобальный поставщик трубной продукции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  "/>
              <a:ea typeface="+mj-ea"/>
              <a:cs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415711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1800" dirty="0">
                <a:solidFill>
                  <a:srgbClr val="E25B00"/>
                </a:solidFill>
                <a:effectLst/>
                <a:latin typeface="Calibri" panose="020F0502020204030204"/>
              </a:rPr>
              <a:t>ТМК — мировой лидер по производству стальных труб и один из ведущих глобальных поставщиков трубной продукции для нефтегазовой промышленности.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06547" y="1092562"/>
            <a:ext cx="1296000" cy="108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3600" b="0" dirty="0" smtClean="0">
                <a:solidFill>
                  <a:srgbClr val="E25B00"/>
                </a:solidFill>
                <a:effectLst/>
              </a:rPr>
              <a:t>2</a:t>
            </a:r>
            <a:r>
              <a:rPr lang="en-US" sz="3600" b="0" dirty="0" smtClean="0">
                <a:solidFill>
                  <a:srgbClr val="E25B00"/>
                </a:solidFill>
                <a:effectLst/>
              </a:rPr>
              <a:t>0+</a:t>
            </a:r>
            <a:endParaRPr lang="ru-RU" sz="3600" b="0" dirty="0">
              <a:solidFill>
                <a:srgbClr val="E25B00"/>
              </a:solidFill>
              <a:effectLst/>
            </a:endParaRPr>
          </a:p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1050" b="0" dirty="0">
                <a:solidFill>
                  <a:prstClr val="black"/>
                </a:solidFill>
                <a:effectLst/>
              </a:rPr>
              <a:t>ПРОИЗВОДСТВЕННЫХ АКТИВОВ ПО ВСЕМУ МИРУ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864433" y="1092562"/>
            <a:ext cx="1296000" cy="108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3600" b="0" dirty="0">
                <a:solidFill>
                  <a:srgbClr val="E25B00"/>
                </a:solidFill>
                <a:effectLst/>
              </a:rPr>
              <a:t>№1</a:t>
            </a:r>
          </a:p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1050" b="0" dirty="0">
                <a:solidFill>
                  <a:prstClr val="black"/>
                </a:solidFill>
                <a:effectLst/>
              </a:rPr>
              <a:t>В МИРЕ ПО ОБЪЕМУ ПРОИЗВОДСТВА ТРУБ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722319" y="1141348"/>
            <a:ext cx="1296000" cy="108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3600" b="0" dirty="0">
                <a:solidFill>
                  <a:srgbClr val="E25B00"/>
                </a:solidFill>
                <a:effectLst/>
              </a:rPr>
              <a:t>13%</a:t>
            </a:r>
          </a:p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1050" b="0" dirty="0">
                <a:solidFill>
                  <a:prstClr val="black"/>
                </a:solidFill>
                <a:effectLst/>
              </a:rPr>
              <a:t>ДОЛЯ НА МИРОВОМ РЫНКЕ </a:t>
            </a:r>
            <a:r>
              <a:rPr lang="en-US" sz="1050" b="0" dirty="0">
                <a:solidFill>
                  <a:prstClr val="black"/>
                </a:solidFill>
                <a:effectLst/>
              </a:rPr>
              <a:t>OCTG</a:t>
            </a:r>
            <a:endParaRPr lang="ru-RU" sz="1050" b="0" dirty="0">
              <a:solidFill>
                <a:prstClr val="black"/>
              </a:solidFill>
              <a:effectLst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80205" y="1092562"/>
            <a:ext cx="1296000" cy="108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3600" b="0" dirty="0">
                <a:solidFill>
                  <a:srgbClr val="E25B00"/>
                </a:solidFill>
                <a:effectLst/>
              </a:rPr>
              <a:t>24</a:t>
            </a:r>
            <a:r>
              <a:rPr lang="ru-RU" sz="3600" b="0" dirty="0">
                <a:solidFill>
                  <a:srgbClr val="E25B00"/>
                </a:solidFill>
                <a:effectLst/>
              </a:rPr>
              <a:t>%</a:t>
            </a:r>
          </a:p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1050" b="0" dirty="0">
                <a:solidFill>
                  <a:prstClr val="black"/>
                </a:solidFill>
                <a:effectLst/>
              </a:rPr>
              <a:t>ДОЛЯ НА РОССИЙСКОМ ТРУБНОМ РЫНКЕ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8438091" y="1079226"/>
            <a:ext cx="1296000" cy="108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3600" b="0" dirty="0">
                <a:solidFill>
                  <a:srgbClr val="E25B00"/>
                </a:solidFill>
                <a:effectLst/>
              </a:rPr>
              <a:t>4</a:t>
            </a:r>
            <a:r>
              <a:rPr lang="ru-RU" sz="4000" b="0" dirty="0" smtClean="0">
                <a:solidFill>
                  <a:srgbClr val="E25B00"/>
                </a:solidFill>
                <a:effectLst/>
              </a:rPr>
              <a:t> </a:t>
            </a:r>
            <a:r>
              <a:rPr lang="ru-RU" sz="1200" b="0" dirty="0">
                <a:solidFill>
                  <a:srgbClr val="E25B00"/>
                </a:solidFill>
                <a:effectLst/>
              </a:rPr>
              <a:t>МЛН. Т</a:t>
            </a:r>
          </a:p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1050" b="0" dirty="0">
                <a:solidFill>
                  <a:prstClr val="black"/>
                </a:solidFill>
                <a:effectLst/>
              </a:rPr>
              <a:t>ТРУБ РЕАЛИЗОВАНО В </a:t>
            </a:r>
            <a:r>
              <a:rPr lang="ru-RU" sz="1050" b="0" dirty="0" smtClean="0">
                <a:solidFill>
                  <a:prstClr val="black"/>
                </a:solidFill>
                <a:effectLst/>
              </a:rPr>
              <a:t>201</a:t>
            </a:r>
            <a:r>
              <a:rPr lang="en-US" sz="1050" b="0" dirty="0" smtClean="0">
                <a:solidFill>
                  <a:prstClr val="black"/>
                </a:solidFill>
                <a:effectLst/>
              </a:rPr>
              <a:t>8</a:t>
            </a:r>
            <a:r>
              <a:rPr lang="ru-RU" sz="1050" b="0" dirty="0" smtClean="0">
                <a:solidFill>
                  <a:prstClr val="black"/>
                </a:solidFill>
                <a:effectLst/>
              </a:rPr>
              <a:t> </a:t>
            </a:r>
            <a:r>
              <a:rPr lang="ru-RU" sz="1050" b="0" dirty="0">
                <a:solidFill>
                  <a:prstClr val="black"/>
                </a:solidFill>
                <a:effectLst/>
              </a:rPr>
              <a:t>ГОДУ </a:t>
            </a:r>
            <a:r>
              <a:rPr lang="ru-RU" sz="1050" dirty="0" smtClean="0">
                <a:solidFill>
                  <a:srgbClr val="FF6600"/>
                </a:solidFill>
                <a:effectLst/>
              </a:rPr>
              <a:t>+</a:t>
            </a:r>
            <a:r>
              <a:rPr lang="en-US" sz="1050" dirty="0" smtClean="0">
                <a:solidFill>
                  <a:srgbClr val="FF6600"/>
                </a:solidFill>
                <a:effectLst/>
              </a:rPr>
              <a:t>6</a:t>
            </a:r>
            <a:r>
              <a:rPr lang="ru-RU" sz="1050" dirty="0" smtClean="0">
                <a:solidFill>
                  <a:srgbClr val="FF6600"/>
                </a:solidFill>
                <a:effectLst/>
              </a:rPr>
              <a:t>% </a:t>
            </a:r>
            <a:r>
              <a:rPr lang="ru-RU" sz="1050" dirty="0">
                <a:solidFill>
                  <a:srgbClr val="FF6600"/>
                </a:solidFill>
                <a:effectLst/>
              </a:rPr>
              <a:t>г/г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0168244" y="1162714"/>
            <a:ext cx="1551466" cy="108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3600" b="0" dirty="0">
                <a:solidFill>
                  <a:srgbClr val="E25B00"/>
                </a:solidFill>
                <a:effectLst/>
              </a:rPr>
              <a:t>+80 </a:t>
            </a:r>
            <a:r>
              <a:rPr lang="ru-RU" sz="1200" b="0" dirty="0">
                <a:solidFill>
                  <a:srgbClr val="E25B00"/>
                </a:solidFill>
                <a:effectLst/>
              </a:rPr>
              <a:t>стран</a:t>
            </a:r>
          </a:p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1050" b="0" dirty="0">
                <a:solidFill>
                  <a:prstClr val="black"/>
                </a:solidFill>
                <a:effectLst/>
              </a:rPr>
              <a:t>ГЕОГРАФИЯ ПОСТАВОК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47" y="4026157"/>
            <a:ext cx="4247053" cy="26604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766428" y="3318527"/>
            <a:ext cx="2727290" cy="551640"/>
          </a:xfrm>
          <a:prstGeom prst="round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F37B39"/>
                </a:solidFill>
                <a:effectLst/>
              </a:rPr>
              <a:t>География продаж </a:t>
            </a:r>
            <a:r>
              <a:rPr lang="ru-RU" sz="1200" dirty="0" smtClean="0">
                <a:solidFill>
                  <a:srgbClr val="F37B39"/>
                </a:solidFill>
                <a:effectLst/>
              </a:rPr>
              <a:t>ТМК</a:t>
            </a:r>
            <a:r>
              <a:rPr lang="en-US" sz="1200" dirty="0" smtClean="0">
                <a:solidFill>
                  <a:srgbClr val="F37B39"/>
                </a:solidFill>
                <a:effectLst/>
              </a:rPr>
              <a:t> </a:t>
            </a:r>
            <a:r>
              <a:rPr lang="ru-RU" sz="1200" dirty="0" smtClean="0">
                <a:solidFill>
                  <a:srgbClr val="F37B39"/>
                </a:solidFill>
                <a:effectLst/>
              </a:rPr>
              <a:t>2018 </a:t>
            </a:r>
            <a:r>
              <a:rPr lang="ru-RU" sz="1200" dirty="0">
                <a:solidFill>
                  <a:srgbClr val="F37B39"/>
                </a:solidFill>
                <a:effectLst/>
              </a:rPr>
              <a:t>г</a:t>
            </a:r>
            <a:r>
              <a:rPr lang="ru-RU" sz="1200" dirty="0" smtClean="0">
                <a:solidFill>
                  <a:srgbClr val="F37B39"/>
                </a:solidFill>
                <a:effectLst/>
              </a:rPr>
              <a:t>., </a:t>
            </a:r>
            <a:r>
              <a:rPr lang="ru-RU" sz="1200" dirty="0">
                <a:solidFill>
                  <a:srgbClr val="F37B39"/>
                </a:solidFill>
                <a:effectLst/>
              </a:rPr>
              <a:t>доли выручки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004" y="3828410"/>
            <a:ext cx="4090983" cy="285814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7228205" y="3284829"/>
            <a:ext cx="3289867" cy="309518"/>
          </a:xfrm>
          <a:prstGeom prst="round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F37B39"/>
                </a:solidFill>
                <a:effectLst/>
              </a:rPr>
              <a:t>Продуктовый портфель ТМК</a:t>
            </a:r>
            <a:endParaRPr lang="ru-RU" sz="1200" dirty="0">
              <a:solidFill>
                <a:srgbClr val="F37B39"/>
              </a:solidFill>
              <a:effectLst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1799038" y="6425184"/>
            <a:ext cx="392962" cy="432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C2838ED-24DA-4C42-A190-6EDC4641DD39}" type="slidenum"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1</a:t>
            </a:fld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15755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714447" y="1358558"/>
            <a:ext cx="10734603" cy="4827694"/>
            <a:chOff x="714447" y="1388595"/>
            <a:chExt cx="11084591" cy="5285337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714447" y="1388595"/>
              <a:ext cx="10254017" cy="5285337"/>
              <a:chOff x="1074576" y="2620191"/>
              <a:chExt cx="7504705" cy="4160950"/>
            </a:xfrm>
          </p:grpSpPr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rgbClr val="D9C3A5">
                    <a:tint val="50000"/>
                    <a:satMod val="18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4576" y="2620191"/>
                <a:ext cx="7504705" cy="4160950"/>
              </a:xfrm>
              <a:prstGeom prst="rect">
                <a:avLst/>
              </a:prstGeom>
            </p:spPr>
          </p:pic>
          <p:sp>
            <p:nvSpPr>
              <p:cNvPr id="19" name="Овал 18"/>
              <p:cNvSpPr/>
              <p:nvPr/>
            </p:nvSpPr>
            <p:spPr>
              <a:xfrm>
                <a:off x="2879882" y="5986918"/>
                <a:ext cx="85812" cy="7449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" name="Прямоугольник 4"/>
            <p:cNvSpPr/>
            <p:nvPr/>
          </p:nvSpPr>
          <p:spPr>
            <a:xfrm>
              <a:off x="3272312" y="5476134"/>
              <a:ext cx="1961499" cy="3407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6600"/>
                </a:buClr>
                <a:buSzPct val="80000"/>
              </a:pPr>
              <a:r>
                <a:rPr lang="ru-RU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Газпром добыча Оренбург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4445289" y="3484952"/>
              <a:ext cx="1659044" cy="3407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6600"/>
                </a:buClr>
                <a:buSzPct val="80000"/>
              </a:pPr>
              <a:r>
                <a:rPr lang="ru-RU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Газпром нефть шельф</a:t>
              </a:r>
            </a:p>
          </p:txBody>
        </p:sp>
        <p:sp>
          <p:nvSpPr>
            <p:cNvPr id="29" name="Овал 28"/>
            <p:cNvSpPr/>
            <p:nvPr/>
          </p:nvSpPr>
          <p:spPr>
            <a:xfrm>
              <a:off x="4330296" y="3643728"/>
              <a:ext cx="117249" cy="9463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9965760" y="4702937"/>
              <a:ext cx="117249" cy="9463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0024385" y="4542548"/>
              <a:ext cx="1774653" cy="6177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6600"/>
                </a:buClr>
                <a:buSzPct val="80000"/>
              </a:pPr>
              <a:r>
                <a:rPr lang="ru-RU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Газпром добыча </a:t>
              </a:r>
              <a:r>
                <a:rPr lang="ru-RU" sz="12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шельф</a:t>
              </a:r>
            </a:p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6600"/>
                </a:buClr>
                <a:buSzPct val="80000"/>
              </a:pPr>
              <a:r>
                <a:rPr lang="ru-RU" sz="12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Южно-Сахалинск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112971" y="5908878"/>
              <a:ext cx="2000997" cy="3407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6600"/>
                </a:buClr>
                <a:buSzPct val="80000"/>
              </a:pPr>
              <a:r>
                <a:rPr lang="ru-RU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Газпром добыча Астрахань</a:t>
              </a:r>
            </a:p>
          </p:txBody>
        </p:sp>
        <p:sp>
          <p:nvSpPr>
            <p:cNvPr id="35" name="Овал 34"/>
            <p:cNvSpPr/>
            <p:nvPr/>
          </p:nvSpPr>
          <p:spPr>
            <a:xfrm>
              <a:off x="2232047" y="5896816"/>
              <a:ext cx="117249" cy="9463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4967771" y="4447918"/>
              <a:ext cx="117249" cy="9463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5175187" y="4339981"/>
              <a:ext cx="117249" cy="9463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223738" y="4114034"/>
              <a:ext cx="1868075" cy="3407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6600"/>
                </a:buClr>
                <a:buSzPct val="80000"/>
              </a:pPr>
              <a:r>
                <a:rPr lang="ru-RU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Газпром добыча Уренгой</a:t>
              </a:r>
            </a:p>
          </p:txBody>
        </p:sp>
        <p:sp>
          <p:nvSpPr>
            <p:cNvPr id="38" name="Овал 37"/>
            <p:cNvSpPr/>
            <p:nvPr/>
          </p:nvSpPr>
          <p:spPr>
            <a:xfrm>
              <a:off x="5140157" y="4600101"/>
              <a:ext cx="117249" cy="9463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223738" y="4511994"/>
              <a:ext cx="1961499" cy="3407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6600"/>
                </a:buClr>
                <a:buSzPct val="80000"/>
              </a:pPr>
              <a:r>
                <a:rPr lang="ru-RU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Газпром добыча Ноябрьск</a:t>
              </a:r>
            </a:p>
          </p:txBody>
        </p:sp>
        <p:sp>
          <p:nvSpPr>
            <p:cNvPr id="39" name="Овал 38"/>
            <p:cNvSpPr/>
            <p:nvPr/>
          </p:nvSpPr>
          <p:spPr>
            <a:xfrm>
              <a:off x="5281479" y="4470041"/>
              <a:ext cx="117249" cy="9463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3211766" y="4284921"/>
              <a:ext cx="1804405" cy="3407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6600"/>
                </a:buClr>
                <a:buSzPct val="80000"/>
              </a:pPr>
              <a:r>
                <a:rPr lang="ru-RU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Газпром добыча Надым</a:t>
              </a: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5352996" y="4305683"/>
              <a:ext cx="1810817" cy="3407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6600"/>
                </a:buClr>
                <a:buSzPct val="80000"/>
              </a:pPr>
              <a:r>
                <a:rPr lang="ru-RU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Газпром добыча Ямбург</a:t>
              </a: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7369765" y="5386394"/>
              <a:ext cx="1853071" cy="3407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6600"/>
                </a:buClr>
                <a:buSzPct val="80000"/>
              </a:pPr>
              <a:r>
                <a:rPr lang="ru-RU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Газпром добыча Иркутск</a:t>
              </a:r>
            </a:p>
          </p:txBody>
        </p:sp>
        <p:sp>
          <p:nvSpPr>
            <p:cNvPr id="44" name="Овал 43"/>
            <p:cNvSpPr/>
            <p:nvPr/>
          </p:nvSpPr>
          <p:spPr>
            <a:xfrm>
              <a:off x="7252516" y="5556761"/>
              <a:ext cx="117249" cy="9463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1515898" y="5131762"/>
              <a:ext cx="2044214" cy="3407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6600"/>
                </a:buClr>
                <a:buSzPct val="80000"/>
              </a:pPr>
              <a:r>
                <a:rPr lang="ru-RU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Газпром добыча Краснодар</a:t>
              </a:r>
            </a:p>
          </p:txBody>
        </p:sp>
        <p:sp>
          <p:nvSpPr>
            <p:cNvPr id="46" name="Овал 45"/>
            <p:cNvSpPr/>
            <p:nvPr/>
          </p:nvSpPr>
          <p:spPr>
            <a:xfrm>
              <a:off x="1533727" y="5465638"/>
              <a:ext cx="117249" cy="9463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3276141" y="5632003"/>
              <a:ext cx="1845890" cy="3407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6600"/>
                </a:buClr>
                <a:buSzPct val="80000"/>
              </a:pPr>
              <a:r>
                <a:rPr lang="ru-RU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Газпром </a:t>
              </a:r>
              <a:r>
                <a:rPr lang="ru-RU" sz="12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нефть </a:t>
              </a:r>
              <a:r>
                <a:rPr lang="ru-RU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Оренбург</a:t>
              </a:r>
            </a:p>
          </p:txBody>
        </p:sp>
        <p:sp>
          <p:nvSpPr>
            <p:cNvPr id="34" name="Овал 33"/>
            <p:cNvSpPr/>
            <p:nvPr/>
          </p:nvSpPr>
          <p:spPr>
            <a:xfrm>
              <a:off x="3181118" y="5670978"/>
              <a:ext cx="117249" cy="9463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21344541"/>
              </p:ext>
            </p:extLst>
          </p:nvPr>
        </p:nvGraphicFramePr>
        <p:xfrm>
          <a:off x="364682" y="1269660"/>
          <a:ext cx="1749656" cy="1327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2763519" y="1137809"/>
            <a:ext cx="6155871" cy="80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800" dirty="0">
                <a:solidFill>
                  <a:srgbClr val="FF6600"/>
                </a:solidFill>
                <a:effectLst/>
                <a:latin typeface="Calibri" panose="020F0502020204030204" pitchFamily="34" charset="0"/>
              </a:rPr>
              <a:t>Отгрузка </a:t>
            </a:r>
            <a:r>
              <a:rPr lang="ru-RU" sz="1800" dirty="0" smtClean="0">
                <a:solidFill>
                  <a:srgbClr val="FF6600"/>
                </a:solidFill>
                <a:effectLst/>
                <a:latin typeface="Calibri" panose="020F0502020204030204" pitchFamily="34" charset="0"/>
              </a:rPr>
              <a:t>Премиум </a:t>
            </a:r>
            <a:r>
              <a:rPr lang="ru-RU" sz="1800" dirty="0">
                <a:solidFill>
                  <a:srgbClr val="FF6600"/>
                </a:solidFill>
                <a:effectLst/>
                <a:latin typeface="Calibri" panose="020F0502020204030204" pitchFamily="34" charset="0"/>
              </a:rPr>
              <a:t>в Газпром с 2011 по </a:t>
            </a:r>
            <a:r>
              <a:rPr lang="ru-RU" sz="1800" dirty="0" smtClean="0">
                <a:solidFill>
                  <a:srgbClr val="FF6600"/>
                </a:solidFill>
                <a:effectLst/>
                <a:latin typeface="Calibri" panose="020F0502020204030204" pitchFamily="34" charset="0"/>
              </a:rPr>
              <a:t>2018 </a:t>
            </a:r>
            <a:r>
              <a:rPr lang="ru-RU" sz="1800" dirty="0">
                <a:solidFill>
                  <a:srgbClr val="FF6600"/>
                </a:solidFill>
                <a:effectLst/>
                <a:latin typeface="Calibri" panose="020F0502020204030204" pitchFamily="34" charset="0"/>
              </a:rPr>
              <a:t>гг. составила </a:t>
            </a:r>
            <a:endParaRPr lang="ru-RU" sz="1800" dirty="0" smtClean="0">
              <a:solidFill>
                <a:srgbClr val="FF6600"/>
              </a:solidFill>
              <a:effectLst/>
              <a:latin typeface="Calibri" panose="020F050202020403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ru-RU" sz="1800" dirty="0" smtClean="0">
                <a:solidFill>
                  <a:srgbClr val="FF6600"/>
                </a:solidFill>
                <a:effectLst/>
                <a:latin typeface="Calibri" panose="020F0502020204030204" pitchFamily="34" charset="0"/>
              </a:rPr>
              <a:t>свыше </a:t>
            </a:r>
            <a:r>
              <a:rPr lang="ru-RU" sz="2400" dirty="0" smtClean="0">
                <a:solidFill>
                  <a:srgbClr val="FF6600"/>
                </a:solidFill>
                <a:effectLst/>
                <a:latin typeface="Calibri" panose="020F0502020204030204" pitchFamily="34" charset="0"/>
              </a:rPr>
              <a:t>230 </a:t>
            </a:r>
            <a:r>
              <a:rPr lang="ru-RU" sz="2400" dirty="0">
                <a:solidFill>
                  <a:srgbClr val="FF6600"/>
                </a:solidFill>
                <a:effectLst/>
                <a:latin typeface="Calibri" panose="020F0502020204030204" pitchFamily="34" charset="0"/>
              </a:rPr>
              <a:t>000 </a:t>
            </a:r>
            <a:r>
              <a:rPr lang="ru-RU" sz="2400" dirty="0" smtClean="0">
                <a:solidFill>
                  <a:srgbClr val="FF6600"/>
                </a:solidFill>
                <a:effectLst/>
                <a:latin typeface="Calibri" panose="020F0502020204030204" pitchFamily="34" charset="0"/>
              </a:rPr>
              <a:t>т.</a:t>
            </a:r>
            <a:endParaRPr lang="ru-RU" sz="2400" dirty="0">
              <a:solidFill>
                <a:srgbClr val="FF66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248948" y="957557"/>
            <a:ext cx="11698276" cy="0"/>
          </a:xfrm>
          <a:prstGeom prst="line">
            <a:avLst/>
          </a:prstGeom>
          <a:ln w="19050">
            <a:solidFill>
              <a:srgbClr val="FF6600"/>
            </a:solidFill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dirty="0">
              <a:solidFill>
                <a:prstClr val="black"/>
              </a:solidFill>
              <a:effectLst/>
              <a:cs typeface="Calibri" pitchFamily="34" charset="0"/>
            </a:endParaRPr>
          </a:p>
        </p:txBody>
      </p:sp>
      <p:pic>
        <p:nvPicPr>
          <p:cNvPr id="27" name="Picture 27" descr="TMK-Logo_s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90" y="208089"/>
            <a:ext cx="627800" cy="62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26"/>
          <p:cNvSpPr txBox="1">
            <a:spLocks noChangeArrowheads="1"/>
          </p:cNvSpPr>
          <p:nvPr/>
        </p:nvSpPr>
        <p:spPr bwMode="auto">
          <a:xfrm>
            <a:off x="994312" y="208089"/>
            <a:ext cx="10958876" cy="62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lvl="0" algn="l" eaLnBrk="1" hangingPunct="1">
              <a:lnSpc>
                <a:spcPct val="100000"/>
              </a:lnSpc>
              <a:buClrTx/>
              <a:buSzTx/>
              <a:defRPr/>
            </a:pPr>
            <a:r>
              <a:rPr lang="ru-RU" sz="2800" b="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 "/>
                <a:cs typeface="Calibri" pitchFamily="34" charset="0"/>
              </a:rPr>
              <a:t>Отгрузка труб с </a:t>
            </a:r>
            <a:r>
              <a:rPr lang="ru-RU" sz="280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 "/>
                <a:cs typeface="Calibri" pitchFamily="34" charset="0"/>
              </a:rPr>
              <a:t>премиальными</a:t>
            </a:r>
            <a:r>
              <a:rPr lang="ru-RU" sz="2800" b="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 "/>
                <a:cs typeface="Calibri" pitchFamily="34" charset="0"/>
              </a:rPr>
              <a:t> резьбовыми соединениями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49996" y="2607076"/>
            <a:ext cx="2185240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effectLst/>
                <a:latin typeface="Calibri" panose="020F0502020204030204" pitchFamily="34" charset="0"/>
              </a:rPr>
              <a:t>Доля </a:t>
            </a:r>
            <a:r>
              <a:rPr lang="ru-RU" sz="1400" dirty="0" smtClean="0">
                <a:effectLst/>
                <a:latin typeface="Calibri" panose="020F0502020204030204" pitchFamily="34" charset="0"/>
              </a:rPr>
              <a:t>ТМК </a:t>
            </a:r>
            <a:r>
              <a:rPr lang="ru-RU" sz="1400" dirty="0">
                <a:effectLst/>
                <a:latin typeface="Calibri" panose="020F0502020204030204" pitchFamily="34" charset="0"/>
              </a:rPr>
              <a:t>на </a:t>
            </a:r>
            <a:r>
              <a:rPr lang="ru-RU" sz="1400" dirty="0" smtClean="0">
                <a:effectLst/>
                <a:latin typeface="Calibri" panose="020F0502020204030204" pitchFamily="34" charset="0"/>
              </a:rPr>
              <a:t>Рынке ПРЕМИУМ в РФ в 2018 </a:t>
            </a:r>
            <a:r>
              <a:rPr lang="ru-RU" sz="1400" dirty="0">
                <a:effectLst/>
                <a:latin typeface="Calibri" panose="020F0502020204030204" pitchFamily="34" charset="0"/>
              </a:rPr>
              <a:t>г.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49996" y="1236889"/>
            <a:ext cx="2140675" cy="2030186"/>
          </a:xfrm>
          <a:prstGeom prst="round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b="0" dirty="0"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1799038" y="6425184"/>
            <a:ext cx="392962" cy="432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C2838ED-24DA-4C42-A190-6EDC4641DD39}" type="slidenum"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2</a:t>
            </a:fld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60071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248948" y="957557"/>
            <a:ext cx="11698276" cy="0"/>
          </a:xfrm>
          <a:prstGeom prst="line">
            <a:avLst/>
          </a:prstGeom>
          <a:ln w="19050">
            <a:solidFill>
              <a:srgbClr val="FF6600"/>
            </a:solidFill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dirty="0">
              <a:solidFill>
                <a:prstClr val="black"/>
              </a:solidFill>
              <a:effectLst/>
              <a:cs typeface="Calibri" pitchFamily="34" charset="0"/>
            </a:endParaRPr>
          </a:p>
        </p:txBody>
      </p:sp>
      <p:pic>
        <p:nvPicPr>
          <p:cNvPr id="27" name="Picture 27" descr="TMK-Logo_s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90" y="208089"/>
            <a:ext cx="627800" cy="62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26"/>
          <p:cNvSpPr txBox="1">
            <a:spLocks noChangeArrowheads="1"/>
          </p:cNvSpPr>
          <p:nvPr/>
        </p:nvSpPr>
        <p:spPr bwMode="auto">
          <a:xfrm>
            <a:off x="994312" y="208089"/>
            <a:ext cx="10958876" cy="62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lvl="0" algn="l" eaLnBrk="1" hangingPunct="1">
              <a:lnSpc>
                <a:spcPct val="100000"/>
              </a:lnSpc>
              <a:buClrTx/>
              <a:buSzTx/>
              <a:defRPr/>
            </a:pPr>
            <a:r>
              <a:rPr lang="ru-RU" sz="2400" b="0" kern="0" dirty="0">
                <a:solidFill>
                  <a:srgbClr val="000000">
                    <a:lumMod val="65000"/>
                    <a:lumOff val="35000"/>
                  </a:srgbClr>
                </a:solidFill>
                <a:effectLst/>
                <a:cs typeface="Calibri" panose="020F0502020204030204" pitchFamily="34" charset="0"/>
              </a:rPr>
              <a:t>Поставки трубы на офшорные проекты Газпром </a:t>
            </a:r>
            <a:endParaRPr lang="ru-RU" sz="2800" b="0" kern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  "/>
              <a:cs typeface="Calibri" pitchFamily="34" charset="0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5846" y="1010446"/>
            <a:ext cx="2769578" cy="5679831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49" name="Овал 48"/>
          <p:cNvSpPr>
            <a:spLocks noChangeAspect="1"/>
          </p:cNvSpPr>
          <p:nvPr/>
        </p:nvSpPr>
        <p:spPr>
          <a:xfrm>
            <a:off x="2400083" y="3414211"/>
            <a:ext cx="161058" cy="16105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kern="0">
              <a:solidFill>
                <a:prstClr val="white"/>
              </a:solidFill>
              <a:effectLst/>
              <a:latin typeface="Calibri" panose="020F0502020204030204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7991" y="1234770"/>
            <a:ext cx="881141" cy="436498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4691811" y="1399264"/>
            <a:ext cx="1587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1400" b="0" dirty="0" err="1" smtClean="0">
                <a:solidFill>
                  <a:srgbClr val="000000"/>
                </a:solidFill>
                <a:effectLst/>
                <a:latin typeface="Calibri Light" panose="020F0302020204030204"/>
              </a:rPr>
              <a:t>Киринский</a:t>
            </a:r>
            <a:r>
              <a:rPr lang="ru-RU" sz="1400" b="0" dirty="0" smtClean="0">
                <a:solidFill>
                  <a:srgbClr val="000000"/>
                </a:solidFill>
                <a:effectLst/>
                <a:latin typeface="Calibri Light" panose="020F0302020204030204"/>
              </a:rPr>
              <a:t> блок</a:t>
            </a:r>
            <a:endParaRPr lang="ru-RU" sz="1400" b="0" dirty="0">
              <a:solidFill>
                <a:srgbClr val="000000"/>
              </a:solidFill>
              <a:effectLst/>
              <a:latin typeface="Calibri Light" panose="020F0302020204030204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747812" y="1223890"/>
            <a:ext cx="2457450" cy="482419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kern="0">
              <a:solidFill>
                <a:prstClr val="white"/>
              </a:solidFill>
              <a:effectLst/>
              <a:latin typeface="Calibri" panose="020F0502020204030204"/>
            </a:endParaRPr>
          </a:p>
        </p:txBody>
      </p:sp>
      <p:cxnSp>
        <p:nvCxnSpPr>
          <p:cNvPr id="53" name="Прямая со стрелкой 52"/>
          <p:cNvCxnSpPr>
            <a:stCxn id="49" idx="7"/>
            <a:endCxn id="52" idx="1"/>
          </p:cNvCxnSpPr>
          <p:nvPr/>
        </p:nvCxnSpPr>
        <p:spPr>
          <a:xfrm flipV="1">
            <a:off x="2537555" y="1465100"/>
            <a:ext cx="1210257" cy="1972697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none"/>
          </a:ln>
          <a:effectLst/>
        </p:spPr>
      </p:cxnSp>
      <p:sp>
        <p:nvSpPr>
          <p:cNvPr id="54" name="Прямоугольник 53"/>
          <p:cNvSpPr/>
          <p:nvPr/>
        </p:nvSpPr>
        <p:spPr>
          <a:xfrm>
            <a:off x="7647965" y="1511367"/>
            <a:ext cx="37160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2000" b="0" dirty="0">
                <a:solidFill>
                  <a:srgbClr val="000000"/>
                </a:solidFill>
                <a:effectLst/>
                <a:latin typeface="Calibri Light" panose="020F0302020204030204"/>
              </a:rPr>
              <a:t>Поставляемые </a:t>
            </a:r>
            <a:r>
              <a:rPr lang="ru-RU" sz="2000" b="0" dirty="0" smtClean="0">
                <a:solidFill>
                  <a:srgbClr val="000000"/>
                </a:solidFill>
                <a:effectLst/>
                <a:latin typeface="Calibri Light" panose="020F0302020204030204"/>
              </a:rPr>
              <a:t>соединения </a:t>
            </a:r>
            <a:r>
              <a:rPr lang="ru-RU" sz="2000" b="0" dirty="0">
                <a:solidFill>
                  <a:srgbClr val="000000"/>
                </a:solidFill>
                <a:effectLst/>
                <a:latin typeface="Calibri Light" panose="020F0302020204030204"/>
              </a:rPr>
              <a:t>ТМК:</a:t>
            </a: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18205" y="1981158"/>
            <a:ext cx="992371" cy="1576389"/>
          </a:xfrm>
          <a:prstGeom prst="rect">
            <a:avLst/>
          </a:prstGeom>
        </p:spPr>
      </p:pic>
      <p:sp>
        <p:nvSpPr>
          <p:cNvPr id="56" name="Прямоугольник 55"/>
          <p:cNvSpPr/>
          <p:nvPr/>
        </p:nvSpPr>
        <p:spPr>
          <a:xfrm>
            <a:off x="9995601" y="3765361"/>
            <a:ext cx="1239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1800" b="0" dirty="0">
                <a:solidFill>
                  <a:srgbClr val="000000"/>
                </a:solidFill>
                <a:effectLst/>
                <a:latin typeface="Calibri" panose="020F0502020204030204"/>
              </a:rPr>
              <a:t>ТМК </a:t>
            </a: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/>
              </a:rPr>
              <a:t>UP PF</a:t>
            </a:r>
            <a:endParaRPr lang="ru-RU" sz="1800" b="0" dirty="0">
              <a:solidFill>
                <a:prstClr val="black"/>
              </a:solidFill>
              <a:effectLst/>
              <a:latin typeface="Calibri" panose="020F0502020204030204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25235" y="2002388"/>
            <a:ext cx="945174" cy="1581150"/>
          </a:xfrm>
          <a:prstGeom prst="rect">
            <a:avLst/>
          </a:prstGeom>
        </p:spPr>
      </p:pic>
      <p:sp>
        <p:nvSpPr>
          <p:cNvPr id="58" name="Прямоугольник 57"/>
          <p:cNvSpPr/>
          <p:nvPr/>
        </p:nvSpPr>
        <p:spPr>
          <a:xfrm>
            <a:off x="7871501" y="3765361"/>
            <a:ext cx="1471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1800" b="0" dirty="0">
                <a:solidFill>
                  <a:srgbClr val="000000"/>
                </a:solidFill>
                <a:effectLst/>
                <a:latin typeface="Calibri" panose="020F0502020204030204"/>
              </a:rPr>
              <a:t>ТМК </a:t>
            </a: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/>
              </a:rPr>
              <a:t>UP CWB</a:t>
            </a:r>
            <a:endParaRPr lang="ru-RU" sz="1800" b="0" dirty="0">
              <a:solidFill>
                <a:prstClr val="black"/>
              </a:solidFill>
              <a:effectLst/>
              <a:latin typeface="Calibri" panose="020F0502020204030204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9935184" y="4010262"/>
            <a:ext cx="134298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4800" dirty="0">
                <a:ln w="22225">
                  <a:solidFill>
                    <a:prstClr val="black">
                      <a:lumMod val="50000"/>
                      <a:lumOff val="50000"/>
                    </a:prstClr>
                  </a:solidFill>
                  <a:prstDash val="solid"/>
                </a:ln>
                <a:solidFill>
                  <a:prstClr val="white">
                    <a:lumMod val="75000"/>
                  </a:prstClr>
                </a:solidFill>
                <a:effectLst/>
                <a:latin typeface="Calibri" panose="020F0502020204030204"/>
              </a:rPr>
              <a:t>13Cr</a:t>
            </a:r>
            <a:endParaRPr lang="ru-RU" sz="4800" b="0" dirty="0">
              <a:ln w="22225">
                <a:solidFill>
                  <a:prstClr val="black">
                    <a:lumMod val="50000"/>
                    <a:lumOff val="50000"/>
                  </a:prstClr>
                </a:solidFill>
                <a:prstDash val="solid"/>
              </a:ln>
              <a:solidFill>
                <a:prstClr val="white">
                  <a:lumMod val="75000"/>
                </a:prstClr>
              </a:solidFill>
              <a:effectLst/>
              <a:latin typeface="Calibri" panose="020F0502020204030204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7424405" y="1366084"/>
            <a:ext cx="4163202" cy="3599606"/>
          </a:xfrm>
          <a:prstGeom prst="roundRect">
            <a:avLst>
              <a:gd name="adj" fmla="val 9522"/>
            </a:avLst>
          </a:prstGeom>
          <a:noFill/>
          <a:ln w="19050" cap="flat" cmpd="sng" algn="ctr">
            <a:solidFill>
              <a:srgbClr val="E7E6E6">
                <a:lumMod val="50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kern="0">
              <a:solidFill>
                <a:prstClr val="white"/>
              </a:solidFill>
              <a:effectLst/>
              <a:latin typeface="Calibri" panose="020F0502020204030204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801468" y="2591261"/>
            <a:ext cx="2678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Calibri Light" panose="020F0302020204030204"/>
              </a:rPr>
              <a:t>Поставляемый сортамент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3564883" y="3017646"/>
            <a:ext cx="82586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b="0" u="sng" dirty="0">
                <a:solidFill>
                  <a:srgbClr val="000000"/>
                </a:solidFill>
                <a:effectLst/>
                <a:latin typeface="Calibri Light" panose="020F0302020204030204"/>
              </a:rPr>
              <a:t>Ø</a:t>
            </a:r>
            <a:r>
              <a:rPr lang="ru-RU" sz="1800" b="0" u="sng" dirty="0">
                <a:solidFill>
                  <a:srgbClr val="000000"/>
                </a:solidFill>
                <a:effectLst/>
                <a:latin typeface="Calibri Light" panose="020F0302020204030204"/>
              </a:rPr>
              <a:t>, мм</a:t>
            </a:r>
          </a:p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ru-RU" sz="1800" b="0" u="sng" dirty="0">
              <a:solidFill>
                <a:srgbClr val="000000"/>
              </a:solidFill>
              <a:effectLst/>
              <a:latin typeface="Calibri Light" panose="020F0302020204030204"/>
            </a:endParaRPr>
          </a:p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1800" b="0" dirty="0">
                <a:solidFill>
                  <a:srgbClr val="000000"/>
                </a:solidFill>
                <a:effectLst/>
                <a:latin typeface="Calibri Light" panose="020F0302020204030204"/>
              </a:rPr>
              <a:t>339,72</a:t>
            </a:r>
          </a:p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1800" b="0" dirty="0">
                <a:solidFill>
                  <a:srgbClr val="000000"/>
                </a:solidFill>
                <a:effectLst/>
                <a:latin typeface="Calibri Light" panose="020F0302020204030204"/>
              </a:rPr>
              <a:t>273,05</a:t>
            </a:r>
          </a:p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1800" b="0" dirty="0" smtClean="0">
                <a:solidFill>
                  <a:srgbClr val="000000"/>
                </a:solidFill>
                <a:effectLst/>
                <a:latin typeface="Calibri Light" panose="020F0302020204030204"/>
              </a:rPr>
              <a:t>244,48</a:t>
            </a:r>
            <a:endParaRPr lang="ru-RU" sz="1800" b="0" dirty="0">
              <a:solidFill>
                <a:srgbClr val="000000"/>
              </a:solidFill>
              <a:effectLst/>
              <a:latin typeface="Calibri Light" panose="020F0302020204030204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605363" y="3017646"/>
            <a:ext cx="207694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1800" b="0" u="sng" dirty="0" smtClean="0">
                <a:solidFill>
                  <a:srgbClr val="000000"/>
                </a:solidFill>
                <a:effectLst/>
                <a:latin typeface="Calibri Light" panose="020F0302020204030204"/>
              </a:rPr>
              <a:t>Группы прочности</a:t>
            </a:r>
            <a:endParaRPr lang="ru-RU" sz="1800" b="0" u="sng" dirty="0">
              <a:solidFill>
                <a:srgbClr val="000000"/>
              </a:solidFill>
              <a:effectLst/>
              <a:latin typeface="Calibri Light" panose="020F0302020204030204"/>
            </a:endParaRPr>
          </a:p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ru-RU" sz="1800" b="0" dirty="0" smtClean="0">
              <a:solidFill>
                <a:srgbClr val="000000"/>
              </a:solidFill>
              <a:effectLst/>
              <a:latin typeface="Calibri Light" panose="020F0302020204030204"/>
            </a:endParaRPr>
          </a:p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b="0" dirty="0" smtClean="0">
                <a:solidFill>
                  <a:srgbClr val="000000"/>
                </a:solidFill>
                <a:effectLst/>
                <a:latin typeface="Calibri Light" panose="020F0302020204030204"/>
              </a:rPr>
              <a:t>L80</a:t>
            </a:r>
            <a:endParaRPr lang="en-US" sz="1800" b="0" dirty="0">
              <a:solidFill>
                <a:srgbClr val="000000"/>
              </a:solidFill>
              <a:effectLst/>
              <a:latin typeface="Calibri Light" panose="020F0302020204030204"/>
            </a:endParaRPr>
          </a:p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b="0" dirty="0" smtClean="0">
                <a:solidFill>
                  <a:srgbClr val="000000"/>
                </a:solidFill>
                <a:effectLst/>
                <a:latin typeface="Calibri Light" panose="020F0302020204030204"/>
              </a:rPr>
              <a:t>L80 </a:t>
            </a:r>
            <a:r>
              <a:rPr lang="ru-RU" sz="1800" b="0" dirty="0" smtClean="0">
                <a:solidFill>
                  <a:srgbClr val="000000"/>
                </a:solidFill>
                <a:effectLst/>
                <a:latin typeface="Calibri Light" panose="020F0302020204030204"/>
              </a:rPr>
              <a:t>тип 13</a:t>
            </a:r>
            <a:r>
              <a:rPr lang="en-US" sz="1800" b="0" dirty="0" smtClean="0">
                <a:solidFill>
                  <a:srgbClr val="000000"/>
                </a:solidFill>
                <a:effectLst/>
                <a:latin typeface="Calibri Light" panose="020F0302020204030204"/>
              </a:rPr>
              <a:t>Cr</a:t>
            </a:r>
            <a:endParaRPr lang="en-US" sz="1800" b="0" dirty="0">
              <a:solidFill>
                <a:srgbClr val="000000"/>
              </a:solidFill>
              <a:effectLst/>
              <a:latin typeface="Calibri Light" panose="020F0302020204030204"/>
            </a:endParaRPr>
          </a:p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1800" b="0" dirty="0" smtClean="0">
                <a:solidFill>
                  <a:srgbClr val="000000"/>
                </a:solidFill>
                <a:effectLst/>
                <a:latin typeface="Calibri Light" panose="020F0302020204030204"/>
              </a:rPr>
              <a:t>L80 </a:t>
            </a:r>
            <a:r>
              <a:rPr lang="ru-RU" sz="1800" b="0" dirty="0" smtClean="0">
                <a:solidFill>
                  <a:srgbClr val="000000"/>
                </a:solidFill>
                <a:effectLst/>
                <a:latin typeface="Calibri Light" panose="020F0302020204030204"/>
              </a:rPr>
              <a:t>тип 13</a:t>
            </a:r>
            <a:r>
              <a:rPr lang="en-US" sz="1800" b="0" dirty="0" smtClean="0">
                <a:solidFill>
                  <a:srgbClr val="000000"/>
                </a:solidFill>
                <a:effectLst/>
                <a:latin typeface="Calibri Light" panose="020F0302020204030204"/>
              </a:rPr>
              <a:t>Cr</a:t>
            </a:r>
          </a:p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200" b="0" dirty="0" smtClean="0">
              <a:solidFill>
                <a:srgbClr val="000000"/>
              </a:solidFill>
              <a:effectLst/>
              <a:latin typeface="Calibri Light" panose="020F0302020204030204"/>
            </a:endParaRPr>
          </a:p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200" b="0" dirty="0">
              <a:solidFill>
                <a:srgbClr val="000000"/>
              </a:solidFill>
              <a:effectLst/>
              <a:latin typeface="Calibri Light" panose="020F0302020204030204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3448375" y="2534207"/>
            <a:ext cx="3514741" cy="2082125"/>
          </a:xfrm>
          <a:prstGeom prst="roundRect">
            <a:avLst/>
          </a:prstGeom>
          <a:noFill/>
          <a:ln w="19050" cap="flat" cmpd="sng" algn="ctr">
            <a:solidFill>
              <a:srgbClr val="E7E6E6">
                <a:lumMod val="50000"/>
              </a:srgbClr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kern="0">
              <a:solidFill>
                <a:prstClr val="white"/>
              </a:solidFill>
              <a:effectLst/>
              <a:latin typeface="Calibri" panose="020F0502020204030204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521454" y="4921358"/>
            <a:ext cx="3195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1800" b="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Объем поставки более 3000 т.</a:t>
            </a:r>
            <a:endParaRPr lang="ru-RU" sz="1800" b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977816" y="5599458"/>
            <a:ext cx="6648970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effectLst/>
                <a:latin typeface="Calibri" panose="020F0502020204030204" pitchFamily="34" charset="0"/>
              </a:rPr>
              <a:t>В период 2017-2019 год выполнено строительство 8 эксплуатационных скважин с  использованием труб, производства ПАО «ТМК» 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11799038" y="6425184"/>
            <a:ext cx="392962" cy="432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C2838ED-24DA-4C42-A190-6EDC4641DD39}" type="slidenum"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3</a:t>
            </a:fld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51222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Line 25"/>
          <p:cNvSpPr>
            <a:spLocks noChangeShapeType="1"/>
          </p:cNvSpPr>
          <p:nvPr/>
        </p:nvSpPr>
        <p:spPr bwMode="auto">
          <a:xfrm>
            <a:off x="248948" y="957557"/>
            <a:ext cx="11698276" cy="0"/>
          </a:xfrm>
          <a:prstGeom prst="line">
            <a:avLst/>
          </a:prstGeom>
          <a:ln w="19050">
            <a:solidFill>
              <a:srgbClr val="FF6600"/>
            </a:solidFill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dirty="0">
              <a:solidFill>
                <a:prstClr val="black"/>
              </a:solidFill>
              <a:effectLst/>
              <a:cs typeface="Calibri" pitchFamily="34" charset="0"/>
            </a:endParaRPr>
          </a:p>
        </p:txBody>
      </p:sp>
      <p:pic>
        <p:nvPicPr>
          <p:cNvPr id="27" name="Picture 27" descr="TMK-Logo_s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90" y="208089"/>
            <a:ext cx="627800" cy="62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26"/>
          <p:cNvSpPr txBox="1">
            <a:spLocks noChangeArrowheads="1"/>
          </p:cNvSpPr>
          <p:nvPr/>
        </p:nvSpPr>
        <p:spPr bwMode="auto">
          <a:xfrm>
            <a:off x="994312" y="208089"/>
            <a:ext cx="10958876" cy="62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lvl="0" algn="l" eaLnBrk="1" hangingPunct="1">
              <a:lnSpc>
                <a:spcPct val="100000"/>
              </a:lnSpc>
              <a:buClrTx/>
              <a:buSzTx/>
              <a:defRPr/>
            </a:pPr>
            <a:r>
              <a:rPr lang="ru-RU" sz="2800" b="0" dirty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Calibri" panose="020F0502020204030204" pitchFamily="34" charset="0"/>
              </a:rPr>
              <a:t>Обсадные трубы и НКТ для </a:t>
            </a:r>
            <a:r>
              <a:rPr lang="ru-RU" sz="2800" b="0" dirty="0" err="1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Calibri" panose="020F0502020204030204" pitchFamily="34" charset="0"/>
              </a:rPr>
              <a:t>Приразломного</a:t>
            </a:r>
            <a:r>
              <a:rPr lang="ru-RU" sz="2800" b="0" dirty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Calibri" panose="020F0502020204030204" pitchFamily="34" charset="0"/>
              </a:rPr>
              <a:t> месторождения</a:t>
            </a:r>
            <a:endParaRPr lang="ru-RU" sz="2800" b="0" kern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  "/>
              <a:cs typeface="Calibri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7" t="2172" r="3082" b="2454"/>
          <a:stretch/>
        </p:blipFill>
        <p:spPr>
          <a:xfrm>
            <a:off x="3205398" y="2456197"/>
            <a:ext cx="2142938" cy="359993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5"/>
          <a:srcRect l="343" t="8940" r="48371"/>
          <a:stretch/>
        </p:blipFill>
        <p:spPr>
          <a:xfrm>
            <a:off x="331693" y="2442194"/>
            <a:ext cx="2237362" cy="2827561"/>
          </a:xfrm>
          <a:prstGeom prst="rect">
            <a:avLst/>
          </a:prstGeom>
          <a:ln>
            <a:solidFill>
              <a:sysClr val="windowText" lastClr="000000"/>
            </a:solidFill>
          </a:ln>
        </p:spPr>
      </p:pic>
      <p:sp>
        <p:nvSpPr>
          <p:cNvPr id="29" name="Овал 28"/>
          <p:cNvSpPr>
            <a:spLocks noChangeAspect="1"/>
          </p:cNvSpPr>
          <p:nvPr/>
        </p:nvSpPr>
        <p:spPr>
          <a:xfrm>
            <a:off x="818881" y="3996240"/>
            <a:ext cx="161058" cy="161058"/>
          </a:xfrm>
          <a:prstGeom prst="ellipse">
            <a:avLst/>
          </a:prstGeom>
          <a:solidFill>
            <a:srgbClr val="FF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6"/>
          <a:srcRect t="1" r="57325" b="15443"/>
          <a:stretch/>
        </p:blipFill>
        <p:spPr>
          <a:xfrm>
            <a:off x="352897" y="5700455"/>
            <a:ext cx="1154687" cy="540454"/>
          </a:xfrm>
          <a:prstGeom prst="rect">
            <a:avLst/>
          </a:prstGeom>
        </p:spPr>
      </p:pic>
      <p:cxnSp>
        <p:nvCxnSpPr>
          <p:cNvPr id="32" name="Прямая со стрелкой 31"/>
          <p:cNvCxnSpPr>
            <a:stCxn id="29" idx="4"/>
          </p:cNvCxnSpPr>
          <p:nvPr/>
        </p:nvCxnSpPr>
        <p:spPr>
          <a:xfrm>
            <a:off x="899410" y="4157298"/>
            <a:ext cx="439421" cy="153745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none"/>
          </a:ln>
          <a:effectLst/>
        </p:spPr>
      </p:cxnSp>
      <p:sp>
        <p:nvSpPr>
          <p:cNvPr id="34" name="Прямоугольник 33"/>
          <p:cNvSpPr/>
          <p:nvPr/>
        </p:nvSpPr>
        <p:spPr>
          <a:xfrm>
            <a:off x="250471" y="5694748"/>
            <a:ext cx="3136766" cy="672896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55650" y="5842611"/>
            <a:ext cx="19453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ru-RU" sz="1400" b="0" dirty="0" smtClean="0">
                <a:solidFill>
                  <a:srgbClr val="000000"/>
                </a:solidFill>
                <a:effectLst/>
                <a:latin typeface="Calibri Light" panose="020F0302020204030204"/>
              </a:rPr>
              <a:t>м/р </a:t>
            </a:r>
            <a:r>
              <a:rPr lang="ru-RU" sz="1400" b="0" dirty="0" err="1" smtClean="0">
                <a:solidFill>
                  <a:srgbClr val="000000"/>
                </a:solidFill>
                <a:effectLst/>
                <a:latin typeface="Calibri Light" panose="020F0302020204030204"/>
              </a:rPr>
              <a:t>Приразломное</a:t>
            </a:r>
            <a:endParaRPr lang="ru-RU" sz="1400" b="0" dirty="0">
              <a:solidFill>
                <a:srgbClr val="000000"/>
              </a:solidFill>
              <a:effectLst/>
              <a:latin typeface="Calibri Light" panose="020F0302020204030204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34325" y="1169059"/>
            <a:ext cx="1172752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ТМК – комплексный поставщик обсадных труб и НКТ для шельфовых месторождений с высоким содержанием 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H2S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в сортаменте 1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14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73 мм.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За период 2016 – 2019 гг. для скважин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Приразломного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 месторождения поставлено 10 350 </a:t>
            </a:r>
            <a:r>
              <a:rPr kumimoji="0" lang="ru-RU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тн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.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/>
                <a:cs typeface="Times New Roman" panose="02020603050405020304" pitchFamily="18" charset="0"/>
              </a:rPr>
              <a:t> 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37" name="Picture 5" descr="I:\CONNECTIONS\TMKPF.tif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48336" y="3303039"/>
            <a:ext cx="1137211" cy="228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7103360" y="2666936"/>
            <a:ext cx="46908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>
                <a:solidFill>
                  <a:prstClr val="black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ru-RU" b="0" dirty="0">
                <a:latin typeface="Calibri" panose="020F0502020204030204"/>
              </a:rPr>
              <a:t>Поставляемый в «</a:t>
            </a:r>
            <a:r>
              <a:rPr lang="ru-RU" b="0" dirty="0" err="1">
                <a:latin typeface="Calibri" panose="020F0502020204030204"/>
              </a:rPr>
              <a:t>Газпромнефть</a:t>
            </a:r>
            <a:r>
              <a:rPr lang="ru-RU" b="0" dirty="0">
                <a:latin typeface="Calibri" panose="020F0502020204030204"/>
              </a:rPr>
              <a:t> шельф» сортамент:</a:t>
            </a:r>
          </a:p>
        </p:txBody>
      </p:sp>
      <p:graphicFrame>
        <p:nvGraphicFramePr>
          <p:cNvPr id="39" name="Таблица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554359"/>
              </p:ext>
            </p:extLst>
          </p:nvPr>
        </p:nvGraphicFramePr>
        <p:xfrm>
          <a:off x="7235311" y="3034084"/>
          <a:ext cx="4426978" cy="2246427"/>
        </p:xfrm>
        <a:graphic>
          <a:graphicData uri="http://schemas.openxmlformats.org/drawingml/2006/table">
            <a:tbl>
              <a:tblPr firstRow="1" firstCol="1" bandRow="1"/>
              <a:tblGrid>
                <a:gridCol w="401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4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93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2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605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№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12" marR="6221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Соединение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212" marR="6221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Размер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212" marR="6221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Группа прочности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2212" marR="6221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5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12" marR="6221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TMK UP Magna GW</a:t>
                      </a:r>
                    </a:p>
                  </a:txBody>
                  <a:tcPr marL="62212" marR="6221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473 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мм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12" marR="6221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N80QLT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12" marR="6221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9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12" marR="6221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TMK UP PF GW</a:t>
                      </a:r>
                    </a:p>
                  </a:txBody>
                  <a:tcPr marL="62212" marR="6221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339 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мм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12" marR="6221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L80LT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12" marR="6221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3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12" marR="6221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TMK UP PF GW</a:t>
                      </a:r>
                    </a:p>
                  </a:txBody>
                  <a:tcPr marL="62212" marR="6221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245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мм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12" marR="6221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P110SS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12" marR="6221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3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12" marR="6221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TMK UP PF GW</a:t>
                      </a:r>
                    </a:p>
                  </a:txBody>
                  <a:tcPr marL="62212" marR="6221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168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мм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12" marR="6221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L80SS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12" marR="6221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3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12" marR="6221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TMK UP PF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(НКТ)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2212" marR="6221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139 мм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12" marR="6221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L80SS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12" marR="6221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3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12" marR="6221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TMK UP PF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(НКТ)</a:t>
                      </a:r>
                      <a:endParaRPr lang="en-US" sz="14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2212" marR="6221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114 мм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12" marR="6221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L80SS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2212" marR="62212" marT="0" marB="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24428" y="5091123"/>
            <a:ext cx="934791" cy="850238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7235311" y="5557535"/>
            <a:ext cx="4426978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0" dirty="0">
                <a:solidFill>
                  <a:prstClr val="black"/>
                </a:solidFill>
                <a:effectLst/>
                <a:latin typeface="Calibri" panose="020F0502020204030204"/>
              </a:rPr>
              <a:t>Впервые на шельфовых месторождениях РФ применяются обсадные трубы с сухим смазочным покрытием</a:t>
            </a:r>
            <a:r>
              <a:rPr lang="en-US" sz="1200" b="0" dirty="0">
                <a:solidFill>
                  <a:prstClr val="black"/>
                </a:solidFill>
                <a:effectLst/>
                <a:latin typeface="Calibri" panose="020F0502020204030204"/>
              </a:rPr>
              <a:t> </a:t>
            </a:r>
            <a:r>
              <a:rPr lang="en-US" sz="1200" b="0" dirty="0" err="1">
                <a:solidFill>
                  <a:prstClr val="black"/>
                </a:solidFill>
                <a:effectLst/>
                <a:latin typeface="Calibri" panose="020F0502020204030204"/>
              </a:rPr>
              <a:t>GreenWell</a:t>
            </a:r>
            <a:endParaRPr lang="ru-RU" sz="1200" b="0" dirty="0">
              <a:solidFill>
                <a:prstClr val="black"/>
              </a:solidFill>
              <a:effectLst/>
              <a:latin typeface="Calibri" panose="020F0502020204030204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1799038" y="6425184"/>
            <a:ext cx="392962" cy="432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C2838ED-24DA-4C42-A190-6EDC4641DD39}" type="slidenum"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4</a:t>
            </a:fld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36544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4089"/>
            <a:ext cx="3450917" cy="3450917"/>
          </a:xfrm>
          <a:prstGeom prst="rect">
            <a:avLst/>
          </a:prstGeom>
        </p:spPr>
      </p:pic>
      <p:sp>
        <p:nvSpPr>
          <p:cNvPr id="15" name="Line 25"/>
          <p:cNvSpPr>
            <a:spLocks noChangeShapeType="1"/>
          </p:cNvSpPr>
          <p:nvPr/>
        </p:nvSpPr>
        <p:spPr bwMode="auto">
          <a:xfrm>
            <a:off x="248948" y="957557"/>
            <a:ext cx="11698276" cy="0"/>
          </a:xfrm>
          <a:prstGeom prst="line">
            <a:avLst/>
          </a:prstGeom>
          <a:ln w="19050">
            <a:solidFill>
              <a:srgbClr val="FF6600"/>
            </a:solidFill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itchFamily="34" charset="0"/>
            </a:endParaRPr>
          </a:p>
        </p:txBody>
      </p:sp>
      <p:pic>
        <p:nvPicPr>
          <p:cNvPr id="16" name="Picture 27" descr="TMK-Logo_s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90" y="208089"/>
            <a:ext cx="627800" cy="62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26"/>
          <p:cNvSpPr txBox="1">
            <a:spLocks noChangeArrowheads="1"/>
          </p:cNvSpPr>
          <p:nvPr/>
        </p:nvSpPr>
        <p:spPr bwMode="auto">
          <a:xfrm>
            <a:off x="994312" y="208089"/>
            <a:ext cx="10958876" cy="62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  "/>
                <a:ea typeface="+mj-ea"/>
                <a:cs typeface="Calibri" pitchFamily="34" charset="0"/>
              </a:rPr>
              <a:t>TMK UP KATRAN HD 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  "/>
                <a:ea typeface="+mj-ea"/>
                <a:cs typeface="Calibri" pitchFamily="34" charset="0"/>
              </a:rPr>
              <a:t>для </a:t>
            </a:r>
            <a:r>
              <a:rPr kumimoji="0" lang="ru-RU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  "/>
                <a:ea typeface="+mj-ea"/>
                <a:cs typeface="Calibri" pitchFamily="34" charset="0"/>
              </a:rPr>
              <a:t>Киринского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  "/>
                <a:ea typeface="+mj-ea"/>
                <a:cs typeface="Calibri" pitchFamily="34" charset="0"/>
              </a:rPr>
              <a:t> </a:t>
            </a:r>
            <a:r>
              <a:rPr kumimoji="0" lang="ru-RU" sz="2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  "/>
                <a:ea typeface="+mj-ea"/>
                <a:cs typeface="Calibri" pitchFamily="34" charset="0"/>
              </a:rPr>
              <a:t>блока Сахалин-3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8490" y="1079226"/>
            <a:ext cx="8205501" cy="891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rgbClr val="C0C0C0"/>
              </a:buClr>
              <a:buSzPct val="92000"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TMK UP KATRAN HD -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быстросборное соединение, предназначенное для спуска кондукторных труб в пробуренную скважину с осложненными условиями, где требуется исключительная устойчивостью к воздействию высоких сжимающих и крутящих нагрузок.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63253" y="2763712"/>
            <a:ext cx="4582550" cy="233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rgbClr val="C0C0C0"/>
              </a:buClr>
              <a:buSzPct val="92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Уплотнительные кольца для обеспечения герметичности на жидкость</a:t>
            </a:r>
          </a:p>
          <a:p>
            <a:pPr marL="285750" marR="0" lvl="0" indent="-285750" algn="l" defTabSz="914400" rtl="0" eaLnBrk="0" fontAlgn="base" latinLnBrk="0" hangingPunct="0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rgbClr val="C0C0C0"/>
              </a:buClr>
              <a:buSzPct val="92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З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убья на ниппеле, пазы на  муфтовом коннекторе для обеспечения высокой сопротивляемости крутящему моменту</a:t>
            </a:r>
          </a:p>
          <a:p>
            <a:pPr marL="285750" marR="0" lvl="0" indent="-285750" algn="l" defTabSz="914400" rtl="0" eaLnBrk="0" fontAlgn="base" latinLnBrk="0" hangingPunct="0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rgbClr val="C0C0C0"/>
              </a:buClr>
              <a:buSzPct val="92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Удвоенное количество элементов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зацепления для повышения несущей способности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08348" y="2290650"/>
            <a:ext cx="2525371" cy="349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rgbClr val="C0C0C0"/>
              </a:buClr>
              <a:buSzPct val="92000"/>
              <a:buFont typeface="Wingdings" pitchFamily="2" charset="2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Особенности соединения: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547295" y="2227426"/>
            <a:ext cx="4698508" cy="3001903"/>
          </a:xfrm>
          <a:prstGeom prst="roundRect">
            <a:avLst/>
          </a:prstGeom>
          <a:noFill/>
          <a:ln w="19050">
            <a:solidFill>
              <a:schemeClr val="bg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0" fontAlgn="base" latinLnBrk="0" hangingPunct="0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rgbClr val="C0C0C0"/>
              </a:buClr>
              <a:buSzPct val="92000"/>
              <a:buFont typeface="Wingdings" pitchFamily="2" charset="2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48490" y="5651061"/>
            <a:ext cx="837958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70000"/>
              </a:spcBef>
              <a:spcAft>
                <a:spcPct val="0"/>
              </a:spcAft>
              <a:buClr>
                <a:srgbClr val="C0C0C0"/>
              </a:buClr>
              <a:buSzPct val="92000"/>
              <a:buFont typeface="Wingdings" pitchFamily="2" charset="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Российская разработка и 100% локализация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производства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- со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ед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инение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может применятся на любых месторождениях попавших под действия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санкций.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4" name="Picture 2" descr="http://www.gazprom.ru/f/posts/15/407723/map_sakhalin_3_r2016-12-2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" t="9369" r="5534" b="6358"/>
          <a:stretch/>
        </p:blipFill>
        <p:spPr bwMode="auto">
          <a:xfrm>
            <a:off x="8569949" y="1051944"/>
            <a:ext cx="3220630" cy="5613484"/>
          </a:xfrm>
          <a:prstGeom prst="rect">
            <a:avLst/>
          </a:prstGeom>
          <a:ln>
            <a:solidFill>
              <a:srgbClr val="4C6067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1799038" y="6425184"/>
            <a:ext cx="392962" cy="432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C2838ED-24DA-4C42-A190-6EDC4641DD39}" type="slidenum"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5</a:t>
            </a:fld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96243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ine 25"/>
          <p:cNvSpPr>
            <a:spLocks noChangeShapeType="1"/>
          </p:cNvSpPr>
          <p:nvPr/>
        </p:nvSpPr>
        <p:spPr bwMode="auto">
          <a:xfrm>
            <a:off x="248948" y="957557"/>
            <a:ext cx="11698276" cy="0"/>
          </a:xfrm>
          <a:prstGeom prst="line">
            <a:avLst/>
          </a:prstGeom>
          <a:ln w="19050">
            <a:solidFill>
              <a:srgbClr val="FF6600"/>
            </a:solidFill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Calibri" pitchFamily="34" charset="0"/>
            </a:endParaRPr>
          </a:p>
        </p:txBody>
      </p:sp>
      <p:pic>
        <p:nvPicPr>
          <p:cNvPr id="16" name="Picture 27" descr="TMK-Logo_s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90" y="208089"/>
            <a:ext cx="627800" cy="62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26"/>
          <p:cNvSpPr txBox="1">
            <a:spLocks noChangeArrowheads="1"/>
          </p:cNvSpPr>
          <p:nvPr/>
        </p:nvSpPr>
        <p:spPr bwMode="auto">
          <a:xfrm>
            <a:off x="994312" y="208089"/>
            <a:ext cx="10958876" cy="62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lvl="0" algn="l" eaLnBrk="1" hangingPunct="1">
              <a:lnSpc>
                <a:spcPct val="100000"/>
              </a:lnSpc>
              <a:buClrTx/>
              <a:buSzTx/>
              <a:defRPr/>
            </a:pPr>
            <a:r>
              <a:rPr lang="en-US" sz="2800" dirty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Calibri" panose="020F0502020204030204"/>
              </a:rPr>
              <a:t>TMK UP Centum – </a:t>
            </a:r>
            <a:r>
              <a:rPr lang="ru-RU" sz="2800" dirty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Calibri" panose="020F0502020204030204"/>
              </a:rPr>
              <a:t>эффективность 100%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  "/>
              <a:ea typeface="+mj-ea"/>
              <a:cs typeface="Calibri" pitchFamily="34" charset="0"/>
            </a:endParaRPr>
          </a:p>
        </p:txBody>
      </p:sp>
      <p:pic>
        <p:nvPicPr>
          <p:cNvPr id="13" name="Picture 2" descr="C:\Users\MatveevAB\AppData\Local\Microsoft\Windows\Temporary Internet Files\Content.Word\Внешний вид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9" t="16125" r="27569" b="19204"/>
          <a:stretch/>
        </p:blipFill>
        <p:spPr bwMode="auto">
          <a:xfrm flipV="1">
            <a:off x="227276" y="1315998"/>
            <a:ext cx="1724025" cy="356439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/>
          </p:nvPr>
        </p:nvGraphicFramePr>
        <p:xfrm>
          <a:off x="6085009" y="1490274"/>
          <a:ext cx="5544000" cy="3605035"/>
        </p:xfrm>
        <a:graphic>
          <a:graphicData uri="http://schemas.openxmlformats.org/drawingml/2006/table">
            <a:tbl>
              <a:tblPr/>
              <a:tblGrid>
                <a:gridCol w="26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501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245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37" marR="6737" marT="67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6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Параметр</a:t>
                      </a:r>
                    </a:p>
                  </a:txBody>
                  <a:tcPr marL="6737" marR="6737" marT="6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TMK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UP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Centum GW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37" marR="6737" marT="6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TMK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UP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PF ET GW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37" marR="6737" marT="6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Конусность </a:t>
                      </a:r>
                    </a:p>
                  </a:txBody>
                  <a:tcPr marL="6737" marR="6737" marT="6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1:1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37" marR="6737" marT="6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1:16</a:t>
                      </a:r>
                    </a:p>
                  </a:txBody>
                  <a:tcPr marL="6737" marR="6737" marT="6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1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Количество витков на дюйм </a:t>
                      </a:r>
                    </a:p>
                  </a:txBody>
                  <a:tcPr marL="6737" marR="6737" marT="6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37" marR="6737" marT="6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6737" marR="6737" marT="6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2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Уплотнение метал-метал</a:t>
                      </a:r>
                    </a:p>
                  </a:txBody>
                  <a:tcPr marL="6737" marR="6737" marT="6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сфера-конус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37" marR="6737" marT="6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конус-конус</a:t>
                      </a:r>
                    </a:p>
                  </a:txBody>
                  <a:tcPr marL="6737" marR="6737" marT="6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2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Эффективность на растяжение</a:t>
                      </a:r>
                    </a:p>
                  </a:txBody>
                  <a:tcPr marL="6737" marR="6737" marT="6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6737" marR="6737" marT="6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6737" marR="6737" marT="6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2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Эффективность на сжатие </a:t>
                      </a:r>
                    </a:p>
                  </a:txBody>
                  <a:tcPr marL="6737" marR="6737" marT="6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6737" marR="6737" marT="6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60%</a:t>
                      </a:r>
                    </a:p>
                  </a:txBody>
                  <a:tcPr marL="6737" marR="6737" marT="6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02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Изгиб</a:t>
                      </a:r>
                    </a:p>
                  </a:txBody>
                  <a:tcPr marL="6737" marR="6737" marT="6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50,8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(град/30м)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37" marR="6737" marT="6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30,5</a:t>
                      </a:r>
                      <a:r>
                        <a:rPr lang="ru-RU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(град/30м)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37" marR="6737" marT="6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02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Оптимальный момент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свинчивания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37" marR="6737" marT="6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39,8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Н-м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37" marR="6737" marT="6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45 кН-м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37" marR="6737" marT="6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02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Операционный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момент свинчивания</a:t>
                      </a:r>
                    </a:p>
                  </a:txBody>
                  <a:tcPr marL="6737" marR="6737" marT="6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61,4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кН-м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37" marR="6737" marT="6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88,8 кН-м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737" marR="6737" marT="673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981700" y="1131332"/>
            <a:ext cx="4813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0" dirty="0" smtClean="0">
                <a:solidFill>
                  <a:prstClr val="black"/>
                </a:solidFill>
                <a:effectLst/>
                <a:latin typeface="Calibri" panose="020F0502020204030204"/>
              </a:rPr>
              <a:t>Таблица сравнение технических характеристик</a:t>
            </a:r>
            <a:endParaRPr lang="ru-RU" sz="1800" b="0" dirty="0">
              <a:solidFill>
                <a:prstClr val="black"/>
              </a:solidFill>
              <a:effectLst/>
              <a:latin typeface="Calibri" panose="020F0502020204030204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458" y="1093091"/>
            <a:ext cx="2881346" cy="3810882"/>
          </a:xfrm>
          <a:prstGeom prst="rect">
            <a:avLst/>
          </a:prstGeom>
        </p:spPr>
      </p:pic>
      <p:graphicFrame>
        <p:nvGraphicFramePr>
          <p:cNvPr id="26" name="Таблица 25"/>
          <p:cNvGraphicFramePr>
            <a:graphicFrameLocks noGrp="1"/>
          </p:cNvGraphicFramePr>
          <p:nvPr>
            <p:extLst/>
          </p:nvPr>
        </p:nvGraphicFramePr>
        <p:xfrm>
          <a:off x="2348925" y="5380355"/>
          <a:ext cx="8128000" cy="1112520"/>
        </p:xfrm>
        <a:graphic>
          <a:graphicData uri="http://schemas.openxmlformats.org/drawingml/2006/table">
            <a:tbl>
              <a:tblPr firstRow="1" bandRow="1"/>
              <a:tblGrid>
                <a:gridCol w="8128000">
                  <a:extLst>
                    <a:ext uri="{9D8B030D-6E8A-4147-A177-3AD203B41FA5}">
                      <a16:colId xmlns:a16="http://schemas.microsoft.com/office/drawing/2014/main" val="699740294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TMK UP CENTUM 245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74341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 smtClean="0"/>
                        <a:t>TMK UP CENTUM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245</a:t>
                      </a:r>
                      <a:r>
                        <a:rPr lang="en-US" baseline="0" dirty="0" smtClean="0"/>
                        <a:t>x</a:t>
                      </a:r>
                      <a:r>
                        <a:rPr lang="en-US" dirty="0" smtClean="0"/>
                        <a:t>13.84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P110 - CAL IV Series B (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API RP 5C5:2017</a:t>
                      </a:r>
                      <a:r>
                        <a:rPr lang="en-US" dirty="0" smtClean="0"/>
                        <a:t>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59843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TMK UP CENTUM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245</a:t>
                      </a:r>
                      <a:r>
                        <a:rPr lang="en-US" baseline="0" dirty="0" smtClean="0"/>
                        <a:t>x</a:t>
                      </a:r>
                      <a:r>
                        <a:rPr lang="en-US" dirty="0" smtClean="0"/>
                        <a:t>8.94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L80 - CAL IV MBG (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API RP 5C5:2017</a:t>
                      </a:r>
                      <a:r>
                        <a:rPr lang="en-US" dirty="0" smtClean="0"/>
                        <a:t>)</a:t>
                      </a:r>
                      <a:endParaRPr lang="ru-RU" dirty="0" smtClean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A5A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056410"/>
                  </a:ext>
                </a:extLst>
              </a:tr>
            </a:tbl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11799038" y="6425184"/>
            <a:ext cx="392962" cy="432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C2838ED-24DA-4C42-A190-6EDC4641DD39}" type="slidenum"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6</a:t>
            </a:fld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962331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ine 25"/>
          <p:cNvSpPr>
            <a:spLocks noChangeShapeType="1"/>
          </p:cNvSpPr>
          <p:nvPr/>
        </p:nvSpPr>
        <p:spPr bwMode="auto">
          <a:xfrm>
            <a:off x="248948" y="957557"/>
            <a:ext cx="11698276" cy="0"/>
          </a:xfrm>
          <a:prstGeom prst="line">
            <a:avLst/>
          </a:prstGeom>
          <a:ln w="19050">
            <a:solidFill>
              <a:srgbClr val="FF6600"/>
            </a:solidFill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dirty="0">
              <a:solidFill>
                <a:prstClr val="black"/>
              </a:solidFill>
              <a:effectLst/>
              <a:cs typeface="Calibri" pitchFamily="34" charset="0"/>
            </a:endParaRPr>
          </a:p>
        </p:txBody>
      </p:sp>
      <p:pic>
        <p:nvPicPr>
          <p:cNvPr id="16" name="Picture 27" descr="TMK-Logo_s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90" y="208089"/>
            <a:ext cx="627800" cy="62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26"/>
          <p:cNvSpPr txBox="1">
            <a:spLocks noChangeArrowheads="1"/>
          </p:cNvSpPr>
          <p:nvPr/>
        </p:nvSpPr>
        <p:spPr bwMode="auto">
          <a:xfrm>
            <a:off x="994312" y="208089"/>
            <a:ext cx="10958876" cy="62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 eaLnBrk="1" hangingPunct="1">
              <a:lnSpc>
                <a:spcPct val="100000"/>
              </a:lnSpc>
              <a:buClrTx/>
              <a:buSzTx/>
              <a:defRPr/>
            </a:pPr>
            <a:r>
              <a:rPr lang="ru-RU" sz="2400" b="0" kern="0" dirty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Arial  "/>
                <a:cs typeface="Calibri" pitchFamily="34" charset="0"/>
              </a:rPr>
              <a:t>НТЦ ТМК СКОЛКОВО </a:t>
            </a:r>
          </a:p>
        </p:txBody>
      </p:sp>
      <p:pic>
        <p:nvPicPr>
          <p:cNvPr id="8" name="Picture 3" descr="C:\Users\user\Desktop\Сколково\Корпоративный центр\закладка камня\Сколково плакаты\planshet_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1202" y="1504289"/>
            <a:ext cx="4732420" cy="310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5743280" y="2812194"/>
            <a:ext cx="978408" cy="484632"/>
          </a:xfrm>
          <a:prstGeom prst="rightArrow">
            <a:avLst/>
          </a:prstGeom>
          <a:noFill/>
          <a:ln w="28575">
            <a:solidFill>
              <a:srgbClr val="E68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00" b="0" dirty="0">
              <a:solidFill>
                <a:srgbClr val="00000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50080" y="4935193"/>
            <a:ext cx="526939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ts val="1200"/>
              </a:lnSpc>
              <a:buClrTx/>
              <a:buFont typeface="Arial" panose="020B0604020202020204" pitchFamily="34" charset="0"/>
              <a:buChar char="•"/>
            </a:pPr>
            <a:r>
              <a:rPr lang="ru-RU" sz="2000" b="0" dirty="0" smtClean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15 000</a:t>
            </a:r>
            <a:r>
              <a:rPr lang="en-US" sz="2000" b="0" dirty="0" smtClean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000" b="0" dirty="0" err="1" smtClean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кв.м</a:t>
            </a:r>
            <a:r>
              <a:rPr lang="ru-RU" sz="2000" b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2000" b="0" dirty="0" smtClean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офисов и лабораторий </a:t>
            </a:r>
          </a:p>
          <a:p>
            <a:pPr marL="285750" indent="-285750">
              <a:lnSpc>
                <a:spcPts val="1200"/>
              </a:lnSpc>
              <a:buClrTx/>
              <a:buFont typeface="Arial" panose="020B0604020202020204" pitchFamily="34" charset="0"/>
              <a:buChar char="•"/>
            </a:pPr>
            <a:r>
              <a:rPr lang="ru-RU" sz="2000" b="0" dirty="0" smtClean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4 000 кв. м для натурных испытаний</a:t>
            </a:r>
          </a:p>
          <a:p>
            <a:pPr marL="285750" indent="-285750">
              <a:lnSpc>
                <a:spcPts val="1200"/>
              </a:lnSpc>
              <a:buClrTx/>
              <a:buFont typeface="Arial" panose="020B0604020202020204" pitchFamily="34" charset="0"/>
              <a:buChar char="•"/>
            </a:pPr>
            <a:r>
              <a:rPr lang="ru-RU" sz="2000" b="0" dirty="0" smtClean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Свыше 200 исследователей и инженеров   </a:t>
            </a:r>
            <a:endParaRPr lang="ru-RU" sz="2000" b="0" dirty="0">
              <a:solidFill>
                <a:srgbClr val="000000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2036" y="1019056"/>
            <a:ext cx="870751" cy="467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6600"/>
                </a:solidFill>
                <a:effectLst/>
                <a:latin typeface="Arial"/>
              </a:rPr>
              <a:t>2013</a:t>
            </a:r>
            <a:endParaRPr lang="ru-RU" sz="2400" dirty="0">
              <a:solidFill>
                <a:srgbClr val="FF6600"/>
              </a:solidFill>
              <a:effectLst/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45471" y="1017410"/>
            <a:ext cx="870751" cy="467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6600"/>
                </a:solidFill>
                <a:effectLst/>
                <a:latin typeface="Arial"/>
              </a:rPr>
              <a:t>201</a:t>
            </a:r>
            <a:r>
              <a:rPr lang="ru-RU" sz="2400" dirty="0">
                <a:solidFill>
                  <a:srgbClr val="FF6600"/>
                </a:solidFill>
                <a:effectLst/>
                <a:latin typeface="Arial"/>
              </a:rPr>
              <a:t>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2390" y="4935193"/>
            <a:ext cx="5362365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  <a:buClrTx/>
            </a:pPr>
            <a:r>
              <a:rPr lang="ru-RU" sz="2000" b="0" dirty="0" smtClean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2013 г – подписание соглашение с ИЦ </a:t>
            </a:r>
            <a:r>
              <a:rPr lang="ru-RU" sz="2000" b="0" dirty="0" err="1" smtClean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Сколково</a:t>
            </a:r>
            <a:endParaRPr lang="ru-RU" sz="2000" b="0" dirty="0" smtClean="0">
              <a:solidFill>
                <a:srgbClr val="000000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ts val="1200"/>
              </a:lnSpc>
              <a:buClrTx/>
            </a:pPr>
            <a:r>
              <a:rPr lang="ru-RU" sz="2000" b="0" dirty="0" smtClean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2014 г – разработка и утверждение проекта  </a:t>
            </a:r>
          </a:p>
          <a:p>
            <a:pPr>
              <a:lnSpc>
                <a:spcPts val="1200"/>
              </a:lnSpc>
              <a:buClrTx/>
            </a:pPr>
            <a:r>
              <a:rPr lang="ru-RU" sz="2000" b="0" dirty="0" smtClean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2015 – 2018 </a:t>
            </a:r>
            <a:r>
              <a:rPr lang="ru-RU" sz="2000" b="0" dirty="0" err="1" smtClean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гг</a:t>
            </a:r>
            <a:r>
              <a:rPr lang="ru-RU" sz="2000" b="0" dirty="0" smtClean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 – строительство </a:t>
            </a:r>
          </a:p>
          <a:p>
            <a:pPr>
              <a:lnSpc>
                <a:spcPts val="1200"/>
              </a:lnSpc>
              <a:buClrTx/>
            </a:pPr>
            <a:r>
              <a:rPr lang="ru-RU" sz="2000" b="0" dirty="0" smtClean="0">
                <a:solidFill>
                  <a:srgbClr val="00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2019 г – открытие НТЦ</a:t>
            </a:r>
            <a:endParaRPr lang="ru-RU" sz="2000" b="0" dirty="0">
              <a:solidFill>
                <a:srgbClr val="000000"/>
              </a:solidFill>
              <a:effectLst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78" y="1460225"/>
            <a:ext cx="4972736" cy="318857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1799038" y="6425184"/>
            <a:ext cx="392962" cy="432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C2838ED-24DA-4C42-A190-6EDC4641DD39}" type="slidenum"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7</a:t>
            </a:fld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706244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TMK-Logo_s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90" y="208089"/>
            <a:ext cx="627800" cy="62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26"/>
          <p:cNvSpPr txBox="1">
            <a:spLocks noChangeArrowheads="1"/>
          </p:cNvSpPr>
          <p:nvPr/>
        </p:nvSpPr>
        <p:spPr bwMode="auto">
          <a:xfrm>
            <a:off x="994312" y="208089"/>
            <a:ext cx="10958876" cy="62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lvl="0" algn="l" eaLnBrk="1" hangingPunct="1">
              <a:lnSpc>
                <a:spcPct val="100000"/>
              </a:lnSpc>
              <a:buClrTx/>
              <a:buSzTx/>
              <a:defRPr/>
            </a:pPr>
            <a:r>
              <a:rPr lang="ru-RU" sz="2400" b="0" kern="0" dirty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Arial  "/>
                <a:cs typeface="Calibri" pitchFamily="34" charset="0"/>
              </a:rPr>
              <a:t>Оборудование для испытания резьбовых </a:t>
            </a:r>
            <a:r>
              <a:rPr lang="ru-RU" sz="2400" b="0" kern="0" dirty="0" smtClean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Arial  "/>
                <a:cs typeface="Calibri" pitchFamily="34" charset="0"/>
              </a:rPr>
              <a:t>соединений </a:t>
            </a:r>
            <a:r>
              <a:rPr lang="ru-RU" sz="2400" b="0" kern="0" dirty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Arial  "/>
                <a:cs typeface="Calibri" pitchFamily="34" charset="0"/>
              </a:rPr>
              <a:t>в </a:t>
            </a:r>
            <a:r>
              <a:rPr lang="ru-RU" sz="2400" b="0" kern="0" dirty="0" err="1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Arial  "/>
                <a:cs typeface="Calibri" pitchFamily="34" charset="0"/>
              </a:rPr>
              <a:t>Сколково</a:t>
            </a:r>
            <a:endParaRPr lang="ru-RU" sz="2400" b="0" kern="0" dirty="0">
              <a:solidFill>
                <a:prstClr val="black">
                  <a:lumMod val="65000"/>
                  <a:lumOff val="35000"/>
                </a:prstClr>
              </a:solidFill>
              <a:effectLst/>
              <a:latin typeface="Arial  "/>
              <a:cs typeface="Calibri" pitchFamily="34" charset="0"/>
            </a:endParaRPr>
          </a:p>
        </p:txBody>
      </p:sp>
      <p:pic>
        <p:nvPicPr>
          <p:cNvPr id="13" name="Picture 2" descr="8d79a40e-fede-4af0-873d-699a3a99fb67@tmk-grou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4" y="1212029"/>
            <a:ext cx="7036423" cy="521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2d983cc8-d9e0-4280-a99b-2505559c3cbf@tmk-grou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87218" y="1913364"/>
            <a:ext cx="5213155" cy="381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248948" y="957557"/>
            <a:ext cx="11698276" cy="0"/>
          </a:xfrm>
          <a:prstGeom prst="line">
            <a:avLst/>
          </a:prstGeom>
          <a:ln w="19050">
            <a:solidFill>
              <a:srgbClr val="FF6600"/>
            </a:solidFill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800" b="0" dirty="0">
              <a:solidFill>
                <a:prstClr val="black"/>
              </a:solidFill>
              <a:effectLst/>
              <a:cs typeface="Calibri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799038" y="6425184"/>
            <a:ext cx="392962" cy="4328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1C2838ED-24DA-4C42-A190-6EDC4641DD39}" type="slidenum"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8</a:t>
            </a:fld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30285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DDDDD"/>
      </a:accent1>
      <a:accent2>
        <a:srgbClr val="FF9900"/>
      </a:accent2>
      <a:accent3>
        <a:srgbClr val="FFFFFF"/>
      </a:accent3>
      <a:accent4>
        <a:srgbClr val="000000"/>
      </a:accent4>
      <a:accent5>
        <a:srgbClr val="EBEBEB"/>
      </a:accent5>
      <a:accent6>
        <a:srgbClr val="E78A00"/>
      </a:accent6>
      <a:hlink>
        <a:srgbClr val="D86C00"/>
      </a:hlink>
      <a:folHlink>
        <a:srgbClr val="777777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DDDDD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E78A00"/>
        </a:accent6>
        <a:hlink>
          <a:srgbClr val="D86C00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/>
      </a:spPr>
      <a:bodyPr rtlCol="0" anchor="ctr"/>
      <a:lstStyle>
        <a:defPPr algn="just">
          <a:defRPr sz="1400" b="0" dirty="0">
            <a:solidFill>
              <a:schemeClr val="tx1"/>
            </a:solidFill>
            <a:effectLst/>
            <a:latin typeface="Calibri" pitchFamily="34" charset="0"/>
            <a:cs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29832</TotalTime>
  <Words>730</Words>
  <Application>Microsoft Office PowerPoint</Application>
  <PresentationFormat>Широкоэкранный</PresentationFormat>
  <Paragraphs>161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Arial  </vt:lpstr>
      <vt:lpstr>Calibri</vt:lpstr>
      <vt:lpstr>Calibri Light</vt:lpstr>
      <vt:lpstr>Times New Roman</vt:lpstr>
      <vt:lpstr>Trebuchet MS</vt:lpstr>
      <vt:lpstr>Wingdings</vt:lpstr>
      <vt:lpstr>Custom Design</vt:lpstr>
      <vt:lpstr>2_Оформление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Свеженец Дмитрий Олегович</dc:creator>
  <cp:lastModifiedBy>Рекин Сергей Александрович</cp:lastModifiedBy>
  <cp:revision>1335</cp:revision>
  <cp:lastPrinted>2019-09-11T13:57:35Z</cp:lastPrinted>
  <dcterms:created xsi:type="dcterms:W3CDTF">1601-01-01T00:00:00Z</dcterms:created>
  <dcterms:modified xsi:type="dcterms:W3CDTF">2019-10-01T12:23:50Z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