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2"/>
  </p:notesMasterIdLst>
  <p:sldIdLst>
    <p:sldId id="504" r:id="rId2"/>
    <p:sldId id="505" r:id="rId3"/>
    <p:sldId id="506" r:id="rId4"/>
    <p:sldId id="507" r:id="rId5"/>
    <p:sldId id="508" r:id="rId6"/>
    <p:sldId id="509" r:id="rId7"/>
    <p:sldId id="510" r:id="rId8"/>
    <p:sldId id="476" r:id="rId9"/>
    <p:sldId id="495" r:id="rId10"/>
    <p:sldId id="494" r:id="rId11"/>
    <p:sldId id="487" r:id="rId12"/>
    <p:sldId id="490" r:id="rId13"/>
    <p:sldId id="491" r:id="rId14"/>
    <p:sldId id="458" r:id="rId15"/>
    <p:sldId id="472" r:id="rId16"/>
    <p:sldId id="473" r:id="rId17"/>
    <p:sldId id="503" r:id="rId18"/>
    <p:sldId id="496" r:id="rId19"/>
    <p:sldId id="497" r:id="rId20"/>
    <p:sldId id="502" r:id="rId21"/>
    <p:sldId id="377" r:id="rId22"/>
    <p:sldId id="499" r:id="rId23"/>
    <p:sldId id="500" r:id="rId24"/>
    <p:sldId id="501" r:id="rId25"/>
    <p:sldId id="437" r:id="rId26"/>
    <p:sldId id="498" r:id="rId27"/>
    <p:sldId id="489" r:id="rId28"/>
    <p:sldId id="477" r:id="rId29"/>
    <p:sldId id="360" r:id="rId30"/>
    <p:sldId id="511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33CC"/>
    <a:srgbClr val="C521AE"/>
    <a:srgbClr val="4FEBFB"/>
    <a:srgbClr val="1AF2F2"/>
    <a:srgbClr val="000000"/>
    <a:srgbClr val="4BFFD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718" autoAdjust="0"/>
  </p:normalViewPr>
  <p:slideViewPr>
    <p:cSldViewPr snapToGrid="0">
      <p:cViewPr>
        <p:scale>
          <a:sx n="120" d="100"/>
          <a:sy n="120" d="100"/>
        </p:scale>
        <p:origin x="-1266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AC01D8D-4D5F-4F38-A0FE-00465D824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пасности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C4B3-E6C1-4457-82E1-19CA0D9EB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E1352-5417-48B1-A001-F01D94519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4872-0EF0-4651-8968-847022E6D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4DB98-52D7-4900-A588-F154B90F0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6D964-C753-479B-A11E-2278DA7CD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3E3B2-7705-4FF4-B415-0CFEBBDBD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0D51-1FFF-4679-839A-00F2B7473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F1A69-609C-49E6-A896-A9EF67E5D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1045-5662-4BDF-90FE-960FCF0DEC5E}" type="datetimeFigureOut">
              <a:rPr lang="ru-RU"/>
              <a:pPr>
                <a:defRPr/>
              </a:pPr>
              <a:t>03.10.2017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BF085-E927-442B-89E9-5E62E0F8E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F3175AF-77AE-4802-ACAD-A0ECF6CAA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4" r:id="rId9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jpeg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1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5.jpeg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3.doc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_________Microsoft_Office_Word_97_-_20034.doc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jpeg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346325" y="269875"/>
            <a:ext cx="161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400">
              <a:latin typeface="Times New Roman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01955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023755" y="4880647"/>
            <a:ext cx="56968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О.В</a:t>
            </a:r>
            <a:r>
              <a:rPr lang="ru-RU" sz="2000" b="1">
                <a:solidFill>
                  <a:schemeClr val="accent2">
                    <a:lumMod val="75000"/>
                  </a:schemeClr>
                </a:solidFill>
              </a:rPr>
              <a:t>. Ермолкин, </a:t>
            </a:r>
            <a:r>
              <a:rPr lang="ru-RU" sz="2000" b="1" smtClean="0">
                <a:solidFill>
                  <a:schemeClr val="accent2">
                    <a:lumMod val="75000"/>
                  </a:schemeClr>
                </a:solidFill>
              </a:rPr>
              <a:t>д.т.н., профессор</a:t>
            </a:r>
            <a:endParaRPr lang="ru-RU" sz="2000" b="1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>
                <a:solidFill>
                  <a:srgbClr val="990033"/>
                </a:solidFill>
              </a:rPr>
              <a:t>РГУ нефти и газа </a:t>
            </a:r>
            <a:r>
              <a:rPr lang="ru-RU" sz="2000" b="1" smtClean="0">
                <a:solidFill>
                  <a:srgbClr val="990033"/>
                </a:solidFill>
              </a:rPr>
              <a:t>(НИУ) имени </a:t>
            </a:r>
            <a:r>
              <a:rPr lang="ru-RU" sz="2000" b="1">
                <a:solidFill>
                  <a:srgbClr val="990033"/>
                </a:solidFill>
              </a:rPr>
              <a:t>И.М. Губкина</a:t>
            </a:r>
            <a:endParaRPr lang="en-US" sz="2000" b="1">
              <a:solidFill>
                <a:srgbClr val="990033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1286631"/>
            <a:ext cx="9144000" cy="266228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>
              <a:spcBef>
                <a:spcPts val="3600"/>
              </a:spcBef>
              <a:spcAft>
                <a:spcPts val="0"/>
              </a:spcAft>
            </a:pPr>
            <a:r>
              <a:rPr lang="ru-RU" sz="3200" b="1" smtClean="0">
                <a:solidFill>
                  <a:schemeClr val="bg1"/>
                </a:solidFill>
              </a:rPr>
              <a:t>Малоэнергоемкие технические средства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  <a:r>
              <a:rPr lang="ru-RU" sz="3200" b="1" smtClean="0">
                <a:solidFill>
                  <a:schemeClr val="bg1"/>
                </a:solidFill>
              </a:rPr>
              <a:t>отечественного производства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3200" b="1" smtClean="0">
                <a:solidFill>
                  <a:schemeClr val="bg1"/>
                </a:solidFill>
              </a:rPr>
              <a:t> для дистанционного контроля технологических режимов работы скважин</a:t>
            </a:r>
          </a:p>
        </p:txBody>
      </p:sp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700" y="4462933"/>
            <a:ext cx="1686838" cy="168683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>
              <a:lnSpc>
                <a:spcPct val="80000"/>
              </a:lnSpc>
              <a:defRPr/>
            </a:pPr>
            <a:r>
              <a:rPr lang="ru-RU" sz="2400" b="1" kern="1200" smtClean="0">
                <a:solidFill>
                  <a:schemeClr val="bg1"/>
                </a:solidFill>
                <a:latin typeface="Arial" charset="0"/>
              </a:rPr>
              <a:t>СИСТЕМЫ ТЕХНОЛОГИЧЕСКОГО КОНТРОЛЯ  «ПОТОК»</a:t>
            </a:r>
            <a:endParaRPr lang="ru-RU" sz="2400" b="1" kern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9346" y="3427046"/>
            <a:ext cx="6321287" cy="3293209"/>
          </a:xfrm>
          <a:prstGeom prst="rect">
            <a:avLst/>
          </a:prstGeom>
          <a:solidFill>
            <a:srgbClr val="FFFFB9"/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lIns="0" tIns="0" rIns="72000" bIns="0" anchor="ctr">
            <a:spAutoFit/>
          </a:bodyPr>
          <a:lstStyle/>
          <a:p>
            <a:pPr marL="540000" indent="-288000" algn="just" fontAlgn="auto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/>
            </a:pPr>
            <a:r>
              <a:rPr lang="ru-RU" sz="1700" b="1" smtClean="0">
                <a:latin typeface="+mn-lt"/>
              </a:rPr>
              <a:t>Эффективность работы в жестких эксплуатационных условиях в потоках продукции с примесями воды и песка.</a:t>
            </a:r>
            <a:endParaRPr lang="ru-RU" sz="1700" b="1">
              <a:latin typeface="+mn-lt"/>
            </a:endParaRPr>
          </a:p>
          <a:p>
            <a:pPr marL="540000" indent="-288000" algn="just" fontAlgn="auto">
              <a:spcBef>
                <a:spcPts val="0"/>
              </a:spcBef>
              <a:spcAft>
                <a:spcPts val="300"/>
              </a:spcAft>
              <a:buBlip>
                <a:blip r:embed="rId2"/>
              </a:buBlip>
              <a:defRPr/>
            </a:pPr>
            <a:r>
              <a:rPr lang="ru-RU" sz="1700" b="1" smtClean="0">
                <a:latin typeface="+mn-lt"/>
              </a:rPr>
              <a:t>Погрешности измерения дебита газа (на газовых скважинах),  дебита газа и газового конденсата (на газоконденсатных скважинах) не превышают  5 ÷ 7 %.</a:t>
            </a:r>
          </a:p>
          <a:p>
            <a:pPr marL="540000" indent="-288000" algn="just" fontAlgn="auto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/>
            </a:pPr>
            <a:r>
              <a:rPr lang="ru-RU" sz="1700" b="1" smtClean="0">
                <a:latin typeface="+mn-lt"/>
              </a:rPr>
              <a:t>Позволяют раздельно регистрировать и количественно оценивать содержание примесей воды и песка в  многофазном потоке смеси.</a:t>
            </a:r>
          </a:p>
          <a:p>
            <a:pPr marL="540000" indent="-288000" algn="l" fontAlgn="auto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/>
            </a:pPr>
            <a:r>
              <a:rPr lang="ru-RU" sz="1700" b="1" smtClean="0">
                <a:latin typeface="+mn-lt"/>
              </a:rPr>
              <a:t>Компактность многопараметрического датчика.</a:t>
            </a:r>
            <a:endParaRPr lang="en-US" sz="1700" b="1">
              <a:latin typeface="+mn-lt"/>
            </a:endParaRPr>
          </a:p>
          <a:p>
            <a:pPr marL="540000" indent="-288000" algn="just" fontAlgn="auto">
              <a:spcBef>
                <a:spcPts val="0"/>
              </a:spcBef>
              <a:spcAft>
                <a:spcPts val="300"/>
              </a:spcAft>
              <a:buFontTx/>
              <a:buBlip>
                <a:blip r:embed="rId2"/>
              </a:buBlip>
              <a:defRPr/>
            </a:pPr>
            <a:r>
              <a:rPr lang="ru-RU" sz="1700" b="1" smtClean="0">
                <a:latin typeface="+mn-lt"/>
              </a:rPr>
              <a:t>Работоспособность в суровых климатических условиях      (-50°С ÷ +70°С) без применения теплоизолирующих кожухов и электрообогрева.</a:t>
            </a:r>
            <a:endParaRPr lang="ru-RU" sz="1700">
              <a:latin typeface="+mn-lt"/>
            </a:endParaRP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4207342" y="3014622"/>
            <a:ext cx="3592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u="sng">
                <a:solidFill>
                  <a:srgbClr val="7030A0"/>
                </a:solidFill>
                <a:latin typeface="Calibri" pitchFamily="34" charset="0"/>
              </a:rPr>
              <a:t>Основные  достоинства :</a:t>
            </a:r>
          </a:p>
        </p:txBody>
      </p:sp>
      <p:pic>
        <p:nvPicPr>
          <p:cNvPr id="72709" name="Рисунок 6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908050"/>
            <a:ext cx="2560637" cy="207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Рисунок 10" descr="Датчик Поток5 цвет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5925" y="620713"/>
            <a:ext cx="185261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5"/>
          <p:cNvSpPr txBox="1">
            <a:spLocks noChangeArrowheads="1"/>
          </p:cNvSpPr>
          <p:nvPr/>
        </p:nvSpPr>
        <p:spPr bwMode="auto">
          <a:xfrm>
            <a:off x="107950" y="2989263"/>
            <a:ext cx="2879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u="sng">
                <a:solidFill>
                  <a:srgbClr val="7030A0"/>
                </a:solidFill>
                <a:latin typeface="Calibri" pitchFamily="34" charset="0"/>
              </a:rPr>
              <a:t>Измеряемые  и контролируемые </a:t>
            </a:r>
          </a:p>
          <a:p>
            <a:pPr algn="ctr"/>
            <a:r>
              <a:rPr lang="ru-RU" sz="2000" b="1" u="sng">
                <a:solidFill>
                  <a:srgbClr val="7030A0"/>
                </a:solidFill>
                <a:latin typeface="Calibri" pitchFamily="34" charset="0"/>
              </a:rPr>
              <a:t>параметры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5658" y="4070350"/>
            <a:ext cx="2508278" cy="2671763"/>
          </a:xfrm>
          <a:prstGeom prst="rect">
            <a:avLst/>
          </a:prstGeom>
          <a:solidFill>
            <a:srgbClr val="FFFFB9"/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lIns="0" tIns="36000" rIns="0" bIns="36000" anchor="ctr">
            <a:spAutoFit/>
          </a:bodyPr>
          <a:lstStyle/>
          <a:p>
            <a:pPr marL="540000" indent="-288000" algn="l" fontAlgn="auto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ru-RU" sz="2000" b="1" i="1" u="sng">
                <a:latin typeface="+mn-lt"/>
              </a:rPr>
              <a:t>Дебит  газа</a:t>
            </a:r>
          </a:p>
          <a:p>
            <a:pPr marL="540000" indent="-288000" algn="l" fontAlgn="auto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ru-RU" sz="2000" b="1" i="1" u="sng">
                <a:latin typeface="+mn-lt"/>
              </a:rPr>
              <a:t>Дебит  газового конденсата</a:t>
            </a:r>
          </a:p>
          <a:p>
            <a:pPr marL="540000" indent="-288000" algn="l" fontAlgn="auto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ru-RU" sz="2000" b="1" i="1" u="sng">
                <a:latin typeface="+mn-lt"/>
              </a:rPr>
              <a:t>Вынос  воды</a:t>
            </a:r>
            <a:endParaRPr lang="en-US" sz="2000" b="1" i="1" u="sng">
              <a:latin typeface="+mn-lt"/>
            </a:endParaRPr>
          </a:p>
          <a:p>
            <a:pPr marL="540000" indent="-288000" algn="l" fontAlgn="auto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ru-RU" sz="2000" b="1" i="1" u="sng">
                <a:latin typeface="+mn-lt"/>
              </a:rPr>
              <a:t>Вынос  песка</a:t>
            </a:r>
          </a:p>
          <a:p>
            <a:pPr marL="540000" indent="-288000" algn="l" fontAlgn="auto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ru-RU" sz="2000" b="1" i="1" u="sng">
                <a:latin typeface="+mn-lt"/>
              </a:rPr>
              <a:t>Температура</a:t>
            </a:r>
          </a:p>
          <a:p>
            <a:pPr marL="540000" indent="-288000" algn="l" fontAlgn="auto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7030A0"/>
              </a:buClr>
              <a:buFont typeface="+mj-lt"/>
              <a:buAutoNum type="arabicPeriod"/>
              <a:defRPr/>
            </a:pPr>
            <a:r>
              <a:rPr lang="ru-RU" sz="2000" b="1" i="1" u="sng">
                <a:latin typeface="+mn-lt"/>
              </a:rPr>
              <a:t>Давление</a:t>
            </a:r>
          </a:p>
        </p:txBody>
      </p:sp>
      <p:pic>
        <p:nvPicPr>
          <p:cNvPr id="72713" name="Рисунок 11" descr="potok5_well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908050"/>
            <a:ext cx="2747963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табл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019176"/>
            <a:ext cx="5572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5772150" y="1579563"/>
          <a:ext cx="3314700" cy="811212"/>
        </p:xfrm>
        <a:graphic>
          <a:graphicData uri="http://schemas.openxmlformats.org/presentationml/2006/ole">
            <p:oleObj spid="_x0000_s71682" name="Формула" r:id="rId4" imgW="2489040" imgH="469800" progId="Equation.3">
              <p:embed/>
            </p:oleObj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3999" cy="95250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600" b="1" smtClean="0">
                <a:solidFill>
                  <a:schemeClr val="bg1"/>
                </a:solidFill>
              </a:rPr>
              <a:t>Результаты специальных исследований </a:t>
            </a:r>
          </a:p>
          <a:p>
            <a:pPr indent="20638" eaLnBrk="0" hangingPunct="0">
              <a:lnSpc>
                <a:spcPct val="80000"/>
              </a:lnSpc>
            </a:pPr>
            <a:r>
              <a:rPr lang="ru-RU" sz="2600" b="1" smtClean="0">
                <a:solidFill>
                  <a:schemeClr val="bg1"/>
                </a:solidFill>
              </a:rPr>
              <a:t>газовой скважины № 324. </a:t>
            </a:r>
            <a:endParaRPr lang="en-US" sz="2600" b="1" smtClean="0">
              <a:solidFill>
                <a:schemeClr val="bg1"/>
              </a:solidFill>
            </a:endParaRPr>
          </a:p>
          <a:p>
            <a:pPr indent="20638" eaLnBrk="0" hangingPunct="0">
              <a:lnSpc>
                <a:spcPct val="80000"/>
              </a:lnSpc>
            </a:pPr>
            <a:r>
              <a:rPr lang="ru-RU" sz="2600" b="1" smtClean="0">
                <a:solidFill>
                  <a:schemeClr val="bg1"/>
                </a:solidFill>
              </a:rPr>
              <a:t>(экспресс-градуировка системы «Поток» )</a:t>
            </a:r>
            <a:endParaRPr lang="ru-RU" sz="2600" b="1">
              <a:solidFill>
                <a:schemeClr val="bg1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7" name="Picture 2" descr="рис"/>
          <p:cNvPicPr>
            <a:picLocks noChangeAspect="1" noChangeArrowheads="1"/>
          </p:cNvPicPr>
          <p:nvPr/>
        </p:nvPicPr>
        <p:blipFill>
          <a:blip r:embed="rId5" cstate="print"/>
          <a:srcRect l="5954" r="5104"/>
          <a:stretch>
            <a:fillRect/>
          </a:stretch>
        </p:blipFill>
        <p:spPr bwMode="auto">
          <a:xfrm>
            <a:off x="4001328" y="3867150"/>
            <a:ext cx="445687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0975" y="4481781"/>
            <a:ext cx="35528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Экспериментальные зависимости 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расхода газа (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г*), измеренного 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системой "Поток-4» по стандартной 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и экспресс-градуировке, от расхода </a:t>
            </a:r>
          </a:p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газа (</a:t>
            </a:r>
            <a:r>
              <a:rPr lang="en-US" sz="1600" b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г), измеренного по ДИКТ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32500" t="21875" r="21249" b="11719"/>
          <a:stretch>
            <a:fillRect/>
          </a:stretch>
        </p:blipFill>
        <p:spPr bwMode="auto">
          <a:xfrm>
            <a:off x="222250" y="1333500"/>
            <a:ext cx="3768725" cy="408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1"/>
            <a:ext cx="9143999" cy="120141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lIns="0" tIns="46800" rIns="0">
            <a:spAutoFit/>
          </a:bodyPr>
          <a:lstStyle/>
          <a:p>
            <a:pPr eaLnBrk="0" hangingPunct="0"/>
            <a:r>
              <a:rPr lang="ru-RU" sz="2400" b="1" noProof="1" smtClean="0">
                <a:solidFill>
                  <a:schemeClr val="bg1"/>
                </a:solidFill>
                <a:ea typeface="+mj-ea"/>
                <a:cs typeface="+mj-cs"/>
              </a:rPr>
              <a:t>Результаты специальных исследований газоконденсатной скважины №1312 при контроле дебита газа сепарации. </a:t>
            </a:r>
            <a:r>
              <a:rPr lang="ru-RU" sz="2400" b="1" smtClean="0">
                <a:solidFill>
                  <a:schemeClr val="bg1"/>
                </a:solidFill>
              </a:rPr>
              <a:t>(экспресс-градуировка системы «Поток» )</a:t>
            </a:r>
            <a:endParaRPr lang="ru-RU" sz="2400" b="1" noProof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0838" y="5419725"/>
            <a:ext cx="35353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1400" i="1" noProof="1">
                <a:latin typeface="Times New Roman" pitchFamily="18" charset="0"/>
              </a:rPr>
              <a:t>*- прогнозные значения, вычисленные по измеренному устьевому давлению и зависимости </a:t>
            </a:r>
            <a:r>
              <a:rPr lang="en-US" sz="1400" i="1">
                <a:latin typeface="Times New Roman" pitchFamily="18" charset="0"/>
              </a:rPr>
              <a:t>Q</a:t>
            </a:r>
            <a:r>
              <a:rPr lang="en-US" sz="1400" i="1" baseline="-25000">
                <a:latin typeface="Times New Roman" pitchFamily="18" charset="0"/>
              </a:rPr>
              <a:t>1</a:t>
            </a:r>
            <a:r>
              <a:rPr lang="en-US" sz="1400" i="1">
                <a:latin typeface="Times New Roman" pitchFamily="18" charset="0"/>
              </a:rPr>
              <a:t>=f</a:t>
            </a:r>
            <a:r>
              <a:rPr lang="en-US" sz="1400" i="1" baseline="-25000">
                <a:latin typeface="Times New Roman" pitchFamily="18" charset="0"/>
              </a:rPr>
              <a:t>1</a:t>
            </a:r>
            <a:r>
              <a:rPr lang="en-US" sz="1400" i="1">
                <a:latin typeface="Times New Roman" pitchFamily="18" charset="0"/>
              </a:rPr>
              <a:t>(</a:t>
            </a:r>
            <a:r>
              <a:rPr lang="ru-RU" sz="1400" i="1" noProof="1">
                <a:latin typeface="Times New Roman" pitchFamily="18" charset="0"/>
              </a:rPr>
              <a:t>Руст.),</a:t>
            </a:r>
          </a:p>
          <a:p>
            <a:pPr algn="just" eaLnBrk="0" hangingPunct="0"/>
            <a:r>
              <a:rPr lang="ru-RU" sz="1400" i="1" noProof="1">
                <a:latin typeface="Times New Roman" pitchFamily="18" charset="0"/>
              </a:rPr>
              <a:t>    где </a:t>
            </a:r>
            <a:r>
              <a:rPr lang="en-US" sz="1400" i="1">
                <a:latin typeface="Times New Roman" pitchFamily="18" charset="0"/>
              </a:rPr>
              <a:t>Q</a:t>
            </a:r>
            <a:r>
              <a:rPr lang="en-US" sz="1400" i="1" baseline="-25000">
                <a:latin typeface="Times New Roman" pitchFamily="18" charset="0"/>
              </a:rPr>
              <a:t>1 </a:t>
            </a:r>
            <a:r>
              <a:rPr lang="en-US" sz="1400" i="1">
                <a:latin typeface="Times New Roman" pitchFamily="18" charset="0"/>
              </a:rPr>
              <a:t>- расход газа сепарации;</a:t>
            </a:r>
            <a:endParaRPr lang="en-US" sz="1400" i="1" noProof="1">
              <a:latin typeface="Times New Roman" pitchFamily="18" charset="0"/>
            </a:endParaRPr>
          </a:p>
          <a:p>
            <a:pPr algn="just" eaLnBrk="0" hangingPunct="0"/>
            <a:r>
              <a:rPr lang="en-US" sz="1400" i="1" noProof="1">
                <a:latin typeface="Times New Roman" pitchFamily="18" charset="0"/>
              </a:rPr>
              <a:t>**- </a:t>
            </a:r>
            <a:r>
              <a:rPr lang="ru-RU" sz="1400" i="1" noProof="1">
                <a:latin typeface="Times New Roman" pitchFamily="18" charset="0"/>
              </a:rPr>
              <a:t>погрешности по сравнению с прогнозными значениями.</a:t>
            </a:r>
            <a:endParaRPr lang="ru-RU" sz="1400" i="1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475" y="1266825"/>
            <a:ext cx="3267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>
                <a:latin typeface="Times New Roman" pitchFamily="18" charset="0"/>
              </a:rPr>
              <a:t>Зависимости расхода газа сепарации от устьевого давления.</a:t>
            </a:r>
            <a:endParaRPr lang="ru-RU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9150" y="5553075"/>
            <a:ext cx="381952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1400" b="1">
                <a:latin typeface="Times New Roman" pitchFamily="18" charset="0"/>
              </a:rPr>
              <a:t>Иллюстрация сходимости результатов ГКИ, ГДИ и ГСК с показаниями</a:t>
            </a:r>
          </a:p>
          <a:p>
            <a:pPr algn="ctr" eaLnBrk="0" hangingPunct="0">
              <a:defRPr/>
            </a:pPr>
            <a:r>
              <a:rPr lang="ru-RU" sz="1400" b="1">
                <a:latin typeface="Times New Roman" pitchFamily="18" charset="0"/>
              </a:rPr>
              <a:t>системы "Поток-5" при использовании экспресс-градуировки</a:t>
            </a:r>
            <a:endParaRPr lang="ru-RU" sz="1400">
              <a:latin typeface="+mn-lt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4192349" y="1847850"/>
          <a:ext cx="4696064" cy="3676650"/>
        </p:xfrm>
        <a:graphic>
          <a:graphicData uri="http://schemas.openxmlformats.org/presentationml/2006/ole">
            <p:oleObj spid="_x0000_s89089" name="Worksheet" r:id="rId4" imgW="5715000" imgH="4095869" progId="Excel.Sheet.8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803"/>
            <a:ext cx="9144000" cy="1107996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r>
              <a:rPr lang="ru-RU" sz="2200" b="1" kern="1200" noProof="1" smtClean="0">
                <a:solidFill>
                  <a:schemeClr val="bg1"/>
                </a:solidFill>
                <a:latin typeface="Arial" charset="0"/>
              </a:rPr>
              <a:t>Результаты специальных исследований газоконденсатной скважины №1312 при контроле дебита стабильного конденсата. (экспресс-градуировка системы «Поток» 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47663" y="1285875"/>
          <a:ext cx="3490912" cy="4200526"/>
        </p:xfrm>
        <a:graphic>
          <a:graphicData uri="http://schemas.openxmlformats.org/drawingml/2006/table">
            <a:tbl>
              <a:tblPr/>
              <a:tblGrid>
                <a:gridCol w="493712"/>
                <a:gridCol w="768350"/>
                <a:gridCol w="619125"/>
                <a:gridCol w="781050"/>
                <a:gridCol w="828675"/>
              </a:tblGrid>
              <a:tr h="3818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№ реж.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Поток-5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Руст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Qст.к-та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 ГКИ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отн.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Qст.к-та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Qст.к-та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т/сут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ата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т/сут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%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ГКИ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18,71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81,5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17,75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-5,37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15,88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-1,37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20,55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78,8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21,06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2,40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18,03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82,0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18,03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ГСК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19,69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79,43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20,12*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-2,1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ГДИ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15,59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84,55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15,48*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0,7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18,09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81,35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18,50*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-2,2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20,79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76,26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22,46*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-7,4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ГСК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18,73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80,79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18,99*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-1,4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ГДИ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16,33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84,43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15,61*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4,6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13,98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86,22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13,75*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1,7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  <a:tr h="1909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11,99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87,80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12,00*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-0,1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**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7397" marR="1739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AF2F2"/>
                    </a:solidFill>
                  </a:tcPr>
                </a:tc>
              </a:tr>
            </a:tbl>
          </a:graphicData>
        </a:graphic>
      </p:graphicFrame>
      <p:sp>
        <p:nvSpPr>
          <p:cNvPr id="21641" name="Rectangle 3"/>
          <p:cNvSpPr>
            <a:spLocks noChangeArrowheads="1"/>
          </p:cNvSpPr>
          <p:nvPr/>
        </p:nvSpPr>
        <p:spPr bwMode="auto">
          <a:xfrm>
            <a:off x="214313" y="5543550"/>
            <a:ext cx="37480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300" i="1">
                <a:latin typeface="Times New Roman" pitchFamily="18" charset="0"/>
                <a:cs typeface="Times New Roman" pitchFamily="18" charset="0"/>
              </a:rPr>
              <a:t>*- прогнозные значения, вычисленные по измеренному устьевому давлению и зависимости </a:t>
            </a:r>
            <a:r>
              <a:rPr lang="en-US" sz="130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300" i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300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1300" i="1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(Руст.), где </a:t>
            </a:r>
            <a:r>
              <a:rPr lang="en-US" sz="1300" i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300" i="1" baseline="-30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300" i="1">
                <a:latin typeface="Times New Roman" pitchFamily="18" charset="0"/>
                <a:cs typeface="Times New Roman" pitchFamily="18" charset="0"/>
              </a:rPr>
              <a:t> -расход стабильного конденсата;</a:t>
            </a:r>
          </a:p>
          <a:p>
            <a:pPr algn="just" eaLnBrk="0" hangingPunct="0"/>
            <a:r>
              <a:rPr lang="ru-RU" sz="1300" i="1">
                <a:latin typeface="Times New Roman" pitchFamily="18" charset="0"/>
                <a:cs typeface="Times New Roman" pitchFamily="18" charset="0"/>
              </a:rPr>
              <a:t>**- погрешности по сравнению с прогнозными значениями.</a:t>
            </a:r>
          </a:p>
        </p:txBody>
      </p:sp>
      <p:sp>
        <p:nvSpPr>
          <p:cNvPr id="21643" name="Прямоугольник 13"/>
          <p:cNvSpPr>
            <a:spLocks noChangeArrowheads="1"/>
          </p:cNvSpPr>
          <p:nvPr/>
        </p:nvSpPr>
        <p:spPr bwMode="auto">
          <a:xfrm>
            <a:off x="4643438" y="1252538"/>
            <a:ext cx="364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Зависимости расхода стабильного конденсата от устьевого давления. </a:t>
            </a:r>
          </a:p>
        </p:txBody>
      </p:sp>
      <p:sp>
        <p:nvSpPr>
          <p:cNvPr id="21644" name="Прямоугольник 14"/>
          <p:cNvSpPr>
            <a:spLocks noChangeArrowheads="1"/>
          </p:cNvSpPr>
          <p:nvPr/>
        </p:nvSpPr>
        <p:spPr bwMode="auto">
          <a:xfrm>
            <a:off x="4500563" y="5862638"/>
            <a:ext cx="42148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Иллюстрация сходимости результатов ГКИ, ГДИ и ГСК с показаниями системы "Поток-5" при использовании экспресс-градуировки.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3981450" y="1816100"/>
          <a:ext cx="5038725" cy="3984625"/>
        </p:xfrm>
        <a:graphic>
          <a:graphicData uri="http://schemas.openxmlformats.org/presentationml/2006/ole">
            <p:oleObj spid="_x0000_s72707" name="Worksheet" r:id="rId3" imgW="5715000" imgH="4267319" progId="Excel.Sheet.8">
              <p:embed/>
            </p:oleObj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/>
            <a:r>
              <a:rPr lang="ru-RU" sz="2400" b="1" noProof="1" smtClean="0">
                <a:solidFill>
                  <a:schemeClr val="bg1"/>
                </a:solidFill>
              </a:rPr>
              <a:t>Результаты специальных исследований газоконденсатной скважины №2302 при контроле выноса воды.</a:t>
            </a:r>
          </a:p>
          <a:p>
            <a:pPr eaLnBrk="0" hangingPunct="0"/>
            <a:r>
              <a:rPr lang="ru-RU" sz="2400" b="1" smtClean="0">
                <a:solidFill>
                  <a:schemeClr val="bg1"/>
                </a:solidFill>
              </a:rPr>
              <a:t>(экспресс-градуировка системы «Поток» )</a:t>
            </a:r>
            <a:endParaRPr lang="ru-RU" sz="2400" b="1" noProof="1">
              <a:solidFill>
                <a:schemeClr val="bg1"/>
              </a:solidFill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338513" y="1338178"/>
          <a:ext cx="5599112" cy="1964310"/>
        </p:xfrm>
        <a:graphic>
          <a:graphicData uri="http://schemas.openxmlformats.org/drawingml/2006/table">
            <a:tbl>
              <a:tblPr/>
              <a:tblGrid>
                <a:gridCol w="671512"/>
                <a:gridCol w="573088"/>
                <a:gridCol w="847725"/>
                <a:gridCol w="1047750"/>
                <a:gridCol w="1166812"/>
                <a:gridCol w="1292225"/>
              </a:tblGrid>
              <a:tr h="981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режима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Давление в линии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, кгс/см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воды измеренный, т/сут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 воды, рассчитанный по модели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т/сут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Приведенная погрешность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γ</a:t>
                      </a:r>
                      <a:r>
                        <a:rPr kumimoji="0" lang="ru-RU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19.07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50,95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0,88*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0,8800*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0*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20.07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55,35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0,30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0,2678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2,66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20.07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45,93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1,51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1,4997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0,85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21.07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51,20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1,04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0,9481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7,60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5170" name="Прямоугольник 7"/>
          <p:cNvSpPr>
            <a:spLocks noChangeArrowheads="1"/>
          </p:cNvSpPr>
          <p:nvPr/>
        </p:nvSpPr>
        <p:spPr bwMode="auto">
          <a:xfrm>
            <a:off x="5165442" y="4717340"/>
            <a:ext cx="36798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accent2">
                    <a:lumMod val="75000"/>
                  </a:schemeClr>
                </a:solidFill>
              </a:rPr>
              <a:t>Зависимость измеренного на сепараторе  расхода воды от рассчитанного по модели </a:t>
            </a:r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87325" y="1452563"/>
          <a:ext cx="3094038" cy="1027112"/>
        </p:xfrm>
        <a:graphic>
          <a:graphicData uri="http://schemas.openxmlformats.org/presentationml/2006/ole">
            <p:oleObj spid="_x0000_s5122" name="Формула" r:id="rId3" imgW="1460160" imgH="482400" progId="Equation.3">
              <p:embed/>
            </p:oleObj>
          </a:graphicData>
        </a:graphic>
      </p:graphicFrame>
      <p:sp>
        <p:nvSpPr>
          <p:cNvPr id="5171" name="Прямоугольник 9"/>
          <p:cNvSpPr>
            <a:spLocks noChangeArrowheads="1"/>
          </p:cNvSpPr>
          <p:nvPr/>
        </p:nvSpPr>
        <p:spPr bwMode="auto">
          <a:xfrm>
            <a:off x="5348288" y="3393990"/>
            <a:ext cx="3773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Примечание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 * -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опорный режим градуировки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145111" y="3570137"/>
          <a:ext cx="4776745" cy="3169090"/>
        </p:xfrm>
        <a:graphic>
          <a:graphicData uri="http://schemas.openxmlformats.org/presentationml/2006/ole">
            <p:oleObj spid="_x0000_s5123" name="Graph" r:id="rId4" imgW="5943600" imgH="4457880" progId="STATISTICA.Graph">
              <p:embed/>
            </p:oleObj>
          </a:graphicData>
        </a:graphic>
      </p:graphicFrame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DSC00333"/>
          <p:cNvPicPr>
            <a:picLocks noChangeAspect="1" noChangeArrowheads="1"/>
          </p:cNvPicPr>
          <p:nvPr/>
        </p:nvPicPr>
        <p:blipFill>
          <a:blip r:embed="rId2" cstate="print"/>
          <a:srcRect t="12285" r="7397"/>
          <a:stretch>
            <a:fillRect/>
          </a:stretch>
        </p:blipFill>
        <p:spPr bwMode="auto">
          <a:xfrm>
            <a:off x="0" y="949325"/>
            <a:ext cx="590232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DSC00334"/>
          <p:cNvPicPr>
            <a:picLocks noChangeAspect="1" noChangeArrowheads="1"/>
          </p:cNvPicPr>
          <p:nvPr/>
        </p:nvPicPr>
        <p:blipFill>
          <a:blip r:embed="rId3" cstate="print"/>
          <a:srcRect t="2089" r="11897"/>
          <a:stretch>
            <a:fillRect/>
          </a:stretch>
        </p:blipFill>
        <p:spPr bwMode="auto">
          <a:xfrm>
            <a:off x="4160838" y="2692400"/>
            <a:ext cx="4967287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Rectangle 2"/>
          <p:cNvSpPr>
            <a:spLocks noChangeArrowheads="1"/>
          </p:cNvSpPr>
          <p:nvPr/>
        </p:nvSpPr>
        <p:spPr bwMode="auto">
          <a:xfrm>
            <a:off x="0" y="0"/>
            <a:ext cx="9144000" cy="80962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lnSpc>
                <a:spcPct val="80000"/>
              </a:lnSpc>
            </a:pPr>
            <a:r>
              <a:rPr lang="ru-RU" sz="2400" b="1">
                <a:solidFill>
                  <a:schemeClr val="bg1"/>
                </a:solidFill>
                <a:ea typeface="+mj-ea"/>
                <a:cs typeface="+mj-cs"/>
              </a:rPr>
              <a:t>УСТАНОВКА, МОДЕЛИРУЮЩАЯ РЕЖИМ РАБОТЫ СКВАЖИНЫ</a:t>
            </a:r>
            <a:r>
              <a:rPr lang="en-US" sz="2400" b="1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ru-RU" sz="2400" b="1">
                <a:solidFill>
                  <a:schemeClr val="bg1"/>
                </a:solidFill>
                <a:ea typeface="+mj-ea"/>
                <a:cs typeface="+mj-cs"/>
              </a:rPr>
              <a:t>С ПРИМЕСЯМИ ВОДЫ И ПЕСКА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sp>
        <p:nvSpPr>
          <p:cNvPr id="512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sp>
        <p:nvSpPr>
          <p:cNvPr id="512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5683250" y="1800225"/>
          <a:ext cx="2382838" cy="560388"/>
        </p:xfrm>
        <a:graphic>
          <a:graphicData uri="http://schemas.openxmlformats.org/presentationml/2006/ole">
            <p:oleObj spid="_x0000_s51209" name="Формула" r:id="rId3" imgW="1180800" imgH="279360" progId="Equation.3">
              <p:embed/>
            </p:oleObj>
          </a:graphicData>
        </a:graphic>
      </p:graphicFrame>
      <p:sp>
        <p:nvSpPr>
          <p:cNvPr id="512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sz="1800"/>
          </a:p>
        </p:txBody>
      </p:sp>
      <p:sp>
        <p:nvSpPr>
          <p:cNvPr id="51211" name="Прямоугольник 17"/>
          <p:cNvSpPr>
            <a:spLocks noChangeArrowheads="1"/>
          </p:cNvSpPr>
          <p:nvPr/>
        </p:nvSpPr>
        <p:spPr bwMode="auto">
          <a:xfrm>
            <a:off x="6253163" y="2594060"/>
            <a:ext cx="1370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>
                <a:sym typeface="Symbol" pitchFamily="18" charset="2"/>
              </a:rPr>
              <a:t></a:t>
            </a:r>
            <a:r>
              <a:rPr lang="ru-RU" sz="2000" b="1" baseline="-25000">
                <a:sym typeface="Symbol" pitchFamily="18" charset="2"/>
              </a:rPr>
              <a:t>пр</a:t>
            </a:r>
            <a:r>
              <a:rPr lang="ru-RU" sz="2000" b="1"/>
              <a:t>= </a:t>
            </a:r>
            <a:r>
              <a:rPr lang="ru-RU" sz="2000" b="1" smtClean="0"/>
              <a:t>4,5%.</a:t>
            </a:r>
            <a:endParaRPr lang="ru-RU" sz="2000" b="1"/>
          </a:p>
        </p:txBody>
      </p:sp>
      <p:sp>
        <p:nvSpPr>
          <p:cNvPr id="51212" name="TextBox 18"/>
          <p:cNvSpPr txBox="1">
            <a:spLocks noChangeArrowheads="1"/>
          </p:cNvSpPr>
          <p:nvPr/>
        </p:nvSpPr>
        <p:spPr bwMode="auto">
          <a:xfrm>
            <a:off x="0" y="0"/>
            <a:ext cx="9144000" cy="63927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  <a:ea typeface="+mj-ea"/>
                <a:cs typeface="+mj-cs"/>
              </a:rPr>
              <a:t>Лабораторные исследования каналов </a:t>
            </a:r>
            <a:r>
              <a:rPr lang="ru-RU" sz="2400" b="1">
                <a:solidFill>
                  <a:schemeClr val="bg1"/>
                </a:solidFill>
                <a:ea typeface="+mj-ea"/>
                <a:cs typeface="+mj-cs"/>
              </a:rPr>
              <a:t>регистрации </a:t>
            </a:r>
            <a:r>
              <a:rPr lang="ru-RU" sz="2400" b="1" smtClean="0">
                <a:solidFill>
                  <a:schemeClr val="bg1"/>
                </a:solidFill>
                <a:ea typeface="+mj-ea"/>
                <a:cs typeface="+mj-cs"/>
              </a:rPr>
              <a:t>примесей</a:t>
            </a:r>
            <a:endParaRPr lang="ru-RU" sz="2400" b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51214" name="TextBox 20"/>
          <p:cNvSpPr txBox="1">
            <a:spLocks noChangeArrowheads="1"/>
          </p:cNvSpPr>
          <p:nvPr/>
        </p:nvSpPr>
        <p:spPr bwMode="auto">
          <a:xfrm>
            <a:off x="5141427" y="892317"/>
            <a:ext cx="335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chemeClr val="accent2">
                    <a:lumMod val="75000"/>
                  </a:schemeClr>
                </a:solidFill>
              </a:rPr>
              <a:t>Информационная модель расхода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примесей воды</a:t>
            </a:r>
            <a:endParaRPr lang="ru-RU" sz="1800" b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630" y="3270040"/>
            <a:ext cx="449489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39961" y="903411"/>
            <a:ext cx="4595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Информационная модель </a:t>
            </a:r>
            <a:r>
              <a:rPr lang="ru-RU" sz="1800" b="1">
                <a:solidFill>
                  <a:schemeClr val="accent2">
                    <a:lumMod val="75000"/>
                  </a:schemeClr>
                </a:solidFill>
              </a:rPr>
              <a:t>удельного содержания </a:t>
            </a:r>
            <a:r>
              <a:rPr lang="ru-RU" sz="1800" b="1" smtClean="0">
                <a:solidFill>
                  <a:schemeClr val="accent2">
                    <a:lumMod val="75000"/>
                  </a:schemeClr>
                </a:solidFill>
              </a:rPr>
              <a:t>примесей песка</a:t>
            </a:r>
            <a:endParaRPr lang="ru-RU" sz="1800" b="1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592218" y="1541387"/>
          <a:ext cx="3005138" cy="1098550"/>
        </p:xfrm>
        <a:graphic>
          <a:graphicData uri="http://schemas.openxmlformats.org/presentationml/2006/ole">
            <p:oleObj spid="_x0000_s51216" name="Формула" r:id="rId5" imgW="1282680" imgH="469800" progId="Equation.3">
              <p:embed/>
            </p:oleObj>
          </a:graphicData>
        </a:graphic>
      </p:graphicFrame>
      <p:sp>
        <p:nvSpPr>
          <p:cNvPr id="21" name="Прямоугольник 11"/>
          <p:cNvSpPr>
            <a:spLocks noChangeArrowheads="1"/>
          </p:cNvSpPr>
          <p:nvPr/>
        </p:nvSpPr>
        <p:spPr bwMode="auto">
          <a:xfrm>
            <a:off x="1457406" y="2692311"/>
            <a:ext cx="16546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ru-RU" sz="2000" b="1">
                <a:sym typeface="Symbol" pitchFamily="18" charset="2"/>
              </a:rPr>
              <a:t></a:t>
            </a:r>
            <a:r>
              <a:rPr lang="ru-RU" sz="2000" b="1" baseline="-25000">
                <a:sym typeface="Symbol" pitchFamily="18" charset="2"/>
              </a:rPr>
              <a:t>пр</a:t>
            </a:r>
            <a:r>
              <a:rPr lang="ru-RU" sz="2000" b="1"/>
              <a:t>= 2,54%.  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8534" y="3256641"/>
            <a:ext cx="43204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17778" y="6194070"/>
            <a:ext cx="2727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Q</a:t>
            </a:r>
            <a:r>
              <a:rPr lang="ru-RU" sz="1200" b="1" baseline="-15000" smtClean="0"/>
              <a:t>г</a:t>
            </a:r>
            <a:r>
              <a:rPr lang="ru-RU" sz="1200" b="1" smtClean="0"/>
              <a:t>=8;   </a:t>
            </a:r>
            <a:r>
              <a:rPr lang="en-US" sz="1200" b="1" smtClean="0"/>
              <a:t>Q</a:t>
            </a:r>
            <a:r>
              <a:rPr lang="ru-RU" sz="1200" b="1" baseline="-15000" smtClean="0"/>
              <a:t>г</a:t>
            </a:r>
            <a:r>
              <a:rPr lang="ru-RU" sz="1200" b="1" smtClean="0"/>
              <a:t>=13;  </a:t>
            </a:r>
            <a:r>
              <a:rPr lang="en-US" sz="1200" b="1" smtClean="0"/>
              <a:t> Q</a:t>
            </a:r>
            <a:r>
              <a:rPr lang="ru-RU" sz="1200" b="1" baseline="-15000" smtClean="0"/>
              <a:t>г</a:t>
            </a:r>
            <a:r>
              <a:rPr lang="ru-RU" sz="1200" b="1" smtClean="0"/>
              <a:t>=18;  </a:t>
            </a:r>
            <a:r>
              <a:rPr lang="en-US" sz="1200" b="1" smtClean="0"/>
              <a:t> Q</a:t>
            </a:r>
            <a:r>
              <a:rPr lang="ru-RU" sz="1200" b="1" baseline="-15000" smtClean="0"/>
              <a:t>г</a:t>
            </a:r>
            <a:r>
              <a:rPr lang="ru-RU" sz="1200" b="1" smtClean="0"/>
              <a:t>=23</a:t>
            </a:r>
            <a:endParaRPr lang="ru-RU" sz="1200" b="1"/>
          </a:p>
        </p:txBody>
      </p:sp>
      <p:sp>
        <p:nvSpPr>
          <p:cNvPr id="24" name="TextBox 23"/>
          <p:cNvSpPr txBox="1"/>
          <p:nvPr/>
        </p:nvSpPr>
        <p:spPr>
          <a:xfrm>
            <a:off x="5622905" y="6219249"/>
            <a:ext cx="27272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smtClean="0"/>
              <a:t>Q</a:t>
            </a:r>
            <a:r>
              <a:rPr lang="ru-RU" sz="1200" b="1" baseline="-15000" smtClean="0"/>
              <a:t>г</a:t>
            </a:r>
            <a:r>
              <a:rPr lang="ru-RU" sz="1200" b="1" smtClean="0"/>
              <a:t>=8;   </a:t>
            </a:r>
            <a:r>
              <a:rPr lang="en-US" sz="1200" b="1" smtClean="0"/>
              <a:t>Q</a:t>
            </a:r>
            <a:r>
              <a:rPr lang="ru-RU" sz="1200" b="1" baseline="-15000" smtClean="0"/>
              <a:t>г</a:t>
            </a:r>
            <a:r>
              <a:rPr lang="ru-RU" sz="1200" b="1" smtClean="0"/>
              <a:t>=13;  </a:t>
            </a:r>
            <a:r>
              <a:rPr lang="en-US" sz="1200" b="1" smtClean="0"/>
              <a:t> Q</a:t>
            </a:r>
            <a:r>
              <a:rPr lang="ru-RU" sz="1200" b="1" baseline="-15000" smtClean="0"/>
              <a:t>г</a:t>
            </a:r>
            <a:r>
              <a:rPr lang="ru-RU" sz="1200" b="1" smtClean="0"/>
              <a:t>=18;  </a:t>
            </a:r>
            <a:r>
              <a:rPr lang="en-US" sz="1200" b="1" smtClean="0"/>
              <a:t> Q</a:t>
            </a:r>
            <a:r>
              <a:rPr lang="ru-RU" sz="1200" b="1" baseline="-15000" smtClean="0"/>
              <a:t>г</a:t>
            </a:r>
            <a:r>
              <a:rPr lang="ru-RU" sz="1200" b="1" smtClean="0"/>
              <a:t>=23</a:t>
            </a:r>
            <a:endParaRPr lang="ru-RU" sz="1200" b="1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3999" cy="76470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20638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ОСОБЫЕ ТРЕБОВАНИЯ К СРЕДСТВАМ КОНТРОЛЯ СКВАЖИН ПРИ</a:t>
            </a:r>
            <a:r>
              <a:rPr kumimoji="0" lang="ru-RU" sz="2400" b="1" i="0" u="none" strike="noStrike" kern="120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ВНЕДРЕНИИ МАЛОЛЮДНЫХ ТЕХНОЛОГИЙ</a:t>
            </a:r>
            <a:endParaRPr kumimoji="0" lang="ru-RU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782" y="1335822"/>
            <a:ext cx="882594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smtClean="0">
                <a:latin typeface="+mn-lt"/>
              </a:rPr>
              <a:t>Возможность работы в составе кустовых систем автоматизации и управления:</a:t>
            </a: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accent6"/>
                </a:solidFill>
                <a:latin typeface="+mn-lt"/>
              </a:rPr>
              <a:t>наличие стандартных цифровых интерфейсов;</a:t>
            </a: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accent6"/>
                </a:solidFill>
                <a:latin typeface="+mn-lt"/>
              </a:rPr>
              <a:t>работа по стандартным цифровым протоколам обмена информацией.</a:t>
            </a:r>
          </a:p>
          <a:p>
            <a:pPr marL="342900" indent="-342900" algn="just">
              <a:buAutoNum type="arabicPeriod"/>
            </a:pPr>
            <a:r>
              <a:rPr lang="ru-RU" sz="2400" b="1" smtClean="0">
                <a:latin typeface="+mn-lt"/>
              </a:rPr>
              <a:t>Потенциальная возможность работы в автономном режиме с обеспечением дистанционного контроля:</a:t>
            </a:r>
          </a:p>
          <a:p>
            <a:pPr marL="800100" lvl="1" indent="-342900" algn="l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accent6"/>
                </a:solidFill>
                <a:latin typeface="+mn-lt"/>
              </a:rPr>
              <a:t>низкое энергопотребление;</a:t>
            </a:r>
          </a:p>
          <a:p>
            <a:pPr marL="800100" lvl="1" indent="-342900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400" b="1" smtClean="0">
                <a:solidFill>
                  <a:schemeClr val="accent6"/>
                </a:solidFill>
                <a:latin typeface="+mn-lt"/>
              </a:rPr>
              <a:t>совместимость со стандартными сертифицированными приемо-передающими устройствами.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73063" y="709883"/>
            <a:ext cx="843915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1800" b="1">
                <a:solidFill>
                  <a:srgbClr val="000066"/>
                </a:solidFill>
                <a:latin typeface="Times New Roman" pitchFamily="18" charset="0"/>
              </a:rPr>
              <a:t>СИМ – основной элемент системы «Поток-6» в комплекте с цифровым датчиком давления представляет собой многопараметрический  интеллектуальный датчик, позволяющий определять:</a:t>
            </a:r>
          </a:p>
        </p:txBody>
      </p:sp>
      <p:pic>
        <p:nvPicPr>
          <p:cNvPr id="46088" name="Picture 8" descr="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088" y="2630488"/>
            <a:ext cx="5343525" cy="4005262"/>
          </a:xfrm>
          <a:prstGeom prst="rect">
            <a:avLst/>
          </a:prstGeom>
          <a:noFill/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381655" y="1532100"/>
            <a:ext cx="3045350" cy="104644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chemeClr val="accent6"/>
                </a:solidFill>
                <a:latin typeface="Times New Roman" pitchFamily="18" charset="0"/>
              </a:rPr>
              <a:t>1. расход газа;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chemeClr val="accent6"/>
                </a:solidFill>
                <a:latin typeface="Times New Roman" pitchFamily="18" charset="0"/>
              </a:rPr>
              <a:t>2. расход жидкости;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>
                <a:solidFill>
                  <a:schemeClr val="accent6"/>
                </a:solidFill>
                <a:latin typeface="Times New Roman" pitchFamily="18" charset="0"/>
              </a:rPr>
              <a:t>3. давление продукции</a:t>
            </a:r>
            <a:r>
              <a:rPr lang="ru-RU" sz="2000" b="1" smtClean="0">
                <a:solidFill>
                  <a:schemeClr val="accent6"/>
                </a:solidFill>
                <a:latin typeface="Times New Roman" pitchFamily="18" charset="0"/>
              </a:rPr>
              <a:t>;</a:t>
            </a:r>
            <a:endParaRPr lang="ru-RU" sz="2000" b="1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3689397" y="1533674"/>
            <a:ext cx="5351236" cy="104644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smtClean="0">
                <a:solidFill>
                  <a:schemeClr val="accent6"/>
                </a:solidFill>
                <a:latin typeface="Times New Roman" pitchFamily="18" charset="0"/>
              </a:rPr>
              <a:t>4. температуру продукции;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smtClean="0">
                <a:solidFill>
                  <a:schemeClr val="accent6"/>
                </a:solidFill>
                <a:latin typeface="Times New Roman" pitchFamily="18" charset="0"/>
              </a:rPr>
              <a:t>5</a:t>
            </a:r>
            <a:r>
              <a:rPr lang="ru-RU" sz="2000" b="1">
                <a:solidFill>
                  <a:schemeClr val="accent6"/>
                </a:solidFill>
                <a:latin typeface="Times New Roman" pitchFamily="18" charset="0"/>
              </a:rPr>
              <a:t>. интенсивность выноса </a:t>
            </a:r>
            <a:r>
              <a:rPr lang="ru-RU" sz="2000" b="1" smtClean="0">
                <a:solidFill>
                  <a:schemeClr val="accent6"/>
                </a:solidFill>
                <a:latin typeface="Times New Roman" pitchFamily="18" charset="0"/>
              </a:rPr>
              <a:t>примесей воды;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ru-RU" sz="2000" b="1" smtClean="0">
                <a:solidFill>
                  <a:schemeClr val="accent6"/>
                </a:solidFill>
                <a:latin typeface="Times New Roman" pitchFamily="18" charset="0"/>
              </a:rPr>
              <a:t>6</a:t>
            </a:r>
            <a:r>
              <a:rPr lang="ru-RU" sz="2000" b="1">
                <a:solidFill>
                  <a:schemeClr val="accent6"/>
                </a:solidFill>
                <a:latin typeface="Times New Roman" pitchFamily="18" charset="0"/>
              </a:rPr>
              <a:t>. интенсивность выноса абразивного </a:t>
            </a:r>
            <a:r>
              <a:rPr lang="ru-RU" sz="2000" b="1" smtClean="0">
                <a:solidFill>
                  <a:schemeClr val="accent6"/>
                </a:solidFill>
                <a:latin typeface="Times New Roman" pitchFamily="18" charset="0"/>
              </a:rPr>
              <a:t>песка.</a:t>
            </a:r>
            <a:endParaRPr lang="en-US" sz="2000" b="1">
              <a:solidFill>
                <a:schemeClr val="accent6"/>
              </a:solidFill>
              <a:latin typeface="Times New Roman" pitchFamily="18" charset="0"/>
            </a:endParaRP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200025" y="5410200"/>
            <a:ext cx="2087563" cy="771525"/>
          </a:xfrm>
          <a:prstGeom prst="wedgeRectCallout">
            <a:avLst>
              <a:gd name="adj1" fmla="val 77222"/>
              <a:gd name="adj2" fmla="val -672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Датчик давления</a:t>
            </a:r>
          </a:p>
          <a:p>
            <a:r>
              <a:rPr lang="ru-RU" sz="1400" b="1">
                <a:latin typeface="Times New Roman" pitchFamily="18" charset="0"/>
              </a:rPr>
              <a:t>с цифровым выходом (</a:t>
            </a:r>
            <a:r>
              <a:rPr lang="en-US" sz="1400" b="1">
                <a:latin typeface="Times New Roman" pitchFamily="18" charset="0"/>
              </a:rPr>
              <a:t>RS-485</a:t>
            </a:r>
            <a:r>
              <a:rPr lang="ru-RU" sz="1400" b="1">
                <a:latin typeface="Times New Roman" pitchFamily="18" charset="0"/>
              </a:rPr>
              <a:t>, </a:t>
            </a:r>
            <a:r>
              <a:rPr lang="en-US" sz="1400" b="1">
                <a:latin typeface="Times New Roman" pitchFamily="18" charset="0"/>
              </a:rPr>
              <a:t>Modbus</a:t>
            </a:r>
            <a:r>
              <a:rPr lang="ru-RU" sz="1400" b="1">
                <a:latin typeface="Times New Roman" pitchFamily="18" charset="0"/>
              </a:rPr>
              <a:t>)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92613" y="5357813"/>
            <a:ext cx="434975" cy="649287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3" name="AutoShape 13"/>
          <p:cNvSpPr>
            <a:spLocks noChangeArrowheads="1"/>
          </p:cNvSpPr>
          <p:nvPr/>
        </p:nvSpPr>
        <p:spPr bwMode="auto">
          <a:xfrm>
            <a:off x="5675313" y="5037138"/>
            <a:ext cx="3217862" cy="771525"/>
          </a:xfrm>
          <a:prstGeom prst="wedgeRectCallout">
            <a:avLst>
              <a:gd name="adj1" fmla="val -83694"/>
              <a:gd name="adj2" fmla="val 67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Преобразователь пульсаций давления, преобразователь</a:t>
            </a:r>
          </a:p>
          <a:p>
            <a:r>
              <a:rPr lang="ru-RU" sz="1400" b="1">
                <a:latin typeface="Times New Roman" pitchFamily="18" charset="0"/>
              </a:rPr>
              <a:t>ударного воздействия примесей</a:t>
            </a:r>
          </a:p>
        </p:txBody>
      </p:sp>
      <p:sp>
        <p:nvSpPr>
          <p:cNvPr id="46094" name="AutoShape 14"/>
          <p:cNvSpPr>
            <a:spLocks noChangeArrowheads="1"/>
          </p:cNvSpPr>
          <p:nvPr/>
        </p:nvSpPr>
        <p:spPr bwMode="auto">
          <a:xfrm>
            <a:off x="5651500" y="6137275"/>
            <a:ext cx="2975665" cy="606425"/>
          </a:xfrm>
          <a:prstGeom prst="wedgeRectCallout">
            <a:avLst>
              <a:gd name="adj1" fmla="val -82509"/>
              <a:gd name="adj2" fmla="val -1400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Первичный измерительный преобразователь температуры</a:t>
            </a:r>
            <a:r>
              <a:rPr lang="ru-RU" sz="1400"/>
              <a:t> </a:t>
            </a:r>
          </a:p>
        </p:txBody>
      </p:sp>
      <p:sp>
        <p:nvSpPr>
          <p:cNvPr id="46096" name="AutoShape 16"/>
          <p:cNvSpPr>
            <a:spLocks noChangeArrowheads="1"/>
          </p:cNvSpPr>
          <p:nvPr/>
        </p:nvSpPr>
        <p:spPr bwMode="auto">
          <a:xfrm>
            <a:off x="215900" y="3608388"/>
            <a:ext cx="2143125" cy="504825"/>
          </a:xfrm>
          <a:prstGeom prst="wedgeRectCallout">
            <a:avLst>
              <a:gd name="adj1" fmla="val 137852"/>
              <a:gd name="adj2" fmla="val -5251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Электронный блок СИМ</a:t>
            </a:r>
          </a:p>
          <a:p>
            <a:pPr>
              <a:buFontTx/>
              <a:buChar char="-"/>
            </a:pPr>
            <a:endParaRPr lang="ru-RU" sz="1400" b="1">
              <a:latin typeface="Times New Roman" pitchFamily="18" charset="0"/>
            </a:endParaRP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6205538" y="2976563"/>
            <a:ext cx="2741612" cy="650875"/>
          </a:xfrm>
          <a:prstGeom prst="wedgeRectCallout">
            <a:avLst>
              <a:gd name="adj1" fmla="val -71019"/>
              <a:gd name="adj2" fmla="val 5244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«Полевая шина» </a:t>
            </a:r>
            <a:r>
              <a:rPr lang="en-US" sz="1400" b="1">
                <a:latin typeface="Times New Roman" pitchFamily="18" charset="0"/>
              </a:rPr>
              <a:t>Modbus RTU</a:t>
            </a:r>
            <a:r>
              <a:rPr lang="ru-RU" sz="1400" b="1">
                <a:latin typeface="Times New Roman" pitchFamily="18" charset="0"/>
              </a:rPr>
              <a:t>,</a:t>
            </a:r>
            <a:r>
              <a:rPr lang="en-US" sz="1400" b="1">
                <a:latin typeface="Times New Roman" pitchFamily="18" charset="0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EIA</a:t>
            </a:r>
            <a:r>
              <a:rPr lang="en-US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/TIA </a:t>
            </a: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RS-485</a:t>
            </a:r>
            <a:endParaRPr lang="ru-RU" sz="1400"/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6223000" y="4003675"/>
            <a:ext cx="2741613" cy="431800"/>
          </a:xfrm>
          <a:prstGeom prst="wedgeRectCallout">
            <a:avLst>
              <a:gd name="adj1" fmla="val -82833"/>
              <a:gd name="adj2" fmla="val -3014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Инженерный разъем</a:t>
            </a:r>
            <a:endParaRPr lang="ru-RU" sz="140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-2"/>
            <a:ext cx="9144000" cy="731521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Скважинный измерительный модуль (СИМ) (многопараметрический датчик</a:t>
            </a:r>
            <a:r>
              <a:rPr lang="en-US" sz="2800" b="1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системы Поток-6)  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660105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18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79" name="Rectangle 2"/>
          <p:cNvSpPr>
            <a:spLocks noChangeArrowheads="1"/>
          </p:cNvSpPr>
          <p:nvPr/>
        </p:nvSpPr>
        <p:spPr bwMode="auto">
          <a:xfrm>
            <a:off x="0" y="5818188"/>
            <a:ext cx="91440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ru-RU" sz="320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1 – скважинный измерительный модуль (СИМ), 2 -тест-коммуникатор, 3 - датчик давления,</a:t>
            </a:r>
          </a:p>
          <a:p>
            <a:pPr marL="342900" indent="-342900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4 – ПК, 5 – блок связи с ПК, 6 – коммуникационный контроллер с магнитным ключом  7,</a:t>
            </a:r>
          </a:p>
          <a:p>
            <a:pPr marL="342900" indent="-342900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8 – универсальный кабель связи на транспортной катушке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Устройства системы «ПОТОК-6»</a:t>
            </a:r>
            <a:endParaRPr lang="ru-RU" sz="2800" b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652154" y="6457609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19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1398588" y="828945"/>
            <a:ext cx="6454775" cy="5116513"/>
            <a:chOff x="881" y="422"/>
            <a:chExt cx="4066" cy="3223"/>
          </a:xfrm>
        </p:grpSpPr>
        <p:pic>
          <p:nvPicPr>
            <p:cNvPr id="17" name="Picture 26" descr="состав_сист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81" y="422"/>
              <a:ext cx="4066" cy="3050"/>
            </a:xfrm>
            <a:prstGeom prst="rect">
              <a:avLst/>
            </a:prstGeom>
            <a:noFill/>
          </p:spPr>
        </p:pic>
        <p:sp>
          <p:nvSpPr>
            <p:cNvPr id="18" name="AutoShape 27"/>
            <p:cNvSpPr>
              <a:spLocks noChangeArrowheads="1"/>
            </p:cNvSpPr>
            <p:nvPr/>
          </p:nvSpPr>
          <p:spPr bwMode="auto">
            <a:xfrm>
              <a:off x="1065" y="3415"/>
              <a:ext cx="288" cy="216"/>
            </a:xfrm>
            <a:prstGeom prst="wedgeRectCallout">
              <a:avLst>
                <a:gd name="adj1" fmla="val 64306"/>
                <a:gd name="adj2" fmla="val -16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4</a:t>
              </a:r>
              <a:endParaRPr lang="ru-RU"/>
            </a:p>
          </p:txBody>
        </p:sp>
        <p:sp>
          <p:nvSpPr>
            <p:cNvPr id="19" name="AutoShape 28"/>
            <p:cNvSpPr>
              <a:spLocks noChangeArrowheads="1"/>
            </p:cNvSpPr>
            <p:nvPr/>
          </p:nvSpPr>
          <p:spPr bwMode="auto">
            <a:xfrm>
              <a:off x="3729" y="823"/>
              <a:ext cx="288" cy="216"/>
            </a:xfrm>
            <a:prstGeom prst="wedgeRectCallout">
              <a:avLst>
                <a:gd name="adj1" fmla="val -134167"/>
                <a:gd name="adj2" fmla="val 17259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2</a:t>
              </a:r>
              <a:endParaRPr lang="ru-RU"/>
            </a:p>
          </p:txBody>
        </p:sp>
        <p:sp>
          <p:nvSpPr>
            <p:cNvPr id="20" name="AutoShape 29"/>
            <p:cNvSpPr>
              <a:spLocks noChangeArrowheads="1"/>
            </p:cNvSpPr>
            <p:nvPr/>
          </p:nvSpPr>
          <p:spPr bwMode="auto">
            <a:xfrm>
              <a:off x="2733" y="2599"/>
              <a:ext cx="288" cy="216"/>
            </a:xfrm>
            <a:prstGeom prst="wedgeRectCallout">
              <a:avLst>
                <a:gd name="adj1" fmla="val 14306"/>
                <a:gd name="adj2" fmla="val -118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1</a:t>
              </a:r>
              <a:endParaRPr lang="ru-RU"/>
            </a:p>
          </p:txBody>
        </p:sp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957" y="751"/>
              <a:ext cx="288" cy="216"/>
            </a:xfrm>
            <a:prstGeom prst="wedgeRectCallout">
              <a:avLst>
                <a:gd name="adj1" fmla="val 237639"/>
                <a:gd name="adj2" fmla="val -2222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3</a:t>
              </a:r>
              <a:endParaRPr lang="ru-RU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4305" y="823"/>
              <a:ext cx="288" cy="216"/>
            </a:xfrm>
            <a:prstGeom prst="wedgeRectCallout">
              <a:avLst>
                <a:gd name="adj1" fmla="val -1250"/>
                <a:gd name="adj2" fmla="val 2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8</a:t>
              </a:r>
              <a:endParaRPr lang="ru-RU"/>
            </a:p>
          </p:txBody>
        </p:sp>
        <p:sp>
          <p:nvSpPr>
            <p:cNvPr id="23" name="AutoShape 32"/>
            <p:cNvSpPr>
              <a:spLocks noChangeArrowheads="1"/>
            </p:cNvSpPr>
            <p:nvPr/>
          </p:nvSpPr>
          <p:spPr bwMode="auto">
            <a:xfrm>
              <a:off x="3271" y="3429"/>
              <a:ext cx="288" cy="216"/>
            </a:xfrm>
            <a:prstGeom prst="wedgeRectCallout">
              <a:avLst>
                <a:gd name="adj1" fmla="val 6806"/>
                <a:gd name="adj2" fmla="val -18074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5</a:t>
              </a:r>
              <a:endParaRPr lang="ru-RU"/>
            </a:p>
          </p:txBody>
        </p:sp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4233" y="3415"/>
              <a:ext cx="288" cy="216"/>
            </a:xfrm>
            <a:prstGeom prst="wedgeRectCallout">
              <a:avLst>
                <a:gd name="adj1" fmla="val 1111"/>
                <a:gd name="adj2" fmla="val -27018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6</a:t>
              </a:r>
              <a:endParaRPr lang="ru-RU"/>
            </a:p>
          </p:txBody>
        </p:sp>
        <p:sp>
          <p:nvSpPr>
            <p:cNvPr id="25" name="AutoShape 34"/>
            <p:cNvSpPr>
              <a:spLocks noChangeArrowheads="1"/>
            </p:cNvSpPr>
            <p:nvPr/>
          </p:nvSpPr>
          <p:spPr bwMode="auto">
            <a:xfrm>
              <a:off x="3729" y="3416"/>
              <a:ext cx="288" cy="216"/>
            </a:xfrm>
            <a:prstGeom prst="wedgeRectCallout">
              <a:avLst>
                <a:gd name="adj1" fmla="val 32083"/>
                <a:gd name="adj2" fmla="val -151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ru-RU" sz="1400" b="1"/>
                <a:t>7</a:t>
              </a:r>
              <a:endParaRPr lang="ru-RU"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Рисунок 2" descr="Aga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824163"/>
            <a:ext cx="3382962" cy="326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Рисунок 3" descr="ДФР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2824163"/>
            <a:ext cx="42513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TextBox 4"/>
          <p:cNvSpPr txBox="1">
            <a:spLocks noChangeArrowheads="1"/>
          </p:cNvSpPr>
          <p:nvPr/>
        </p:nvSpPr>
        <p:spPr bwMode="auto">
          <a:xfrm>
            <a:off x="1547813" y="1889125"/>
            <a:ext cx="1008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Agar</a:t>
            </a:r>
            <a:endParaRPr lang="ru-RU" sz="28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4643438" y="1889125"/>
            <a:ext cx="4032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  <a:latin typeface="Calibri" pitchFamily="34" charset="0"/>
              </a:rPr>
              <a:t>ДФР-1   (НПО «Вымпел»)</a:t>
            </a:r>
            <a:endParaRPr lang="ru-RU" sz="28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-27384"/>
            <a:ext cx="9144000" cy="1412776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ИЗМЕРЕНИЕ  РАСХОДА  ФАЗ  ГАЗОЖИДКОСТНОГО  ПОТОКА  ДВУМЯ  РАСХОДОМЕРАМИ  ПЕРЕМЕННОГО  ПЕРЕПАДА  ДАВЛЕНИЯ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400050" y="611485"/>
            <a:ext cx="8505825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Системы «Поток-6» сертифицированы для серийного выпуска по утвержденным техническим условиям в соответствии с требованиями Таможенного Союза для работы на взрывоопасных объектах. Системы соответствуют требованиям ТР ТС 012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/2011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«О безопасности оборудования для работы во взрывоопасных средах», ГОСТ 31610.0-2014  (IEC 60079-0:2011), ГОСТ IEC 60079-1-2011, ГОСТ 31610.11-2014  (IEC 60079-11:2011),  в.т.ч. в присутствии сероводородов.</a:t>
            </a:r>
          </a:p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Исполнение систем «Поток-6» отвечает эксплуатационным и климатическим условиям Крайнего Севера и Сибири. СИМ системы «Поток-6» предназначены для работы при температуре окружающей среды от минус 50 </a:t>
            </a:r>
            <a:r>
              <a:rPr lang="ru-RU" sz="1600" b="1" baseline="30000">
                <a:solidFill>
                  <a:srgbClr val="000066"/>
                </a:solidFill>
                <a:latin typeface="Times New Roman" pitchFamily="18" charset="0"/>
              </a:rPr>
              <a:t>о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С до +70 </a:t>
            </a:r>
            <a:r>
              <a:rPr lang="ru-RU" sz="1600" b="1" baseline="30000">
                <a:solidFill>
                  <a:srgbClr val="000066"/>
                </a:solidFill>
                <a:latin typeface="Times New Roman" pitchFamily="18" charset="0"/>
              </a:rPr>
              <a:t>о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С без применения дополнительного обогрева или теплоизоляционных контейнеров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1275" y="2918128"/>
            <a:ext cx="9039225" cy="3914471"/>
            <a:chOff x="6" y="989"/>
            <a:chExt cx="5694" cy="2607"/>
          </a:xfrm>
        </p:grpSpPr>
        <p:pic>
          <p:nvPicPr>
            <p:cNvPr id="51211" name="Picture 11" descr="тит_РЭ_П-6"/>
            <p:cNvPicPr>
              <a:picLocks noChangeAspect="1" noChangeArrowheads="1"/>
            </p:cNvPicPr>
            <p:nvPr/>
          </p:nvPicPr>
          <p:blipFill>
            <a:blip r:embed="rId3" cstate="print"/>
            <a:srcRect l="12209"/>
            <a:stretch>
              <a:fillRect/>
            </a:stretch>
          </p:blipFill>
          <p:spPr bwMode="auto">
            <a:xfrm>
              <a:off x="4328" y="1446"/>
              <a:ext cx="1372" cy="2150"/>
            </a:xfrm>
            <a:prstGeom prst="rect">
              <a:avLst/>
            </a:prstGeom>
            <a:noFill/>
          </p:spPr>
        </p:pic>
        <p:pic>
          <p:nvPicPr>
            <p:cNvPr id="51214" name="Picture 14" descr="тит_ТУ-П6"/>
            <p:cNvPicPr>
              <a:picLocks noChangeAspect="1" noChangeArrowheads="1"/>
            </p:cNvPicPr>
            <p:nvPr/>
          </p:nvPicPr>
          <p:blipFill>
            <a:blip r:embed="rId4" cstate="print"/>
            <a:srcRect r="3014"/>
            <a:stretch>
              <a:fillRect/>
            </a:stretch>
          </p:blipFill>
          <p:spPr bwMode="auto">
            <a:xfrm>
              <a:off x="2798" y="1290"/>
              <a:ext cx="1543" cy="2187"/>
            </a:xfrm>
            <a:prstGeom prst="rect">
              <a:avLst/>
            </a:prstGeom>
            <a:noFill/>
          </p:spPr>
        </p:pic>
        <p:pic>
          <p:nvPicPr>
            <p:cNvPr id="51215" name="Picture 15" descr="ТС22"/>
            <p:cNvPicPr>
              <a:picLocks noChangeAspect="1" noChangeArrowheads="1"/>
            </p:cNvPicPr>
            <p:nvPr/>
          </p:nvPicPr>
          <p:blipFill>
            <a:blip r:embed="rId5" cstate="print"/>
            <a:srcRect l="717"/>
            <a:stretch>
              <a:fillRect/>
            </a:stretch>
          </p:blipFill>
          <p:spPr bwMode="auto">
            <a:xfrm>
              <a:off x="1477" y="1118"/>
              <a:ext cx="1562" cy="2222"/>
            </a:xfrm>
            <a:prstGeom prst="rect">
              <a:avLst/>
            </a:prstGeom>
            <a:noFill/>
          </p:spPr>
        </p:pic>
        <p:pic>
          <p:nvPicPr>
            <p:cNvPr id="51216" name="Picture 16" descr="ТС_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" y="989"/>
              <a:ext cx="1579" cy="2265"/>
            </a:xfrm>
            <a:prstGeom prst="rect">
              <a:avLst/>
            </a:prstGeom>
            <a:noFill/>
          </p:spPr>
        </p:pic>
      </p:grp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1"/>
            <a:ext cx="9144000" cy="62815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Сертификация и документация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016" y="1606148"/>
            <a:ext cx="8892480" cy="3046988"/>
          </a:xfrm>
          <a:prstGeom prst="rect">
            <a:avLst/>
          </a:prstGeom>
          <a:noFill/>
        </p:spPr>
        <p:txBody>
          <a:bodyPr anchor="ctr">
            <a:spAutoFit/>
            <a:scene3d>
              <a:camera prst="isometricOffAxis1Right"/>
              <a:lightRig rig="threePt" dir="t"/>
            </a:scene3d>
          </a:bodyPr>
          <a:lstStyle/>
          <a:p>
            <a:pPr>
              <a:defRPr/>
            </a:pPr>
            <a:r>
              <a:rPr lang="ru-RU" sz="9600" b="1" smtClean="0">
                <a:ln w="34925" cmpd="sng">
                  <a:gradFill>
                    <a:gsLst>
                      <a:gs pos="72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Благодарю </a:t>
            </a:r>
            <a:endParaRPr lang="ru-RU" sz="9600" b="1">
              <a:ln w="34925" cmpd="sng">
                <a:gradFill>
                  <a:gsLst>
                    <a:gs pos="72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9600" b="1">
                <a:ln w="34925" cmpd="sng">
                  <a:gradFill>
                    <a:gsLst>
                      <a:gs pos="72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за  внимание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3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771849"/>
            <a:ext cx="6040438" cy="4814888"/>
          </a:xfrm>
          <a:prstGeom prst="rect">
            <a:avLst/>
          </a:prstGeom>
          <a:noFill/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219075" y="5834387"/>
            <a:ext cx="85058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Коммуникационный контроллер (КК) предназначен для обмена данными по «полевой шине», конфигурирования настроек интерфейса, сетевого адреса устройства, а также отображения на встроенном дисплее основных параметров СИМ системы «Поток-6».</a:t>
            </a:r>
          </a:p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В КК встроен модуль преобразования питания СИМ.</a:t>
            </a:r>
          </a:p>
        </p:txBody>
      </p:sp>
      <p:sp>
        <p:nvSpPr>
          <p:cNvPr id="48136" name="AutoShape 8"/>
          <p:cNvSpPr>
            <a:spLocks noChangeArrowheads="1"/>
          </p:cNvSpPr>
          <p:nvPr/>
        </p:nvSpPr>
        <p:spPr bwMode="auto">
          <a:xfrm>
            <a:off x="6832600" y="1556074"/>
            <a:ext cx="2159000" cy="431800"/>
          </a:xfrm>
          <a:prstGeom prst="wedgeRectCallout">
            <a:avLst>
              <a:gd name="adj1" fmla="val -84634"/>
              <a:gd name="adj2" fmla="val 21911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Инженерный разъем</a:t>
            </a:r>
            <a:endParaRPr lang="ru-RU" sz="1400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55625" y="1127449"/>
            <a:ext cx="1779588" cy="431800"/>
          </a:xfrm>
          <a:prstGeom prst="wedgeRectCallout">
            <a:avLst>
              <a:gd name="adj1" fmla="val 109769"/>
              <a:gd name="adj2" fmla="val 3183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Дисплей</a:t>
            </a:r>
            <a:endParaRPr lang="ru-RU" sz="1400"/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4451350" y="5413699"/>
            <a:ext cx="4416425" cy="431800"/>
          </a:xfrm>
          <a:prstGeom prst="wedgeRectCallout">
            <a:avLst>
              <a:gd name="adj1" fmla="val -50324"/>
              <a:gd name="adj2" fmla="val -213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Разъемы подключения «полевой шины» и СИМ</a:t>
            </a:r>
            <a:endParaRPr lang="ru-RU" sz="1400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2555875" y="803599"/>
            <a:ext cx="2132013" cy="431800"/>
          </a:xfrm>
          <a:prstGeom prst="wedgeRectCallout">
            <a:avLst>
              <a:gd name="adj1" fmla="val 75764"/>
              <a:gd name="adj2" fmla="val 2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Магнитный ключ</a:t>
            </a:r>
            <a:endParaRPr lang="ru-RU" sz="1400"/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5764213" y="811537"/>
            <a:ext cx="1912937" cy="431800"/>
          </a:xfrm>
          <a:prstGeom prst="wedgeRectCallout">
            <a:avLst>
              <a:gd name="adj1" fmla="val -54231"/>
              <a:gd name="adj2" fmla="val 2897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Магнитная кнопка</a:t>
            </a:r>
            <a:endParaRPr lang="ru-RU" sz="140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-1"/>
            <a:ext cx="9144000" cy="62815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Коммуникационный контроллер (КК)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81000" y="4713288"/>
            <a:ext cx="8505825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БСПК осуществляет функции преобразования интерфейса ПК (USB) в RS-485 для связи ПК и СИМ, обеспечения СИМ дополнительным питанием  при подключении к ПК (если необходимо), обмен служебными сигналами с СИМ для перезапуска ПО СИМ и сигнализации, а также имеет переключатель работы в режим тестирования СИМ, предназначенный для использования вне промысловых условий.</a:t>
            </a:r>
          </a:p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Подключение с использованием БСПК может осуществляться как непосредственно к инженерному разъему СИМ, так и к инженерному разъему  коммуникационного контроллера (КК). Подключение производится с использованием специального универсального хладостойкого кабеля на транспортной катушке.</a:t>
            </a:r>
          </a:p>
        </p:txBody>
      </p:sp>
      <p:pic>
        <p:nvPicPr>
          <p:cNvPr id="49160" name="Picture 8" descr="37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47834"/>
            <a:ext cx="6705600" cy="3894138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"/>
            <a:ext cx="9144000" cy="62815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Блок связи с ПК (БСПК)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8604448" y="6473511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238125" y="903288"/>
            <a:ext cx="85058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Специализированное портативное сервисное устройство (на базе промышленного переносного ПК или тест-коммуникатор) оснащается  программным обеспечением для конфигурирования, градуировки, тестирования СИМ и КК и регистрации измерительных параметров.</a:t>
            </a: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598488" y="1835150"/>
            <a:ext cx="802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Фрагменты операторского интерфейса ПО сервисного устройства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23825" y="2203450"/>
            <a:ext cx="8877300" cy="4592638"/>
            <a:chOff x="78" y="1388"/>
            <a:chExt cx="5592" cy="2893"/>
          </a:xfrm>
        </p:grpSpPr>
        <p:pic>
          <p:nvPicPr>
            <p:cNvPr id="50189" name="Picture 13" descr="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" y="1743"/>
              <a:ext cx="3268" cy="2538"/>
            </a:xfrm>
            <a:prstGeom prst="rect">
              <a:avLst/>
            </a:prstGeom>
            <a:noFill/>
          </p:spPr>
        </p:pic>
        <p:pic>
          <p:nvPicPr>
            <p:cNvPr id="50190" name="Picture 14" descr="1"/>
            <p:cNvPicPr>
              <a:picLocks noChangeAspect="1" noChangeArrowheads="1"/>
            </p:cNvPicPr>
            <p:nvPr/>
          </p:nvPicPr>
          <p:blipFill>
            <a:blip r:embed="rId3" cstate="print"/>
            <a:srcRect l="12517"/>
            <a:stretch>
              <a:fillRect/>
            </a:stretch>
          </p:blipFill>
          <p:spPr bwMode="auto">
            <a:xfrm>
              <a:off x="2848" y="1388"/>
              <a:ext cx="2822" cy="2506"/>
            </a:xfrm>
            <a:prstGeom prst="rect">
              <a:avLst/>
            </a:prstGeom>
            <a:noFill/>
          </p:spPr>
        </p:pic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3999" cy="76470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Программное обеспечение  портативного</a:t>
            </a:r>
          </a:p>
          <a:p>
            <a:pPr indent="20638" eaLnBrk="0" hangingPunct="0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  <a:ea typeface="+mj-ea"/>
                <a:cs typeface="+mj-cs"/>
              </a:rPr>
              <a:t>сервисного устройства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Рисунок 18" descr="6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25538"/>
            <a:ext cx="42481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41900" y="1152525"/>
            <a:ext cx="3560763" cy="1431925"/>
          </a:xfrm>
          <a:noFill/>
        </p:spPr>
      </p:pic>
      <p:sp>
        <p:nvSpPr>
          <p:cNvPr id="41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542166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В основе измерений - спектрометрический метод</a:t>
            </a:r>
          </a:p>
        </p:txBody>
      </p:sp>
      <p:sp>
        <p:nvSpPr>
          <p:cNvPr id="1031" name="Text Box 3"/>
          <p:cNvSpPr txBox="1">
            <a:spLocks noChangeArrowheads="1"/>
          </p:cNvSpPr>
          <p:nvPr/>
        </p:nvSpPr>
        <p:spPr bwMode="auto">
          <a:xfrm>
            <a:off x="4632325" y="2574925"/>
            <a:ext cx="4387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ru-RU" sz="1200">
                <a:latin typeface="Times New Roman" pitchFamily="18" charset="0"/>
              </a:rPr>
              <a:t>Ж , Г, П - области, в которых мощность спектральных состав</a:t>
            </a:r>
            <a:r>
              <a:rPr lang="en-US" sz="1200">
                <a:latin typeface="Times New Roman" pitchFamily="18" charset="0"/>
              </a:rPr>
              <a:t>-</a:t>
            </a:r>
            <a:r>
              <a:rPr lang="ru-RU" sz="1200">
                <a:latin typeface="Times New Roman" pitchFamily="18" charset="0"/>
              </a:rPr>
              <a:t>ляющих, в основном, зависит, соответственно, от расхода жидкости и расхода газа, количества твердых примесей в смеси.</a:t>
            </a:r>
          </a:p>
        </p:txBody>
      </p:sp>
      <p:sp>
        <p:nvSpPr>
          <p:cNvPr id="1032" name="Text Box 5"/>
          <p:cNvSpPr txBox="1">
            <a:spLocks noChangeArrowheads="1"/>
          </p:cNvSpPr>
          <p:nvPr/>
        </p:nvSpPr>
        <p:spPr bwMode="auto">
          <a:xfrm>
            <a:off x="6513513" y="1152525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sz="1200">
                <a:latin typeface="Times New Roman" pitchFamily="18" charset="0"/>
              </a:rPr>
              <a:t>S(f) – </a:t>
            </a:r>
            <a:r>
              <a:rPr lang="ru-RU" sz="1200">
                <a:latin typeface="Times New Roman" pitchFamily="18" charset="0"/>
              </a:rPr>
              <a:t>спектральная плотность</a:t>
            </a:r>
            <a:endParaRPr lang="en-US" sz="1200">
              <a:latin typeface="Times New Roman" pitchFamily="18" charset="0"/>
            </a:endParaRPr>
          </a:p>
          <a:p>
            <a:pPr algn="l" eaLnBrk="0" hangingPunct="0"/>
            <a:r>
              <a:rPr lang="en-US" sz="1200">
                <a:latin typeface="Times New Roman" pitchFamily="18" charset="0"/>
              </a:rPr>
              <a:t>          </a:t>
            </a:r>
            <a:r>
              <a:rPr lang="ru-RU" sz="1200">
                <a:latin typeface="Times New Roman" pitchFamily="18" charset="0"/>
              </a:rPr>
              <a:t> мощности сигнала. </a:t>
            </a:r>
          </a:p>
          <a:p>
            <a:pPr algn="l" eaLnBrk="0" hangingPunct="0"/>
            <a:r>
              <a:rPr lang="en-US" sz="1200">
                <a:latin typeface="Times New Roman" pitchFamily="18" charset="0"/>
              </a:rPr>
              <a:t>f </a:t>
            </a:r>
            <a:r>
              <a:rPr lang="ru-RU" sz="1200">
                <a:latin typeface="Times New Roman" pitchFamily="18" charset="0"/>
              </a:rPr>
              <a:t>– частота сигнала.</a:t>
            </a:r>
          </a:p>
        </p:txBody>
      </p:sp>
      <p:sp>
        <p:nvSpPr>
          <p:cNvPr id="1033" name="Text Box 6"/>
          <p:cNvSpPr txBox="1">
            <a:spLocks noChangeArrowheads="1"/>
          </p:cNvSpPr>
          <p:nvPr/>
        </p:nvSpPr>
        <p:spPr bwMode="auto">
          <a:xfrm>
            <a:off x="4705350" y="533400"/>
            <a:ext cx="4438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ru-RU" sz="16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Характерный частотный спектр выходного  сигнала датчика флуктуаций давления </a:t>
            </a:r>
            <a:r>
              <a:rPr lang="ru-RU" sz="1600" b="1">
                <a:latin typeface="Times New Roman" pitchFamily="18" charset="0"/>
              </a:rPr>
              <a:t>                        </a:t>
            </a:r>
            <a:endParaRPr lang="ru-RU" sz="1800">
              <a:latin typeface="Times New Roman" pitchFamily="18" charset="0"/>
            </a:endParaRPr>
          </a:p>
        </p:txBody>
      </p:sp>
      <p:sp>
        <p:nvSpPr>
          <p:cNvPr id="1034" name="Text Box 8"/>
          <p:cNvSpPr txBox="1">
            <a:spLocks noChangeArrowheads="1"/>
          </p:cNvSpPr>
          <p:nvPr/>
        </p:nvSpPr>
        <p:spPr bwMode="auto">
          <a:xfrm>
            <a:off x="228600" y="552450"/>
            <a:ext cx="412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ru-RU" sz="16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Измерительный преобразователь расхода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3543300" y="1143000"/>
          <a:ext cx="812800" cy="250825"/>
        </p:xfrm>
        <a:graphic>
          <a:graphicData uri="http://schemas.openxmlformats.org/presentationml/2006/ole">
            <p:oleObj spid="_x0000_s1026" name="Equation" r:id="rId5" imgW="1231560" imgH="304560" progId="Equation.3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3556000" y="1371600"/>
          <a:ext cx="800100" cy="444500"/>
        </p:xfrm>
        <a:graphic>
          <a:graphicData uri="http://schemas.openxmlformats.org/presentationml/2006/ole">
            <p:oleObj spid="_x0000_s1027" name="Equation" r:id="rId6" imgW="1307880" imgH="571320" progId="Equation.3">
              <p:embed/>
            </p:oleObj>
          </a:graphicData>
        </a:graphic>
      </p:graphicFrame>
      <p:pic>
        <p:nvPicPr>
          <p:cNvPr id="1035" name="Picture 2" descr="Рис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0725" y="3965097"/>
            <a:ext cx="7683500" cy="281194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192463"/>
            <a:ext cx="9144000" cy="683622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chemeClr val="bg1"/>
                </a:solidFill>
                <a:latin typeface="Arial" charset="0"/>
              </a:rPr>
              <a:t>Техническая реализация измерительного преобразователя расхода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10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44488" y="719637"/>
            <a:ext cx="843915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В электронном блоке СИМ реализованы математические модели цифровой фильтрации измерительной информации для вычисления спектра мощности флуктуационного сигнала и модели обработки других измерительных сигналов, необходимых для определения контролируемых параметров. Весь комплекс задач, включая задачи коммуникации, функционирует под управлением ОСРВ</a:t>
            </a:r>
            <a:r>
              <a:rPr lang="en-US" sz="16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66"/>
                </a:solidFill>
                <a:latin typeface="Times New Roman" pitchFamily="18" charset="0"/>
              </a:rPr>
              <a:t>в реальном масштабе времени.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41350" y="1948063"/>
            <a:ext cx="7772400" cy="4318110"/>
            <a:chOff x="641350" y="1639888"/>
            <a:chExt cx="7772400" cy="4443412"/>
          </a:xfrm>
        </p:grpSpPr>
        <p:pic>
          <p:nvPicPr>
            <p:cNvPr id="47113" name="Picture 9" descr="361"/>
            <p:cNvPicPr>
              <a:picLocks noChangeAspect="1" noChangeArrowheads="1"/>
            </p:cNvPicPr>
            <p:nvPr/>
          </p:nvPicPr>
          <p:blipFill>
            <a:blip r:embed="rId2" cstate="print"/>
            <a:srcRect l="2036" t="6345" r="2505" b="17969"/>
            <a:stretch>
              <a:fillRect/>
            </a:stretch>
          </p:blipFill>
          <p:spPr bwMode="auto">
            <a:xfrm>
              <a:off x="641350" y="1646238"/>
              <a:ext cx="4197350" cy="4437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11" descr="389"/>
            <p:cNvPicPr>
              <a:picLocks noChangeAspect="1" noChangeArrowheads="1"/>
            </p:cNvPicPr>
            <p:nvPr/>
          </p:nvPicPr>
          <p:blipFill>
            <a:blip r:embed="rId3" cstate="print"/>
            <a:srcRect l="8795" t="2998" r="7396" b="5547"/>
            <a:stretch>
              <a:fillRect/>
            </a:stretch>
          </p:blipFill>
          <p:spPr bwMode="auto">
            <a:xfrm>
              <a:off x="5360988" y="1639888"/>
              <a:ext cx="3052762" cy="444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6288358"/>
            <a:ext cx="851584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b="1">
                <a:solidFill>
                  <a:srgbClr val="000066"/>
                </a:solidFill>
                <a:latin typeface="Times New Roman" pitchFamily="18" charset="0"/>
              </a:rPr>
              <a:t>В разработке  использована современная  элементная база, схемотехнические, конструктивные и программные решения, обеспечивающие компактность и низкое энергопотребление </a:t>
            </a:r>
            <a:r>
              <a:rPr lang="ru-RU" sz="1500" b="1" smtClean="0">
                <a:solidFill>
                  <a:srgbClr val="000066"/>
                </a:solidFill>
                <a:latin typeface="Times New Roman" pitchFamily="18" charset="0"/>
              </a:rPr>
              <a:t>системы. </a:t>
            </a:r>
            <a:endParaRPr lang="ru-RU" sz="15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10"/>
          <p:cNvSpPr>
            <a:spLocks noChangeArrowheads="1"/>
          </p:cNvSpPr>
          <p:nvPr/>
        </p:nvSpPr>
        <p:spPr bwMode="auto">
          <a:xfrm>
            <a:off x="0" y="-1"/>
            <a:ext cx="9144000" cy="723570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Скважинный измерительный модуль (СИМ)</a:t>
            </a:r>
          </a:p>
          <a:p>
            <a:pPr lvl="3" indent="20638" algn="l" eaLnBrk="0" hangingPunct="0">
              <a:lnSpc>
                <a:spcPct val="80000"/>
              </a:lnSpc>
            </a:pPr>
            <a:r>
              <a:rPr lang="ru-RU" sz="2400" b="1" smtClean="0">
                <a:solidFill>
                  <a:schemeClr val="bg1"/>
                </a:solidFill>
              </a:rPr>
              <a:t>  (многопараметрический датчик)</a:t>
            </a:r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20625" t="22656" r="14999" b="10938"/>
          <a:stretch>
            <a:fillRect/>
          </a:stretch>
        </p:blipFill>
        <p:spPr bwMode="auto">
          <a:xfrm>
            <a:off x="1676400" y="920857"/>
            <a:ext cx="5943600" cy="426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600" b="1" noProof="1">
                <a:solidFill>
                  <a:schemeClr val="bg1"/>
                </a:solidFill>
                <a:ea typeface="+mj-ea"/>
                <a:cs typeface="+mj-cs"/>
              </a:rPr>
              <a:t>Исходные данные результатов промысловых исследований </a:t>
            </a:r>
            <a:r>
              <a:rPr lang="ru-RU" sz="2600" b="1" smtClean="0">
                <a:solidFill>
                  <a:schemeClr val="bg1"/>
                </a:solidFill>
                <a:ea typeface="+mj-ea"/>
                <a:cs typeface="+mj-cs"/>
              </a:rPr>
              <a:t>газоконденсатной скважины</a:t>
            </a:r>
            <a:r>
              <a:rPr lang="ru-RU" sz="2600" b="1" noProof="1" smtClean="0">
                <a:solidFill>
                  <a:schemeClr val="bg1"/>
                </a:solidFill>
                <a:ea typeface="+mj-ea"/>
                <a:cs typeface="+mj-cs"/>
              </a:rPr>
              <a:t> №1312 </a:t>
            </a:r>
            <a:endParaRPr lang="ru-RU" sz="2600" b="1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3612" y="5138562"/>
            <a:ext cx="9010484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eaLnBrk="0" hangingPunct="0"/>
            <a:r>
              <a:rPr lang="ru-RU" sz="1000" noProof="1">
                <a:latin typeface="Times New Roman" pitchFamily="18" charset="0"/>
              </a:rPr>
              <a:t>Замечания:</a:t>
            </a:r>
          </a:p>
          <a:p>
            <a:pPr eaLnBrk="0" hangingPunct="0"/>
            <a:r>
              <a:rPr lang="ru-RU" sz="1000" b="1" noProof="1">
                <a:latin typeface="Times New Roman" pitchFamily="18" charset="0"/>
              </a:rPr>
              <a:t>1</a:t>
            </a:r>
            <a:r>
              <a:rPr lang="ru-RU" sz="1000" noProof="1">
                <a:latin typeface="Times New Roman" pitchFamily="18" charset="0"/>
              </a:rPr>
              <a:t> - Принятые обозначения:</a:t>
            </a:r>
          </a:p>
          <a:p>
            <a:pPr eaLnBrk="0" hangingPunct="0"/>
            <a:r>
              <a:rPr lang="ru-RU" sz="1000" noProof="1">
                <a:latin typeface="Times New Roman" pitchFamily="18" charset="0"/>
              </a:rPr>
              <a:t>ГКИ - режимы работы скважины при проведении газоконденсатных исследований с помощью сепаратора и ДИКТ;</a:t>
            </a:r>
          </a:p>
          <a:p>
            <a:pPr eaLnBrk="0" hangingPunct="0"/>
            <a:r>
              <a:rPr lang="ru-RU" sz="1000" noProof="1">
                <a:latin typeface="Times New Roman" pitchFamily="18" charset="0"/>
              </a:rPr>
              <a:t>ГДИ  - режимы работы скважины при проведении газодинамических исследований  с помощью ДИКТ;</a:t>
            </a:r>
          </a:p>
          <a:p>
            <a:pPr eaLnBrk="0" hangingPunct="0"/>
            <a:r>
              <a:rPr lang="ru-RU" sz="1000" noProof="1">
                <a:latin typeface="Times New Roman" pitchFamily="18" charset="0"/>
              </a:rPr>
              <a:t>ГСК - режимы работы скважины в газосборный коллектор.</a:t>
            </a:r>
          </a:p>
          <a:p>
            <a:pPr algn="just" eaLnBrk="0" hangingPunct="0"/>
            <a:r>
              <a:rPr lang="ru-RU" sz="1000" b="1" noProof="1">
                <a:latin typeface="Times New Roman" pitchFamily="18" charset="0"/>
              </a:rPr>
              <a:t>*  - </a:t>
            </a:r>
            <a:r>
              <a:rPr lang="ru-RU" sz="1000" noProof="1">
                <a:latin typeface="Times New Roman" pitchFamily="18" charset="0"/>
              </a:rPr>
              <a:t>При обработке данных выявились некоторые несоответствия при сравнении результатов ГКИ и ГДИ, объясняемые </a:t>
            </a:r>
            <a:r>
              <a:rPr lang="ru-RU" sz="1000" noProof="1" smtClean="0">
                <a:latin typeface="Times New Roman" pitchFamily="18" charset="0"/>
              </a:rPr>
              <a:t>сотрудниками</a:t>
            </a:r>
            <a:r>
              <a:rPr lang="en-US" sz="1000" noProof="1" smtClean="0">
                <a:latin typeface="Times New Roman" pitchFamily="18" charset="0"/>
              </a:rPr>
              <a:t> </a:t>
            </a:r>
            <a:r>
              <a:rPr lang="ru-RU" sz="1000" noProof="1" smtClean="0">
                <a:latin typeface="Times New Roman" pitchFamily="18" charset="0"/>
              </a:rPr>
              <a:t>ИТЦ </a:t>
            </a:r>
            <a:r>
              <a:rPr lang="ru-RU" sz="1000" noProof="1">
                <a:latin typeface="Times New Roman" pitchFamily="18" charset="0"/>
              </a:rPr>
              <a:t>ООО </a:t>
            </a:r>
            <a:r>
              <a:rPr lang="en-US" sz="1000" noProof="1" smtClean="0">
                <a:latin typeface="Times New Roman" pitchFamily="18" charset="0"/>
              </a:rPr>
              <a:t>“</a:t>
            </a:r>
            <a:r>
              <a:rPr lang="ru-RU" sz="1000" noProof="1" smtClean="0">
                <a:latin typeface="Times New Roman" pitchFamily="18" charset="0"/>
              </a:rPr>
              <a:t>Уренгойгазпром</a:t>
            </a:r>
            <a:r>
              <a:rPr lang="ru-RU" sz="1000" noProof="1">
                <a:latin typeface="Times New Roman" pitchFamily="18" charset="0"/>
              </a:rPr>
              <a:t>" следующим образом. Скважина исследовалась в широком диапазоне изменения устьевых давлений. Время отработки на </a:t>
            </a:r>
            <a:r>
              <a:rPr lang="ru-RU" sz="1000" noProof="1" smtClean="0">
                <a:latin typeface="Times New Roman" pitchFamily="18" charset="0"/>
              </a:rPr>
              <a:t>режимах</a:t>
            </a:r>
            <a:r>
              <a:rPr lang="en-US" sz="1000" noProof="1" smtClean="0">
                <a:latin typeface="Times New Roman" pitchFamily="18" charset="0"/>
              </a:rPr>
              <a:t> </a:t>
            </a:r>
            <a:r>
              <a:rPr lang="ru-RU" sz="1000" noProof="1" smtClean="0">
                <a:latin typeface="Times New Roman" pitchFamily="18" charset="0"/>
              </a:rPr>
              <a:t>1-2 </a:t>
            </a:r>
            <a:r>
              <a:rPr lang="ru-RU" sz="1000" noProof="1">
                <a:latin typeface="Times New Roman" pitchFamily="18" charset="0"/>
              </a:rPr>
              <a:t>часа, поэтому полной стабилизации динамического фазового равновесия в призабойной зоне не происходило. Кроме того, скважина эксплуатирует </a:t>
            </a:r>
            <a:r>
              <a:rPr lang="ru-RU" sz="1000" noProof="1" smtClean="0">
                <a:latin typeface="Times New Roman" pitchFamily="18" charset="0"/>
              </a:rPr>
              <a:t>залежи</a:t>
            </a:r>
            <a:r>
              <a:rPr lang="en-US" sz="1000" noProof="1" smtClean="0">
                <a:latin typeface="Times New Roman" pitchFamily="18" charset="0"/>
              </a:rPr>
              <a:t> </a:t>
            </a:r>
            <a:r>
              <a:rPr lang="ru-RU" sz="1000" noProof="1" smtClean="0">
                <a:latin typeface="Times New Roman" pitchFamily="18" charset="0"/>
              </a:rPr>
              <a:t>БУ-10</a:t>
            </a:r>
            <a:r>
              <a:rPr lang="ru-RU" sz="1000" noProof="1">
                <a:latin typeface="Times New Roman" pitchFamily="18" charset="0"/>
              </a:rPr>
              <a:t>, 11, 12/1, которые имеют различные газоконденсатные характеристики. Профиль притока пластового газа, положение столба газированной жидкости </a:t>
            </a:r>
            <a:r>
              <a:rPr lang="ru-RU" sz="1000" noProof="1" smtClean="0">
                <a:latin typeface="Times New Roman" pitchFamily="18" charset="0"/>
              </a:rPr>
              <a:t>нижебашмака </a:t>
            </a:r>
            <a:r>
              <a:rPr lang="ru-RU" sz="1000" noProof="1">
                <a:latin typeface="Times New Roman" pitchFamily="18" charset="0"/>
              </a:rPr>
              <a:t>НКТ меняется в зависимости от режима эксплуатации. Отклонения ГКИ и ГДИ по </a:t>
            </a:r>
            <a:r>
              <a:rPr lang="en-US" sz="1000">
                <a:latin typeface="Times New Roman" pitchFamily="18" charset="0"/>
              </a:rPr>
              <a:t>дебиту пластового газа</a:t>
            </a:r>
            <a:r>
              <a:rPr lang="en-US" sz="1000" noProof="1">
                <a:latin typeface="Times New Roman" pitchFamily="18" charset="0"/>
              </a:rPr>
              <a:t> </a:t>
            </a:r>
            <a:r>
              <a:rPr lang="ru-RU" sz="1000" noProof="1">
                <a:latin typeface="Times New Roman" pitchFamily="18" charset="0"/>
              </a:rPr>
              <a:t>наблюдаются на 4-х режимах ГДИ.</a:t>
            </a:r>
          </a:p>
          <a:p>
            <a:pPr eaLnBrk="0" hangingPunct="0"/>
            <a:endParaRPr lang="ru-RU" sz="1000">
              <a:latin typeface="Times New Roman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599312" y="6523037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ru-RU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83327"/>
            <a:ext cx="9143999" cy="830997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ru-RU" sz="2400" b="1" kern="1200" noProof="1" smtClean="0">
                <a:solidFill>
                  <a:schemeClr val="bg1"/>
                </a:solidFill>
                <a:latin typeface="Arial" charset="0"/>
              </a:rPr>
              <a:t>Результаты специальных исследований газовых скважин</a:t>
            </a:r>
            <a:br>
              <a:rPr lang="ru-RU" sz="2400" b="1" kern="1200" noProof="1" smtClean="0">
                <a:solidFill>
                  <a:schemeClr val="bg1"/>
                </a:solidFill>
                <a:latin typeface="Arial" charset="0"/>
              </a:rPr>
            </a:br>
            <a:r>
              <a:rPr lang="ru-RU" sz="2400" b="1" kern="1200" noProof="1" smtClean="0">
                <a:solidFill>
                  <a:schemeClr val="bg1"/>
                </a:solidFill>
                <a:latin typeface="Arial" charset="0"/>
              </a:rPr>
              <a:t>при контроле выноса примесей воды и песка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381125" y="1019175"/>
          <a:ext cx="6419850" cy="3028950"/>
        </p:xfrm>
        <a:graphic>
          <a:graphicData uri="http://schemas.openxmlformats.org/presentationml/2006/ole">
            <p:oleObj spid="_x0000_s62466" name="Document" r:id="rId3" imgW="6500438" imgH="3073467" progId="Word.Document.8">
              <p:embed/>
            </p:oleObj>
          </a:graphicData>
        </a:graphic>
      </p:graphicFrame>
      <p:graphicFrame>
        <p:nvGraphicFramePr>
          <p:cNvPr id="10243" name="Object 4"/>
          <p:cNvGraphicFramePr>
            <a:graphicFrameLocks noChangeAspect="1"/>
          </p:cNvGraphicFramePr>
          <p:nvPr/>
        </p:nvGraphicFramePr>
        <p:xfrm>
          <a:off x="1368425" y="3856038"/>
          <a:ext cx="6545263" cy="3028950"/>
        </p:xfrm>
        <a:graphic>
          <a:graphicData uri="http://schemas.openxmlformats.org/presentationml/2006/ole">
            <p:oleObj spid="_x0000_s62467" name="Document" r:id="rId4" imgW="6478817" imgH="2998751" progId="Word.Document.8">
              <p:embed/>
            </p:oleObj>
          </a:graphicData>
        </a:graphic>
      </p:graphicFrame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28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SC02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1675"/>
            <a:ext cx="91440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 eaLnBrk="0" hangingPunct="0">
              <a:lnSpc>
                <a:spcPct val="80000"/>
              </a:lnSpc>
            </a:pPr>
            <a:r>
              <a:rPr lang="ru-RU" sz="2800" b="1">
                <a:solidFill>
                  <a:schemeClr val="bg1"/>
                </a:solidFill>
                <a:ea typeface="+mj-ea"/>
                <a:cs typeface="+mj-cs"/>
              </a:rPr>
              <a:t>Система ПОТОК-5 на Ен-Яхе</a:t>
            </a: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604448" y="6381328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29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5198" y="4304974"/>
            <a:ext cx="2379058" cy="2553026"/>
            <a:chOff x="105198" y="4304974"/>
            <a:chExt cx="2379058" cy="2553026"/>
          </a:xfrm>
        </p:grpSpPr>
        <p:sp>
          <p:nvSpPr>
            <p:cNvPr id="7" name="Овал 6"/>
            <p:cNvSpPr/>
            <p:nvPr/>
          </p:nvSpPr>
          <p:spPr bwMode="auto">
            <a:xfrm>
              <a:off x="105198" y="4304974"/>
              <a:ext cx="2379058" cy="2476163"/>
            </a:xfrm>
            <a:prstGeom prst="ellipse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solidFill>
                <a:srgbClr val="4FEBF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30200" sx="102000" sy="102000" algn="ctr" rotWithShape="0">
                <a:srgbClr val="1AF2F2">
                  <a:alpha val="99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5" name="Рисунок 4" descr="Датчик Поток5 цвет1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0440" y="4389120"/>
              <a:ext cx="1853738" cy="24688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4098" name="Object 1024"/>
          <p:cNvGraphicFramePr>
            <a:graphicFrameLocks noChangeAspect="1"/>
          </p:cNvGraphicFramePr>
          <p:nvPr/>
        </p:nvGraphicFramePr>
        <p:xfrm>
          <a:off x="2390775" y="2805113"/>
          <a:ext cx="4268788" cy="547687"/>
        </p:xfrm>
        <a:graphic>
          <a:graphicData uri="http://schemas.openxmlformats.org/presentationml/2006/ole">
            <p:oleObj spid="_x0000_s105474" name="Формула" r:id="rId3" imgW="1765080" imgH="228600" progId="Equation.3">
              <p:embed/>
            </p:oleObj>
          </a:graphicData>
        </a:graphic>
      </p:graphicFrame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2406650" y="2084388"/>
          <a:ext cx="4206875" cy="547687"/>
        </p:xfrm>
        <a:graphic>
          <a:graphicData uri="http://schemas.openxmlformats.org/presentationml/2006/ole">
            <p:oleObj spid="_x0000_s105475" name="Формула" r:id="rId4" imgW="1739880" imgH="228600" progId="Equation.3">
              <p:embed/>
            </p:oleObj>
          </a:graphicData>
        </a:graphic>
      </p:graphicFrame>
      <p:graphicFrame>
        <p:nvGraphicFramePr>
          <p:cNvPr id="4100" name="Object 13"/>
          <p:cNvGraphicFramePr>
            <a:graphicFrameLocks noChangeAspect="1"/>
          </p:cNvGraphicFramePr>
          <p:nvPr/>
        </p:nvGraphicFramePr>
        <p:xfrm>
          <a:off x="476250" y="3916363"/>
          <a:ext cx="4311650" cy="577850"/>
        </p:xfrm>
        <a:graphic>
          <a:graphicData uri="http://schemas.openxmlformats.org/presentationml/2006/ole">
            <p:oleObj spid="_x0000_s105476" name="Формула" r:id="rId5" imgW="1701720" imgH="228600" progId="Equation.3">
              <p:embed/>
            </p:oleObj>
          </a:graphicData>
        </a:graphic>
      </p:graphicFrame>
      <p:graphicFrame>
        <p:nvGraphicFramePr>
          <p:cNvPr id="4101" name="Object 14"/>
          <p:cNvGraphicFramePr>
            <a:graphicFrameLocks noChangeAspect="1"/>
          </p:cNvGraphicFramePr>
          <p:nvPr/>
        </p:nvGraphicFramePr>
        <p:xfrm>
          <a:off x="6051550" y="3641725"/>
          <a:ext cx="2347913" cy="1079500"/>
        </p:xfrm>
        <a:graphic>
          <a:graphicData uri="http://schemas.openxmlformats.org/presentationml/2006/ole">
            <p:oleObj spid="_x0000_s105477" name="Формула" r:id="rId6" imgW="965160" imgH="444240" progId="Equation.3">
              <p:embed/>
            </p:oleObj>
          </a:graphicData>
        </a:graphic>
      </p:graphicFrame>
      <p:sp>
        <p:nvSpPr>
          <p:cNvPr id="18" name="Стрелка вправо 17"/>
          <p:cNvSpPr/>
          <p:nvPr/>
        </p:nvSpPr>
        <p:spPr>
          <a:xfrm>
            <a:off x="5003800" y="4000500"/>
            <a:ext cx="720725" cy="288925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4102" name="Object 15"/>
          <p:cNvGraphicFramePr>
            <a:graphicFrameLocks noChangeAspect="1"/>
          </p:cNvGraphicFramePr>
          <p:nvPr/>
        </p:nvGraphicFramePr>
        <p:xfrm>
          <a:off x="1657350" y="5226050"/>
          <a:ext cx="2220913" cy="579438"/>
        </p:xfrm>
        <a:graphic>
          <a:graphicData uri="http://schemas.openxmlformats.org/presentationml/2006/ole">
            <p:oleObj spid="_x0000_s105478" name="Формула" r:id="rId7" imgW="876240" imgH="228600" progId="Equation.3">
              <p:embed/>
            </p:oleObj>
          </a:graphicData>
        </a:graphic>
      </p:graphicFrame>
      <p:graphicFrame>
        <p:nvGraphicFramePr>
          <p:cNvPr id="4103" name="Object 16"/>
          <p:cNvGraphicFramePr>
            <a:graphicFrameLocks noChangeAspect="1"/>
          </p:cNvGraphicFramePr>
          <p:nvPr/>
        </p:nvGraphicFramePr>
        <p:xfrm>
          <a:off x="4610100" y="5221288"/>
          <a:ext cx="3057525" cy="579437"/>
        </p:xfrm>
        <a:graphic>
          <a:graphicData uri="http://schemas.openxmlformats.org/presentationml/2006/ole">
            <p:oleObj spid="_x0000_s105479" name="Формула" r:id="rId8" imgW="120636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0"/>
            <a:ext cx="9144000" cy="98596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ОСНОВНЫЕ  СООТНОШЕНИЯ  ДВУХФАЗНОЙ  РАСХОДОМЕТРИИ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1197" y="5940425"/>
            <a:ext cx="43908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GB" sz="1600" b="1">
                <a:latin typeface="Times New Roman" pitchFamily="18" charset="0"/>
              </a:rPr>
              <a:t>Конструктивная схема гидроканала системы</a:t>
            </a:r>
          </a:p>
          <a:p>
            <a:pPr algn="ctr" eaLnBrk="0" hangingPunct="0"/>
            <a:r>
              <a:rPr lang="en-GB" sz="1600" b="1">
                <a:latin typeface="Times New Roman" pitchFamily="18" charset="0"/>
              </a:rPr>
              <a:t>“Ультрафлоу”с преобразователями</a:t>
            </a:r>
            <a:endParaRPr lang="ru-RU" sz="1600" b="1">
              <a:latin typeface="Times New Roman" pitchFamily="18" charset="0"/>
            </a:endParaRP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738977" y="5937250"/>
            <a:ext cx="41002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Измерительная система “Ультрафлоу”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 в технологическом помещении АГЗУ “</a:t>
            </a:r>
            <a:r>
              <a:rPr lang="ru-RU" sz="1600" b="1" smtClean="0">
                <a:latin typeface="Times New Roman" pitchFamily="18" charset="0"/>
              </a:rPr>
              <a:t>Спутник</a:t>
            </a:r>
            <a:r>
              <a:rPr lang="en-US" sz="1600" b="1" smtClean="0">
                <a:latin typeface="Times New Roman" pitchFamily="18" charset="0"/>
              </a:rPr>
              <a:t>”</a:t>
            </a:r>
            <a:endParaRPr lang="ru-RU" sz="1600" b="1">
              <a:latin typeface="Times New Roman" pitchFamily="18" charset="0"/>
            </a:endParaRPr>
          </a:p>
        </p:txBody>
      </p:sp>
      <p:pic>
        <p:nvPicPr>
          <p:cNvPr id="65540" name="Picture 4" descr="Рисунок1"/>
          <p:cNvPicPr>
            <a:picLocks noChangeAspect="1" noChangeArrowheads="1"/>
          </p:cNvPicPr>
          <p:nvPr/>
        </p:nvPicPr>
        <p:blipFill>
          <a:blip r:embed="rId2" cstate="print">
            <a:lum bright="-36000" contrast="36000"/>
          </a:blip>
          <a:srcRect/>
          <a:stretch>
            <a:fillRect/>
          </a:stretch>
        </p:blipFill>
        <p:spPr bwMode="auto">
          <a:xfrm>
            <a:off x="228600" y="987425"/>
            <a:ext cx="45751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2187"/>
            <a:ext cx="3527425" cy="485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0" y="7950"/>
            <a:ext cx="9143999" cy="771277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 cap="all">
                <a:solidFill>
                  <a:schemeClr val="bg1"/>
                </a:solidFill>
                <a:ea typeface="+mj-ea"/>
                <a:cs typeface="+mj-cs"/>
              </a:rPr>
              <a:t>Система измерения многофазных потоков «Ультрафлоу»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30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90550" y="4629150"/>
          <a:ext cx="7654925" cy="887413"/>
        </p:xfrm>
        <a:graphic>
          <a:graphicData uri="http://schemas.openxmlformats.org/presentationml/2006/ole">
            <p:oleObj spid="_x0000_s106498" name="Формула" r:id="rId3" imgW="3797280" imgH="444240" progId="Equation.3">
              <p:embed/>
            </p:oleObj>
          </a:graphicData>
        </a:graphic>
      </p:graphicFrame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900113" y="1700213"/>
            <a:ext cx="7272337" cy="460375"/>
          </a:xfrm>
          <a:prstGeom prst="rect">
            <a:avLst/>
          </a:prstGeom>
          <a:solidFill>
            <a:srgbClr val="FFFFB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ГО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 150 тыс.м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/сут;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30 м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/сут ;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МПа </a:t>
            </a: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900113" y="2438400"/>
            <a:ext cx="7272337" cy="461963"/>
          </a:xfrm>
          <a:prstGeom prst="rect">
            <a:avLst/>
          </a:prstGeom>
          <a:solidFill>
            <a:srgbClr val="FFFFB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Q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СМ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 3000 м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/сут ;  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2970 м</a:t>
            </a:r>
            <a:r>
              <a:rPr lang="ru-RU" sz="24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/сут ;  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= 0,99</a:t>
            </a:r>
          </a:p>
        </p:txBody>
      </p:sp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2554288" y="3116263"/>
            <a:ext cx="3457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Исходные погрешности:</a:t>
            </a:r>
          </a:p>
        </p:txBody>
      </p:sp>
      <p:sp>
        <p:nvSpPr>
          <p:cNvPr id="5128" name="TextBox 7"/>
          <p:cNvSpPr txBox="1">
            <a:spLocks noChangeArrowheads="1"/>
          </p:cNvSpPr>
          <p:nvPr/>
        </p:nvSpPr>
        <p:spPr bwMode="auto">
          <a:xfrm>
            <a:off x="1187450" y="3692525"/>
            <a:ext cx="21605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5%  для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5129" name="TextBox 8"/>
          <p:cNvSpPr txBox="1">
            <a:spLocks noChangeArrowheads="1"/>
          </p:cNvSpPr>
          <p:nvPr/>
        </p:nvSpPr>
        <p:spPr bwMode="auto">
          <a:xfrm>
            <a:off x="5075238" y="3662363"/>
            <a:ext cx="22336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10%  для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СМ</a:t>
            </a:r>
          </a:p>
        </p:txBody>
      </p:sp>
      <p:sp>
        <p:nvSpPr>
          <p:cNvPr id="5130" name="TextBox 9"/>
          <p:cNvSpPr txBox="1">
            <a:spLocks noChangeArrowheads="1"/>
          </p:cNvSpPr>
          <p:nvPr/>
        </p:nvSpPr>
        <p:spPr bwMode="auto">
          <a:xfrm>
            <a:off x="2700338" y="4167188"/>
            <a:ext cx="4032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7030A0"/>
                </a:solidFill>
                <a:latin typeface="Calibri" pitchFamily="34" charset="0"/>
              </a:rPr>
              <a:t>Расчётные  значения: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55588" y="5924550"/>
          <a:ext cx="4024312" cy="457200"/>
        </p:xfrm>
        <a:graphic>
          <a:graphicData uri="http://schemas.openxmlformats.org/presentationml/2006/ole">
            <p:oleObj spid="_x0000_s106499" name="Формула" r:id="rId4" imgW="2260440" imgH="228600" progId="Equation.3">
              <p:embed/>
            </p:oleObj>
          </a:graphicData>
        </a:graphic>
      </p:graphicFrame>
      <p:graphicFrame>
        <p:nvGraphicFramePr>
          <p:cNvPr id="5124" name="Object 7"/>
          <p:cNvGraphicFramePr>
            <a:graphicFrameLocks noChangeAspect="1"/>
          </p:cNvGraphicFramePr>
          <p:nvPr/>
        </p:nvGraphicFramePr>
        <p:xfrm>
          <a:off x="4592638" y="5924550"/>
          <a:ext cx="4135437" cy="457200"/>
        </p:xfrm>
        <a:graphic>
          <a:graphicData uri="http://schemas.openxmlformats.org/presentationml/2006/ole">
            <p:oleObj spid="_x0000_s106500" name="Формула" r:id="rId5" imgW="2323800" imgH="228600" progId="Equation.3">
              <p:embed/>
            </p:oleObj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3779838" y="3763963"/>
            <a:ext cx="720725" cy="288925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-27384"/>
            <a:ext cx="9144000" cy="68326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ОЦЕНКА  ТОЧНОСТИ  ИЗМЕРЕНИЯ  ДЕБИТА  ГАЗОКОНДЕНСАТНЫХ  СКВАЖИН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2" descr="schlu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205038"/>
            <a:ext cx="303847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Рисунок 4" descr="P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205038"/>
            <a:ext cx="31686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1187450" y="1484313"/>
            <a:ext cx="252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Schlumberger</a:t>
            </a:r>
            <a:endParaRPr lang="ru-RU" sz="28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5364163" y="1484313"/>
            <a:ext cx="28082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7030A0"/>
                </a:solidFill>
                <a:latin typeface="Calibri" pitchFamily="34" charset="0"/>
              </a:rPr>
              <a:t>Pietro Fiorentini</a:t>
            </a:r>
            <a:endParaRPr lang="ru-RU" sz="280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1686" name="TextBox 5"/>
          <p:cNvSpPr txBox="1">
            <a:spLocks noChangeArrowheads="1"/>
          </p:cNvSpPr>
          <p:nvPr/>
        </p:nvSpPr>
        <p:spPr bwMode="auto">
          <a:xfrm>
            <a:off x="900113" y="5949950"/>
            <a:ext cx="7416800" cy="522288"/>
          </a:xfrm>
          <a:prstGeom prst="rect">
            <a:avLst/>
          </a:prstGeom>
          <a:solidFill>
            <a:srgbClr val="FFFFB9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ГА3 (%) + КОНДЕНСАТ (%) + ВОДА (%) = 100 %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3531"/>
            <a:ext cx="9144000" cy="77480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СМЕШАННЫЕ  ТЕХНОЛОГИИ  ПОСТРОЕНИЯ  МНОГОФАЗНЫХ  РАСХОДОМЕРОВ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5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95288" y="2060575"/>
          <a:ext cx="3287712" cy="1643063"/>
        </p:xfrm>
        <a:graphic>
          <a:graphicData uri="http://schemas.openxmlformats.org/presentationml/2006/ole">
            <p:oleObj spid="_x0000_s107522" name="Формула" r:id="rId3" imgW="1358640" imgH="685800" progId="Equation.3">
              <p:embed/>
            </p:oleObj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395288" y="4505325"/>
          <a:ext cx="3990975" cy="547688"/>
        </p:xfrm>
        <a:graphic>
          <a:graphicData uri="http://schemas.openxmlformats.org/presentationml/2006/ole">
            <p:oleObj spid="_x0000_s107523" name="Формула" r:id="rId4" imgW="1650960" imgH="228600" progId="Equation.3">
              <p:embed/>
            </p:oleObj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482600" y="5729288"/>
          <a:ext cx="2478088" cy="579437"/>
        </p:xfrm>
        <a:graphic>
          <a:graphicData uri="http://schemas.openxmlformats.org/presentationml/2006/ole">
            <p:oleObj spid="_x0000_s107524" name="Формула" r:id="rId5" imgW="977760" imgH="228600" progId="Equation.3">
              <p:embed/>
            </p:oleObj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302000" y="5729288"/>
          <a:ext cx="2509838" cy="579437"/>
        </p:xfrm>
        <a:graphic>
          <a:graphicData uri="http://schemas.openxmlformats.org/presentationml/2006/ole">
            <p:oleObj spid="_x0000_s107525" name="Формула" r:id="rId6" imgW="990360" imgH="228600" progId="Equation.3">
              <p:embed/>
            </p:oleObj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6342063" y="5729288"/>
          <a:ext cx="2478087" cy="579437"/>
        </p:xfrm>
        <a:graphic>
          <a:graphicData uri="http://schemas.openxmlformats.org/presentationml/2006/ole">
            <p:oleObj spid="_x0000_s107526" name="Формула" r:id="rId7" imgW="977760" imgH="228600" progId="Equation.3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034213" y="4500563"/>
          <a:ext cx="803275" cy="579437"/>
        </p:xfrm>
        <a:graphic>
          <a:graphicData uri="http://schemas.openxmlformats.org/presentationml/2006/ole">
            <p:oleObj spid="_x0000_s107527" name="Формула" r:id="rId8" imgW="317160" imgH="228600" progId="Equation.3">
              <p:embed/>
            </p:oleObj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500563" y="2060575"/>
          <a:ext cx="1905000" cy="517525"/>
        </p:xfrm>
        <a:graphic>
          <a:graphicData uri="http://schemas.openxmlformats.org/presentationml/2006/ole">
            <p:oleObj spid="_x0000_s107528" name="Формула" r:id="rId9" imgW="787320" imgH="215640" progId="Equation.3">
              <p:embed/>
            </p:oleObj>
          </a:graphicData>
        </a:graphic>
      </p:graphicFrame>
      <p:graphicFrame>
        <p:nvGraphicFramePr>
          <p:cNvPr id="6153" name="Object 13"/>
          <p:cNvGraphicFramePr>
            <a:graphicFrameLocks noChangeAspect="1"/>
          </p:cNvGraphicFramePr>
          <p:nvPr/>
        </p:nvGraphicFramePr>
        <p:xfrm>
          <a:off x="4500563" y="3284538"/>
          <a:ext cx="3816350" cy="579437"/>
        </p:xfrm>
        <a:graphic>
          <a:graphicData uri="http://schemas.openxmlformats.org/presentationml/2006/ole">
            <p:oleObj spid="_x0000_s107529" name="Формула" r:id="rId10" imgW="2120760" imgH="228600" progId="Equation.3">
              <p:embed/>
            </p:oleObj>
          </a:graphicData>
        </a:graphic>
      </p:graphicFrame>
      <p:sp>
        <p:nvSpPr>
          <p:cNvPr id="12" name="Стрелка вправо 11"/>
          <p:cNvSpPr/>
          <p:nvPr/>
        </p:nvSpPr>
        <p:spPr>
          <a:xfrm>
            <a:off x="3779838" y="2205038"/>
            <a:ext cx="576262" cy="287337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92725" y="4649788"/>
            <a:ext cx="719138" cy="287337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>
            <a:spLocks noChangeArrowheads="1"/>
          </p:cNvSpPr>
          <p:nvPr/>
        </p:nvSpPr>
        <p:spPr bwMode="auto">
          <a:xfrm rot="5400000">
            <a:off x="5111750" y="2816225"/>
            <a:ext cx="504825" cy="288925"/>
          </a:xfrm>
          <a:prstGeom prst="rightArrow">
            <a:avLst>
              <a:gd name="adj1" fmla="val 50000"/>
              <a:gd name="adj2" fmla="val 95201"/>
            </a:avLst>
          </a:prstGeom>
          <a:solidFill>
            <a:srgbClr val="EBF1DE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6157" name="Picture 16" descr="Рисунок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06" r="21068" b="8861"/>
          <a:stretch>
            <a:fillRect/>
          </a:stretch>
        </p:blipFill>
        <p:spPr bwMode="auto">
          <a:xfrm>
            <a:off x="6877050" y="1196975"/>
            <a:ext cx="18716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0" y="0"/>
            <a:ext cx="9144000" cy="80308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ОСНОВНЫЕ  ИЗМЕРИТЕЛЬНЫЕ  СООТНОШЕНИЯ  МНОГОФАЗНОЙ  РАСХОДОМЕТРИИ  (</a:t>
            </a:r>
            <a:r>
              <a:rPr lang="en-US" sz="2400" b="1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SCHLUMBERGER)</a:t>
            </a:r>
            <a:endParaRPr lang="ru-RU" sz="2400" b="1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31"/>
            <a:ext cx="9144000" cy="1100811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>
              <a:lnSpc>
                <a:spcPct val="80000"/>
              </a:lnSpc>
              <a:defRPr/>
            </a:pPr>
            <a:r>
              <a:rPr lang="ru-RU" sz="2400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ОЦЕНКА  ТОЧНОСТИ ИЗМЕРЕНИЯ  ЖИДКОСТИ</a:t>
            </a:r>
            <a:br>
              <a:rPr lang="ru-RU" sz="2400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</a:br>
            <a:r>
              <a:rPr lang="ru-RU" sz="2400" b="1" kern="1200" smtClean="0">
                <a:solidFill>
                  <a:schemeClr val="bg1"/>
                </a:solidFill>
                <a:latin typeface="Arial" charset="0"/>
                <a:ea typeface="+mj-ea"/>
                <a:cs typeface="+mj-cs"/>
              </a:rPr>
              <a:t>(ГАЗОВОГО  КОНДЕНСАТА  И  ВОДЫ)  В  ПРОДУКЦИИ    ГАЗОКОНДЕНСАТНОЙ  СКВАЖИНЫ</a:t>
            </a:r>
            <a:endParaRPr lang="ru-RU" sz="2400" b="1" kern="1200">
              <a:solidFill>
                <a:schemeClr val="bg1"/>
              </a:solidFill>
              <a:latin typeface="Arial" charset="0"/>
              <a:ea typeface="+mj-ea"/>
              <a:cs typeface="+mj-cs"/>
            </a:endParaRPr>
          </a:p>
        </p:txBody>
      </p:sp>
      <p:sp>
        <p:nvSpPr>
          <p:cNvPr id="7174" name="TextBox 3"/>
          <p:cNvSpPr txBox="1">
            <a:spLocks noChangeArrowheads="1"/>
          </p:cNvSpPr>
          <p:nvPr/>
        </p:nvSpPr>
        <p:spPr bwMode="auto">
          <a:xfrm>
            <a:off x="323850" y="2132013"/>
            <a:ext cx="8712200" cy="522287"/>
          </a:xfrm>
          <a:prstGeom prst="rect">
            <a:avLst/>
          </a:prstGeom>
          <a:solidFill>
            <a:srgbClr val="FFFFB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>
                <a:latin typeface="Times New Roman" pitchFamily="18" charset="0"/>
                <a:cs typeface="Times New Roman" pitchFamily="18" charset="0"/>
              </a:rPr>
              <a:t>ГО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= 150 тыс.м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/сут;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30 м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/сут ;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baseline="-250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= 3 м</a:t>
            </a:r>
            <a:r>
              <a:rPr lang="ru-RU" sz="2800" b="1" baseline="30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/сут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5" name="TextBox 4"/>
          <p:cNvSpPr txBox="1">
            <a:spLocks noChangeArrowheads="1"/>
          </p:cNvSpPr>
          <p:nvPr/>
        </p:nvSpPr>
        <p:spPr bwMode="auto">
          <a:xfrm>
            <a:off x="323850" y="3081338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P=5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МПа</a:t>
            </a:r>
          </a:p>
        </p:txBody>
      </p:sp>
      <p:sp>
        <p:nvSpPr>
          <p:cNvPr id="7176" name="TextBox 7"/>
          <p:cNvSpPr txBox="1">
            <a:spLocks noChangeArrowheads="1"/>
          </p:cNvSpPr>
          <p:nvPr/>
        </p:nvSpPr>
        <p:spPr bwMode="auto">
          <a:xfrm>
            <a:off x="323850" y="4117975"/>
            <a:ext cx="295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Ошибка 1% для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000" b="1" baseline="-2500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7" name="TextBox 9"/>
          <p:cNvSpPr txBox="1">
            <a:spLocks noChangeArrowheads="1"/>
          </p:cNvSpPr>
          <p:nvPr/>
        </p:nvSpPr>
        <p:spPr bwMode="auto">
          <a:xfrm>
            <a:off x="539750" y="5270500"/>
            <a:ext cx="1368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Тогда:</a:t>
            </a:r>
          </a:p>
        </p:txBody>
      </p:sp>
      <p:graphicFrame>
        <p:nvGraphicFramePr>
          <p:cNvPr id="7170" name="Object 7"/>
          <p:cNvGraphicFramePr>
            <a:graphicFrameLocks noChangeAspect="1"/>
          </p:cNvGraphicFramePr>
          <p:nvPr/>
        </p:nvGraphicFramePr>
        <p:xfrm>
          <a:off x="5484813" y="5246688"/>
          <a:ext cx="2351087" cy="457200"/>
        </p:xfrm>
        <a:graphic>
          <a:graphicData uri="http://schemas.openxmlformats.org/presentationml/2006/ole">
            <p:oleObj spid="_x0000_s108546" name="Формула" r:id="rId3" imgW="1320480" imgH="228600" progId="Equation.3">
              <p:embed/>
            </p:oleObj>
          </a:graphicData>
        </a:graphic>
      </p:graphicFrame>
      <p:sp>
        <p:nvSpPr>
          <p:cNvPr id="16" name="Стрелка вправо 15"/>
          <p:cNvSpPr/>
          <p:nvPr/>
        </p:nvSpPr>
        <p:spPr>
          <a:xfrm>
            <a:off x="2843213" y="3182938"/>
            <a:ext cx="720725" cy="287337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9" name="TextBox 12"/>
          <p:cNvSpPr txBox="1">
            <a:spLocks noChangeArrowheads="1"/>
          </p:cNvSpPr>
          <p:nvPr/>
        </p:nvSpPr>
        <p:spPr bwMode="auto">
          <a:xfrm>
            <a:off x="3995738" y="3038475"/>
            <a:ext cx="4897437" cy="522288"/>
          </a:xfrm>
          <a:prstGeom prst="rect">
            <a:avLst/>
          </a:prstGeom>
          <a:solidFill>
            <a:srgbClr val="FFFFB9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=0,989;    </a:t>
            </a:r>
            <a:r>
              <a:rPr lang="el-GR" sz="28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=0,01;    </a:t>
            </a:r>
            <a:r>
              <a:rPr lang="el-GR" sz="2800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b="1" baseline="-2500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=0,001; </a:t>
            </a:r>
            <a:endParaRPr lang="ru-RU" sz="2400" b="1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635375" y="4191000"/>
            <a:ext cx="720725" cy="287338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7171" name="Object 6"/>
          <p:cNvGraphicFramePr>
            <a:graphicFrameLocks noChangeAspect="1"/>
          </p:cNvGraphicFramePr>
          <p:nvPr/>
        </p:nvGraphicFramePr>
        <p:xfrm>
          <a:off x="5065713" y="4092575"/>
          <a:ext cx="3178175" cy="457200"/>
        </p:xfrm>
        <a:graphic>
          <a:graphicData uri="http://schemas.openxmlformats.org/presentationml/2006/ole">
            <p:oleObj spid="_x0000_s108547" name="Формула" r:id="rId4" imgW="1625400" imgH="228600" progId="Equation.3">
              <p:embed/>
            </p:oleObj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617663" y="5270500"/>
          <a:ext cx="2235200" cy="457200"/>
        </p:xfrm>
        <a:graphic>
          <a:graphicData uri="http://schemas.openxmlformats.org/presentationml/2006/ole">
            <p:oleObj spid="_x0000_s108548" name="Формула" r:id="rId5" imgW="1143000" imgH="228600" progId="Equation.3">
              <p:embed/>
            </p:oleObj>
          </a:graphicData>
        </a:graphic>
      </p:graphicFrame>
      <p:sp>
        <p:nvSpPr>
          <p:cNvPr id="19" name="Стрелка вправо 18"/>
          <p:cNvSpPr/>
          <p:nvPr/>
        </p:nvSpPr>
        <p:spPr>
          <a:xfrm>
            <a:off x="4356100" y="5341938"/>
            <a:ext cx="720725" cy="288925"/>
          </a:xfrm>
          <a:prstGeom prst="rightArrow">
            <a:avLst>
              <a:gd name="adj1" fmla="val 50000"/>
              <a:gd name="adj2" fmla="val 95352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764704"/>
          </a:xfr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20638">
              <a:lnSpc>
                <a:spcPct val="80000"/>
              </a:lnSpc>
              <a:defRPr/>
            </a:pPr>
            <a:r>
              <a:rPr lang="ru-RU" sz="2400" b="1" kern="1200" smtClean="0">
                <a:solidFill>
                  <a:schemeClr val="bg1"/>
                </a:solidFill>
                <a:latin typeface="Arial" charset="0"/>
              </a:rPr>
              <a:t>О</a:t>
            </a:r>
            <a:r>
              <a:rPr lang="ru-RU" sz="2400" b="1" kern="1200" cap="small" smtClean="0">
                <a:solidFill>
                  <a:schemeClr val="bg1"/>
                </a:solidFill>
                <a:latin typeface="Arial" charset="0"/>
              </a:rPr>
              <a:t>СОБЫЕ ТРЕБОВАНИЯ К СРЕДСТВАМ КОНТРОЛЯ И ИЗМЕРЕНИЯ ПРОДУКЦИИ СКВАЖИН</a:t>
            </a:r>
            <a:r>
              <a:rPr lang="ru-RU" sz="2400" b="1" kern="1200" smtClean="0">
                <a:solidFill>
                  <a:schemeClr val="bg1"/>
                </a:solidFill>
                <a:latin typeface="Arial" charset="0"/>
              </a:rPr>
              <a:t> </a:t>
            </a:r>
            <a:endParaRPr lang="ru-RU" sz="2400" b="1" kern="1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8185" y="1576875"/>
            <a:ext cx="7937417" cy="1684289"/>
          </a:xfrm>
          <a:prstGeom prst="rect">
            <a:avLst/>
          </a:prstGeom>
          <a:solidFill>
            <a:srgbClr val="FFFFB9"/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lIns="0" tIns="72000" rIns="180000" bIns="72000" anchor="ctr">
            <a:spAutoFit/>
          </a:bodyPr>
          <a:lstStyle/>
          <a:p>
            <a:pPr marL="540000" indent="-288000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smtClean="0">
                <a:latin typeface="+mn-lt"/>
              </a:rPr>
              <a:t>Надежное и достоверное измерение дебита газа в потоках продукции с возможным содержанием примесей воды и песка;</a:t>
            </a:r>
            <a:endParaRPr lang="ru-RU" sz="2000" b="1">
              <a:latin typeface="+mn-lt"/>
            </a:endParaRPr>
          </a:p>
          <a:p>
            <a:pPr marL="540000" indent="-288000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smtClean="0">
                <a:latin typeface="+mn-lt"/>
              </a:rPr>
              <a:t>Контроль примесей воды с оценкой их количества;</a:t>
            </a:r>
            <a:endParaRPr lang="ru-RU" sz="2000" b="1">
              <a:latin typeface="+mn-lt"/>
            </a:endParaRPr>
          </a:p>
          <a:p>
            <a:pPr marL="540000" indent="-288000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smtClean="0">
                <a:latin typeface="+mn-lt"/>
              </a:rPr>
              <a:t>Контроль твердых примесей (песка) с оценкой их количества.</a:t>
            </a:r>
          </a:p>
        </p:txBody>
      </p:sp>
      <p:sp>
        <p:nvSpPr>
          <p:cNvPr id="72708" name="TextBox 5"/>
          <p:cNvSpPr txBox="1">
            <a:spLocks noChangeArrowheads="1"/>
          </p:cNvSpPr>
          <p:nvPr/>
        </p:nvSpPr>
        <p:spPr bwMode="auto">
          <a:xfrm>
            <a:off x="2799936" y="979091"/>
            <a:ext cx="3592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 smtClean="0">
                <a:solidFill>
                  <a:srgbClr val="7030A0"/>
                </a:solidFill>
                <a:latin typeface="Calibri" pitchFamily="34" charset="0"/>
              </a:rPr>
              <a:t>На газовых скважинах :</a:t>
            </a:r>
            <a:endParaRPr lang="ru-RU" sz="2400" b="1" u="sng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8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467" y="4246923"/>
            <a:ext cx="7937417" cy="1992066"/>
          </a:xfrm>
          <a:prstGeom prst="rect">
            <a:avLst/>
          </a:prstGeom>
          <a:solidFill>
            <a:srgbClr val="FFFFB9"/>
          </a:solidFill>
          <a:ln w="31750">
            <a:solidFill>
              <a:schemeClr val="accent1">
                <a:shade val="50000"/>
              </a:schemeClr>
            </a:solidFill>
          </a:ln>
        </p:spPr>
        <p:txBody>
          <a:bodyPr wrap="square" lIns="0" tIns="72000" rIns="180000" bIns="72000" anchor="ctr">
            <a:spAutoFit/>
          </a:bodyPr>
          <a:lstStyle/>
          <a:p>
            <a:pPr marL="540000" indent="-288000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smtClean="0">
                <a:latin typeface="+mn-lt"/>
              </a:rPr>
              <a:t>Надежное и достоверное измерение дебита газа и дебита газового конденсата в потоках продукции с возможным содержанием примесей воды и песка;</a:t>
            </a:r>
            <a:endParaRPr lang="ru-RU" sz="2000" b="1">
              <a:latin typeface="+mn-lt"/>
            </a:endParaRPr>
          </a:p>
          <a:p>
            <a:pPr marL="540000" indent="-288000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smtClean="0">
                <a:latin typeface="+mn-lt"/>
              </a:rPr>
              <a:t>Контроль примесей воды с оценкой их количества;</a:t>
            </a:r>
            <a:endParaRPr lang="ru-RU" sz="2000" b="1">
              <a:latin typeface="+mn-lt"/>
            </a:endParaRPr>
          </a:p>
          <a:p>
            <a:pPr marL="540000" indent="-288000" algn="just" fontAlgn="auto">
              <a:spcBef>
                <a:spcPts val="600"/>
              </a:spcBef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lang="ru-RU" sz="2000" b="1" smtClean="0">
                <a:latin typeface="+mn-lt"/>
              </a:rPr>
              <a:t>Контроль твердых примесей (песка) с оценкой их количества.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2149285" y="3667860"/>
            <a:ext cx="507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u="sng" smtClean="0">
                <a:solidFill>
                  <a:srgbClr val="7030A0"/>
                </a:solidFill>
                <a:latin typeface="Calibri" pitchFamily="34" charset="0"/>
              </a:rPr>
              <a:t>На газоконденсатных скважинах :</a:t>
            </a:r>
            <a:endParaRPr lang="ru-RU" sz="2400" b="1" u="sng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2149" y="1184744"/>
            <a:ext cx="8507895" cy="505703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solidFill>
                <a:srgbClr val="000066"/>
              </a:solidFill>
            </a:endParaRPr>
          </a:p>
          <a:p>
            <a:pPr indent="-360000" algn="just" eaLnBrk="1" hangingPunct="1">
              <a:lnSpc>
                <a:spcPct val="90000"/>
              </a:lnSpc>
              <a:spcAft>
                <a:spcPts val="1800"/>
              </a:spcAft>
              <a:buClr>
                <a:srgbClr val="7030A0"/>
              </a:buClr>
              <a:buSzPct val="120000"/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66"/>
                </a:solidFill>
                <a:cs typeface="Times New Roman" pitchFamily="18" charset="0"/>
              </a:rPr>
              <a:t>предназначены для технологических измерений расходных и термобарических параметров многофазного потока продукции скважин</a:t>
            </a:r>
          </a:p>
          <a:p>
            <a:pPr indent="-360000" algn="just" eaLnBrk="1" hangingPunct="1">
              <a:lnSpc>
                <a:spcPct val="90000"/>
              </a:lnSpc>
              <a:spcAft>
                <a:spcPts val="1800"/>
              </a:spcAft>
              <a:buClr>
                <a:srgbClr val="7030A0"/>
              </a:buClr>
              <a:buSzPct val="120000"/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66"/>
                </a:solidFill>
                <a:cs typeface="Times New Roman" pitchFamily="18" charset="0"/>
              </a:rPr>
              <a:t>эффективно работают и определяют расходы фаз (газовой, жидкой)   потоков с высокими газовыми факторами без предварительной сепарации</a:t>
            </a:r>
          </a:p>
          <a:p>
            <a:pPr indent="-360000" algn="just" eaLnBrk="1" hangingPunct="1">
              <a:lnSpc>
                <a:spcPct val="90000"/>
              </a:lnSpc>
              <a:spcAft>
                <a:spcPts val="1800"/>
              </a:spcAft>
              <a:buClr>
                <a:srgbClr val="7030A0"/>
              </a:buClr>
              <a:buSzPct val="120000"/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66"/>
                </a:solidFill>
                <a:cs typeface="Times New Roman" pitchFamily="18" charset="0"/>
              </a:rPr>
              <a:t>позволяют регистрировать в потоке продукции и оценивать количество примесей воды и песка</a:t>
            </a:r>
          </a:p>
          <a:p>
            <a:pPr indent="-360000" algn="just" eaLnBrk="1" hangingPunct="1">
              <a:lnSpc>
                <a:spcPct val="90000"/>
              </a:lnSpc>
              <a:spcAft>
                <a:spcPts val="1800"/>
              </a:spcAft>
              <a:buClr>
                <a:srgbClr val="7030A0"/>
              </a:buClr>
              <a:buSzPct val="120000"/>
              <a:buFont typeface="Wingdings" pitchFamily="2" charset="2"/>
              <a:buChar char="v"/>
            </a:pPr>
            <a:r>
              <a:rPr lang="ru-RU" sz="2400" b="1" smtClean="0">
                <a:solidFill>
                  <a:srgbClr val="000066"/>
                </a:solidFill>
                <a:cs typeface="Times New Roman" pitchFamily="18" charset="0"/>
              </a:rPr>
              <a:t>в основе измерений расхода фаз многофазного потока – запатентованный спектрометрический метод</a:t>
            </a:r>
            <a:endParaRPr lang="en-US" sz="2400" b="1" smtClean="0">
              <a:solidFill>
                <a:srgbClr val="000066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000066"/>
              </a:solidFill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-1"/>
            <a:ext cx="9143999" cy="882595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indent="20638" eaLnBrk="0" hangingPunct="0">
              <a:lnSpc>
                <a:spcPct val="80000"/>
              </a:lnSpc>
              <a:defRPr/>
            </a:pPr>
            <a:r>
              <a:rPr lang="ru-RU" sz="2400" b="1" cap="all" smtClean="0">
                <a:solidFill>
                  <a:schemeClr val="bg1"/>
                </a:solidFill>
                <a:ea typeface="+mj-ea"/>
                <a:cs typeface="+mj-cs"/>
              </a:rPr>
              <a:t>Системы контроля технологических параметров Многофазных потоков скважин серии «Поток»</a:t>
            </a:r>
            <a:endParaRPr lang="en-US" sz="2400" b="1" cap="all" smtClean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8604448" y="6409903"/>
            <a:ext cx="4413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4" tIns="45717" rIns="91434" bIns="45717" anchor="ctr"/>
          <a:lstStyle/>
          <a:p>
            <a:pPr algn="ctr">
              <a:defRPr/>
            </a:pP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9</a:t>
            </a:r>
            <a:endParaRPr lang="ru-RU" sz="900" dirty="0">
              <a:solidFill>
                <a:srgbClr val="00B0F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4728</TotalTime>
  <Words>1807</Words>
  <Application>Microsoft Office PowerPoint</Application>
  <PresentationFormat>Экран (4:3)</PresentationFormat>
  <Paragraphs>308</Paragraphs>
  <Slides>30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30</vt:i4>
      </vt:variant>
    </vt:vector>
  </HeadingPairs>
  <TitlesOfParts>
    <vt:vector size="41" baseType="lpstr">
      <vt:lpstr>Arial</vt:lpstr>
      <vt:lpstr>Times New Roman</vt:lpstr>
      <vt:lpstr>Calibri</vt:lpstr>
      <vt:lpstr>Wingdings</vt:lpstr>
      <vt:lpstr>Symbol</vt:lpstr>
      <vt:lpstr>1_Оформление по умолчанию</vt:lpstr>
      <vt:lpstr>Формула</vt:lpstr>
      <vt:lpstr>Worksheet</vt:lpstr>
      <vt:lpstr>Graph</vt:lpstr>
      <vt:lpstr>Equation</vt:lpstr>
      <vt:lpstr>Document</vt:lpstr>
      <vt:lpstr>Слайд 1</vt:lpstr>
      <vt:lpstr>Слайд 2</vt:lpstr>
      <vt:lpstr>Слайд 3</vt:lpstr>
      <vt:lpstr>Слайд 4</vt:lpstr>
      <vt:lpstr>Слайд 5</vt:lpstr>
      <vt:lpstr>Слайд 6</vt:lpstr>
      <vt:lpstr>ОЦЕНКА  ТОЧНОСТИ ИЗМЕРЕНИЯ  ЖИДКОСТИ (ГАЗОВОГО  КОНДЕНСАТА  И  ВОДЫ)  В  ПРОДУКЦИИ    ГАЗОКОНДЕНСАТНОЙ  СКВАЖИНЫ</vt:lpstr>
      <vt:lpstr>ОСОБЫЕ ТРЕБОВАНИЯ К СРЕДСТВАМ КОНТРОЛЯ И ИЗМЕРЕНИЯ ПРОДУКЦИИ СКВАЖИН </vt:lpstr>
      <vt:lpstr>Слайд 9</vt:lpstr>
      <vt:lpstr>СИСТЕМЫ ТЕХНОЛОГИЧЕСКОГО КОНТРОЛЯ  «ПОТОК»</vt:lpstr>
      <vt:lpstr>Слайд 11</vt:lpstr>
      <vt:lpstr>Слайд 12</vt:lpstr>
      <vt:lpstr>Результаты специальных исследований газоконденсатной скважины №1312 при контроле дебита стабильного конденсата. (экспресс-градуировка системы «Поток» )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В основе измерений - спектрометрический метод</vt:lpstr>
      <vt:lpstr>Слайд 26</vt:lpstr>
      <vt:lpstr>Слайд 27</vt:lpstr>
      <vt:lpstr>Результаты специальных исследований газовых скважин при контроле выноса примесей воды и песка</vt:lpstr>
      <vt:lpstr>Слайд 29</vt:lpstr>
      <vt:lpstr>Слайд 30</vt:lpstr>
    </vt:vector>
  </TitlesOfParts>
  <Company>ГАНГ-НЕФТЕГАЗАВТОМАТИКА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Шитиков</dc:creator>
  <cp:lastModifiedBy>User</cp:lastModifiedBy>
  <cp:revision>289</cp:revision>
  <dcterms:created xsi:type="dcterms:W3CDTF">2007-03-12T13:24:24Z</dcterms:created>
  <dcterms:modified xsi:type="dcterms:W3CDTF">2017-10-03T08:02:00Z</dcterms:modified>
</cp:coreProperties>
</file>