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9524" r:id="rId1"/>
    <p:sldMasterId id="2147489656" r:id="rId2"/>
  </p:sldMasterIdLst>
  <p:notesMasterIdLst>
    <p:notesMasterId r:id="rId23"/>
  </p:notesMasterIdLst>
  <p:handoutMasterIdLst>
    <p:handoutMasterId r:id="rId24"/>
  </p:handoutMasterIdLst>
  <p:sldIdLst>
    <p:sldId id="525" r:id="rId3"/>
    <p:sldId id="781" r:id="rId4"/>
    <p:sldId id="782" r:id="rId5"/>
    <p:sldId id="760" r:id="rId6"/>
    <p:sldId id="772" r:id="rId7"/>
    <p:sldId id="783" r:id="rId8"/>
    <p:sldId id="784" r:id="rId9"/>
    <p:sldId id="785" r:id="rId10"/>
    <p:sldId id="786" r:id="rId11"/>
    <p:sldId id="787" r:id="rId12"/>
    <p:sldId id="795" r:id="rId13"/>
    <p:sldId id="796" r:id="rId14"/>
    <p:sldId id="797" r:id="rId15"/>
    <p:sldId id="788" r:id="rId16"/>
    <p:sldId id="789" r:id="rId17"/>
    <p:sldId id="790" r:id="rId18"/>
    <p:sldId id="791" r:id="rId19"/>
    <p:sldId id="792" r:id="rId20"/>
    <p:sldId id="793" r:id="rId21"/>
    <p:sldId id="794" r:id="rId22"/>
  </p:sldIdLst>
  <p:sldSz cx="9144000" cy="5143500" type="screen16x9"/>
  <p:notesSz cx="4914900" cy="86868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Franklin Gothic Medium" panose="020B0603020102020204" pitchFamily="34" charset="0"/>
      <p:regular r:id="rId29"/>
      <p:italic r:id="rId30"/>
    </p:embeddedFont>
    <p:embeddedFont>
      <p:font typeface="Franklin Gothic Book" panose="020B0503020102020204" pitchFamily="34" charset="0"/>
      <p:regular r:id="rId31"/>
      <p:italic r:id="rId32"/>
    </p:embeddedFont>
  </p:embeddedFontLst>
  <p:custDataLst>
    <p:tags r:id="rId33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06400" indent="-4921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815975" indent="-10001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222375" indent="-14922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631950" indent="-20002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970">
          <p15:clr>
            <a:srgbClr val="A4A3A4"/>
          </p15:clr>
        </p15:guide>
        <p15:guide id="2" orient="horz" pos="3052">
          <p15:clr>
            <a:srgbClr val="A4A3A4"/>
          </p15:clr>
        </p15:guide>
        <p15:guide id="3" orient="horz" pos="3116">
          <p15:clr>
            <a:srgbClr val="A4A3A4"/>
          </p15:clr>
        </p15:guide>
        <p15:guide id="4" orient="horz" pos="3128">
          <p15:clr>
            <a:srgbClr val="A4A3A4"/>
          </p15:clr>
        </p15:guide>
        <p15:guide id="5" orient="horz" pos="3158">
          <p15:clr>
            <a:srgbClr val="A4A3A4"/>
          </p15:clr>
        </p15:guide>
        <p15:guide id="6" orient="horz" pos="717">
          <p15:clr>
            <a:srgbClr val="A4A3A4"/>
          </p15:clr>
        </p15:guide>
        <p15:guide id="7" pos="1820">
          <p15:clr>
            <a:srgbClr val="A4A3A4"/>
          </p15:clr>
        </p15:guide>
        <p15:guide id="8" pos="344">
          <p15:clr>
            <a:srgbClr val="A4A3A4"/>
          </p15:clr>
        </p15:guide>
        <p15:guide id="9" pos="4608">
          <p15:clr>
            <a:srgbClr val="A4A3A4"/>
          </p15:clr>
        </p15:guide>
        <p15:guide id="10" pos="578">
          <p15:clr>
            <a:srgbClr val="A4A3A4"/>
          </p15:clr>
        </p15:guide>
        <p15:guide id="11" pos="157">
          <p15:clr>
            <a:srgbClr val="A4A3A4"/>
          </p15:clr>
        </p15:guide>
        <p15:guide id="12" pos="240">
          <p15:clr>
            <a:srgbClr val="A4A3A4"/>
          </p15:clr>
        </p15:guide>
        <p15:guide id="13" pos="5637">
          <p15:clr>
            <a:srgbClr val="A4A3A4"/>
          </p15:clr>
        </p15:guide>
        <p15:guide id="14" pos="114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736">
          <p15:clr>
            <a:srgbClr val="A4A3A4"/>
          </p15:clr>
        </p15:guide>
        <p15:guide id="2" pos="154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69A3"/>
    <a:srgbClr val="D9D9D9"/>
    <a:srgbClr val="F2F2F2"/>
    <a:srgbClr val="E1F2FF"/>
    <a:srgbClr val="005A8B"/>
    <a:srgbClr val="9BDEFF"/>
    <a:srgbClr val="DBF1FD"/>
    <a:srgbClr val="D7D7D7"/>
    <a:srgbClr val="AFAF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91" autoAdjust="0"/>
    <p:restoredTop sz="94660" autoAdjust="0"/>
  </p:normalViewPr>
  <p:slideViewPr>
    <p:cSldViewPr snapToGrid="0">
      <p:cViewPr varScale="1">
        <p:scale>
          <a:sx n="107" d="100"/>
          <a:sy n="107" d="100"/>
        </p:scale>
        <p:origin x="420" y="108"/>
      </p:cViewPr>
      <p:guideLst>
        <p:guide orient="horz" pos="2970"/>
        <p:guide orient="horz" pos="3052"/>
        <p:guide orient="horz" pos="3116"/>
        <p:guide orient="horz" pos="3128"/>
        <p:guide orient="horz" pos="3158"/>
        <p:guide orient="horz" pos="717"/>
        <p:guide pos="1820"/>
        <p:guide pos="344"/>
        <p:guide pos="4608"/>
        <p:guide pos="578"/>
        <p:guide pos="157"/>
        <p:guide pos="240"/>
        <p:guide pos="5637"/>
        <p:guide pos="11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-3444" y="-102"/>
      </p:cViewPr>
      <p:guideLst>
        <p:guide orient="horz" pos="2736"/>
        <p:guide pos="1549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33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.lovygin\AppData\Local\Microsoft\Windows\Temporary%20Internet%20Files\Content.Outlook\F75X4T6O\&#1087;&#1077;&#1088;&#1089;&#1086;&#1085;&#1072;&#1083;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2266652002058923E-2"/>
          <c:y val="0.19601584888659881"/>
          <c:w val="0.24984413705064934"/>
          <c:h val="0.6032094592074666"/>
        </c:manualLayout>
      </c:layout>
      <c:pieChart>
        <c:varyColors val="1"/>
        <c:ser>
          <c:idx val="0"/>
          <c:order val="0"/>
          <c:explosion val="7"/>
          <c:dPt>
            <c:idx val="0"/>
            <c:bubble3D val="0"/>
            <c:spPr>
              <a:solidFill>
                <a:srgbClr val="E46C0A">
                  <a:alpha val="45098"/>
                </a:srgbClr>
              </a:solidFill>
            </c:spPr>
          </c:dPt>
          <c:dPt>
            <c:idx val="1"/>
            <c:bubble3D val="0"/>
            <c:explosion val="6"/>
            <c:spPr>
              <a:solidFill>
                <a:srgbClr val="C00000">
                  <a:alpha val="43922"/>
                </a:srgbClr>
              </a:solidFill>
            </c:spPr>
          </c:dPt>
          <c:dPt>
            <c:idx val="2"/>
            <c:bubble3D val="0"/>
            <c:explosion val="10"/>
            <c:spPr>
              <a:solidFill>
                <a:srgbClr val="92D050">
                  <a:alpha val="45098"/>
                </a:srgbClr>
              </a:solidFill>
            </c:spPr>
          </c:dPt>
          <c:dPt>
            <c:idx val="3"/>
            <c:bubble3D val="0"/>
            <c:explosion val="8"/>
            <c:spPr>
              <a:solidFill>
                <a:srgbClr val="7030A0">
                  <a:alpha val="45098"/>
                </a:srgbClr>
              </a:solidFill>
            </c:spPr>
          </c:dPt>
          <c:dPt>
            <c:idx val="4"/>
            <c:bubble3D val="0"/>
            <c:explosion val="11"/>
            <c:spPr>
              <a:solidFill>
                <a:srgbClr val="0D78B3">
                  <a:alpha val="45098"/>
                </a:srgbClr>
              </a:solidFill>
            </c:spPr>
          </c:dPt>
          <c:cat>
            <c:strRef>
              <c:f>Лист1!$A$1:$A$5</c:f>
              <c:strCache>
                <c:ptCount val="5"/>
                <c:pt idx="0">
                  <c:v>Продажи</c:v>
                </c:pt>
                <c:pt idx="1">
                  <c:v>Вспомогательный персонал</c:v>
                </c:pt>
                <c:pt idx="2">
                  <c:v>Производственный персонал</c:v>
                </c:pt>
                <c:pt idx="3">
                  <c:v>Программисты</c:v>
                </c:pt>
                <c:pt idx="4">
                  <c:v>Инженерный состав</c:v>
                </c:pt>
              </c:strCache>
            </c:strRef>
          </c:cat>
          <c:val>
            <c:numRef>
              <c:f>Лист1!$B$1:$B$5</c:f>
              <c:numCache>
                <c:formatCode>General</c:formatCode>
                <c:ptCount val="5"/>
                <c:pt idx="0">
                  <c:v>10</c:v>
                </c:pt>
                <c:pt idx="1">
                  <c:v>32</c:v>
                </c:pt>
                <c:pt idx="2">
                  <c:v>33.200000000000003</c:v>
                </c:pt>
                <c:pt idx="3">
                  <c:v>2.4</c:v>
                </c:pt>
                <c:pt idx="4">
                  <c:v>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32328385469928067"/>
          <c:y val="0.18817793000771271"/>
          <c:w val="0.54723713227002579"/>
          <c:h val="0.63311707201368972"/>
        </c:manualLayout>
      </c:layout>
      <c:overlay val="0"/>
      <c:txPr>
        <a:bodyPr/>
        <a:lstStyle/>
        <a:p>
          <a:pPr>
            <a:defRPr sz="800">
              <a:solidFill>
                <a:schemeClr val="tx1"/>
              </a:solidFill>
              <a:latin typeface="Franklin Gothic Book" pitchFamily="34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7C2ECC-FE54-497F-AE12-8AA30AC69395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99C6901-26F8-48D2-AE2C-8149DCB4C7A8}">
      <dgm:prSet phldrT="[Текст]"/>
      <dgm:spPr>
        <a:solidFill>
          <a:srgbClr val="2C69A3"/>
        </a:solidFill>
      </dgm:spPr>
      <dgm:t>
        <a:bodyPr/>
        <a:lstStyle/>
        <a:p>
          <a:pPr>
            <a:spcAft>
              <a:spcPts val="0"/>
            </a:spcAft>
          </a:pPr>
          <a:r>
            <a:rPr lang="ru-RU" b="1" dirty="0" smtClean="0">
              <a:latin typeface="Franklin Gothic Book" pitchFamily="34" charset="0"/>
            </a:rPr>
            <a:t>Серия </a:t>
          </a:r>
        </a:p>
        <a:p>
          <a:pPr>
            <a:spcAft>
              <a:spcPts val="0"/>
            </a:spcAft>
          </a:pPr>
          <a:r>
            <a:rPr lang="ru-RU" b="1" dirty="0" smtClean="0">
              <a:latin typeface="Franklin Gothic Book" pitchFamily="34" charset="0"/>
            </a:rPr>
            <a:t>БКТП</a:t>
          </a:r>
          <a:endParaRPr lang="ru-RU" b="1" dirty="0">
            <a:latin typeface="Franklin Gothic Book" pitchFamily="34" charset="0"/>
          </a:endParaRPr>
        </a:p>
      </dgm:t>
    </dgm:pt>
    <dgm:pt modelId="{510D2B49-1973-4839-B739-A5488D838B15}" type="parTrans" cxnId="{C25F28F5-6222-42DD-A02F-83C9DEA593E3}">
      <dgm:prSet/>
      <dgm:spPr/>
      <dgm:t>
        <a:bodyPr/>
        <a:lstStyle/>
        <a:p>
          <a:endParaRPr lang="ru-RU"/>
        </a:p>
      </dgm:t>
    </dgm:pt>
    <dgm:pt modelId="{C25FCA07-A738-4868-9181-B01DDBAC9DA7}" type="sibTrans" cxnId="{C25F28F5-6222-42DD-A02F-83C9DEA593E3}">
      <dgm:prSet/>
      <dgm:spPr/>
      <dgm:t>
        <a:bodyPr/>
        <a:lstStyle/>
        <a:p>
          <a:endParaRPr lang="ru-RU"/>
        </a:p>
      </dgm:t>
    </dgm:pt>
    <dgm:pt modelId="{8949E5BA-9F8D-478A-9C14-680BD235DA56}">
      <dgm:prSet phldrT="[Текст]"/>
      <dgm:spPr>
        <a:ln>
          <a:solidFill>
            <a:srgbClr val="2C69A3"/>
          </a:solidFill>
        </a:ln>
      </dgm:spPr>
      <dgm:t>
        <a:bodyPr/>
        <a:lstStyle/>
        <a:p>
          <a:r>
            <a:rPr lang="ru-RU" dirty="0" smtClean="0">
              <a:latin typeface="Franklin Gothic Book" pitchFamily="34" charset="0"/>
            </a:rPr>
            <a:t>Разработчик НИПОМ   </a:t>
          </a:r>
          <a:endParaRPr lang="ru-RU" dirty="0">
            <a:latin typeface="Franklin Gothic Book" pitchFamily="34" charset="0"/>
          </a:endParaRPr>
        </a:p>
      </dgm:t>
    </dgm:pt>
    <dgm:pt modelId="{CF2F9C9F-76BE-411B-B5C5-5A2721BDD63B}" type="parTrans" cxnId="{B3E4DF35-5295-4746-8D7D-F6015CC97E2E}">
      <dgm:prSet/>
      <dgm:spPr/>
      <dgm:t>
        <a:bodyPr/>
        <a:lstStyle/>
        <a:p>
          <a:endParaRPr lang="ru-RU"/>
        </a:p>
      </dgm:t>
    </dgm:pt>
    <dgm:pt modelId="{92758430-EC64-4830-80B5-4EC4B164C9F2}" type="sibTrans" cxnId="{B3E4DF35-5295-4746-8D7D-F6015CC97E2E}">
      <dgm:prSet/>
      <dgm:spPr/>
      <dgm:t>
        <a:bodyPr/>
        <a:lstStyle/>
        <a:p>
          <a:endParaRPr lang="ru-RU"/>
        </a:p>
      </dgm:t>
    </dgm:pt>
    <dgm:pt modelId="{9C1FA505-FC04-43A1-B14C-C554B94976D4}">
      <dgm:prSet phldrT="[Текст]"/>
      <dgm:spPr>
        <a:solidFill>
          <a:srgbClr val="2C69A3"/>
        </a:solidFill>
      </dgm:spPr>
      <dgm:t>
        <a:bodyPr/>
        <a:lstStyle/>
        <a:p>
          <a:pPr>
            <a:spcAft>
              <a:spcPts val="0"/>
            </a:spcAft>
          </a:pPr>
          <a:r>
            <a:rPr lang="ru-RU" b="1" dirty="0" smtClean="0">
              <a:latin typeface="Franklin Gothic Book" pitchFamily="34" charset="0"/>
            </a:rPr>
            <a:t>Серия</a:t>
          </a:r>
        </a:p>
        <a:p>
          <a:pPr>
            <a:spcAft>
              <a:spcPts val="0"/>
            </a:spcAft>
          </a:pPr>
          <a:r>
            <a:rPr lang="ru-RU" b="1" dirty="0" smtClean="0">
              <a:latin typeface="Franklin Gothic Book" pitchFamily="34" charset="0"/>
            </a:rPr>
            <a:t> БКЭУ-ВСМ</a:t>
          </a:r>
          <a:endParaRPr lang="ru-RU" b="1" dirty="0">
            <a:latin typeface="Franklin Gothic Book" pitchFamily="34" charset="0"/>
          </a:endParaRPr>
        </a:p>
      </dgm:t>
    </dgm:pt>
    <dgm:pt modelId="{77BD018F-296E-47DE-92B8-CB4224E67F09}" type="parTrans" cxnId="{B8DA0EAD-65F6-4548-8BF4-1391890113CD}">
      <dgm:prSet/>
      <dgm:spPr/>
      <dgm:t>
        <a:bodyPr/>
        <a:lstStyle/>
        <a:p>
          <a:endParaRPr lang="ru-RU"/>
        </a:p>
      </dgm:t>
    </dgm:pt>
    <dgm:pt modelId="{8CC6CFF6-A649-40E4-AA2F-B17F50563F57}" type="sibTrans" cxnId="{B8DA0EAD-65F6-4548-8BF4-1391890113CD}">
      <dgm:prSet/>
      <dgm:spPr/>
      <dgm:t>
        <a:bodyPr/>
        <a:lstStyle/>
        <a:p>
          <a:endParaRPr lang="ru-RU"/>
        </a:p>
      </dgm:t>
    </dgm:pt>
    <dgm:pt modelId="{28C66695-831E-4D03-AF3D-DD331595E1C7}">
      <dgm:prSet phldrT="[Текст]"/>
      <dgm:spPr>
        <a:ln>
          <a:solidFill>
            <a:srgbClr val="2C69A3"/>
          </a:solidFill>
        </a:ln>
      </dgm:spPr>
      <dgm:t>
        <a:bodyPr/>
        <a:lstStyle/>
        <a:p>
          <a:r>
            <a:rPr lang="ru-RU" dirty="0" smtClean="0">
              <a:latin typeface="Franklin Gothic Book" pitchFamily="34" charset="0"/>
            </a:rPr>
            <a:t>Разработчик НИПОМ</a:t>
          </a:r>
          <a:endParaRPr lang="ru-RU" dirty="0">
            <a:latin typeface="Franklin Gothic Book" pitchFamily="34" charset="0"/>
          </a:endParaRPr>
        </a:p>
      </dgm:t>
    </dgm:pt>
    <dgm:pt modelId="{A151BA78-1CAB-44E3-914B-F717180320CC}" type="parTrans" cxnId="{B5B83337-3F5F-47EF-A1DD-31F5B39F968C}">
      <dgm:prSet/>
      <dgm:spPr/>
      <dgm:t>
        <a:bodyPr/>
        <a:lstStyle/>
        <a:p>
          <a:endParaRPr lang="ru-RU"/>
        </a:p>
      </dgm:t>
    </dgm:pt>
    <dgm:pt modelId="{065A3D74-D14C-4BDD-A94E-0A19A1401143}" type="sibTrans" cxnId="{B5B83337-3F5F-47EF-A1DD-31F5B39F968C}">
      <dgm:prSet/>
      <dgm:spPr/>
      <dgm:t>
        <a:bodyPr/>
        <a:lstStyle/>
        <a:p>
          <a:endParaRPr lang="ru-RU"/>
        </a:p>
      </dgm:t>
    </dgm:pt>
    <dgm:pt modelId="{0E7A68D0-959E-498F-BCB5-64C2566F446F}">
      <dgm:prSet/>
      <dgm:spPr>
        <a:solidFill>
          <a:srgbClr val="2C69A3"/>
        </a:solidFill>
      </dgm:spPr>
      <dgm:t>
        <a:bodyPr/>
        <a:lstStyle/>
        <a:p>
          <a:pPr>
            <a:spcAft>
              <a:spcPts val="0"/>
            </a:spcAft>
          </a:pPr>
          <a:r>
            <a:rPr lang="ru-RU" b="1" dirty="0" smtClean="0">
              <a:latin typeface="Franklin Gothic Book" pitchFamily="34" charset="0"/>
            </a:rPr>
            <a:t>Серия</a:t>
          </a:r>
        </a:p>
        <a:p>
          <a:pPr>
            <a:spcAft>
              <a:spcPts val="0"/>
            </a:spcAft>
          </a:pPr>
          <a:r>
            <a:rPr lang="ru-RU" b="1" dirty="0" smtClean="0">
              <a:latin typeface="Franklin Gothic Book" pitchFamily="34" charset="0"/>
            </a:rPr>
            <a:t>БКЭУ-ЭХГ</a:t>
          </a:r>
          <a:endParaRPr lang="ru-RU" b="1" dirty="0">
            <a:latin typeface="Franklin Gothic Book" pitchFamily="34" charset="0"/>
          </a:endParaRPr>
        </a:p>
      </dgm:t>
    </dgm:pt>
    <dgm:pt modelId="{20A7D639-FF4E-4338-B8C0-4FD3C7C7FACE}" type="parTrans" cxnId="{76FAC9EC-02CC-4AF2-8DFC-821BCCA63A23}">
      <dgm:prSet/>
      <dgm:spPr/>
      <dgm:t>
        <a:bodyPr/>
        <a:lstStyle/>
        <a:p>
          <a:endParaRPr lang="ru-RU"/>
        </a:p>
      </dgm:t>
    </dgm:pt>
    <dgm:pt modelId="{E82C4FC5-CA89-49E6-A4FD-B5D92AA2A42C}" type="sibTrans" cxnId="{76FAC9EC-02CC-4AF2-8DFC-821BCCA63A23}">
      <dgm:prSet/>
      <dgm:spPr/>
      <dgm:t>
        <a:bodyPr/>
        <a:lstStyle/>
        <a:p>
          <a:endParaRPr lang="ru-RU"/>
        </a:p>
      </dgm:t>
    </dgm:pt>
    <dgm:pt modelId="{F567A607-03D3-493E-B0E4-56B4256E3BEA}">
      <dgm:prSet/>
      <dgm:spPr>
        <a:ln>
          <a:solidFill>
            <a:srgbClr val="2C69A3"/>
          </a:solidFill>
        </a:ln>
      </dgm:spPr>
      <dgm:t>
        <a:bodyPr/>
        <a:lstStyle/>
        <a:p>
          <a:r>
            <a:rPr lang="ru-RU" dirty="0" smtClean="0">
              <a:latin typeface="Franklin Gothic Book" pitchFamily="34" charset="0"/>
            </a:rPr>
            <a:t>Разработчики НИПОМ совместно с ЦНИИСЭТ  </a:t>
          </a:r>
          <a:endParaRPr lang="ru-RU" dirty="0">
            <a:latin typeface="Franklin Gothic Book" pitchFamily="34" charset="0"/>
          </a:endParaRPr>
        </a:p>
      </dgm:t>
    </dgm:pt>
    <dgm:pt modelId="{FE297B9B-B073-4D0A-A4E5-732BB57F5D1D}" type="parTrans" cxnId="{CFEDB147-609F-4924-BB00-9F4A9F076303}">
      <dgm:prSet/>
      <dgm:spPr/>
      <dgm:t>
        <a:bodyPr/>
        <a:lstStyle/>
        <a:p>
          <a:endParaRPr lang="ru-RU"/>
        </a:p>
      </dgm:t>
    </dgm:pt>
    <dgm:pt modelId="{27963AE2-FC8B-4632-B653-5CB86E65A123}" type="sibTrans" cxnId="{CFEDB147-609F-4924-BB00-9F4A9F076303}">
      <dgm:prSet/>
      <dgm:spPr/>
      <dgm:t>
        <a:bodyPr/>
        <a:lstStyle/>
        <a:p>
          <a:endParaRPr lang="ru-RU"/>
        </a:p>
      </dgm:t>
    </dgm:pt>
    <dgm:pt modelId="{B25216F8-0F7D-499E-AA99-4C14BFC6A794}">
      <dgm:prSet/>
      <dgm:spPr>
        <a:ln>
          <a:solidFill>
            <a:srgbClr val="2C69A3"/>
          </a:solidFill>
        </a:ln>
      </dgm:spPr>
      <dgm:t>
        <a:bodyPr/>
        <a:lstStyle/>
        <a:p>
          <a:r>
            <a:rPr lang="ru-RU" dirty="0" smtClean="0">
              <a:latin typeface="Franklin Gothic Book" pitchFamily="34" charset="0"/>
            </a:rPr>
            <a:t>серийное производство</a:t>
          </a:r>
          <a:endParaRPr lang="ru-RU" dirty="0">
            <a:latin typeface="Franklin Gothic Book" pitchFamily="34" charset="0"/>
          </a:endParaRPr>
        </a:p>
      </dgm:t>
    </dgm:pt>
    <dgm:pt modelId="{F82AEAF1-671D-462C-AC03-4418D00426A3}" type="parTrans" cxnId="{EE0BD175-C5A4-4A65-B5BB-57FF5497CCC8}">
      <dgm:prSet/>
      <dgm:spPr/>
      <dgm:t>
        <a:bodyPr/>
        <a:lstStyle/>
        <a:p>
          <a:endParaRPr lang="ru-RU"/>
        </a:p>
      </dgm:t>
    </dgm:pt>
    <dgm:pt modelId="{8D689F95-5FC8-4ACC-A4A1-B9E583AFB6D1}" type="sibTrans" cxnId="{EE0BD175-C5A4-4A65-B5BB-57FF5497CCC8}">
      <dgm:prSet/>
      <dgm:spPr/>
      <dgm:t>
        <a:bodyPr/>
        <a:lstStyle/>
        <a:p>
          <a:endParaRPr lang="ru-RU"/>
        </a:p>
      </dgm:t>
    </dgm:pt>
    <dgm:pt modelId="{CDBAE084-2211-4C16-9B72-5EEA03B18844}">
      <dgm:prSet/>
      <dgm:spPr>
        <a:ln>
          <a:solidFill>
            <a:srgbClr val="2C69A3"/>
          </a:solidFill>
        </a:ln>
      </dgm:spPr>
      <dgm:t>
        <a:bodyPr/>
        <a:lstStyle/>
        <a:p>
          <a:r>
            <a:rPr lang="ru-RU" dirty="0" smtClean="0">
              <a:latin typeface="Franklin Gothic Book" pitchFamily="34" charset="0"/>
            </a:rPr>
            <a:t>серийное производство</a:t>
          </a:r>
          <a:endParaRPr lang="ru-RU" dirty="0">
            <a:latin typeface="Franklin Gothic Book" pitchFamily="34" charset="0"/>
          </a:endParaRPr>
        </a:p>
      </dgm:t>
    </dgm:pt>
    <dgm:pt modelId="{D5EC25B3-6A21-4069-BA4B-5E9498B2D301}" type="parTrans" cxnId="{4739952B-0B69-411B-96A5-8598521A1F13}">
      <dgm:prSet/>
      <dgm:spPr>
        <a:solidFill>
          <a:srgbClr val="2C69A3"/>
        </a:solidFill>
      </dgm:spPr>
      <dgm:t>
        <a:bodyPr/>
        <a:lstStyle/>
        <a:p>
          <a:endParaRPr lang="ru-RU"/>
        </a:p>
      </dgm:t>
    </dgm:pt>
    <dgm:pt modelId="{4A42F085-D312-4F79-95CA-650BAFCE461C}" type="sibTrans" cxnId="{4739952B-0B69-411B-96A5-8598521A1F13}">
      <dgm:prSet/>
      <dgm:spPr/>
      <dgm:t>
        <a:bodyPr/>
        <a:lstStyle/>
        <a:p>
          <a:endParaRPr lang="ru-RU"/>
        </a:p>
      </dgm:t>
    </dgm:pt>
    <dgm:pt modelId="{D723208C-51B5-4E51-955F-50B321094A81}">
      <dgm:prSet/>
      <dgm:spPr>
        <a:ln>
          <a:solidFill>
            <a:srgbClr val="2C69A3"/>
          </a:solidFill>
        </a:ln>
      </dgm:spPr>
      <dgm:t>
        <a:bodyPr/>
        <a:lstStyle/>
        <a:p>
          <a:r>
            <a:rPr lang="ru-RU" dirty="0" smtClean="0">
              <a:latin typeface="Franklin Gothic Book" pitchFamily="34" charset="0"/>
            </a:rPr>
            <a:t>головной образец  готовится к ОПЭ</a:t>
          </a:r>
          <a:endParaRPr lang="ru-RU" dirty="0">
            <a:latin typeface="Franklin Gothic Book" pitchFamily="34" charset="0"/>
          </a:endParaRPr>
        </a:p>
      </dgm:t>
    </dgm:pt>
    <dgm:pt modelId="{4301DA51-8B3D-4144-ABC6-30A0DDFB4653}" type="parTrans" cxnId="{5A53BD64-E10B-4E3A-AB58-D56DC40BB7E4}">
      <dgm:prSet/>
      <dgm:spPr/>
      <dgm:t>
        <a:bodyPr/>
        <a:lstStyle/>
        <a:p>
          <a:endParaRPr lang="ru-RU"/>
        </a:p>
      </dgm:t>
    </dgm:pt>
    <dgm:pt modelId="{B124B199-4292-4E01-8BC3-E56AE87130DD}" type="sibTrans" cxnId="{5A53BD64-E10B-4E3A-AB58-D56DC40BB7E4}">
      <dgm:prSet/>
      <dgm:spPr/>
      <dgm:t>
        <a:bodyPr/>
        <a:lstStyle/>
        <a:p>
          <a:endParaRPr lang="ru-RU"/>
        </a:p>
      </dgm:t>
    </dgm:pt>
    <dgm:pt modelId="{7EAE1C5F-D60C-4A97-96F8-D54029FB8D98}" type="pres">
      <dgm:prSet presAssocID="{267C2ECC-FE54-497F-AE12-8AA30AC6939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BF08941-9B6B-4CEA-8438-462DCFEE36AF}" type="pres">
      <dgm:prSet presAssocID="{099C6901-26F8-48D2-AE2C-8149DCB4C7A8}" presName="root" presStyleCnt="0"/>
      <dgm:spPr/>
    </dgm:pt>
    <dgm:pt modelId="{9669FAFB-C012-4DD4-A7D4-70286784C315}" type="pres">
      <dgm:prSet presAssocID="{099C6901-26F8-48D2-AE2C-8149DCB4C7A8}" presName="rootComposite" presStyleCnt="0"/>
      <dgm:spPr/>
    </dgm:pt>
    <dgm:pt modelId="{E8B5288E-9CA7-4491-8779-3175C9471409}" type="pres">
      <dgm:prSet presAssocID="{099C6901-26F8-48D2-AE2C-8149DCB4C7A8}" presName="rootText" presStyleLbl="node1" presStyleIdx="0" presStyleCnt="3"/>
      <dgm:spPr/>
      <dgm:t>
        <a:bodyPr/>
        <a:lstStyle/>
        <a:p>
          <a:endParaRPr lang="ru-RU"/>
        </a:p>
      </dgm:t>
    </dgm:pt>
    <dgm:pt modelId="{6761789B-53A2-4BE8-8E09-981A80360D3F}" type="pres">
      <dgm:prSet presAssocID="{099C6901-26F8-48D2-AE2C-8149DCB4C7A8}" presName="rootConnector" presStyleLbl="node1" presStyleIdx="0" presStyleCnt="3"/>
      <dgm:spPr/>
      <dgm:t>
        <a:bodyPr/>
        <a:lstStyle/>
        <a:p>
          <a:endParaRPr lang="ru-RU"/>
        </a:p>
      </dgm:t>
    </dgm:pt>
    <dgm:pt modelId="{D3247CDA-A5C9-4A5A-823F-8B975DCE4E67}" type="pres">
      <dgm:prSet presAssocID="{099C6901-26F8-48D2-AE2C-8149DCB4C7A8}" presName="childShape" presStyleCnt="0"/>
      <dgm:spPr/>
    </dgm:pt>
    <dgm:pt modelId="{CD407B56-0AE3-47DE-BA8D-394AFD113CFC}" type="pres">
      <dgm:prSet presAssocID="{CF2F9C9F-76BE-411B-B5C5-5A2721BDD63B}" presName="Name13" presStyleLbl="parChTrans1D2" presStyleIdx="0" presStyleCnt="6"/>
      <dgm:spPr/>
      <dgm:t>
        <a:bodyPr/>
        <a:lstStyle/>
        <a:p>
          <a:endParaRPr lang="ru-RU"/>
        </a:p>
      </dgm:t>
    </dgm:pt>
    <dgm:pt modelId="{9F59DC85-C03C-4D42-9A45-F7C9BF65DB39}" type="pres">
      <dgm:prSet presAssocID="{8949E5BA-9F8D-478A-9C14-680BD235DA56}" presName="childText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949B86-E0F1-49E0-899F-75994CD3242F}" type="pres">
      <dgm:prSet presAssocID="{F82AEAF1-671D-462C-AC03-4418D00426A3}" presName="Name13" presStyleLbl="parChTrans1D2" presStyleIdx="1" presStyleCnt="6"/>
      <dgm:spPr/>
      <dgm:t>
        <a:bodyPr/>
        <a:lstStyle/>
        <a:p>
          <a:endParaRPr lang="ru-RU"/>
        </a:p>
      </dgm:t>
    </dgm:pt>
    <dgm:pt modelId="{58EC5E40-1ECA-49AB-BF50-A9857E4BB9A6}" type="pres">
      <dgm:prSet presAssocID="{B25216F8-0F7D-499E-AA99-4C14BFC6A794}" presName="childText" presStyleLbl="bg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21AE43-FF9E-4618-80A2-7512EE7AEE9F}" type="pres">
      <dgm:prSet presAssocID="{9C1FA505-FC04-43A1-B14C-C554B94976D4}" presName="root" presStyleCnt="0"/>
      <dgm:spPr/>
    </dgm:pt>
    <dgm:pt modelId="{54731432-13A8-4552-811B-E2571DB410B6}" type="pres">
      <dgm:prSet presAssocID="{9C1FA505-FC04-43A1-B14C-C554B94976D4}" presName="rootComposite" presStyleCnt="0"/>
      <dgm:spPr/>
    </dgm:pt>
    <dgm:pt modelId="{D6AEDC6E-9195-413C-84C2-4BD8F0CF0285}" type="pres">
      <dgm:prSet presAssocID="{9C1FA505-FC04-43A1-B14C-C554B94976D4}" presName="rootText" presStyleLbl="node1" presStyleIdx="1" presStyleCnt="3"/>
      <dgm:spPr/>
      <dgm:t>
        <a:bodyPr/>
        <a:lstStyle/>
        <a:p>
          <a:endParaRPr lang="ru-RU"/>
        </a:p>
      </dgm:t>
    </dgm:pt>
    <dgm:pt modelId="{DD62678B-BA24-4965-A709-A293F8253545}" type="pres">
      <dgm:prSet presAssocID="{9C1FA505-FC04-43A1-B14C-C554B94976D4}" presName="rootConnector" presStyleLbl="node1" presStyleIdx="1" presStyleCnt="3"/>
      <dgm:spPr/>
      <dgm:t>
        <a:bodyPr/>
        <a:lstStyle/>
        <a:p>
          <a:endParaRPr lang="ru-RU"/>
        </a:p>
      </dgm:t>
    </dgm:pt>
    <dgm:pt modelId="{D7248417-CB41-4DBE-9174-23738A090469}" type="pres">
      <dgm:prSet presAssocID="{9C1FA505-FC04-43A1-B14C-C554B94976D4}" presName="childShape" presStyleCnt="0"/>
      <dgm:spPr/>
    </dgm:pt>
    <dgm:pt modelId="{C99CC0C6-6A54-4222-82B6-A6521288F2E4}" type="pres">
      <dgm:prSet presAssocID="{A151BA78-1CAB-44E3-914B-F717180320CC}" presName="Name13" presStyleLbl="parChTrans1D2" presStyleIdx="2" presStyleCnt="6"/>
      <dgm:spPr/>
      <dgm:t>
        <a:bodyPr/>
        <a:lstStyle/>
        <a:p>
          <a:endParaRPr lang="ru-RU"/>
        </a:p>
      </dgm:t>
    </dgm:pt>
    <dgm:pt modelId="{A0652B22-5FC5-4298-B99C-C358B9D8D631}" type="pres">
      <dgm:prSet presAssocID="{28C66695-831E-4D03-AF3D-DD331595E1C7}" presName="childText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3E0F9F-0B47-4671-9E94-BB204B460758}" type="pres">
      <dgm:prSet presAssocID="{D5EC25B3-6A21-4069-BA4B-5E9498B2D301}" presName="Name13" presStyleLbl="parChTrans1D2" presStyleIdx="3" presStyleCnt="6"/>
      <dgm:spPr/>
      <dgm:t>
        <a:bodyPr/>
        <a:lstStyle/>
        <a:p>
          <a:endParaRPr lang="ru-RU"/>
        </a:p>
      </dgm:t>
    </dgm:pt>
    <dgm:pt modelId="{EB73DCD7-B03D-4D4E-8D90-8520E8DFA90B}" type="pres">
      <dgm:prSet presAssocID="{CDBAE084-2211-4C16-9B72-5EEA03B18844}" presName="childText" presStyleLbl="bg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C975F0-0E71-4BD5-BDDA-45CDD2E3684C}" type="pres">
      <dgm:prSet presAssocID="{0E7A68D0-959E-498F-BCB5-64C2566F446F}" presName="root" presStyleCnt="0"/>
      <dgm:spPr/>
    </dgm:pt>
    <dgm:pt modelId="{720A19BD-C8D8-4DBE-9604-FCE5E10F5417}" type="pres">
      <dgm:prSet presAssocID="{0E7A68D0-959E-498F-BCB5-64C2566F446F}" presName="rootComposite" presStyleCnt="0"/>
      <dgm:spPr/>
    </dgm:pt>
    <dgm:pt modelId="{90E8AEFF-D998-4224-9458-1B143BA63C43}" type="pres">
      <dgm:prSet presAssocID="{0E7A68D0-959E-498F-BCB5-64C2566F446F}" presName="rootText" presStyleLbl="node1" presStyleIdx="2" presStyleCnt="3"/>
      <dgm:spPr/>
      <dgm:t>
        <a:bodyPr/>
        <a:lstStyle/>
        <a:p>
          <a:endParaRPr lang="ru-RU"/>
        </a:p>
      </dgm:t>
    </dgm:pt>
    <dgm:pt modelId="{1F9C0652-A7AA-4EBE-9CFF-7BE0B93D8BA7}" type="pres">
      <dgm:prSet presAssocID="{0E7A68D0-959E-498F-BCB5-64C2566F446F}" presName="rootConnector" presStyleLbl="node1" presStyleIdx="2" presStyleCnt="3"/>
      <dgm:spPr/>
      <dgm:t>
        <a:bodyPr/>
        <a:lstStyle/>
        <a:p>
          <a:endParaRPr lang="ru-RU"/>
        </a:p>
      </dgm:t>
    </dgm:pt>
    <dgm:pt modelId="{1912CF9D-EDD5-47DF-8409-6FB3628FB395}" type="pres">
      <dgm:prSet presAssocID="{0E7A68D0-959E-498F-BCB5-64C2566F446F}" presName="childShape" presStyleCnt="0"/>
      <dgm:spPr/>
    </dgm:pt>
    <dgm:pt modelId="{DB3A2B53-F56A-42E1-B596-7D30B2BDD3E8}" type="pres">
      <dgm:prSet presAssocID="{FE297B9B-B073-4D0A-A4E5-732BB57F5D1D}" presName="Name13" presStyleLbl="parChTrans1D2" presStyleIdx="4" presStyleCnt="6"/>
      <dgm:spPr/>
      <dgm:t>
        <a:bodyPr/>
        <a:lstStyle/>
        <a:p>
          <a:endParaRPr lang="ru-RU"/>
        </a:p>
      </dgm:t>
    </dgm:pt>
    <dgm:pt modelId="{81E9648F-0C40-4641-821E-3856F7F47AE1}" type="pres">
      <dgm:prSet presAssocID="{F567A607-03D3-493E-B0E4-56B4256E3BEA}" presName="childText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DC77E7-77C1-428D-AD85-EA6CE9D61500}" type="pres">
      <dgm:prSet presAssocID="{4301DA51-8B3D-4144-ABC6-30A0DDFB4653}" presName="Name13" presStyleLbl="parChTrans1D2" presStyleIdx="5" presStyleCnt="6"/>
      <dgm:spPr/>
      <dgm:t>
        <a:bodyPr/>
        <a:lstStyle/>
        <a:p>
          <a:endParaRPr lang="ru-RU"/>
        </a:p>
      </dgm:t>
    </dgm:pt>
    <dgm:pt modelId="{5204756E-8E0F-49CA-942E-52D4D833F4A8}" type="pres">
      <dgm:prSet presAssocID="{D723208C-51B5-4E51-955F-50B321094A81}" presName="childText" presStyleLbl="bg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FAC9EC-02CC-4AF2-8DFC-821BCCA63A23}" srcId="{267C2ECC-FE54-497F-AE12-8AA30AC69395}" destId="{0E7A68D0-959E-498F-BCB5-64C2566F446F}" srcOrd="2" destOrd="0" parTransId="{20A7D639-FF4E-4338-B8C0-4FD3C7C7FACE}" sibTransId="{E82C4FC5-CA89-49E6-A4FD-B5D92AA2A42C}"/>
    <dgm:cxn modelId="{7819B370-61A7-4957-A8CA-A2D436A7C1FE}" type="presOf" srcId="{267C2ECC-FE54-497F-AE12-8AA30AC69395}" destId="{7EAE1C5F-D60C-4A97-96F8-D54029FB8D98}" srcOrd="0" destOrd="0" presId="urn:microsoft.com/office/officeart/2005/8/layout/hierarchy3"/>
    <dgm:cxn modelId="{EE0BD175-C5A4-4A65-B5BB-57FF5497CCC8}" srcId="{099C6901-26F8-48D2-AE2C-8149DCB4C7A8}" destId="{B25216F8-0F7D-499E-AA99-4C14BFC6A794}" srcOrd="1" destOrd="0" parTransId="{F82AEAF1-671D-462C-AC03-4418D00426A3}" sibTransId="{8D689F95-5FC8-4ACC-A4A1-B9E583AFB6D1}"/>
    <dgm:cxn modelId="{963DE135-28BB-4E0A-9742-6DD0466DD0E2}" type="presOf" srcId="{0E7A68D0-959E-498F-BCB5-64C2566F446F}" destId="{90E8AEFF-D998-4224-9458-1B143BA63C43}" srcOrd="0" destOrd="0" presId="urn:microsoft.com/office/officeart/2005/8/layout/hierarchy3"/>
    <dgm:cxn modelId="{E96674E6-AD7A-43B2-80D9-FA6620CAD7C7}" type="presOf" srcId="{099C6901-26F8-48D2-AE2C-8149DCB4C7A8}" destId="{E8B5288E-9CA7-4491-8779-3175C9471409}" srcOrd="0" destOrd="0" presId="urn:microsoft.com/office/officeart/2005/8/layout/hierarchy3"/>
    <dgm:cxn modelId="{26DA88B4-FE4B-4376-9422-B928460E89C7}" type="presOf" srcId="{FE297B9B-B073-4D0A-A4E5-732BB57F5D1D}" destId="{DB3A2B53-F56A-42E1-B596-7D30B2BDD3E8}" srcOrd="0" destOrd="0" presId="urn:microsoft.com/office/officeart/2005/8/layout/hierarchy3"/>
    <dgm:cxn modelId="{C25F28F5-6222-42DD-A02F-83C9DEA593E3}" srcId="{267C2ECC-FE54-497F-AE12-8AA30AC69395}" destId="{099C6901-26F8-48D2-AE2C-8149DCB4C7A8}" srcOrd="0" destOrd="0" parTransId="{510D2B49-1973-4839-B739-A5488D838B15}" sibTransId="{C25FCA07-A738-4868-9181-B01DDBAC9DA7}"/>
    <dgm:cxn modelId="{A25DD11B-297E-40D0-B891-4ED3F0579ADF}" type="presOf" srcId="{0E7A68D0-959E-498F-BCB5-64C2566F446F}" destId="{1F9C0652-A7AA-4EBE-9CFF-7BE0B93D8BA7}" srcOrd="1" destOrd="0" presId="urn:microsoft.com/office/officeart/2005/8/layout/hierarchy3"/>
    <dgm:cxn modelId="{6E3F621A-2AB9-48C9-951E-C1A6C95452F2}" type="presOf" srcId="{099C6901-26F8-48D2-AE2C-8149DCB4C7A8}" destId="{6761789B-53A2-4BE8-8E09-981A80360D3F}" srcOrd="1" destOrd="0" presId="urn:microsoft.com/office/officeart/2005/8/layout/hierarchy3"/>
    <dgm:cxn modelId="{4739952B-0B69-411B-96A5-8598521A1F13}" srcId="{9C1FA505-FC04-43A1-B14C-C554B94976D4}" destId="{CDBAE084-2211-4C16-9B72-5EEA03B18844}" srcOrd="1" destOrd="0" parTransId="{D5EC25B3-6A21-4069-BA4B-5E9498B2D301}" sibTransId="{4A42F085-D312-4F79-95CA-650BAFCE461C}"/>
    <dgm:cxn modelId="{B5B83337-3F5F-47EF-A1DD-31F5B39F968C}" srcId="{9C1FA505-FC04-43A1-B14C-C554B94976D4}" destId="{28C66695-831E-4D03-AF3D-DD331595E1C7}" srcOrd="0" destOrd="0" parTransId="{A151BA78-1CAB-44E3-914B-F717180320CC}" sibTransId="{065A3D74-D14C-4BDD-A94E-0A19A1401143}"/>
    <dgm:cxn modelId="{7BA6DEEF-6DE2-44A9-9D50-30E4CC541AC9}" type="presOf" srcId="{9C1FA505-FC04-43A1-B14C-C554B94976D4}" destId="{D6AEDC6E-9195-413C-84C2-4BD8F0CF0285}" srcOrd="0" destOrd="0" presId="urn:microsoft.com/office/officeart/2005/8/layout/hierarchy3"/>
    <dgm:cxn modelId="{CFEDB147-609F-4924-BB00-9F4A9F076303}" srcId="{0E7A68D0-959E-498F-BCB5-64C2566F446F}" destId="{F567A607-03D3-493E-B0E4-56B4256E3BEA}" srcOrd="0" destOrd="0" parTransId="{FE297B9B-B073-4D0A-A4E5-732BB57F5D1D}" sibTransId="{27963AE2-FC8B-4632-B653-5CB86E65A123}"/>
    <dgm:cxn modelId="{31721345-DF73-49D3-980D-7B8310E8D61B}" type="presOf" srcId="{A151BA78-1CAB-44E3-914B-F717180320CC}" destId="{C99CC0C6-6A54-4222-82B6-A6521288F2E4}" srcOrd="0" destOrd="0" presId="urn:microsoft.com/office/officeart/2005/8/layout/hierarchy3"/>
    <dgm:cxn modelId="{BC49CFA9-6E38-495A-B1E7-01363FFB8003}" type="presOf" srcId="{4301DA51-8B3D-4144-ABC6-30A0DDFB4653}" destId="{C1DC77E7-77C1-428D-AD85-EA6CE9D61500}" srcOrd="0" destOrd="0" presId="urn:microsoft.com/office/officeart/2005/8/layout/hierarchy3"/>
    <dgm:cxn modelId="{F27698BF-4372-4A26-9CD8-62016B3DB38B}" type="presOf" srcId="{D5EC25B3-6A21-4069-BA4B-5E9498B2D301}" destId="{653E0F9F-0B47-4671-9E94-BB204B460758}" srcOrd="0" destOrd="0" presId="urn:microsoft.com/office/officeart/2005/8/layout/hierarchy3"/>
    <dgm:cxn modelId="{7762E562-B155-409B-8E46-79A920FF2EAC}" type="presOf" srcId="{8949E5BA-9F8D-478A-9C14-680BD235DA56}" destId="{9F59DC85-C03C-4D42-9A45-F7C9BF65DB39}" srcOrd="0" destOrd="0" presId="urn:microsoft.com/office/officeart/2005/8/layout/hierarchy3"/>
    <dgm:cxn modelId="{B8DA0EAD-65F6-4548-8BF4-1391890113CD}" srcId="{267C2ECC-FE54-497F-AE12-8AA30AC69395}" destId="{9C1FA505-FC04-43A1-B14C-C554B94976D4}" srcOrd="1" destOrd="0" parTransId="{77BD018F-296E-47DE-92B8-CB4224E67F09}" sibTransId="{8CC6CFF6-A649-40E4-AA2F-B17F50563F57}"/>
    <dgm:cxn modelId="{5C5905FA-292E-4B1D-9752-6BD49E229050}" type="presOf" srcId="{28C66695-831E-4D03-AF3D-DD331595E1C7}" destId="{A0652B22-5FC5-4298-B99C-C358B9D8D631}" srcOrd="0" destOrd="0" presId="urn:microsoft.com/office/officeart/2005/8/layout/hierarchy3"/>
    <dgm:cxn modelId="{6A4E79B1-3C44-4D0E-BBA9-167FDFCD86A5}" type="presOf" srcId="{F82AEAF1-671D-462C-AC03-4418D00426A3}" destId="{4B949B86-E0F1-49E0-899F-75994CD3242F}" srcOrd="0" destOrd="0" presId="urn:microsoft.com/office/officeart/2005/8/layout/hierarchy3"/>
    <dgm:cxn modelId="{B3E4DF35-5295-4746-8D7D-F6015CC97E2E}" srcId="{099C6901-26F8-48D2-AE2C-8149DCB4C7A8}" destId="{8949E5BA-9F8D-478A-9C14-680BD235DA56}" srcOrd="0" destOrd="0" parTransId="{CF2F9C9F-76BE-411B-B5C5-5A2721BDD63B}" sibTransId="{92758430-EC64-4830-80B5-4EC4B164C9F2}"/>
    <dgm:cxn modelId="{31E3C1E1-E5FB-4B37-A2FC-524EBEC92739}" type="presOf" srcId="{B25216F8-0F7D-499E-AA99-4C14BFC6A794}" destId="{58EC5E40-1ECA-49AB-BF50-A9857E4BB9A6}" srcOrd="0" destOrd="0" presId="urn:microsoft.com/office/officeart/2005/8/layout/hierarchy3"/>
    <dgm:cxn modelId="{8F7F5818-7A88-4372-AB4A-A4434F3517E2}" type="presOf" srcId="{D723208C-51B5-4E51-955F-50B321094A81}" destId="{5204756E-8E0F-49CA-942E-52D4D833F4A8}" srcOrd="0" destOrd="0" presId="urn:microsoft.com/office/officeart/2005/8/layout/hierarchy3"/>
    <dgm:cxn modelId="{D3C7BC9C-35DF-4DF9-AFE7-C81D0E01AAF8}" type="presOf" srcId="{9C1FA505-FC04-43A1-B14C-C554B94976D4}" destId="{DD62678B-BA24-4965-A709-A293F8253545}" srcOrd="1" destOrd="0" presId="urn:microsoft.com/office/officeart/2005/8/layout/hierarchy3"/>
    <dgm:cxn modelId="{1ED4A44A-5DC8-4DC2-BC98-B07BB4E43448}" type="presOf" srcId="{CDBAE084-2211-4C16-9B72-5EEA03B18844}" destId="{EB73DCD7-B03D-4D4E-8D90-8520E8DFA90B}" srcOrd="0" destOrd="0" presId="urn:microsoft.com/office/officeart/2005/8/layout/hierarchy3"/>
    <dgm:cxn modelId="{5A53BD64-E10B-4E3A-AB58-D56DC40BB7E4}" srcId="{0E7A68D0-959E-498F-BCB5-64C2566F446F}" destId="{D723208C-51B5-4E51-955F-50B321094A81}" srcOrd="1" destOrd="0" parTransId="{4301DA51-8B3D-4144-ABC6-30A0DDFB4653}" sibTransId="{B124B199-4292-4E01-8BC3-E56AE87130DD}"/>
    <dgm:cxn modelId="{F90C1296-E2D7-4524-AFE1-163B22C0F026}" type="presOf" srcId="{F567A607-03D3-493E-B0E4-56B4256E3BEA}" destId="{81E9648F-0C40-4641-821E-3856F7F47AE1}" srcOrd="0" destOrd="0" presId="urn:microsoft.com/office/officeart/2005/8/layout/hierarchy3"/>
    <dgm:cxn modelId="{87A24283-35E3-4D54-8752-A8F944DC83FF}" type="presOf" srcId="{CF2F9C9F-76BE-411B-B5C5-5A2721BDD63B}" destId="{CD407B56-0AE3-47DE-BA8D-394AFD113CFC}" srcOrd="0" destOrd="0" presId="urn:microsoft.com/office/officeart/2005/8/layout/hierarchy3"/>
    <dgm:cxn modelId="{ED8B1CDC-27E8-4881-BE34-671138F21F76}" type="presParOf" srcId="{7EAE1C5F-D60C-4A97-96F8-D54029FB8D98}" destId="{ABF08941-9B6B-4CEA-8438-462DCFEE36AF}" srcOrd="0" destOrd="0" presId="urn:microsoft.com/office/officeart/2005/8/layout/hierarchy3"/>
    <dgm:cxn modelId="{04D68E49-7EF3-4702-9AC2-118699B674A7}" type="presParOf" srcId="{ABF08941-9B6B-4CEA-8438-462DCFEE36AF}" destId="{9669FAFB-C012-4DD4-A7D4-70286784C315}" srcOrd="0" destOrd="0" presId="urn:microsoft.com/office/officeart/2005/8/layout/hierarchy3"/>
    <dgm:cxn modelId="{0C88D18E-BE28-4B82-9CDF-0FD9CA2E4D7D}" type="presParOf" srcId="{9669FAFB-C012-4DD4-A7D4-70286784C315}" destId="{E8B5288E-9CA7-4491-8779-3175C9471409}" srcOrd="0" destOrd="0" presId="urn:microsoft.com/office/officeart/2005/8/layout/hierarchy3"/>
    <dgm:cxn modelId="{1DA77DAE-2CEB-4EE9-9462-B589F202D77D}" type="presParOf" srcId="{9669FAFB-C012-4DD4-A7D4-70286784C315}" destId="{6761789B-53A2-4BE8-8E09-981A80360D3F}" srcOrd="1" destOrd="0" presId="urn:microsoft.com/office/officeart/2005/8/layout/hierarchy3"/>
    <dgm:cxn modelId="{31FA067A-2B70-4E65-990B-F8DBA3E39EB9}" type="presParOf" srcId="{ABF08941-9B6B-4CEA-8438-462DCFEE36AF}" destId="{D3247CDA-A5C9-4A5A-823F-8B975DCE4E67}" srcOrd="1" destOrd="0" presId="urn:microsoft.com/office/officeart/2005/8/layout/hierarchy3"/>
    <dgm:cxn modelId="{DD42F052-B694-4A0C-9F42-71FCDBAE61DB}" type="presParOf" srcId="{D3247CDA-A5C9-4A5A-823F-8B975DCE4E67}" destId="{CD407B56-0AE3-47DE-BA8D-394AFD113CFC}" srcOrd="0" destOrd="0" presId="urn:microsoft.com/office/officeart/2005/8/layout/hierarchy3"/>
    <dgm:cxn modelId="{C1E55BB7-4467-45B2-81C4-24E0F5431D0F}" type="presParOf" srcId="{D3247CDA-A5C9-4A5A-823F-8B975DCE4E67}" destId="{9F59DC85-C03C-4D42-9A45-F7C9BF65DB39}" srcOrd="1" destOrd="0" presId="urn:microsoft.com/office/officeart/2005/8/layout/hierarchy3"/>
    <dgm:cxn modelId="{4379B3F4-3375-47CD-ADA8-3C5DD35ECEC4}" type="presParOf" srcId="{D3247CDA-A5C9-4A5A-823F-8B975DCE4E67}" destId="{4B949B86-E0F1-49E0-899F-75994CD3242F}" srcOrd="2" destOrd="0" presId="urn:microsoft.com/office/officeart/2005/8/layout/hierarchy3"/>
    <dgm:cxn modelId="{5C385A2A-E842-479F-9414-FBC667DA2330}" type="presParOf" srcId="{D3247CDA-A5C9-4A5A-823F-8B975DCE4E67}" destId="{58EC5E40-1ECA-49AB-BF50-A9857E4BB9A6}" srcOrd="3" destOrd="0" presId="urn:microsoft.com/office/officeart/2005/8/layout/hierarchy3"/>
    <dgm:cxn modelId="{2A8698A3-3438-439C-9434-C57C47DF5600}" type="presParOf" srcId="{7EAE1C5F-D60C-4A97-96F8-D54029FB8D98}" destId="{2E21AE43-FF9E-4618-80A2-7512EE7AEE9F}" srcOrd="1" destOrd="0" presId="urn:microsoft.com/office/officeart/2005/8/layout/hierarchy3"/>
    <dgm:cxn modelId="{70448F4B-94FB-43A0-A6DC-B4A926097D16}" type="presParOf" srcId="{2E21AE43-FF9E-4618-80A2-7512EE7AEE9F}" destId="{54731432-13A8-4552-811B-E2571DB410B6}" srcOrd="0" destOrd="0" presId="urn:microsoft.com/office/officeart/2005/8/layout/hierarchy3"/>
    <dgm:cxn modelId="{F7B7F4EF-6804-4F04-A4F7-E8FD9BCDB4BB}" type="presParOf" srcId="{54731432-13A8-4552-811B-E2571DB410B6}" destId="{D6AEDC6E-9195-413C-84C2-4BD8F0CF0285}" srcOrd="0" destOrd="0" presId="urn:microsoft.com/office/officeart/2005/8/layout/hierarchy3"/>
    <dgm:cxn modelId="{5A6AB9C7-B576-4E20-8A03-59080A6A39E0}" type="presParOf" srcId="{54731432-13A8-4552-811B-E2571DB410B6}" destId="{DD62678B-BA24-4965-A709-A293F8253545}" srcOrd="1" destOrd="0" presId="urn:microsoft.com/office/officeart/2005/8/layout/hierarchy3"/>
    <dgm:cxn modelId="{81F908C1-DF0E-4DBA-92D8-38D4D72F2DAB}" type="presParOf" srcId="{2E21AE43-FF9E-4618-80A2-7512EE7AEE9F}" destId="{D7248417-CB41-4DBE-9174-23738A090469}" srcOrd="1" destOrd="0" presId="urn:microsoft.com/office/officeart/2005/8/layout/hierarchy3"/>
    <dgm:cxn modelId="{6191D46B-29DC-4E18-B5DB-4AE21C9481A3}" type="presParOf" srcId="{D7248417-CB41-4DBE-9174-23738A090469}" destId="{C99CC0C6-6A54-4222-82B6-A6521288F2E4}" srcOrd="0" destOrd="0" presId="urn:microsoft.com/office/officeart/2005/8/layout/hierarchy3"/>
    <dgm:cxn modelId="{84B264C4-502C-4E85-A287-3DE8559975B2}" type="presParOf" srcId="{D7248417-CB41-4DBE-9174-23738A090469}" destId="{A0652B22-5FC5-4298-B99C-C358B9D8D631}" srcOrd="1" destOrd="0" presId="urn:microsoft.com/office/officeart/2005/8/layout/hierarchy3"/>
    <dgm:cxn modelId="{7CEF7C61-D2CA-460F-83E2-EC762C56751F}" type="presParOf" srcId="{D7248417-CB41-4DBE-9174-23738A090469}" destId="{653E0F9F-0B47-4671-9E94-BB204B460758}" srcOrd="2" destOrd="0" presId="urn:microsoft.com/office/officeart/2005/8/layout/hierarchy3"/>
    <dgm:cxn modelId="{66D5F3DF-D298-4CAC-A3D3-D73CB5180770}" type="presParOf" srcId="{D7248417-CB41-4DBE-9174-23738A090469}" destId="{EB73DCD7-B03D-4D4E-8D90-8520E8DFA90B}" srcOrd="3" destOrd="0" presId="urn:microsoft.com/office/officeart/2005/8/layout/hierarchy3"/>
    <dgm:cxn modelId="{A7DA6C89-E923-4BC2-96AF-73E7537CE0D1}" type="presParOf" srcId="{7EAE1C5F-D60C-4A97-96F8-D54029FB8D98}" destId="{CEC975F0-0E71-4BD5-BDDA-45CDD2E3684C}" srcOrd="2" destOrd="0" presId="urn:microsoft.com/office/officeart/2005/8/layout/hierarchy3"/>
    <dgm:cxn modelId="{E91D8615-E2E8-4CA8-93BD-287A3848647D}" type="presParOf" srcId="{CEC975F0-0E71-4BD5-BDDA-45CDD2E3684C}" destId="{720A19BD-C8D8-4DBE-9604-FCE5E10F5417}" srcOrd="0" destOrd="0" presId="urn:microsoft.com/office/officeart/2005/8/layout/hierarchy3"/>
    <dgm:cxn modelId="{98C9DF1D-A258-46B5-B132-09FD56D69B8C}" type="presParOf" srcId="{720A19BD-C8D8-4DBE-9604-FCE5E10F5417}" destId="{90E8AEFF-D998-4224-9458-1B143BA63C43}" srcOrd="0" destOrd="0" presId="urn:microsoft.com/office/officeart/2005/8/layout/hierarchy3"/>
    <dgm:cxn modelId="{DB12A1F0-4259-45DD-93D8-BDBA243012A2}" type="presParOf" srcId="{720A19BD-C8D8-4DBE-9604-FCE5E10F5417}" destId="{1F9C0652-A7AA-4EBE-9CFF-7BE0B93D8BA7}" srcOrd="1" destOrd="0" presId="urn:microsoft.com/office/officeart/2005/8/layout/hierarchy3"/>
    <dgm:cxn modelId="{334E40C1-3FFC-4D51-84FB-5581795BA5E6}" type="presParOf" srcId="{CEC975F0-0E71-4BD5-BDDA-45CDD2E3684C}" destId="{1912CF9D-EDD5-47DF-8409-6FB3628FB395}" srcOrd="1" destOrd="0" presId="urn:microsoft.com/office/officeart/2005/8/layout/hierarchy3"/>
    <dgm:cxn modelId="{4F439B76-9DD4-407E-B176-7EDD55E1CCDF}" type="presParOf" srcId="{1912CF9D-EDD5-47DF-8409-6FB3628FB395}" destId="{DB3A2B53-F56A-42E1-B596-7D30B2BDD3E8}" srcOrd="0" destOrd="0" presId="urn:microsoft.com/office/officeart/2005/8/layout/hierarchy3"/>
    <dgm:cxn modelId="{7DB68EED-ADBD-4D28-B2E6-89643E25A275}" type="presParOf" srcId="{1912CF9D-EDD5-47DF-8409-6FB3628FB395}" destId="{81E9648F-0C40-4641-821E-3856F7F47AE1}" srcOrd="1" destOrd="0" presId="urn:microsoft.com/office/officeart/2005/8/layout/hierarchy3"/>
    <dgm:cxn modelId="{7148CB03-2368-4BE4-9F18-B85DE19C12D2}" type="presParOf" srcId="{1912CF9D-EDD5-47DF-8409-6FB3628FB395}" destId="{C1DC77E7-77C1-428D-AD85-EA6CE9D61500}" srcOrd="2" destOrd="0" presId="urn:microsoft.com/office/officeart/2005/8/layout/hierarchy3"/>
    <dgm:cxn modelId="{C9A21C4A-3301-49C5-89D5-292CD523F2BA}" type="presParOf" srcId="{1912CF9D-EDD5-47DF-8409-6FB3628FB395}" destId="{5204756E-8E0F-49CA-942E-52D4D833F4A8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2520580" y="8089531"/>
            <a:ext cx="1872070" cy="597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4921" tIns="37462" rIns="74921" bIns="37462" numCol="1" anchor="ctr" anchorCtr="0" compatLnSpc="1">
            <a:prstTxWarp prst="textNoShape">
              <a:avLst/>
            </a:prstTxWarp>
          </a:bodyPr>
          <a:lstStyle>
            <a:lvl1pPr algn="r" defTabSz="748571">
              <a:defRPr sz="11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35BAB20-E668-4C12-8DF5-E2A4D0DDA19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98288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-44450" y="595313"/>
            <a:ext cx="3252788" cy="1830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43920" y="2518255"/>
            <a:ext cx="3748731" cy="557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7462" rIns="74921" bIns="374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2520580" y="8089531"/>
            <a:ext cx="1872070" cy="597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7462" rIns="74921" bIns="37462" numCol="1" anchor="ctr" anchorCtr="0" compatLnSpc="1">
            <a:prstTxWarp prst="textNoShape">
              <a:avLst/>
            </a:prstTxWarp>
          </a:bodyPr>
          <a:lstStyle>
            <a:lvl1pPr algn="r" defTabSz="748571">
              <a:spcBef>
                <a:spcPct val="30000"/>
              </a:spcBef>
              <a:defRPr sz="11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1551070-8405-447D-A58E-C5725DE453E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44066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Clr>
        <a:srgbClr val="FF9900"/>
      </a:buClr>
      <a:buSzPct val="80000"/>
      <a:buFont typeface="Wingdings" pitchFamily="2" charset="2"/>
      <a:defRPr kumimoji="1" sz="11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79375" indent="-77788" algn="l" rtl="0" eaLnBrk="0" fontAlgn="base" hangingPunct="0">
      <a:spcBef>
        <a:spcPct val="30000"/>
      </a:spcBef>
      <a:spcAft>
        <a:spcPct val="0"/>
      </a:spcAft>
      <a:buClr>
        <a:schemeClr val="accent2"/>
      </a:buClr>
      <a:buFont typeface="Wingdings" pitchFamily="2" charset="2"/>
      <a:buChar char="§"/>
      <a:defRPr kumimoji="1" sz="11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160338" indent="-77788" algn="l" rtl="0" eaLnBrk="0" fontAlgn="base" hangingPunct="0">
      <a:spcBef>
        <a:spcPct val="30000"/>
      </a:spcBef>
      <a:spcAft>
        <a:spcPct val="0"/>
      </a:spcAft>
      <a:buClr>
        <a:schemeClr val="tx1"/>
      </a:buClr>
      <a:buChar char="-"/>
      <a:defRPr kumimoji="1" sz="11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239713" indent="-76200" algn="l" rtl="0" eaLnBrk="0" fontAlgn="base" hangingPunct="0">
      <a:spcBef>
        <a:spcPct val="30000"/>
      </a:spcBef>
      <a:spcAft>
        <a:spcPct val="0"/>
      </a:spcAft>
      <a:buClr>
        <a:schemeClr val="tx1"/>
      </a:buClr>
      <a:buChar char="-"/>
      <a:defRPr kumimoji="1" sz="11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317500" indent="-74613" algn="l" rtl="0" eaLnBrk="0" fontAlgn="base" hangingPunct="0">
      <a:spcBef>
        <a:spcPct val="30000"/>
      </a:spcBef>
      <a:spcAft>
        <a:spcPct val="0"/>
      </a:spcAft>
      <a:buClr>
        <a:schemeClr val="tx1"/>
      </a:buClr>
      <a:buChar char="-"/>
      <a:defRPr kumimoji="1" sz="11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040739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48887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57035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65183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745990"/>
            <a:fld id="{716C4500-4C4D-4ED9-A251-F4ACF0A80E5D}" type="slidenum">
              <a:rPr lang="de-DE" smtClean="0">
                <a:latin typeface="Arial" charset="0"/>
                <a:cs typeface="Arial" charset="0"/>
              </a:rPr>
              <a:pPr defTabSz="745990"/>
              <a:t>1</a:t>
            </a:fld>
            <a:endParaRPr lang="de-DE" dirty="0" smtClean="0">
              <a:latin typeface="Arial" charset="0"/>
              <a:cs typeface="Arial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kumimoji="0" lang="ru-RU" smtClean="0"/>
          </a:p>
        </p:txBody>
      </p:sp>
    </p:spTree>
    <p:extLst>
      <p:ext uri="{BB962C8B-B14F-4D97-AF65-F5344CB8AC3E}">
        <p14:creationId xmlns:p14="http://schemas.microsoft.com/office/powerpoint/2010/main" val="456779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745990"/>
            <a:fld id="{D50A4B35-80F0-4279-866B-CAF8047DF596}" type="slidenum">
              <a:rPr lang="de-DE" smtClean="0">
                <a:latin typeface="Arial" charset="0"/>
                <a:cs typeface="Arial" charset="0"/>
              </a:rPr>
              <a:pPr defTabSz="745990"/>
              <a:t>2</a:t>
            </a:fld>
            <a:endParaRPr lang="de-DE" dirty="0" smtClean="0">
              <a:latin typeface="Arial" charset="0"/>
              <a:cs typeface="Arial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kumimoji="0" lang="ru-RU" smtClean="0"/>
          </a:p>
        </p:txBody>
      </p:sp>
    </p:spTree>
    <p:extLst>
      <p:ext uri="{BB962C8B-B14F-4D97-AF65-F5344CB8AC3E}">
        <p14:creationId xmlns:p14="http://schemas.microsoft.com/office/powerpoint/2010/main" val="3494137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745990"/>
            <a:fld id="{3415E74A-31E2-430B-88D8-B0E8F0876F26}" type="slidenum">
              <a:rPr lang="de-DE" smtClean="0">
                <a:latin typeface="Arial" charset="0"/>
                <a:cs typeface="Arial" charset="0"/>
              </a:rPr>
              <a:pPr defTabSz="745990"/>
              <a:t>3</a:t>
            </a:fld>
            <a:endParaRPr lang="de-DE" dirty="0" smtClean="0">
              <a:latin typeface="Arial" charset="0"/>
              <a:cs typeface="Arial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kumimoji="0" lang="ru-RU" smtClean="0"/>
          </a:p>
        </p:txBody>
      </p:sp>
    </p:spTree>
    <p:extLst>
      <p:ext uri="{BB962C8B-B14F-4D97-AF65-F5344CB8AC3E}">
        <p14:creationId xmlns:p14="http://schemas.microsoft.com/office/powerpoint/2010/main" val="688391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\\files\TDNIPOM\Департамент сопровождения продаж\03_Презентации\299_Совещание главных энергетиков Газпром май 2016\Исходники\1 слайд-1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63"/>
            <a:ext cx="9236075" cy="5200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 userDrawn="1"/>
        </p:nvSpPr>
        <p:spPr>
          <a:xfrm>
            <a:off x="11113" y="4814888"/>
            <a:ext cx="8837612" cy="3286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Полилиния 3"/>
          <p:cNvSpPr/>
          <p:nvPr userDrawn="1"/>
        </p:nvSpPr>
        <p:spPr>
          <a:xfrm>
            <a:off x="11113" y="5046663"/>
            <a:ext cx="8216900" cy="46037"/>
          </a:xfrm>
          <a:custGeom>
            <a:avLst/>
            <a:gdLst>
              <a:gd name="connsiteX0" fmla="*/ 5400 w 8262000"/>
              <a:gd name="connsiteY0" fmla="*/ 0 h 32400"/>
              <a:gd name="connsiteX1" fmla="*/ 8256600 w 8262000"/>
              <a:gd name="connsiteY1" fmla="*/ 0 h 32400"/>
              <a:gd name="connsiteX2" fmla="*/ 8262000 w 8262000"/>
              <a:gd name="connsiteY2" fmla="*/ 5400 h 32400"/>
              <a:gd name="connsiteX3" fmla="*/ 8262000 w 8262000"/>
              <a:gd name="connsiteY3" fmla="*/ 32400 h 32400"/>
              <a:gd name="connsiteX4" fmla="*/ 0 w 8262000"/>
              <a:gd name="connsiteY4" fmla="*/ 32400 h 32400"/>
              <a:gd name="connsiteX5" fmla="*/ 0 w 8262000"/>
              <a:gd name="connsiteY5" fmla="*/ 5400 h 32400"/>
              <a:gd name="connsiteX6" fmla="*/ 1582 w 8262000"/>
              <a:gd name="connsiteY6" fmla="*/ 1582 h 32400"/>
              <a:gd name="connsiteX7" fmla="*/ 5400 w 8262000"/>
              <a:gd name="connsiteY7" fmla="*/ 0 h 32400"/>
              <a:gd name="connsiteX0" fmla="*/ 5400 w 8262000"/>
              <a:gd name="connsiteY0" fmla="*/ 1934 h 34334"/>
              <a:gd name="connsiteX1" fmla="*/ 8256600 w 8262000"/>
              <a:gd name="connsiteY1" fmla="*/ 1934 h 34334"/>
              <a:gd name="connsiteX2" fmla="*/ 8220436 w 8262000"/>
              <a:gd name="connsiteY2" fmla="*/ 0 h 34334"/>
              <a:gd name="connsiteX3" fmla="*/ 8262000 w 8262000"/>
              <a:gd name="connsiteY3" fmla="*/ 34334 h 34334"/>
              <a:gd name="connsiteX4" fmla="*/ 0 w 8262000"/>
              <a:gd name="connsiteY4" fmla="*/ 34334 h 34334"/>
              <a:gd name="connsiteX5" fmla="*/ 0 w 8262000"/>
              <a:gd name="connsiteY5" fmla="*/ 7334 h 34334"/>
              <a:gd name="connsiteX6" fmla="*/ 1582 w 8262000"/>
              <a:gd name="connsiteY6" fmla="*/ 3516 h 34334"/>
              <a:gd name="connsiteX7" fmla="*/ 5400 w 8262000"/>
              <a:gd name="connsiteY7" fmla="*/ 1934 h 34334"/>
              <a:gd name="connsiteX0" fmla="*/ 5400 w 8262000"/>
              <a:gd name="connsiteY0" fmla="*/ 1934 h 34334"/>
              <a:gd name="connsiteX1" fmla="*/ 8219926 w 8262000"/>
              <a:gd name="connsiteY1" fmla="*/ 1934 h 34334"/>
              <a:gd name="connsiteX2" fmla="*/ 8220436 w 8262000"/>
              <a:gd name="connsiteY2" fmla="*/ 0 h 34334"/>
              <a:gd name="connsiteX3" fmla="*/ 8262000 w 8262000"/>
              <a:gd name="connsiteY3" fmla="*/ 34334 h 34334"/>
              <a:gd name="connsiteX4" fmla="*/ 0 w 8262000"/>
              <a:gd name="connsiteY4" fmla="*/ 34334 h 34334"/>
              <a:gd name="connsiteX5" fmla="*/ 0 w 8262000"/>
              <a:gd name="connsiteY5" fmla="*/ 7334 h 34334"/>
              <a:gd name="connsiteX6" fmla="*/ 1582 w 8262000"/>
              <a:gd name="connsiteY6" fmla="*/ 3516 h 34334"/>
              <a:gd name="connsiteX7" fmla="*/ 5400 w 8262000"/>
              <a:gd name="connsiteY7" fmla="*/ 1934 h 34334"/>
              <a:gd name="connsiteX0" fmla="*/ 5400 w 8247331"/>
              <a:gd name="connsiteY0" fmla="*/ 1934 h 46559"/>
              <a:gd name="connsiteX1" fmla="*/ 8219926 w 8247331"/>
              <a:gd name="connsiteY1" fmla="*/ 1934 h 46559"/>
              <a:gd name="connsiteX2" fmla="*/ 8220436 w 8247331"/>
              <a:gd name="connsiteY2" fmla="*/ 0 h 46559"/>
              <a:gd name="connsiteX3" fmla="*/ 8247331 w 8247331"/>
              <a:gd name="connsiteY3" fmla="*/ 46559 h 46559"/>
              <a:gd name="connsiteX4" fmla="*/ 0 w 8247331"/>
              <a:gd name="connsiteY4" fmla="*/ 34334 h 46559"/>
              <a:gd name="connsiteX5" fmla="*/ 0 w 8247331"/>
              <a:gd name="connsiteY5" fmla="*/ 7334 h 46559"/>
              <a:gd name="connsiteX6" fmla="*/ 1582 w 8247331"/>
              <a:gd name="connsiteY6" fmla="*/ 3516 h 46559"/>
              <a:gd name="connsiteX7" fmla="*/ 5400 w 8247331"/>
              <a:gd name="connsiteY7" fmla="*/ 1934 h 46559"/>
              <a:gd name="connsiteX0" fmla="*/ 5400 w 8247331"/>
              <a:gd name="connsiteY0" fmla="*/ 0 h 44625"/>
              <a:gd name="connsiteX1" fmla="*/ 8219926 w 8247331"/>
              <a:gd name="connsiteY1" fmla="*/ 0 h 44625"/>
              <a:gd name="connsiteX2" fmla="*/ 8222881 w 8247331"/>
              <a:gd name="connsiteY2" fmla="*/ 7846 h 44625"/>
              <a:gd name="connsiteX3" fmla="*/ 8247331 w 8247331"/>
              <a:gd name="connsiteY3" fmla="*/ 44625 h 44625"/>
              <a:gd name="connsiteX4" fmla="*/ 0 w 8247331"/>
              <a:gd name="connsiteY4" fmla="*/ 32400 h 44625"/>
              <a:gd name="connsiteX5" fmla="*/ 0 w 8247331"/>
              <a:gd name="connsiteY5" fmla="*/ 5400 h 44625"/>
              <a:gd name="connsiteX6" fmla="*/ 1582 w 8247331"/>
              <a:gd name="connsiteY6" fmla="*/ 1582 h 44625"/>
              <a:gd name="connsiteX7" fmla="*/ 5400 w 8247331"/>
              <a:gd name="connsiteY7" fmla="*/ 0 h 44625"/>
              <a:gd name="connsiteX0" fmla="*/ 5400 w 8235107"/>
              <a:gd name="connsiteY0" fmla="*/ 0 h 44625"/>
              <a:gd name="connsiteX1" fmla="*/ 8219926 w 8235107"/>
              <a:gd name="connsiteY1" fmla="*/ 0 h 44625"/>
              <a:gd name="connsiteX2" fmla="*/ 8222881 w 8235107"/>
              <a:gd name="connsiteY2" fmla="*/ 7846 h 44625"/>
              <a:gd name="connsiteX3" fmla="*/ 8235107 w 8235107"/>
              <a:gd name="connsiteY3" fmla="*/ 44625 h 44625"/>
              <a:gd name="connsiteX4" fmla="*/ 0 w 8235107"/>
              <a:gd name="connsiteY4" fmla="*/ 32400 h 44625"/>
              <a:gd name="connsiteX5" fmla="*/ 0 w 8235107"/>
              <a:gd name="connsiteY5" fmla="*/ 5400 h 44625"/>
              <a:gd name="connsiteX6" fmla="*/ 1582 w 8235107"/>
              <a:gd name="connsiteY6" fmla="*/ 1582 h 44625"/>
              <a:gd name="connsiteX7" fmla="*/ 5400 w 8235107"/>
              <a:gd name="connsiteY7" fmla="*/ 0 h 44625"/>
              <a:gd name="connsiteX0" fmla="*/ 5400 w 8235107"/>
              <a:gd name="connsiteY0" fmla="*/ 0 h 44625"/>
              <a:gd name="connsiteX1" fmla="*/ 8219926 w 8235107"/>
              <a:gd name="connsiteY1" fmla="*/ 0 h 44625"/>
              <a:gd name="connsiteX2" fmla="*/ 8205766 w 8235107"/>
              <a:gd name="connsiteY2" fmla="*/ 2956 h 44625"/>
              <a:gd name="connsiteX3" fmla="*/ 8235107 w 8235107"/>
              <a:gd name="connsiteY3" fmla="*/ 44625 h 44625"/>
              <a:gd name="connsiteX4" fmla="*/ 0 w 8235107"/>
              <a:gd name="connsiteY4" fmla="*/ 32400 h 44625"/>
              <a:gd name="connsiteX5" fmla="*/ 0 w 8235107"/>
              <a:gd name="connsiteY5" fmla="*/ 5400 h 44625"/>
              <a:gd name="connsiteX6" fmla="*/ 1582 w 8235107"/>
              <a:gd name="connsiteY6" fmla="*/ 1582 h 44625"/>
              <a:gd name="connsiteX7" fmla="*/ 5400 w 8235107"/>
              <a:gd name="connsiteY7" fmla="*/ 0 h 44625"/>
              <a:gd name="connsiteX0" fmla="*/ 5400 w 8235107"/>
              <a:gd name="connsiteY0" fmla="*/ 0 h 44625"/>
              <a:gd name="connsiteX1" fmla="*/ 8219926 w 8235107"/>
              <a:gd name="connsiteY1" fmla="*/ 0 h 44625"/>
              <a:gd name="connsiteX2" fmla="*/ 8222881 w 8235107"/>
              <a:gd name="connsiteY2" fmla="*/ 24960 h 44625"/>
              <a:gd name="connsiteX3" fmla="*/ 8235107 w 8235107"/>
              <a:gd name="connsiteY3" fmla="*/ 44625 h 44625"/>
              <a:gd name="connsiteX4" fmla="*/ 0 w 8235107"/>
              <a:gd name="connsiteY4" fmla="*/ 32400 h 44625"/>
              <a:gd name="connsiteX5" fmla="*/ 0 w 8235107"/>
              <a:gd name="connsiteY5" fmla="*/ 5400 h 44625"/>
              <a:gd name="connsiteX6" fmla="*/ 1582 w 8235107"/>
              <a:gd name="connsiteY6" fmla="*/ 1582 h 44625"/>
              <a:gd name="connsiteX7" fmla="*/ 5400 w 8235107"/>
              <a:gd name="connsiteY7" fmla="*/ 0 h 44625"/>
              <a:gd name="connsiteX0" fmla="*/ 5400 w 8235107"/>
              <a:gd name="connsiteY0" fmla="*/ 0 h 44625"/>
              <a:gd name="connsiteX1" fmla="*/ 8207701 w 8235107"/>
              <a:gd name="connsiteY1" fmla="*/ 2444 h 44625"/>
              <a:gd name="connsiteX2" fmla="*/ 8222881 w 8235107"/>
              <a:gd name="connsiteY2" fmla="*/ 24960 h 44625"/>
              <a:gd name="connsiteX3" fmla="*/ 8235107 w 8235107"/>
              <a:gd name="connsiteY3" fmla="*/ 44625 h 44625"/>
              <a:gd name="connsiteX4" fmla="*/ 0 w 8235107"/>
              <a:gd name="connsiteY4" fmla="*/ 32400 h 44625"/>
              <a:gd name="connsiteX5" fmla="*/ 0 w 8235107"/>
              <a:gd name="connsiteY5" fmla="*/ 5400 h 44625"/>
              <a:gd name="connsiteX6" fmla="*/ 1582 w 8235107"/>
              <a:gd name="connsiteY6" fmla="*/ 1582 h 44625"/>
              <a:gd name="connsiteX7" fmla="*/ 5400 w 8235107"/>
              <a:gd name="connsiteY7" fmla="*/ 0 h 44625"/>
              <a:gd name="connsiteX0" fmla="*/ 5400 w 8225582"/>
              <a:gd name="connsiteY0" fmla="*/ 0 h 47006"/>
              <a:gd name="connsiteX1" fmla="*/ 8207701 w 8225582"/>
              <a:gd name="connsiteY1" fmla="*/ 2444 h 47006"/>
              <a:gd name="connsiteX2" fmla="*/ 8222881 w 8225582"/>
              <a:gd name="connsiteY2" fmla="*/ 24960 h 47006"/>
              <a:gd name="connsiteX3" fmla="*/ 8225582 w 8225582"/>
              <a:gd name="connsiteY3" fmla="*/ 47006 h 47006"/>
              <a:gd name="connsiteX4" fmla="*/ 0 w 8225582"/>
              <a:gd name="connsiteY4" fmla="*/ 32400 h 47006"/>
              <a:gd name="connsiteX5" fmla="*/ 0 w 8225582"/>
              <a:gd name="connsiteY5" fmla="*/ 5400 h 47006"/>
              <a:gd name="connsiteX6" fmla="*/ 1582 w 8225582"/>
              <a:gd name="connsiteY6" fmla="*/ 1582 h 47006"/>
              <a:gd name="connsiteX7" fmla="*/ 5400 w 8225582"/>
              <a:gd name="connsiteY7" fmla="*/ 0 h 47006"/>
              <a:gd name="connsiteX0" fmla="*/ 5400 w 8225582"/>
              <a:gd name="connsiteY0" fmla="*/ 0 h 47006"/>
              <a:gd name="connsiteX1" fmla="*/ 8207701 w 8225582"/>
              <a:gd name="connsiteY1" fmla="*/ 2444 h 47006"/>
              <a:gd name="connsiteX2" fmla="*/ 8210975 w 8225582"/>
              <a:gd name="connsiteY2" fmla="*/ 29722 h 47006"/>
              <a:gd name="connsiteX3" fmla="*/ 8225582 w 8225582"/>
              <a:gd name="connsiteY3" fmla="*/ 47006 h 47006"/>
              <a:gd name="connsiteX4" fmla="*/ 0 w 8225582"/>
              <a:gd name="connsiteY4" fmla="*/ 32400 h 47006"/>
              <a:gd name="connsiteX5" fmla="*/ 0 w 8225582"/>
              <a:gd name="connsiteY5" fmla="*/ 5400 h 47006"/>
              <a:gd name="connsiteX6" fmla="*/ 1582 w 8225582"/>
              <a:gd name="connsiteY6" fmla="*/ 1582 h 47006"/>
              <a:gd name="connsiteX7" fmla="*/ 5400 w 8225582"/>
              <a:gd name="connsiteY7" fmla="*/ 0 h 47006"/>
              <a:gd name="connsiteX0" fmla="*/ 5400 w 8225582"/>
              <a:gd name="connsiteY0" fmla="*/ 0 h 47006"/>
              <a:gd name="connsiteX1" fmla="*/ 8195795 w 8225582"/>
              <a:gd name="connsiteY1" fmla="*/ 4826 h 47006"/>
              <a:gd name="connsiteX2" fmla="*/ 8210975 w 8225582"/>
              <a:gd name="connsiteY2" fmla="*/ 29722 h 47006"/>
              <a:gd name="connsiteX3" fmla="*/ 8225582 w 8225582"/>
              <a:gd name="connsiteY3" fmla="*/ 47006 h 47006"/>
              <a:gd name="connsiteX4" fmla="*/ 0 w 8225582"/>
              <a:gd name="connsiteY4" fmla="*/ 32400 h 47006"/>
              <a:gd name="connsiteX5" fmla="*/ 0 w 8225582"/>
              <a:gd name="connsiteY5" fmla="*/ 5400 h 47006"/>
              <a:gd name="connsiteX6" fmla="*/ 1582 w 8225582"/>
              <a:gd name="connsiteY6" fmla="*/ 1582 h 47006"/>
              <a:gd name="connsiteX7" fmla="*/ 5400 w 8225582"/>
              <a:gd name="connsiteY7" fmla="*/ 0 h 47006"/>
              <a:gd name="connsiteX0" fmla="*/ 5400 w 8216057"/>
              <a:gd name="connsiteY0" fmla="*/ 0 h 47006"/>
              <a:gd name="connsiteX1" fmla="*/ 8195795 w 8216057"/>
              <a:gd name="connsiteY1" fmla="*/ 4826 h 47006"/>
              <a:gd name="connsiteX2" fmla="*/ 8210975 w 8216057"/>
              <a:gd name="connsiteY2" fmla="*/ 29722 h 47006"/>
              <a:gd name="connsiteX3" fmla="*/ 8216057 w 8216057"/>
              <a:gd name="connsiteY3" fmla="*/ 47006 h 47006"/>
              <a:gd name="connsiteX4" fmla="*/ 0 w 8216057"/>
              <a:gd name="connsiteY4" fmla="*/ 32400 h 47006"/>
              <a:gd name="connsiteX5" fmla="*/ 0 w 8216057"/>
              <a:gd name="connsiteY5" fmla="*/ 5400 h 47006"/>
              <a:gd name="connsiteX6" fmla="*/ 1582 w 8216057"/>
              <a:gd name="connsiteY6" fmla="*/ 1582 h 47006"/>
              <a:gd name="connsiteX7" fmla="*/ 5400 w 8216057"/>
              <a:gd name="connsiteY7" fmla="*/ 0 h 47006"/>
              <a:gd name="connsiteX0" fmla="*/ 5400 w 8216057"/>
              <a:gd name="connsiteY0" fmla="*/ 0 h 47006"/>
              <a:gd name="connsiteX1" fmla="*/ 8195795 w 8216057"/>
              <a:gd name="connsiteY1" fmla="*/ 4826 h 47006"/>
              <a:gd name="connsiteX2" fmla="*/ 8206213 w 8216057"/>
              <a:gd name="connsiteY2" fmla="*/ 27341 h 47006"/>
              <a:gd name="connsiteX3" fmla="*/ 8216057 w 8216057"/>
              <a:gd name="connsiteY3" fmla="*/ 47006 h 47006"/>
              <a:gd name="connsiteX4" fmla="*/ 0 w 8216057"/>
              <a:gd name="connsiteY4" fmla="*/ 32400 h 47006"/>
              <a:gd name="connsiteX5" fmla="*/ 0 w 8216057"/>
              <a:gd name="connsiteY5" fmla="*/ 5400 h 47006"/>
              <a:gd name="connsiteX6" fmla="*/ 1582 w 8216057"/>
              <a:gd name="connsiteY6" fmla="*/ 1582 h 47006"/>
              <a:gd name="connsiteX7" fmla="*/ 5400 w 8216057"/>
              <a:gd name="connsiteY7" fmla="*/ 0 h 47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16057" h="47006">
                <a:moveTo>
                  <a:pt x="5400" y="0"/>
                </a:moveTo>
                <a:lnTo>
                  <a:pt x="8195795" y="4826"/>
                </a:lnTo>
                <a:lnTo>
                  <a:pt x="8206213" y="27341"/>
                </a:lnTo>
                <a:lnTo>
                  <a:pt x="8216057" y="47006"/>
                </a:lnTo>
                <a:lnTo>
                  <a:pt x="0" y="32400"/>
                </a:lnTo>
                <a:lnTo>
                  <a:pt x="0" y="5400"/>
                </a:lnTo>
                <a:cubicBezTo>
                  <a:pt x="0" y="3968"/>
                  <a:pt x="569" y="2594"/>
                  <a:pt x="1582" y="1582"/>
                </a:cubicBezTo>
                <a:cubicBezTo>
                  <a:pt x="2595" y="569"/>
                  <a:pt x="3968" y="0"/>
                  <a:pt x="5400" y="0"/>
                </a:cubicBezTo>
                <a:close/>
              </a:path>
            </a:pathLst>
          </a:custGeom>
          <a:solidFill>
            <a:srgbClr val="9BDEFF"/>
          </a:solidFill>
          <a:ln>
            <a:solidFill>
              <a:srgbClr val="9BD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rgbClr val="9BDEFF"/>
                </a:solidFill>
              </a:ln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8186738" y="4948238"/>
            <a:ext cx="1262062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850" dirty="0">
                <a:solidFill>
                  <a:srgbClr val="005A8B"/>
                </a:solidFill>
              </a:rPr>
              <a:t>www.nipom.ru</a:t>
            </a:r>
            <a:endParaRPr lang="ru-RU" sz="850" dirty="0">
              <a:solidFill>
                <a:srgbClr val="005A8B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BB1B2-73A4-45FB-AB8D-9D4E6F11C2E5}" type="datetimeFigureOut">
              <a:rPr lang="ru-RU"/>
              <a:pPr>
                <a:defRPr/>
              </a:pPr>
              <a:t>20.04.2017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F0881-4EF5-4AE2-A13A-8382DE804E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8F69A-14D5-45ED-AFD4-61B998F5F21A}" type="datetimeFigureOut">
              <a:rPr lang="ru-RU"/>
              <a:pPr>
                <a:defRPr/>
              </a:pPr>
              <a:t>20.04.2017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4D4C9-D794-47CC-B181-10D36E24EE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ECBDF-71BD-40C6-A4EF-08492820D100}" type="datetimeFigureOut">
              <a:rPr lang="ru-RU"/>
              <a:pPr>
                <a:defRPr/>
              </a:pPr>
              <a:t>20.04.2017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59870-0913-4368-B7D6-D539B25735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30290-D5D9-4D39-B7A8-E7ADA73BBA13}" type="datetimeFigureOut">
              <a:rPr lang="ru-RU"/>
              <a:pPr>
                <a:defRPr/>
              </a:pPr>
              <a:t>20.04.2017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5C6BD-4E2D-4A34-AB10-42212B33CE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03770-FBBF-4890-BE70-8970597F4D6B}" type="datetimeFigureOut">
              <a:rPr lang="ru-RU"/>
              <a:pPr>
                <a:defRPr/>
              </a:pPr>
              <a:t>20.04.2017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B2692-EF7C-449E-BEC7-FC0A52F03D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478D9-391C-4483-B3F9-1705F2AF6AFB}" type="datetimeFigureOut">
              <a:rPr lang="ru-RU"/>
              <a:pPr>
                <a:defRPr/>
              </a:pPr>
              <a:t>20.04.2017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A7C8A-6328-493D-9921-584C839664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49434-2AC9-4764-86D8-1A2822AD54A9}" type="datetimeFigureOut">
              <a:rPr lang="ru-RU"/>
              <a:pPr>
                <a:defRPr/>
              </a:pPr>
              <a:t>20.04.2017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9E0DA-F5DC-4CAE-892A-7E2B23CD42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9137E97-D27F-4B4F-AC74-1E96216FB5BD}" type="datetimeFigureOut">
              <a:rPr lang="ru-RU"/>
              <a:pPr>
                <a:defRPr/>
              </a:pPr>
              <a:t>20.04.2017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2B2A54E-7FA2-421E-9A7E-AE0C69C1D3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215DD8E-81BE-4A12-B513-93A62FB3111C}" type="datetimeFigureOut">
              <a:rPr lang="ru-RU"/>
              <a:pPr>
                <a:defRPr/>
              </a:pPr>
              <a:t>20.04.2017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C341957-1704-468E-972C-E11E93A33B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траниц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:\Департамент сопровождения продаж\03_Презентации\Шаблон презентации для работы\НОВЫЙ ШАБЛОН 2013\исходники\страница 16х9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54717-70FF-4734-81B3-34305AD3120E}" type="datetimeFigureOut">
              <a:rPr lang="ru-RU"/>
              <a:pPr>
                <a:defRPr/>
              </a:pPr>
              <a:t>20.04.2017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44D8C-2FF7-4CC6-8ECC-53FB27FB21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0395D-979C-48B2-92F8-4A7BAB1AF30D}" type="datetimeFigureOut">
              <a:rPr lang="ru-RU"/>
              <a:pPr>
                <a:defRPr/>
              </a:pPr>
              <a:t>20.04.2017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CDC2D-9E8B-48BD-9FA3-DE18EDD9C2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D8055-E181-42DB-8EE8-451DAF0E1CD1}" type="datetimeFigureOut">
              <a:rPr lang="ru-RU"/>
              <a:pPr>
                <a:defRPr/>
              </a:pPr>
              <a:t>20.04.2017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CEBDD-1759-469C-BBB9-1848726B3D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0A334-9D24-4E89-AA36-9E3E9195E071}" type="datetimeFigureOut">
              <a:rPr lang="ru-RU"/>
              <a:pPr>
                <a:defRPr/>
              </a:pPr>
              <a:t>20.04.2017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45B05-386D-4A09-818D-48FC7DC350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\\Files\tdnipom\Департамент сопровождения продаж\03_Презентации\302_Воронеж\исходники\Титульный.pn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515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772" r:id="rId1"/>
    <p:sldLayoutId id="2147489760" r:id="rId2"/>
    <p:sldLayoutId id="2147489774" r:id="rId3"/>
    <p:sldLayoutId id="2147489775" r:id="rId4"/>
    <p:sldLayoutId id="2147489776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80FF773-2A48-4F30-A6E1-CA509D1FD134}" type="datetimeFigureOut">
              <a:rPr lang="ru-RU"/>
              <a:pPr>
                <a:defRPr/>
              </a:pPr>
              <a:t>20.04.2017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DAADCC2-6E2D-4621-BBFE-336A4AAEDC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761" r:id="rId1"/>
    <p:sldLayoutId id="2147489762" r:id="rId2"/>
    <p:sldLayoutId id="2147489763" r:id="rId3"/>
    <p:sldLayoutId id="2147489764" r:id="rId4"/>
    <p:sldLayoutId id="2147489765" r:id="rId5"/>
    <p:sldLayoutId id="2147489766" r:id="rId6"/>
    <p:sldLayoutId id="2147489767" r:id="rId7"/>
    <p:sldLayoutId id="2147489768" r:id="rId8"/>
    <p:sldLayoutId id="2147489769" r:id="rId9"/>
    <p:sldLayoutId id="2147489770" r:id="rId10"/>
    <p:sldLayoutId id="21474897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5" y="3569211"/>
            <a:ext cx="8591549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ru-RU" b="1" dirty="0" smtClean="0">
                <a:solidFill>
                  <a:schemeClr val="bg1"/>
                </a:solidFill>
                <a:latin typeface="Franklin Gothic Book" pitchFamily="34" charset="0"/>
                <a:ea typeface="Calibri"/>
                <a:cs typeface="Times New Roman"/>
              </a:rPr>
              <a:t>КОМПЛЕКТНЫЕ АВТОМАТИЗИРОВАННЫЕ ИСТОЧНИКИ ПИТАНИЯ </a:t>
            </a:r>
            <a:br>
              <a:rPr lang="ru-RU" b="1" dirty="0" smtClean="0">
                <a:solidFill>
                  <a:schemeClr val="bg1"/>
                </a:solidFill>
                <a:latin typeface="Franklin Gothic Book" pitchFamily="34" charset="0"/>
                <a:ea typeface="Calibri"/>
                <a:cs typeface="Times New Roman"/>
              </a:rPr>
            </a:br>
            <a:r>
              <a:rPr lang="ru-RU" b="1" dirty="0" smtClean="0">
                <a:solidFill>
                  <a:schemeClr val="bg1"/>
                </a:solidFill>
                <a:latin typeface="Franklin Gothic Book" pitchFamily="34" charset="0"/>
                <a:ea typeface="Calibri"/>
                <a:cs typeface="Times New Roman"/>
              </a:rPr>
              <a:t>ДЛЯ УСТАНОВОК И СИСТЕМ ПРОТИВОКОРРОЗИОННОЙ ЗАЩИТЫ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14324" y="4459069"/>
            <a:ext cx="86010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Franklin Gothic Book" pitchFamily="34" charset="0"/>
              </a:rPr>
              <a:t>Докладчик - заместитель генерального директора Голубев С. В.</a:t>
            </a:r>
            <a:r>
              <a:rPr lang="ru-RU" dirty="0" smtClean="0">
                <a:solidFill>
                  <a:srgbClr val="005A8B"/>
                </a:solidFill>
                <a:latin typeface="Franklin Gothic Book" pitchFamily="34" charset="0"/>
              </a:rPr>
              <a:t>.</a:t>
            </a:r>
            <a:endParaRPr lang="ru-RU" dirty="0">
              <a:solidFill>
                <a:srgbClr val="005A8B"/>
              </a:solidFill>
              <a:latin typeface="Franklin Gothic Book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5410200" y="1901825"/>
            <a:ext cx="21336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5410200" y="4485677"/>
            <a:ext cx="21336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5410200" y="4205074"/>
            <a:ext cx="21336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5410200" y="3922757"/>
            <a:ext cx="21336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5410200" y="3615866"/>
            <a:ext cx="21336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5410200" y="3352408"/>
            <a:ext cx="21336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5410200" y="3056947"/>
            <a:ext cx="21336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5410200" y="2768915"/>
            <a:ext cx="21336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5410200" y="2488312"/>
            <a:ext cx="21336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5410200" y="2211710"/>
            <a:ext cx="21336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Скругленный прямоугольник 19"/>
          <p:cNvSpPr/>
          <p:nvPr/>
        </p:nvSpPr>
        <p:spPr>
          <a:xfrm>
            <a:off x="5559742" y="2080838"/>
            <a:ext cx="3367088" cy="230304"/>
          </a:xfrm>
          <a:prstGeom prst="roundRect">
            <a:avLst>
              <a:gd name="adj" fmla="val 9770"/>
            </a:avLst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559742" y="2361441"/>
            <a:ext cx="3367088" cy="230304"/>
          </a:xfrm>
          <a:prstGeom prst="roundRect">
            <a:avLst>
              <a:gd name="adj" fmla="val 9770"/>
            </a:avLst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559742" y="2643758"/>
            <a:ext cx="3367088" cy="230304"/>
          </a:xfrm>
          <a:prstGeom prst="roundRect">
            <a:avLst>
              <a:gd name="adj" fmla="val 9770"/>
            </a:avLst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559742" y="2931790"/>
            <a:ext cx="3367088" cy="230304"/>
          </a:xfrm>
          <a:prstGeom prst="roundRect">
            <a:avLst>
              <a:gd name="adj" fmla="val 9770"/>
            </a:avLst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559742" y="3219822"/>
            <a:ext cx="3367088" cy="230304"/>
          </a:xfrm>
          <a:prstGeom prst="roundRect">
            <a:avLst>
              <a:gd name="adj" fmla="val 9770"/>
            </a:avLst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559742" y="3502139"/>
            <a:ext cx="3367088" cy="230304"/>
          </a:xfrm>
          <a:prstGeom prst="roundRect">
            <a:avLst>
              <a:gd name="adj" fmla="val 9770"/>
            </a:avLst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559742" y="3795886"/>
            <a:ext cx="3367088" cy="230304"/>
          </a:xfrm>
          <a:prstGeom prst="roundRect">
            <a:avLst>
              <a:gd name="adj" fmla="val 9770"/>
            </a:avLst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559742" y="4083918"/>
            <a:ext cx="3367088" cy="230304"/>
          </a:xfrm>
          <a:prstGeom prst="roundRect">
            <a:avLst>
              <a:gd name="adj" fmla="val 9770"/>
            </a:avLst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559742" y="4371950"/>
            <a:ext cx="3367088" cy="230304"/>
          </a:xfrm>
          <a:prstGeom prst="roundRect">
            <a:avLst>
              <a:gd name="adj" fmla="val 9770"/>
            </a:avLst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559742" y="1787092"/>
            <a:ext cx="3367088" cy="230304"/>
          </a:xfrm>
          <a:prstGeom prst="roundRect">
            <a:avLst>
              <a:gd name="adj" fmla="val 9770"/>
            </a:avLst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38125" y="99942"/>
            <a:ext cx="8516938" cy="65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140868" bIns="0" anchor="ctr">
            <a:spAutoFit/>
          </a:bodyPr>
          <a:lstStyle/>
          <a:p>
            <a:pPr lvl="0">
              <a:lnSpc>
                <a:spcPct val="80000"/>
              </a:lnSpc>
            </a:pPr>
            <a:r>
              <a:rPr lang="ru-RU" b="1" dirty="0" smtClean="0">
                <a:solidFill>
                  <a:schemeClr val="bg1"/>
                </a:solidFill>
                <a:latin typeface="Franklin Gothic Book" pitchFamily="34" charset="0"/>
                <a:cs typeface="Times New Roman" pitchFamily="18" charset="0"/>
              </a:rPr>
              <a:t>Энергоустановки серии БКЭУ-ВСМ для энергообеспечения оборудования</a:t>
            </a:r>
            <a:br>
              <a:rPr lang="ru-RU" b="1" dirty="0" smtClean="0">
                <a:solidFill>
                  <a:schemeClr val="bg1"/>
                </a:solidFill>
                <a:latin typeface="Franklin Gothic Book" pitchFamily="34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Franklin Gothic Book" pitchFamily="34" charset="0"/>
                <a:cs typeface="Times New Roman" pitchFamily="18" charset="0"/>
              </a:rPr>
              <a:t>и систем противокоррозионных защит.</a:t>
            </a:r>
          </a:p>
          <a:p>
            <a:pPr lvl="0"/>
            <a:r>
              <a:rPr lang="ru-RU" sz="1400" b="1" dirty="0" smtClean="0">
                <a:solidFill>
                  <a:schemeClr val="bg1"/>
                </a:solidFill>
                <a:latin typeface="Franklin Gothic Book" pitchFamily="34" charset="0"/>
                <a:cs typeface="Times New Roman" pitchFamily="18" charset="0"/>
              </a:rPr>
              <a:t>Модификации </a:t>
            </a:r>
            <a:r>
              <a:rPr lang="ru-RU" sz="1400" b="1" dirty="0" err="1" smtClean="0">
                <a:solidFill>
                  <a:schemeClr val="bg1"/>
                </a:solidFill>
                <a:latin typeface="Franklin Gothic Book" pitchFamily="34" charset="0"/>
                <a:cs typeface="Times New Roman" pitchFamily="18" charset="0"/>
              </a:rPr>
              <a:t>БКЭУш.эхз-ВСМ</a:t>
            </a:r>
            <a:r>
              <a:rPr lang="ru-RU" sz="1400" b="1" dirty="0" smtClean="0">
                <a:solidFill>
                  <a:schemeClr val="bg1"/>
                </a:solidFill>
                <a:latin typeface="Franklin Gothic Book" pitchFamily="34" charset="0"/>
                <a:cs typeface="Times New Roman" pitchFamily="18" charset="0"/>
              </a:rPr>
              <a:t>/Сеть, </a:t>
            </a:r>
            <a:r>
              <a:rPr lang="ru-RU" sz="1400" b="1" dirty="0" err="1" smtClean="0">
                <a:solidFill>
                  <a:schemeClr val="bg1"/>
                </a:solidFill>
                <a:latin typeface="Franklin Gothic Book" pitchFamily="34" charset="0"/>
                <a:cs typeface="Times New Roman" pitchFamily="18" charset="0"/>
              </a:rPr>
              <a:t>БКЭУш.эхз-ВСМ</a:t>
            </a:r>
            <a:r>
              <a:rPr lang="ru-RU" sz="1400" b="1" dirty="0" smtClean="0">
                <a:solidFill>
                  <a:schemeClr val="bg1"/>
                </a:solidFill>
                <a:latin typeface="Franklin Gothic Book" pitchFamily="34" charset="0"/>
                <a:cs typeface="Times New Roman" pitchFamily="18" charset="0"/>
              </a:rPr>
              <a:t>/ГПЭГ(ДГА)</a:t>
            </a:r>
            <a:r>
              <a:rPr lang="en-US" sz="1400" b="1" dirty="0" smtClean="0">
                <a:solidFill>
                  <a:schemeClr val="bg1"/>
                </a:solidFill>
                <a:latin typeface="Franklin Gothic Book" pitchFamily="34" charset="0"/>
                <a:cs typeface="Times New Roman" pitchFamily="18" charset="0"/>
              </a:rPr>
              <a:t>.</a:t>
            </a:r>
            <a:endParaRPr lang="ru-RU" sz="1400" b="1" dirty="0" smtClean="0">
              <a:solidFill>
                <a:schemeClr val="bg1"/>
              </a:solidFill>
              <a:latin typeface="Franklin Gothic Book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20690" y="1758314"/>
            <a:ext cx="378332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ru-RU" sz="1200" dirty="0" smtClean="0">
                <a:latin typeface="Franklin Gothic Book" pitchFamily="34" charset="0"/>
              </a:rPr>
              <a:t>входное напряжение (от внешней сети) –0,23 кВ</a:t>
            </a:r>
            <a:r>
              <a:rPr lang="ru-RU" sz="1200" dirty="0" smtClean="0">
                <a:latin typeface="Franklin Gothic Book" pitchFamily="34" charset="0"/>
                <a:cs typeface="Times New Roman" pitchFamily="18" charset="0"/>
              </a:rPr>
              <a:t>,</a:t>
            </a:r>
          </a:p>
          <a:p>
            <a:pPr>
              <a:spcAft>
                <a:spcPts val="800"/>
              </a:spcAft>
            </a:pPr>
            <a:r>
              <a:rPr lang="ru-RU" sz="1200" dirty="0" smtClean="0">
                <a:latin typeface="Franklin Gothic Book" pitchFamily="34" charset="0"/>
              </a:rPr>
              <a:t>среднесуточная мощность – до 2,0 кВт</a:t>
            </a:r>
          </a:p>
          <a:p>
            <a:pPr>
              <a:spcAft>
                <a:spcPts val="800"/>
              </a:spcAft>
            </a:pPr>
            <a:r>
              <a:rPr lang="ru-RU" sz="1200" dirty="0" smtClean="0">
                <a:latin typeface="Franklin Gothic Book" pitchFamily="34" charset="0"/>
              </a:rPr>
              <a:t>максимальная (пиковая) мощность –до 5,0 кВт</a:t>
            </a:r>
          </a:p>
          <a:p>
            <a:pPr>
              <a:spcAft>
                <a:spcPts val="800"/>
              </a:spcAft>
            </a:pPr>
            <a:r>
              <a:rPr lang="ru-RU" sz="1200" dirty="0" smtClean="0">
                <a:latin typeface="Franklin Gothic Book" pitchFamily="34" charset="0"/>
              </a:rPr>
              <a:t>выходное напряжение -</a:t>
            </a:r>
            <a:r>
              <a:rPr lang="en-US" sz="1200" dirty="0" smtClean="0">
                <a:latin typeface="Franklin Gothic Book" pitchFamily="34" charset="0"/>
              </a:rPr>
              <a:t> ~</a:t>
            </a:r>
            <a:r>
              <a:rPr lang="ru-RU" sz="1200" dirty="0" smtClean="0">
                <a:latin typeface="Franklin Gothic Book" pitchFamily="34" charset="0"/>
              </a:rPr>
              <a:t>220(380) В, =24(48) В</a:t>
            </a:r>
          </a:p>
          <a:p>
            <a:pPr>
              <a:spcAft>
                <a:spcPts val="800"/>
              </a:spcAft>
            </a:pPr>
            <a:r>
              <a:rPr lang="ru-RU" sz="1200" spc="-20" dirty="0" smtClean="0">
                <a:latin typeface="Franklin Gothic Book" pitchFamily="34" charset="0"/>
              </a:rPr>
              <a:t>производительность СМ – до 4,0 кВт (при 100 </a:t>
            </a:r>
            <a:r>
              <a:rPr lang="ru-RU" sz="1200" spc="-20" dirty="0" err="1" smtClean="0">
                <a:latin typeface="Franklin Gothic Book" pitchFamily="34" charset="0"/>
              </a:rPr>
              <a:t>кЛк</a:t>
            </a:r>
            <a:r>
              <a:rPr lang="ru-RU" sz="1200" spc="-20" dirty="0" smtClean="0">
                <a:latin typeface="Franklin Gothic Book" pitchFamily="34" charset="0"/>
              </a:rPr>
              <a:t>)</a:t>
            </a:r>
          </a:p>
          <a:p>
            <a:pPr>
              <a:spcAft>
                <a:spcPts val="800"/>
              </a:spcAft>
            </a:pPr>
            <a:r>
              <a:rPr lang="ru-RU" sz="1200" dirty="0" smtClean="0">
                <a:latin typeface="Franklin Gothic Book" pitchFamily="34" charset="0"/>
              </a:rPr>
              <a:t>производительность ВГ – до 2,0 кВт (от 8 м/с)</a:t>
            </a:r>
          </a:p>
          <a:p>
            <a:pPr>
              <a:spcAft>
                <a:spcPts val="800"/>
              </a:spcAft>
            </a:pPr>
            <a:r>
              <a:rPr lang="ru-RU" sz="1200" dirty="0" smtClean="0">
                <a:latin typeface="Franklin Gothic Book" pitchFamily="34" charset="0"/>
              </a:rPr>
              <a:t>мощность ГПЭГ(ДЭГ) – до 7,0 кВт</a:t>
            </a:r>
          </a:p>
          <a:p>
            <a:pPr>
              <a:spcAft>
                <a:spcPts val="800"/>
              </a:spcAft>
            </a:pPr>
            <a:r>
              <a:rPr lang="ru-RU" sz="1200" dirty="0" smtClean="0">
                <a:latin typeface="Franklin Gothic Book" pitchFamily="34" charset="0"/>
              </a:rPr>
              <a:t>мощность ИБП – до 2 кВт</a:t>
            </a:r>
          </a:p>
          <a:p>
            <a:pPr>
              <a:spcAft>
                <a:spcPts val="800"/>
              </a:spcAft>
            </a:pPr>
            <a:r>
              <a:rPr lang="ru-RU" sz="1200" dirty="0" smtClean="0">
                <a:latin typeface="Franklin Gothic Book" pitchFamily="34" charset="0"/>
              </a:rPr>
              <a:t>запас энергии ИБП – до 30 </a:t>
            </a:r>
            <a:r>
              <a:rPr lang="ru-RU" sz="1200" dirty="0" err="1" smtClean="0">
                <a:latin typeface="Franklin Gothic Book" pitchFamily="34" charset="0"/>
              </a:rPr>
              <a:t>кВт.час</a:t>
            </a:r>
            <a:endParaRPr lang="ru-RU" sz="1200" dirty="0" smtClean="0">
              <a:latin typeface="Franklin Gothic Book" pitchFamily="34" charset="0"/>
            </a:endParaRPr>
          </a:p>
          <a:p>
            <a:pPr>
              <a:spcAft>
                <a:spcPts val="800"/>
              </a:spcAft>
            </a:pPr>
            <a:r>
              <a:rPr lang="ru-RU" sz="1200" dirty="0" smtClean="0">
                <a:latin typeface="Franklin Gothic Book" pitchFamily="34" charset="0"/>
              </a:rPr>
              <a:t>габариты </a:t>
            </a:r>
            <a:r>
              <a:rPr lang="ru-RU" sz="1200" dirty="0" err="1" smtClean="0">
                <a:latin typeface="Franklin Gothic Book" pitchFamily="34" charset="0"/>
              </a:rPr>
              <a:t>ДхШхВ</a:t>
            </a:r>
            <a:r>
              <a:rPr lang="ru-RU" sz="1200" dirty="0" smtClean="0">
                <a:latin typeface="Franklin Gothic Book" pitchFamily="34" charset="0"/>
              </a:rPr>
              <a:t>, мм – 4000х1500х2800</a:t>
            </a:r>
          </a:p>
        </p:txBody>
      </p:sp>
      <p:pic>
        <p:nvPicPr>
          <p:cNvPr id="12" name="Рисунок 11" descr="Снимок ш СМ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176" y="2468880"/>
            <a:ext cx="5006340" cy="2482126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 bwMode="auto">
          <a:xfrm>
            <a:off x="5227584" y="1266732"/>
            <a:ext cx="3699246" cy="339956"/>
          </a:xfrm>
          <a:prstGeom prst="roundRect">
            <a:avLst>
              <a:gd name="adj" fmla="val 6069"/>
            </a:avLst>
          </a:prstGeom>
          <a:gradFill>
            <a:gsLst>
              <a:gs pos="0">
                <a:srgbClr val="E1F2FF"/>
              </a:gs>
              <a:gs pos="100000">
                <a:srgbClr val="C5E9F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465435" y="1297634"/>
            <a:ext cx="20383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>
                <a:latin typeface="Franklin Gothic Book" pitchFamily="34" charset="0"/>
                <a:ea typeface="Calibri"/>
                <a:cs typeface="Times New Roman"/>
              </a:rPr>
              <a:t>Основные характеристики: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5412740" y="1597978"/>
            <a:ext cx="0" cy="2894012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Группа 26"/>
          <p:cNvGrpSpPr>
            <a:grpSpLocks noChangeAspect="1"/>
          </p:cNvGrpSpPr>
          <p:nvPr/>
        </p:nvGrpSpPr>
        <p:grpSpPr bwMode="auto">
          <a:xfrm rot="-5400000" flipH="1" flipV="1">
            <a:off x="5322253" y="1359218"/>
            <a:ext cx="147637" cy="147637"/>
            <a:chOff x="290513" y="1150938"/>
            <a:chExt cx="117475" cy="117475"/>
          </a:xfrm>
        </p:grpSpPr>
        <p:sp>
          <p:nvSpPr>
            <p:cNvPr id="18" name="Овал 17"/>
            <p:cNvSpPr/>
            <p:nvPr/>
          </p:nvSpPr>
          <p:spPr bwMode="auto">
            <a:xfrm>
              <a:off x="290513" y="1150938"/>
              <a:ext cx="117475" cy="117475"/>
            </a:xfrm>
            <a:prstGeom prst="ellipse">
              <a:avLst/>
            </a:prstGeom>
            <a:solidFill>
              <a:srgbClr val="97D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9" name="Нашивка 18"/>
            <p:cNvSpPr/>
            <p:nvPr/>
          </p:nvSpPr>
          <p:spPr bwMode="auto">
            <a:xfrm>
              <a:off x="329165" y="1170390"/>
              <a:ext cx="54317" cy="79581"/>
            </a:xfrm>
            <a:prstGeom prst="chevron">
              <a:avLst>
                <a:gd name="adj" fmla="val 5963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>
          <a:xfrm>
            <a:off x="438150" y="1901825"/>
            <a:ext cx="21336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38150" y="2220853"/>
            <a:ext cx="21336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38150" y="2536887"/>
            <a:ext cx="21336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38150" y="2837490"/>
            <a:ext cx="21336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38150" y="3155811"/>
            <a:ext cx="21336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38150" y="3462702"/>
            <a:ext cx="21336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38150" y="3772448"/>
            <a:ext cx="21336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593407" y="2082552"/>
            <a:ext cx="3664268" cy="268287"/>
          </a:xfrm>
          <a:prstGeom prst="roundRect">
            <a:avLst>
              <a:gd name="adj" fmla="val 9770"/>
            </a:avLst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93407" y="1769946"/>
            <a:ext cx="3664268" cy="268287"/>
          </a:xfrm>
          <a:prstGeom prst="roundRect">
            <a:avLst>
              <a:gd name="adj" fmla="val 9770"/>
            </a:avLst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93407" y="3009513"/>
            <a:ext cx="3664268" cy="268287"/>
          </a:xfrm>
          <a:prstGeom prst="roundRect">
            <a:avLst>
              <a:gd name="adj" fmla="val 9770"/>
            </a:avLst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93407" y="3329548"/>
            <a:ext cx="3664268" cy="268287"/>
          </a:xfrm>
          <a:prstGeom prst="roundRect">
            <a:avLst>
              <a:gd name="adj" fmla="val 9770"/>
            </a:avLst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93407" y="3642154"/>
            <a:ext cx="3664268" cy="268287"/>
          </a:xfrm>
          <a:prstGeom prst="roundRect">
            <a:avLst>
              <a:gd name="adj" fmla="val 9770"/>
            </a:avLst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593407" y="2698621"/>
            <a:ext cx="3664268" cy="268287"/>
          </a:xfrm>
          <a:prstGeom prst="roundRect">
            <a:avLst>
              <a:gd name="adj" fmla="val 9770"/>
            </a:avLst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593407" y="2391730"/>
            <a:ext cx="3664268" cy="268287"/>
          </a:xfrm>
          <a:prstGeom prst="roundRect">
            <a:avLst>
              <a:gd name="adj" fmla="val 9770"/>
            </a:avLst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16000" y="132570"/>
            <a:ext cx="8520113" cy="564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140868" bIns="0" anchor="ctr">
            <a:spAutoFit/>
          </a:bodyPr>
          <a:lstStyle/>
          <a:p>
            <a:pPr algn="just" eaLnBrk="0" hangingPunct="0">
              <a:lnSpc>
                <a:spcPts val="2200"/>
              </a:lnSpc>
            </a:pPr>
            <a:r>
              <a:rPr lang="ru-RU" b="1" dirty="0" smtClean="0">
                <a:solidFill>
                  <a:schemeClr val="bg1"/>
                </a:solidFill>
                <a:latin typeface="Franklin Gothic Book" pitchFamily="34" charset="0"/>
                <a:ea typeface="Calibri"/>
                <a:cs typeface="Times New Roman"/>
              </a:rPr>
              <a:t>Основные модификации установок серии БКЭУ-ВСМ. </a:t>
            </a:r>
          </a:p>
          <a:p>
            <a:pPr algn="just" eaLnBrk="0" hangingPunct="0">
              <a:lnSpc>
                <a:spcPts val="2200"/>
              </a:lnSpc>
            </a:pPr>
            <a:r>
              <a:rPr lang="ru-RU" b="1" dirty="0" err="1" smtClean="0">
                <a:solidFill>
                  <a:schemeClr val="bg1"/>
                </a:solidFill>
                <a:latin typeface="Franklin Gothic Book" pitchFamily="34" charset="0"/>
                <a:ea typeface="Calibri"/>
                <a:cs typeface="Times New Roman"/>
              </a:rPr>
              <a:t>БКЭУмини.эхз-ВСМ</a:t>
            </a:r>
            <a:r>
              <a:rPr lang="ru-RU" b="1" dirty="0" smtClean="0">
                <a:solidFill>
                  <a:schemeClr val="bg1"/>
                </a:solidFill>
                <a:latin typeface="Franklin Gothic Book" pitchFamily="34" charset="0"/>
                <a:ea typeface="Calibri"/>
                <a:cs typeface="Times New Roman"/>
              </a:rPr>
              <a:t>/ДГА (ГПЭГ)  </a:t>
            </a:r>
            <a:r>
              <a:rPr lang="ru-RU" sz="2000" b="1" dirty="0" smtClean="0">
                <a:solidFill>
                  <a:schemeClr val="bg1"/>
                </a:solidFill>
                <a:latin typeface="Franklin Gothic Book" pitchFamily="34" charset="0"/>
                <a:ea typeface="Calibri"/>
                <a:cs typeface="Times New Roman"/>
              </a:rPr>
              <a:t>- </a:t>
            </a:r>
            <a:r>
              <a:rPr lang="ru-RU" sz="1400" b="1" dirty="0" smtClean="0">
                <a:solidFill>
                  <a:schemeClr val="bg1"/>
                </a:solidFill>
                <a:latin typeface="Franklin Gothic Book" pitchFamily="34" charset="0"/>
                <a:ea typeface="Calibri"/>
                <a:cs typeface="Times New Roman"/>
              </a:rPr>
              <a:t>максимальная </a:t>
            </a:r>
            <a:r>
              <a:rPr lang="ru-RU" sz="1400" b="1" dirty="0">
                <a:solidFill>
                  <a:schemeClr val="bg1"/>
                </a:solidFill>
                <a:latin typeface="Franklin Gothic Book" pitchFamily="34" charset="0"/>
                <a:ea typeface="Calibri"/>
                <a:cs typeface="Times New Roman"/>
              </a:rPr>
              <a:t>мощность до 1 кВт.</a:t>
            </a:r>
          </a:p>
        </p:txBody>
      </p:sp>
      <p:pic>
        <p:nvPicPr>
          <p:cNvPr id="8" name="Рисунок 7" descr="Снимок min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10100" y="981074"/>
            <a:ext cx="4029075" cy="4029075"/>
          </a:xfrm>
          <a:prstGeom prst="rect">
            <a:avLst/>
          </a:prstGeom>
        </p:spPr>
      </p:pic>
      <p:sp>
        <p:nvSpPr>
          <p:cNvPr id="23" name="Скругленный прямоугольник 22"/>
          <p:cNvSpPr/>
          <p:nvPr/>
        </p:nvSpPr>
        <p:spPr bwMode="auto">
          <a:xfrm>
            <a:off x="278394" y="1266732"/>
            <a:ext cx="3996425" cy="339956"/>
          </a:xfrm>
          <a:prstGeom prst="roundRect">
            <a:avLst>
              <a:gd name="adj" fmla="val 6069"/>
            </a:avLst>
          </a:prstGeom>
          <a:gradFill>
            <a:gsLst>
              <a:gs pos="0">
                <a:srgbClr val="E1F2FF"/>
              </a:gs>
              <a:gs pos="100000">
                <a:srgbClr val="C5E9F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510530" y="1297634"/>
            <a:ext cx="20383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>
                <a:latin typeface="Franklin Gothic Book" pitchFamily="34" charset="0"/>
                <a:ea typeface="Calibri"/>
                <a:cs typeface="Times New Roman"/>
              </a:rPr>
              <a:t>Основные характеристики:</a:t>
            </a: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440690" y="1597978"/>
            <a:ext cx="0" cy="2173922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Группа 26"/>
          <p:cNvGrpSpPr>
            <a:grpSpLocks noChangeAspect="1"/>
          </p:cNvGrpSpPr>
          <p:nvPr/>
        </p:nvGrpSpPr>
        <p:grpSpPr bwMode="auto">
          <a:xfrm rot="-5400000" flipH="1" flipV="1">
            <a:off x="373063" y="1359218"/>
            <a:ext cx="147637" cy="147637"/>
            <a:chOff x="290513" y="1150938"/>
            <a:chExt cx="117475" cy="117475"/>
          </a:xfrm>
        </p:grpSpPr>
        <p:sp>
          <p:nvSpPr>
            <p:cNvPr id="30" name="Овал 29"/>
            <p:cNvSpPr/>
            <p:nvPr/>
          </p:nvSpPr>
          <p:spPr bwMode="auto">
            <a:xfrm>
              <a:off x="290513" y="1150938"/>
              <a:ext cx="117475" cy="117475"/>
            </a:xfrm>
            <a:prstGeom prst="ellipse">
              <a:avLst/>
            </a:prstGeom>
            <a:solidFill>
              <a:srgbClr val="97D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32" name="Нашивка 31"/>
            <p:cNvSpPr/>
            <p:nvPr/>
          </p:nvSpPr>
          <p:spPr bwMode="auto">
            <a:xfrm>
              <a:off x="329165" y="1170390"/>
              <a:ext cx="54317" cy="79581"/>
            </a:xfrm>
            <a:prstGeom prst="chevron">
              <a:avLst>
                <a:gd name="adj" fmla="val 5963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</p:grpSp>
      <p:sp>
        <p:nvSpPr>
          <p:cNvPr id="24" name="Прямоугольник 23"/>
          <p:cNvSpPr/>
          <p:nvPr/>
        </p:nvSpPr>
        <p:spPr>
          <a:xfrm>
            <a:off x="600084" y="1771749"/>
            <a:ext cx="4572000" cy="215443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000"/>
              </a:spcAft>
            </a:pPr>
            <a:r>
              <a:rPr lang="ru-RU" sz="1200" dirty="0" smtClean="0">
                <a:latin typeface="Franklin Gothic Book" pitchFamily="34" charset="0"/>
              </a:rPr>
              <a:t>среднесуточная мощность – до 0,5 кВт</a:t>
            </a:r>
          </a:p>
          <a:p>
            <a:pPr>
              <a:spcAft>
                <a:spcPts val="1000"/>
              </a:spcAft>
            </a:pPr>
            <a:r>
              <a:rPr lang="ru-RU" sz="1200" dirty="0" smtClean="0">
                <a:latin typeface="Franklin Gothic Book" pitchFamily="34" charset="0"/>
              </a:rPr>
              <a:t>максимальная (пиковая) мощность – до 1,0 кВт</a:t>
            </a:r>
          </a:p>
          <a:p>
            <a:pPr>
              <a:spcAft>
                <a:spcPts val="1000"/>
              </a:spcAft>
            </a:pPr>
            <a:r>
              <a:rPr lang="ru-RU" sz="1200" dirty="0" smtClean="0">
                <a:latin typeface="Franklin Gothic Book" pitchFamily="34" charset="0"/>
              </a:rPr>
              <a:t>выходное напряжение -</a:t>
            </a:r>
            <a:r>
              <a:rPr lang="en-US" sz="1200" dirty="0" smtClean="0">
                <a:latin typeface="Franklin Gothic Book" pitchFamily="34" charset="0"/>
              </a:rPr>
              <a:t> ~</a:t>
            </a:r>
            <a:r>
              <a:rPr lang="ru-RU" sz="1200" dirty="0" smtClean="0">
                <a:latin typeface="Franklin Gothic Book" pitchFamily="34" charset="0"/>
              </a:rPr>
              <a:t>220(380) В, =24(48) В</a:t>
            </a:r>
          </a:p>
          <a:p>
            <a:pPr>
              <a:spcAft>
                <a:spcPts val="1000"/>
              </a:spcAft>
            </a:pPr>
            <a:r>
              <a:rPr lang="ru-RU" sz="1200" dirty="0" smtClean="0">
                <a:latin typeface="Franklin Gothic Book" pitchFamily="34" charset="0"/>
              </a:rPr>
              <a:t>производительность СМ – до 1,0 кВт (при 100 </a:t>
            </a:r>
            <a:r>
              <a:rPr lang="ru-RU" sz="1200" dirty="0" err="1" smtClean="0">
                <a:latin typeface="Franklin Gothic Book" pitchFamily="34" charset="0"/>
              </a:rPr>
              <a:t>кЛк</a:t>
            </a:r>
            <a:r>
              <a:rPr lang="ru-RU" sz="1200" dirty="0" smtClean="0">
                <a:latin typeface="Franklin Gothic Book" pitchFamily="34" charset="0"/>
              </a:rPr>
              <a:t>)</a:t>
            </a:r>
          </a:p>
          <a:p>
            <a:pPr>
              <a:spcAft>
                <a:spcPts val="1000"/>
              </a:spcAft>
            </a:pPr>
            <a:r>
              <a:rPr lang="ru-RU" sz="1200" dirty="0" smtClean="0">
                <a:latin typeface="Franklin Gothic Book" pitchFamily="34" charset="0"/>
              </a:rPr>
              <a:t>производительность ВГ – до 1,0 кВт (от 8 м/с)</a:t>
            </a:r>
          </a:p>
          <a:p>
            <a:pPr>
              <a:spcAft>
                <a:spcPts val="1000"/>
              </a:spcAft>
            </a:pPr>
            <a:r>
              <a:rPr lang="ru-RU" sz="1200" dirty="0" smtClean="0">
                <a:latin typeface="Franklin Gothic Book" pitchFamily="34" charset="0"/>
              </a:rPr>
              <a:t>мощность ГПЭГ(ДЭГ) – до 3,0 кВт</a:t>
            </a:r>
          </a:p>
          <a:p>
            <a:pPr>
              <a:spcAft>
                <a:spcPts val="1000"/>
              </a:spcAft>
            </a:pPr>
            <a:r>
              <a:rPr lang="ru-RU" sz="1200" dirty="0" smtClean="0">
                <a:latin typeface="Franklin Gothic Book" pitchFamily="34" charset="0"/>
              </a:rPr>
              <a:t>габариты </a:t>
            </a:r>
            <a:r>
              <a:rPr lang="ru-RU" sz="1200" dirty="0" err="1" smtClean="0">
                <a:latin typeface="Franklin Gothic Book" pitchFamily="34" charset="0"/>
              </a:rPr>
              <a:t>ДхШхВ</a:t>
            </a:r>
            <a:r>
              <a:rPr lang="ru-RU" sz="1200" dirty="0" smtClean="0">
                <a:latin typeface="Franklin Gothic Book" pitchFamily="34" charset="0"/>
              </a:rPr>
              <a:t>, мм – 1000х1000х2800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Скругленный прямоугольник 25"/>
          <p:cNvSpPr/>
          <p:nvPr/>
        </p:nvSpPr>
        <p:spPr bwMode="auto">
          <a:xfrm>
            <a:off x="278394" y="1266732"/>
            <a:ext cx="2630541" cy="339956"/>
          </a:xfrm>
          <a:prstGeom prst="roundRect">
            <a:avLst>
              <a:gd name="adj" fmla="val 6069"/>
            </a:avLst>
          </a:prstGeom>
          <a:gradFill>
            <a:gsLst>
              <a:gs pos="0">
                <a:srgbClr val="E1F2FF"/>
              </a:gs>
              <a:gs pos="100000">
                <a:srgbClr val="C5E9F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38150" y="4267835"/>
            <a:ext cx="21336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438150" y="1943105"/>
            <a:ext cx="21336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438150" y="2411157"/>
            <a:ext cx="21336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438150" y="2879209"/>
            <a:ext cx="21336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438150" y="3347261"/>
            <a:ext cx="21336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438150" y="3815313"/>
            <a:ext cx="21336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кругленный прямоугольник 17"/>
          <p:cNvSpPr/>
          <p:nvPr/>
        </p:nvSpPr>
        <p:spPr>
          <a:xfrm>
            <a:off x="599121" y="1738510"/>
            <a:ext cx="2298383" cy="398899"/>
          </a:xfrm>
          <a:prstGeom prst="roundRect">
            <a:avLst>
              <a:gd name="adj" fmla="val 9770"/>
            </a:avLst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99121" y="2200848"/>
            <a:ext cx="2298383" cy="398899"/>
          </a:xfrm>
          <a:prstGeom prst="roundRect">
            <a:avLst>
              <a:gd name="adj" fmla="val 9770"/>
            </a:avLst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99121" y="2668900"/>
            <a:ext cx="2298383" cy="398899"/>
          </a:xfrm>
          <a:prstGeom prst="roundRect">
            <a:avLst>
              <a:gd name="adj" fmla="val 9770"/>
            </a:avLst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99121" y="3136952"/>
            <a:ext cx="2298383" cy="398899"/>
          </a:xfrm>
          <a:prstGeom prst="roundRect">
            <a:avLst>
              <a:gd name="adj" fmla="val 9770"/>
            </a:avLst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99121" y="3599289"/>
            <a:ext cx="2298383" cy="398899"/>
          </a:xfrm>
          <a:prstGeom prst="roundRect">
            <a:avLst>
              <a:gd name="adj" fmla="val 9770"/>
            </a:avLst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99121" y="4067341"/>
            <a:ext cx="2298383" cy="398899"/>
          </a:xfrm>
          <a:prstGeom prst="roundRect">
            <a:avLst>
              <a:gd name="adj" fmla="val 9770"/>
            </a:avLst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9" name="Рисунок 8" descr="Снимок спдс.PNG"/>
          <p:cNvPicPr>
            <a:picLocks noChangeAspect="1"/>
          </p:cNvPicPr>
          <p:nvPr/>
        </p:nvPicPr>
        <p:blipFill>
          <a:blip r:embed="rId2" cstate="print"/>
          <a:srcRect l="31735" b="3002"/>
          <a:stretch>
            <a:fillRect/>
          </a:stretch>
        </p:blipFill>
        <p:spPr>
          <a:xfrm>
            <a:off x="4406265" y="1491615"/>
            <a:ext cx="4638675" cy="3371850"/>
          </a:xfrm>
          <a:prstGeom prst="rect">
            <a:avLst/>
          </a:prstGeom>
        </p:spPr>
      </p:pic>
      <p:pic>
        <p:nvPicPr>
          <p:cNvPr id="16" name="Рисунок 15" descr="Снимок спдс.PNG"/>
          <p:cNvPicPr>
            <a:picLocks noChangeAspect="1"/>
          </p:cNvPicPr>
          <p:nvPr/>
        </p:nvPicPr>
        <p:blipFill>
          <a:blip r:embed="rId2" cstate="print"/>
          <a:srcRect t="42215" r="60191" b="-5879"/>
          <a:stretch>
            <a:fillRect/>
          </a:stretch>
        </p:blipFill>
        <p:spPr>
          <a:xfrm>
            <a:off x="2977997" y="3183255"/>
            <a:ext cx="2228368" cy="1823085"/>
          </a:xfrm>
          <a:prstGeom prst="rect">
            <a:avLst/>
          </a:prstGeom>
        </p:spPr>
      </p:pic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16000" y="144000"/>
            <a:ext cx="8520113" cy="564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140868" bIns="0" anchor="ctr">
            <a:spAutoFit/>
          </a:bodyPr>
          <a:lstStyle/>
          <a:p>
            <a:pPr algn="just" eaLnBrk="0" hangingPunct="0">
              <a:lnSpc>
                <a:spcPts val="2200"/>
              </a:lnSpc>
            </a:pPr>
            <a:r>
              <a:rPr lang="ru-RU" b="1" dirty="0" smtClean="0">
                <a:solidFill>
                  <a:schemeClr val="bg1"/>
                </a:solidFill>
                <a:latin typeface="Franklin Gothic Book" pitchFamily="34" charset="0"/>
                <a:ea typeface="Calibri"/>
                <a:cs typeface="Times New Roman"/>
              </a:rPr>
              <a:t>Основные модификации установок серии БКЭУ-ВСМ. </a:t>
            </a:r>
          </a:p>
          <a:p>
            <a:pPr algn="just" eaLnBrk="0" hangingPunct="0">
              <a:lnSpc>
                <a:spcPts val="2200"/>
              </a:lnSpc>
            </a:pPr>
            <a:r>
              <a:rPr lang="ru-RU" b="1" dirty="0" err="1" smtClean="0">
                <a:solidFill>
                  <a:schemeClr val="bg1"/>
                </a:solidFill>
                <a:latin typeface="Franklin Gothic Book" pitchFamily="34" charset="0"/>
                <a:ea typeface="Calibri"/>
                <a:cs typeface="Times New Roman"/>
              </a:rPr>
              <a:t>БКЭУэхз-ВСМ</a:t>
            </a:r>
            <a:r>
              <a:rPr lang="ru-RU" b="1" dirty="0" smtClean="0">
                <a:solidFill>
                  <a:schemeClr val="bg1"/>
                </a:solidFill>
                <a:latin typeface="Franklin Gothic Book" pitchFamily="34" charset="0"/>
                <a:ea typeface="Calibri"/>
                <a:cs typeface="Times New Roman"/>
              </a:rPr>
              <a:t>/СПДС</a:t>
            </a:r>
            <a:r>
              <a:rPr lang="en-US" b="1" dirty="0" smtClean="0">
                <a:solidFill>
                  <a:schemeClr val="bg1"/>
                </a:solidFill>
                <a:latin typeface="Franklin Gothic Book" pitchFamily="34" charset="0"/>
                <a:ea typeface="Calibri"/>
                <a:cs typeface="Times New Roman"/>
              </a:rPr>
              <a:t> – </a:t>
            </a:r>
            <a:r>
              <a:rPr lang="ru-RU" sz="1400" b="1" dirty="0" smtClean="0">
                <a:solidFill>
                  <a:schemeClr val="bg1"/>
                </a:solidFill>
                <a:latin typeface="Franklin Gothic Book" pitchFamily="34" charset="0"/>
                <a:ea typeface="Calibri"/>
                <a:cs typeface="Times New Roman"/>
              </a:rPr>
              <a:t>максимальная </a:t>
            </a:r>
            <a:r>
              <a:rPr lang="ru-RU" sz="1400" b="1" dirty="0">
                <a:solidFill>
                  <a:schemeClr val="bg1"/>
                </a:solidFill>
                <a:latin typeface="Franklin Gothic Book" pitchFamily="34" charset="0"/>
                <a:ea typeface="Calibri"/>
                <a:cs typeface="Times New Roman"/>
              </a:rPr>
              <a:t>мощность до 1 кВт.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94369" y="1680309"/>
            <a:ext cx="2531736" cy="2821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sz="1200" dirty="0" smtClean="0">
                <a:latin typeface="Franklin Gothic Book" pitchFamily="34" charset="0"/>
              </a:rPr>
              <a:t>среднесуточная мощность</a:t>
            </a:r>
            <a:r>
              <a:rPr lang="en-US" sz="1200" dirty="0" smtClean="0">
                <a:latin typeface="Franklin Gothic Book" pitchFamily="34" charset="0"/>
              </a:rPr>
              <a:t/>
            </a:r>
            <a:br>
              <a:rPr lang="en-US" sz="1200" dirty="0" smtClean="0">
                <a:latin typeface="Franklin Gothic Book" pitchFamily="34" charset="0"/>
              </a:rPr>
            </a:br>
            <a:r>
              <a:rPr lang="ru-RU" sz="1200" dirty="0" smtClean="0">
                <a:latin typeface="Franklin Gothic Book" pitchFamily="34" charset="0"/>
              </a:rPr>
              <a:t> до 0,5 кВт</a:t>
            </a:r>
          </a:p>
          <a:p>
            <a:pPr>
              <a:spcAft>
                <a:spcPts val="800"/>
              </a:spcAft>
            </a:pPr>
            <a:r>
              <a:rPr lang="ru-RU" sz="1200" dirty="0" smtClean="0">
                <a:latin typeface="Franklin Gothic Book" pitchFamily="34" charset="0"/>
              </a:rPr>
              <a:t>максимальная (пиковая)</a:t>
            </a:r>
            <a:r>
              <a:rPr lang="en-US" sz="1200" dirty="0" smtClean="0">
                <a:latin typeface="Franklin Gothic Book" pitchFamily="34" charset="0"/>
              </a:rPr>
              <a:t/>
            </a:r>
            <a:br>
              <a:rPr lang="en-US" sz="1200" dirty="0" smtClean="0">
                <a:latin typeface="Franklin Gothic Book" pitchFamily="34" charset="0"/>
              </a:rPr>
            </a:br>
            <a:r>
              <a:rPr lang="ru-RU" sz="1200" dirty="0" smtClean="0">
                <a:latin typeface="Franklin Gothic Book" pitchFamily="34" charset="0"/>
              </a:rPr>
              <a:t>мощность</a:t>
            </a:r>
            <a:r>
              <a:rPr lang="en-US" sz="1200" dirty="0" smtClean="0">
                <a:latin typeface="Franklin Gothic Book" pitchFamily="34" charset="0"/>
              </a:rPr>
              <a:t> </a:t>
            </a:r>
            <a:r>
              <a:rPr lang="ru-RU" sz="1200" dirty="0" smtClean="0">
                <a:latin typeface="Franklin Gothic Book" pitchFamily="34" charset="0"/>
              </a:rPr>
              <a:t>– до 1,0 кВт</a:t>
            </a:r>
          </a:p>
          <a:p>
            <a:pPr>
              <a:spcAft>
                <a:spcPts val="800"/>
              </a:spcAft>
            </a:pPr>
            <a:r>
              <a:rPr lang="ru-RU" sz="1200" dirty="0" smtClean="0">
                <a:latin typeface="Franklin Gothic Book" pitchFamily="34" charset="0"/>
              </a:rPr>
              <a:t>выходное напряжение</a:t>
            </a:r>
            <a:r>
              <a:rPr lang="en-US" sz="1200" dirty="0" smtClean="0">
                <a:latin typeface="Franklin Gothic Book" pitchFamily="34" charset="0"/>
              </a:rPr>
              <a:t/>
            </a:r>
            <a:br>
              <a:rPr lang="en-US" sz="1200" dirty="0" smtClean="0">
                <a:latin typeface="Franklin Gothic Book" pitchFamily="34" charset="0"/>
              </a:rPr>
            </a:br>
            <a:r>
              <a:rPr lang="ru-RU" sz="1200" dirty="0" smtClean="0">
                <a:latin typeface="Franklin Gothic Book" pitchFamily="34" charset="0"/>
              </a:rPr>
              <a:t> – </a:t>
            </a:r>
            <a:r>
              <a:rPr lang="en-US" sz="1200" dirty="0" smtClean="0">
                <a:latin typeface="Franklin Gothic Book" pitchFamily="34" charset="0"/>
              </a:rPr>
              <a:t>~</a:t>
            </a:r>
            <a:r>
              <a:rPr lang="ru-RU" sz="1200" dirty="0" smtClean="0">
                <a:latin typeface="Franklin Gothic Book" pitchFamily="34" charset="0"/>
              </a:rPr>
              <a:t>220(380) В, =24(48) В</a:t>
            </a:r>
          </a:p>
          <a:p>
            <a:pPr>
              <a:spcAft>
                <a:spcPts val="800"/>
              </a:spcAft>
            </a:pPr>
            <a:r>
              <a:rPr lang="ru-RU" sz="1200" dirty="0" smtClean="0">
                <a:latin typeface="Franklin Gothic Book" pitchFamily="34" charset="0"/>
              </a:rPr>
              <a:t>производительность СМ</a:t>
            </a:r>
            <a:r>
              <a:rPr lang="en-US" sz="1200" dirty="0" smtClean="0">
                <a:latin typeface="Franklin Gothic Book" pitchFamily="34" charset="0"/>
              </a:rPr>
              <a:t/>
            </a:r>
            <a:br>
              <a:rPr lang="en-US" sz="1200" dirty="0" smtClean="0">
                <a:latin typeface="Franklin Gothic Book" pitchFamily="34" charset="0"/>
              </a:rPr>
            </a:br>
            <a:r>
              <a:rPr lang="ru-RU" sz="1200" dirty="0" smtClean="0">
                <a:latin typeface="Franklin Gothic Book" pitchFamily="34" charset="0"/>
              </a:rPr>
              <a:t>– до 1,0 кВт (при 100 </a:t>
            </a:r>
            <a:r>
              <a:rPr lang="ru-RU" sz="1200" dirty="0" err="1" smtClean="0">
                <a:latin typeface="Franklin Gothic Book" pitchFamily="34" charset="0"/>
              </a:rPr>
              <a:t>кЛк</a:t>
            </a:r>
            <a:r>
              <a:rPr lang="ru-RU" sz="1200" dirty="0" smtClean="0">
                <a:latin typeface="Franklin Gothic Book" pitchFamily="34" charset="0"/>
              </a:rPr>
              <a:t>)</a:t>
            </a:r>
          </a:p>
          <a:p>
            <a:pPr>
              <a:spcAft>
                <a:spcPts val="800"/>
              </a:spcAft>
            </a:pPr>
            <a:r>
              <a:rPr lang="ru-RU" sz="1200" dirty="0" smtClean="0">
                <a:latin typeface="Franklin Gothic Book" pitchFamily="34" charset="0"/>
              </a:rPr>
              <a:t>производительность СПДС</a:t>
            </a:r>
            <a:r>
              <a:rPr lang="en-US" sz="1200" dirty="0" smtClean="0">
                <a:latin typeface="Franklin Gothic Book" pitchFamily="34" charset="0"/>
              </a:rPr>
              <a:t/>
            </a:r>
            <a:br>
              <a:rPr lang="en-US" sz="1200" dirty="0" smtClean="0">
                <a:latin typeface="Franklin Gothic Book" pitchFamily="34" charset="0"/>
              </a:rPr>
            </a:br>
            <a:r>
              <a:rPr lang="ru-RU" sz="1200" dirty="0" smtClean="0">
                <a:latin typeface="Franklin Gothic Book" pitchFamily="34" charset="0"/>
              </a:rPr>
              <a:t>– до 1,0 кВт</a:t>
            </a:r>
          </a:p>
          <a:p>
            <a:pPr>
              <a:spcAft>
                <a:spcPts val="800"/>
              </a:spcAft>
            </a:pPr>
            <a:r>
              <a:rPr lang="ru-RU" sz="1200" dirty="0" smtClean="0">
                <a:latin typeface="Franklin Gothic Book" pitchFamily="34" charset="0"/>
              </a:rPr>
              <a:t>габариты </a:t>
            </a:r>
            <a:r>
              <a:rPr lang="ru-RU" sz="1200" dirty="0" err="1" smtClean="0">
                <a:latin typeface="Franklin Gothic Book" pitchFamily="34" charset="0"/>
              </a:rPr>
              <a:t>ДхШхВ</a:t>
            </a:r>
            <a:r>
              <a:rPr lang="ru-RU" sz="1200" dirty="0" smtClean="0">
                <a:latin typeface="Franklin Gothic Book" pitchFamily="34" charset="0"/>
              </a:rPr>
              <a:t>, мм</a:t>
            </a:r>
            <a:r>
              <a:rPr lang="en-US" sz="1200" dirty="0" smtClean="0">
                <a:latin typeface="Franklin Gothic Book" pitchFamily="34" charset="0"/>
              </a:rPr>
              <a:t/>
            </a:r>
            <a:br>
              <a:rPr lang="en-US" sz="1200" dirty="0" smtClean="0">
                <a:latin typeface="Franklin Gothic Book" pitchFamily="34" charset="0"/>
              </a:rPr>
            </a:br>
            <a:r>
              <a:rPr lang="ru-RU" sz="1200" dirty="0" smtClean="0">
                <a:latin typeface="Franklin Gothic Book" pitchFamily="34" charset="0"/>
              </a:rPr>
              <a:t>– 3200х1500х4000</a:t>
            </a:r>
            <a:endParaRPr lang="ru-RU" sz="1000" dirty="0">
              <a:latin typeface="Franklin Gothic Book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6245" y="1297634"/>
            <a:ext cx="20383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>
                <a:latin typeface="Franklin Gothic Book" pitchFamily="34" charset="0"/>
                <a:ea typeface="Calibri"/>
                <a:cs typeface="Times New Roman"/>
              </a:rPr>
              <a:t>Основные характеристики:</a:t>
            </a:r>
          </a:p>
        </p:txBody>
      </p:sp>
      <p:grpSp>
        <p:nvGrpSpPr>
          <p:cNvPr id="13" name="Группа 26"/>
          <p:cNvGrpSpPr>
            <a:grpSpLocks noChangeAspect="1"/>
          </p:cNvGrpSpPr>
          <p:nvPr/>
        </p:nvGrpSpPr>
        <p:grpSpPr bwMode="auto">
          <a:xfrm rot="-5400000" flipH="1" flipV="1">
            <a:off x="373063" y="1359218"/>
            <a:ext cx="147637" cy="147637"/>
            <a:chOff x="290513" y="1150938"/>
            <a:chExt cx="117475" cy="117475"/>
          </a:xfrm>
        </p:grpSpPr>
        <p:sp>
          <p:nvSpPr>
            <p:cNvPr id="14" name="Овал 13"/>
            <p:cNvSpPr/>
            <p:nvPr/>
          </p:nvSpPr>
          <p:spPr bwMode="auto">
            <a:xfrm>
              <a:off x="290513" y="1150938"/>
              <a:ext cx="117475" cy="117475"/>
            </a:xfrm>
            <a:prstGeom prst="ellipse">
              <a:avLst/>
            </a:prstGeom>
            <a:solidFill>
              <a:srgbClr val="97D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5" name="Нашивка 14"/>
            <p:cNvSpPr/>
            <p:nvPr/>
          </p:nvSpPr>
          <p:spPr bwMode="auto">
            <a:xfrm>
              <a:off x="329165" y="1170390"/>
              <a:ext cx="54317" cy="79581"/>
            </a:xfrm>
            <a:prstGeom prst="chevron">
              <a:avLst>
                <a:gd name="adj" fmla="val 5963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28" name="Прямая соединительная линия 27"/>
          <p:cNvCxnSpPr/>
          <p:nvPr/>
        </p:nvCxnSpPr>
        <p:spPr>
          <a:xfrm>
            <a:off x="440690" y="1597978"/>
            <a:ext cx="0" cy="2671127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>
          <a:xfrm>
            <a:off x="432435" y="1913255"/>
            <a:ext cx="21336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432435" y="2391730"/>
            <a:ext cx="21336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432435" y="2859782"/>
            <a:ext cx="21336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432435" y="3327834"/>
            <a:ext cx="21336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432435" y="3687301"/>
            <a:ext cx="21336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432435" y="4100490"/>
            <a:ext cx="21336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кругленный прямоугольник 16"/>
          <p:cNvSpPr/>
          <p:nvPr/>
        </p:nvSpPr>
        <p:spPr>
          <a:xfrm>
            <a:off x="599121" y="1729936"/>
            <a:ext cx="2298383" cy="378893"/>
          </a:xfrm>
          <a:prstGeom prst="roundRect">
            <a:avLst>
              <a:gd name="adj" fmla="val 9770"/>
            </a:avLst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99121" y="2186558"/>
            <a:ext cx="2298383" cy="378893"/>
          </a:xfrm>
          <a:prstGeom prst="roundRect">
            <a:avLst>
              <a:gd name="adj" fmla="val 9770"/>
            </a:avLst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99121" y="2660325"/>
            <a:ext cx="2298383" cy="378893"/>
          </a:xfrm>
          <a:prstGeom prst="roundRect">
            <a:avLst>
              <a:gd name="adj" fmla="val 9770"/>
            </a:avLst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99121" y="3134092"/>
            <a:ext cx="2298383" cy="378893"/>
          </a:xfrm>
          <a:prstGeom prst="roundRect">
            <a:avLst>
              <a:gd name="adj" fmla="val 9770"/>
            </a:avLst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99121" y="3583305"/>
            <a:ext cx="2298383" cy="221140"/>
          </a:xfrm>
          <a:prstGeom prst="roundRect">
            <a:avLst>
              <a:gd name="adj" fmla="val 9770"/>
            </a:avLst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99121" y="3890176"/>
            <a:ext cx="2298383" cy="378893"/>
          </a:xfrm>
          <a:prstGeom prst="roundRect">
            <a:avLst>
              <a:gd name="adj" fmla="val 9770"/>
            </a:avLst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16000" y="144000"/>
            <a:ext cx="8520113" cy="564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140868" bIns="0" anchor="ctr">
            <a:spAutoFit/>
          </a:bodyPr>
          <a:lstStyle/>
          <a:p>
            <a:pPr algn="just" eaLnBrk="0" hangingPunct="0">
              <a:lnSpc>
                <a:spcPts val="2200"/>
              </a:lnSpc>
            </a:pPr>
            <a:r>
              <a:rPr lang="ru-RU" b="1" dirty="0" smtClean="0">
                <a:solidFill>
                  <a:schemeClr val="bg1"/>
                </a:solidFill>
                <a:latin typeface="Franklin Gothic Book" pitchFamily="34" charset="0"/>
                <a:ea typeface="Calibri"/>
                <a:cs typeface="Times New Roman"/>
              </a:rPr>
              <a:t>Основные модификации установок серии БКЭУ-ВСМ. </a:t>
            </a:r>
          </a:p>
          <a:p>
            <a:pPr algn="just" eaLnBrk="0" hangingPunct="0">
              <a:lnSpc>
                <a:spcPts val="2200"/>
              </a:lnSpc>
            </a:pPr>
            <a:r>
              <a:rPr lang="ru-RU" b="1" dirty="0" err="1" smtClean="0">
                <a:solidFill>
                  <a:schemeClr val="bg1"/>
                </a:solidFill>
                <a:latin typeface="Franklin Gothic Book" pitchFamily="34" charset="0"/>
                <a:ea typeface="Calibri"/>
                <a:cs typeface="Times New Roman"/>
              </a:rPr>
              <a:t>БКЭУэхз-ВСМ</a:t>
            </a:r>
            <a:r>
              <a:rPr lang="ru-RU" b="1" dirty="0" smtClean="0">
                <a:solidFill>
                  <a:schemeClr val="bg1"/>
                </a:solidFill>
                <a:latin typeface="Franklin Gothic Book" pitchFamily="34" charset="0"/>
                <a:ea typeface="Calibri"/>
                <a:cs typeface="Times New Roman"/>
              </a:rPr>
              <a:t>/ТЭГ -</a:t>
            </a:r>
            <a:r>
              <a:rPr lang="en-US" b="1" dirty="0" smtClean="0">
                <a:solidFill>
                  <a:schemeClr val="bg1"/>
                </a:solidFill>
                <a:latin typeface="Franklin Gothic Book" pitchFamily="34" charset="0"/>
                <a:ea typeface="Calibri"/>
                <a:cs typeface="Times New Roman"/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  <a:latin typeface="Franklin Gothic Book" pitchFamily="34" charset="0"/>
                <a:ea typeface="Calibri"/>
                <a:cs typeface="Times New Roman"/>
              </a:rPr>
              <a:t>максимальная </a:t>
            </a:r>
            <a:r>
              <a:rPr lang="ru-RU" sz="1400" b="1" dirty="0">
                <a:solidFill>
                  <a:schemeClr val="bg1"/>
                </a:solidFill>
                <a:latin typeface="Franklin Gothic Book" pitchFamily="34" charset="0"/>
                <a:ea typeface="Calibri"/>
                <a:cs typeface="Times New Roman"/>
              </a:rPr>
              <a:t>мощность до 1 кВт.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94369" y="1674594"/>
            <a:ext cx="4572000" cy="263661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800"/>
              </a:spcAft>
            </a:pPr>
            <a:r>
              <a:rPr lang="ru-RU" sz="1200" dirty="0" smtClean="0">
                <a:latin typeface="Franklin Gothic Book" pitchFamily="34" charset="0"/>
              </a:rPr>
              <a:t>среднесуточная мощность</a:t>
            </a:r>
            <a:r>
              <a:rPr lang="en-US" sz="1200" dirty="0" smtClean="0">
                <a:latin typeface="Franklin Gothic Book" pitchFamily="34" charset="0"/>
              </a:rPr>
              <a:t/>
            </a:r>
            <a:br>
              <a:rPr lang="en-US" sz="1200" dirty="0" smtClean="0">
                <a:latin typeface="Franklin Gothic Book" pitchFamily="34" charset="0"/>
              </a:rPr>
            </a:br>
            <a:r>
              <a:rPr lang="ru-RU" sz="1200" dirty="0" smtClean="0">
                <a:latin typeface="Franklin Gothic Book" pitchFamily="34" charset="0"/>
              </a:rPr>
              <a:t>– до 0,5 кВт</a:t>
            </a:r>
          </a:p>
          <a:p>
            <a:pPr>
              <a:spcAft>
                <a:spcPts val="800"/>
              </a:spcAft>
            </a:pPr>
            <a:r>
              <a:rPr lang="ru-RU" sz="1200" dirty="0" smtClean="0">
                <a:latin typeface="Franklin Gothic Book" pitchFamily="34" charset="0"/>
              </a:rPr>
              <a:t>максимальная (пиковая)</a:t>
            </a:r>
            <a:r>
              <a:rPr lang="en-US" sz="1200" dirty="0" smtClean="0">
                <a:latin typeface="Franklin Gothic Book" pitchFamily="34" charset="0"/>
              </a:rPr>
              <a:t/>
            </a:r>
            <a:br>
              <a:rPr lang="en-US" sz="1200" dirty="0" smtClean="0">
                <a:latin typeface="Franklin Gothic Book" pitchFamily="34" charset="0"/>
              </a:rPr>
            </a:br>
            <a:r>
              <a:rPr lang="ru-RU" sz="1200" dirty="0" smtClean="0">
                <a:latin typeface="Franklin Gothic Book" pitchFamily="34" charset="0"/>
              </a:rPr>
              <a:t>мощность – до 1,0 кВт</a:t>
            </a:r>
          </a:p>
          <a:p>
            <a:pPr>
              <a:spcAft>
                <a:spcPts val="800"/>
              </a:spcAft>
            </a:pPr>
            <a:r>
              <a:rPr lang="ru-RU" sz="1200" dirty="0" smtClean="0">
                <a:latin typeface="Franklin Gothic Book" pitchFamily="34" charset="0"/>
              </a:rPr>
              <a:t>выходное напряжение</a:t>
            </a:r>
            <a:r>
              <a:rPr lang="en-US" sz="1200" dirty="0" smtClean="0">
                <a:latin typeface="Franklin Gothic Book" pitchFamily="34" charset="0"/>
              </a:rPr>
              <a:t/>
            </a:r>
            <a:br>
              <a:rPr lang="en-US" sz="1200" dirty="0" smtClean="0">
                <a:latin typeface="Franklin Gothic Book" pitchFamily="34" charset="0"/>
              </a:rPr>
            </a:br>
            <a:r>
              <a:rPr lang="ru-RU" sz="1200" dirty="0" smtClean="0">
                <a:latin typeface="Franklin Gothic Book" pitchFamily="34" charset="0"/>
              </a:rPr>
              <a:t> –</a:t>
            </a:r>
            <a:r>
              <a:rPr lang="en-US" sz="1200" dirty="0" smtClean="0">
                <a:latin typeface="Franklin Gothic Book" pitchFamily="34" charset="0"/>
              </a:rPr>
              <a:t> ~</a:t>
            </a:r>
            <a:r>
              <a:rPr lang="ru-RU" sz="1200" dirty="0" smtClean="0">
                <a:latin typeface="Franklin Gothic Book" pitchFamily="34" charset="0"/>
              </a:rPr>
              <a:t>220(380) В, =24(48) В</a:t>
            </a:r>
          </a:p>
          <a:p>
            <a:pPr>
              <a:spcAft>
                <a:spcPts val="800"/>
              </a:spcAft>
            </a:pPr>
            <a:r>
              <a:rPr lang="ru-RU" sz="1200" dirty="0" smtClean="0">
                <a:latin typeface="Franklin Gothic Book" pitchFamily="34" charset="0"/>
              </a:rPr>
              <a:t>производительность СМ</a:t>
            </a:r>
            <a:r>
              <a:rPr lang="en-US" sz="1200" dirty="0" smtClean="0">
                <a:latin typeface="Franklin Gothic Book" pitchFamily="34" charset="0"/>
              </a:rPr>
              <a:t/>
            </a:r>
            <a:br>
              <a:rPr lang="en-US" sz="1200" dirty="0" smtClean="0">
                <a:latin typeface="Franklin Gothic Book" pitchFamily="34" charset="0"/>
              </a:rPr>
            </a:br>
            <a:r>
              <a:rPr lang="ru-RU" sz="1200" dirty="0" smtClean="0">
                <a:latin typeface="Franklin Gothic Book" pitchFamily="34" charset="0"/>
              </a:rPr>
              <a:t>– до 1,0 кВт (при 100 </a:t>
            </a:r>
            <a:r>
              <a:rPr lang="ru-RU" sz="1200" dirty="0" err="1" smtClean="0">
                <a:latin typeface="Franklin Gothic Book" pitchFamily="34" charset="0"/>
              </a:rPr>
              <a:t>кЛк</a:t>
            </a:r>
            <a:r>
              <a:rPr lang="ru-RU" sz="1200" dirty="0" smtClean="0">
                <a:latin typeface="Franklin Gothic Book" pitchFamily="34" charset="0"/>
              </a:rPr>
              <a:t>)</a:t>
            </a:r>
          </a:p>
          <a:p>
            <a:pPr>
              <a:spcAft>
                <a:spcPts val="800"/>
              </a:spcAft>
            </a:pPr>
            <a:r>
              <a:rPr lang="ru-RU" sz="1200" dirty="0" smtClean="0">
                <a:latin typeface="Franklin Gothic Book" pitchFamily="34" charset="0"/>
              </a:rPr>
              <a:t>мощность ТЭГ – до 0,8 кВт</a:t>
            </a:r>
          </a:p>
          <a:p>
            <a:pPr>
              <a:spcAft>
                <a:spcPts val="800"/>
              </a:spcAft>
            </a:pPr>
            <a:r>
              <a:rPr lang="ru-RU" sz="1200" dirty="0" smtClean="0">
                <a:latin typeface="Franklin Gothic Book" pitchFamily="34" charset="0"/>
              </a:rPr>
              <a:t>габариты </a:t>
            </a:r>
            <a:r>
              <a:rPr lang="ru-RU" sz="1200" dirty="0" err="1" smtClean="0">
                <a:latin typeface="Franklin Gothic Book" pitchFamily="34" charset="0"/>
              </a:rPr>
              <a:t>ДхШхВ</a:t>
            </a:r>
            <a:r>
              <a:rPr lang="ru-RU" sz="1200" dirty="0" smtClean="0">
                <a:latin typeface="Franklin Gothic Book" pitchFamily="34" charset="0"/>
              </a:rPr>
              <a:t>, мм</a:t>
            </a:r>
            <a:r>
              <a:rPr lang="en-US" sz="1200" dirty="0" smtClean="0">
                <a:latin typeface="Franklin Gothic Book" pitchFamily="34" charset="0"/>
              </a:rPr>
              <a:t/>
            </a:r>
            <a:br>
              <a:rPr lang="en-US" sz="1200" dirty="0" smtClean="0">
                <a:latin typeface="Franklin Gothic Book" pitchFamily="34" charset="0"/>
              </a:rPr>
            </a:br>
            <a:r>
              <a:rPr lang="ru-RU" sz="1200" dirty="0" smtClean="0">
                <a:latin typeface="Franklin Gothic Book" pitchFamily="34" charset="0"/>
              </a:rPr>
              <a:t>– 2500х1500х4000</a:t>
            </a:r>
            <a:endParaRPr lang="ru-RU" sz="1000" dirty="0">
              <a:latin typeface="Franklin Gothic Book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278394" y="1266732"/>
            <a:ext cx="2630541" cy="339956"/>
          </a:xfrm>
          <a:prstGeom prst="roundRect">
            <a:avLst>
              <a:gd name="adj" fmla="val 6069"/>
            </a:avLst>
          </a:prstGeom>
          <a:gradFill>
            <a:gsLst>
              <a:gs pos="0">
                <a:srgbClr val="E1F2FF"/>
              </a:gs>
              <a:gs pos="100000">
                <a:srgbClr val="C5E9F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21960" y="1297634"/>
            <a:ext cx="20383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>
                <a:latin typeface="Franklin Gothic Book" pitchFamily="34" charset="0"/>
                <a:ea typeface="Calibri"/>
                <a:cs typeface="Times New Roman"/>
              </a:rPr>
              <a:t>Основные характеристики:</a:t>
            </a:r>
          </a:p>
        </p:txBody>
      </p:sp>
      <p:grpSp>
        <p:nvGrpSpPr>
          <p:cNvPr id="13" name="Группа 26"/>
          <p:cNvGrpSpPr>
            <a:grpSpLocks noChangeAspect="1"/>
          </p:cNvGrpSpPr>
          <p:nvPr/>
        </p:nvGrpSpPr>
        <p:grpSpPr bwMode="auto">
          <a:xfrm rot="-5400000" flipH="1" flipV="1">
            <a:off x="373063" y="1359218"/>
            <a:ext cx="147637" cy="147637"/>
            <a:chOff x="290513" y="1150938"/>
            <a:chExt cx="117475" cy="117475"/>
          </a:xfrm>
        </p:grpSpPr>
        <p:sp>
          <p:nvSpPr>
            <p:cNvPr id="14" name="Овал 13"/>
            <p:cNvSpPr/>
            <p:nvPr/>
          </p:nvSpPr>
          <p:spPr bwMode="auto">
            <a:xfrm>
              <a:off x="290513" y="1150938"/>
              <a:ext cx="117475" cy="117475"/>
            </a:xfrm>
            <a:prstGeom prst="ellipse">
              <a:avLst/>
            </a:prstGeom>
            <a:solidFill>
              <a:srgbClr val="97D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5" name="Нашивка 14"/>
            <p:cNvSpPr/>
            <p:nvPr/>
          </p:nvSpPr>
          <p:spPr bwMode="auto">
            <a:xfrm>
              <a:off x="329165" y="1170390"/>
              <a:ext cx="54317" cy="79581"/>
            </a:xfrm>
            <a:prstGeom prst="chevron">
              <a:avLst>
                <a:gd name="adj" fmla="val 5963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16" name="Прямая соединительная линия 15"/>
          <p:cNvCxnSpPr/>
          <p:nvPr/>
        </p:nvCxnSpPr>
        <p:spPr>
          <a:xfrm>
            <a:off x="440690" y="1597978"/>
            <a:ext cx="0" cy="2499677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Группа 26"/>
          <p:cNvGrpSpPr/>
          <p:nvPr/>
        </p:nvGrpSpPr>
        <p:grpSpPr>
          <a:xfrm>
            <a:off x="3120390" y="1065028"/>
            <a:ext cx="5987415" cy="3945121"/>
            <a:chOff x="3009900" y="992226"/>
            <a:chExt cx="6097905" cy="4017923"/>
          </a:xfrm>
        </p:grpSpPr>
        <p:pic>
          <p:nvPicPr>
            <p:cNvPr id="8" name="Рисунок 7" descr="Снимок тэг.PNG"/>
            <p:cNvPicPr>
              <a:picLocks noChangeAspect="1"/>
            </p:cNvPicPr>
            <p:nvPr/>
          </p:nvPicPr>
          <p:blipFill>
            <a:blip r:embed="rId2" cstate="print"/>
            <a:srcRect r="11506"/>
            <a:stretch>
              <a:fillRect/>
            </a:stretch>
          </p:blipFill>
          <p:spPr>
            <a:xfrm>
              <a:off x="3009900" y="992226"/>
              <a:ext cx="5831205" cy="4017923"/>
            </a:xfrm>
            <a:prstGeom prst="rect">
              <a:avLst/>
            </a:prstGeom>
          </p:spPr>
        </p:pic>
        <p:pic>
          <p:nvPicPr>
            <p:cNvPr id="23" name="Рисунок 22" descr="Снимок тэг.PNG"/>
            <p:cNvPicPr>
              <a:picLocks noChangeAspect="1"/>
            </p:cNvPicPr>
            <p:nvPr/>
          </p:nvPicPr>
          <p:blipFill>
            <a:blip r:embed="rId2" cstate="print"/>
            <a:srcRect l="95432"/>
            <a:stretch>
              <a:fillRect/>
            </a:stretch>
          </p:blipFill>
          <p:spPr>
            <a:xfrm>
              <a:off x="8806815" y="992226"/>
              <a:ext cx="300990" cy="401792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90513" y="2159000"/>
            <a:ext cx="8558212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140868" bIns="0">
            <a:spAutoFit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  <a:defRPr/>
            </a:pPr>
            <a:r>
              <a:rPr lang="ru-RU" sz="2400" b="1" spc="50" dirty="0">
                <a:solidFill>
                  <a:srgbClr val="2C69A3"/>
                </a:solidFill>
                <a:latin typeface="Franklin Gothic Book" pitchFamily="34" charset="0"/>
              </a:rPr>
              <a:t>СИСТЕМА ЦЕНТРАЛИЗОВАННОГО СЕРВИСНОГО ОБСЛУЖИВАНИЯ ЭНЕРГЕТИЧЕСКОГО ОБОРУДОВАНИЯ —</a:t>
            </a:r>
            <a:br>
              <a:rPr lang="ru-RU" sz="2400" b="1" spc="50" dirty="0">
                <a:solidFill>
                  <a:srgbClr val="2C69A3"/>
                </a:solidFill>
                <a:latin typeface="Franklin Gothic Book" pitchFamily="34" charset="0"/>
              </a:rPr>
            </a:br>
            <a:r>
              <a:rPr lang="ru-RU" sz="2400" b="1" spc="50" dirty="0">
                <a:solidFill>
                  <a:srgbClr val="2C69A3"/>
                </a:solidFill>
                <a:latin typeface="Franklin Gothic Book" pitchFamily="34" charset="0"/>
              </a:rPr>
              <a:t>КАК ОСНОВА БЕЗАВАРИЙНОЙ РАБОТЫ ЭЛЕКТРОХОЗЯЙСТВА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31"/>
          <p:cNvGrpSpPr>
            <a:grpSpLocks/>
          </p:cNvGrpSpPr>
          <p:nvPr/>
        </p:nvGrpSpPr>
        <p:grpSpPr bwMode="auto">
          <a:xfrm>
            <a:off x="252413" y="3406775"/>
            <a:ext cx="8642350" cy="517525"/>
            <a:chOff x="243974" y="1822223"/>
            <a:chExt cx="8642805" cy="652900"/>
          </a:xfrm>
        </p:grpSpPr>
        <p:sp>
          <p:nvSpPr>
            <p:cNvPr id="31" name="Пятиугольник 30"/>
            <p:cNvSpPr/>
            <p:nvPr/>
          </p:nvSpPr>
          <p:spPr bwMode="auto">
            <a:xfrm>
              <a:off x="445597" y="1822223"/>
              <a:ext cx="8441182" cy="652900"/>
            </a:xfrm>
            <a:prstGeom prst="homePlate">
              <a:avLst>
                <a:gd name="adj" fmla="val 0"/>
              </a:avLst>
            </a:prstGeom>
            <a:gradFill>
              <a:gsLst>
                <a:gs pos="0">
                  <a:srgbClr val="E6E6E6"/>
                </a:gs>
                <a:gs pos="100000">
                  <a:srgbClr val="D2D2D2"/>
                </a:gs>
              </a:gsLst>
              <a:lin ang="5400000" scaled="0"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2" name="Пятиугольник 31"/>
            <p:cNvSpPr/>
            <p:nvPr/>
          </p:nvSpPr>
          <p:spPr bwMode="auto">
            <a:xfrm>
              <a:off x="243974" y="1822223"/>
              <a:ext cx="436585" cy="652900"/>
            </a:xfrm>
            <a:prstGeom prst="homePlate">
              <a:avLst>
                <a:gd name="adj" fmla="val 35718"/>
              </a:avLst>
            </a:prstGeom>
            <a:gradFill>
              <a:gsLst>
                <a:gs pos="0">
                  <a:srgbClr val="B3E2FF"/>
                </a:gs>
                <a:gs pos="100000">
                  <a:srgbClr val="85D1FF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4" name="Группа 31"/>
          <p:cNvGrpSpPr>
            <a:grpSpLocks/>
          </p:cNvGrpSpPr>
          <p:nvPr/>
        </p:nvGrpSpPr>
        <p:grpSpPr bwMode="auto">
          <a:xfrm>
            <a:off x="252413" y="2678113"/>
            <a:ext cx="8642350" cy="517525"/>
            <a:chOff x="243974" y="1822223"/>
            <a:chExt cx="8642805" cy="652900"/>
          </a:xfrm>
        </p:grpSpPr>
        <p:sp>
          <p:nvSpPr>
            <p:cNvPr id="28" name="Пятиугольник 27"/>
            <p:cNvSpPr/>
            <p:nvPr/>
          </p:nvSpPr>
          <p:spPr bwMode="auto">
            <a:xfrm>
              <a:off x="445597" y="1822223"/>
              <a:ext cx="8441182" cy="652900"/>
            </a:xfrm>
            <a:prstGeom prst="homePlate">
              <a:avLst>
                <a:gd name="adj" fmla="val 0"/>
              </a:avLst>
            </a:prstGeom>
            <a:gradFill>
              <a:gsLst>
                <a:gs pos="0">
                  <a:srgbClr val="E6E6E6"/>
                </a:gs>
                <a:gs pos="100000">
                  <a:srgbClr val="D2D2D2"/>
                </a:gs>
              </a:gsLst>
              <a:lin ang="5400000" scaled="0"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9" name="Пятиугольник 28"/>
            <p:cNvSpPr/>
            <p:nvPr/>
          </p:nvSpPr>
          <p:spPr bwMode="auto">
            <a:xfrm>
              <a:off x="243974" y="1822223"/>
              <a:ext cx="436585" cy="652900"/>
            </a:xfrm>
            <a:prstGeom prst="homePlate">
              <a:avLst>
                <a:gd name="adj" fmla="val 35718"/>
              </a:avLst>
            </a:prstGeom>
            <a:gradFill>
              <a:gsLst>
                <a:gs pos="0">
                  <a:srgbClr val="B3E2FF"/>
                </a:gs>
                <a:gs pos="100000">
                  <a:srgbClr val="85D1FF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5" name="Группа 31"/>
          <p:cNvGrpSpPr>
            <a:grpSpLocks/>
          </p:cNvGrpSpPr>
          <p:nvPr/>
        </p:nvGrpSpPr>
        <p:grpSpPr bwMode="auto">
          <a:xfrm>
            <a:off x="252413" y="1951038"/>
            <a:ext cx="8642350" cy="517525"/>
            <a:chOff x="243974" y="1822223"/>
            <a:chExt cx="8642805" cy="652900"/>
          </a:xfrm>
        </p:grpSpPr>
        <p:sp>
          <p:nvSpPr>
            <p:cNvPr id="25" name="Пятиугольник 24"/>
            <p:cNvSpPr/>
            <p:nvPr/>
          </p:nvSpPr>
          <p:spPr bwMode="auto">
            <a:xfrm>
              <a:off x="445597" y="1822223"/>
              <a:ext cx="8441182" cy="652900"/>
            </a:xfrm>
            <a:prstGeom prst="homePlate">
              <a:avLst>
                <a:gd name="adj" fmla="val 0"/>
              </a:avLst>
            </a:prstGeom>
            <a:gradFill>
              <a:gsLst>
                <a:gs pos="0">
                  <a:srgbClr val="E6E6E6"/>
                </a:gs>
                <a:gs pos="100000">
                  <a:srgbClr val="D2D2D2"/>
                </a:gs>
              </a:gsLst>
              <a:lin ang="5400000" scaled="0"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6" name="Пятиугольник 25"/>
            <p:cNvSpPr/>
            <p:nvPr/>
          </p:nvSpPr>
          <p:spPr bwMode="auto">
            <a:xfrm>
              <a:off x="243974" y="1822223"/>
              <a:ext cx="436585" cy="652900"/>
            </a:xfrm>
            <a:prstGeom prst="homePlate">
              <a:avLst>
                <a:gd name="adj" fmla="val 35718"/>
              </a:avLst>
            </a:prstGeom>
            <a:gradFill>
              <a:gsLst>
                <a:gs pos="0">
                  <a:srgbClr val="B3E2FF"/>
                </a:gs>
                <a:gs pos="100000">
                  <a:srgbClr val="85D1FF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6" name="Группа 31"/>
          <p:cNvGrpSpPr>
            <a:grpSpLocks/>
          </p:cNvGrpSpPr>
          <p:nvPr/>
        </p:nvGrpSpPr>
        <p:grpSpPr bwMode="auto">
          <a:xfrm>
            <a:off x="252413" y="1222375"/>
            <a:ext cx="8642350" cy="517525"/>
            <a:chOff x="243974" y="1822223"/>
            <a:chExt cx="8642805" cy="652900"/>
          </a:xfrm>
        </p:grpSpPr>
        <p:sp>
          <p:nvSpPr>
            <p:cNvPr id="22" name="Пятиугольник 21"/>
            <p:cNvSpPr/>
            <p:nvPr/>
          </p:nvSpPr>
          <p:spPr bwMode="auto">
            <a:xfrm>
              <a:off x="445597" y="1822223"/>
              <a:ext cx="8441182" cy="652900"/>
            </a:xfrm>
            <a:prstGeom prst="homePlate">
              <a:avLst>
                <a:gd name="adj" fmla="val 0"/>
              </a:avLst>
            </a:prstGeom>
            <a:gradFill>
              <a:gsLst>
                <a:gs pos="0">
                  <a:srgbClr val="E6E6E6"/>
                </a:gs>
                <a:gs pos="100000">
                  <a:srgbClr val="D2D2D2"/>
                </a:gs>
              </a:gsLst>
              <a:lin ang="5400000" scaled="0"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3" name="Пятиугольник 22"/>
            <p:cNvSpPr/>
            <p:nvPr/>
          </p:nvSpPr>
          <p:spPr bwMode="auto">
            <a:xfrm>
              <a:off x="243974" y="1822223"/>
              <a:ext cx="436585" cy="652900"/>
            </a:xfrm>
            <a:prstGeom prst="homePlate">
              <a:avLst>
                <a:gd name="adj" fmla="val 35718"/>
              </a:avLst>
            </a:prstGeom>
            <a:gradFill>
              <a:gsLst>
                <a:gs pos="0">
                  <a:srgbClr val="B3E2FF"/>
                </a:gs>
                <a:gs pos="100000">
                  <a:srgbClr val="85D1FF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7" name="Группа 31"/>
          <p:cNvGrpSpPr>
            <a:grpSpLocks/>
          </p:cNvGrpSpPr>
          <p:nvPr/>
        </p:nvGrpSpPr>
        <p:grpSpPr bwMode="auto">
          <a:xfrm>
            <a:off x="252413" y="4133850"/>
            <a:ext cx="8642350" cy="519113"/>
            <a:chOff x="243974" y="1822223"/>
            <a:chExt cx="8642805" cy="652900"/>
          </a:xfrm>
        </p:grpSpPr>
        <p:sp>
          <p:nvSpPr>
            <p:cNvPr id="19" name="Пятиугольник 18"/>
            <p:cNvSpPr/>
            <p:nvPr/>
          </p:nvSpPr>
          <p:spPr bwMode="auto">
            <a:xfrm>
              <a:off x="445597" y="1822223"/>
              <a:ext cx="8441182" cy="652900"/>
            </a:xfrm>
            <a:prstGeom prst="homePlate">
              <a:avLst>
                <a:gd name="adj" fmla="val 0"/>
              </a:avLst>
            </a:prstGeom>
            <a:gradFill>
              <a:gsLst>
                <a:gs pos="0">
                  <a:srgbClr val="E6E6E6"/>
                </a:gs>
                <a:gs pos="100000">
                  <a:srgbClr val="D2D2D2"/>
                </a:gs>
              </a:gsLst>
              <a:lin ang="5400000" scaled="0"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0" name="Пятиугольник 19"/>
            <p:cNvSpPr/>
            <p:nvPr/>
          </p:nvSpPr>
          <p:spPr bwMode="auto">
            <a:xfrm>
              <a:off x="243974" y="1822223"/>
              <a:ext cx="436585" cy="652900"/>
            </a:xfrm>
            <a:prstGeom prst="homePlate">
              <a:avLst>
                <a:gd name="adj" fmla="val 35718"/>
              </a:avLst>
            </a:prstGeom>
            <a:gradFill>
              <a:gsLst>
                <a:gs pos="0">
                  <a:srgbClr val="B3E2FF"/>
                </a:gs>
                <a:gs pos="100000">
                  <a:srgbClr val="85D1FF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54000" y="106363"/>
            <a:ext cx="7802563" cy="66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140868" bIns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b="1" spc="50" dirty="0" smtClean="0">
                <a:solidFill>
                  <a:schemeClr val="bg1"/>
                </a:solidFill>
                <a:latin typeface="Franklin Gothic Book" pitchFamily="34" charset="0"/>
              </a:rPr>
              <a:t>Проблемные аспекты системы организации технического обслуживания энергетического оборудования и изделий энергетического назначения нового поколения собственными силами эксплуатирующих организаций</a:t>
            </a:r>
            <a:endParaRPr lang="ru-RU" b="1" spc="50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  <p:sp>
        <p:nvSpPr>
          <p:cNvPr id="68616" name="TextBox 10"/>
          <p:cNvSpPr txBox="1">
            <a:spLocks noChangeArrowheads="1"/>
          </p:cNvSpPr>
          <p:nvPr/>
        </p:nvSpPr>
        <p:spPr bwMode="auto">
          <a:xfrm>
            <a:off x="665163" y="1204913"/>
            <a:ext cx="8189912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1800"/>
              </a:spcBef>
            </a:pPr>
            <a:r>
              <a:rPr lang="ru-RU" sz="1400" dirty="0">
                <a:latin typeface="Franklin Gothic Book" pitchFamily="34" charset="0"/>
              </a:rPr>
              <a:t>Значительные сроки и частая  периодичность обучения и переподготовки персонала под новые виды элементной базы</a:t>
            </a:r>
          </a:p>
          <a:p>
            <a:pPr>
              <a:spcBef>
                <a:spcPts val="2400"/>
              </a:spcBef>
            </a:pPr>
            <a:r>
              <a:rPr lang="ru-RU" sz="1400" dirty="0">
                <a:latin typeface="Franklin Gothic Book" pitchFamily="34" charset="0"/>
              </a:rPr>
              <a:t>Отсутствие дифференцированного подхода к определению объема регламентных работ в привязке</a:t>
            </a:r>
            <a:br>
              <a:rPr lang="ru-RU" sz="1400" dirty="0">
                <a:latin typeface="Franklin Gothic Book" pitchFamily="34" charset="0"/>
              </a:rPr>
            </a:br>
            <a:r>
              <a:rPr lang="ru-RU" sz="1400" dirty="0">
                <a:latin typeface="Franklin Gothic Book" pitchFamily="34" charset="0"/>
              </a:rPr>
              <a:t>к фактическому техническому состоянию оборудования и изделий</a:t>
            </a:r>
          </a:p>
          <a:p>
            <a:pPr>
              <a:spcBef>
                <a:spcPts val="2400"/>
              </a:spcBef>
            </a:pPr>
            <a:r>
              <a:rPr lang="ru-RU" sz="1400" dirty="0">
                <a:latin typeface="Franklin Gothic Book" pitchFamily="34" charset="0"/>
              </a:rPr>
              <a:t>Отсутствие разделения работ по техническому обслуживанию между исполнителями (все работы выполняются силами эксплуатирующей организации)</a:t>
            </a:r>
          </a:p>
          <a:p>
            <a:pPr>
              <a:spcBef>
                <a:spcPts val="2400"/>
              </a:spcBef>
            </a:pPr>
            <a:r>
              <a:rPr lang="ru-RU" sz="1400" dirty="0">
                <a:latin typeface="Franklin Gothic Book" pitchFamily="34" charset="0"/>
              </a:rPr>
              <a:t>Сроки обновления элементной базы и комплектующих изделий значительно короче установленного срока службы оборудования или изделия в целом</a:t>
            </a:r>
          </a:p>
          <a:p>
            <a:pPr>
              <a:spcBef>
                <a:spcPts val="2400"/>
              </a:spcBef>
            </a:pPr>
            <a:r>
              <a:rPr lang="ru-RU" sz="1400" dirty="0">
                <a:latin typeface="Franklin Gothic Book" pitchFamily="34" charset="0"/>
              </a:rPr>
              <a:t>Необходимость частого изменения номенклатуры запасных частей и изделий для ремонтных нужд</a:t>
            </a:r>
            <a:br>
              <a:rPr lang="ru-RU" sz="1400" dirty="0">
                <a:latin typeface="Franklin Gothic Book" pitchFamily="34" charset="0"/>
              </a:rPr>
            </a:br>
            <a:r>
              <a:rPr lang="ru-RU" sz="1400" dirty="0">
                <a:latin typeface="Franklin Gothic Book" pitchFamily="34" charset="0"/>
              </a:rPr>
              <a:t>из-за обновления элементной базы и комплектующих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C:\Users\d.lovygin\Desktop\Безымянный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1875" y="1042988"/>
            <a:ext cx="7088188" cy="377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234950" y="148590"/>
            <a:ext cx="799465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140868" bIns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Franklin Gothic Book" pitchFamily="34" charset="0"/>
              </a:rPr>
              <a:t>Основные этапы сервисного обслуживания электротехнического оборудования и изделий энергетического назначения «НИПОМ»</a:t>
            </a:r>
            <a:endParaRPr lang="ru-RU" b="1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78388" y="1082675"/>
            <a:ext cx="1577975" cy="985838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2C69A3"/>
                </a:solidFill>
                <a:latin typeface="Franklin Gothic Book" pitchFamily="34" charset="0"/>
              </a:rPr>
              <a:t>1</a:t>
            </a:r>
          </a:p>
          <a:p>
            <a:pPr algn="ctr">
              <a:defRPr/>
            </a:pPr>
            <a:r>
              <a:rPr lang="ru-RU" sz="1000" dirty="0">
                <a:latin typeface="Franklin Gothic Book" pitchFamily="34" charset="0"/>
              </a:rPr>
              <a:t>Мониторинг технического состояния оборудования.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597650" y="2228850"/>
            <a:ext cx="1590675" cy="1138238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2C69A3"/>
                </a:solidFill>
                <a:latin typeface="Franklin Gothic Book" pitchFamily="34" charset="0"/>
              </a:rPr>
              <a:t>2</a:t>
            </a:r>
          </a:p>
          <a:p>
            <a:pPr algn="ctr">
              <a:defRPr/>
            </a:pPr>
            <a:r>
              <a:rPr lang="ru-RU" sz="1000" dirty="0">
                <a:latin typeface="Franklin Gothic Book" pitchFamily="34" charset="0"/>
              </a:rPr>
              <a:t>Уточнение</a:t>
            </a:r>
            <a:br>
              <a:rPr lang="ru-RU" sz="1000" dirty="0">
                <a:latin typeface="Franklin Gothic Book" pitchFamily="34" charset="0"/>
              </a:rPr>
            </a:br>
            <a:r>
              <a:rPr lang="ru-RU" sz="1000" dirty="0">
                <a:latin typeface="Franklin Gothic Book" pitchFamily="34" charset="0"/>
              </a:rPr>
              <a:t>и согласование объема работ по результатам мониторинга.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932363" y="3411538"/>
            <a:ext cx="1489075" cy="1139825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2C69A3"/>
                </a:solidFill>
                <a:latin typeface="Franklin Gothic Book" pitchFamily="34" charset="0"/>
              </a:rPr>
              <a:t>3</a:t>
            </a:r>
          </a:p>
          <a:p>
            <a:pPr algn="ctr">
              <a:defRPr/>
            </a:pPr>
            <a:r>
              <a:rPr lang="ru-RU" sz="1000" dirty="0">
                <a:latin typeface="Franklin Gothic Book" pitchFamily="34" charset="0"/>
              </a:rPr>
              <a:t>Уточнение смет</a:t>
            </a:r>
            <a:br>
              <a:rPr lang="ru-RU" sz="1000" dirty="0">
                <a:latin typeface="Franklin Gothic Book" pitchFamily="34" charset="0"/>
              </a:rPr>
            </a:br>
            <a:r>
              <a:rPr lang="ru-RU" sz="1000" dirty="0">
                <a:latin typeface="Franklin Gothic Book" pitchFamily="34" charset="0"/>
              </a:rPr>
              <a:t>по результатам согласования объема работ.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667000" y="3416300"/>
            <a:ext cx="1609725" cy="1138238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2C69A3"/>
                </a:solidFill>
                <a:latin typeface="Franklin Gothic Book" pitchFamily="34" charset="0"/>
              </a:rPr>
              <a:t>4</a:t>
            </a:r>
          </a:p>
          <a:p>
            <a:pPr algn="ctr">
              <a:defRPr/>
            </a:pPr>
            <a:r>
              <a:rPr lang="ru-RU" sz="1000" dirty="0">
                <a:latin typeface="Franklin Gothic Book" pitchFamily="34" charset="0"/>
              </a:rPr>
              <a:t>Выполнение согласованного объема работ технического обслуживания.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38225" y="2128838"/>
            <a:ext cx="1477963" cy="144780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2C69A3"/>
                </a:solidFill>
                <a:latin typeface="Franklin Gothic Book" pitchFamily="34" charset="0"/>
              </a:rPr>
              <a:t>5</a:t>
            </a:r>
          </a:p>
          <a:p>
            <a:pPr algn="ctr">
              <a:defRPr/>
            </a:pPr>
            <a:r>
              <a:rPr lang="ru-RU" sz="1000" dirty="0" err="1">
                <a:latin typeface="Franklin Gothic Book" pitchFamily="34" charset="0"/>
              </a:rPr>
              <a:t>Тепловизионное</a:t>
            </a:r>
            <a:r>
              <a:rPr lang="ru-RU" sz="1000" dirty="0">
                <a:latin typeface="Franklin Gothic Book" pitchFamily="34" charset="0"/>
              </a:rPr>
              <a:t> фотографирование оборудования. Оценка динамики изменения технического состояния.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727325" y="1087438"/>
            <a:ext cx="1471613" cy="98425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2C69A3"/>
                </a:solidFill>
                <a:latin typeface="Franklin Gothic Book" pitchFamily="34" charset="0"/>
              </a:rPr>
              <a:t>6</a:t>
            </a:r>
          </a:p>
          <a:p>
            <a:pPr algn="ctr">
              <a:defRPr/>
            </a:pPr>
            <a:r>
              <a:rPr lang="ru-RU" sz="1000" dirty="0">
                <a:latin typeface="Franklin Gothic Book" pitchFamily="34" charset="0"/>
              </a:rPr>
              <a:t>Сдача работ.</a:t>
            </a:r>
          </a:p>
          <a:p>
            <a:pPr algn="ctr">
              <a:defRPr/>
            </a:pPr>
            <a:r>
              <a:rPr lang="ru-RU" sz="1000" dirty="0">
                <a:latin typeface="Franklin Gothic Book" pitchFamily="34" charset="0"/>
              </a:rPr>
              <a:t>Оформление актов. Рекомендации.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1"/>
          <p:cNvGrpSpPr>
            <a:grpSpLocks/>
          </p:cNvGrpSpPr>
          <p:nvPr/>
        </p:nvGrpSpPr>
        <p:grpSpPr bwMode="auto">
          <a:xfrm>
            <a:off x="252413" y="4267200"/>
            <a:ext cx="8642350" cy="517525"/>
            <a:chOff x="243974" y="1822223"/>
            <a:chExt cx="8642805" cy="652900"/>
          </a:xfrm>
        </p:grpSpPr>
        <p:sp>
          <p:nvSpPr>
            <p:cNvPr id="26" name="Пятиугольник 25"/>
            <p:cNvSpPr/>
            <p:nvPr/>
          </p:nvSpPr>
          <p:spPr bwMode="auto">
            <a:xfrm>
              <a:off x="445597" y="1822223"/>
              <a:ext cx="8441182" cy="652900"/>
            </a:xfrm>
            <a:prstGeom prst="homePlate">
              <a:avLst>
                <a:gd name="adj" fmla="val 0"/>
              </a:avLst>
            </a:prstGeom>
            <a:gradFill>
              <a:gsLst>
                <a:gs pos="0">
                  <a:srgbClr val="E6E6E6"/>
                </a:gs>
                <a:gs pos="100000">
                  <a:srgbClr val="D2D2D2"/>
                </a:gs>
              </a:gsLst>
              <a:lin ang="5400000" scaled="0"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7" name="Пятиугольник 26"/>
            <p:cNvSpPr/>
            <p:nvPr/>
          </p:nvSpPr>
          <p:spPr bwMode="auto">
            <a:xfrm>
              <a:off x="243974" y="1822223"/>
              <a:ext cx="436585" cy="652900"/>
            </a:xfrm>
            <a:prstGeom prst="homePlate">
              <a:avLst>
                <a:gd name="adj" fmla="val 35718"/>
              </a:avLst>
            </a:prstGeom>
            <a:gradFill>
              <a:gsLst>
                <a:gs pos="0">
                  <a:srgbClr val="B3E2FF"/>
                </a:gs>
                <a:gs pos="100000">
                  <a:srgbClr val="85D1FF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3" name="Группа 31"/>
          <p:cNvGrpSpPr>
            <a:grpSpLocks/>
          </p:cNvGrpSpPr>
          <p:nvPr/>
        </p:nvGrpSpPr>
        <p:grpSpPr bwMode="auto">
          <a:xfrm>
            <a:off x="252413" y="3663950"/>
            <a:ext cx="8642350" cy="517525"/>
            <a:chOff x="243974" y="1822223"/>
            <a:chExt cx="8642805" cy="652900"/>
          </a:xfrm>
        </p:grpSpPr>
        <p:sp>
          <p:nvSpPr>
            <p:cNvPr id="23" name="Пятиугольник 22"/>
            <p:cNvSpPr/>
            <p:nvPr/>
          </p:nvSpPr>
          <p:spPr bwMode="auto">
            <a:xfrm>
              <a:off x="445597" y="1822223"/>
              <a:ext cx="8441182" cy="652900"/>
            </a:xfrm>
            <a:prstGeom prst="homePlate">
              <a:avLst>
                <a:gd name="adj" fmla="val 0"/>
              </a:avLst>
            </a:prstGeom>
            <a:gradFill>
              <a:gsLst>
                <a:gs pos="0">
                  <a:srgbClr val="E6E6E6"/>
                </a:gs>
                <a:gs pos="100000">
                  <a:srgbClr val="D2D2D2"/>
                </a:gs>
              </a:gsLst>
              <a:lin ang="5400000" scaled="0"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4" name="Пятиугольник 23"/>
            <p:cNvSpPr/>
            <p:nvPr/>
          </p:nvSpPr>
          <p:spPr bwMode="auto">
            <a:xfrm>
              <a:off x="243974" y="1822223"/>
              <a:ext cx="436585" cy="652900"/>
            </a:xfrm>
            <a:prstGeom prst="homePlate">
              <a:avLst>
                <a:gd name="adj" fmla="val 35718"/>
              </a:avLst>
            </a:prstGeom>
            <a:gradFill>
              <a:gsLst>
                <a:gs pos="0">
                  <a:srgbClr val="B3E2FF"/>
                </a:gs>
                <a:gs pos="100000">
                  <a:srgbClr val="85D1FF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4" name="Группа 31"/>
          <p:cNvGrpSpPr>
            <a:grpSpLocks/>
          </p:cNvGrpSpPr>
          <p:nvPr/>
        </p:nvGrpSpPr>
        <p:grpSpPr bwMode="auto">
          <a:xfrm>
            <a:off x="252413" y="3059113"/>
            <a:ext cx="8642350" cy="517525"/>
            <a:chOff x="243974" y="1822223"/>
            <a:chExt cx="8642805" cy="652900"/>
          </a:xfrm>
        </p:grpSpPr>
        <p:sp>
          <p:nvSpPr>
            <p:cNvPr id="20" name="Пятиугольник 19"/>
            <p:cNvSpPr/>
            <p:nvPr/>
          </p:nvSpPr>
          <p:spPr bwMode="auto">
            <a:xfrm>
              <a:off x="445597" y="1822223"/>
              <a:ext cx="8441182" cy="652900"/>
            </a:xfrm>
            <a:prstGeom prst="homePlate">
              <a:avLst>
                <a:gd name="adj" fmla="val 0"/>
              </a:avLst>
            </a:prstGeom>
            <a:gradFill>
              <a:gsLst>
                <a:gs pos="0">
                  <a:srgbClr val="E6E6E6"/>
                </a:gs>
                <a:gs pos="100000">
                  <a:srgbClr val="D2D2D2"/>
                </a:gs>
              </a:gsLst>
              <a:lin ang="5400000" scaled="0"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1" name="Пятиугольник 20"/>
            <p:cNvSpPr/>
            <p:nvPr/>
          </p:nvSpPr>
          <p:spPr bwMode="auto">
            <a:xfrm>
              <a:off x="243974" y="1822223"/>
              <a:ext cx="436585" cy="652900"/>
            </a:xfrm>
            <a:prstGeom prst="homePlate">
              <a:avLst>
                <a:gd name="adj" fmla="val 35718"/>
              </a:avLst>
            </a:prstGeom>
            <a:gradFill>
              <a:gsLst>
                <a:gs pos="0">
                  <a:srgbClr val="B3E2FF"/>
                </a:gs>
                <a:gs pos="100000">
                  <a:srgbClr val="85D1FF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5" name="Группа 31"/>
          <p:cNvGrpSpPr>
            <a:grpSpLocks/>
          </p:cNvGrpSpPr>
          <p:nvPr/>
        </p:nvGrpSpPr>
        <p:grpSpPr bwMode="auto">
          <a:xfrm>
            <a:off x="252413" y="2455863"/>
            <a:ext cx="8642350" cy="517525"/>
            <a:chOff x="243974" y="1822223"/>
            <a:chExt cx="8642805" cy="652900"/>
          </a:xfrm>
        </p:grpSpPr>
        <p:sp>
          <p:nvSpPr>
            <p:cNvPr id="11" name="Пятиугольник 10"/>
            <p:cNvSpPr/>
            <p:nvPr/>
          </p:nvSpPr>
          <p:spPr bwMode="auto">
            <a:xfrm>
              <a:off x="445597" y="1822223"/>
              <a:ext cx="8441182" cy="652900"/>
            </a:xfrm>
            <a:prstGeom prst="homePlate">
              <a:avLst>
                <a:gd name="adj" fmla="val 0"/>
              </a:avLst>
            </a:prstGeom>
            <a:gradFill>
              <a:gsLst>
                <a:gs pos="0">
                  <a:srgbClr val="E6E6E6"/>
                </a:gs>
                <a:gs pos="100000">
                  <a:srgbClr val="D2D2D2"/>
                </a:gs>
              </a:gsLst>
              <a:lin ang="5400000" scaled="0"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2" name="Пятиугольник 11"/>
            <p:cNvSpPr/>
            <p:nvPr/>
          </p:nvSpPr>
          <p:spPr bwMode="auto">
            <a:xfrm>
              <a:off x="243974" y="1822223"/>
              <a:ext cx="436585" cy="652900"/>
            </a:xfrm>
            <a:prstGeom prst="homePlate">
              <a:avLst>
                <a:gd name="adj" fmla="val 35718"/>
              </a:avLst>
            </a:prstGeom>
            <a:gradFill>
              <a:gsLst>
                <a:gs pos="0">
                  <a:srgbClr val="B3E2FF"/>
                </a:gs>
                <a:gs pos="100000">
                  <a:srgbClr val="85D1FF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6" name="Группа 31"/>
          <p:cNvGrpSpPr>
            <a:grpSpLocks/>
          </p:cNvGrpSpPr>
          <p:nvPr/>
        </p:nvGrpSpPr>
        <p:grpSpPr bwMode="auto">
          <a:xfrm>
            <a:off x="252413" y="1690688"/>
            <a:ext cx="8642350" cy="679450"/>
            <a:chOff x="243974" y="1822224"/>
            <a:chExt cx="8642805" cy="857779"/>
          </a:xfrm>
        </p:grpSpPr>
        <p:sp>
          <p:nvSpPr>
            <p:cNvPr id="14" name="Пятиугольник 13"/>
            <p:cNvSpPr/>
            <p:nvPr/>
          </p:nvSpPr>
          <p:spPr bwMode="auto">
            <a:xfrm>
              <a:off x="445597" y="1822224"/>
              <a:ext cx="8441182" cy="857779"/>
            </a:xfrm>
            <a:prstGeom prst="homePlate">
              <a:avLst>
                <a:gd name="adj" fmla="val 0"/>
              </a:avLst>
            </a:prstGeom>
            <a:gradFill>
              <a:gsLst>
                <a:gs pos="0">
                  <a:srgbClr val="E6E6E6"/>
                </a:gs>
                <a:gs pos="100000">
                  <a:srgbClr val="D2D2D2"/>
                </a:gs>
              </a:gsLst>
              <a:lin ang="5400000" scaled="0"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" name="Пятиугольник 14"/>
            <p:cNvSpPr/>
            <p:nvPr/>
          </p:nvSpPr>
          <p:spPr bwMode="auto">
            <a:xfrm>
              <a:off x="243974" y="1822224"/>
              <a:ext cx="436585" cy="857779"/>
            </a:xfrm>
            <a:prstGeom prst="homePlate">
              <a:avLst>
                <a:gd name="adj" fmla="val 35718"/>
              </a:avLst>
            </a:prstGeom>
            <a:gradFill>
              <a:gsLst>
                <a:gs pos="0">
                  <a:srgbClr val="B3E2FF"/>
                </a:gs>
                <a:gs pos="100000">
                  <a:srgbClr val="85D1FF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7" name="Группа 31"/>
          <p:cNvGrpSpPr>
            <a:grpSpLocks/>
          </p:cNvGrpSpPr>
          <p:nvPr/>
        </p:nvGrpSpPr>
        <p:grpSpPr bwMode="auto">
          <a:xfrm>
            <a:off x="252413" y="1085850"/>
            <a:ext cx="8642350" cy="519113"/>
            <a:chOff x="243974" y="1822223"/>
            <a:chExt cx="8642805" cy="652900"/>
          </a:xfrm>
        </p:grpSpPr>
        <p:sp>
          <p:nvSpPr>
            <p:cNvPr id="17" name="Пятиугольник 16"/>
            <p:cNvSpPr/>
            <p:nvPr/>
          </p:nvSpPr>
          <p:spPr bwMode="auto">
            <a:xfrm>
              <a:off x="445597" y="1822223"/>
              <a:ext cx="8441182" cy="652900"/>
            </a:xfrm>
            <a:prstGeom prst="homePlate">
              <a:avLst>
                <a:gd name="adj" fmla="val 0"/>
              </a:avLst>
            </a:prstGeom>
            <a:gradFill>
              <a:gsLst>
                <a:gs pos="0">
                  <a:srgbClr val="E6E6E6"/>
                </a:gs>
                <a:gs pos="100000">
                  <a:srgbClr val="D2D2D2"/>
                </a:gs>
              </a:gsLst>
              <a:lin ang="5400000" scaled="0"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8" name="Пятиугольник 17"/>
            <p:cNvSpPr/>
            <p:nvPr/>
          </p:nvSpPr>
          <p:spPr bwMode="auto">
            <a:xfrm>
              <a:off x="243974" y="1822223"/>
              <a:ext cx="436585" cy="652900"/>
            </a:xfrm>
            <a:prstGeom prst="homePlate">
              <a:avLst>
                <a:gd name="adj" fmla="val 35718"/>
              </a:avLst>
            </a:prstGeom>
            <a:gradFill>
              <a:gsLst>
                <a:gs pos="0">
                  <a:srgbClr val="B3E2FF"/>
                </a:gs>
                <a:gs pos="100000">
                  <a:srgbClr val="85D1FF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70664" name="Text Box 3"/>
          <p:cNvSpPr txBox="1">
            <a:spLocks noChangeArrowheads="1"/>
          </p:cNvSpPr>
          <p:nvPr/>
        </p:nvSpPr>
        <p:spPr bwMode="auto">
          <a:xfrm>
            <a:off x="234950" y="150495"/>
            <a:ext cx="780256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140868" bIns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Franklin Gothic Book" pitchFamily="34" charset="0"/>
              </a:rPr>
              <a:t>Преимущества централизованной системы сервисного обслуживания оборудования и изделий </a:t>
            </a:r>
            <a:r>
              <a:rPr lang="ru-RU" b="1" dirty="0">
                <a:solidFill>
                  <a:schemeClr val="bg1"/>
                </a:solidFill>
                <a:latin typeface="Franklin Gothic Book" pitchFamily="34" charset="0"/>
              </a:rPr>
              <a:t>«НИПОМ»</a:t>
            </a:r>
          </a:p>
        </p:txBody>
      </p:sp>
      <p:sp>
        <p:nvSpPr>
          <p:cNvPr id="70665" name="TextBox 10"/>
          <p:cNvSpPr txBox="1">
            <a:spLocks noChangeArrowheads="1"/>
          </p:cNvSpPr>
          <p:nvPr/>
        </p:nvSpPr>
        <p:spPr bwMode="auto">
          <a:xfrm>
            <a:off x="665163" y="1065213"/>
            <a:ext cx="8158162" cy="375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</a:pPr>
            <a:r>
              <a:rPr lang="ru-RU" sz="1400" dirty="0">
                <a:latin typeface="Franklin Gothic Book" pitchFamily="34" charset="0"/>
              </a:rPr>
              <a:t>Регламент технического обслуживания оборудования (изделия), разработанный компанией-изготовителем, не является догмой, а позиционируется как руководство для принятия решения</a:t>
            </a:r>
          </a:p>
          <a:p>
            <a:pPr>
              <a:spcBef>
                <a:spcPts val="1200"/>
              </a:spcBef>
            </a:pPr>
            <a:r>
              <a:rPr lang="ru-RU" sz="1400" dirty="0">
                <a:latin typeface="Franklin Gothic Book" pitchFamily="34" charset="0"/>
              </a:rPr>
              <a:t>Конкретный объем работ, планируемый при данном сервисном обслуживании, уточняется</a:t>
            </a:r>
            <a:br>
              <a:rPr lang="ru-RU" sz="1400" dirty="0">
                <a:latin typeface="Franklin Gothic Book" pitchFamily="34" charset="0"/>
              </a:rPr>
            </a:br>
            <a:r>
              <a:rPr lang="ru-RU" sz="1400" dirty="0">
                <a:latin typeface="Franklin Gothic Book" pitchFamily="34" charset="0"/>
              </a:rPr>
              <a:t>и согласовывается с заказчиком на основании объективной информации о техническом состоянии, полученной по результатам </a:t>
            </a:r>
            <a:r>
              <a:rPr lang="ru-RU" sz="1400" dirty="0" err="1">
                <a:latin typeface="Franklin Gothic Book" pitchFamily="34" charset="0"/>
              </a:rPr>
              <a:t>предсервисного</a:t>
            </a:r>
            <a:r>
              <a:rPr lang="ru-RU" sz="1400" dirty="0">
                <a:latin typeface="Franklin Gothic Book" pitchFamily="34" charset="0"/>
              </a:rPr>
              <a:t> мониторинга</a:t>
            </a:r>
          </a:p>
          <a:p>
            <a:pPr>
              <a:spcBef>
                <a:spcPts val="1200"/>
              </a:spcBef>
            </a:pPr>
            <a:r>
              <a:rPr lang="ru-RU" sz="1400" dirty="0">
                <a:latin typeface="Franklin Gothic Book" pitchFamily="34" charset="0"/>
              </a:rPr>
              <a:t>Исходя из объема выделяемых лимитов финансирования, заказчик сам определяет объем работ, выполняемых собственными силами и силами сервисной организации</a:t>
            </a:r>
          </a:p>
          <a:p>
            <a:pPr>
              <a:spcBef>
                <a:spcPts val="1500"/>
              </a:spcBef>
            </a:pPr>
            <a:r>
              <a:rPr lang="ru-RU" sz="1400" dirty="0">
                <a:latin typeface="Franklin Gothic Book" pitchFamily="34" charset="0"/>
              </a:rPr>
              <a:t>Возможность отслеживания динамики изменения технического состояния оборудования (изделий)</a:t>
            </a:r>
            <a:br>
              <a:rPr lang="ru-RU" sz="1400" dirty="0">
                <a:latin typeface="Franklin Gothic Book" pitchFamily="34" charset="0"/>
              </a:rPr>
            </a:br>
            <a:r>
              <a:rPr lang="ru-RU" sz="1400" dirty="0">
                <a:latin typeface="Franklin Gothic Book" pitchFamily="34" charset="0"/>
              </a:rPr>
              <a:t>по результатам </a:t>
            </a:r>
            <a:r>
              <a:rPr lang="ru-RU" sz="1400" dirty="0" err="1">
                <a:latin typeface="Franklin Gothic Book" pitchFamily="34" charset="0"/>
              </a:rPr>
              <a:t>предсервисного</a:t>
            </a:r>
            <a:r>
              <a:rPr lang="ru-RU" sz="1400" dirty="0">
                <a:latin typeface="Franklin Gothic Book" pitchFamily="34" charset="0"/>
              </a:rPr>
              <a:t> и </a:t>
            </a:r>
            <a:r>
              <a:rPr lang="ru-RU" sz="1400" dirty="0" err="1">
                <a:latin typeface="Franklin Gothic Book" pitchFamily="34" charset="0"/>
              </a:rPr>
              <a:t>постсервисного</a:t>
            </a:r>
            <a:r>
              <a:rPr lang="ru-RU" sz="1400" dirty="0">
                <a:latin typeface="Franklin Gothic Book" pitchFamily="34" charset="0"/>
              </a:rPr>
              <a:t> мониторинга</a:t>
            </a:r>
          </a:p>
          <a:p>
            <a:pPr>
              <a:spcBef>
                <a:spcPts val="1400"/>
              </a:spcBef>
            </a:pPr>
            <a:r>
              <a:rPr lang="ru-RU" sz="1400" dirty="0">
                <a:latin typeface="Franklin Gothic Book" pitchFamily="34" charset="0"/>
              </a:rPr>
              <a:t>Возможность замены устаревших и снятых с производства комплектующих элементов на новые</a:t>
            </a:r>
            <a:br>
              <a:rPr lang="ru-RU" sz="1400" dirty="0">
                <a:latin typeface="Franklin Gothic Book" pitchFamily="34" charset="0"/>
              </a:rPr>
            </a:br>
            <a:r>
              <a:rPr lang="ru-RU" sz="1400" dirty="0">
                <a:latin typeface="Franklin Gothic Book" pitchFamily="34" charset="0"/>
              </a:rPr>
              <a:t>(без замены оборудования в целом) в рамках сервисного обслуживания</a:t>
            </a:r>
          </a:p>
          <a:p>
            <a:pPr>
              <a:spcBef>
                <a:spcPts val="1400"/>
              </a:spcBef>
            </a:pPr>
            <a:r>
              <a:rPr lang="ru-RU" sz="1400" dirty="0">
                <a:latin typeface="Franklin Gothic Book" pitchFamily="34" charset="0"/>
              </a:rPr>
              <a:t>Объективная оценка технического состояния оборудования (изделия) на предмет принятия решения</a:t>
            </a:r>
            <a:br>
              <a:rPr lang="ru-RU" sz="1400" dirty="0">
                <a:latin typeface="Franklin Gothic Book" pitchFamily="34" charset="0"/>
              </a:rPr>
            </a:br>
            <a:r>
              <a:rPr lang="ru-RU" sz="1400" dirty="0">
                <a:latin typeface="Franklin Gothic Book" pitchFamily="34" charset="0"/>
              </a:rPr>
              <a:t>о продлении ресурса или списании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1"/>
          <p:cNvGrpSpPr>
            <a:grpSpLocks/>
          </p:cNvGrpSpPr>
          <p:nvPr/>
        </p:nvGrpSpPr>
        <p:grpSpPr bwMode="auto">
          <a:xfrm>
            <a:off x="252413" y="3927475"/>
            <a:ext cx="8642350" cy="681038"/>
            <a:chOff x="243974" y="1822224"/>
            <a:chExt cx="8642805" cy="857779"/>
          </a:xfrm>
        </p:grpSpPr>
        <p:sp>
          <p:nvSpPr>
            <p:cNvPr id="18" name="Пятиугольник 17"/>
            <p:cNvSpPr/>
            <p:nvPr/>
          </p:nvSpPr>
          <p:spPr bwMode="auto">
            <a:xfrm>
              <a:off x="445597" y="1822224"/>
              <a:ext cx="8441182" cy="857779"/>
            </a:xfrm>
            <a:prstGeom prst="homePlate">
              <a:avLst>
                <a:gd name="adj" fmla="val 0"/>
              </a:avLst>
            </a:prstGeom>
            <a:gradFill>
              <a:gsLst>
                <a:gs pos="0">
                  <a:srgbClr val="E6E6E6"/>
                </a:gs>
                <a:gs pos="100000">
                  <a:srgbClr val="D2D2D2"/>
                </a:gs>
              </a:gsLst>
              <a:lin ang="5400000" scaled="0"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9" name="Пятиугольник 18"/>
            <p:cNvSpPr/>
            <p:nvPr/>
          </p:nvSpPr>
          <p:spPr bwMode="auto">
            <a:xfrm>
              <a:off x="243974" y="1822224"/>
              <a:ext cx="436585" cy="857779"/>
            </a:xfrm>
            <a:prstGeom prst="homePlate">
              <a:avLst>
                <a:gd name="adj" fmla="val 35718"/>
              </a:avLst>
            </a:prstGeom>
            <a:gradFill>
              <a:gsLst>
                <a:gs pos="0">
                  <a:srgbClr val="B3E2FF"/>
                </a:gs>
                <a:gs pos="100000">
                  <a:srgbClr val="85D1FF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3" name="Группа 31"/>
          <p:cNvGrpSpPr>
            <a:grpSpLocks/>
          </p:cNvGrpSpPr>
          <p:nvPr/>
        </p:nvGrpSpPr>
        <p:grpSpPr bwMode="auto">
          <a:xfrm>
            <a:off x="252413" y="2868613"/>
            <a:ext cx="8642350" cy="868362"/>
            <a:chOff x="243974" y="1822223"/>
            <a:chExt cx="8642805" cy="1095542"/>
          </a:xfrm>
        </p:grpSpPr>
        <p:sp>
          <p:nvSpPr>
            <p:cNvPr id="15" name="Пятиугольник 14"/>
            <p:cNvSpPr/>
            <p:nvPr/>
          </p:nvSpPr>
          <p:spPr bwMode="auto">
            <a:xfrm>
              <a:off x="445597" y="1822223"/>
              <a:ext cx="8441182" cy="1095542"/>
            </a:xfrm>
            <a:prstGeom prst="homePlate">
              <a:avLst>
                <a:gd name="adj" fmla="val 0"/>
              </a:avLst>
            </a:prstGeom>
            <a:gradFill>
              <a:gsLst>
                <a:gs pos="0">
                  <a:srgbClr val="E6E6E6"/>
                </a:gs>
                <a:gs pos="100000">
                  <a:srgbClr val="D2D2D2"/>
                </a:gs>
              </a:gsLst>
              <a:lin ang="5400000" scaled="0"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6" name="Пятиугольник 15"/>
            <p:cNvSpPr/>
            <p:nvPr/>
          </p:nvSpPr>
          <p:spPr bwMode="auto">
            <a:xfrm>
              <a:off x="243974" y="1822223"/>
              <a:ext cx="436585" cy="1095542"/>
            </a:xfrm>
            <a:prstGeom prst="homePlate">
              <a:avLst>
                <a:gd name="adj" fmla="val 35718"/>
              </a:avLst>
            </a:prstGeom>
            <a:gradFill>
              <a:gsLst>
                <a:gs pos="0">
                  <a:srgbClr val="B3E2FF"/>
                </a:gs>
                <a:gs pos="100000">
                  <a:srgbClr val="85D1FF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4" name="Группа 31"/>
          <p:cNvGrpSpPr>
            <a:grpSpLocks/>
          </p:cNvGrpSpPr>
          <p:nvPr/>
        </p:nvGrpSpPr>
        <p:grpSpPr bwMode="auto">
          <a:xfrm>
            <a:off x="252413" y="1997075"/>
            <a:ext cx="8642350" cy="679450"/>
            <a:chOff x="243974" y="1822224"/>
            <a:chExt cx="8642805" cy="857779"/>
          </a:xfrm>
        </p:grpSpPr>
        <p:sp>
          <p:nvSpPr>
            <p:cNvPr id="9" name="Пятиугольник 8"/>
            <p:cNvSpPr/>
            <p:nvPr/>
          </p:nvSpPr>
          <p:spPr bwMode="auto">
            <a:xfrm>
              <a:off x="445597" y="1822224"/>
              <a:ext cx="8441182" cy="857779"/>
            </a:xfrm>
            <a:prstGeom prst="homePlate">
              <a:avLst>
                <a:gd name="adj" fmla="val 0"/>
              </a:avLst>
            </a:prstGeom>
            <a:gradFill>
              <a:gsLst>
                <a:gs pos="0">
                  <a:srgbClr val="E6E6E6"/>
                </a:gs>
                <a:gs pos="100000">
                  <a:srgbClr val="D2D2D2"/>
                </a:gs>
              </a:gsLst>
              <a:lin ang="5400000" scaled="0"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" name="Пятиугольник 9"/>
            <p:cNvSpPr/>
            <p:nvPr/>
          </p:nvSpPr>
          <p:spPr bwMode="auto">
            <a:xfrm>
              <a:off x="243974" y="1822224"/>
              <a:ext cx="436585" cy="857779"/>
            </a:xfrm>
            <a:prstGeom prst="homePlate">
              <a:avLst>
                <a:gd name="adj" fmla="val 35718"/>
              </a:avLst>
            </a:prstGeom>
            <a:gradFill>
              <a:gsLst>
                <a:gs pos="0">
                  <a:srgbClr val="B3E2FF"/>
                </a:gs>
                <a:gs pos="100000">
                  <a:srgbClr val="85D1FF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5" name="Группа 31"/>
          <p:cNvGrpSpPr>
            <a:grpSpLocks/>
          </p:cNvGrpSpPr>
          <p:nvPr/>
        </p:nvGrpSpPr>
        <p:grpSpPr bwMode="auto">
          <a:xfrm>
            <a:off x="252413" y="1287463"/>
            <a:ext cx="8642350" cy="517525"/>
            <a:chOff x="243974" y="1822223"/>
            <a:chExt cx="8642805" cy="652900"/>
          </a:xfrm>
        </p:grpSpPr>
        <p:sp>
          <p:nvSpPr>
            <p:cNvPr id="12" name="Пятиугольник 11"/>
            <p:cNvSpPr/>
            <p:nvPr/>
          </p:nvSpPr>
          <p:spPr bwMode="auto">
            <a:xfrm>
              <a:off x="445597" y="1822223"/>
              <a:ext cx="8441182" cy="652900"/>
            </a:xfrm>
            <a:prstGeom prst="homePlate">
              <a:avLst>
                <a:gd name="adj" fmla="val 0"/>
              </a:avLst>
            </a:prstGeom>
            <a:gradFill>
              <a:gsLst>
                <a:gs pos="0">
                  <a:srgbClr val="E6E6E6"/>
                </a:gs>
                <a:gs pos="100000">
                  <a:srgbClr val="D2D2D2"/>
                </a:gs>
              </a:gsLst>
              <a:lin ang="5400000" scaled="0"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3" name="Пятиугольник 12"/>
            <p:cNvSpPr/>
            <p:nvPr/>
          </p:nvSpPr>
          <p:spPr bwMode="auto">
            <a:xfrm>
              <a:off x="243974" y="1822223"/>
              <a:ext cx="436585" cy="652900"/>
            </a:xfrm>
            <a:prstGeom prst="homePlate">
              <a:avLst>
                <a:gd name="adj" fmla="val 35718"/>
              </a:avLst>
            </a:prstGeom>
            <a:gradFill>
              <a:gsLst>
                <a:gs pos="0">
                  <a:srgbClr val="B3E2FF"/>
                </a:gs>
                <a:gs pos="100000">
                  <a:srgbClr val="85D1FF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71686" name="Text Box 3"/>
          <p:cNvSpPr txBox="1">
            <a:spLocks noChangeArrowheads="1"/>
          </p:cNvSpPr>
          <p:nvPr/>
        </p:nvSpPr>
        <p:spPr bwMode="auto">
          <a:xfrm>
            <a:off x="234950" y="156210"/>
            <a:ext cx="80264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140868" bIns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Franklin Gothic Book" pitchFamily="34" charset="0"/>
              </a:rPr>
              <a:t>Дополнительные опции, предлагаемые «НИПОМ», </a:t>
            </a:r>
            <a:br>
              <a:rPr lang="ru-RU" b="1" dirty="0" smtClean="0">
                <a:solidFill>
                  <a:schemeClr val="bg1"/>
                </a:solidFill>
                <a:latin typeface="Franklin Gothic Book" pitchFamily="34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Franklin Gothic Book" pitchFamily="34" charset="0"/>
              </a:rPr>
              <a:t>при</a:t>
            </a:r>
            <a:r>
              <a:rPr lang="en-US" b="1" dirty="0" smtClean="0">
                <a:solidFill>
                  <a:schemeClr val="bg1"/>
                </a:solidFill>
                <a:latin typeface="Franklin Gothic Book" pitchFamily="34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Franklin Gothic Book" pitchFamily="34" charset="0"/>
              </a:rPr>
              <a:t>централизованном сервисном обслуживании</a:t>
            </a:r>
            <a:endParaRPr lang="ru-RU" b="1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  <p:sp>
        <p:nvSpPr>
          <p:cNvPr id="71687" name="TextBox 10"/>
          <p:cNvSpPr txBox="1">
            <a:spLocks noChangeArrowheads="1"/>
          </p:cNvSpPr>
          <p:nvPr/>
        </p:nvSpPr>
        <p:spPr bwMode="auto">
          <a:xfrm>
            <a:off x="657225" y="1282700"/>
            <a:ext cx="8021638" cy="337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1800"/>
              </a:spcBef>
            </a:pPr>
            <a:r>
              <a:rPr lang="ru-RU" sz="1400" dirty="0">
                <a:latin typeface="Franklin Gothic Book" pitchFamily="34" charset="0"/>
              </a:rPr>
              <a:t>Консультирование эксплуатационного персонала по вопросам устройства и функционирования оборудования (изделий) производства «НИПОМ»</a:t>
            </a:r>
          </a:p>
          <a:p>
            <a:pPr>
              <a:spcBef>
                <a:spcPts val="1900"/>
              </a:spcBef>
            </a:pPr>
            <a:r>
              <a:rPr lang="ru-RU" sz="1400" dirty="0">
                <a:latin typeface="Franklin Gothic Book" pitchFamily="34" charset="0"/>
              </a:rPr>
              <a:t>Участие специалистов сервисной службы в выявлении причин, устранении отказов и неполадок, ликвидации аварийных ситуаций на оборудовании (изделиях) производства «НИПОМ» —</a:t>
            </a:r>
            <a:br>
              <a:rPr lang="ru-RU" sz="1400" dirty="0">
                <a:latin typeface="Franklin Gothic Book" pitchFamily="34" charset="0"/>
              </a:rPr>
            </a:br>
            <a:r>
              <a:rPr lang="ru-RU" sz="1400" dirty="0">
                <a:latin typeface="Franklin Gothic Book" pitchFamily="34" charset="0"/>
              </a:rPr>
              <a:t>при постоянном базировании сервисной бригады в зоне действия конкретного предприятия</a:t>
            </a:r>
          </a:p>
          <a:p>
            <a:pPr>
              <a:spcBef>
                <a:spcPts val="1800"/>
              </a:spcBef>
            </a:pPr>
            <a:r>
              <a:rPr lang="ru-RU" sz="1400" dirty="0">
                <a:latin typeface="Franklin Gothic Book" pitchFamily="34" charset="0"/>
              </a:rPr>
              <a:t>Создание оперативного запаса комплектующих изделий и запасных частей для восстановления работоспособности оборудования (изделий) производства «НИПОМ» в случаях возникновения отказов, неполадок или аварийных ситуаций — при постоянном базировании сервисной бригады в зоне действия конкретного предприятия</a:t>
            </a:r>
          </a:p>
          <a:p>
            <a:pPr>
              <a:spcBef>
                <a:spcPts val="1800"/>
              </a:spcBef>
            </a:pPr>
            <a:r>
              <a:rPr lang="ru-RU" sz="1400" dirty="0">
                <a:latin typeface="Franklin Gothic Book" pitchFamily="34" charset="0"/>
              </a:rPr>
              <a:t>Внедрение предложений эксплуатирующих организаций по повышению эффективности функционирования, изменению схемных решений на месте эксплуатации оборудования (без его полной замены или вывоза на завод)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1"/>
          <p:cNvGrpSpPr>
            <a:grpSpLocks/>
          </p:cNvGrpSpPr>
          <p:nvPr/>
        </p:nvGrpSpPr>
        <p:grpSpPr bwMode="auto">
          <a:xfrm>
            <a:off x="252413" y="1447800"/>
            <a:ext cx="8642350" cy="439738"/>
            <a:chOff x="243974" y="1822223"/>
            <a:chExt cx="8642805" cy="652900"/>
          </a:xfrm>
        </p:grpSpPr>
        <p:sp>
          <p:nvSpPr>
            <p:cNvPr id="11" name="Пятиугольник 10"/>
            <p:cNvSpPr/>
            <p:nvPr/>
          </p:nvSpPr>
          <p:spPr bwMode="auto">
            <a:xfrm>
              <a:off x="445597" y="1822223"/>
              <a:ext cx="8441182" cy="652900"/>
            </a:xfrm>
            <a:prstGeom prst="homePlate">
              <a:avLst>
                <a:gd name="adj" fmla="val 0"/>
              </a:avLst>
            </a:prstGeom>
            <a:gradFill>
              <a:gsLst>
                <a:gs pos="0">
                  <a:srgbClr val="E6E6E6"/>
                </a:gs>
                <a:gs pos="100000">
                  <a:srgbClr val="D2D2D2"/>
                </a:gs>
              </a:gsLst>
              <a:lin ang="5400000" scaled="0"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2" name="Пятиугольник 11"/>
            <p:cNvSpPr/>
            <p:nvPr/>
          </p:nvSpPr>
          <p:spPr bwMode="auto">
            <a:xfrm>
              <a:off x="243974" y="1822223"/>
              <a:ext cx="436585" cy="652900"/>
            </a:xfrm>
            <a:prstGeom prst="homePlate">
              <a:avLst>
                <a:gd name="adj" fmla="val 35718"/>
              </a:avLst>
            </a:prstGeom>
            <a:gradFill>
              <a:gsLst>
                <a:gs pos="0">
                  <a:srgbClr val="B3E2FF"/>
                </a:gs>
                <a:gs pos="100000">
                  <a:srgbClr val="85D1FF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3" name="Группа 31"/>
          <p:cNvGrpSpPr>
            <a:grpSpLocks/>
          </p:cNvGrpSpPr>
          <p:nvPr/>
        </p:nvGrpSpPr>
        <p:grpSpPr bwMode="auto">
          <a:xfrm>
            <a:off x="252413" y="1120775"/>
            <a:ext cx="8642350" cy="247650"/>
            <a:chOff x="243974" y="1822223"/>
            <a:chExt cx="8642805" cy="652900"/>
          </a:xfrm>
        </p:grpSpPr>
        <p:sp>
          <p:nvSpPr>
            <p:cNvPr id="5" name="Пятиугольник 4"/>
            <p:cNvSpPr/>
            <p:nvPr/>
          </p:nvSpPr>
          <p:spPr bwMode="auto">
            <a:xfrm>
              <a:off x="445597" y="1822223"/>
              <a:ext cx="8441182" cy="652900"/>
            </a:xfrm>
            <a:prstGeom prst="homePlate">
              <a:avLst>
                <a:gd name="adj" fmla="val 0"/>
              </a:avLst>
            </a:prstGeom>
            <a:gradFill>
              <a:gsLst>
                <a:gs pos="0">
                  <a:srgbClr val="E6E6E6"/>
                </a:gs>
                <a:gs pos="100000">
                  <a:srgbClr val="D2D2D2"/>
                </a:gs>
              </a:gsLst>
              <a:lin ang="5400000" scaled="0"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" name="Пятиугольник 5"/>
            <p:cNvSpPr/>
            <p:nvPr/>
          </p:nvSpPr>
          <p:spPr bwMode="auto">
            <a:xfrm>
              <a:off x="243974" y="1822223"/>
              <a:ext cx="436585" cy="652900"/>
            </a:xfrm>
            <a:prstGeom prst="homePlate">
              <a:avLst>
                <a:gd name="adj" fmla="val 35718"/>
              </a:avLst>
            </a:prstGeom>
            <a:gradFill>
              <a:gsLst>
                <a:gs pos="0">
                  <a:srgbClr val="B3E2FF"/>
                </a:gs>
                <a:gs pos="100000">
                  <a:srgbClr val="85D1FF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72708" name="Прямоугольник 1"/>
          <p:cNvSpPr>
            <a:spLocks noChangeArrowheads="1"/>
          </p:cNvSpPr>
          <p:nvPr/>
        </p:nvSpPr>
        <p:spPr bwMode="auto">
          <a:xfrm>
            <a:off x="147638" y="113983"/>
            <a:ext cx="74358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Franklin Gothic Book" pitchFamily="34" charset="0"/>
              </a:rPr>
              <a:t>Основные принципы организации обучения специалистов эксплуатирующих и подрядных организаций</a:t>
            </a:r>
            <a:endParaRPr lang="ru-RU" b="1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  <p:grpSp>
        <p:nvGrpSpPr>
          <p:cNvPr id="4" name="Группа 31"/>
          <p:cNvGrpSpPr>
            <a:grpSpLocks/>
          </p:cNvGrpSpPr>
          <p:nvPr/>
        </p:nvGrpSpPr>
        <p:grpSpPr bwMode="auto">
          <a:xfrm>
            <a:off x="252413" y="3529013"/>
            <a:ext cx="8642350" cy="247650"/>
            <a:chOff x="243974" y="1822223"/>
            <a:chExt cx="8642805" cy="652900"/>
          </a:xfrm>
        </p:grpSpPr>
        <p:sp>
          <p:nvSpPr>
            <p:cNvPr id="8" name="Пятиугольник 7"/>
            <p:cNvSpPr/>
            <p:nvPr/>
          </p:nvSpPr>
          <p:spPr bwMode="auto">
            <a:xfrm>
              <a:off x="445597" y="1822223"/>
              <a:ext cx="8441182" cy="652900"/>
            </a:xfrm>
            <a:prstGeom prst="homePlate">
              <a:avLst>
                <a:gd name="adj" fmla="val 0"/>
              </a:avLst>
            </a:prstGeom>
            <a:gradFill>
              <a:gsLst>
                <a:gs pos="0">
                  <a:srgbClr val="E6E6E6"/>
                </a:gs>
                <a:gs pos="100000">
                  <a:srgbClr val="D2D2D2"/>
                </a:gs>
              </a:gsLst>
              <a:lin ang="5400000" scaled="0"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" name="Пятиугольник 8"/>
            <p:cNvSpPr/>
            <p:nvPr/>
          </p:nvSpPr>
          <p:spPr bwMode="auto">
            <a:xfrm>
              <a:off x="243974" y="1822223"/>
              <a:ext cx="436585" cy="652900"/>
            </a:xfrm>
            <a:prstGeom prst="homePlate">
              <a:avLst>
                <a:gd name="adj" fmla="val 35718"/>
              </a:avLst>
            </a:prstGeom>
            <a:gradFill>
              <a:gsLst>
                <a:gs pos="0">
                  <a:srgbClr val="B3E2FF"/>
                </a:gs>
                <a:gs pos="100000">
                  <a:srgbClr val="85D1FF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7" name="Группа 31"/>
          <p:cNvGrpSpPr>
            <a:grpSpLocks/>
          </p:cNvGrpSpPr>
          <p:nvPr/>
        </p:nvGrpSpPr>
        <p:grpSpPr bwMode="auto">
          <a:xfrm>
            <a:off x="252413" y="1966913"/>
            <a:ext cx="8642350" cy="439737"/>
            <a:chOff x="243974" y="1822223"/>
            <a:chExt cx="8642805" cy="652900"/>
          </a:xfrm>
        </p:grpSpPr>
        <p:sp>
          <p:nvSpPr>
            <p:cNvPr id="14" name="Пятиугольник 13"/>
            <p:cNvSpPr/>
            <p:nvPr/>
          </p:nvSpPr>
          <p:spPr bwMode="auto">
            <a:xfrm>
              <a:off x="445597" y="1822223"/>
              <a:ext cx="8441182" cy="652900"/>
            </a:xfrm>
            <a:prstGeom prst="homePlate">
              <a:avLst>
                <a:gd name="adj" fmla="val 0"/>
              </a:avLst>
            </a:prstGeom>
            <a:gradFill>
              <a:gsLst>
                <a:gs pos="0">
                  <a:srgbClr val="E6E6E6"/>
                </a:gs>
                <a:gs pos="100000">
                  <a:srgbClr val="D2D2D2"/>
                </a:gs>
              </a:gsLst>
              <a:lin ang="5400000" scaled="0"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" name="Пятиугольник 14"/>
            <p:cNvSpPr/>
            <p:nvPr/>
          </p:nvSpPr>
          <p:spPr bwMode="auto">
            <a:xfrm>
              <a:off x="243974" y="1822223"/>
              <a:ext cx="436585" cy="652900"/>
            </a:xfrm>
            <a:prstGeom prst="homePlate">
              <a:avLst>
                <a:gd name="adj" fmla="val 35718"/>
              </a:avLst>
            </a:prstGeom>
            <a:gradFill>
              <a:gsLst>
                <a:gs pos="0">
                  <a:srgbClr val="B3E2FF"/>
                </a:gs>
                <a:gs pos="100000">
                  <a:srgbClr val="85D1FF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10" name="Группа 31"/>
          <p:cNvGrpSpPr>
            <a:grpSpLocks/>
          </p:cNvGrpSpPr>
          <p:nvPr/>
        </p:nvGrpSpPr>
        <p:grpSpPr bwMode="auto">
          <a:xfrm>
            <a:off x="252413" y="2486025"/>
            <a:ext cx="8642350" cy="441325"/>
            <a:chOff x="243974" y="1822223"/>
            <a:chExt cx="8642805" cy="652900"/>
          </a:xfrm>
        </p:grpSpPr>
        <p:sp>
          <p:nvSpPr>
            <p:cNvPr id="17" name="Пятиугольник 16"/>
            <p:cNvSpPr/>
            <p:nvPr/>
          </p:nvSpPr>
          <p:spPr bwMode="auto">
            <a:xfrm>
              <a:off x="445597" y="1822223"/>
              <a:ext cx="8441182" cy="652900"/>
            </a:xfrm>
            <a:prstGeom prst="homePlate">
              <a:avLst>
                <a:gd name="adj" fmla="val 0"/>
              </a:avLst>
            </a:prstGeom>
            <a:gradFill>
              <a:gsLst>
                <a:gs pos="0">
                  <a:srgbClr val="E6E6E6"/>
                </a:gs>
                <a:gs pos="100000">
                  <a:srgbClr val="D2D2D2"/>
                </a:gs>
              </a:gsLst>
              <a:lin ang="5400000" scaled="0"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8" name="Пятиугольник 17"/>
            <p:cNvSpPr/>
            <p:nvPr/>
          </p:nvSpPr>
          <p:spPr bwMode="auto">
            <a:xfrm>
              <a:off x="243974" y="1822223"/>
              <a:ext cx="436585" cy="652900"/>
            </a:xfrm>
            <a:prstGeom prst="homePlate">
              <a:avLst>
                <a:gd name="adj" fmla="val 35718"/>
              </a:avLst>
            </a:prstGeom>
            <a:gradFill>
              <a:gsLst>
                <a:gs pos="0">
                  <a:srgbClr val="B3E2FF"/>
                </a:gs>
                <a:gs pos="100000">
                  <a:srgbClr val="85D1FF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13" name="Группа 31"/>
          <p:cNvGrpSpPr>
            <a:grpSpLocks/>
          </p:cNvGrpSpPr>
          <p:nvPr/>
        </p:nvGrpSpPr>
        <p:grpSpPr bwMode="auto">
          <a:xfrm>
            <a:off x="252413" y="3003550"/>
            <a:ext cx="8642350" cy="439738"/>
            <a:chOff x="243974" y="1822223"/>
            <a:chExt cx="8642805" cy="652900"/>
          </a:xfrm>
        </p:grpSpPr>
        <p:sp>
          <p:nvSpPr>
            <p:cNvPr id="20" name="Пятиугольник 19"/>
            <p:cNvSpPr/>
            <p:nvPr/>
          </p:nvSpPr>
          <p:spPr bwMode="auto">
            <a:xfrm>
              <a:off x="445597" y="1822223"/>
              <a:ext cx="8441182" cy="652900"/>
            </a:xfrm>
            <a:prstGeom prst="homePlate">
              <a:avLst>
                <a:gd name="adj" fmla="val 0"/>
              </a:avLst>
            </a:prstGeom>
            <a:gradFill>
              <a:gsLst>
                <a:gs pos="0">
                  <a:srgbClr val="E6E6E6"/>
                </a:gs>
                <a:gs pos="100000">
                  <a:srgbClr val="D2D2D2"/>
                </a:gs>
              </a:gsLst>
              <a:lin ang="5400000" scaled="0"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1" name="Пятиугольник 20"/>
            <p:cNvSpPr/>
            <p:nvPr/>
          </p:nvSpPr>
          <p:spPr bwMode="auto">
            <a:xfrm>
              <a:off x="243974" y="1822223"/>
              <a:ext cx="436585" cy="652900"/>
            </a:xfrm>
            <a:prstGeom prst="homePlate">
              <a:avLst>
                <a:gd name="adj" fmla="val 35718"/>
              </a:avLst>
            </a:prstGeom>
            <a:gradFill>
              <a:gsLst>
                <a:gs pos="0">
                  <a:srgbClr val="B3E2FF"/>
                </a:gs>
                <a:gs pos="100000">
                  <a:srgbClr val="85D1FF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16" name="Группа 31"/>
          <p:cNvGrpSpPr>
            <a:grpSpLocks/>
          </p:cNvGrpSpPr>
          <p:nvPr/>
        </p:nvGrpSpPr>
        <p:grpSpPr bwMode="auto">
          <a:xfrm>
            <a:off x="252413" y="3859213"/>
            <a:ext cx="8642350" cy="441325"/>
            <a:chOff x="243974" y="1822223"/>
            <a:chExt cx="8642805" cy="652900"/>
          </a:xfrm>
        </p:grpSpPr>
        <p:sp>
          <p:nvSpPr>
            <p:cNvPr id="23" name="Пятиугольник 22"/>
            <p:cNvSpPr/>
            <p:nvPr/>
          </p:nvSpPr>
          <p:spPr bwMode="auto">
            <a:xfrm>
              <a:off x="445597" y="1822223"/>
              <a:ext cx="8441182" cy="652900"/>
            </a:xfrm>
            <a:prstGeom prst="homePlate">
              <a:avLst>
                <a:gd name="adj" fmla="val 0"/>
              </a:avLst>
            </a:prstGeom>
            <a:gradFill>
              <a:gsLst>
                <a:gs pos="0">
                  <a:srgbClr val="E6E6E6"/>
                </a:gs>
                <a:gs pos="100000">
                  <a:srgbClr val="D2D2D2"/>
                </a:gs>
              </a:gsLst>
              <a:lin ang="5400000" scaled="0"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4" name="Пятиугольник 23"/>
            <p:cNvSpPr/>
            <p:nvPr/>
          </p:nvSpPr>
          <p:spPr bwMode="auto">
            <a:xfrm>
              <a:off x="243974" y="1822223"/>
              <a:ext cx="436585" cy="652900"/>
            </a:xfrm>
            <a:prstGeom prst="homePlate">
              <a:avLst>
                <a:gd name="adj" fmla="val 35718"/>
              </a:avLst>
            </a:prstGeom>
            <a:gradFill>
              <a:gsLst>
                <a:gs pos="0">
                  <a:srgbClr val="B3E2FF"/>
                </a:gs>
                <a:gs pos="100000">
                  <a:srgbClr val="85D1FF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19" name="Группа 31"/>
          <p:cNvGrpSpPr>
            <a:grpSpLocks/>
          </p:cNvGrpSpPr>
          <p:nvPr/>
        </p:nvGrpSpPr>
        <p:grpSpPr bwMode="auto">
          <a:xfrm>
            <a:off x="252413" y="4371975"/>
            <a:ext cx="8642350" cy="441325"/>
            <a:chOff x="243974" y="1822223"/>
            <a:chExt cx="8642805" cy="652900"/>
          </a:xfrm>
        </p:grpSpPr>
        <p:sp>
          <p:nvSpPr>
            <p:cNvPr id="26" name="Пятиугольник 25"/>
            <p:cNvSpPr/>
            <p:nvPr/>
          </p:nvSpPr>
          <p:spPr bwMode="auto">
            <a:xfrm>
              <a:off x="445597" y="1822223"/>
              <a:ext cx="8441182" cy="652900"/>
            </a:xfrm>
            <a:prstGeom prst="homePlate">
              <a:avLst>
                <a:gd name="adj" fmla="val 0"/>
              </a:avLst>
            </a:prstGeom>
            <a:gradFill>
              <a:gsLst>
                <a:gs pos="0">
                  <a:srgbClr val="E6E6E6"/>
                </a:gs>
                <a:gs pos="100000">
                  <a:srgbClr val="D2D2D2"/>
                </a:gs>
              </a:gsLst>
              <a:lin ang="5400000" scaled="0"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7" name="Пятиугольник 26"/>
            <p:cNvSpPr/>
            <p:nvPr/>
          </p:nvSpPr>
          <p:spPr bwMode="auto">
            <a:xfrm>
              <a:off x="243974" y="1822223"/>
              <a:ext cx="436585" cy="652900"/>
            </a:xfrm>
            <a:prstGeom prst="homePlate">
              <a:avLst>
                <a:gd name="adj" fmla="val 35718"/>
              </a:avLst>
            </a:prstGeom>
            <a:gradFill>
              <a:gsLst>
                <a:gs pos="0">
                  <a:srgbClr val="B3E2FF"/>
                </a:gs>
                <a:gs pos="100000">
                  <a:srgbClr val="85D1FF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72715" name="TextBox 2"/>
          <p:cNvSpPr txBox="1">
            <a:spLocks noChangeArrowheads="1"/>
          </p:cNvSpPr>
          <p:nvPr/>
        </p:nvSpPr>
        <p:spPr bwMode="auto">
          <a:xfrm>
            <a:off x="681038" y="1093788"/>
            <a:ext cx="8132762" cy="375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ru-RU" sz="1200" dirty="0">
                <a:latin typeface="Franklin Gothic Book" pitchFamily="34" charset="0"/>
              </a:rPr>
              <a:t>Обучение организуется и проводится на базе лицензированных учебных центров по согласованным программам</a:t>
            </a:r>
          </a:p>
          <a:p>
            <a:pPr>
              <a:spcAft>
                <a:spcPts val="1200"/>
              </a:spcAft>
            </a:pPr>
            <a:r>
              <a:rPr lang="ru-RU" sz="1200" dirty="0">
                <a:latin typeface="Franklin Gothic Book" pitchFamily="34" charset="0"/>
              </a:rPr>
              <a:t>В процессе обучения в обязательном порядке проводятся практические занятия и тестовые испытания обучаемых специалистов</a:t>
            </a:r>
          </a:p>
          <a:p>
            <a:pPr>
              <a:spcAft>
                <a:spcPts val="1200"/>
              </a:spcAft>
            </a:pPr>
            <a:r>
              <a:rPr lang="ru-RU" sz="1200" dirty="0">
                <a:latin typeface="Franklin Gothic Book" pitchFamily="34" charset="0"/>
              </a:rPr>
              <a:t>По результатам обучения выдается именное удостоверение установленного государственного образца, действие которого распространяется только на владельца удостоверения</a:t>
            </a:r>
          </a:p>
          <a:p>
            <a:pPr>
              <a:spcAft>
                <a:spcPts val="1200"/>
              </a:spcAft>
            </a:pPr>
            <a:r>
              <a:rPr lang="ru-RU" sz="1200" dirty="0">
                <a:latin typeface="Franklin Gothic Book" pitchFamily="34" charset="0"/>
              </a:rPr>
              <a:t>Гарантии ОАО «НИПОМ» на запасные части и комплектующие изделия распространяются только на приобретенные</a:t>
            </a:r>
            <a:br>
              <a:rPr lang="ru-RU" sz="1200" dirty="0">
                <a:latin typeface="Franklin Gothic Book" pitchFamily="34" charset="0"/>
              </a:rPr>
            </a:br>
            <a:r>
              <a:rPr lang="ru-RU" sz="1200" dirty="0">
                <a:latin typeface="Franklin Gothic Book" pitchFamily="34" charset="0"/>
              </a:rPr>
              <a:t>у ОАО «НИПОМ»</a:t>
            </a:r>
          </a:p>
          <a:p>
            <a:pPr>
              <a:spcAft>
                <a:spcPts val="1200"/>
              </a:spcAft>
            </a:pPr>
            <a:r>
              <a:rPr lang="ru-RU" sz="1200" dirty="0">
                <a:latin typeface="Franklin Gothic Book" pitchFamily="34" charset="0"/>
              </a:rPr>
              <a:t>Срок действия проводимого обучения составляет не более 2-х лет и продлевается после повторного обучения</a:t>
            </a:r>
            <a:br>
              <a:rPr lang="ru-RU" sz="1200" dirty="0">
                <a:latin typeface="Franklin Gothic Book" pitchFamily="34" charset="0"/>
              </a:rPr>
            </a:br>
            <a:r>
              <a:rPr lang="ru-RU" sz="1200" dirty="0">
                <a:latin typeface="Franklin Gothic Book" pitchFamily="34" charset="0"/>
              </a:rPr>
              <a:t>или повышения квалификации</a:t>
            </a:r>
          </a:p>
          <a:p>
            <a:pPr>
              <a:spcAft>
                <a:spcPts val="1200"/>
              </a:spcAft>
            </a:pPr>
            <a:r>
              <a:rPr lang="ru-RU" sz="1200" dirty="0">
                <a:latin typeface="Franklin Gothic Book" pitchFamily="34" charset="0"/>
              </a:rPr>
              <a:t>Списки прошедших обучение и тестирование направляются Заказчикам и в эксплуатирующие организации</a:t>
            </a:r>
          </a:p>
          <a:p>
            <a:pPr>
              <a:spcAft>
                <a:spcPts val="1200"/>
              </a:spcAft>
            </a:pPr>
            <a:r>
              <a:rPr lang="ru-RU" sz="1200" dirty="0">
                <a:latin typeface="Franklin Gothic Book" pitchFamily="34" charset="0"/>
              </a:rPr>
              <a:t>Ответственность за качественное проведение работ по техническому и сервисному обслуживанию оборудования</a:t>
            </a:r>
            <a:br>
              <a:rPr lang="ru-RU" sz="1200" dirty="0">
                <a:latin typeface="Franklin Gothic Book" pitchFamily="34" charset="0"/>
              </a:rPr>
            </a:br>
            <a:r>
              <a:rPr lang="ru-RU" sz="1200" dirty="0">
                <a:latin typeface="Franklin Gothic Book" pitchFamily="34" charset="0"/>
              </a:rPr>
              <a:t>несет организация-подрядчик, в составе которой работает исполнитель</a:t>
            </a:r>
          </a:p>
          <a:p>
            <a:pPr>
              <a:spcAft>
                <a:spcPts val="1200"/>
              </a:spcAft>
            </a:pPr>
            <a:r>
              <a:rPr lang="ru-RU" sz="1200" dirty="0">
                <a:latin typeface="Franklin Gothic Book" pitchFamily="34" charset="0"/>
              </a:rPr>
              <a:t>Продолжительность гарантии на выполненные работы определяет организация-подрядчик</a:t>
            </a:r>
            <a:br>
              <a:rPr lang="ru-RU" sz="1200" dirty="0">
                <a:latin typeface="Franklin Gothic Book" pitchFamily="34" charset="0"/>
              </a:rPr>
            </a:br>
            <a:r>
              <a:rPr lang="ru-RU" sz="1200" dirty="0">
                <a:latin typeface="Franklin Gothic Book" pitchFamily="34" charset="0"/>
              </a:rPr>
              <a:t>(ОАО «НИПОМ» предоставляет гарантию до следующего ТО, СО)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3"/>
          <p:cNvSpPr txBox="1">
            <a:spLocks noChangeArrowheads="1"/>
          </p:cNvSpPr>
          <p:nvPr/>
        </p:nvSpPr>
        <p:spPr bwMode="auto">
          <a:xfrm>
            <a:off x="234950" y="267901"/>
            <a:ext cx="852011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140868" bIns="0" anchor="ctr">
            <a:spAutoFit/>
          </a:bodyPr>
          <a:lstStyle/>
          <a:p>
            <a:pPr algn="just" eaLnBrk="0" hangingPunct="0"/>
            <a:r>
              <a:rPr lang="ru-RU" b="1" dirty="0">
                <a:solidFill>
                  <a:schemeClr val="bg1"/>
                </a:solidFill>
                <a:latin typeface="Franklin Gothic Book" pitchFamily="34" charset="0"/>
              </a:rPr>
              <a:t>О компании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47650" y="3749675"/>
            <a:ext cx="2667000" cy="973138"/>
          </a:xfrm>
          <a:prstGeom prst="roundRect">
            <a:avLst>
              <a:gd name="adj" fmla="val 1849"/>
            </a:avLst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/>
        </p:nvGraphicFramePr>
        <p:xfrm>
          <a:off x="125149" y="3583359"/>
          <a:ext cx="3236818" cy="1340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Скругленный прямоугольник 13"/>
          <p:cNvSpPr/>
          <p:nvPr/>
        </p:nvSpPr>
        <p:spPr>
          <a:xfrm>
            <a:off x="3128963" y="3749675"/>
            <a:ext cx="5829300" cy="973138"/>
          </a:xfrm>
          <a:prstGeom prst="roundRect">
            <a:avLst>
              <a:gd name="adj" fmla="val 1849"/>
            </a:avLst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3035300" y="3513138"/>
            <a:ext cx="2373313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561" tIns="35780" rIns="71561" bIns="35780">
            <a:spAutoFit/>
          </a:bodyPr>
          <a:lstStyle/>
          <a:p>
            <a:pPr defTabSz="820738"/>
            <a:r>
              <a:rPr lang="ru-RU" sz="1200">
                <a:latin typeface="Franklin Gothic Book" pitchFamily="34" charset="0"/>
              </a:rPr>
              <a:t>Основные потребители</a:t>
            </a:r>
            <a:endParaRPr lang="en-US" sz="1200">
              <a:latin typeface="Franklin Gothic Book" pitchFamily="34" charset="0"/>
            </a:endParaRPr>
          </a:p>
        </p:txBody>
      </p:sp>
      <p:sp>
        <p:nvSpPr>
          <p:cNvPr id="8199" name="Text Box 6"/>
          <p:cNvSpPr txBox="1">
            <a:spLocks noChangeArrowheads="1"/>
          </p:cNvSpPr>
          <p:nvPr/>
        </p:nvSpPr>
        <p:spPr bwMode="auto">
          <a:xfrm>
            <a:off x="184150" y="3513138"/>
            <a:ext cx="25431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561" tIns="35780" rIns="71561" bIns="35780">
            <a:spAutoFit/>
          </a:bodyPr>
          <a:lstStyle/>
          <a:p>
            <a:pPr defTabSz="820738"/>
            <a:r>
              <a:rPr lang="ru-RU" sz="1200">
                <a:latin typeface="Franklin Gothic Book" pitchFamily="34" charset="0"/>
              </a:rPr>
              <a:t>Персонал</a:t>
            </a:r>
            <a:endParaRPr lang="en-US" sz="1200">
              <a:latin typeface="Franklin Gothic Book" pitchFamily="34" charset="0"/>
            </a:endParaRPr>
          </a:p>
        </p:txBody>
      </p:sp>
      <p:pic>
        <p:nvPicPr>
          <p:cNvPr id="8200" name="Picture 17" descr="Z:\Департамент сопровождения продаж\03_Презентации\188_Выставка ЖКХ\исходники\логотипы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1213" y="3841750"/>
            <a:ext cx="5337175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1" name="Text Box 6"/>
          <p:cNvSpPr txBox="1">
            <a:spLocks noChangeArrowheads="1"/>
          </p:cNvSpPr>
          <p:nvPr/>
        </p:nvSpPr>
        <p:spPr bwMode="auto">
          <a:xfrm>
            <a:off x="2330450" y="1201738"/>
            <a:ext cx="6659563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561" tIns="35780" rIns="71561" bIns="35780">
            <a:spAutoFit/>
          </a:bodyPr>
          <a:lstStyle/>
          <a:p>
            <a:pPr defTabSz="820738"/>
            <a:r>
              <a:rPr lang="ru-RU" sz="1200">
                <a:latin typeface="Franklin Gothic Book" pitchFamily="34" charset="0"/>
              </a:rPr>
              <a:t>НИПОМ — инновационная, динамично развивающаяся компания</a:t>
            </a:r>
            <a:endParaRPr lang="en-US" sz="1200">
              <a:latin typeface="Franklin Gothic Book" pitchFamily="34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247650" y="1144588"/>
            <a:ext cx="1792288" cy="2160587"/>
          </a:xfrm>
          <a:prstGeom prst="roundRect">
            <a:avLst>
              <a:gd name="adj" fmla="val 518"/>
            </a:avLst>
          </a:prstGeom>
          <a:noFill/>
          <a:ln w="12700">
            <a:solidFill>
              <a:srgbClr val="9BD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8" name="Нашивка 47"/>
          <p:cNvSpPr/>
          <p:nvPr/>
        </p:nvSpPr>
        <p:spPr bwMode="auto">
          <a:xfrm>
            <a:off x="6529388" y="2608263"/>
            <a:ext cx="104775" cy="581025"/>
          </a:xfrm>
          <a:prstGeom prst="chevron">
            <a:avLst>
              <a:gd name="adj" fmla="val 6505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8204" name="Text Box 6"/>
          <p:cNvSpPr txBox="1">
            <a:spLocks noChangeArrowheads="1"/>
          </p:cNvSpPr>
          <p:nvPr/>
        </p:nvSpPr>
        <p:spPr bwMode="auto">
          <a:xfrm>
            <a:off x="266700" y="1228725"/>
            <a:ext cx="1733550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2723" tIns="31362" rIns="62723" bIns="31362">
            <a:spAutoFit/>
          </a:bodyPr>
          <a:lstStyle/>
          <a:p>
            <a:pPr>
              <a:spcBef>
                <a:spcPts val="1000"/>
              </a:spcBef>
              <a:buClr>
                <a:schemeClr val="accent2"/>
              </a:buClr>
            </a:pPr>
            <a:r>
              <a:rPr lang="ru-RU" sz="1200">
                <a:latin typeface="Franklin Gothic Book" pitchFamily="34" charset="0"/>
              </a:rPr>
              <a:t>15 лет</a:t>
            </a:r>
          </a:p>
          <a:p>
            <a:pPr>
              <a:spcAft>
                <a:spcPts val="500"/>
              </a:spcAft>
              <a:buClr>
                <a:schemeClr val="accent2"/>
              </a:buClr>
            </a:pPr>
            <a:r>
              <a:rPr lang="ru-RU" sz="900">
                <a:latin typeface="Franklin Gothic Book" pitchFamily="34" charset="0"/>
              </a:rPr>
              <a:t>на рынке электроэнергетики</a:t>
            </a:r>
          </a:p>
          <a:p>
            <a:pPr>
              <a:spcBef>
                <a:spcPts val="400"/>
              </a:spcBef>
              <a:buClr>
                <a:schemeClr val="accent2"/>
              </a:buClr>
            </a:pPr>
            <a:r>
              <a:rPr lang="ru-RU" sz="1200">
                <a:latin typeface="Franklin Gothic Book" pitchFamily="34" charset="0"/>
              </a:rPr>
              <a:t>80 000 м</a:t>
            </a:r>
            <a:r>
              <a:rPr lang="ru-RU" sz="1200" baseline="32000">
                <a:latin typeface="Franklin Gothic Book" pitchFamily="34" charset="0"/>
              </a:rPr>
              <a:t>2</a:t>
            </a:r>
          </a:p>
          <a:p>
            <a:pPr>
              <a:spcAft>
                <a:spcPts val="500"/>
              </a:spcAft>
              <a:buClr>
                <a:schemeClr val="accent2"/>
              </a:buClr>
            </a:pPr>
            <a:r>
              <a:rPr lang="ru-RU" sz="900">
                <a:latin typeface="Franklin Gothic Book" pitchFamily="34" charset="0"/>
              </a:rPr>
              <a:t>общая площадь</a:t>
            </a:r>
          </a:p>
          <a:p>
            <a:pPr>
              <a:spcBef>
                <a:spcPts val="400"/>
              </a:spcBef>
              <a:buClr>
                <a:schemeClr val="accent2"/>
              </a:buClr>
            </a:pPr>
            <a:r>
              <a:rPr lang="ru-RU" sz="1200">
                <a:latin typeface="Franklin Gothic Book" pitchFamily="34" charset="0"/>
              </a:rPr>
              <a:t>19 000 м</a:t>
            </a:r>
            <a:r>
              <a:rPr lang="ru-RU" sz="1200" baseline="30000">
                <a:latin typeface="Franklin Gothic Book" pitchFamily="34" charset="0"/>
              </a:rPr>
              <a:t>2</a:t>
            </a:r>
          </a:p>
          <a:p>
            <a:pPr>
              <a:spcAft>
                <a:spcPts val="500"/>
              </a:spcAft>
              <a:buClr>
                <a:schemeClr val="accent2"/>
              </a:buClr>
            </a:pPr>
            <a:r>
              <a:rPr lang="ru-RU" sz="900">
                <a:latin typeface="Franklin Gothic Book" pitchFamily="34" charset="0"/>
              </a:rPr>
              <a:t>производственные площади</a:t>
            </a:r>
          </a:p>
          <a:p>
            <a:pPr>
              <a:spcBef>
                <a:spcPts val="400"/>
              </a:spcBef>
              <a:buClr>
                <a:schemeClr val="accent2"/>
              </a:buClr>
            </a:pPr>
            <a:r>
              <a:rPr lang="ru-RU" sz="1200">
                <a:latin typeface="Franklin Gothic Book" pitchFamily="34" charset="0"/>
              </a:rPr>
              <a:t>500 человек</a:t>
            </a:r>
          </a:p>
          <a:p>
            <a:pPr>
              <a:buClr>
                <a:schemeClr val="accent2"/>
              </a:buClr>
            </a:pPr>
            <a:r>
              <a:rPr lang="ru-RU" sz="900">
                <a:latin typeface="Franklin Gothic Book" pitchFamily="34" charset="0"/>
              </a:rPr>
              <a:t>численность персонала</a:t>
            </a:r>
            <a:endParaRPr lang="ru-RU" sz="800">
              <a:latin typeface="Franklin Gothic Book" pitchFamily="34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2289175" y="1144588"/>
            <a:ext cx="6670675" cy="2160587"/>
          </a:xfrm>
          <a:prstGeom prst="roundRect">
            <a:avLst>
              <a:gd name="adj" fmla="val 518"/>
            </a:avLst>
          </a:prstGeom>
          <a:noFill/>
          <a:ln w="12700">
            <a:solidFill>
              <a:srgbClr val="9BD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206" name="Text Box 6"/>
          <p:cNvSpPr txBox="1">
            <a:spLocks noChangeArrowheads="1"/>
          </p:cNvSpPr>
          <p:nvPr/>
        </p:nvSpPr>
        <p:spPr bwMode="auto">
          <a:xfrm>
            <a:off x="2246313" y="2441575"/>
            <a:ext cx="140335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2723" tIns="31362" rIns="62723" bIns="31362"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sz="900">
                <a:latin typeface="Franklin Gothic Book" pitchFamily="34" charset="0"/>
              </a:rPr>
              <a:t>Высокотехнологичная</a:t>
            </a:r>
            <a:br>
              <a:rPr lang="ru-RU" sz="900">
                <a:latin typeface="Franklin Gothic Book" pitchFamily="34" charset="0"/>
              </a:rPr>
            </a:br>
            <a:r>
              <a:rPr lang="ru-RU" sz="900">
                <a:latin typeface="Franklin Gothic Book" pitchFamily="34" charset="0"/>
              </a:rPr>
              <a:t>и современная компания</a:t>
            </a:r>
          </a:p>
        </p:txBody>
      </p:sp>
      <p:sp>
        <p:nvSpPr>
          <p:cNvPr id="8207" name="Text Box 6"/>
          <p:cNvSpPr txBox="1">
            <a:spLocks noChangeArrowheads="1"/>
          </p:cNvSpPr>
          <p:nvPr/>
        </p:nvSpPr>
        <p:spPr bwMode="auto">
          <a:xfrm>
            <a:off x="4826000" y="2441575"/>
            <a:ext cx="140493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2723" tIns="31362" rIns="62723" bIns="31362">
            <a:spAutoFit/>
          </a:bodyPr>
          <a:lstStyle/>
          <a:p>
            <a:pPr marL="0" lvl="1" indent="0" algn="ctr">
              <a:lnSpc>
                <a:spcPct val="95000"/>
              </a:lnSpc>
              <a:buClr>
                <a:schemeClr val="accent2"/>
              </a:buClr>
            </a:pPr>
            <a:r>
              <a:rPr lang="ru-RU" sz="900">
                <a:latin typeface="Franklin Gothic Book" pitchFamily="34" charset="0"/>
              </a:rPr>
              <a:t>Наивысшая оценка эффективности производственной системы в России</a:t>
            </a:r>
          </a:p>
          <a:p>
            <a:pPr marL="68263" indent="-68263" algn="ctr">
              <a:lnSpc>
                <a:spcPct val="95000"/>
              </a:lnSpc>
              <a:spcAft>
                <a:spcPts val="500"/>
              </a:spcAft>
              <a:buClr>
                <a:schemeClr val="accent2"/>
              </a:buClr>
            </a:pPr>
            <a:endParaRPr lang="ru-RU" sz="900">
              <a:latin typeface="Franklin Gothic Book" pitchFamily="34" charset="0"/>
            </a:endParaRPr>
          </a:p>
        </p:txBody>
      </p:sp>
      <p:sp>
        <p:nvSpPr>
          <p:cNvPr id="8208" name="Text Box 6"/>
          <p:cNvSpPr txBox="1">
            <a:spLocks noChangeArrowheads="1"/>
          </p:cNvSpPr>
          <p:nvPr/>
        </p:nvSpPr>
        <p:spPr bwMode="auto">
          <a:xfrm>
            <a:off x="3524250" y="2441575"/>
            <a:ext cx="140335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2723" tIns="31362" rIns="62723" bIns="31362">
            <a:spAutoFit/>
          </a:bodyPr>
          <a:lstStyle/>
          <a:p>
            <a:pPr algn="ctr">
              <a:lnSpc>
                <a:spcPct val="95000"/>
              </a:lnSpc>
              <a:buClr>
                <a:schemeClr val="accent2"/>
              </a:buClr>
            </a:pPr>
            <a:r>
              <a:rPr lang="ru-RU" sz="900">
                <a:latin typeface="Franklin Gothic Book" pitchFamily="34" charset="0"/>
              </a:rPr>
              <a:t>Европейский уровень</a:t>
            </a:r>
          </a:p>
          <a:p>
            <a:pPr algn="ctr">
              <a:lnSpc>
                <a:spcPct val="95000"/>
              </a:lnSpc>
              <a:buClr>
                <a:schemeClr val="accent2"/>
              </a:buClr>
            </a:pPr>
            <a:r>
              <a:rPr lang="ru-RU" sz="900">
                <a:latin typeface="Franklin Gothic Book" pitchFamily="34" charset="0"/>
              </a:rPr>
              <a:t>производства и качества</a:t>
            </a:r>
          </a:p>
          <a:p>
            <a:pPr algn="ctr">
              <a:lnSpc>
                <a:spcPct val="95000"/>
              </a:lnSpc>
              <a:buClr>
                <a:schemeClr val="accent2"/>
              </a:buClr>
            </a:pPr>
            <a:r>
              <a:rPr lang="ru-RU" sz="900">
                <a:latin typeface="Franklin Gothic Book" pitchFamily="34" charset="0"/>
              </a:rPr>
              <a:t>продукции</a:t>
            </a:r>
          </a:p>
        </p:txBody>
      </p:sp>
      <p:pic>
        <p:nvPicPr>
          <p:cNvPr id="8209" name="Picture 5" descr="Z:\Департамент сопровождения продаж\03_Презентации\262_о компании для ИВ\исходники\клипарт\иконки.jpg"/>
          <p:cNvPicPr>
            <a:picLocks noChangeAspect="1" noChangeArrowheads="1"/>
          </p:cNvPicPr>
          <p:nvPr/>
        </p:nvPicPr>
        <p:blipFill>
          <a:blip r:embed="rId6" cstate="print"/>
          <a:srcRect r="77779"/>
          <a:stretch>
            <a:fillRect/>
          </a:stretch>
        </p:blipFill>
        <p:spPr bwMode="auto">
          <a:xfrm>
            <a:off x="2692400" y="1878013"/>
            <a:ext cx="512763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0" name="Picture 5" descr="Z:\Департамент сопровождения продаж\03_Презентации\262_о компании для ИВ\исходники\клипарт\иконки.jpg"/>
          <p:cNvPicPr>
            <a:picLocks noChangeAspect="1" noChangeArrowheads="1"/>
          </p:cNvPicPr>
          <p:nvPr/>
        </p:nvPicPr>
        <p:blipFill>
          <a:blip r:embed="rId6" cstate="print"/>
          <a:srcRect l="34270" r="38153"/>
          <a:stretch>
            <a:fillRect/>
          </a:stretch>
        </p:blipFill>
        <p:spPr bwMode="auto">
          <a:xfrm>
            <a:off x="3887788" y="1863725"/>
            <a:ext cx="636587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11" name="Прямоугольник 43"/>
          <p:cNvSpPr>
            <a:spLocks noChangeArrowheads="1"/>
          </p:cNvSpPr>
          <p:nvPr/>
        </p:nvSpPr>
        <p:spPr bwMode="auto">
          <a:xfrm>
            <a:off x="6081713" y="2441575"/>
            <a:ext cx="149860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buClr>
                <a:schemeClr val="accent2"/>
              </a:buClr>
            </a:pPr>
            <a:r>
              <a:rPr lang="ru-RU" sz="900">
                <a:latin typeface="Franklin Gothic Book" pitchFamily="34" charset="0"/>
              </a:rPr>
              <a:t>Оборудования  производства НИПОМ эксплуатируется на объектах РФ и за рубежом</a:t>
            </a:r>
          </a:p>
        </p:txBody>
      </p:sp>
      <p:sp>
        <p:nvSpPr>
          <p:cNvPr id="8212" name="Прямоугольник 43"/>
          <p:cNvSpPr>
            <a:spLocks noChangeArrowheads="1"/>
          </p:cNvSpPr>
          <p:nvPr/>
        </p:nvSpPr>
        <p:spPr bwMode="auto">
          <a:xfrm>
            <a:off x="7445375" y="2441575"/>
            <a:ext cx="15430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buClr>
                <a:schemeClr val="accent2"/>
              </a:buClr>
            </a:pPr>
            <a:r>
              <a:rPr lang="ru-RU" sz="900">
                <a:latin typeface="Franklin Gothic Book" pitchFamily="34" charset="0"/>
              </a:rPr>
              <a:t>Собственных разработок</a:t>
            </a:r>
          </a:p>
          <a:p>
            <a:pPr algn="ctr">
              <a:lnSpc>
                <a:spcPct val="80000"/>
              </a:lnSpc>
              <a:buClr>
                <a:schemeClr val="accent2"/>
              </a:buClr>
            </a:pPr>
            <a:r>
              <a:rPr lang="ru-RU" sz="900">
                <a:latin typeface="Franklin Gothic Book" pitchFamily="34" charset="0"/>
              </a:rPr>
              <a:t>с возможностью применения российских комплектующих</a:t>
            </a:r>
            <a:endParaRPr lang="ru-RU" sz="1000">
              <a:latin typeface="Franklin Gothic Book" pitchFamily="34" charset="0"/>
            </a:endParaRPr>
          </a:p>
          <a:p>
            <a:pPr algn="ctr">
              <a:lnSpc>
                <a:spcPct val="80000"/>
              </a:lnSpc>
              <a:buClr>
                <a:schemeClr val="accent2"/>
              </a:buClr>
            </a:pPr>
            <a:endParaRPr lang="ru-RU" sz="900">
              <a:latin typeface="Franklin Gothic Book" pitchFamily="34" charset="0"/>
            </a:endParaRPr>
          </a:p>
        </p:txBody>
      </p:sp>
      <p:sp>
        <p:nvSpPr>
          <p:cNvPr id="8213" name="Прямоугольник 23"/>
          <p:cNvSpPr>
            <a:spLocks noChangeArrowheads="1"/>
          </p:cNvSpPr>
          <p:nvPr/>
        </p:nvSpPr>
        <p:spPr bwMode="auto">
          <a:xfrm>
            <a:off x="6157913" y="1819275"/>
            <a:ext cx="1370012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3EC1EA"/>
                </a:solidFill>
                <a:latin typeface="Franklin Gothic Book" pitchFamily="34" charset="0"/>
              </a:rPr>
              <a:t>15 000 </a:t>
            </a:r>
            <a:r>
              <a:rPr lang="ru-RU" sz="1400">
                <a:solidFill>
                  <a:srgbClr val="3EC1EA"/>
                </a:solidFill>
                <a:latin typeface="Franklin Gothic Book" pitchFamily="34" charset="0"/>
              </a:rPr>
              <a:t>+</a:t>
            </a:r>
            <a:endParaRPr lang="ru-RU" sz="2000">
              <a:solidFill>
                <a:srgbClr val="3EC1EA"/>
              </a:solidFill>
              <a:latin typeface="Franklin Gothic Book" pitchFamily="34" charset="0"/>
            </a:endParaRPr>
          </a:p>
          <a:p>
            <a:pPr algn="ctr"/>
            <a:r>
              <a:rPr lang="ru-RU" sz="1100">
                <a:solidFill>
                  <a:srgbClr val="3EC1EA"/>
                </a:solidFill>
                <a:latin typeface="Franklin Gothic Book" pitchFamily="34" charset="0"/>
              </a:rPr>
              <a:t> </a:t>
            </a:r>
            <a:r>
              <a:rPr lang="ru-RU" sz="1100" b="1">
                <a:solidFill>
                  <a:srgbClr val="3EC1EA"/>
                </a:solidFill>
                <a:latin typeface="Franklin Gothic Book" pitchFamily="34" charset="0"/>
              </a:rPr>
              <a:t>единиц</a:t>
            </a:r>
          </a:p>
        </p:txBody>
      </p:sp>
      <p:sp>
        <p:nvSpPr>
          <p:cNvPr id="8214" name="Прямоугольник 24"/>
          <p:cNvSpPr>
            <a:spLocks noChangeArrowheads="1"/>
          </p:cNvSpPr>
          <p:nvPr/>
        </p:nvSpPr>
        <p:spPr bwMode="auto">
          <a:xfrm>
            <a:off x="7566025" y="1831975"/>
            <a:ext cx="1169988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3EC1EA"/>
                </a:solidFill>
                <a:latin typeface="Franklin Gothic Book" pitchFamily="34" charset="0"/>
              </a:rPr>
              <a:t>10 </a:t>
            </a:r>
            <a:r>
              <a:rPr lang="ru-RU" sz="1400">
                <a:solidFill>
                  <a:srgbClr val="3EC1EA"/>
                </a:solidFill>
                <a:latin typeface="Franklin Gothic Book" pitchFamily="34" charset="0"/>
              </a:rPr>
              <a:t>+</a:t>
            </a:r>
            <a:endParaRPr lang="ru-RU" sz="2000">
              <a:solidFill>
                <a:srgbClr val="3EC1EA"/>
              </a:solidFill>
              <a:latin typeface="Franklin Gothic Book" pitchFamily="34" charset="0"/>
            </a:endParaRPr>
          </a:p>
          <a:p>
            <a:pPr algn="ctr"/>
            <a:r>
              <a:rPr lang="ru-RU" sz="1100" b="1">
                <a:solidFill>
                  <a:srgbClr val="3EC1EA"/>
                </a:solidFill>
                <a:latin typeface="Franklin Gothic Book" pitchFamily="34" charset="0"/>
              </a:rPr>
              <a:t>разработок</a:t>
            </a:r>
          </a:p>
        </p:txBody>
      </p:sp>
      <p:sp>
        <p:nvSpPr>
          <p:cNvPr id="8215" name="Прямоугольник 23"/>
          <p:cNvSpPr>
            <a:spLocks noChangeArrowheads="1"/>
          </p:cNvSpPr>
          <p:nvPr/>
        </p:nvSpPr>
        <p:spPr bwMode="auto">
          <a:xfrm>
            <a:off x="4857750" y="1822450"/>
            <a:ext cx="1368425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3EC1EA"/>
                </a:solidFill>
                <a:latin typeface="Franklin Gothic Book" pitchFamily="34" charset="0"/>
              </a:rPr>
              <a:t>5</a:t>
            </a:r>
            <a:r>
              <a:rPr lang="ru-RU" sz="2000" b="1">
                <a:solidFill>
                  <a:srgbClr val="3EC1EA"/>
                </a:solidFill>
                <a:latin typeface="Franklin Gothic Book" pitchFamily="34" charset="0"/>
              </a:rPr>
              <a:t>5 </a:t>
            </a:r>
            <a:r>
              <a:rPr lang="en-US" sz="2000" b="1">
                <a:solidFill>
                  <a:srgbClr val="3EC1EA"/>
                </a:solidFill>
                <a:latin typeface="Franklin Gothic Book" pitchFamily="34" charset="0"/>
              </a:rPr>
              <a:t>%</a:t>
            </a:r>
            <a:endParaRPr lang="ru-RU" sz="2000">
              <a:solidFill>
                <a:srgbClr val="3EC1EA"/>
              </a:solidFill>
              <a:latin typeface="Franklin Gothic Book" pitchFamily="34" charset="0"/>
            </a:endParaRPr>
          </a:p>
          <a:p>
            <a:pPr algn="ctr"/>
            <a:r>
              <a:rPr lang="ru-RU" sz="1100">
                <a:solidFill>
                  <a:srgbClr val="3EC1EA"/>
                </a:solidFill>
                <a:latin typeface="Franklin Gothic Book" pitchFamily="34" charset="0"/>
              </a:rPr>
              <a:t> </a:t>
            </a:r>
            <a:r>
              <a:rPr lang="en-US" sz="1100" b="1">
                <a:solidFill>
                  <a:srgbClr val="3EC1EA"/>
                </a:solidFill>
                <a:latin typeface="Franklin Gothic Book" pitchFamily="34" charset="0"/>
              </a:rPr>
              <a:t>KAIZEN</a:t>
            </a:r>
            <a:endParaRPr lang="ru-RU" sz="1100" b="1">
              <a:solidFill>
                <a:srgbClr val="3EC1EA"/>
              </a:solidFill>
              <a:latin typeface="Franklin Gothic Book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3"/>
          <p:cNvSpPr txBox="1">
            <a:spLocks noChangeArrowheads="1"/>
          </p:cNvSpPr>
          <p:nvPr/>
        </p:nvSpPr>
        <p:spPr bwMode="auto">
          <a:xfrm>
            <a:off x="246380" y="267901"/>
            <a:ext cx="852011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140868" bIns="0" anchor="ctr">
            <a:spAutoFit/>
          </a:bodyPr>
          <a:lstStyle/>
          <a:p>
            <a:pPr eaLnBrk="0" hangingPunct="0"/>
            <a:r>
              <a:rPr lang="ru-RU" b="1" dirty="0">
                <a:solidFill>
                  <a:schemeClr val="bg1"/>
                </a:solidFill>
                <a:latin typeface="Franklin Gothic Book" pitchFamily="34" charset="0"/>
              </a:rPr>
              <a:t>НИПОМ – НАМ ДОВЕРЯЮТ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44475" y="3565525"/>
            <a:ext cx="8729663" cy="1249363"/>
          </a:xfrm>
          <a:prstGeom prst="roundRect">
            <a:avLst>
              <a:gd name="adj" fmla="val 1849"/>
            </a:avLst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3732" name="Прямоугольник 13"/>
          <p:cNvSpPr>
            <a:spLocks noChangeArrowheads="1"/>
          </p:cNvSpPr>
          <p:nvPr/>
        </p:nvSpPr>
        <p:spPr bwMode="auto">
          <a:xfrm>
            <a:off x="1868488" y="3708400"/>
            <a:ext cx="35226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20738">
              <a:buClr>
                <a:schemeClr val="accent2"/>
              </a:buClr>
            </a:pPr>
            <a:r>
              <a:rPr lang="ru-RU" sz="1200">
                <a:latin typeface="Franklin Gothic Book" pitchFamily="34" charset="0"/>
              </a:rPr>
              <a:t>603140, Нижегородская обл., г. Н. Новгород,</a:t>
            </a:r>
          </a:p>
          <a:p>
            <a:pPr defTabSz="820738">
              <a:buClr>
                <a:schemeClr val="accent2"/>
              </a:buClr>
            </a:pPr>
            <a:r>
              <a:rPr lang="ru-RU" sz="1200">
                <a:latin typeface="Franklin Gothic Book" pitchFamily="34" charset="0"/>
              </a:rPr>
              <a:t>пр. Ленина, 20</a:t>
            </a:r>
          </a:p>
        </p:txBody>
      </p:sp>
      <p:sp>
        <p:nvSpPr>
          <p:cNvPr id="73733" name="Прямоугольник 13"/>
          <p:cNvSpPr>
            <a:spLocks noChangeArrowheads="1"/>
          </p:cNvSpPr>
          <p:nvPr/>
        </p:nvSpPr>
        <p:spPr bwMode="auto">
          <a:xfrm>
            <a:off x="984250" y="3676650"/>
            <a:ext cx="434816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20738">
              <a:spcBef>
                <a:spcPct val="50000"/>
              </a:spcBef>
              <a:buClr>
                <a:schemeClr val="accent2"/>
              </a:buClr>
            </a:pPr>
            <a:r>
              <a:rPr lang="ru-RU" sz="1400">
                <a:solidFill>
                  <a:srgbClr val="3EC1EA"/>
                </a:solidFill>
                <a:latin typeface="Franklin Gothic Medium" pitchFamily="34" charset="0"/>
              </a:rPr>
              <a:t>Адрес:</a:t>
            </a:r>
          </a:p>
          <a:p>
            <a:pPr defTabSz="820738">
              <a:spcBef>
                <a:spcPct val="50000"/>
              </a:spcBef>
              <a:buClr>
                <a:schemeClr val="accent2"/>
              </a:buClr>
            </a:pPr>
            <a:endParaRPr lang="ru-RU" sz="1400">
              <a:solidFill>
                <a:srgbClr val="3EC1EA"/>
              </a:solidFill>
              <a:latin typeface="Franklin Gothic Medium" pitchFamily="34" charset="0"/>
            </a:endParaRPr>
          </a:p>
          <a:p>
            <a:pPr defTabSz="820738">
              <a:spcBef>
                <a:spcPct val="50000"/>
              </a:spcBef>
              <a:buClr>
                <a:schemeClr val="accent2"/>
              </a:buClr>
            </a:pPr>
            <a:r>
              <a:rPr lang="ru-RU" sz="1400">
                <a:solidFill>
                  <a:srgbClr val="3EC1EA"/>
                </a:solidFill>
                <a:latin typeface="Franklin Gothic Medium" pitchFamily="34" charset="0"/>
              </a:rPr>
              <a:t>Телефон:</a:t>
            </a:r>
          </a:p>
        </p:txBody>
      </p:sp>
      <p:sp>
        <p:nvSpPr>
          <p:cNvPr id="73734" name="Прямоугольник 13"/>
          <p:cNvSpPr>
            <a:spLocks noChangeArrowheads="1"/>
          </p:cNvSpPr>
          <p:nvPr/>
        </p:nvSpPr>
        <p:spPr bwMode="auto">
          <a:xfrm>
            <a:off x="1868488" y="4340225"/>
            <a:ext cx="30416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20738">
              <a:buClr>
                <a:schemeClr val="accent2"/>
              </a:buClr>
            </a:pPr>
            <a:r>
              <a:rPr lang="ru-RU" sz="1200">
                <a:latin typeface="Franklin Gothic Book" pitchFamily="34" charset="0"/>
              </a:rPr>
              <a:t>+7 800 100-43-44 (многоканальный)</a:t>
            </a:r>
          </a:p>
        </p:txBody>
      </p:sp>
      <p:sp>
        <p:nvSpPr>
          <p:cNvPr id="73735" name="Прямоугольник 13"/>
          <p:cNvSpPr>
            <a:spLocks noChangeArrowheads="1"/>
          </p:cNvSpPr>
          <p:nvPr/>
        </p:nvSpPr>
        <p:spPr bwMode="auto">
          <a:xfrm>
            <a:off x="6022975" y="3676650"/>
            <a:ext cx="2319338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20738">
              <a:spcBef>
                <a:spcPct val="50000"/>
              </a:spcBef>
              <a:buClr>
                <a:schemeClr val="accent2"/>
              </a:buClr>
            </a:pPr>
            <a:r>
              <a:rPr lang="en-US" sz="1400">
                <a:solidFill>
                  <a:srgbClr val="3EC1EA"/>
                </a:solidFill>
                <a:latin typeface="Franklin Gothic Medium" pitchFamily="34" charset="0"/>
              </a:rPr>
              <a:t>e-mail</a:t>
            </a:r>
            <a:r>
              <a:rPr lang="ru-RU" sz="1400">
                <a:solidFill>
                  <a:srgbClr val="3EC1EA"/>
                </a:solidFill>
                <a:latin typeface="Franklin Gothic Medium" pitchFamily="34" charset="0"/>
              </a:rPr>
              <a:t>:</a:t>
            </a:r>
          </a:p>
          <a:p>
            <a:pPr defTabSz="820738">
              <a:spcBef>
                <a:spcPct val="50000"/>
              </a:spcBef>
              <a:buClr>
                <a:schemeClr val="accent2"/>
              </a:buClr>
            </a:pPr>
            <a:r>
              <a:rPr lang="en-US" sz="1400">
                <a:solidFill>
                  <a:srgbClr val="3EC1EA"/>
                </a:solidFill>
                <a:latin typeface="Franklin Gothic Medium" pitchFamily="34" charset="0"/>
              </a:rPr>
              <a:t>http</a:t>
            </a:r>
            <a:r>
              <a:rPr lang="ru-RU" sz="1400">
                <a:solidFill>
                  <a:srgbClr val="3EC1EA"/>
                </a:solidFill>
                <a:latin typeface="Franklin Gothic Medium" pitchFamily="34" charset="0"/>
              </a:rPr>
              <a:t>:</a:t>
            </a:r>
            <a:endParaRPr lang="ru-RU" sz="1200">
              <a:solidFill>
                <a:srgbClr val="3EC1EA"/>
              </a:solidFill>
              <a:latin typeface="Franklin Gothic Medium" pitchFamily="34" charset="0"/>
            </a:endParaRPr>
          </a:p>
        </p:txBody>
      </p:sp>
      <p:sp>
        <p:nvSpPr>
          <p:cNvPr id="73736" name="Прямоугольник 13"/>
          <p:cNvSpPr>
            <a:spLocks noChangeArrowheads="1"/>
          </p:cNvSpPr>
          <p:nvPr/>
        </p:nvSpPr>
        <p:spPr bwMode="auto">
          <a:xfrm>
            <a:off x="6665913" y="3692525"/>
            <a:ext cx="1733550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20738">
              <a:buClr>
                <a:schemeClr val="accent2"/>
              </a:buClr>
            </a:pPr>
            <a:r>
              <a:rPr lang="en-US" sz="1200">
                <a:latin typeface="Franklin Gothic Book" pitchFamily="34" charset="0"/>
              </a:rPr>
              <a:t>office@nipom.ru</a:t>
            </a:r>
            <a:endParaRPr lang="ru-RU" sz="1200">
              <a:latin typeface="Franklin Gothic Book" pitchFamily="34" charset="0"/>
            </a:endParaRPr>
          </a:p>
        </p:txBody>
      </p:sp>
      <p:sp>
        <p:nvSpPr>
          <p:cNvPr id="73737" name="Прямоугольник 13"/>
          <p:cNvSpPr>
            <a:spLocks noChangeArrowheads="1"/>
          </p:cNvSpPr>
          <p:nvPr/>
        </p:nvSpPr>
        <p:spPr bwMode="auto">
          <a:xfrm>
            <a:off x="6665913" y="4008438"/>
            <a:ext cx="17335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20738">
              <a:buClr>
                <a:schemeClr val="accent2"/>
              </a:buClr>
            </a:pPr>
            <a:r>
              <a:rPr lang="en-US" sz="1200">
                <a:latin typeface="Franklin Gothic Book" pitchFamily="34" charset="0"/>
              </a:rPr>
              <a:t>www.nipom.ru</a:t>
            </a:r>
            <a:endParaRPr lang="ru-RU" sz="1200">
              <a:latin typeface="Franklin Gothic Book" pitchFamily="34" charset="0"/>
            </a:endParaRPr>
          </a:p>
        </p:txBody>
      </p:sp>
      <p:pic>
        <p:nvPicPr>
          <p:cNvPr id="73738" name="Picture 3"/>
          <p:cNvPicPr>
            <a:picLocks noChangeAspect="1" noChangeArrowheads="1"/>
          </p:cNvPicPr>
          <p:nvPr/>
        </p:nvPicPr>
        <p:blipFill>
          <a:blip r:embed="rId2" cstate="print"/>
          <a:srcRect l="8826" r="83389" b="40675"/>
          <a:stretch>
            <a:fillRect/>
          </a:stretch>
        </p:blipFill>
        <p:spPr bwMode="auto">
          <a:xfrm>
            <a:off x="760413" y="1418908"/>
            <a:ext cx="758825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263525" y="1277620"/>
            <a:ext cx="8701088" cy="1901825"/>
          </a:xfrm>
          <a:prstGeom prst="roundRect">
            <a:avLst>
              <a:gd name="adj" fmla="val 518"/>
            </a:avLst>
          </a:prstGeom>
          <a:noFill/>
          <a:ln w="12700">
            <a:solidFill>
              <a:srgbClr val="9BD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3740" name="Text Box 6"/>
          <p:cNvSpPr txBox="1">
            <a:spLocks noChangeArrowheads="1"/>
          </p:cNvSpPr>
          <p:nvPr/>
        </p:nvSpPr>
        <p:spPr bwMode="auto">
          <a:xfrm>
            <a:off x="360363" y="2434908"/>
            <a:ext cx="155892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2723" tIns="31362" rIns="62723" bIns="31362"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sz="900">
                <a:latin typeface="Franklin Gothic Book" pitchFamily="34" charset="0"/>
              </a:rPr>
              <a:t>Сокращение временных и финансовых затрат клиента</a:t>
            </a:r>
          </a:p>
        </p:txBody>
      </p:sp>
      <p:sp>
        <p:nvSpPr>
          <p:cNvPr id="73741" name="Text Box 6"/>
          <p:cNvSpPr txBox="1">
            <a:spLocks noChangeArrowheads="1"/>
          </p:cNvSpPr>
          <p:nvPr/>
        </p:nvSpPr>
        <p:spPr bwMode="auto">
          <a:xfrm>
            <a:off x="4378325" y="2434908"/>
            <a:ext cx="14049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2723" tIns="31362" rIns="62723" bIns="31362">
            <a:spAutoFit/>
          </a:bodyPr>
          <a:lstStyle/>
          <a:p>
            <a:pPr marL="0" lvl="1" indent="0" algn="ctr">
              <a:lnSpc>
                <a:spcPct val="95000"/>
              </a:lnSpc>
              <a:buClr>
                <a:schemeClr val="accent2"/>
              </a:buClr>
            </a:pPr>
            <a:r>
              <a:rPr lang="ru-RU" sz="900">
                <a:latin typeface="Franklin Gothic Book" pitchFamily="34" charset="0"/>
              </a:rPr>
              <a:t>Снижение затрат на энергопотребление</a:t>
            </a:r>
          </a:p>
          <a:p>
            <a:pPr marL="68263" indent="-68263" algn="ctr">
              <a:lnSpc>
                <a:spcPct val="95000"/>
              </a:lnSpc>
              <a:spcAft>
                <a:spcPts val="500"/>
              </a:spcAft>
              <a:buClr>
                <a:schemeClr val="accent2"/>
              </a:buClr>
            </a:pPr>
            <a:endParaRPr lang="ru-RU" sz="900">
              <a:latin typeface="Franklin Gothic Book" pitchFamily="34" charset="0"/>
            </a:endParaRPr>
          </a:p>
        </p:txBody>
      </p:sp>
      <p:sp>
        <p:nvSpPr>
          <p:cNvPr id="73742" name="Text Box 6"/>
          <p:cNvSpPr txBox="1">
            <a:spLocks noChangeArrowheads="1"/>
          </p:cNvSpPr>
          <p:nvPr/>
        </p:nvSpPr>
        <p:spPr bwMode="auto">
          <a:xfrm>
            <a:off x="1982788" y="2434908"/>
            <a:ext cx="2389187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2723" tIns="31362" rIns="62723" bIns="31362">
            <a:spAutoFit/>
          </a:bodyPr>
          <a:lstStyle/>
          <a:p>
            <a:pPr algn="ctr">
              <a:lnSpc>
                <a:spcPct val="95000"/>
              </a:lnSpc>
              <a:buClr>
                <a:schemeClr val="accent2"/>
              </a:buClr>
            </a:pPr>
            <a:r>
              <a:rPr lang="ru-RU" sz="900">
                <a:latin typeface="Franklin Gothic Book" pitchFamily="34" charset="0"/>
              </a:rPr>
              <a:t>Гарантия надежности и</a:t>
            </a:r>
          </a:p>
          <a:p>
            <a:pPr algn="ctr">
              <a:lnSpc>
                <a:spcPct val="95000"/>
              </a:lnSpc>
              <a:buClr>
                <a:schemeClr val="accent2"/>
              </a:buClr>
            </a:pPr>
            <a:r>
              <a:rPr lang="ru-RU" sz="900">
                <a:latin typeface="Franklin Gothic Book" pitchFamily="34" charset="0"/>
              </a:rPr>
              <a:t>Бесперебойности энергосистемы</a:t>
            </a:r>
          </a:p>
        </p:txBody>
      </p:sp>
      <p:sp>
        <p:nvSpPr>
          <p:cNvPr id="73743" name="Прямоугольник 43"/>
          <p:cNvSpPr>
            <a:spLocks noChangeArrowheads="1"/>
          </p:cNvSpPr>
          <p:nvPr/>
        </p:nvSpPr>
        <p:spPr bwMode="auto">
          <a:xfrm>
            <a:off x="6100763" y="2434908"/>
            <a:ext cx="140335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buClr>
                <a:schemeClr val="accent2"/>
              </a:buClr>
            </a:pPr>
            <a:r>
              <a:rPr lang="ru-RU" sz="900">
                <a:latin typeface="Franklin Gothic Book" pitchFamily="34" charset="0"/>
              </a:rPr>
              <a:t>Снижение издержек на эксплуатацию оборудования НИПОМ</a:t>
            </a:r>
          </a:p>
        </p:txBody>
      </p:sp>
      <p:sp>
        <p:nvSpPr>
          <p:cNvPr id="73744" name="Прямоугольник 43"/>
          <p:cNvSpPr>
            <a:spLocks noChangeArrowheads="1"/>
          </p:cNvSpPr>
          <p:nvPr/>
        </p:nvSpPr>
        <p:spPr bwMode="auto">
          <a:xfrm>
            <a:off x="7634288" y="2434908"/>
            <a:ext cx="1404937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buClr>
                <a:schemeClr val="accent2"/>
              </a:buClr>
            </a:pPr>
            <a:r>
              <a:rPr lang="ru-RU" sz="900">
                <a:latin typeface="Franklin Gothic Book" pitchFamily="34" charset="0"/>
              </a:rPr>
              <a:t>Социальная ответственность</a:t>
            </a:r>
          </a:p>
        </p:txBody>
      </p:sp>
      <p:pic>
        <p:nvPicPr>
          <p:cNvPr id="73745" name="Picture 3"/>
          <p:cNvPicPr>
            <a:picLocks noChangeAspect="1" noChangeArrowheads="1"/>
          </p:cNvPicPr>
          <p:nvPr/>
        </p:nvPicPr>
        <p:blipFill>
          <a:blip r:embed="rId2" cstate="print"/>
          <a:srcRect l="85869" r="5676" b="40935"/>
          <a:stretch>
            <a:fillRect/>
          </a:stretch>
        </p:blipFill>
        <p:spPr bwMode="auto">
          <a:xfrm>
            <a:off x="7878763" y="1418908"/>
            <a:ext cx="8255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46" name="Picture 3"/>
          <p:cNvPicPr>
            <a:picLocks noChangeAspect="1" noChangeArrowheads="1"/>
          </p:cNvPicPr>
          <p:nvPr/>
        </p:nvPicPr>
        <p:blipFill>
          <a:blip r:embed="rId2" cstate="print"/>
          <a:srcRect l="26208" r="62657" b="40935"/>
          <a:stretch>
            <a:fillRect/>
          </a:stretch>
        </p:blipFill>
        <p:spPr bwMode="auto">
          <a:xfrm>
            <a:off x="2628900" y="1418908"/>
            <a:ext cx="10858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47" name="Picture 3"/>
          <p:cNvPicPr>
            <a:picLocks noChangeAspect="1" noChangeArrowheads="1"/>
          </p:cNvPicPr>
          <p:nvPr/>
        </p:nvPicPr>
        <p:blipFill>
          <a:blip r:embed="rId2" cstate="print"/>
          <a:srcRect l="46803" r="43570" b="40935"/>
          <a:stretch>
            <a:fillRect/>
          </a:stretch>
        </p:blipFill>
        <p:spPr bwMode="auto">
          <a:xfrm>
            <a:off x="4629150" y="1418908"/>
            <a:ext cx="9398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48" name="Picture 3"/>
          <p:cNvPicPr>
            <a:picLocks noChangeAspect="1" noChangeArrowheads="1"/>
          </p:cNvPicPr>
          <p:nvPr/>
        </p:nvPicPr>
        <p:blipFill>
          <a:blip r:embed="rId2" cstate="print"/>
          <a:srcRect l="66643" r="24818" b="40935"/>
          <a:stretch>
            <a:fillRect/>
          </a:stretch>
        </p:blipFill>
        <p:spPr bwMode="auto">
          <a:xfrm>
            <a:off x="6369050" y="1418908"/>
            <a:ext cx="8318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49" name="Text Box 6"/>
          <p:cNvSpPr txBox="1">
            <a:spLocks noChangeArrowheads="1"/>
          </p:cNvSpPr>
          <p:nvPr/>
        </p:nvSpPr>
        <p:spPr bwMode="auto">
          <a:xfrm>
            <a:off x="192088" y="998538"/>
            <a:ext cx="25431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561" tIns="35780" rIns="71561" bIns="35780">
            <a:spAutoFit/>
          </a:bodyPr>
          <a:lstStyle/>
          <a:p>
            <a:pPr defTabSz="820738"/>
            <a:r>
              <a:rPr lang="ru-RU" sz="1200">
                <a:latin typeface="Franklin Gothic Book" pitchFamily="34" charset="0"/>
              </a:rPr>
              <a:t>Преимущества работы</a:t>
            </a:r>
            <a:endParaRPr lang="en-US" sz="1200">
              <a:latin typeface="Franklin Gothic Book" pitchFamily="34" charset="0"/>
            </a:endParaRPr>
          </a:p>
        </p:txBody>
      </p:sp>
      <p:sp>
        <p:nvSpPr>
          <p:cNvPr id="73750" name="Text Box 6"/>
          <p:cNvSpPr txBox="1">
            <a:spLocks noChangeArrowheads="1"/>
          </p:cNvSpPr>
          <p:nvPr/>
        </p:nvSpPr>
        <p:spPr bwMode="auto">
          <a:xfrm>
            <a:off x="182563" y="3302000"/>
            <a:ext cx="25431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561" tIns="35780" rIns="71561" bIns="35780">
            <a:spAutoFit/>
          </a:bodyPr>
          <a:lstStyle/>
          <a:p>
            <a:pPr defTabSz="820738"/>
            <a:r>
              <a:rPr lang="ru-RU" sz="1200">
                <a:latin typeface="Franklin Gothic Book" pitchFamily="34" charset="0"/>
              </a:rPr>
              <a:t>Контакты</a:t>
            </a:r>
            <a:endParaRPr lang="en-US" sz="1200"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7" name="Picture 36"/>
          <p:cNvPicPr>
            <a:picLocks noChangeAspect="1" noChangeArrowheads="1"/>
          </p:cNvPicPr>
          <p:nvPr/>
        </p:nvPicPr>
        <p:blipFill>
          <a:blip r:embed="rId4" cstate="print"/>
          <a:srcRect l="65927" r="22960" b="49593"/>
          <a:stretch>
            <a:fillRect/>
          </a:stretch>
        </p:blipFill>
        <p:spPr bwMode="auto">
          <a:xfrm>
            <a:off x="7832455" y="1268730"/>
            <a:ext cx="761383" cy="583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 Box 6"/>
          <p:cNvSpPr txBox="1">
            <a:spLocks noChangeArrowheads="1"/>
          </p:cNvSpPr>
          <p:nvPr/>
        </p:nvSpPr>
        <p:spPr bwMode="auto">
          <a:xfrm>
            <a:off x="1644650" y="1866265"/>
            <a:ext cx="890588" cy="414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2723" tIns="31362" rIns="62723" bIns="31362"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sz="800" dirty="0">
                <a:latin typeface="Franklin Gothic Book" pitchFamily="34" charset="0"/>
              </a:rPr>
              <a:t>Управление комплексными проектами</a:t>
            </a:r>
          </a:p>
        </p:txBody>
      </p:sp>
      <p:sp>
        <p:nvSpPr>
          <p:cNvPr id="9220" name="Text Box 6"/>
          <p:cNvSpPr txBox="1">
            <a:spLocks noChangeArrowheads="1"/>
          </p:cNvSpPr>
          <p:nvPr/>
        </p:nvSpPr>
        <p:spPr bwMode="auto">
          <a:xfrm>
            <a:off x="4568825" y="1866265"/>
            <a:ext cx="1557338" cy="414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2723" tIns="31362" rIns="62723" bIns="31362">
            <a:spAutoFit/>
          </a:bodyPr>
          <a:lstStyle/>
          <a:p>
            <a:pPr marL="0" lvl="1" indent="0" algn="ctr">
              <a:lnSpc>
                <a:spcPct val="95000"/>
              </a:lnSpc>
              <a:buClr>
                <a:schemeClr val="accent2"/>
              </a:buClr>
            </a:pPr>
            <a:r>
              <a:rPr lang="ru-RU" sz="800" dirty="0">
                <a:latin typeface="Franklin Gothic Book" pitchFamily="34" charset="0"/>
              </a:rPr>
              <a:t>Производство и поставка оборудования для объектов электроэнергетики</a:t>
            </a:r>
          </a:p>
        </p:txBody>
      </p:sp>
      <p:sp>
        <p:nvSpPr>
          <p:cNvPr id="9221" name="Text Box 6"/>
          <p:cNvSpPr txBox="1">
            <a:spLocks noChangeArrowheads="1"/>
          </p:cNvSpPr>
          <p:nvPr/>
        </p:nvSpPr>
        <p:spPr bwMode="auto">
          <a:xfrm>
            <a:off x="2763838" y="1866265"/>
            <a:ext cx="1577975" cy="414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2723" tIns="31362" rIns="62723" bIns="31362">
            <a:spAutoFit/>
          </a:bodyPr>
          <a:lstStyle/>
          <a:p>
            <a:pPr algn="ctr">
              <a:lnSpc>
                <a:spcPct val="95000"/>
              </a:lnSpc>
              <a:buClr>
                <a:schemeClr val="accent2"/>
              </a:buClr>
            </a:pPr>
            <a:r>
              <a:rPr lang="ru-RU" sz="800" dirty="0">
                <a:latin typeface="Franklin Gothic Book" pitchFamily="34" charset="0"/>
              </a:rPr>
              <a:t>Проектирование объектов электроэнергетики</a:t>
            </a:r>
          </a:p>
          <a:p>
            <a:pPr algn="ctr">
              <a:lnSpc>
                <a:spcPct val="95000"/>
              </a:lnSpc>
              <a:buClr>
                <a:schemeClr val="accent2"/>
              </a:buClr>
            </a:pPr>
            <a:r>
              <a:rPr lang="ru-RU" sz="800" dirty="0">
                <a:latin typeface="Franklin Gothic Book" pitchFamily="34" charset="0"/>
              </a:rPr>
              <a:t>до 220 кВ включительно</a:t>
            </a:r>
          </a:p>
        </p:txBody>
      </p:sp>
      <p:sp>
        <p:nvSpPr>
          <p:cNvPr id="9222" name="Прямоугольник 43"/>
          <p:cNvSpPr>
            <a:spLocks noChangeArrowheads="1"/>
          </p:cNvSpPr>
          <p:nvPr/>
        </p:nvSpPr>
        <p:spPr bwMode="auto">
          <a:xfrm>
            <a:off x="6380163" y="1866265"/>
            <a:ext cx="949325" cy="28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buClr>
                <a:schemeClr val="accent2"/>
              </a:buClr>
            </a:pPr>
            <a:r>
              <a:rPr lang="ru-RU" sz="800" dirty="0">
                <a:latin typeface="Franklin Gothic Book" pitchFamily="34" charset="0"/>
              </a:rPr>
              <a:t>Разработка и внедрение АСУ</a:t>
            </a:r>
          </a:p>
        </p:txBody>
      </p:sp>
      <p:sp>
        <p:nvSpPr>
          <p:cNvPr id="9223" name="Прямоугольник 43"/>
          <p:cNvSpPr>
            <a:spLocks noChangeArrowheads="1"/>
          </p:cNvSpPr>
          <p:nvPr/>
        </p:nvSpPr>
        <p:spPr bwMode="auto">
          <a:xfrm>
            <a:off x="7531100" y="1866265"/>
            <a:ext cx="1404938" cy="28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buClr>
                <a:schemeClr val="accent2"/>
              </a:buClr>
            </a:pPr>
            <a:r>
              <a:rPr lang="ru-RU" sz="800" dirty="0">
                <a:latin typeface="Franklin Gothic Book" pitchFamily="34" charset="0"/>
              </a:rPr>
              <a:t>Строительно-монтажные, сервисные работы и услуги</a:t>
            </a:r>
          </a:p>
        </p:txBody>
      </p:sp>
      <p:sp>
        <p:nvSpPr>
          <p:cNvPr id="9228" name="Text Box 3"/>
          <p:cNvSpPr txBox="1">
            <a:spLocks noChangeArrowheads="1"/>
          </p:cNvSpPr>
          <p:nvPr/>
        </p:nvSpPr>
        <p:spPr bwMode="auto">
          <a:xfrm>
            <a:off x="234950" y="267901"/>
            <a:ext cx="852011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140868" bIns="0" anchor="ctr">
            <a:spAutoFit/>
          </a:bodyPr>
          <a:lstStyle/>
          <a:p>
            <a:pPr algn="just" eaLnBrk="0" hangingPunct="0"/>
            <a:r>
              <a:rPr lang="ru-RU" b="1" dirty="0">
                <a:solidFill>
                  <a:schemeClr val="bg1"/>
                </a:solidFill>
                <a:latin typeface="Franklin Gothic Book" pitchFamily="34" charset="0"/>
              </a:rPr>
              <a:t>Направления деятельности и структура компании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42888" y="1034415"/>
            <a:ext cx="8720137" cy="1300480"/>
          </a:xfrm>
          <a:prstGeom prst="roundRect">
            <a:avLst>
              <a:gd name="adj" fmla="val 518"/>
            </a:avLst>
          </a:prstGeom>
          <a:noFill/>
          <a:ln w="12700">
            <a:solidFill>
              <a:srgbClr val="9BD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459038" y="2491740"/>
            <a:ext cx="2092325" cy="445770"/>
          </a:xfrm>
          <a:prstGeom prst="roundRect">
            <a:avLst>
              <a:gd name="adj" fmla="val 1849"/>
            </a:avLst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675188" y="2491740"/>
            <a:ext cx="2092325" cy="445770"/>
          </a:xfrm>
          <a:prstGeom prst="roundRect">
            <a:avLst>
              <a:gd name="adj" fmla="val 1849"/>
            </a:avLst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891338" y="2491740"/>
            <a:ext cx="2092325" cy="445770"/>
          </a:xfrm>
          <a:prstGeom prst="roundRect">
            <a:avLst>
              <a:gd name="adj" fmla="val 1849"/>
            </a:avLst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242888" y="2491740"/>
            <a:ext cx="2092325" cy="445770"/>
          </a:xfrm>
          <a:prstGeom prst="roundRect">
            <a:avLst>
              <a:gd name="adj" fmla="val 1849"/>
            </a:avLst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235" name="Text Box 6"/>
          <p:cNvSpPr txBox="1">
            <a:spLocks noChangeArrowheads="1"/>
          </p:cNvSpPr>
          <p:nvPr/>
        </p:nvSpPr>
        <p:spPr bwMode="auto">
          <a:xfrm>
            <a:off x="259080" y="2572385"/>
            <a:ext cx="2051050" cy="241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561" tIns="35780" rIns="71561" bIns="35780">
            <a:spAutoFit/>
          </a:bodyPr>
          <a:lstStyle/>
          <a:p>
            <a:pPr defTabSz="820738"/>
            <a:r>
              <a:rPr lang="ru-RU" sz="1100" dirty="0">
                <a:latin typeface="Franklin Gothic Book" pitchFamily="34" charset="0"/>
              </a:rPr>
              <a:t>Инжиниринговая компания</a:t>
            </a:r>
            <a:endParaRPr lang="en-US" sz="1100" dirty="0">
              <a:latin typeface="Franklin Gothic Book" pitchFamily="34" charset="0"/>
            </a:endParaRPr>
          </a:p>
        </p:txBody>
      </p:sp>
      <p:sp>
        <p:nvSpPr>
          <p:cNvPr id="9236" name="Text Box 6"/>
          <p:cNvSpPr txBox="1">
            <a:spLocks noChangeArrowheads="1"/>
          </p:cNvSpPr>
          <p:nvPr/>
        </p:nvSpPr>
        <p:spPr bwMode="auto">
          <a:xfrm>
            <a:off x="2467293" y="2502535"/>
            <a:ext cx="1804987" cy="41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561" tIns="35780" rIns="71561" bIns="35780">
            <a:spAutoFit/>
          </a:bodyPr>
          <a:lstStyle/>
          <a:p>
            <a:pPr defTabSz="820738"/>
            <a:r>
              <a:rPr lang="ru-RU" sz="1100" dirty="0">
                <a:latin typeface="Franklin Gothic Book" pitchFamily="34" charset="0"/>
              </a:rPr>
              <a:t>Завод по производству электрооборудования</a:t>
            </a:r>
            <a:endParaRPr lang="en-US" sz="1100" dirty="0">
              <a:latin typeface="Franklin Gothic Book" pitchFamily="34" charset="0"/>
            </a:endParaRPr>
          </a:p>
        </p:txBody>
      </p:sp>
      <p:sp>
        <p:nvSpPr>
          <p:cNvPr id="9237" name="Text Box 6"/>
          <p:cNvSpPr txBox="1">
            <a:spLocks noChangeArrowheads="1"/>
          </p:cNvSpPr>
          <p:nvPr/>
        </p:nvSpPr>
        <p:spPr bwMode="auto">
          <a:xfrm>
            <a:off x="4686935" y="2508250"/>
            <a:ext cx="1927225" cy="41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561" tIns="35780" rIns="71561" bIns="35780">
            <a:spAutoFit/>
          </a:bodyPr>
          <a:lstStyle/>
          <a:p>
            <a:pPr defTabSz="820738"/>
            <a:r>
              <a:rPr lang="ru-RU" sz="1100" dirty="0">
                <a:latin typeface="Franklin Gothic Book" pitchFamily="34" charset="0"/>
              </a:rPr>
              <a:t>Завод по производству модульного оборудования</a:t>
            </a:r>
            <a:endParaRPr lang="en-US" sz="1100" dirty="0">
              <a:latin typeface="Franklin Gothic Book" pitchFamily="34" charset="0"/>
            </a:endParaRPr>
          </a:p>
        </p:txBody>
      </p:sp>
      <p:sp>
        <p:nvSpPr>
          <p:cNvPr id="9238" name="Text Box 6"/>
          <p:cNvSpPr txBox="1">
            <a:spLocks noChangeArrowheads="1"/>
          </p:cNvSpPr>
          <p:nvPr/>
        </p:nvSpPr>
        <p:spPr bwMode="auto">
          <a:xfrm>
            <a:off x="6908483" y="2513965"/>
            <a:ext cx="1925637" cy="41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561" tIns="35780" rIns="71561" bIns="35780">
            <a:spAutoFit/>
          </a:bodyPr>
          <a:lstStyle/>
          <a:p>
            <a:pPr defTabSz="820738"/>
            <a:r>
              <a:rPr lang="ru-RU" sz="1100" dirty="0">
                <a:latin typeface="Franklin Gothic Book" pitchFamily="34" charset="0"/>
              </a:rPr>
              <a:t>Научно-исследовательские центры</a:t>
            </a:r>
            <a:endParaRPr lang="en-US" sz="1100" dirty="0">
              <a:latin typeface="Franklin Gothic Book" pitchFamily="34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252413" y="3035618"/>
            <a:ext cx="2065337" cy="1398587"/>
          </a:xfrm>
          <a:prstGeom prst="roundRect">
            <a:avLst>
              <a:gd name="adj" fmla="val 518"/>
            </a:avLst>
          </a:prstGeom>
          <a:noFill/>
          <a:ln w="12700">
            <a:solidFill>
              <a:srgbClr val="9BD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2468563" y="3035618"/>
            <a:ext cx="2065337" cy="1398587"/>
          </a:xfrm>
          <a:prstGeom prst="roundRect">
            <a:avLst>
              <a:gd name="adj" fmla="val 518"/>
            </a:avLst>
          </a:prstGeom>
          <a:noFill/>
          <a:ln w="12700">
            <a:solidFill>
              <a:srgbClr val="9BD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4686300" y="3035618"/>
            <a:ext cx="2065338" cy="1398587"/>
          </a:xfrm>
          <a:prstGeom prst="roundRect">
            <a:avLst>
              <a:gd name="adj" fmla="val 518"/>
            </a:avLst>
          </a:prstGeom>
          <a:noFill/>
          <a:ln w="12700">
            <a:solidFill>
              <a:srgbClr val="9BD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6902450" y="3035618"/>
            <a:ext cx="2065338" cy="1398587"/>
          </a:xfrm>
          <a:prstGeom prst="roundRect">
            <a:avLst>
              <a:gd name="adj" fmla="val 518"/>
            </a:avLst>
          </a:prstGeom>
          <a:noFill/>
          <a:ln w="12700">
            <a:solidFill>
              <a:srgbClr val="9BD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9243" name="Picture 15" descr="\\dc2\marketing\ku-media\Каталоги и буклеты\Каталог_общий_2016\Links\IMG_6431.tif"/>
          <p:cNvPicPr>
            <a:picLocks noChangeAspect="1" noChangeArrowheads="1"/>
          </p:cNvPicPr>
          <p:nvPr/>
        </p:nvPicPr>
        <p:blipFill>
          <a:blip r:embed="rId5" cstate="print"/>
          <a:srcRect b="7391"/>
          <a:stretch>
            <a:fillRect/>
          </a:stretch>
        </p:blipFill>
        <p:spPr bwMode="auto">
          <a:xfrm>
            <a:off x="2484438" y="3045143"/>
            <a:ext cx="2041525" cy="13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4" name="Picture 16" descr="\\dc2\marketing\ku-media\Каталоги и буклеты\Каталог_общий_2016\Links\Инжиниринг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1938" y="3054668"/>
            <a:ext cx="2041525" cy="136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5" name="Picture 17" descr="\\dc2\marketing\ku-media\Каталоги и буклеты\Каталог_общий_2016\Links\4.jpg"/>
          <p:cNvPicPr>
            <a:picLocks noChangeAspect="1" noChangeArrowheads="1"/>
          </p:cNvPicPr>
          <p:nvPr/>
        </p:nvPicPr>
        <p:blipFill>
          <a:blip r:embed="rId7" cstate="print"/>
          <a:srcRect t="10771" b="5032"/>
          <a:stretch>
            <a:fillRect/>
          </a:stretch>
        </p:blipFill>
        <p:spPr bwMode="auto">
          <a:xfrm>
            <a:off x="6920865" y="3051810"/>
            <a:ext cx="2028825" cy="1360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6" name="Picture 28" descr="\\dc2\marketing\ku-media\Каталоги и буклеты\Каталог_общий_2016\Links\ПМО.jpg"/>
          <p:cNvPicPr>
            <a:picLocks noChangeAspect="1" noChangeArrowheads="1"/>
          </p:cNvPicPr>
          <p:nvPr/>
        </p:nvPicPr>
        <p:blipFill>
          <a:blip r:embed="rId8" cstate="print"/>
          <a:srcRect t="2315" b="2405"/>
          <a:stretch>
            <a:fillRect/>
          </a:stretch>
        </p:blipFill>
        <p:spPr bwMode="auto">
          <a:xfrm>
            <a:off x="4713634" y="3057525"/>
            <a:ext cx="2018606" cy="1348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47" name="Text Box 6"/>
          <p:cNvSpPr txBox="1">
            <a:spLocks noChangeArrowheads="1"/>
          </p:cNvSpPr>
          <p:nvPr/>
        </p:nvSpPr>
        <p:spPr bwMode="auto">
          <a:xfrm>
            <a:off x="285750" y="1866265"/>
            <a:ext cx="1130300" cy="414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2723" tIns="31362" rIns="62723" bIns="31362"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sz="800" dirty="0">
                <a:latin typeface="Franklin Gothic Book" pitchFamily="34" charset="0"/>
              </a:rPr>
              <a:t>Инженерно-консультационные</a:t>
            </a:r>
          </a:p>
          <a:p>
            <a:pPr algn="ctr">
              <a:lnSpc>
                <a:spcPct val="95000"/>
              </a:lnSpc>
            </a:pPr>
            <a:r>
              <a:rPr lang="ru-RU" sz="800" dirty="0">
                <a:latin typeface="Franklin Gothic Book" pitchFamily="34" charset="0"/>
              </a:rPr>
              <a:t>услуги</a:t>
            </a:r>
          </a:p>
        </p:txBody>
      </p:sp>
      <p:pic>
        <p:nvPicPr>
          <p:cNvPr id="9218" name="Picture 36"/>
          <p:cNvPicPr>
            <a:picLocks noChangeAspect="1" noChangeArrowheads="1"/>
          </p:cNvPicPr>
          <p:nvPr/>
        </p:nvPicPr>
        <p:blipFill>
          <a:blip r:embed="rId4" cstate="print"/>
          <a:srcRect l="1399" r="88277" b="50854"/>
          <a:stretch>
            <a:fillRect/>
          </a:stretch>
        </p:blipFill>
        <p:spPr bwMode="auto">
          <a:xfrm>
            <a:off x="1760057" y="1223772"/>
            <a:ext cx="763848" cy="612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36"/>
          <p:cNvPicPr>
            <a:picLocks noChangeAspect="1" noChangeArrowheads="1"/>
          </p:cNvPicPr>
          <p:nvPr/>
        </p:nvPicPr>
        <p:blipFill>
          <a:blip r:embed="rId4" cstate="print"/>
          <a:srcRect l="22630" r="66135" b="51343"/>
          <a:stretch>
            <a:fillRect/>
          </a:stretch>
        </p:blipFill>
        <p:spPr bwMode="auto">
          <a:xfrm>
            <a:off x="3126182" y="1236694"/>
            <a:ext cx="830144" cy="606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36"/>
          <p:cNvPicPr>
            <a:picLocks noChangeAspect="1" noChangeArrowheads="1"/>
          </p:cNvPicPr>
          <p:nvPr/>
        </p:nvPicPr>
        <p:blipFill>
          <a:blip r:embed="rId4" cstate="print"/>
          <a:srcRect l="85765" r="4111" b="49593"/>
          <a:stretch>
            <a:fillRect/>
          </a:stretch>
        </p:blipFill>
        <p:spPr bwMode="auto">
          <a:xfrm>
            <a:off x="6398544" y="1263927"/>
            <a:ext cx="747994" cy="628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36"/>
          <p:cNvPicPr>
            <a:picLocks noChangeAspect="1" noChangeArrowheads="1"/>
          </p:cNvPicPr>
          <p:nvPr/>
        </p:nvPicPr>
        <p:blipFill>
          <a:blip r:embed="rId4" cstate="print"/>
          <a:srcRect l="46048" r="41728" b="50813"/>
          <a:stretch>
            <a:fillRect/>
          </a:stretch>
        </p:blipFill>
        <p:spPr bwMode="auto">
          <a:xfrm>
            <a:off x="4969749" y="1248273"/>
            <a:ext cx="903646" cy="612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8" name="Picture 3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1514" y="1462213"/>
            <a:ext cx="350371" cy="316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32"/>
          <p:cNvSpPr txBox="1"/>
          <p:nvPr/>
        </p:nvSpPr>
        <p:spPr>
          <a:xfrm>
            <a:off x="253365" y="4509135"/>
            <a:ext cx="8724900" cy="430887"/>
          </a:xfrm>
          <a:prstGeom prst="rect">
            <a:avLst/>
          </a:prstGeom>
          <a:solidFill>
            <a:srgbClr val="E1F2FF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100" dirty="0" smtClean="0">
                <a:latin typeface="Franklin Gothic Book" pitchFamily="34" charset="0"/>
              </a:rPr>
              <a:t>Одним из основных направлений деятельности компании является создание и производство современных автоматизированных установок различного назначения на базе традиционных, возобновляемых и альтернативных источников энергии </a:t>
            </a:r>
            <a:endParaRPr lang="ru-RU" sz="1100" dirty="0">
              <a:latin typeface="Franklin Gothic Book" pitchFamily="34" charset="0"/>
            </a:endParaRPr>
          </a:p>
        </p:txBody>
      </p:sp>
      <p:sp>
        <p:nvSpPr>
          <p:cNvPr id="9229" name="Text Box 6"/>
          <p:cNvSpPr txBox="1">
            <a:spLocks noChangeArrowheads="1"/>
          </p:cNvSpPr>
          <p:nvPr/>
        </p:nvSpPr>
        <p:spPr bwMode="auto">
          <a:xfrm>
            <a:off x="372110" y="1096328"/>
            <a:ext cx="8559800" cy="241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561" tIns="35780" rIns="71561" bIns="35780">
            <a:spAutoFit/>
          </a:bodyPr>
          <a:lstStyle/>
          <a:p>
            <a:pPr defTabSz="820738"/>
            <a:r>
              <a:rPr lang="ru-RU" sz="1100" dirty="0">
                <a:latin typeface="Franklin Gothic Book" pitchFamily="34" charset="0"/>
              </a:rPr>
              <a:t>НИПОМ — многопрофильная  компания,  комплексно  реализующая проекты в электроснабжении и</a:t>
            </a:r>
            <a:r>
              <a:rPr lang="en-US" sz="1100" dirty="0">
                <a:latin typeface="Franklin Gothic Book" pitchFamily="34" charset="0"/>
              </a:rPr>
              <a:t> </a:t>
            </a:r>
            <a:r>
              <a:rPr lang="ru-RU" sz="1100" dirty="0">
                <a:latin typeface="Franklin Gothic Book" pitchFamily="34" charset="0"/>
              </a:rPr>
              <a:t>автоматизации</a:t>
            </a:r>
            <a:endParaRPr lang="en-US" sz="1100" dirty="0">
              <a:latin typeface="Franklin Gothic Book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234950" y="281752"/>
            <a:ext cx="8909050" cy="24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140868" bIns="0" anchor="ctr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ru-RU" b="1" dirty="0" smtClean="0">
                <a:solidFill>
                  <a:schemeClr val="bg1"/>
                </a:solidFill>
                <a:latin typeface="Franklin Gothic Book" pitchFamily="34" charset="0"/>
                <a:ea typeface="Calibri"/>
                <a:cs typeface="Times New Roman"/>
              </a:rPr>
              <a:t>Номенклатурный ряд комплектных </a:t>
            </a:r>
            <a:r>
              <a:rPr lang="ru-RU" b="1" dirty="0" err="1" smtClean="0">
                <a:solidFill>
                  <a:schemeClr val="bg1"/>
                </a:solidFill>
                <a:latin typeface="Franklin Gothic Book" pitchFamily="34" charset="0"/>
                <a:ea typeface="Calibri"/>
                <a:cs typeface="Times New Roman"/>
              </a:rPr>
              <a:t>автоматизировнных</a:t>
            </a:r>
            <a:r>
              <a:rPr lang="ru-RU" b="1" dirty="0" smtClean="0">
                <a:solidFill>
                  <a:schemeClr val="bg1"/>
                </a:solidFill>
                <a:latin typeface="Franklin Gothic Book" pitchFamily="34" charset="0"/>
                <a:ea typeface="Calibri"/>
                <a:cs typeface="Times New Roman"/>
              </a:rPr>
              <a:t> энергоустановок</a:t>
            </a:r>
            <a:r>
              <a:rPr lang="en-US" b="1" dirty="0" smtClean="0">
                <a:solidFill>
                  <a:schemeClr val="bg1"/>
                </a:solidFill>
                <a:latin typeface="Franklin Gothic Book" pitchFamily="34" charset="0"/>
                <a:ea typeface="Calibri"/>
                <a:cs typeface="Times New Roman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Franklin Gothic Book" pitchFamily="34" charset="0"/>
                <a:ea typeface="Calibri"/>
                <a:cs typeface="Times New Roman"/>
              </a:rPr>
              <a:t>ОАО «НИПОМ»</a:t>
            </a:r>
            <a:endParaRPr lang="ru-RU" b="1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361950" y="1019175"/>
          <a:ext cx="8553450" cy="3790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/>
          <p:nvPr/>
        </p:nvCxnSpPr>
        <p:spPr>
          <a:xfrm>
            <a:off x="6118860" y="4376420"/>
            <a:ext cx="21336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6118860" y="3942080"/>
            <a:ext cx="21336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6118860" y="3616325"/>
            <a:ext cx="21336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6118860" y="3284855"/>
            <a:ext cx="21336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6118860" y="2867660"/>
            <a:ext cx="21336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6118860" y="2364740"/>
            <a:ext cx="21336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6118860" y="1918970"/>
            <a:ext cx="21336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6274117" y="1766253"/>
            <a:ext cx="2681287" cy="258762"/>
          </a:xfrm>
          <a:prstGeom prst="roundRect">
            <a:avLst>
              <a:gd name="adj" fmla="val 9770"/>
            </a:avLst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274117" y="2120583"/>
            <a:ext cx="2681287" cy="422592"/>
          </a:xfrm>
          <a:prstGeom prst="roundRect">
            <a:avLst>
              <a:gd name="adj" fmla="val 9770"/>
            </a:avLst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274117" y="2640648"/>
            <a:ext cx="2681287" cy="422592"/>
          </a:xfrm>
          <a:prstGeom prst="roundRect">
            <a:avLst>
              <a:gd name="adj" fmla="val 9770"/>
            </a:avLst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274117" y="3143568"/>
            <a:ext cx="2681287" cy="258762"/>
          </a:xfrm>
          <a:prstGeom prst="roundRect">
            <a:avLst>
              <a:gd name="adj" fmla="val 9770"/>
            </a:avLst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274117" y="3480753"/>
            <a:ext cx="2681287" cy="258762"/>
          </a:xfrm>
          <a:prstGeom prst="roundRect">
            <a:avLst>
              <a:gd name="adj" fmla="val 9770"/>
            </a:avLst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274117" y="3806508"/>
            <a:ext cx="2681287" cy="258762"/>
          </a:xfrm>
          <a:prstGeom prst="roundRect">
            <a:avLst>
              <a:gd name="adj" fmla="val 9770"/>
            </a:avLst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274117" y="4155123"/>
            <a:ext cx="2681287" cy="422592"/>
          </a:xfrm>
          <a:prstGeom prst="roundRect">
            <a:avLst>
              <a:gd name="adj" fmla="val 9770"/>
            </a:avLst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38125" y="99941"/>
            <a:ext cx="8516938" cy="65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140868" bIns="0" anchor="ctr">
            <a:spAutoFit/>
          </a:bodyPr>
          <a:lstStyle/>
          <a:p>
            <a:pPr lvl="0">
              <a:lnSpc>
                <a:spcPct val="80000"/>
              </a:lnSpc>
            </a:pPr>
            <a:r>
              <a:rPr lang="ru-RU" b="1" dirty="0" smtClean="0">
                <a:solidFill>
                  <a:schemeClr val="bg1"/>
                </a:solidFill>
                <a:latin typeface="Franklin Gothic Book" pitchFamily="34" charset="0"/>
                <a:cs typeface="Times New Roman" pitchFamily="18" charset="0"/>
              </a:rPr>
              <a:t>Энергоустановки серии БКТП для энергообеспечения оборудования</a:t>
            </a:r>
            <a:br>
              <a:rPr lang="ru-RU" b="1" dirty="0" smtClean="0">
                <a:solidFill>
                  <a:schemeClr val="bg1"/>
                </a:solidFill>
                <a:latin typeface="Franklin Gothic Book" pitchFamily="34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Franklin Gothic Book" pitchFamily="34" charset="0"/>
                <a:cs typeface="Times New Roman" pitchFamily="18" charset="0"/>
              </a:rPr>
              <a:t>и систем противокоррозионных защит.</a:t>
            </a:r>
          </a:p>
          <a:p>
            <a:pPr lvl="0"/>
            <a:r>
              <a:rPr lang="ru-RU" sz="1400" b="1" dirty="0" smtClean="0">
                <a:solidFill>
                  <a:schemeClr val="bg1"/>
                </a:solidFill>
                <a:latin typeface="Franklin Gothic Book" pitchFamily="34" charset="0"/>
                <a:cs typeface="Times New Roman" pitchFamily="18" charset="0"/>
              </a:rPr>
              <a:t>Модификации БКТПэхз-6(10)кВ, БКТПэхз-6(10)кВ/ГПЭГ(ДГА), БКТПэхз-6(10)кВ/ИБП. </a:t>
            </a:r>
            <a:endParaRPr lang="ru-RU" sz="1400" b="1" dirty="0" smtClean="0">
              <a:solidFill>
                <a:schemeClr val="bg1"/>
              </a:solidFill>
              <a:latin typeface="Franklin Gothic Book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80785" y="1762124"/>
            <a:ext cx="26917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200" dirty="0" smtClean="0">
                <a:latin typeface="Franklin Gothic Book" pitchFamily="34" charset="0"/>
              </a:rPr>
              <a:t>входное напряжение - 6 (10) кВ</a:t>
            </a:r>
          </a:p>
          <a:p>
            <a:pPr>
              <a:spcAft>
                <a:spcPts val="1200"/>
              </a:spcAft>
            </a:pPr>
            <a:r>
              <a:rPr lang="ru-RU" sz="1200" dirty="0" smtClean="0">
                <a:latin typeface="Franklin Gothic Book" pitchFamily="34" charset="0"/>
              </a:rPr>
              <a:t>мощность трансформатора </a:t>
            </a:r>
            <a:r>
              <a:rPr lang="en-US" sz="1200" dirty="0" smtClean="0">
                <a:latin typeface="Franklin Gothic Book" pitchFamily="34" charset="0"/>
              </a:rPr>
              <a:t/>
            </a:r>
            <a:br>
              <a:rPr lang="en-US" sz="1200" dirty="0" smtClean="0">
                <a:latin typeface="Franklin Gothic Book" pitchFamily="34" charset="0"/>
              </a:rPr>
            </a:br>
            <a:r>
              <a:rPr lang="ru-RU" sz="1200" dirty="0" smtClean="0">
                <a:latin typeface="Franklin Gothic Book" pitchFamily="34" charset="0"/>
              </a:rPr>
              <a:t>–10(25) </a:t>
            </a:r>
            <a:r>
              <a:rPr lang="ru-RU" sz="1200" dirty="0" err="1" smtClean="0">
                <a:latin typeface="Franklin Gothic Book" pitchFamily="34" charset="0"/>
              </a:rPr>
              <a:t>кВА</a:t>
            </a:r>
            <a:endParaRPr lang="ru-RU" sz="1200" dirty="0" smtClean="0">
              <a:latin typeface="Franklin Gothic Book" pitchFamily="34" charset="0"/>
            </a:endParaRPr>
          </a:p>
          <a:p>
            <a:pPr>
              <a:spcAft>
                <a:spcPts val="1200"/>
              </a:spcAft>
            </a:pPr>
            <a:r>
              <a:rPr lang="ru-RU" sz="1200" dirty="0" smtClean="0">
                <a:latin typeface="Franklin Gothic Book" pitchFamily="34" charset="0"/>
              </a:rPr>
              <a:t>выходное напряжение </a:t>
            </a:r>
            <a:r>
              <a:rPr lang="en-US" sz="1200" dirty="0" smtClean="0">
                <a:latin typeface="Franklin Gothic Book" pitchFamily="34" charset="0"/>
              </a:rPr>
              <a:t/>
            </a:r>
            <a:br>
              <a:rPr lang="en-US" sz="1200" dirty="0" smtClean="0">
                <a:latin typeface="Franklin Gothic Book" pitchFamily="34" charset="0"/>
              </a:rPr>
            </a:br>
            <a:r>
              <a:rPr lang="ru-RU" sz="1200" dirty="0" smtClean="0">
                <a:latin typeface="Franklin Gothic Book" pitchFamily="34" charset="0"/>
              </a:rPr>
              <a:t>–</a:t>
            </a:r>
            <a:r>
              <a:rPr lang="en-US" sz="1200" dirty="0" smtClean="0">
                <a:latin typeface="Franklin Gothic Book" pitchFamily="34" charset="0"/>
              </a:rPr>
              <a:t> ~</a:t>
            </a:r>
            <a:r>
              <a:rPr lang="ru-RU" sz="1200" dirty="0" smtClean="0">
                <a:latin typeface="Franklin Gothic Book" pitchFamily="34" charset="0"/>
              </a:rPr>
              <a:t>220(380) В, =24(48) В</a:t>
            </a:r>
          </a:p>
          <a:p>
            <a:pPr>
              <a:spcAft>
                <a:spcPts val="1200"/>
              </a:spcAft>
            </a:pPr>
            <a:r>
              <a:rPr lang="ru-RU" sz="1200" dirty="0" smtClean="0">
                <a:latin typeface="Franklin Gothic Book" pitchFamily="34" charset="0"/>
              </a:rPr>
              <a:t>мощность ГПЭГ(ДЭГ) – до 30 кВт</a:t>
            </a:r>
          </a:p>
          <a:p>
            <a:pPr>
              <a:spcAft>
                <a:spcPts val="1200"/>
              </a:spcAft>
            </a:pPr>
            <a:r>
              <a:rPr lang="ru-RU" sz="1200" dirty="0" smtClean="0">
                <a:latin typeface="Franklin Gothic Book" pitchFamily="34" charset="0"/>
              </a:rPr>
              <a:t>мощность ИБП – до 10 кВт</a:t>
            </a:r>
          </a:p>
          <a:p>
            <a:pPr>
              <a:spcAft>
                <a:spcPts val="1200"/>
              </a:spcAft>
            </a:pPr>
            <a:r>
              <a:rPr lang="ru-RU" sz="1200" dirty="0" smtClean="0">
                <a:latin typeface="Franklin Gothic Book" pitchFamily="34" charset="0"/>
              </a:rPr>
              <a:t>запас энергии ИБП – до 30 </a:t>
            </a:r>
            <a:r>
              <a:rPr lang="ru-RU" sz="1200" dirty="0" err="1" smtClean="0">
                <a:latin typeface="Franklin Gothic Book" pitchFamily="34" charset="0"/>
              </a:rPr>
              <a:t>кВт.час</a:t>
            </a:r>
            <a:endParaRPr lang="ru-RU" sz="1200" dirty="0" smtClean="0">
              <a:latin typeface="Franklin Gothic Book" pitchFamily="34" charset="0"/>
            </a:endParaRPr>
          </a:p>
          <a:p>
            <a:pPr>
              <a:spcAft>
                <a:spcPts val="1200"/>
              </a:spcAft>
            </a:pPr>
            <a:r>
              <a:rPr lang="ru-RU" sz="1200" dirty="0" smtClean="0">
                <a:latin typeface="Franklin Gothic Book" pitchFamily="34" charset="0"/>
              </a:rPr>
              <a:t>габариты </a:t>
            </a:r>
            <a:r>
              <a:rPr lang="ru-RU" sz="1200" dirty="0" err="1" smtClean="0">
                <a:latin typeface="Franklin Gothic Book" pitchFamily="34" charset="0"/>
              </a:rPr>
              <a:t>ДхШхВ</a:t>
            </a:r>
            <a:r>
              <a:rPr lang="ru-RU" sz="1200" dirty="0" smtClean="0">
                <a:latin typeface="Franklin Gothic Book" pitchFamily="34" charset="0"/>
              </a:rPr>
              <a:t>, мм</a:t>
            </a:r>
            <a:r>
              <a:rPr lang="en-US" sz="1200" dirty="0" smtClean="0">
                <a:latin typeface="Franklin Gothic Book" pitchFamily="34" charset="0"/>
              </a:rPr>
              <a:t/>
            </a:r>
            <a:br>
              <a:rPr lang="en-US" sz="1200" dirty="0" smtClean="0">
                <a:latin typeface="Franklin Gothic Book" pitchFamily="34" charset="0"/>
              </a:rPr>
            </a:br>
            <a:r>
              <a:rPr lang="ru-RU" sz="1200" dirty="0" smtClean="0">
                <a:latin typeface="Franklin Gothic Book" pitchFamily="34" charset="0"/>
              </a:rPr>
              <a:t>– 6000х2300х6000</a:t>
            </a: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5959105" y="1266732"/>
            <a:ext cx="3007730" cy="339956"/>
          </a:xfrm>
          <a:prstGeom prst="roundRect">
            <a:avLst>
              <a:gd name="adj" fmla="val 6069"/>
            </a:avLst>
          </a:prstGeom>
          <a:gradFill>
            <a:gsLst>
              <a:gs pos="0">
                <a:srgbClr val="E1F2FF"/>
              </a:gs>
              <a:gs pos="100000">
                <a:srgbClr val="C5E9F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191240" y="1297634"/>
            <a:ext cx="20383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>
                <a:latin typeface="Franklin Gothic Book" pitchFamily="34" charset="0"/>
                <a:ea typeface="Calibri"/>
                <a:cs typeface="Times New Roman"/>
              </a:rPr>
              <a:t>Основные характеристики:</a:t>
            </a:r>
          </a:p>
        </p:txBody>
      </p:sp>
      <p:pic>
        <p:nvPicPr>
          <p:cNvPr id="10" name="Рисунок 9" descr="Снимок 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8590" y="1268730"/>
            <a:ext cx="5602908" cy="3554729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6121400" y="1597978"/>
            <a:ext cx="0" cy="2779712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Группа 26"/>
          <p:cNvGrpSpPr>
            <a:grpSpLocks noChangeAspect="1"/>
          </p:cNvGrpSpPr>
          <p:nvPr/>
        </p:nvGrpSpPr>
        <p:grpSpPr bwMode="auto">
          <a:xfrm rot="-5400000" flipH="1" flipV="1">
            <a:off x="6053773" y="1359218"/>
            <a:ext cx="147637" cy="147637"/>
            <a:chOff x="290513" y="1150938"/>
            <a:chExt cx="117475" cy="117475"/>
          </a:xfrm>
        </p:grpSpPr>
        <p:sp>
          <p:nvSpPr>
            <p:cNvPr id="15" name="Овал 14"/>
            <p:cNvSpPr/>
            <p:nvPr/>
          </p:nvSpPr>
          <p:spPr bwMode="auto">
            <a:xfrm>
              <a:off x="290513" y="1150938"/>
              <a:ext cx="117475" cy="117475"/>
            </a:xfrm>
            <a:prstGeom prst="ellipse">
              <a:avLst/>
            </a:prstGeom>
            <a:solidFill>
              <a:srgbClr val="97D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6" name="Нашивка 15"/>
            <p:cNvSpPr/>
            <p:nvPr/>
          </p:nvSpPr>
          <p:spPr bwMode="auto">
            <a:xfrm>
              <a:off x="329165" y="1170390"/>
              <a:ext cx="54317" cy="79581"/>
            </a:xfrm>
            <a:prstGeom prst="chevron">
              <a:avLst>
                <a:gd name="adj" fmla="val 5963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/>
          <p:nvPr/>
        </p:nvCxnSpPr>
        <p:spPr>
          <a:xfrm>
            <a:off x="6118860" y="3610610"/>
            <a:ext cx="21336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Скругленный прямоугольник 32"/>
          <p:cNvSpPr/>
          <p:nvPr/>
        </p:nvSpPr>
        <p:spPr>
          <a:xfrm>
            <a:off x="6274117" y="3469323"/>
            <a:ext cx="2681287" cy="258762"/>
          </a:xfrm>
          <a:prstGeom prst="roundRect">
            <a:avLst>
              <a:gd name="adj" fmla="val 9770"/>
            </a:avLst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0" name="Рисунок 9" descr="Снимок 0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7170" y="1080135"/>
            <a:ext cx="5672230" cy="3640455"/>
          </a:xfrm>
          <a:prstGeom prst="rect">
            <a:avLst/>
          </a:prstGeom>
        </p:spPr>
      </p:pic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38125" y="99941"/>
            <a:ext cx="8516938" cy="65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140868" bIns="0" anchor="ctr">
            <a:spAutoFit/>
          </a:bodyPr>
          <a:lstStyle/>
          <a:p>
            <a:pPr lvl="0">
              <a:lnSpc>
                <a:spcPct val="80000"/>
              </a:lnSpc>
            </a:pPr>
            <a:r>
              <a:rPr lang="ru-RU" b="1" dirty="0" smtClean="0">
                <a:solidFill>
                  <a:schemeClr val="bg1"/>
                </a:solidFill>
                <a:latin typeface="Franklin Gothic Book" pitchFamily="34" charset="0"/>
                <a:cs typeface="Times New Roman" pitchFamily="18" charset="0"/>
              </a:rPr>
              <a:t>Энергоустановки серии БКТП для энергообеспечения оборудования </a:t>
            </a:r>
            <a:br>
              <a:rPr lang="ru-RU" b="1" dirty="0" smtClean="0">
                <a:solidFill>
                  <a:schemeClr val="bg1"/>
                </a:solidFill>
                <a:latin typeface="Franklin Gothic Book" pitchFamily="34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Franklin Gothic Book" pitchFamily="34" charset="0"/>
                <a:cs typeface="Times New Roman" pitchFamily="18" charset="0"/>
              </a:rPr>
              <a:t>и систем противокоррозионных защит.</a:t>
            </a:r>
          </a:p>
          <a:p>
            <a:pPr lvl="0"/>
            <a:r>
              <a:rPr lang="ru-RU" sz="1400" b="1" dirty="0" smtClean="0">
                <a:solidFill>
                  <a:schemeClr val="bg1"/>
                </a:solidFill>
                <a:latin typeface="Franklin Gothic Book" pitchFamily="34" charset="0"/>
                <a:cs typeface="Times New Roman" pitchFamily="18" charset="0"/>
              </a:rPr>
              <a:t>Модификации БКТПэхз-0,4(0,23)кВ, </a:t>
            </a:r>
            <a:r>
              <a:rPr lang="ru-RU" sz="1400" b="1" dirty="0" err="1" smtClean="0">
                <a:solidFill>
                  <a:schemeClr val="bg1"/>
                </a:solidFill>
                <a:latin typeface="Franklin Gothic Book" pitchFamily="34" charset="0"/>
                <a:cs typeface="Times New Roman" pitchFamily="18" charset="0"/>
              </a:rPr>
              <a:t>БКТПэхз</a:t>
            </a:r>
            <a:r>
              <a:rPr lang="en-US" sz="1400" b="1" dirty="0" smtClean="0">
                <a:solidFill>
                  <a:schemeClr val="bg1"/>
                </a:solidFill>
                <a:latin typeface="Franklin Gothic Book" pitchFamily="34" charset="0"/>
                <a:cs typeface="Times New Roman" pitchFamily="18" charset="0"/>
              </a:rPr>
              <a:t>-</a:t>
            </a:r>
            <a:r>
              <a:rPr lang="ru-RU" sz="1400" b="1" dirty="0" smtClean="0">
                <a:solidFill>
                  <a:schemeClr val="bg1"/>
                </a:solidFill>
                <a:latin typeface="Franklin Gothic Book" pitchFamily="34" charset="0"/>
                <a:cs typeface="Times New Roman" pitchFamily="18" charset="0"/>
              </a:rPr>
              <a:t>0,4(0,23)/ГПЭГ(ДГА), </a:t>
            </a:r>
            <a:r>
              <a:rPr lang="ru-RU" sz="1400" b="1" dirty="0" err="1" smtClean="0">
                <a:solidFill>
                  <a:schemeClr val="bg1"/>
                </a:solidFill>
                <a:latin typeface="Franklin Gothic Book" pitchFamily="34" charset="0"/>
                <a:cs typeface="Times New Roman" pitchFamily="18" charset="0"/>
              </a:rPr>
              <a:t>БКТПэхз</a:t>
            </a:r>
            <a:r>
              <a:rPr lang="en-US" sz="1400" b="1" dirty="0" smtClean="0">
                <a:solidFill>
                  <a:schemeClr val="bg1"/>
                </a:solidFill>
                <a:latin typeface="Franklin Gothic Book" pitchFamily="34" charset="0"/>
                <a:cs typeface="Times New Roman" pitchFamily="18" charset="0"/>
              </a:rPr>
              <a:t>-</a:t>
            </a:r>
            <a:r>
              <a:rPr lang="ru-RU" sz="1400" b="1" dirty="0" smtClean="0">
                <a:solidFill>
                  <a:schemeClr val="bg1"/>
                </a:solidFill>
                <a:latin typeface="Franklin Gothic Book" pitchFamily="34" charset="0"/>
                <a:cs typeface="Times New Roman" pitchFamily="18" charset="0"/>
              </a:rPr>
              <a:t>0,4(0,23)/ИБП. </a:t>
            </a:r>
            <a:endParaRPr lang="ru-RU" sz="1400" b="1" dirty="0" smtClean="0">
              <a:solidFill>
                <a:schemeClr val="bg1"/>
              </a:solidFill>
              <a:latin typeface="Franklin Gothic Book" pitchFamily="34" charset="0"/>
              <a:cs typeface="Arial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6118860" y="4056380"/>
            <a:ext cx="21336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118860" y="3273425"/>
            <a:ext cx="21336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6118860" y="2953385"/>
            <a:ext cx="21336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6118860" y="2524760"/>
            <a:ext cx="21336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118860" y="1976120"/>
            <a:ext cx="21336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кругленный прямоугольник 17"/>
          <p:cNvSpPr/>
          <p:nvPr/>
        </p:nvSpPr>
        <p:spPr>
          <a:xfrm>
            <a:off x="6274117" y="1766253"/>
            <a:ext cx="2681287" cy="445452"/>
          </a:xfrm>
          <a:prstGeom prst="roundRect">
            <a:avLst>
              <a:gd name="adj" fmla="val 9770"/>
            </a:avLst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274117" y="2303463"/>
            <a:ext cx="2681287" cy="422592"/>
          </a:xfrm>
          <a:prstGeom prst="roundRect">
            <a:avLst>
              <a:gd name="adj" fmla="val 9770"/>
            </a:avLst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274117" y="2812098"/>
            <a:ext cx="2681287" cy="258762"/>
          </a:xfrm>
          <a:prstGeom prst="roundRect">
            <a:avLst>
              <a:gd name="adj" fmla="val 9770"/>
            </a:avLst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274117" y="3137853"/>
            <a:ext cx="2681287" cy="258762"/>
          </a:xfrm>
          <a:prstGeom prst="roundRect">
            <a:avLst>
              <a:gd name="adj" fmla="val 9770"/>
            </a:avLst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274117" y="3812223"/>
            <a:ext cx="2681287" cy="422592"/>
          </a:xfrm>
          <a:prstGeom prst="roundRect">
            <a:avLst>
              <a:gd name="adj" fmla="val 9770"/>
            </a:avLst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6" name="Скругленный прямоугольник 25"/>
          <p:cNvSpPr/>
          <p:nvPr/>
        </p:nvSpPr>
        <p:spPr bwMode="auto">
          <a:xfrm>
            <a:off x="5959105" y="1266732"/>
            <a:ext cx="3007730" cy="339956"/>
          </a:xfrm>
          <a:prstGeom prst="roundRect">
            <a:avLst>
              <a:gd name="adj" fmla="val 6069"/>
            </a:avLst>
          </a:prstGeom>
          <a:gradFill>
            <a:gsLst>
              <a:gs pos="0">
                <a:srgbClr val="E1F2FF"/>
              </a:gs>
              <a:gs pos="100000">
                <a:srgbClr val="C5E9F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6191240" y="1297634"/>
            <a:ext cx="20383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>
                <a:latin typeface="Franklin Gothic Book" pitchFamily="34" charset="0"/>
                <a:ea typeface="Calibri"/>
                <a:cs typeface="Times New Roman"/>
              </a:rPr>
              <a:t>Основные характеристики:</a:t>
            </a: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6121400" y="1597978"/>
            <a:ext cx="0" cy="2459672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Группа 26"/>
          <p:cNvGrpSpPr>
            <a:grpSpLocks noChangeAspect="1"/>
          </p:cNvGrpSpPr>
          <p:nvPr/>
        </p:nvGrpSpPr>
        <p:grpSpPr bwMode="auto">
          <a:xfrm rot="-5400000" flipH="1" flipV="1">
            <a:off x="6053773" y="1359218"/>
            <a:ext cx="147637" cy="147637"/>
            <a:chOff x="290513" y="1150938"/>
            <a:chExt cx="117475" cy="117475"/>
          </a:xfrm>
        </p:grpSpPr>
        <p:sp>
          <p:nvSpPr>
            <p:cNvPr id="30" name="Овал 29"/>
            <p:cNvSpPr/>
            <p:nvPr/>
          </p:nvSpPr>
          <p:spPr bwMode="auto">
            <a:xfrm>
              <a:off x="290513" y="1150938"/>
              <a:ext cx="117475" cy="117475"/>
            </a:xfrm>
            <a:prstGeom prst="ellipse">
              <a:avLst/>
            </a:prstGeom>
            <a:solidFill>
              <a:srgbClr val="97D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31" name="Нашивка 30"/>
            <p:cNvSpPr/>
            <p:nvPr/>
          </p:nvSpPr>
          <p:spPr bwMode="auto">
            <a:xfrm>
              <a:off x="329165" y="1170390"/>
              <a:ext cx="54317" cy="79581"/>
            </a:xfrm>
            <a:prstGeom prst="chevron">
              <a:avLst>
                <a:gd name="adj" fmla="val 5963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275070" y="1744979"/>
            <a:ext cx="2634615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200" dirty="0" smtClean="0">
                <a:latin typeface="Franklin Gothic Book" pitchFamily="34" charset="0"/>
              </a:rPr>
              <a:t>входное напряжение – 0,4(0,23) кВ</a:t>
            </a:r>
            <a:r>
              <a:rPr lang="en-US" sz="1200" dirty="0" smtClean="0">
                <a:latin typeface="Franklin Gothic Book" pitchFamily="34" charset="0"/>
              </a:rPr>
              <a:t/>
            </a:r>
            <a:br>
              <a:rPr lang="en-US" sz="1200" dirty="0" smtClean="0">
                <a:latin typeface="Franklin Gothic Book" pitchFamily="34" charset="0"/>
              </a:rPr>
            </a:br>
            <a:r>
              <a:rPr lang="ru-RU" sz="1200" dirty="0" smtClean="0">
                <a:latin typeface="Franklin Gothic Book" pitchFamily="34" charset="0"/>
              </a:rPr>
              <a:t>мощность – до 30 кВт</a:t>
            </a:r>
          </a:p>
          <a:p>
            <a:pPr>
              <a:spcAft>
                <a:spcPts val="1200"/>
              </a:spcAft>
            </a:pPr>
            <a:r>
              <a:rPr lang="ru-RU" sz="1200" dirty="0" smtClean="0">
                <a:latin typeface="Franklin Gothic Book" pitchFamily="34" charset="0"/>
              </a:rPr>
              <a:t>выходное напряжение </a:t>
            </a:r>
            <a:r>
              <a:rPr lang="en-US" sz="1200" dirty="0" smtClean="0">
                <a:latin typeface="Franklin Gothic Book" pitchFamily="34" charset="0"/>
              </a:rPr>
              <a:t/>
            </a:r>
            <a:br>
              <a:rPr lang="en-US" sz="1200" dirty="0" smtClean="0">
                <a:latin typeface="Franklin Gothic Book" pitchFamily="34" charset="0"/>
              </a:rPr>
            </a:br>
            <a:r>
              <a:rPr lang="ru-RU" sz="1200" dirty="0" smtClean="0">
                <a:latin typeface="Franklin Gothic Book" pitchFamily="34" charset="0"/>
              </a:rPr>
              <a:t> –</a:t>
            </a:r>
            <a:r>
              <a:rPr lang="en-US" sz="1200" dirty="0" smtClean="0">
                <a:latin typeface="Franklin Gothic Book" pitchFamily="34" charset="0"/>
              </a:rPr>
              <a:t>  ~</a:t>
            </a:r>
            <a:r>
              <a:rPr lang="ru-RU" sz="1200" dirty="0" smtClean="0">
                <a:latin typeface="Franklin Gothic Book" pitchFamily="34" charset="0"/>
              </a:rPr>
              <a:t>220(380) В, =24(48) В</a:t>
            </a:r>
          </a:p>
          <a:p>
            <a:pPr>
              <a:spcAft>
                <a:spcPts val="1200"/>
              </a:spcAft>
            </a:pPr>
            <a:r>
              <a:rPr lang="ru-RU" sz="1200" dirty="0" smtClean="0">
                <a:latin typeface="Franklin Gothic Book" pitchFamily="34" charset="0"/>
              </a:rPr>
              <a:t>мощность ГПЭГ(ДЭГ) – до 30 кВт</a:t>
            </a:r>
          </a:p>
          <a:p>
            <a:pPr>
              <a:spcAft>
                <a:spcPts val="1200"/>
              </a:spcAft>
            </a:pPr>
            <a:r>
              <a:rPr lang="ru-RU" sz="1200" dirty="0" smtClean="0">
                <a:latin typeface="Franklin Gothic Book" pitchFamily="34" charset="0"/>
              </a:rPr>
              <a:t>мощность ИБП – до 10 кВт</a:t>
            </a:r>
          </a:p>
          <a:p>
            <a:pPr>
              <a:spcAft>
                <a:spcPts val="1200"/>
              </a:spcAft>
            </a:pPr>
            <a:r>
              <a:rPr lang="ru-RU" sz="1200" dirty="0" smtClean="0">
                <a:latin typeface="Franklin Gothic Book" pitchFamily="34" charset="0"/>
              </a:rPr>
              <a:t>запас энергии ИБП – до 30 </a:t>
            </a:r>
            <a:r>
              <a:rPr lang="ru-RU" sz="1200" dirty="0" err="1" smtClean="0">
                <a:latin typeface="Franklin Gothic Book" pitchFamily="34" charset="0"/>
              </a:rPr>
              <a:t>кВт.час</a:t>
            </a:r>
            <a:endParaRPr lang="ru-RU" sz="1200" dirty="0" smtClean="0">
              <a:latin typeface="Franklin Gothic Book" pitchFamily="34" charset="0"/>
            </a:endParaRPr>
          </a:p>
          <a:p>
            <a:pPr>
              <a:spcAft>
                <a:spcPts val="1200"/>
              </a:spcAft>
            </a:pPr>
            <a:r>
              <a:rPr lang="ru-RU" sz="1200" dirty="0" smtClean="0">
                <a:latin typeface="Franklin Gothic Book" pitchFamily="34" charset="0"/>
              </a:rPr>
              <a:t>габариты </a:t>
            </a:r>
            <a:r>
              <a:rPr lang="ru-RU" sz="1200" dirty="0" err="1" smtClean="0">
                <a:latin typeface="Franklin Gothic Book" pitchFamily="34" charset="0"/>
              </a:rPr>
              <a:t>ДхШхВ</a:t>
            </a:r>
            <a:r>
              <a:rPr lang="ru-RU" sz="1200" dirty="0" smtClean="0">
                <a:latin typeface="Franklin Gothic Book" pitchFamily="34" charset="0"/>
              </a:rPr>
              <a:t>, мм</a:t>
            </a:r>
            <a:r>
              <a:rPr lang="en-US" sz="1200" dirty="0" smtClean="0">
                <a:latin typeface="Franklin Gothic Book" pitchFamily="34" charset="0"/>
              </a:rPr>
              <a:t/>
            </a:r>
            <a:br>
              <a:rPr lang="en-US" sz="1200" dirty="0" smtClean="0">
                <a:latin typeface="Franklin Gothic Book" pitchFamily="34" charset="0"/>
              </a:rPr>
            </a:br>
            <a:r>
              <a:rPr lang="ru-RU" sz="1200" dirty="0" smtClean="0">
                <a:latin typeface="Franklin Gothic Book" pitchFamily="34" charset="0"/>
              </a:rPr>
              <a:t>– 6000х2300х2800</a:t>
            </a:r>
            <a:endParaRPr lang="ru-RU" sz="1400" dirty="0"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6118860" y="1907540"/>
            <a:ext cx="21336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6118860" y="2250440"/>
            <a:ext cx="21336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6118860" y="2690495"/>
            <a:ext cx="21336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6118860" y="3101975"/>
            <a:ext cx="21336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6118860" y="3439160"/>
            <a:ext cx="21336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6118860" y="3759200"/>
            <a:ext cx="21336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6118860" y="4170680"/>
            <a:ext cx="21336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Скругленный прямоугольник 18"/>
          <p:cNvSpPr/>
          <p:nvPr/>
        </p:nvSpPr>
        <p:spPr>
          <a:xfrm>
            <a:off x="6274117" y="2103698"/>
            <a:ext cx="2681287" cy="268287"/>
          </a:xfrm>
          <a:prstGeom prst="roundRect">
            <a:avLst>
              <a:gd name="adj" fmla="val 9770"/>
            </a:avLst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274117" y="2463738"/>
            <a:ext cx="2681287" cy="439482"/>
          </a:xfrm>
          <a:prstGeom prst="roundRect">
            <a:avLst>
              <a:gd name="adj" fmla="val 9770"/>
            </a:avLst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274117" y="2962079"/>
            <a:ext cx="2681287" cy="268287"/>
          </a:xfrm>
          <a:prstGeom prst="roundRect">
            <a:avLst>
              <a:gd name="adj" fmla="val 9770"/>
            </a:avLst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274117" y="3297545"/>
            <a:ext cx="2681287" cy="268287"/>
          </a:xfrm>
          <a:prstGeom prst="roundRect">
            <a:avLst>
              <a:gd name="adj" fmla="val 9770"/>
            </a:avLst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274117" y="3615866"/>
            <a:ext cx="2681287" cy="268287"/>
          </a:xfrm>
          <a:prstGeom prst="roundRect">
            <a:avLst>
              <a:gd name="adj" fmla="val 9770"/>
            </a:avLst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274117" y="3957047"/>
            <a:ext cx="2681287" cy="439482"/>
          </a:xfrm>
          <a:prstGeom prst="roundRect">
            <a:avLst>
              <a:gd name="adj" fmla="val 9770"/>
            </a:avLst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38125" y="99941"/>
            <a:ext cx="8516938" cy="65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140868" bIns="0" anchor="ctr">
            <a:spAutoFit/>
          </a:bodyPr>
          <a:lstStyle/>
          <a:p>
            <a:pPr lvl="0">
              <a:lnSpc>
                <a:spcPct val="80000"/>
              </a:lnSpc>
            </a:pPr>
            <a:r>
              <a:rPr lang="ru-RU" b="1" dirty="0" smtClean="0">
                <a:solidFill>
                  <a:schemeClr val="bg1"/>
                </a:solidFill>
                <a:latin typeface="Franklin Gothic Book" pitchFamily="34" charset="0"/>
                <a:cs typeface="Times New Roman" pitchFamily="18" charset="0"/>
              </a:rPr>
              <a:t>Энергоустановки серии БКТП для энергообеспечения оборудования</a:t>
            </a:r>
            <a:br>
              <a:rPr lang="ru-RU" b="1" dirty="0" smtClean="0">
                <a:solidFill>
                  <a:schemeClr val="bg1"/>
                </a:solidFill>
                <a:latin typeface="Franklin Gothic Book" pitchFamily="34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Franklin Gothic Book" pitchFamily="34" charset="0"/>
                <a:cs typeface="Times New Roman" pitchFamily="18" charset="0"/>
              </a:rPr>
              <a:t>и систем противокоррозионных защит.</a:t>
            </a:r>
          </a:p>
          <a:p>
            <a:pPr lvl="0"/>
            <a:r>
              <a:rPr lang="ru-RU" sz="1400" b="1" dirty="0" smtClean="0">
                <a:solidFill>
                  <a:schemeClr val="bg1"/>
                </a:solidFill>
                <a:latin typeface="Franklin Gothic Book" pitchFamily="34" charset="0"/>
                <a:cs typeface="Times New Roman" pitchFamily="18" charset="0"/>
              </a:rPr>
              <a:t>Модификации БКТПш.эхз-6(10)кВ, БКТПш.эхз-6(10)кВ/ГПЭГ(ДГА), БКТПш.эхз-6(10)кВ/ИБП. </a:t>
            </a:r>
            <a:endParaRPr lang="ru-RU" sz="1400" b="1" dirty="0" smtClean="0">
              <a:solidFill>
                <a:schemeClr val="bg1"/>
              </a:solidFill>
              <a:latin typeface="Franklin Gothic Book" pitchFamily="34" charset="0"/>
              <a:cs typeface="Arial" pitchFamily="34" charset="0"/>
            </a:endParaRPr>
          </a:p>
        </p:txBody>
      </p:sp>
      <p:pic>
        <p:nvPicPr>
          <p:cNvPr id="11" name="Рисунок 10" descr="Снимок ш 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8100" y="997861"/>
            <a:ext cx="4438226" cy="4021813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6274117" y="1766253"/>
            <a:ext cx="2681287" cy="268287"/>
          </a:xfrm>
          <a:prstGeom prst="roundRect">
            <a:avLst>
              <a:gd name="adj" fmla="val 9770"/>
            </a:avLst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 bwMode="auto">
          <a:xfrm>
            <a:off x="5959105" y="1266732"/>
            <a:ext cx="3007730" cy="339956"/>
          </a:xfrm>
          <a:prstGeom prst="roundRect">
            <a:avLst>
              <a:gd name="adj" fmla="val 6069"/>
            </a:avLst>
          </a:prstGeom>
          <a:gradFill>
            <a:gsLst>
              <a:gs pos="0">
                <a:srgbClr val="E1F2FF"/>
              </a:gs>
              <a:gs pos="100000">
                <a:srgbClr val="C5E9F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191240" y="1297634"/>
            <a:ext cx="20383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>
                <a:latin typeface="Franklin Gothic Book" pitchFamily="34" charset="0"/>
                <a:ea typeface="Calibri"/>
                <a:cs typeface="Times New Roman"/>
              </a:rPr>
              <a:t>Основные характеристики: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6121400" y="1597978"/>
            <a:ext cx="5080" cy="2573972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Группа 26"/>
          <p:cNvGrpSpPr>
            <a:grpSpLocks noChangeAspect="1"/>
          </p:cNvGrpSpPr>
          <p:nvPr/>
        </p:nvGrpSpPr>
        <p:grpSpPr bwMode="auto">
          <a:xfrm rot="-5400000" flipH="1" flipV="1">
            <a:off x="6053773" y="1359218"/>
            <a:ext cx="147637" cy="147637"/>
            <a:chOff x="290513" y="1150938"/>
            <a:chExt cx="117475" cy="117475"/>
          </a:xfrm>
        </p:grpSpPr>
        <p:sp>
          <p:nvSpPr>
            <p:cNvPr id="17" name="Овал 16"/>
            <p:cNvSpPr/>
            <p:nvPr/>
          </p:nvSpPr>
          <p:spPr bwMode="auto">
            <a:xfrm>
              <a:off x="290513" y="1150938"/>
              <a:ext cx="117475" cy="117475"/>
            </a:xfrm>
            <a:prstGeom prst="ellipse">
              <a:avLst/>
            </a:prstGeom>
            <a:solidFill>
              <a:srgbClr val="97D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8" name="Нашивка 17"/>
            <p:cNvSpPr/>
            <p:nvPr/>
          </p:nvSpPr>
          <p:spPr bwMode="auto">
            <a:xfrm>
              <a:off x="329165" y="1170390"/>
              <a:ext cx="54317" cy="79581"/>
            </a:xfrm>
            <a:prstGeom prst="chevron">
              <a:avLst>
                <a:gd name="adj" fmla="val 5963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280785" y="1754504"/>
            <a:ext cx="261175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200" dirty="0" smtClean="0">
                <a:latin typeface="Franklin Gothic Book" pitchFamily="34" charset="0"/>
              </a:rPr>
              <a:t>входное напряжение - 6 (10) кВ</a:t>
            </a:r>
          </a:p>
          <a:p>
            <a:pPr>
              <a:spcAft>
                <a:spcPts val="1200"/>
              </a:spcAft>
            </a:pPr>
            <a:r>
              <a:rPr lang="ru-RU" sz="1200" dirty="0" smtClean="0">
                <a:latin typeface="Franklin Gothic Book" pitchFamily="34" charset="0"/>
              </a:rPr>
              <a:t>мощность трансформатора – 10 </a:t>
            </a:r>
            <a:r>
              <a:rPr lang="ru-RU" sz="1200" dirty="0" err="1" smtClean="0">
                <a:latin typeface="Franklin Gothic Book" pitchFamily="34" charset="0"/>
              </a:rPr>
              <a:t>кВА</a:t>
            </a:r>
            <a:endParaRPr lang="ru-RU" sz="1200" dirty="0" smtClean="0">
              <a:latin typeface="Franklin Gothic Book" pitchFamily="34" charset="0"/>
            </a:endParaRPr>
          </a:p>
          <a:p>
            <a:pPr>
              <a:spcAft>
                <a:spcPts val="1200"/>
              </a:spcAft>
            </a:pPr>
            <a:r>
              <a:rPr lang="ru-RU" sz="1200" dirty="0" smtClean="0">
                <a:latin typeface="Franklin Gothic Book" pitchFamily="34" charset="0"/>
              </a:rPr>
              <a:t>выходное напряжение</a:t>
            </a:r>
            <a:r>
              <a:rPr lang="en-US" sz="1200" dirty="0" smtClean="0">
                <a:latin typeface="Franklin Gothic Book" pitchFamily="34" charset="0"/>
              </a:rPr>
              <a:t/>
            </a:r>
            <a:br>
              <a:rPr lang="en-US" sz="1200" dirty="0" smtClean="0">
                <a:latin typeface="Franklin Gothic Book" pitchFamily="34" charset="0"/>
              </a:rPr>
            </a:br>
            <a:r>
              <a:rPr lang="ru-RU" sz="1200" dirty="0" smtClean="0">
                <a:latin typeface="Franklin Gothic Book" pitchFamily="34" charset="0"/>
              </a:rPr>
              <a:t> –</a:t>
            </a:r>
            <a:r>
              <a:rPr lang="en-US" sz="1200" dirty="0" smtClean="0">
                <a:latin typeface="Franklin Gothic Book" pitchFamily="34" charset="0"/>
              </a:rPr>
              <a:t> ~</a:t>
            </a:r>
            <a:r>
              <a:rPr lang="ru-RU" sz="1200" dirty="0" smtClean="0">
                <a:latin typeface="Franklin Gothic Book" pitchFamily="34" charset="0"/>
              </a:rPr>
              <a:t>220(380) В, =24(48) В</a:t>
            </a:r>
            <a:endParaRPr lang="en-US" sz="1200" dirty="0" smtClean="0">
              <a:latin typeface="Franklin Gothic Book" pitchFamily="34" charset="0"/>
            </a:endParaRPr>
          </a:p>
          <a:p>
            <a:pPr>
              <a:spcAft>
                <a:spcPts val="1200"/>
              </a:spcAft>
            </a:pPr>
            <a:r>
              <a:rPr lang="ru-RU" sz="1200" dirty="0" smtClean="0">
                <a:latin typeface="Franklin Gothic Book" pitchFamily="34" charset="0"/>
              </a:rPr>
              <a:t>мощность ГПЭГ(ДЭГ) – до 7,0 кВт</a:t>
            </a:r>
          </a:p>
          <a:p>
            <a:pPr>
              <a:spcAft>
                <a:spcPts val="1200"/>
              </a:spcAft>
            </a:pPr>
            <a:r>
              <a:rPr lang="ru-RU" sz="1200" dirty="0" smtClean="0">
                <a:latin typeface="Franklin Gothic Book" pitchFamily="34" charset="0"/>
              </a:rPr>
              <a:t>мощность ИБП – до 5,0 кВт</a:t>
            </a:r>
          </a:p>
          <a:p>
            <a:pPr>
              <a:spcAft>
                <a:spcPts val="1200"/>
              </a:spcAft>
            </a:pPr>
            <a:r>
              <a:rPr lang="ru-RU" sz="1200" dirty="0" smtClean="0">
                <a:latin typeface="Franklin Gothic Book" pitchFamily="34" charset="0"/>
              </a:rPr>
              <a:t>запас энергии ИБП – до 30 </a:t>
            </a:r>
            <a:r>
              <a:rPr lang="ru-RU" sz="1200" dirty="0" err="1" smtClean="0">
                <a:latin typeface="Franklin Gothic Book" pitchFamily="34" charset="0"/>
              </a:rPr>
              <a:t>кВт.час</a:t>
            </a:r>
            <a:endParaRPr lang="ru-RU" sz="1200" dirty="0" smtClean="0">
              <a:latin typeface="Franklin Gothic Book" pitchFamily="34" charset="0"/>
            </a:endParaRPr>
          </a:p>
          <a:p>
            <a:pPr>
              <a:spcAft>
                <a:spcPts val="1200"/>
              </a:spcAft>
            </a:pPr>
            <a:r>
              <a:rPr lang="ru-RU" sz="1200" dirty="0" smtClean="0">
                <a:latin typeface="Franklin Gothic Book" pitchFamily="34" charset="0"/>
              </a:rPr>
              <a:t>габариты </a:t>
            </a:r>
            <a:r>
              <a:rPr lang="ru-RU" sz="1200" dirty="0" err="1" smtClean="0">
                <a:latin typeface="Franklin Gothic Book" pitchFamily="34" charset="0"/>
              </a:rPr>
              <a:t>ДхШхВ</a:t>
            </a:r>
            <a:r>
              <a:rPr lang="ru-RU" sz="1200" dirty="0" smtClean="0">
                <a:latin typeface="Franklin Gothic Book" pitchFamily="34" charset="0"/>
              </a:rPr>
              <a:t>, мм – 3000х1500х6000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Прямая соединительная линия 14"/>
          <p:cNvCxnSpPr/>
          <p:nvPr/>
        </p:nvCxnSpPr>
        <p:spPr>
          <a:xfrm>
            <a:off x="6121400" y="1552258"/>
            <a:ext cx="0" cy="2659697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6118860" y="1901825"/>
            <a:ext cx="21336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6118860" y="2237998"/>
            <a:ext cx="21336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6118860" y="2679762"/>
            <a:ext cx="21336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6118860" y="3111810"/>
            <a:ext cx="21336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6118860" y="3435846"/>
            <a:ext cx="21336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6118860" y="3759882"/>
            <a:ext cx="21336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6118860" y="4212503"/>
            <a:ext cx="21336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6274117" y="2099697"/>
            <a:ext cx="2681287" cy="268287"/>
          </a:xfrm>
          <a:prstGeom prst="roundRect">
            <a:avLst>
              <a:gd name="adj" fmla="val 9770"/>
            </a:avLst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274117" y="1769946"/>
            <a:ext cx="2681287" cy="268287"/>
          </a:xfrm>
          <a:prstGeom prst="roundRect">
            <a:avLst>
              <a:gd name="adj" fmla="val 9770"/>
            </a:avLst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274117" y="2423733"/>
            <a:ext cx="2681287" cy="445197"/>
          </a:xfrm>
          <a:prstGeom prst="roundRect">
            <a:avLst>
              <a:gd name="adj" fmla="val 9770"/>
            </a:avLst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274117" y="2952363"/>
            <a:ext cx="2681287" cy="268287"/>
          </a:xfrm>
          <a:prstGeom prst="roundRect">
            <a:avLst>
              <a:gd name="adj" fmla="val 9770"/>
            </a:avLst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274117" y="3295258"/>
            <a:ext cx="2681287" cy="268287"/>
          </a:xfrm>
          <a:prstGeom prst="roundRect">
            <a:avLst>
              <a:gd name="adj" fmla="val 9770"/>
            </a:avLst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274117" y="3636439"/>
            <a:ext cx="2681287" cy="268287"/>
          </a:xfrm>
          <a:prstGeom prst="roundRect">
            <a:avLst>
              <a:gd name="adj" fmla="val 9770"/>
            </a:avLst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274117" y="3966190"/>
            <a:ext cx="2681287" cy="445197"/>
          </a:xfrm>
          <a:prstGeom prst="roundRect">
            <a:avLst>
              <a:gd name="adj" fmla="val 9770"/>
            </a:avLst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38124" y="99942"/>
            <a:ext cx="8905875" cy="65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140868" bIns="0" anchor="ctr">
            <a:spAutoFit/>
          </a:bodyPr>
          <a:lstStyle/>
          <a:p>
            <a:pPr lvl="0">
              <a:lnSpc>
                <a:spcPct val="80000"/>
              </a:lnSpc>
            </a:pPr>
            <a:r>
              <a:rPr lang="ru-RU" b="1" dirty="0" smtClean="0">
                <a:solidFill>
                  <a:schemeClr val="bg1"/>
                </a:solidFill>
                <a:latin typeface="Franklin Gothic Book" pitchFamily="34" charset="0"/>
                <a:cs typeface="Times New Roman" pitchFamily="18" charset="0"/>
              </a:rPr>
              <a:t>Энергоустановки серии БКТП для энергообеспечения оборудования </a:t>
            </a:r>
            <a:br>
              <a:rPr lang="ru-RU" b="1" dirty="0" smtClean="0">
                <a:solidFill>
                  <a:schemeClr val="bg1"/>
                </a:solidFill>
                <a:latin typeface="Franklin Gothic Book" pitchFamily="34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Franklin Gothic Book" pitchFamily="34" charset="0"/>
                <a:cs typeface="Times New Roman" pitchFamily="18" charset="0"/>
              </a:rPr>
              <a:t>и систем противокоррозионных защит.</a:t>
            </a:r>
          </a:p>
          <a:p>
            <a:pPr lvl="0"/>
            <a:r>
              <a:rPr lang="ru-RU" sz="1400" b="1" dirty="0" smtClean="0">
                <a:solidFill>
                  <a:schemeClr val="bg1"/>
                </a:solidFill>
                <a:latin typeface="Franklin Gothic Book" pitchFamily="34" charset="0"/>
                <a:cs typeface="Times New Roman" pitchFamily="18" charset="0"/>
              </a:rPr>
              <a:t>Модификации БКТПш.эхз-0,4(0,23)кВ, БКТПш.эхз-0,4(0,23)/ГПЭГ(ДГА), БКТПш.эхз-0,4(0,23)/ИБП. </a:t>
            </a:r>
            <a:endParaRPr lang="ru-RU" sz="1400" b="1" dirty="0" smtClean="0">
              <a:solidFill>
                <a:schemeClr val="bg1"/>
              </a:solidFill>
              <a:latin typeface="Franklin Gothic Book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86500" y="1758314"/>
            <a:ext cx="29641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200" dirty="0" smtClean="0">
                <a:latin typeface="Franklin Gothic Book" pitchFamily="34" charset="0"/>
              </a:rPr>
              <a:t>входное напряжение – 0,4(0,23) кВ</a:t>
            </a:r>
            <a:r>
              <a:rPr lang="ru-RU" sz="1200" dirty="0" smtClean="0">
                <a:solidFill>
                  <a:schemeClr val="bg1"/>
                </a:solidFill>
                <a:latin typeface="Franklin Gothic Book" pitchFamily="34" charset="0"/>
                <a:cs typeface="Times New Roman" pitchFamily="18" charset="0"/>
              </a:rPr>
              <a:t>,</a:t>
            </a:r>
          </a:p>
          <a:p>
            <a:pPr>
              <a:spcAft>
                <a:spcPts val="1200"/>
              </a:spcAft>
            </a:pPr>
            <a:r>
              <a:rPr lang="ru-RU" sz="1200" dirty="0" smtClean="0">
                <a:latin typeface="Franklin Gothic Book" pitchFamily="34" charset="0"/>
              </a:rPr>
              <a:t>мощность – до 10 кВт</a:t>
            </a:r>
          </a:p>
          <a:p>
            <a:pPr>
              <a:spcAft>
                <a:spcPts val="1200"/>
              </a:spcAft>
            </a:pPr>
            <a:r>
              <a:rPr lang="ru-RU" sz="1200" dirty="0" smtClean="0">
                <a:latin typeface="Franklin Gothic Book" pitchFamily="34" charset="0"/>
              </a:rPr>
              <a:t>выходное напряжение </a:t>
            </a:r>
            <a:r>
              <a:rPr lang="en-US" sz="1200" dirty="0" smtClean="0">
                <a:latin typeface="Franklin Gothic Book" pitchFamily="34" charset="0"/>
              </a:rPr>
              <a:t/>
            </a:r>
            <a:br>
              <a:rPr lang="en-US" sz="1200" dirty="0" smtClean="0">
                <a:latin typeface="Franklin Gothic Book" pitchFamily="34" charset="0"/>
              </a:rPr>
            </a:br>
            <a:r>
              <a:rPr lang="ru-RU" sz="1200" dirty="0" smtClean="0">
                <a:latin typeface="Franklin Gothic Book" pitchFamily="34" charset="0"/>
              </a:rPr>
              <a:t> –</a:t>
            </a:r>
            <a:r>
              <a:rPr lang="en-US" sz="1200" dirty="0" smtClean="0">
                <a:latin typeface="Franklin Gothic Book" pitchFamily="34" charset="0"/>
              </a:rPr>
              <a:t> ~</a:t>
            </a:r>
            <a:r>
              <a:rPr lang="ru-RU" sz="1200" dirty="0" smtClean="0">
                <a:latin typeface="Franklin Gothic Book" pitchFamily="34" charset="0"/>
              </a:rPr>
              <a:t>220(380) В, =24(48) В</a:t>
            </a:r>
          </a:p>
          <a:p>
            <a:pPr>
              <a:spcAft>
                <a:spcPts val="1200"/>
              </a:spcAft>
            </a:pPr>
            <a:r>
              <a:rPr lang="ru-RU" sz="1200" dirty="0" smtClean="0">
                <a:latin typeface="Franklin Gothic Book" pitchFamily="34" charset="0"/>
              </a:rPr>
              <a:t>мощность ГПЭГ(ДЭГ) – до 7,0 кВт</a:t>
            </a:r>
          </a:p>
          <a:p>
            <a:pPr>
              <a:spcAft>
                <a:spcPts val="1200"/>
              </a:spcAft>
            </a:pPr>
            <a:r>
              <a:rPr lang="ru-RU" sz="1200" dirty="0" smtClean="0">
                <a:latin typeface="Franklin Gothic Book" pitchFamily="34" charset="0"/>
              </a:rPr>
              <a:t>мощность ИБП – до 5,0 кВт</a:t>
            </a:r>
          </a:p>
          <a:p>
            <a:pPr>
              <a:spcAft>
                <a:spcPts val="1200"/>
              </a:spcAft>
            </a:pPr>
            <a:r>
              <a:rPr lang="ru-RU" sz="1200" dirty="0" smtClean="0">
                <a:latin typeface="Franklin Gothic Book" pitchFamily="34" charset="0"/>
              </a:rPr>
              <a:t>запас энергии ИБП – до 30 </a:t>
            </a:r>
            <a:r>
              <a:rPr lang="ru-RU" sz="1200" dirty="0" err="1" smtClean="0">
                <a:latin typeface="Franklin Gothic Book" pitchFamily="34" charset="0"/>
              </a:rPr>
              <a:t>кВт.час</a:t>
            </a:r>
            <a:endParaRPr lang="ru-RU" sz="1200" dirty="0" smtClean="0">
              <a:latin typeface="Franklin Gothic Book" pitchFamily="34" charset="0"/>
            </a:endParaRPr>
          </a:p>
          <a:p>
            <a:pPr>
              <a:spcAft>
                <a:spcPts val="1200"/>
              </a:spcAft>
            </a:pPr>
            <a:r>
              <a:rPr lang="ru-RU" sz="1200" dirty="0" smtClean="0">
                <a:latin typeface="Franklin Gothic Book" pitchFamily="34" charset="0"/>
              </a:rPr>
              <a:t>габариты </a:t>
            </a:r>
            <a:r>
              <a:rPr lang="ru-RU" sz="1200" dirty="0" err="1" smtClean="0">
                <a:latin typeface="Franklin Gothic Book" pitchFamily="34" charset="0"/>
              </a:rPr>
              <a:t>ДхШхВ</a:t>
            </a:r>
            <a:r>
              <a:rPr lang="ru-RU" sz="1200" dirty="0" smtClean="0">
                <a:latin typeface="Franklin Gothic Book" pitchFamily="34" charset="0"/>
              </a:rPr>
              <a:t>, мм </a:t>
            </a:r>
            <a:r>
              <a:rPr lang="en-US" sz="1200" dirty="0" smtClean="0">
                <a:latin typeface="Franklin Gothic Book" pitchFamily="34" charset="0"/>
              </a:rPr>
              <a:t/>
            </a:r>
            <a:br>
              <a:rPr lang="en-US" sz="1200" dirty="0" smtClean="0">
                <a:latin typeface="Franklin Gothic Book" pitchFamily="34" charset="0"/>
              </a:rPr>
            </a:br>
            <a:r>
              <a:rPr lang="ru-RU" sz="1200" dirty="0" smtClean="0">
                <a:latin typeface="Franklin Gothic Book" pitchFamily="34" charset="0"/>
              </a:rPr>
              <a:t>– 3000х1500х2800</a:t>
            </a:r>
            <a:endParaRPr lang="ru-RU" sz="1200" dirty="0">
              <a:latin typeface="Franklin Gothic Book" pitchFamily="34" charset="0"/>
            </a:endParaRPr>
          </a:p>
        </p:txBody>
      </p:sp>
      <p:pic>
        <p:nvPicPr>
          <p:cNvPr id="11" name="Рисунок 10" descr="Снимок ш 0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9800" y="981075"/>
            <a:ext cx="4175033" cy="4000500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 bwMode="auto">
          <a:xfrm>
            <a:off x="5959105" y="1266732"/>
            <a:ext cx="3007730" cy="339956"/>
          </a:xfrm>
          <a:prstGeom prst="roundRect">
            <a:avLst>
              <a:gd name="adj" fmla="val 6069"/>
            </a:avLst>
          </a:prstGeom>
          <a:gradFill>
            <a:gsLst>
              <a:gs pos="0">
                <a:srgbClr val="E1F2FF"/>
              </a:gs>
              <a:gs pos="100000">
                <a:srgbClr val="C5E9F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191240" y="1297634"/>
            <a:ext cx="20383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>
                <a:latin typeface="Franklin Gothic Book" pitchFamily="34" charset="0"/>
                <a:ea typeface="Calibri"/>
                <a:cs typeface="Times New Roman"/>
              </a:rPr>
              <a:t>Основные характеристики:</a:t>
            </a:r>
          </a:p>
        </p:txBody>
      </p:sp>
      <p:grpSp>
        <p:nvGrpSpPr>
          <p:cNvPr id="16" name="Группа 26"/>
          <p:cNvGrpSpPr>
            <a:grpSpLocks noChangeAspect="1"/>
          </p:cNvGrpSpPr>
          <p:nvPr/>
        </p:nvGrpSpPr>
        <p:grpSpPr bwMode="auto">
          <a:xfrm rot="-5400000" flipH="1" flipV="1">
            <a:off x="6053773" y="1359218"/>
            <a:ext cx="147637" cy="147637"/>
            <a:chOff x="290513" y="1150938"/>
            <a:chExt cx="117475" cy="117475"/>
          </a:xfrm>
        </p:grpSpPr>
        <p:sp>
          <p:nvSpPr>
            <p:cNvPr id="17" name="Овал 16"/>
            <p:cNvSpPr/>
            <p:nvPr/>
          </p:nvSpPr>
          <p:spPr bwMode="auto">
            <a:xfrm>
              <a:off x="290513" y="1150938"/>
              <a:ext cx="117475" cy="117475"/>
            </a:xfrm>
            <a:prstGeom prst="ellipse">
              <a:avLst/>
            </a:prstGeom>
            <a:solidFill>
              <a:srgbClr val="97D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8" name="Нашивка 17"/>
            <p:cNvSpPr/>
            <p:nvPr/>
          </p:nvSpPr>
          <p:spPr bwMode="auto">
            <a:xfrm>
              <a:off x="329165" y="1170390"/>
              <a:ext cx="54317" cy="79581"/>
            </a:xfrm>
            <a:prstGeom prst="chevron">
              <a:avLst>
                <a:gd name="adj" fmla="val 5963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Снимок C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586" y="2078385"/>
            <a:ext cx="6606540" cy="2950813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2484120" y="1707515"/>
            <a:ext cx="21336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2484120" y="3070664"/>
            <a:ext cx="21336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2484120" y="2638616"/>
            <a:ext cx="21336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2484120" y="2170564"/>
            <a:ext cx="21336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5593256" y="1707515"/>
            <a:ext cx="21336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5593256" y="2026548"/>
            <a:ext cx="21336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5593256" y="2314580"/>
            <a:ext cx="21336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5593256" y="2602612"/>
            <a:ext cx="21336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5593256" y="2909503"/>
            <a:ext cx="21336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5593256" y="3178676"/>
            <a:ext cx="21336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2656522" y="1489911"/>
            <a:ext cx="2818448" cy="384609"/>
          </a:xfrm>
          <a:prstGeom prst="roundRect">
            <a:avLst>
              <a:gd name="adj" fmla="val 9770"/>
            </a:avLst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38125" y="99942"/>
            <a:ext cx="8516938" cy="65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140868" bIns="0" anchor="ctr">
            <a:spAutoFit/>
          </a:bodyPr>
          <a:lstStyle/>
          <a:p>
            <a:pPr lvl="0">
              <a:lnSpc>
                <a:spcPct val="80000"/>
              </a:lnSpc>
            </a:pPr>
            <a:r>
              <a:rPr lang="ru-RU" b="1" dirty="0" smtClean="0">
                <a:solidFill>
                  <a:schemeClr val="bg1"/>
                </a:solidFill>
                <a:latin typeface="Franklin Gothic Book" pitchFamily="34" charset="0"/>
                <a:cs typeface="Times New Roman" pitchFamily="18" charset="0"/>
              </a:rPr>
              <a:t>Энергоустановки серии БКЭУ-ВСМ для энергообеспечения оборудования</a:t>
            </a:r>
            <a:br>
              <a:rPr lang="ru-RU" b="1" dirty="0" smtClean="0">
                <a:solidFill>
                  <a:schemeClr val="bg1"/>
                </a:solidFill>
                <a:latin typeface="Franklin Gothic Book" pitchFamily="34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Franklin Gothic Book" pitchFamily="34" charset="0"/>
                <a:cs typeface="Times New Roman" pitchFamily="18" charset="0"/>
              </a:rPr>
              <a:t>и систем противокоррозионных защит.</a:t>
            </a:r>
          </a:p>
          <a:p>
            <a:pPr lvl="0"/>
            <a:r>
              <a:rPr lang="ru-RU" sz="1400" b="1" dirty="0" smtClean="0">
                <a:solidFill>
                  <a:schemeClr val="bg1"/>
                </a:solidFill>
                <a:latin typeface="Franklin Gothic Book" pitchFamily="34" charset="0"/>
                <a:cs typeface="Times New Roman" pitchFamily="18" charset="0"/>
              </a:rPr>
              <a:t>Модификации </a:t>
            </a:r>
            <a:r>
              <a:rPr lang="ru-RU" sz="1400" b="1" dirty="0" err="1" smtClean="0">
                <a:solidFill>
                  <a:schemeClr val="bg1"/>
                </a:solidFill>
                <a:latin typeface="Franklin Gothic Book" pitchFamily="34" charset="0"/>
                <a:cs typeface="Times New Roman" pitchFamily="18" charset="0"/>
              </a:rPr>
              <a:t>БКЭУэхз-ВСМ</a:t>
            </a:r>
            <a:r>
              <a:rPr lang="ru-RU" sz="1400" b="1" dirty="0" smtClean="0">
                <a:solidFill>
                  <a:schemeClr val="bg1"/>
                </a:solidFill>
                <a:latin typeface="Franklin Gothic Book" pitchFamily="34" charset="0"/>
                <a:cs typeface="Times New Roman" pitchFamily="18" charset="0"/>
              </a:rPr>
              <a:t>/Сеть, </a:t>
            </a:r>
            <a:r>
              <a:rPr lang="ru-RU" sz="1400" b="1" dirty="0" err="1" smtClean="0">
                <a:solidFill>
                  <a:schemeClr val="bg1"/>
                </a:solidFill>
                <a:latin typeface="Franklin Gothic Book" pitchFamily="34" charset="0"/>
                <a:cs typeface="Times New Roman" pitchFamily="18" charset="0"/>
              </a:rPr>
              <a:t>БКЭУэхз-ВСМ</a:t>
            </a:r>
            <a:r>
              <a:rPr lang="ru-RU" sz="1400" b="1" dirty="0" smtClean="0">
                <a:solidFill>
                  <a:schemeClr val="bg1"/>
                </a:solidFill>
                <a:latin typeface="Franklin Gothic Book" pitchFamily="34" charset="0"/>
                <a:cs typeface="Times New Roman" pitchFamily="18" charset="0"/>
              </a:rPr>
              <a:t>/ГПЭГ(ДГА)</a:t>
            </a:r>
            <a:r>
              <a:rPr lang="en-US" sz="1400" b="1" dirty="0" smtClean="0">
                <a:solidFill>
                  <a:schemeClr val="bg1"/>
                </a:solidFill>
                <a:latin typeface="Franklin Gothic Book" pitchFamily="34" charset="0"/>
                <a:cs typeface="Times New Roman" pitchFamily="18" charset="0"/>
              </a:rPr>
              <a:t>.</a:t>
            </a:r>
            <a:endParaRPr lang="ru-RU" sz="1400" b="1" dirty="0" smtClean="0">
              <a:solidFill>
                <a:schemeClr val="bg1"/>
              </a:solidFill>
              <a:latin typeface="Franklin Gothic Book" pitchFamily="34" charset="0"/>
              <a:cs typeface="Arial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 bwMode="auto">
          <a:xfrm>
            <a:off x="2318649" y="1072422"/>
            <a:ext cx="6596751" cy="339956"/>
          </a:xfrm>
          <a:prstGeom prst="roundRect">
            <a:avLst>
              <a:gd name="adj" fmla="val 6069"/>
            </a:avLst>
          </a:prstGeom>
          <a:gradFill>
            <a:gsLst>
              <a:gs pos="0">
                <a:srgbClr val="E1F2FF"/>
              </a:gs>
              <a:gs pos="100000">
                <a:srgbClr val="C5E9F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573645" y="1103324"/>
            <a:ext cx="20383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>
                <a:latin typeface="Franklin Gothic Book" pitchFamily="34" charset="0"/>
                <a:ea typeface="Calibri"/>
                <a:cs typeface="Times New Roman"/>
              </a:rPr>
              <a:t>Основные характеристики: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2486660" y="1403668"/>
            <a:ext cx="0" cy="1665287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Группа 26"/>
          <p:cNvGrpSpPr>
            <a:grpSpLocks noChangeAspect="1"/>
          </p:cNvGrpSpPr>
          <p:nvPr/>
        </p:nvGrpSpPr>
        <p:grpSpPr bwMode="auto">
          <a:xfrm rot="-5400000" flipH="1" flipV="1">
            <a:off x="2413318" y="1164908"/>
            <a:ext cx="147637" cy="147637"/>
            <a:chOff x="290513" y="1150938"/>
            <a:chExt cx="117475" cy="117475"/>
          </a:xfrm>
        </p:grpSpPr>
        <p:sp>
          <p:nvSpPr>
            <p:cNvPr id="17" name="Овал 16"/>
            <p:cNvSpPr/>
            <p:nvPr/>
          </p:nvSpPr>
          <p:spPr bwMode="auto">
            <a:xfrm>
              <a:off x="290513" y="1150938"/>
              <a:ext cx="117475" cy="117475"/>
            </a:xfrm>
            <a:prstGeom prst="ellipse">
              <a:avLst/>
            </a:prstGeom>
            <a:solidFill>
              <a:srgbClr val="97D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8" name="Нашивка 17"/>
            <p:cNvSpPr/>
            <p:nvPr/>
          </p:nvSpPr>
          <p:spPr bwMode="auto">
            <a:xfrm>
              <a:off x="329165" y="1170390"/>
              <a:ext cx="54317" cy="79581"/>
            </a:xfrm>
            <a:prstGeom prst="chevron">
              <a:avLst>
                <a:gd name="adj" fmla="val 5963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</p:grpSp>
      <p:sp>
        <p:nvSpPr>
          <p:cNvPr id="19" name="Скругленный прямоугольник 18"/>
          <p:cNvSpPr/>
          <p:nvPr/>
        </p:nvSpPr>
        <p:spPr>
          <a:xfrm>
            <a:off x="2656522" y="1948825"/>
            <a:ext cx="2818448" cy="384609"/>
          </a:xfrm>
          <a:prstGeom prst="roundRect">
            <a:avLst>
              <a:gd name="adj" fmla="val 9770"/>
            </a:avLst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656522" y="2422592"/>
            <a:ext cx="2818448" cy="384609"/>
          </a:xfrm>
          <a:prstGeom prst="roundRect">
            <a:avLst>
              <a:gd name="adj" fmla="val 9770"/>
            </a:avLst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656522" y="2883215"/>
            <a:ext cx="2818448" cy="384609"/>
          </a:xfrm>
          <a:prstGeom prst="roundRect">
            <a:avLst>
              <a:gd name="adj" fmla="val 9770"/>
            </a:avLst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773275" y="1489911"/>
            <a:ext cx="3159269" cy="384609"/>
          </a:xfrm>
          <a:prstGeom prst="roundRect">
            <a:avLst>
              <a:gd name="adj" fmla="val 9770"/>
            </a:avLst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773275" y="1918537"/>
            <a:ext cx="3159269" cy="236018"/>
          </a:xfrm>
          <a:prstGeom prst="roundRect">
            <a:avLst>
              <a:gd name="adj" fmla="val 9770"/>
            </a:avLst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773275" y="2206568"/>
            <a:ext cx="3159269" cy="236018"/>
          </a:xfrm>
          <a:prstGeom prst="roundRect">
            <a:avLst>
              <a:gd name="adj" fmla="val 9770"/>
            </a:avLst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773275" y="2494600"/>
            <a:ext cx="3159269" cy="236018"/>
          </a:xfrm>
          <a:prstGeom prst="roundRect">
            <a:avLst>
              <a:gd name="adj" fmla="val 9770"/>
            </a:avLst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773275" y="2782632"/>
            <a:ext cx="3159269" cy="236018"/>
          </a:xfrm>
          <a:prstGeom prst="roundRect">
            <a:avLst>
              <a:gd name="adj" fmla="val 9770"/>
            </a:avLst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773275" y="3070664"/>
            <a:ext cx="3159269" cy="236018"/>
          </a:xfrm>
          <a:prstGeom prst="roundRect">
            <a:avLst>
              <a:gd name="adj" fmla="val 9770"/>
            </a:avLst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651760" y="1434466"/>
            <a:ext cx="6503670" cy="1904367"/>
          </a:xfrm>
          <a:prstGeom prst="rect">
            <a:avLst/>
          </a:prstGeom>
          <a:noFill/>
        </p:spPr>
        <p:txBody>
          <a:bodyPr wrap="square" numCol="2" spcCol="0" rtlCol="0">
            <a:spAutoFit/>
          </a:bodyPr>
          <a:lstStyle/>
          <a:p>
            <a:pPr>
              <a:spcAft>
                <a:spcPts val="800"/>
              </a:spcAft>
            </a:pPr>
            <a:r>
              <a:rPr lang="ru-RU" sz="1200" dirty="0" smtClean="0">
                <a:latin typeface="Franklin Gothic Book" pitchFamily="34" charset="0"/>
              </a:rPr>
              <a:t>входное напряжение (от внешней сети)</a:t>
            </a:r>
            <a:r>
              <a:rPr lang="en-US" sz="1200" dirty="0" smtClean="0">
                <a:latin typeface="Franklin Gothic Book" pitchFamily="34" charset="0"/>
              </a:rPr>
              <a:t/>
            </a:r>
            <a:br>
              <a:rPr lang="en-US" sz="1200" dirty="0" smtClean="0">
                <a:latin typeface="Franklin Gothic Book" pitchFamily="34" charset="0"/>
              </a:rPr>
            </a:br>
            <a:r>
              <a:rPr lang="ru-RU" sz="1200" dirty="0" smtClean="0">
                <a:latin typeface="Franklin Gothic Book" pitchFamily="34" charset="0"/>
              </a:rPr>
              <a:t>– 0,4(0,23) кВ</a:t>
            </a:r>
            <a:r>
              <a:rPr lang="ru-RU" sz="1200" dirty="0" smtClean="0">
                <a:solidFill>
                  <a:schemeClr val="bg1"/>
                </a:solidFill>
                <a:latin typeface="Franklin Gothic Book" pitchFamily="34" charset="0"/>
                <a:cs typeface="Times New Roman" pitchFamily="18" charset="0"/>
              </a:rPr>
              <a:t>,</a:t>
            </a:r>
          </a:p>
          <a:p>
            <a:pPr>
              <a:spcAft>
                <a:spcPts val="800"/>
              </a:spcAft>
            </a:pPr>
            <a:r>
              <a:rPr lang="ru-RU" sz="1200" dirty="0" smtClean="0">
                <a:latin typeface="Franklin Gothic Book" pitchFamily="34" charset="0"/>
              </a:rPr>
              <a:t>среднесуточная мощность</a:t>
            </a:r>
            <a:r>
              <a:rPr lang="en-US" sz="1200" dirty="0" smtClean="0">
                <a:latin typeface="Franklin Gothic Book" pitchFamily="34" charset="0"/>
              </a:rPr>
              <a:t/>
            </a:r>
            <a:br>
              <a:rPr lang="en-US" sz="1200" dirty="0" smtClean="0">
                <a:latin typeface="Franklin Gothic Book" pitchFamily="34" charset="0"/>
              </a:rPr>
            </a:br>
            <a:r>
              <a:rPr lang="ru-RU" sz="1200" dirty="0" smtClean="0">
                <a:latin typeface="Franklin Gothic Book" pitchFamily="34" charset="0"/>
              </a:rPr>
              <a:t>– до 5,0 кВт</a:t>
            </a:r>
          </a:p>
          <a:p>
            <a:pPr>
              <a:spcAft>
                <a:spcPts val="800"/>
              </a:spcAft>
            </a:pPr>
            <a:r>
              <a:rPr lang="ru-RU" sz="1200" dirty="0" smtClean="0">
                <a:latin typeface="Franklin Gothic Book" pitchFamily="34" charset="0"/>
              </a:rPr>
              <a:t>максимальная (пиковая) мощность</a:t>
            </a:r>
            <a:r>
              <a:rPr lang="en-US" sz="1200" dirty="0" smtClean="0">
                <a:latin typeface="Franklin Gothic Book" pitchFamily="34" charset="0"/>
              </a:rPr>
              <a:t/>
            </a:r>
            <a:br>
              <a:rPr lang="en-US" sz="1200" dirty="0" smtClean="0">
                <a:latin typeface="Franklin Gothic Book" pitchFamily="34" charset="0"/>
              </a:rPr>
            </a:br>
            <a:r>
              <a:rPr lang="ru-RU" sz="1200" dirty="0" smtClean="0">
                <a:latin typeface="Franklin Gothic Book" pitchFamily="34" charset="0"/>
              </a:rPr>
              <a:t>– до 10 кВт</a:t>
            </a:r>
          </a:p>
          <a:p>
            <a:pPr>
              <a:spcAft>
                <a:spcPts val="800"/>
              </a:spcAft>
            </a:pPr>
            <a:r>
              <a:rPr lang="ru-RU" sz="1200" dirty="0" smtClean="0">
                <a:latin typeface="Franklin Gothic Book" pitchFamily="34" charset="0"/>
              </a:rPr>
              <a:t>выходное напряжение</a:t>
            </a:r>
            <a:r>
              <a:rPr lang="en-US" sz="1200" dirty="0" smtClean="0">
                <a:latin typeface="Franklin Gothic Book" pitchFamily="34" charset="0"/>
              </a:rPr>
              <a:t/>
            </a:r>
            <a:br>
              <a:rPr lang="en-US" sz="1200" dirty="0" smtClean="0">
                <a:latin typeface="Franklin Gothic Book" pitchFamily="34" charset="0"/>
              </a:rPr>
            </a:br>
            <a:r>
              <a:rPr lang="ru-RU" sz="1200" dirty="0" smtClean="0">
                <a:latin typeface="Franklin Gothic Book" pitchFamily="34" charset="0"/>
              </a:rPr>
              <a:t> –</a:t>
            </a:r>
            <a:r>
              <a:rPr lang="en-US" sz="1200" dirty="0" smtClean="0">
                <a:latin typeface="Franklin Gothic Book" pitchFamily="34" charset="0"/>
              </a:rPr>
              <a:t> ~</a:t>
            </a:r>
            <a:r>
              <a:rPr lang="ru-RU" sz="1200" dirty="0" smtClean="0">
                <a:latin typeface="Franklin Gothic Book" pitchFamily="34" charset="0"/>
              </a:rPr>
              <a:t>220(380) В, =24(48) В</a:t>
            </a:r>
          </a:p>
          <a:p>
            <a:pPr>
              <a:spcAft>
                <a:spcPts val="800"/>
              </a:spcAft>
            </a:pPr>
            <a:r>
              <a:rPr lang="ru-RU" sz="1200" dirty="0" smtClean="0">
                <a:latin typeface="Franklin Gothic Book" pitchFamily="34" charset="0"/>
              </a:rPr>
              <a:t>производительность СМ</a:t>
            </a:r>
            <a:r>
              <a:rPr lang="en-US" sz="1200" dirty="0" smtClean="0">
                <a:latin typeface="Franklin Gothic Book" pitchFamily="34" charset="0"/>
              </a:rPr>
              <a:t> </a:t>
            </a:r>
            <a:br>
              <a:rPr lang="en-US" sz="1200" dirty="0" smtClean="0">
                <a:latin typeface="Franklin Gothic Book" pitchFamily="34" charset="0"/>
              </a:rPr>
            </a:br>
            <a:r>
              <a:rPr lang="ru-RU" sz="1200" dirty="0" smtClean="0">
                <a:latin typeface="Franklin Gothic Book" pitchFamily="34" charset="0"/>
              </a:rPr>
              <a:t>– до 10 кВт (при 100 </a:t>
            </a:r>
            <a:r>
              <a:rPr lang="ru-RU" sz="1200" dirty="0" err="1" smtClean="0">
                <a:latin typeface="Franklin Gothic Book" pitchFamily="34" charset="0"/>
              </a:rPr>
              <a:t>кЛк</a:t>
            </a:r>
            <a:r>
              <a:rPr lang="ru-RU" sz="1200" dirty="0" smtClean="0">
                <a:latin typeface="Franklin Gothic Book" pitchFamily="34" charset="0"/>
              </a:rPr>
              <a:t>)</a:t>
            </a:r>
          </a:p>
          <a:p>
            <a:pPr>
              <a:spcAft>
                <a:spcPts val="800"/>
              </a:spcAft>
            </a:pPr>
            <a:r>
              <a:rPr lang="ru-RU" sz="1200" spc="-10" dirty="0" smtClean="0">
                <a:latin typeface="Franklin Gothic Book" pitchFamily="34" charset="0"/>
              </a:rPr>
              <a:t>производительность ВГ – до 5,0 кВт (от 8 м/с)</a:t>
            </a:r>
          </a:p>
          <a:p>
            <a:pPr>
              <a:spcAft>
                <a:spcPts val="800"/>
              </a:spcAft>
            </a:pPr>
            <a:r>
              <a:rPr lang="ru-RU" sz="1200" dirty="0" smtClean="0">
                <a:latin typeface="Franklin Gothic Book" pitchFamily="34" charset="0"/>
              </a:rPr>
              <a:t>мощность ГПЭГ(ДЭГ) – до 10 кВт</a:t>
            </a:r>
          </a:p>
          <a:p>
            <a:pPr>
              <a:spcAft>
                <a:spcPts val="800"/>
              </a:spcAft>
            </a:pPr>
            <a:r>
              <a:rPr lang="ru-RU" sz="1200" dirty="0" smtClean="0">
                <a:latin typeface="Franklin Gothic Book" pitchFamily="34" charset="0"/>
              </a:rPr>
              <a:t>мощность ИБП – до 5 кВт</a:t>
            </a:r>
          </a:p>
          <a:p>
            <a:pPr>
              <a:spcAft>
                <a:spcPts val="800"/>
              </a:spcAft>
            </a:pPr>
            <a:r>
              <a:rPr lang="ru-RU" sz="1200" dirty="0" smtClean="0">
                <a:latin typeface="Franklin Gothic Book" pitchFamily="34" charset="0"/>
              </a:rPr>
              <a:t>запас энергии ИБП – до 30 </a:t>
            </a:r>
            <a:r>
              <a:rPr lang="ru-RU" sz="1200" dirty="0" err="1" smtClean="0">
                <a:latin typeface="Franklin Gothic Book" pitchFamily="34" charset="0"/>
              </a:rPr>
              <a:t>кВт.час</a:t>
            </a:r>
            <a:endParaRPr lang="ru-RU" sz="1200" dirty="0" smtClean="0">
              <a:latin typeface="Franklin Gothic Book" pitchFamily="34" charset="0"/>
            </a:endParaRPr>
          </a:p>
          <a:p>
            <a:pPr>
              <a:spcAft>
                <a:spcPts val="800"/>
              </a:spcAft>
            </a:pPr>
            <a:r>
              <a:rPr lang="ru-RU" sz="1200" dirty="0" smtClean="0">
                <a:latin typeface="Franklin Gothic Book" pitchFamily="34" charset="0"/>
              </a:rPr>
              <a:t>габариты </a:t>
            </a:r>
            <a:r>
              <a:rPr lang="ru-RU" sz="1200" dirty="0" err="1" smtClean="0">
                <a:latin typeface="Franklin Gothic Book" pitchFamily="34" charset="0"/>
              </a:rPr>
              <a:t>ДхШхВ</a:t>
            </a:r>
            <a:r>
              <a:rPr lang="ru-RU" sz="1200" dirty="0" smtClean="0">
                <a:latin typeface="Franklin Gothic Book" pitchFamily="34" charset="0"/>
              </a:rPr>
              <a:t>, мм</a:t>
            </a:r>
            <a:r>
              <a:rPr lang="en-US" sz="1200" dirty="0" smtClean="0">
                <a:latin typeface="Franklin Gothic Book" pitchFamily="34" charset="0"/>
              </a:rPr>
              <a:t> </a:t>
            </a:r>
            <a:r>
              <a:rPr lang="ru-RU" sz="1200" dirty="0" smtClean="0">
                <a:latin typeface="Franklin Gothic Book" pitchFamily="34" charset="0"/>
              </a:rPr>
              <a:t>– 6000х2300х2800</a:t>
            </a:r>
            <a:endParaRPr lang="ru-RU" sz="1400" dirty="0">
              <a:latin typeface="Franklin Gothic Book" pitchFamily="34" charset="0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5593256" y="1403668"/>
            <a:ext cx="0" cy="1773872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CUSTOMER" val="A+D_2"/>
  <p:tag name="CDT_VERSION" val="3.1.1.0"/>
  <p:tag name="CDT_FONTSET" val="Arial"/>
  <p:tag name="CDT_TEMPLATEVERSION" val="3.0.1"/>
  <p:tag name="CDT_PRELIMINARY" val="False"/>
  <p:tag name="CDT_CONFIDENTIALITY" val="0"/>
  <p:tag name="CDT_LANGUAGE" val="1033"/>
  <p:tag name="CDT_PATH" val="False"/>
  <p:tag name="CDT_FILENAME" val="False"/>
  <p:tag name="CDT_SLIDENUMBER" val="True"/>
  <p:tag name="CDT_ACTUALDATE" val="True"/>
  <p:tag name="CDT_AUTHOR" val="False"/>
  <p:tag name="CDT_AUTHORTEXT" val="%"/>
  <p:tag name="CDT_CATEGORY" val="Industry Sector"/>
  <p:tag name="CDT_TITLE" val="Comprehensive energy data management"/>
  <p:tag name="CDT_NAVTEXT" val="True"/>
  <p:tag name="CDT_INTERSECTSLIDES" val="False"/>
  <p:tag name="CDT_SKIP_FIRST_INTERSECTSLIDE" val="True"/>
  <p:tag name="CDT_NAVBARLEVELS" val="1"/>
  <p:tag name="CDT_NAVBAR_FONTSIZE" val="12"/>
  <p:tag name="CDT_KEYVISUAL_NAME" val="C:\Program Files\Productivity4PP\Key Visuals\A&amp;D 2008\Grau.jpg"/>
  <p:tag name="CDT_CONTACT_NAME" val=""/>
  <p:tag name="CDT_CONTACT_ORG" val=""/>
  <p:tag name="CDT_CONTACT_ADDRESS1" val=""/>
  <p:tag name="CDT_CONTACT_ADDRESS2" val=""/>
  <p:tag name="CDT_CONTACT_FON" val=""/>
  <p:tag name="CDT_CONTACT_MAIL" val=""/>
  <p:tag name="CDT_ACTIVE_CP" val="1"/>
  <p:tag name="CDT_COL_NAV_BG" val="13616566"/>
  <p:tag name="CDT_COL_NAV_BGL1" val="13616566"/>
  <p:tag name="CDT_COL_NAV_BGL1_ACT" val="11576204"/>
  <p:tag name="CDT_COL_NAV_BGL2" val="11576204"/>
  <p:tag name="CDT_COL_NAV_BGL2_ACT" val="11576204"/>
  <p:tag name="CDT_COL_NAV_BGL3" val="11576204"/>
  <p:tag name="CDT_COL_NAV_BGL3_ACT" val="11576204"/>
  <p:tag name="CDT_COL_NAV_FGL1" val="0"/>
  <p:tag name="CDT_COL_NAV_FGL1_ACT" val="16777215"/>
  <p:tag name="CDT_COL_NAV_FGL2" val="0"/>
  <p:tag name="CDT_COL_NAV_FGL2_ACT" val="16777215"/>
  <p:tag name="CDT_COL_NAV_FGL3" val="0"/>
  <p:tag name="CDT_COL_NAV_FGL3_ACT" val="16777215"/>
  <p:tag name="CDT_COL_AG_BGL1" val="14934234"/>
  <p:tag name="CDT_COL_AG_FGL1" val="0"/>
  <p:tag name="CDT_COL_AG_BGL1_ACT" val="10769664"/>
  <p:tag name="CDT_COL_AG_FGL1_ACT" val="16777215"/>
  <p:tag name="CDT_COL_AG_RES" val="-1"/>
  <p:tag name="CDT_CUST_COL1" val="13616566"/>
  <p:tag name="CDT_CUST_COL2" val="11576204"/>
  <p:tag name="CDT_CUST_COL3" val="984282"/>
  <p:tag name="CDT_CUST_COL4" val="984282"/>
  <p:tag name="CDT_CUST_COL5" val="0"/>
  <p:tag name="CDT_CUST_COL6" val="16777215"/>
  <p:tag name="CDT_CUST_COL7" val="0"/>
  <p:tag name="CDT_CUST_COL8" val="11576204"/>
  <p:tag name="CDT_CUST_COL9" val="-1"/>
  <p:tag name="CDT_CUST_COL10" val="-1"/>
  <p:tag name="CDT_COL_TITLE_BG" val="14934234"/>
  <p:tag name="CDT_NAVI_ACTUAL" val="True"/>
  <p:tag name="CDT_LAST_TITLE" val="Comprehensive energy data management"/>
  <p:tag name="CDT_CREATORVERSION" val="3.1.1.1"/>
  <p:tag name="CDT_CUSTOMER_NAME" val="Siemens AG, Automation and Drives (Design 2008)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DEFAULT_SLIDE" val="False"/>
  <p:tag name="CDT_SLIDE_NAME_ENG" val="Title chart (fullscreen picture)"/>
  <p:tag name="CDT_SLIDE_NAME_FRE" val="Title chart (fullscreen picture)"/>
  <p:tag name="CDT_SLIDE_NAME_GER" val="Titelfolie (Vollbild)"/>
  <p:tag name="CDT_SLIDE_NAME_SPA" val="Title chart (fullscreen picture)"/>
  <p:tag name="CDT_SLIDE_NAME_ITA" val="Title chart (fullscreen picture)"/>
  <p:tag name="CDT_ORIGINAL_DESIGNS_NAME" val="Title, Large Picture (A&amp;D 2008)"/>
  <p:tag name="CDT_ORIGINAL_MASTERS_NAME" val="SlideMaster Text (A+D 2008)"/>
  <p:tag name="CDT_ORIGINAL_LAYOUT_TYPE" val="2"/>
  <p:tag name="CDT_DESIGNS_NAME" val="Title, Large Picture (A&amp;D 2008)"/>
  <p:tag name="CDT_MASTERS_NAME" val="SlideMaster Text (A+D 2008)"/>
  <p:tag name="CDT_LAYOUT_TYPE" val="2"/>
  <p:tag name="CDT_INTERSECT_SLIDE" val="False"/>
  <p:tag name="CDT_OLDSLIDEHIDDEN" val="False"/>
  <p:tag name="CDT_OLDSLIDEINDEX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DEFAULT_SLIDE" val="False"/>
  <p:tag name="CDT_SLIDE_NAME_ENG" val="Title chart (fullscreen picture)"/>
  <p:tag name="CDT_SLIDE_NAME_FRE" val="Title chart (fullscreen picture)"/>
  <p:tag name="CDT_SLIDE_NAME_GER" val="Titelfolie (Vollbild)"/>
  <p:tag name="CDT_SLIDE_NAME_SPA" val="Title chart (fullscreen picture)"/>
  <p:tag name="CDT_SLIDE_NAME_ITA" val="Title chart (fullscreen picture)"/>
  <p:tag name="CDT_ORIGINAL_DESIGNS_NAME" val="Title, Large Picture (A&amp;D 2008)"/>
  <p:tag name="CDT_ORIGINAL_MASTERS_NAME" val="SlideMaster Text (A+D 2008)"/>
  <p:tag name="CDT_ORIGINAL_LAYOUT_TYPE" val="2"/>
  <p:tag name="CDT_DESIGNS_NAME" val="Title, Large Picture (A&amp;D 2008)"/>
  <p:tag name="CDT_MASTERS_NAME" val="SlideMaster Text (A+D 2008)"/>
  <p:tag name="CDT_LAYOUT_TYPE" val="2"/>
  <p:tag name="CDT_INTERSECT_SLIDE" val="False"/>
  <p:tag name="CDT_OLDSLIDEHIDDEN" val="False"/>
  <p:tag name="CDT_OLDSLIDEINDEX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DEFAULT_SLIDE" val="False"/>
  <p:tag name="CDT_SLIDE_NAME_ENG" val="Title chart (fullscreen picture)"/>
  <p:tag name="CDT_SLIDE_NAME_FRE" val="Title chart (fullscreen picture)"/>
  <p:tag name="CDT_SLIDE_NAME_GER" val="Titelfolie (Vollbild)"/>
  <p:tag name="CDT_SLIDE_NAME_SPA" val="Title chart (fullscreen picture)"/>
  <p:tag name="CDT_SLIDE_NAME_ITA" val="Title chart (fullscreen picture)"/>
  <p:tag name="CDT_ORIGINAL_DESIGNS_NAME" val="Title, Large Picture (A&amp;D 2008)"/>
  <p:tag name="CDT_ORIGINAL_MASTERS_NAME" val="SlideMaster Text (A+D 2008)"/>
  <p:tag name="CDT_ORIGINAL_LAYOUT_TYPE" val="2"/>
  <p:tag name="CDT_DESIGNS_NAME" val="Title, Large Picture (A&amp;D 2008)"/>
  <p:tag name="CDT_MASTERS_NAME" val="SlideMaster Text (A+D 2008)"/>
  <p:tag name="CDT_LAYOUT_TYPE" val="2"/>
  <p:tag name="CDT_INTERSECT_SLIDE" val="False"/>
  <p:tag name="CDT_OLDSLIDEHIDDEN" val="False"/>
  <p:tag name="CDT_OLDSLIDEINDEX" val="2"/>
</p:tagLst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DAE0E3"/>
      </a:lt2>
      <a:accent1>
        <a:srgbClr val="0055A4"/>
      </a:accent1>
      <a:accent2>
        <a:srgbClr val="8CA3B0"/>
      </a:accent2>
      <a:accent3>
        <a:srgbClr val="FFFFFF"/>
      </a:accent3>
      <a:accent4>
        <a:srgbClr val="000000"/>
      </a:accent4>
      <a:accent5>
        <a:srgbClr val="AAB4CF"/>
      </a:accent5>
      <a:accent6>
        <a:srgbClr val="7E939F"/>
      </a:accent6>
      <a:hlink>
        <a:srgbClr val="0077BE"/>
      </a:hlink>
      <a:folHlink>
        <a:srgbClr val="0077BE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НИПОМ">
    <a:dk1>
      <a:srgbClr val="000000"/>
    </a:dk1>
    <a:lt1>
      <a:srgbClr val="FFFFFF"/>
    </a:lt1>
    <a:dk2>
      <a:srgbClr val="0B669A"/>
    </a:dk2>
    <a:lt2>
      <a:srgbClr val="F0F0F0"/>
    </a:lt2>
    <a:accent1>
      <a:srgbClr val="8DB3E2"/>
    </a:accent1>
    <a:accent2>
      <a:srgbClr val="8DB3E2"/>
    </a:accent2>
    <a:accent3>
      <a:srgbClr val="8DB3E2"/>
    </a:accent3>
    <a:accent4>
      <a:srgbClr val="8DB3E2"/>
    </a:accent4>
    <a:accent5>
      <a:srgbClr val="8DB3E2"/>
    </a:accent5>
    <a:accent6>
      <a:srgbClr val="8DB3E2"/>
    </a:accent6>
    <a:hlink>
      <a:srgbClr val="255592"/>
    </a:hlink>
    <a:folHlink>
      <a:srgbClr val="4382CF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for europen</Template>
  <TotalTime>8666</TotalTime>
  <Words>824</Words>
  <Application>Microsoft Office PowerPoint</Application>
  <PresentationFormat>Экран (16:9)</PresentationFormat>
  <Paragraphs>213</Paragraphs>
  <Slides>20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Calibri</vt:lpstr>
      <vt:lpstr>Times New Roman</vt:lpstr>
      <vt:lpstr>Franklin Gothic Medium</vt:lpstr>
      <vt:lpstr>Franklin Gothic Book</vt:lpstr>
      <vt:lpstr>Wingdings</vt:lpstr>
      <vt:lpstr>Arial</vt:lpstr>
      <vt:lpstr>Специальное оформление</vt:lpstr>
      <vt:lpstr>1_Специальное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dc:description>Created using Productivity4PP V3.1.1.1</dc:description>
  <cp:lastModifiedBy>user</cp:lastModifiedBy>
  <cp:revision>791</cp:revision>
  <dcterms:created xsi:type="dcterms:W3CDTF">2016-04-22T19:35:41Z</dcterms:created>
  <dcterms:modified xsi:type="dcterms:W3CDTF">2017-04-20T09:34:29Z</dcterms:modified>
</cp:coreProperties>
</file>