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56" r:id="rId3"/>
    <p:sldMasterId id="2147483652" r:id="rId4"/>
  </p:sldMasterIdLst>
  <p:notesMasterIdLst>
    <p:notesMasterId r:id="rId28"/>
  </p:notesMasterIdLst>
  <p:handoutMasterIdLst>
    <p:handoutMasterId r:id="rId29"/>
  </p:handoutMasterIdLst>
  <p:sldIdLst>
    <p:sldId id="256" r:id="rId5"/>
    <p:sldId id="296" r:id="rId6"/>
    <p:sldId id="301" r:id="rId7"/>
    <p:sldId id="299" r:id="rId8"/>
    <p:sldId id="297" r:id="rId9"/>
    <p:sldId id="298" r:id="rId10"/>
    <p:sldId id="300" r:id="rId11"/>
    <p:sldId id="303" r:id="rId12"/>
    <p:sldId id="285" r:id="rId13"/>
    <p:sldId id="302" r:id="rId14"/>
    <p:sldId id="273" r:id="rId15"/>
    <p:sldId id="274" r:id="rId16"/>
    <p:sldId id="275" r:id="rId17"/>
    <p:sldId id="277" r:id="rId18"/>
    <p:sldId id="288" r:id="rId19"/>
    <p:sldId id="289" r:id="rId20"/>
    <p:sldId id="290" r:id="rId21"/>
    <p:sldId id="280" r:id="rId22"/>
    <p:sldId id="279" r:id="rId23"/>
    <p:sldId id="284" r:id="rId24"/>
    <p:sldId id="295" r:id="rId25"/>
    <p:sldId id="293" r:id="rId26"/>
    <p:sldId id="260" r:id="rId27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172">
          <p15:clr>
            <a:srgbClr val="A4A3A4"/>
          </p15:clr>
        </p15:guide>
        <p15:guide id="3" orient="horz" pos="589">
          <p15:clr>
            <a:srgbClr val="A4A3A4"/>
          </p15:clr>
        </p15:guide>
        <p15:guide id="4" orient="horz" pos="762">
          <p15:clr>
            <a:srgbClr val="A4A3A4"/>
          </p15:clr>
        </p15:guide>
        <p15:guide id="5" orient="horz" pos="2829">
          <p15:clr>
            <a:srgbClr val="A4A3A4"/>
          </p15:clr>
        </p15:guide>
        <p15:guide id="6" pos="132">
          <p15:clr>
            <a:srgbClr val="A4A3A4"/>
          </p15:clr>
        </p15:guide>
        <p15:guide id="7" pos="5628">
          <p15:clr>
            <a:srgbClr val="A4A3A4"/>
          </p15:clr>
        </p15:guide>
        <p15:guide id="8" pos="1368">
          <p15:clr>
            <a:srgbClr val="A4A3A4"/>
          </p15:clr>
        </p15:guide>
        <p15:guide id="9" pos="12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4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102" y="126"/>
      </p:cViewPr>
      <p:guideLst>
        <p:guide orient="horz" pos="1620"/>
        <p:guide orient="horz" pos="3172"/>
        <p:guide orient="horz" pos="589"/>
        <p:guide orient="horz" pos="762"/>
        <p:guide orient="horz" pos="2829"/>
        <p:guide pos="132"/>
        <p:guide pos="5628"/>
        <p:guide pos="1368"/>
        <p:guide pos="121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-3594" y="-102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591418081292007E-2"/>
          <c:y val="0.10906337132839002"/>
          <c:w val="0.96786157384254456"/>
          <c:h val="0.713390519947116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Линейная часть, км</c:v>
                </c:pt>
              </c:strCache>
            </c:strRef>
          </c:tx>
          <c:spPr>
            <a:solidFill>
              <a:srgbClr val="C0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6236358633436562E-3"/>
                  <c:y val="-1.20442790686378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0B-4707-934C-30322D56FFBA}"/>
                </c:ext>
              </c:extLst>
            </c:dLbl>
            <c:dLbl>
              <c:idx val="1"/>
              <c:layout>
                <c:manualLayout>
                  <c:x val="-1.2531909029692781E-3"/>
                  <c:y val="1.9532740260699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0B-4707-934C-30322D56FFBA}"/>
                </c:ext>
              </c:extLst>
            </c:dLbl>
            <c:dLbl>
              <c:idx val="2"/>
              <c:layout>
                <c:manualLayout>
                  <c:x val="-1.2578471324389091E-3"/>
                  <c:y val="5.0526873962114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0B-4707-934C-30322D56FFBA}"/>
                </c:ext>
              </c:extLst>
            </c:dLbl>
            <c:dLbl>
              <c:idx val="3"/>
              <c:layout>
                <c:manualLayout>
                  <c:x val="-2.8498341606270588E-3"/>
                  <c:y val="3.677441617831444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0B-4707-934C-30322D56FFBA}"/>
                </c:ext>
              </c:extLst>
            </c:dLbl>
            <c:dLbl>
              <c:idx val="4"/>
              <c:layout>
                <c:manualLayout>
                  <c:x val="1.0645277196909501E-2"/>
                  <c:y val="-1.7624725463676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0B-4707-934C-30322D56FFBA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2016-2020</c:v>
                </c:pt>
                <c:pt idx="1">
                  <c:v>2021-2025</c:v>
                </c:pt>
                <c:pt idx="2">
                  <c:v>2026-2030</c:v>
                </c:pt>
                <c:pt idx="3">
                  <c:v>2031-2035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438.7</c:v>
                </c:pt>
                <c:pt idx="1">
                  <c:v>1363.5</c:v>
                </c:pt>
                <c:pt idx="2">
                  <c:v>975.1</c:v>
                </c:pt>
                <c:pt idx="3">
                  <c:v>675.19999999999993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00B-4707-934C-30322D56FFB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Компрессорные станции, МВт</c:v>
                </c:pt>
              </c:strCache>
            </c:strRef>
          </c:tx>
          <c:spPr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3968109706087706E-4"/>
                  <c:y val="-1.0058824898526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0B-4707-934C-30322D56FFBA}"/>
                </c:ext>
              </c:extLst>
            </c:dLbl>
            <c:dLbl>
              <c:idx val="1"/>
              <c:layout>
                <c:manualLayout>
                  <c:x val="5.5340395872629511E-3"/>
                  <c:y val="3.09597272580999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0B-4707-934C-30322D56FFBA}"/>
                </c:ext>
              </c:extLst>
            </c:dLbl>
            <c:dLbl>
              <c:idx val="2"/>
              <c:layout>
                <c:manualLayout>
                  <c:x val="9.6332953222410152E-3"/>
                  <c:y val="1.3539947398619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0B-4707-934C-30322D56FFBA}"/>
                </c:ext>
              </c:extLst>
            </c:dLbl>
            <c:dLbl>
              <c:idx val="3"/>
              <c:layout>
                <c:manualLayout>
                  <c:x val="9.0794257405677568E-3"/>
                  <c:y val="-2.18035655194816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00B-4707-934C-30322D56FFBA}"/>
                </c:ext>
              </c:extLst>
            </c:dLbl>
            <c:dLbl>
              <c:idx val="4"/>
              <c:layout>
                <c:manualLayout>
                  <c:x val="1.9968013986603517E-2"/>
                  <c:y val="-1.4370673789091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00B-4707-934C-30322D56FFBA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2016-2020</c:v>
                </c:pt>
                <c:pt idx="1">
                  <c:v>2021-2025</c:v>
                </c:pt>
                <c:pt idx="2">
                  <c:v>2026-2030</c:v>
                </c:pt>
                <c:pt idx="3">
                  <c:v>2031-2035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830</c:v>
                </c:pt>
                <c:pt idx="1">
                  <c:v>1231</c:v>
                </c:pt>
                <c:pt idx="2">
                  <c:v>1035</c:v>
                </c:pt>
                <c:pt idx="3">
                  <c:v>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00B-4707-934C-30322D56F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649728"/>
        <c:axId val="70651264"/>
      </c:barChart>
      <c:catAx>
        <c:axId val="70649728"/>
        <c:scaling>
          <c:orientation val="minMax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ru-RU"/>
          </a:p>
        </c:txPr>
        <c:crossAx val="70651264"/>
        <c:crosses val="autoZero"/>
        <c:auto val="1"/>
        <c:lblAlgn val="ctr"/>
        <c:lblOffset val="100"/>
        <c:noMultiLvlLbl val="0"/>
      </c:catAx>
      <c:valAx>
        <c:axId val="70651264"/>
        <c:scaling>
          <c:orientation val="minMax"/>
          <c:min val="0"/>
        </c:scaling>
        <c:delete val="1"/>
        <c:axPos val="l"/>
        <c:majorGridlines>
          <c:spPr>
            <a:ln w="6350"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crossAx val="70649728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"/>
          <c:y val="0.92780574225220125"/>
          <c:w val="1"/>
          <c:h val="7.2194257747798737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400" b="0" i="0" u="none" strike="noStrike" baseline="0">
          <a:solidFill>
            <a:srgbClr val="002060"/>
          </a:solidFill>
          <a:latin typeface="Arial Narrow"/>
          <a:ea typeface="Arial Narrow"/>
          <a:cs typeface="Arial Narrow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513801159470471E-2"/>
          <c:y val="9.9571523075988419E-2"/>
          <c:w val="0.97275547641086202"/>
          <c:h val="0.72361128924470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Линейная часть, км</c:v>
                </c:pt>
              </c:strCache>
            </c:strRef>
          </c:tx>
          <c:spPr>
            <a:solidFill>
              <a:srgbClr val="C0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6676040494938266E-3"/>
                  <c:y val="4.38939942412153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5E-4D66-B36D-D8CEC5083F35}"/>
                </c:ext>
              </c:extLst>
            </c:dLbl>
            <c:dLbl>
              <c:idx val="1"/>
              <c:layout>
                <c:manualLayout>
                  <c:x val="4.1498658821493986E-3"/>
                  <c:y val="1.8881487988088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5E-4D66-B36D-D8CEC5083F35}"/>
                </c:ext>
              </c:extLst>
            </c:dLbl>
            <c:dLbl>
              <c:idx val="2"/>
              <c:layout>
                <c:manualLayout>
                  <c:x val="-4.1366086724189434E-3"/>
                  <c:y val="-8.9588383418681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5E-4D66-B36D-D8CEC5083F35}"/>
                </c:ext>
              </c:extLst>
            </c:dLbl>
            <c:dLbl>
              <c:idx val="3"/>
              <c:layout>
                <c:manualLayout>
                  <c:x val="1.06453759148369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5E-4D66-B36D-D8CEC5083F35}"/>
                </c:ext>
              </c:extLst>
            </c:dLbl>
            <c:dLbl>
              <c:idx val="4"/>
              <c:layout>
                <c:manualLayout>
                  <c:x val="1.06453759148369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95E-4D66-B36D-D8CEC5083F3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2016-2020</c:v>
                </c:pt>
                <c:pt idx="1">
                  <c:v>2021-2025</c:v>
                </c:pt>
                <c:pt idx="2">
                  <c:v>2026-2030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971.8</c:v>
                </c:pt>
                <c:pt idx="1">
                  <c:v>971.8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95E-4D66-B36D-D8CEC5083F3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Компрессорные станции, МВт</c:v>
                </c:pt>
              </c:strCache>
            </c:strRef>
          </c:tx>
          <c:spPr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8.6120965648524735E-3"/>
                  <c:y val="2.0303458816022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95E-4D66-B36D-D8CEC5083F35}"/>
                </c:ext>
              </c:extLst>
            </c:dLbl>
            <c:dLbl>
              <c:idx val="1"/>
              <c:layout>
                <c:manualLayout>
                  <c:x val="-1.4471748723717234E-4"/>
                  <c:y val="5.189602675353430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95E-4D66-B36D-D8CEC5083F35}"/>
                </c:ext>
              </c:extLst>
            </c:dLbl>
            <c:dLbl>
              <c:idx val="2"/>
              <c:layout>
                <c:manualLayout>
                  <c:x val="1.780089988751407E-3"/>
                  <c:y val="4.26630638153722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95E-4D66-B36D-D8CEC5083F35}"/>
                </c:ext>
              </c:extLst>
            </c:dLbl>
            <c:dLbl>
              <c:idx val="3"/>
              <c:layout>
                <c:manualLayout>
                  <c:x val="1.7526940868918435E-2"/>
                  <c:y val="-1.1061842835594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95E-4D66-B36D-D8CEC5083F35}"/>
                </c:ext>
              </c:extLst>
            </c:dLbl>
            <c:dLbl>
              <c:idx val="4"/>
              <c:layout>
                <c:manualLayout>
                  <c:x val="1.9968153980752412E-2"/>
                  <c:y val="1.3828871525972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95E-4D66-B36D-D8CEC5083F3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2016-2020</c:v>
                </c:pt>
                <c:pt idx="1">
                  <c:v>2021-2025</c:v>
                </c:pt>
                <c:pt idx="2">
                  <c:v>2026-2030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725</c:v>
                </c:pt>
                <c:pt idx="1">
                  <c:v>375</c:v>
                </c:pt>
                <c:pt idx="2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95E-4D66-B36D-D8CEC5083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793856"/>
        <c:axId val="70799744"/>
      </c:barChart>
      <c:catAx>
        <c:axId val="70793856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ru-RU"/>
          </a:p>
        </c:txPr>
        <c:crossAx val="70799744"/>
        <c:crosses val="autoZero"/>
        <c:auto val="1"/>
        <c:lblAlgn val="ctr"/>
        <c:lblOffset val="100"/>
        <c:noMultiLvlLbl val="0"/>
      </c:catAx>
      <c:valAx>
        <c:axId val="70799744"/>
        <c:scaling>
          <c:orientation val="minMax"/>
          <c:min val="0"/>
        </c:scaling>
        <c:delete val="1"/>
        <c:axPos val="l"/>
        <c:majorGridlines>
          <c:spPr>
            <a:ln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crossAx val="70793856"/>
        <c:crosses val="autoZero"/>
        <c:crossBetween val="between"/>
        <c:majorUnit val="400"/>
      </c:valAx>
      <c:spPr>
        <a:ln>
          <a:solidFill>
            <a:schemeClr val="tx1">
              <a:tint val="75000"/>
              <a:shade val="95000"/>
              <a:satMod val="105000"/>
            </a:schemeClr>
          </a:solidFill>
          <a:prstDash val="dash"/>
        </a:ln>
      </c:spPr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2.7297308990222404E-3"/>
          <c:y val="0.90584783006775338"/>
          <c:w val="0.98101669983559747"/>
          <c:h val="9.415219420733989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200" b="0" i="0" u="none" strike="noStrike" baseline="0">
          <a:solidFill>
            <a:srgbClr val="002060"/>
          </a:solidFill>
          <a:latin typeface="Arial Narrow"/>
          <a:ea typeface="Arial Narrow"/>
          <a:cs typeface="Arial Narrow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74480962511902E-2"/>
          <c:y val="0.1018533176404729"/>
          <c:w val="0.96220921186281494"/>
          <c:h val="0.720011207547256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Лист1!$A$30</c:f>
              <c:strCache>
                <c:ptCount val="1"/>
                <c:pt idx="0">
                  <c:v>Линейная часть, км</c:v>
                </c:pt>
              </c:strCache>
            </c:strRef>
          </c:tx>
          <c:spPr>
            <a:solidFill>
              <a:srgbClr val="C0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5109598882574753E-3"/>
                  <c:y val="8.409550990643017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08-41D1-9D4A-B6BE98F1F8A4}"/>
                </c:ext>
              </c:extLst>
            </c:dLbl>
            <c:dLbl>
              <c:idx val="1"/>
              <c:layout>
                <c:manualLayout>
                  <c:x val="9.0487675152226574E-4"/>
                  <c:y val="3.4979129879239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08-41D1-9D4A-B6BE98F1F8A4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Лист1!$B$29:$C$29</c:f>
              <c:strCache>
                <c:ptCount val="2"/>
                <c:pt idx="0">
                  <c:v>2016-2020</c:v>
                </c:pt>
                <c:pt idx="1">
                  <c:v>2021-2025</c:v>
                </c:pt>
              </c:strCache>
            </c:strRef>
          </c:cat>
          <c:val>
            <c:numRef>
              <c:f>Лист1!$B$30:$C$30</c:f>
              <c:numCache>
                <c:formatCode>General</c:formatCode>
                <c:ptCount val="2"/>
                <c:pt idx="0">
                  <c:v>2171.6</c:v>
                </c:pt>
                <c:pt idx="1">
                  <c:v>2580.3000000000002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08-41D1-9D4A-B6BE98F1F8A4}"/>
            </c:ext>
          </c:extLst>
        </c:ser>
        <c:ser>
          <c:idx val="1"/>
          <c:order val="1"/>
          <c:tx>
            <c:strRef>
              <c:f>Лист1!$A$31</c:f>
              <c:strCache>
                <c:ptCount val="1"/>
                <c:pt idx="0">
                  <c:v>Компрессорные станции, МВт</c:v>
                </c:pt>
              </c:strCache>
            </c:strRef>
          </c:tx>
          <c:spPr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8102862137279517E-3"/>
                  <c:y val="1.4465682860770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08-41D1-9D4A-B6BE98F1F8A4}"/>
                </c:ext>
              </c:extLst>
            </c:dLbl>
            <c:dLbl>
              <c:idx val="1"/>
              <c:layout>
                <c:manualLayout>
                  <c:x val="-1.7391423960090974E-3"/>
                  <c:y val="8.838396252603672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08-41D1-9D4A-B6BE98F1F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Лист1!$B$29:$C$29</c:f>
              <c:strCache>
                <c:ptCount val="2"/>
                <c:pt idx="0">
                  <c:v>2016-2020</c:v>
                </c:pt>
                <c:pt idx="1">
                  <c:v>2021-2025</c:v>
                </c:pt>
              </c:strCache>
            </c:strRef>
          </c:cat>
          <c:val>
            <c:numRef>
              <c:f>Лист1!$B$31:$C$31</c:f>
              <c:numCache>
                <c:formatCode>General</c:formatCode>
                <c:ptCount val="2"/>
                <c:pt idx="0">
                  <c:v>224</c:v>
                </c:pt>
                <c:pt idx="1">
                  <c:v>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A08-41D1-9D4A-B6BE98F1F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2438528"/>
        <c:axId val="72440064"/>
      </c:barChart>
      <c:catAx>
        <c:axId val="72438528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2440064"/>
        <c:crosses val="autoZero"/>
        <c:auto val="1"/>
        <c:lblAlgn val="ctr"/>
        <c:lblOffset val="100"/>
        <c:noMultiLvlLbl val="0"/>
      </c:catAx>
      <c:valAx>
        <c:axId val="72440064"/>
        <c:scaling>
          <c:orientation val="minMax"/>
        </c:scaling>
        <c:delete val="1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none"/>
        <c:minorTickMark val="none"/>
        <c:tickLblPos val="none"/>
        <c:crossAx val="72438528"/>
        <c:crosses val="autoZero"/>
        <c:crossBetween val="between"/>
      </c:valAx>
      <c:spPr>
        <a:ln>
          <a:prstDash val="solid"/>
        </a:ln>
      </c:spPr>
    </c:plotArea>
    <c:legend>
      <c:legendPos val="b"/>
      <c:layout>
        <c:manualLayout>
          <c:xMode val="edge"/>
          <c:yMode val="edge"/>
          <c:x val="5.686528546709123E-3"/>
          <c:y val="0.92454751105268351"/>
          <c:w val="0.9863433763248326"/>
          <c:h val="7.4080510798018667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rgbClr val="002060"/>
          </a:solidFill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0.09016</cdr:y>
    </cdr:to>
    <cdr:sp macro="" textlink="">
      <cdr:nvSpPr>
        <cdr:cNvPr id="3" name="Rectangle 209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5060951" cy="3128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ctr" rtl="0" fontAlgn="base">
            <a:spcBef>
              <a:spcPct val="0"/>
            </a:spcBef>
            <a:spcAft>
              <a:spcPct val="0"/>
            </a:spcAft>
            <a:defRPr sz="15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sz="15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sz="15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sz="15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sz="15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15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15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15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15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ct val="20000"/>
            </a:spcBef>
          </a:pPr>
          <a:r>
            <a:rPr lang="ru-RU" altLang="ru-RU" sz="1400" b="1" dirty="0" smtClean="0">
              <a:solidFill>
                <a:srgbClr val="003366"/>
              </a:solidFill>
              <a:latin typeface="Arial Narrow" panose="020B0606020202030204" pitchFamily="34" charset="0"/>
            </a:rPr>
            <a:t>Ввод мощностей СМГ «Бованенково-Ухта»</a:t>
          </a:r>
          <a:endParaRPr lang="ru-RU" altLang="ru-RU" sz="1400" b="1" dirty="0">
            <a:solidFill>
              <a:srgbClr val="003366"/>
            </a:solidFill>
            <a:latin typeface="Arial Narrow" panose="020B060602020203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371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3DBE431C-8C36-4D7E-B9EF-A81810C5439C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8825"/>
            <a:ext cx="2945659" cy="493713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378825"/>
            <a:ext cx="2945659" cy="493713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BF2F8D38-B759-4F71-8C75-97855087A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095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6270C1DF-F1E7-4F55-A84B-C146222D7CE7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41363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3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3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282185DB-A00E-4AF3-B661-15E0258810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0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70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397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no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Rectangle 13"/>
          <p:cNvSpPr txBox="1">
            <a:spLocks noChangeArrowheads="1"/>
          </p:cNvSpPr>
          <p:nvPr userDrawn="1"/>
        </p:nvSpPr>
        <p:spPr bwMode="auto">
          <a:xfrm>
            <a:off x="2171699" y="4657724"/>
            <a:ext cx="674211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algn="l">
              <a:defRPr/>
            </a:pPr>
            <a:r>
              <a:rPr lang="ru-RU" sz="1100" b="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Об итогах работы дочерних обществ и организаций ПАО «Газпром» в осенне-зимний период 2015</a:t>
            </a:r>
            <a:r>
              <a:rPr lang="en-US" sz="1100" b="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/</a:t>
            </a:r>
            <a:r>
              <a:rPr lang="ru-RU" sz="1100" b="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2016 г.</a:t>
            </a:r>
          </a:p>
          <a:p>
            <a:pPr algn="l">
              <a:defRPr/>
            </a:pPr>
            <a:r>
              <a:rPr lang="ru-RU" sz="1100" b="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и мерах, необходимых для обеспечения бесперебойного газоснабжения потребителей в предстоящий зимний период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397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397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397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397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4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8" name="Рисунок 7" descr="GP W 300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6213" y="190500"/>
            <a:ext cx="1550609" cy="745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397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0"/>
            <a:ext cx="1605600" cy="800219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Rectangle 13"/>
          <p:cNvSpPr txBox="1">
            <a:spLocks noChangeArrowheads="1"/>
          </p:cNvSpPr>
          <p:nvPr userDrawn="1"/>
        </p:nvSpPr>
        <p:spPr bwMode="auto">
          <a:xfrm>
            <a:off x="2171699" y="4657724"/>
            <a:ext cx="674211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algn="l">
              <a:defRPr/>
            </a:pPr>
            <a:r>
              <a:rPr lang="ru-RU" sz="1100" b="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Об итогах работы дочерних обществ и организаций ПАО «Газпром» в осенне-зимний период 2015</a:t>
            </a:r>
            <a:r>
              <a:rPr lang="en-US" sz="1100" b="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/</a:t>
            </a:r>
            <a:r>
              <a:rPr lang="ru-RU" sz="1100" b="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2016 г.</a:t>
            </a:r>
          </a:p>
          <a:p>
            <a:pPr algn="l">
              <a:defRPr/>
            </a:pPr>
            <a:r>
              <a:rPr lang="ru-RU" sz="1100" b="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и мерах, необходимых для обеспечения бесперебойного газоснабжения потребителей в предстоящий зимний период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397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0"/>
            <a:ext cx="1605600" cy="800219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0" y="4622799"/>
            <a:ext cx="9144000" cy="539751"/>
            <a:chOff x="0" y="3974"/>
            <a:chExt cx="5760" cy="340"/>
          </a:xfrm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0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1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4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7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5" name="Рисунок 14" descr="GP W 300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6213" y="190500"/>
            <a:ext cx="1550609" cy="745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397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" name="Rectangle 13"/>
          <p:cNvSpPr txBox="1">
            <a:spLocks noChangeArrowheads="1"/>
          </p:cNvSpPr>
          <p:nvPr userDrawn="1"/>
        </p:nvSpPr>
        <p:spPr bwMode="auto">
          <a:xfrm>
            <a:off x="2171699" y="4657724"/>
            <a:ext cx="674211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algn="l">
              <a:defRPr/>
            </a:pPr>
            <a:r>
              <a:rPr lang="ru-RU" sz="1100" b="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Об итогах работы дочерних обществ и организаций ПАО «Газпром» в осенне-зимний период 2015</a:t>
            </a:r>
            <a:r>
              <a:rPr lang="en-US" sz="1100" b="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/</a:t>
            </a:r>
            <a:r>
              <a:rPr lang="ru-RU" sz="1100" b="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2016 г.</a:t>
            </a:r>
          </a:p>
          <a:p>
            <a:pPr algn="l">
              <a:defRPr/>
            </a:pPr>
            <a:r>
              <a:rPr lang="ru-RU" sz="1100" b="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и мерах, необходимых для обеспечения бесперебойного газоснабжения потребителей в предстоящий зимний период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w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w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0" y="4622799"/>
            <a:ext cx="9144000" cy="539751"/>
            <a:chOff x="0" y="3974"/>
            <a:chExt cx="5760" cy="34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8477250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Номер слайда 3"/>
          <p:cNvSpPr txBox="1">
            <a:spLocks/>
          </p:cNvSpPr>
          <p:nvPr userDrawn="1"/>
        </p:nvSpPr>
        <p:spPr>
          <a:xfrm>
            <a:off x="209550" y="4698999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23" name="Рисунок 22" descr="GP W 300.w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6213" y="190500"/>
            <a:ext cx="1550609" cy="745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b="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8477250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9" name="Рисунок 8" descr="GP W 300.wm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76213" y="190500"/>
            <a:ext cx="1550609" cy="745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b="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1949450" y="0"/>
            <a:ext cx="7194549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0" y="4622799"/>
            <a:ext cx="9144000" cy="539751"/>
            <a:chOff x="0" y="3974"/>
            <a:chExt cx="5760" cy="34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160655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Номер слайда 3"/>
          <p:cNvSpPr txBox="1">
            <a:spLocks/>
          </p:cNvSpPr>
          <p:nvPr userDrawn="1"/>
        </p:nvSpPr>
        <p:spPr>
          <a:xfrm>
            <a:off x="209550" y="4698999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18" name="Рисунок 17" descr="GP W 300.wm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76213" y="190500"/>
            <a:ext cx="1550609" cy="745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9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b="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8477250" cy="3077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23" name="Рисунок 22" descr="GP W 300.w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6213" y="190500"/>
            <a:ext cx="1550609" cy="745200"/>
          </a:xfrm>
          <a:prstGeom prst="rect">
            <a:avLst/>
          </a:prstGeom>
        </p:spPr>
      </p:pic>
      <p:grpSp>
        <p:nvGrpSpPr>
          <p:cNvPr id="25" name="Group 4"/>
          <p:cNvGrpSpPr>
            <a:grpSpLocks/>
          </p:cNvGrpSpPr>
          <p:nvPr userDrawn="1"/>
        </p:nvGrpSpPr>
        <p:grpSpPr bwMode="auto">
          <a:xfrm>
            <a:off x="0" y="4622799"/>
            <a:ext cx="9144000" cy="539751"/>
            <a:chOff x="0" y="3974"/>
            <a:chExt cx="5760" cy="340"/>
          </a:xfrm>
        </p:grpSpPr>
        <p:sp>
          <p:nvSpPr>
            <p:cNvPr id="26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8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9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" name="Номер слайда 3"/>
          <p:cNvSpPr txBox="1">
            <a:spLocks/>
          </p:cNvSpPr>
          <p:nvPr userDrawn="1"/>
        </p:nvSpPr>
        <p:spPr>
          <a:xfrm>
            <a:off x="209550" y="4698999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0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b="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6"/>
          <p:cNvSpPr txBox="1">
            <a:spLocks/>
          </p:cNvSpPr>
          <p:nvPr/>
        </p:nvSpPr>
        <p:spPr>
          <a:xfrm>
            <a:off x="2203448" y="1833901"/>
            <a:ext cx="6832976" cy="203132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400" b="1" cap="all" dirty="0" smtClean="0">
                <a:solidFill>
                  <a:schemeClr val="bg1"/>
                </a:solidFill>
              </a:rPr>
              <a:t>Развитие ГТС ПАО «Газпром» и</a:t>
            </a:r>
          </a:p>
          <a:p>
            <a:pPr>
              <a:spcBef>
                <a:spcPts val="0"/>
              </a:spcBef>
            </a:pPr>
            <a:r>
              <a:rPr lang="ru-RU" sz="2400" b="1" cap="all" dirty="0" smtClean="0">
                <a:solidFill>
                  <a:schemeClr val="bg1"/>
                </a:solidFill>
              </a:rPr>
              <a:t>Новые технологии в транспорте газа</a:t>
            </a:r>
          </a:p>
          <a:p>
            <a:pPr>
              <a:spcBef>
                <a:spcPts val="0"/>
              </a:spcBef>
            </a:pPr>
            <a:endParaRPr lang="ru-RU" sz="2400" b="1" cap="all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n-US" b="1" cap="all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ru-RU" b="1" cap="all" dirty="0" smtClean="0">
                <a:solidFill>
                  <a:schemeClr val="bg1"/>
                </a:solidFill>
              </a:rPr>
              <a:t>Член Правления, НАЧАЛЬНИК ДЕПАРТАМЕНТА 308 </a:t>
            </a:r>
          </a:p>
          <a:p>
            <a:pPr>
              <a:spcBef>
                <a:spcPts val="0"/>
              </a:spcBef>
            </a:pPr>
            <a:r>
              <a:rPr lang="ru-RU" b="1" cap="all" dirty="0">
                <a:solidFill>
                  <a:schemeClr val="bg1"/>
                </a:solidFill>
              </a:rPr>
              <a:t>В.А. Михаленко</a:t>
            </a:r>
            <a:endParaRPr lang="ru-RU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yuzvikv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4" y="3125227"/>
            <a:ext cx="4638675" cy="150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Локализация производства запасных частей и ремонта </a:t>
            </a:r>
            <a:br>
              <a:rPr lang="ru-RU" sz="2000" dirty="0" smtClean="0"/>
            </a:br>
            <a:r>
              <a:rPr lang="ru-RU" sz="2000" dirty="0" smtClean="0"/>
              <a:t>ГТД судового типа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0"/>
          <a:stretch/>
        </p:blipFill>
        <p:spPr>
          <a:xfrm>
            <a:off x="6014134" y="1127760"/>
            <a:ext cx="2834640" cy="17373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1349768"/>
            <a:ext cx="5690870" cy="92333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ГТД типа ДГ90</a:t>
            </a:r>
            <a:r>
              <a:rPr lang="ru-RU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: освоено производство запасных частей для проведения ремонта. Ведется разработка решений по продлению ресурса двигателей.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2355956"/>
            <a:ext cx="5690870" cy="127727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ГТД типа ДН80 и ДУ80</a:t>
            </a:r>
            <a:r>
              <a:rPr lang="ru-RU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: </a:t>
            </a:r>
          </a:p>
          <a:p>
            <a:pPr marL="449263" indent="-1968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625475" algn="l"/>
              </a:tabLst>
            </a:pPr>
            <a:r>
              <a:rPr lang="ru-RU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завершение освоения производства запасных частей. Проведение в 2016 г. восстановительных ремонтов 7 ед. ГТД ДУ80 в условиях АО «ТМ»;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35650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9263" indent="-1968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625475" algn="l"/>
              </a:tabLst>
            </a:pPr>
            <a:r>
              <a:rPr lang="ru-RU" dirty="0">
                <a:solidFill>
                  <a:srgbClr val="003366"/>
                </a:solidFill>
                <a:latin typeface="Arial Narrow" panose="020B0606020202030204" pitchFamily="34" charset="0"/>
              </a:rPr>
              <a:t>проведение комплексной дефектоскопии ГТД </a:t>
            </a:r>
            <a:r>
              <a:rPr lang="ru-RU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ДУ80 в условиях КС. Разработка решений по повышению надежности. </a:t>
            </a:r>
            <a:endParaRPr lang="ru-RU" dirty="0">
              <a:solidFill>
                <a:srgbClr val="003366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69994" y="4731858"/>
            <a:ext cx="71740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Развитие ГТС ПАО «Газпром» и новые технологии в транспорте газа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22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94746" y="282984"/>
            <a:ext cx="7149254" cy="70788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alt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Технологии ПХГ. </a:t>
            </a:r>
          </a:p>
          <a:p>
            <a:r>
              <a:rPr lang="ru-RU" alt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Оценка технического состояния действующих скважин</a:t>
            </a:r>
            <a:endParaRPr lang="ru-RU" alt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4" descr="C:\Users\uriy.ivanov\Desktop\Фото\Фото\_DSC41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5486" y="2851803"/>
            <a:ext cx="2518542" cy="1616795"/>
          </a:xfrm>
          <a:prstGeom prst="rect">
            <a:avLst/>
          </a:prstGeom>
          <a:noFill/>
          <a:ln w="317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riy.ivanov\Desktop\Фото\Фото\_DSC42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283" y="2851805"/>
            <a:ext cx="2634431" cy="1617008"/>
          </a:xfrm>
          <a:prstGeom prst="rect">
            <a:avLst/>
          </a:prstGeom>
          <a:noFill/>
          <a:ln w="317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58027" y="2851805"/>
            <a:ext cx="3231571" cy="1637255"/>
          </a:xfrm>
          <a:prstGeom prst="rect">
            <a:avLst/>
          </a:prstGeom>
          <a:ln w="317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 bwMode="auto">
          <a:xfrm>
            <a:off x="277283" y="1147214"/>
            <a:ext cx="8676745" cy="21399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366" y="1284374"/>
            <a:ext cx="9074845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3366"/>
                </a:solidFill>
                <a:latin typeface="Arial Narrow" panose="020B0606020202030204" pitchFamily="34" charset="0"/>
              </a:rPr>
              <a:t>Передовые технологии оценки фактического технического состояния действующих газовых скважин без глушения и извлечения насосно-компрессорных </a:t>
            </a: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труб;</a:t>
            </a:r>
            <a:r>
              <a:rPr lang="en-US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 </a:t>
            </a:r>
            <a:endParaRPr lang="ru-RU" sz="1600" dirty="0" smtClean="0">
              <a:solidFill>
                <a:srgbClr val="003366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Разработка </a:t>
            </a:r>
            <a:r>
              <a:rPr lang="ru-RU" sz="1600" dirty="0">
                <a:solidFill>
                  <a:srgbClr val="003366"/>
                </a:solidFill>
                <a:latin typeface="Arial Narrow" panose="020B0606020202030204" pitchFamily="34" charset="0"/>
              </a:rPr>
              <a:t>ПАО «Газпром»</a:t>
            </a:r>
            <a:r>
              <a:rPr lang="en-US" sz="1600" dirty="0">
                <a:solidFill>
                  <a:srgbClr val="003366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rgbClr val="003366"/>
                </a:solidFill>
                <a:latin typeface="Arial Narrow" panose="020B0606020202030204" pitchFamily="34" charset="0"/>
              </a:rPr>
              <a:t>совместно с </a:t>
            </a: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ЗАО </a:t>
            </a:r>
            <a:r>
              <a:rPr lang="ru-RU" sz="1600" dirty="0">
                <a:solidFill>
                  <a:srgbClr val="003366"/>
                </a:solidFill>
                <a:latin typeface="Arial Narrow" panose="020B0606020202030204" pitchFamily="34" charset="0"/>
              </a:rPr>
              <a:t>НПФ </a:t>
            </a: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«ГИТАС». </a:t>
            </a:r>
          </a:p>
          <a:p>
            <a:pPr>
              <a:spcBef>
                <a:spcPts val="600"/>
              </a:spcBef>
            </a:pPr>
            <a:r>
              <a:rPr lang="ru-RU" sz="16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Комплекс ГИС: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газодинамический каротаж, </a:t>
            </a:r>
            <a:r>
              <a:rPr lang="ru-RU" sz="1600" dirty="0" err="1" smtClean="0">
                <a:solidFill>
                  <a:srgbClr val="003366"/>
                </a:solidFill>
                <a:latin typeface="Arial Narrow" panose="020B0606020202030204" pitchFamily="34" charset="0"/>
              </a:rPr>
              <a:t>магнитоимпульсная</a:t>
            </a: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 дефектоскопия, спектрометрический нейтрон-гамма каротаж. 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69994" y="4731858"/>
            <a:ext cx="71740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Развитие ГТС ПАО «Газпром» и новые технологии в транспорте газа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9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98386" y="26327"/>
            <a:ext cx="70919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Технологии ПХГ.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Оптимизация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режимов эксплуатации ГПА, в том числе использование технологии </a:t>
            </a:r>
            <a:r>
              <a:rPr lang="ru-RU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эжектирования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газа при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закачке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в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ПХГ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Imag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" y="1180333"/>
            <a:ext cx="5240511" cy="331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54899" y="2116072"/>
            <a:ext cx="373540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Российский эжектор на ПХГ </a:t>
            </a:r>
            <a:r>
              <a:rPr lang="ru-RU" sz="1600" dirty="0" err="1" smtClean="0">
                <a:solidFill>
                  <a:srgbClr val="0033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Бернбург</a:t>
            </a: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в Германии. Разработка ООО «Газпром ВНИИГАЗ»; </a:t>
            </a:r>
            <a:endParaRPr lang="ru-RU" sz="1600" dirty="0">
              <a:solidFill>
                <a:srgbClr val="003366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Изготовлен совместно с «</a:t>
            </a:r>
            <a:r>
              <a:rPr lang="ru-RU" sz="1600" dirty="0" err="1" smtClean="0">
                <a:solidFill>
                  <a:srgbClr val="0033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Фербунднец</a:t>
            </a: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Газ АГ» (Германия).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69994" y="4731858"/>
            <a:ext cx="71740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Развитие ГТС ПАО «Газпром» и новые технологии в транспорте газа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37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4110" y="64002"/>
            <a:ext cx="71070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Технологии ПХГ.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Оптимизация буферного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объема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газа на ПХГ,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включая использование </a:t>
            </a:r>
            <a:r>
              <a:rPr lang="ru-RU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неуглеводородных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газов</a:t>
            </a:r>
          </a:p>
        </p:txBody>
      </p:sp>
      <p:pic>
        <p:nvPicPr>
          <p:cNvPr id="6" name="Рисунок 3" descr="C:\Documents and Settings\A_Lopatin\Desktop\SS\SS-CO2-111c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6446" y="1134182"/>
            <a:ext cx="3146219" cy="233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6909" y="3486859"/>
            <a:ext cx="90242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3366"/>
                </a:solidFill>
                <a:latin typeface="Arial Narrow" panose="020B0606020202030204" pitchFamily="34" charset="0"/>
              </a:rPr>
              <a:t>Разработка ООО «Газпром ВНИИГАЗ</a:t>
            </a: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»;</a:t>
            </a:r>
            <a:endParaRPr lang="ru-RU" sz="1600" dirty="0">
              <a:solidFill>
                <a:srgbClr val="003366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Проведенные </a:t>
            </a:r>
            <a:r>
              <a:rPr lang="ru-RU" sz="1600" dirty="0">
                <a:solidFill>
                  <a:srgbClr val="003366"/>
                </a:solidFill>
                <a:latin typeface="Arial Narrow" panose="020B0606020202030204" pitchFamily="34" charset="0"/>
              </a:rPr>
              <a:t>расчеты экономической эффективности использования углекислого газа для частичной замены буферного природного газа на ПХГ показывают на </a:t>
            </a: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примере Северо-Ставропольского </a:t>
            </a:r>
            <a:r>
              <a:rPr lang="ru-RU" sz="1600" dirty="0">
                <a:solidFill>
                  <a:srgbClr val="003366"/>
                </a:solidFill>
                <a:latin typeface="Arial Narrow" panose="020B0606020202030204" pitchFamily="34" charset="0"/>
              </a:rPr>
              <a:t>ПХГ высокую рентабельность применения данной технологии.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69994" y="4731858"/>
            <a:ext cx="71740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Развитие ГТС ПАО «Газпром» и новые технологии в транспорте газа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4" name="Picture 2" descr="C:\Users\zyuzvikv\Desktop\Рисунок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946" y="1134182"/>
            <a:ext cx="31813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999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95376" y="296006"/>
            <a:ext cx="6950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Технологии ПХГ.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Строительство тоннельных подземных резервуаров 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"/>
          <a:stretch/>
        </p:blipFill>
        <p:spPr bwMode="auto">
          <a:xfrm>
            <a:off x="0" y="1069975"/>
            <a:ext cx="9143999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115623"/>
            <a:ext cx="572396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3366"/>
                </a:solidFill>
                <a:latin typeface="Arial Narrow" panose="020B0606020202030204" pitchFamily="34" charset="0"/>
              </a:rPr>
              <a:t>Тоннельная каверна для хранения газа на Волгоградском </a:t>
            </a:r>
            <a:r>
              <a:rPr lang="ru-RU" sz="16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ПХГ; </a:t>
            </a:r>
            <a:endParaRPr lang="ru-RU" sz="1600" b="1" dirty="0">
              <a:solidFill>
                <a:srgbClr val="003366"/>
              </a:solidFill>
              <a:latin typeface="Arial Narrow" panose="020B0606020202030204" pitchFamily="34" charset="0"/>
            </a:endParaRPr>
          </a:p>
          <a:p>
            <a:pPr marL="266700" indent="-2667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Разработка ООО «Газпром </a:t>
            </a:r>
            <a:r>
              <a:rPr lang="ru-RU" sz="1600" b="1" dirty="0" err="1" smtClean="0">
                <a:solidFill>
                  <a:srgbClr val="003366"/>
                </a:solidFill>
                <a:latin typeface="Arial Narrow" panose="020B0606020202030204" pitchFamily="34" charset="0"/>
              </a:rPr>
              <a:t>геотехнологии</a:t>
            </a:r>
            <a:r>
              <a:rPr lang="ru-RU" sz="16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69994" y="4731858"/>
            <a:ext cx="71740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Развитие ГТС ПАО «Газпром» и новые технологии в транспорте газа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609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6813" y="139700"/>
            <a:ext cx="6978127" cy="857250"/>
          </a:xfrm>
        </p:spPr>
        <p:txBody>
          <a:bodyPr/>
          <a:lstStyle/>
          <a:p>
            <a:r>
              <a:rPr lang="ru-RU" sz="2000" dirty="0" smtClean="0"/>
              <a:t>Развитие технологии производства запорно-регулирующей арматуры </a:t>
            </a:r>
            <a:endParaRPr lang="ru-RU" sz="2000" dirty="0"/>
          </a:p>
        </p:txBody>
      </p:sp>
      <p:pic>
        <p:nvPicPr>
          <p:cNvPr id="6" name="Picture 2" descr="D:\Тарасов\работа Газпром\ТПА\Дорожные карты Программы Испытания\Томский завод\ОПИ\ГТ Томск ОПЭ ЭП ТЭМЗ\ОПИ привода ТЭМЗ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181" y="2735580"/>
            <a:ext cx="1393743" cy="185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5" t="8443" r="18401" b="26520"/>
          <a:stretch/>
        </p:blipFill>
        <p:spPr bwMode="auto">
          <a:xfrm>
            <a:off x="7388397" y="2735581"/>
            <a:ext cx="1656543" cy="185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356" y="1128388"/>
            <a:ext cx="6110084" cy="160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Производство шаровых кранов специального назначения: </a:t>
            </a:r>
            <a:endParaRPr lang="ru-RU" sz="1600" b="1" dirty="0">
              <a:solidFill>
                <a:srgbClr val="003366"/>
              </a:solidFill>
              <a:latin typeface="Arial Narrow" panose="020B0606020202030204" pitchFamily="34" charset="0"/>
            </a:endParaRPr>
          </a:p>
          <a:p>
            <a:pPr marL="449263" lvl="0" indent="-182563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для </a:t>
            </a:r>
            <a:r>
              <a:rPr lang="ru-RU" sz="1600" dirty="0">
                <a:solidFill>
                  <a:srgbClr val="003366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сред с высоким содержанием агрессивных компонентов (сероводород до 25</a:t>
            </a: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%); </a:t>
            </a:r>
            <a:endParaRPr lang="ru-RU" sz="1600" dirty="0">
              <a:solidFill>
                <a:srgbClr val="003366"/>
              </a:solidFill>
              <a:latin typeface="Arial Narrow" panose="020B0606020202030204" pitchFamily="34" charset="0"/>
              <a:ea typeface="Calibri" pitchFamily="34" charset="0"/>
              <a:cs typeface="Calibri" pitchFamily="34" charset="0"/>
            </a:endParaRPr>
          </a:p>
          <a:p>
            <a:pPr marL="449263" lvl="0" indent="-182563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3366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для </a:t>
            </a: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КС с </a:t>
            </a:r>
            <a:r>
              <a:rPr lang="ru-RU" sz="1600" dirty="0">
                <a:solidFill>
                  <a:srgbClr val="003366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повышенными требованиями к надежности, низким температурам и высоким </a:t>
            </a: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давлениям;</a:t>
            </a:r>
            <a:endParaRPr lang="ru-RU" sz="1600" dirty="0">
              <a:solidFill>
                <a:srgbClr val="003366"/>
              </a:solidFill>
              <a:latin typeface="Arial Narrow" panose="020B0606020202030204" pitchFamily="34" charset="0"/>
              <a:ea typeface="Calibri" pitchFamily="34" charset="0"/>
              <a:cs typeface="Calibri" pitchFamily="34" charset="0"/>
            </a:endParaRPr>
          </a:p>
          <a:p>
            <a:pPr marL="449263" indent="-182563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3366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для реализации шельфовых проектов и криогенного </a:t>
            </a: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применения.</a:t>
            </a:r>
            <a:endParaRPr lang="en-US" sz="1600" dirty="0">
              <a:solidFill>
                <a:srgbClr val="003366"/>
              </a:solidFill>
              <a:latin typeface="Arial Narrow" panose="020B0606020202030204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r="3987"/>
          <a:stretch/>
        </p:blipFill>
        <p:spPr bwMode="auto">
          <a:xfrm>
            <a:off x="6310975" y="1128388"/>
            <a:ext cx="2292004" cy="153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7357" y="2981302"/>
            <a:ext cx="583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3366"/>
                </a:solidFill>
                <a:latin typeface="Arial Narrow" panose="020B0606020202030204" pitchFamily="34" charset="0"/>
              </a:rPr>
              <a:t>Производство электроприводов с </a:t>
            </a:r>
            <a:r>
              <a:rPr lang="ru-RU" sz="1600" b="1" dirty="0" err="1">
                <a:solidFill>
                  <a:srgbClr val="003366"/>
                </a:solidFill>
                <a:latin typeface="Arial Narrow" panose="020B0606020202030204" pitchFamily="34" charset="0"/>
              </a:rPr>
              <a:t>энергоаккумуляторами</a:t>
            </a:r>
            <a:r>
              <a:rPr lang="ru-RU" sz="1600" b="1" dirty="0">
                <a:solidFill>
                  <a:srgbClr val="003366"/>
                </a:solidFill>
                <a:latin typeface="Arial Narrow" panose="020B0606020202030204" pitchFamily="34" charset="0"/>
              </a:rPr>
              <a:t> для кранов шаровых на ОАО </a:t>
            </a:r>
            <a:r>
              <a:rPr lang="ru-RU" sz="16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«ТЭМЗ». </a:t>
            </a:r>
            <a:endParaRPr lang="ru-RU" sz="1600" b="1" dirty="0">
              <a:solidFill>
                <a:srgbClr val="003366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357" y="3664742"/>
            <a:ext cx="575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3366"/>
                </a:solidFill>
                <a:latin typeface="Arial Narrow" panose="020B0606020202030204" pitchFamily="34" charset="0"/>
              </a:rPr>
              <a:t>Производство антипомпажных </a:t>
            </a:r>
            <a:r>
              <a:rPr lang="ru-RU" sz="16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клапанов на российских предприятиях: </a:t>
            </a:r>
            <a:r>
              <a:rPr lang="ru-RU" sz="1600" b="1" dirty="0">
                <a:solidFill>
                  <a:srgbClr val="003366"/>
                </a:solidFill>
                <a:latin typeface="Arial Narrow" panose="020B0606020202030204" pitchFamily="34" charset="0"/>
              </a:rPr>
              <a:t>ОАО «ТЭМЗ</a:t>
            </a:r>
            <a:r>
              <a:rPr lang="ru-RU" sz="16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», </a:t>
            </a:r>
            <a:r>
              <a:rPr lang="ru-RU" sz="1600" b="1" dirty="0" smtClean="0">
                <a:solidFill>
                  <a:srgbClr val="003366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ОАО </a:t>
            </a:r>
            <a:r>
              <a:rPr lang="ru-RU" sz="1600" b="1" dirty="0">
                <a:solidFill>
                  <a:srgbClr val="003366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«</a:t>
            </a:r>
            <a:r>
              <a:rPr lang="ru-RU" sz="1600" b="1" dirty="0" err="1">
                <a:solidFill>
                  <a:srgbClr val="003366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Атоммашэкспорт</a:t>
            </a:r>
            <a:r>
              <a:rPr lang="ru-RU" sz="1600" b="1" dirty="0" smtClean="0">
                <a:solidFill>
                  <a:srgbClr val="003366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»,                    ООО </a:t>
            </a:r>
            <a:r>
              <a:rPr lang="ru-RU" sz="1600" b="1" dirty="0">
                <a:solidFill>
                  <a:srgbClr val="003366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«</a:t>
            </a:r>
            <a:r>
              <a:rPr lang="ru-RU" sz="1600" b="1" dirty="0" err="1">
                <a:solidFill>
                  <a:srgbClr val="003366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Некс</a:t>
            </a:r>
            <a:r>
              <a:rPr lang="ru-RU" sz="1600" b="1" dirty="0">
                <a:solidFill>
                  <a:srgbClr val="003366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 Трейд</a:t>
            </a:r>
            <a:r>
              <a:rPr lang="ru-RU" sz="1600" b="1" dirty="0" smtClean="0">
                <a:solidFill>
                  <a:srgbClr val="003366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». </a:t>
            </a:r>
            <a:endParaRPr lang="ru-RU" sz="1600" b="1" dirty="0">
              <a:solidFill>
                <a:srgbClr val="003366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69994" y="4731858"/>
            <a:ext cx="71740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Развитие ГТС ПАО «Газпром» и новые технологии в транспорте газа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25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0736" y="124460"/>
            <a:ext cx="6762750" cy="857250"/>
          </a:xfrm>
        </p:spPr>
        <p:txBody>
          <a:bodyPr/>
          <a:lstStyle/>
          <a:p>
            <a:r>
              <a:rPr lang="ru-RU" sz="2000" dirty="0" smtClean="0"/>
              <a:t>Технологии в области энергетики </a:t>
            </a:r>
            <a:endParaRPr lang="ru-RU" sz="2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94982" y="1484218"/>
            <a:ext cx="8817908" cy="1915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0" kern="120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600" b="1" dirty="0" smtClean="0"/>
              <a:t>Применение энергоустановок малой мощности (в том числе на базе альтернативных и возобновляемых источников электроэнергии). </a:t>
            </a:r>
          </a:p>
          <a:p>
            <a:pPr marL="268288" algn="just">
              <a:spcBef>
                <a:spcPts val="300"/>
              </a:spcBef>
              <a:spcAft>
                <a:spcPts val="300"/>
              </a:spcAft>
            </a:pPr>
            <a:r>
              <a:rPr lang="ru-RU" sz="1600" dirty="0" smtClean="0"/>
              <a:t>Электроснабжение технологических объектов ЛЧ МГ, ГРС, КГС и других объектов от собственных энергоустановок (турбодетандеры, </a:t>
            </a:r>
            <a:r>
              <a:rPr lang="ru-RU" sz="1600" dirty="0" err="1" smtClean="0"/>
              <a:t>ветроэнергоустановки</a:t>
            </a:r>
            <a:r>
              <a:rPr lang="ru-RU" sz="1600" dirty="0" smtClean="0"/>
              <a:t>, солнечные модули,</a:t>
            </a:r>
            <a:r>
              <a:rPr lang="en-US" sz="1600" dirty="0" smtClean="0"/>
              <a:t> </a:t>
            </a:r>
            <a:r>
              <a:rPr lang="ru-RU" sz="1600" dirty="0" smtClean="0"/>
              <a:t>топливные элементы</a:t>
            </a:r>
            <a:r>
              <a:rPr lang="en-US" sz="1600" dirty="0" smtClean="0"/>
              <a:t> </a:t>
            </a:r>
            <a:r>
              <a:rPr lang="ru-RU" sz="1600" dirty="0" smtClean="0"/>
              <a:t>и др.).</a:t>
            </a:r>
          </a:p>
          <a:p>
            <a:pPr marL="268288" indent="-268288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b="1" dirty="0" smtClean="0"/>
              <a:t>Создание энергетических комплексов.</a:t>
            </a:r>
          </a:p>
          <a:p>
            <a:pPr marL="268288" algn="just">
              <a:spcBef>
                <a:spcPts val="300"/>
              </a:spcBef>
              <a:spcAft>
                <a:spcPts val="300"/>
              </a:spcAft>
            </a:pPr>
            <a:r>
              <a:rPr lang="ru-RU" sz="1600" dirty="0" smtClean="0"/>
              <a:t>Комплексные технические решения по энергоснабжению (электро-, тепло-, водоснабжение) позволяют оптимизировать затраты при сохранении требуемого уровня надежности</a:t>
            </a:r>
            <a:r>
              <a:rPr lang="en-US" sz="1600" dirty="0"/>
              <a:t>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4982" y="3678666"/>
            <a:ext cx="8817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6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Российские заводы-изготовители</a:t>
            </a:r>
            <a:r>
              <a:rPr lang="en-US" sz="16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: </a:t>
            </a: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«</a:t>
            </a:r>
            <a:r>
              <a:rPr lang="ru-RU" sz="1600" dirty="0">
                <a:solidFill>
                  <a:srgbClr val="003366"/>
                </a:solidFill>
                <a:latin typeface="Arial Narrow" panose="020B0606020202030204" pitchFamily="34" charset="0"/>
              </a:rPr>
              <a:t>НИПОМ», «</a:t>
            </a:r>
            <a:r>
              <a:rPr lang="ru-RU" sz="1600" dirty="0" err="1">
                <a:solidFill>
                  <a:srgbClr val="003366"/>
                </a:solidFill>
                <a:latin typeface="Arial Narrow" panose="020B0606020202030204" pitchFamily="34" charset="0"/>
              </a:rPr>
              <a:t>Термоинтех</a:t>
            </a:r>
            <a:r>
              <a:rPr lang="ru-RU" sz="1600" dirty="0">
                <a:solidFill>
                  <a:srgbClr val="003366"/>
                </a:solidFill>
                <a:latin typeface="Arial Narrow" panose="020B0606020202030204" pitchFamily="34" charset="0"/>
              </a:rPr>
              <a:t>», «ТЭМЗ</a:t>
            </a: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», «</a:t>
            </a:r>
            <a:r>
              <a:rPr lang="ru-RU" sz="1600" dirty="0">
                <a:solidFill>
                  <a:srgbClr val="003366"/>
                </a:solidFill>
                <a:latin typeface="Arial Narrow" panose="020B0606020202030204" pitchFamily="34" charset="0"/>
              </a:rPr>
              <a:t>НПФ Вымпел», «Газпром </a:t>
            </a:r>
            <a:r>
              <a:rPr lang="ru-RU" sz="1600" dirty="0" err="1">
                <a:solidFill>
                  <a:srgbClr val="003366"/>
                </a:solidFill>
                <a:latin typeface="Arial Narrow" panose="020B0606020202030204" pitchFamily="34" charset="0"/>
              </a:rPr>
              <a:t>электрогаз</a:t>
            </a:r>
            <a:r>
              <a:rPr lang="ru-RU" sz="1600" dirty="0">
                <a:solidFill>
                  <a:srgbClr val="003366"/>
                </a:solidFill>
                <a:latin typeface="Arial Narrow" panose="020B0606020202030204" pitchFamily="34" charset="0"/>
              </a:rPr>
              <a:t>», </a:t>
            </a: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«</a:t>
            </a:r>
            <a:r>
              <a:rPr lang="ru-RU" sz="1600" dirty="0" err="1" smtClean="0">
                <a:solidFill>
                  <a:srgbClr val="003366"/>
                </a:solidFill>
                <a:latin typeface="Arial Narrow" panose="020B0606020202030204" pitchFamily="34" charset="0"/>
              </a:rPr>
              <a:t>Саратовгазавтоматика</a:t>
            </a:r>
            <a:r>
              <a:rPr lang="ru-RU" sz="1600" dirty="0">
                <a:solidFill>
                  <a:srgbClr val="003366"/>
                </a:solidFill>
                <a:latin typeface="Arial Narrow" panose="020B0606020202030204" pitchFamily="34" charset="0"/>
              </a:rPr>
              <a:t>», «Энергетические технологии», «</a:t>
            </a: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Наука-</a:t>
            </a:r>
            <a:r>
              <a:rPr lang="ru-RU" sz="1600" dirty="0" err="1" smtClean="0">
                <a:solidFill>
                  <a:srgbClr val="003366"/>
                </a:solidFill>
                <a:latin typeface="Arial Narrow" panose="020B0606020202030204" pitchFamily="34" charset="0"/>
              </a:rPr>
              <a:t>Энерготех</a:t>
            </a: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» и др.</a:t>
            </a:r>
            <a:endParaRPr lang="ru-RU" sz="1600" dirty="0">
              <a:solidFill>
                <a:srgbClr val="003366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69994" y="4731858"/>
            <a:ext cx="71740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Развитие ГТС ПАО «Газпром» и новые технологии в транспорте газа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12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Доступ\Сега\турбик\Турбик 5 кВт фото\Изображение 0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591" y="1102366"/>
            <a:ext cx="3319182" cy="228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495" y="2527323"/>
            <a:ext cx="3628479" cy="211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Энергоустановки на базе альтернативных и </a:t>
            </a:r>
            <a:r>
              <a:rPr lang="ru-RU" sz="2000" dirty="0" smtClean="0"/>
              <a:t>возобновляемых </a:t>
            </a:r>
            <a:r>
              <a:rPr lang="ru-RU" sz="2000" dirty="0"/>
              <a:t>источников электроэнергии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012" y="1085226"/>
            <a:ext cx="3407761" cy="52322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Турбодетандерная энергоустановка (5 кВт)</a:t>
            </a:r>
          </a:p>
          <a:p>
            <a:pPr algn="ctr"/>
            <a:r>
              <a:rPr lang="ru-RU" sz="14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(ООО «Газпром трансгаз Екатеринбург»)</a:t>
            </a:r>
            <a:endParaRPr lang="ru-RU" sz="1200" dirty="0">
              <a:solidFill>
                <a:srgbClr val="00336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66496" y="4177270"/>
            <a:ext cx="3732644" cy="46166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АТИП-5000 (5 кВт) на базе ТЭГ-500 на стенде «</a:t>
            </a:r>
            <a:r>
              <a:rPr lang="ru-RU" sz="1200" dirty="0" err="1" smtClean="0">
                <a:solidFill>
                  <a:srgbClr val="00336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Саратовгазавтоматика</a:t>
            </a:r>
            <a:r>
              <a:rPr lang="ru-RU" sz="1200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 </a:t>
            </a:r>
            <a:endParaRPr lang="ru-RU" sz="1200" dirty="0">
              <a:solidFill>
                <a:srgbClr val="00336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 descr="D:\Мои документы\ФОТО\847A14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094" y="1085227"/>
            <a:ext cx="3249906" cy="217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894094" y="1093963"/>
            <a:ext cx="3249906" cy="49244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ДЭС «Звезда-НК630» на базе двигателя </a:t>
            </a:r>
          </a:p>
          <a:p>
            <a:pPr algn="ctr"/>
            <a:r>
              <a:rPr lang="ru-RU" sz="12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ОАО «ВДМ» и генератора «Электроагрегат»</a:t>
            </a:r>
            <a:r>
              <a:rPr lang="ru-RU" sz="14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69994" y="4731858"/>
            <a:ext cx="71740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Развитие ГТС ПАО «Газпром» и новые технологии в транспорте газа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48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Применение для защиты от коррозии и мониторинга возобновляемых и автономных источников энергии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762086" y="1125385"/>
            <a:ext cx="1385026" cy="1472757"/>
            <a:chOff x="0" y="0"/>
            <a:chExt cx="1226185" cy="1506220"/>
          </a:xfrm>
        </p:grpSpPr>
        <p:pic>
          <p:nvPicPr>
            <p:cNvPr id="6" name="Picture 2" descr="fe_mono_200_2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87" t="8724" r="8958" b="9022"/>
            <a:stretch/>
          </p:blipFill>
          <p:spPr bwMode="auto">
            <a:xfrm rot="10800000">
              <a:off x="0" y="247650"/>
              <a:ext cx="534035" cy="1068070"/>
            </a:xfrm>
            <a:prstGeom prst="rect">
              <a:avLst/>
            </a:prstGeom>
            <a:noFill/>
            <a:extLst/>
          </p:spPr>
        </p:pic>
        <p:pic>
          <p:nvPicPr>
            <p:cNvPr id="7" name="Picture 2" descr="fe_mono_200_2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87" t="8724" r="8958" b="9022"/>
            <a:stretch/>
          </p:blipFill>
          <p:spPr bwMode="auto">
            <a:xfrm rot="10800000">
              <a:off x="349250" y="0"/>
              <a:ext cx="534035" cy="1068070"/>
            </a:xfrm>
            <a:prstGeom prst="rect">
              <a:avLst/>
            </a:prstGeom>
            <a:noFill/>
            <a:extLst/>
          </p:spPr>
        </p:pic>
        <p:pic>
          <p:nvPicPr>
            <p:cNvPr id="8" name="Picture 2" descr="fe_mono_200_2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87" t="8724" r="8958" b="9022"/>
            <a:stretch/>
          </p:blipFill>
          <p:spPr bwMode="auto">
            <a:xfrm rot="10800000">
              <a:off x="692150" y="438150"/>
              <a:ext cx="534035" cy="1068070"/>
            </a:xfrm>
            <a:prstGeom prst="rect">
              <a:avLst/>
            </a:prstGeom>
            <a:noFill/>
            <a:extLst/>
          </p:spPr>
        </p:pic>
      </p:grpSp>
      <p:pic>
        <p:nvPicPr>
          <p:cNvPr id="9" name="Рисунок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5"/>
          <a:stretch/>
        </p:blipFill>
        <p:spPr bwMode="auto">
          <a:xfrm>
            <a:off x="7429500" y="1087772"/>
            <a:ext cx="1707935" cy="1510370"/>
          </a:xfrm>
          <a:prstGeom prst="rect">
            <a:avLst/>
          </a:prstGeom>
          <a:noFill/>
        </p:spPr>
      </p:pic>
      <p:pic>
        <p:nvPicPr>
          <p:cNvPr id="10" name="Рисунок 9" descr="EFOY_Pro_both_VORNE_amp_al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632" y="3113816"/>
            <a:ext cx="2019297" cy="130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_H6A5754 ,&amp;bcy;&amp;iecy;&amp;lcy;&amp;ycy;&amp;jcy; &amp;fcy;&amp;ocy;&amp;n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694" y="3088749"/>
            <a:ext cx="1502135" cy="1353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12" name="Прямоугольник 11"/>
          <p:cNvSpPr/>
          <p:nvPr/>
        </p:nvSpPr>
        <p:spPr>
          <a:xfrm>
            <a:off x="1969994" y="4731858"/>
            <a:ext cx="71740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Развитие ГТС ПАО «Газпром» и новые технологии в транспорте газа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C:\Users\zyuzvikv\Desktop\Рисунок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" y="1087772"/>
            <a:ext cx="5486400" cy="3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917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005" y="146424"/>
            <a:ext cx="6907865" cy="857250"/>
          </a:xfrm>
        </p:spPr>
        <p:txBody>
          <a:bodyPr/>
          <a:lstStyle/>
          <a:p>
            <a:r>
              <a:rPr lang="ru-RU" sz="2000" dirty="0" smtClean="0"/>
              <a:t>Разработка и внедрение оборудования для </a:t>
            </a:r>
            <a:r>
              <a:rPr lang="ru-RU" sz="2000" dirty="0"/>
              <a:t>коррозионного мониторинга объектов морского расположения</a:t>
            </a:r>
          </a:p>
        </p:txBody>
      </p:sp>
      <p:pic>
        <p:nvPicPr>
          <p:cNvPr id="6" name="Picture 10" descr="труба Северный пото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4"/>
          <a:stretch/>
        </p:blipFill>
        <p:spPr bwMode="auto">
          <a:xfrm>
            <a:off x="58318" y="1108122"/>
            <a:ext cx="2355429" cy="16905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РАБОЧАЯ НН\море разработка НД\СКМ Большие диаметры\Джубга-Лазарев-Сочи\СКМ море 2015\Этап 2\Визуализация ИТОГОВ\ров1.bmp"/>
          <p:cNvPicPr>
            <a:picLocks noChangeAspect="1" noChangeArrowheads="1"/>
          </p:cNvPicPr>
          <p:nvPr/>
        </p:nvPicPr>
        <p:blipFill rotWithShape="1">
          <a:blip r:embed="rId3" cstate="print"/>
          <a:srcRect l="1" r="-2821"/>
          <a:stretch/>
        </p:blipFill>
        <p:spPr bwMode="auto">
          <a:xfrm>
            <a:off x="5432360" y="1136812"/>
            <a:ext cx="2812928" cy="180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11" descr="026-9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t="6396"/>
          <a:stretch>
            <a:fillRect/>
          </a:stretch>
        </p:blipFill>
        <p:spPr bwMode="auto">
          <a:xfrm>
            <a:off x="1390187" y="2213378"/>
            <a:ext cx="2426806" cy="1637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3492" y="2938492"/>
            <a:ext cx="2239562" cy="16761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6008" y="2623131"/>
            <a:ext cx="2514600" cy="1980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969994" y="4731858"/>
            <a:ext cx="71740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Развитие ГТС ПАО «Газпром» и новые технологии в транспорте газа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96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Основные тенденции и направления развития ГТС</a:t>
            </a:r>
            <a:endParaRPr lang="ru-RU" sz="2000" dirty="0"/>
          </a:p>
        </p:txBody>
      </p:sp>
      <p:pic>
        <p:nvPicPr>
          <p:cNvPr id="1026" name="Picture 2" descr="http://www.gazprom.ru/f/posts/34/784381/transportation-map-2016-05-ru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6517" b="11747"/>
          <a:stretch/>
        </p:blipFill>
        <p:spPr bwMode="auto">
          <a:xfrm>
            <a:off x="0" y="1079500"/>
            <a:ext cx="9144000" cy="354964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Прямоугольник 5"/>
          <p:cNvSpPr/>
          <p:nvPr/>
        </p:nvSpPr>
        <p:spPr>
          <a:xfrm>
            <a:off x="4330700" y="1178427"/>
            <a:ext cx="4686300" cy="180049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66700" indent="-266700" algn="just">
              <a:spcBef>
                <a:spcPts val="300"/>
              </a:spcBef>
              <a:spcAft>
                <a:spcPts val="300"/>
              </a:spcAft>
              <a:buFont typeface="+mj-lt"/>
              <a:buAutoNum type="romanUcPeriod"/>
            </a:pPr>
            <a:r>
              <a:rPr lang="ru-RU" sz="16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Перемещение центров добычи на Ямал и шельф;</a:t>
            </a:r>
          </a:p>
          <a:p>
            <a:pPr marL="266700" indent="-266700" algn="just">
              <a:spcBef>
                <a:spcPts val="300"/>
              </a:spcBef>
              <a:spcAft>
                <a:spcPts val="300"/>
              </a:spcAft>
              <a:buFont typeface="+mj-lt"/>
              <a:buAutoNum type="romanUcPeriod"/>
            </a:pPr>
            <a:r>
              <a:rPr lang="ru-RU" sz="16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Диверсификация экспортных потоков газа;</a:t>
            </a:r>
          </a:p>
          <a:p>
            <a:pPr marL="266700" indent="-266700" algn="just">
              <a:spcBef>
                <a:spcPts val="300"/>
              </a:spcBef>
              <a:spcAft>
                <a:spcPts val="300"/>
              </a:spcAft>
              <a:buFont typeface="+mj-lt"/>
              <a:buAutoNum type="romanUcPeriod"/>
            </a:pPr>
            <a:r>
              <a:rPr lang="ru-RU" sz="16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Создание системы газоснабжения Восточной Сибири и Дальнего Востока; </a:t>
            </a:r>
            <a:endParaRPr lang="en-US" sz="1600" b="1" dirty="0" smtClean="0">
              <a:solidFill>
                <a:srgbClr val="003366"/>
              </a:solidFill>
              <a:latin typeface="Arial Narrow" panose="020B0606020202030204" pitchFamily="34" charset="0"/>
            </a:endParaRPr>
          </a:p>
          <a:p>
            <a:pPr marL="266700" indent="-266700" algn="just">
              <a:spcBef>
                <a:spcPts val="300"/>
              </a:spcBef>
              <a:spcAft>
                <a:spcPts val="300"/>
              </a:spcAft>
              <a:buFont typeface="+mj-lt"/>
              <a:buAutoNum type="romanUcPeriod"/>
            </a:pPr>
            <a:r>
              <a:rPr lang="ru-RU" sz="16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Поддержание работоспособности и повышение энергоэффективности ГТС.</a:t>
            </a:r>
            <a:endParaRPr lang="ru-RU" sz="1600" b="1" dirty="0">
              <a:solidFill>
                <a:srgbClr val="003366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69994" y="4731858"/>
            <a:ext cx="71740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Развитие ГТС ПАО «Газпром» и новые технологии в транспорте газа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189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253" y="139700"/>
            <a:ext cx="6766673" cy="857250"/>
          </a:xfrm>
        </p:spPr>
        <p:txBody>
          <a:bodyPr/>
          <a:lstStyle/>
          <a:p>
            <a:r>
              <a:rPr lang="ru-RU" sz="2000" dirty="0" smtClean="0"/>
              <a:t>Производство отводов холодного гнутья малого радиуса </a:t>
            </a:r>
            <a:r>
              <a:rPr lang="ru-RU" sz="2000" dirty="0" err="1" smtClean="0"/>
              <a:t>гиба</a:t>
            </a:r>
            <a:r>
              <a:rPr lang="ru-RU" sz="2000" dirty="0" smtClean="0"/>
              <a:t> из российской трубной продукции</a:t>
            </a:r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765"/>
            <a:ext cx="9144000" cy="351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69994" y="4731858"/>
            <a:ext cx="71740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Развитие ГТС ПАО «Газпром» и новые технологии в транспорте газа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84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9035" y="106412"/>
            <a:ext cx="6918509" cy="857250"/>
          </a:xfrm>
        </p:spPr>
        <p:txBody>
          <a:bodyPr/>
          <a:lstStyle/>
          <a:p>
            <a:r>
              <a:rPr lang="ru-RU" sz="2000" kern="0" dirty="0" err="1" smtClean="0"/>
              <a:t>Энергоэффективные</a:t>
            </a:r>
            <a:r>
              <a:rPr lang="en-US" sz="2000" kern="0" dirty="0" smtClean="0"/>
              <a:t> </a:t>
            </a:r>
            <a:r>
              <a:rPr lang="ru-RU" sz="2000" kern="0" dirty="0" smtClean="0"/>
              <a:t>отечественные </a:t>
            </a:r>
            <a:r>
              <a:rPr lang="ru-RU" sz="2000" kern="0" dirty="0"/>
              <a:t>технологии </a:t>
            </a:r>
            <a:r>
              <a:rPr lang="ru-RU" sz="2000" kern="0" dirty="0" smtClean="0"/>
              <a:t>производства </a:t>
            </a:r>
            <a:r>
              <a:rPr lang="ru-RU" sz="2000" kern="0" dirty="0"/>
              <a:t>КПГ и СПГ </a:t>
            </a:r>
            <a:r>
              <a:rPr lang="ru-RU" sz="2000" kern="0" dirty="0" smtClean="0"/>
              <a:t>для газомоторной инфраструктуры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60413" y="3033339"/>
            <a:ext cx="3329799" cy="134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1600" b="1" dirty="0" err="1" smtClean="0">
                <a:solidFill>
                  <a:srgbClr val="003366"/>
                </a:solidFill>
                <a:latin typeface="Arial Narrow" panose="020B0606020202030204" pitchFamily="34" charset="0"/>
              </a:rPr>
              <a:t>Энергоэффективные</a:t>
            </a:r>
            <a:r>
              <a:rPr lang="ru-RU" sz="16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 технологии: </a:t>
            </a:r>
            <a:endParaRPr lang="ru-RU" sz="1600" b="1" dirty="0">
              <a:solidFill>
                <a:srgbClr val="003366"/>
              </a:solidFill>
              <a:latin typeface="Arial Narrow" panose="020B0606020202030204" pitchFamily="34" charset="0"/>
            </a:endParaRPr>
          </a:p>
          <a:p>
            <a:pPr marL="450850" indent="-182563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Производство СПГ с детандер-генераторным агрегатом;</a:t>
            </a:r>
            <a:endParaRPr lang="ru-RU" sz="1600" dirty="0">
              <a:solidFill>
                <a:srgbClr val="003366"/>
              </a:solidFill>
              <a:latin typeface="Arial Narrow" panose="020B0606020202030204" pitchFamily="34" charset="0"/>
            </a:endParaRPr>
          </a:p>
          <a:p>
            <a:pPr marL="450850" indent="-182563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Производство СПГ и КПГ на ГРС с выработкой электроэнергии.</a:t>
            </a:r>
            <a:endParaRPr lang="ru-RU" sz="1600" dirty="0">
              <a:solidFill>
                <a:srgbClr val="003366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08011" y="3054211"/>
            <a:ext cx="2253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ПРОИЗВОДСТВО СПГ</a:t>
            </a:r>
            <a:endParaRPr lang="ru-RU" dirty="0">
              <a:solidFill>
                <a:srgbClr val="003366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08011" y="1068579"/>
            <a:ext cx="2253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ПРОИЗВОДСТВО КПГ</a:t>
            </a:r>
          </a:p>
        </p:txBody>
      </p:sp>
      <p:pic>
        <p:nvPicPr>
          <p:cNvPr id="19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2559" y="1498195"/>
            <a:ext cx="1977972" cy="131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4680" y1="13703" x2="14680" y2="13703"/>
                        <a14:foregroundMark x1="30740" y1="23443" x2="30740" y2="23443"/>
                        <a14:foregroundMark x1="76412" y1="31710" x2="76412" y2="31710"/>
                        <a14:foregroundMark x1="47177" y1="54700" x2="47177" y2="54700"/>
                        <a14:foregroundMark x1="31493" y1="59683" x2="31493" y2="59683"/>
                        <a14:foregroundMark x1="19950" y1="4643" x2="19950" y2="4643"/>
                        <a14:foregroundMark x1="30364" y1="3058" x2="30364" y2="3058"/>
                        <a14:foregroundMark x1="49561" y1="7475" x2="49561" y2="7475"/>
                        <a14:foregroundMark x1="31493" y1="18120" x2="31493" y2="18120"/>
                        <a14:foregroundMark x1="66374" y1="14383" x2="66374" y2="14383"/>
                        <a14:foregroundMark x1="6023" y1="92752" x2="6023" y2="92752"/>
                        <a14:foregroundMark x1="33955" y1="95270" x2="33955" y2="95270"/>
                        <a14:foregroundMark x1="31716" y1="91554" x2="31716" y2="90541"/>
                        <a14:foregroundMark x1="32090" y1="85473" x2="32463" y2="84459"/>
                        <a14:foregroundMark x1="32463" y1="81419" x2="32463" y2="81419"/>
                        <a14:foregroundMark x1="64552" y1="23986" x2="64552" y2="23986"/>
                        <a14:foregroundMark x1="71642" y1="25338" x2="76119" y2="26689"/>
                        <a14:foregroundMark x1="82836" y1="28716" x2="85448" y2="29392"/>
                        <a14:foregroundMark x1="15672" y1="23649" x2="15299" y2="27703"/>
                        <a14:foregroundMark x1="10448" y1="39865" x2="10075" y2="43243"/>
                        <a14:foregroundMark x1="9701" y1="52365" x2="9701" y2="58446"/>
                        <a14:foregroundMark x1="11567" y1="67905" x2="12313" y2="69595"/>
                        <a14:foregroundMark x1="14925" y1="76014" x2="15299" y2="78041"/>
                        <a14:foregroundMark x1="17164" y1="83446" x2="18284" y2="85811"/>
                        <a14:foregroundMark x1="20522" y1="86824" x2="25373" y2="87162"/>
                        <a14:foregroundMark x1="31716" y1="76689" x2="32463" y2="75000"/>
                        <a14:foregroundMark x1="32463" y1="73311" x2="32836" y2="69595"/>
                        <a14:foregroundMark x1="32836" y1="64189" x2="32836" y2="60473"/>
                        <a14:foregroundMark x1="32836" y1="53716" x2="33582" y2="47635"/>
                        <a14:foregroundMark x1="11567" y1="6419" x2="11567" y2="6419"/>
                        <a14:foregroundMark x1="16045" y1="5405" x2="16045" y2="5405"/>
                        <a14:foregroundMark x1="25000" y1="3716" x2="25000" y2="3716"/>
                        <a14:foregroundMark x1="40299" y1="4392" x2="40299" y2="4392"/>
                        <a14:foregroundMark x1="57463" y1="10811" x2="57463" y2="10811"/>
                        <a14:foregroundMark x1="77612" y1="18243" x2="77612" y2="18243"/>
                        <a14:foregroundMark x1="86194" y1="21959" x2="86194" y2="21959"/>
                        <a14:foregroundMark x1="45896" y1="35135" x2="45896" y2="35135"/>
                        <a14:foregroundMark x1="47388" y1="43581" x2="47388" y2="44257"/>
                        <a14:foregroundMark x1="43284" y1="57432" x2="43284" y2="57432"/>
                        <a14:foregroundMark x1="44403" y1="75338" x2="44403" y2="75338"/>
                        <a14:foregroundMark x1="46269" y1="80405" x2="47761" y2="81081"/>
                        <a14:foregroundMark x1="60448" y1="81757" x2="62313" y2="81081"/>
                        <a14:foregroundMark x1="70522" y1="79392" x2="72388" y2="79392"/>
                        <a14:foregroundMark x1="80597" y1="78378" x2="80597" y2="78378"/>
                        <a14:foregroundMark x1="85075" y1="76689" x2="87687" y2="76014"/>
                        <a14:foregroundMark x1="92164" y1="74324" x2="92537" y2="73649"/>
                        <a14:foregroundMark x1="94776" y1="62838" x2="95149" y2="61486"/>
                        <a14:foregroundMark x1="95522" y1="56081" x2="95522" y2="52703"/>
                        <a14:foregroundMark x1="95522" y1="47973" x2="95522" y2="45608"/>
                        <a14:foregroundMark x1="94776" y1="42905" x2="93657" y2="38176"/>
                        <a14:foregroundMark x1="92537" y1="34459" x2="91045" y2="31757"/>
                        <a14:foregroundMark x1="91418" y1="23649" x2="91418" y2="23649"/>
                        <a14:foregroundMark x1="88433" y1="59797" x2="88433" y2="59797"/>
                        <a14:foregroundMark x1="79478" y1="65541" x2="78358" y2="65541"/>
                        <a14:foregroundMark x1="71269" y1="65203" x2="69030" y2="62500"/>
                        <a14:foregroundMark x1="66045" y1="55068" x2="66418" y2="51689"/>
                        <a14:foregroundMark x1="66418" y1="47297" x2="66045" y2="45946"/>
                        <a14:foregroundMark x1="60821" y1="40541" x2="60075" y2="39865"/>
                        <a14:foregroundMark x1="71642" y1="15541" x2="71642" y2="15541"/>
                        <a14:foregroundMark x1="32836" y1="2703" x2="32836" y2="2703"/>
                        <a14:foregroundMark x1="43657" y1="6081" x2="43657" y2="6081"/>
                        <a14:foregroundMark x1="53358" y1="9797" x2="53358" y2="9797"/>
                        <a14:foregroundMark x1="62313" y1="12838" x2="62313" y2="12838"/>
                        <a14:foregroundMark x1="5970" y1="13514" x2="5970" y2="13514"/>
                        <a14:foregroundMark x1="9701" y1="27027" x2="9701" y2="27027"/>
                        <a14:foregroundMark x1="10075" y1="47297" x2="10075" y2="47297"/>
                        <a14:foregroundMark x1="17537" y1="55068" x2="17910" y2="55405"/>
                        <a14:foregroundMark x1="20149" y1="65203" x2="20522" y2="66216"/>
                        <a14:foregroundMark x1="14179" y1="90878" x2="14179" y2="90878"/>
                        <a14:foregroundMark x1="24627" y1="92568" x2="24627" y2="92568"/>
                        <a14:foregroundMark x1="22761" y1="74662" x2="22761" y2="74662"/>
                        <a14:foregroundMark x1="18657" y1="37500" x2="18657" y2="37500"/>
                        <a14:foregroundMark x1="24627" y1="22973" x2="24627" y2="22973"/>
                        <a14:foregroundMark x1="28358" y1="16554" x2="28358" y2="16554"/>
                        <a14:foregroundMark x1="36567" y1="37838" x2="36567" y2="37838"/>
                        <a14:foregroundMark x1="44776" y1="18919" x2="44776" y2="18919"/>
                        <a14:foregroundMark x1="42910" y1="13514" x2="42910" y2="13514"/>
                        <a14:foregroundMark x1="50373" y1="15541" x2="50373" y2="15541"/>
                        <a14:foregroundMark x1="45149" y1="28378" x2="45149" y2="28378"/>
                        <a14:foregroundMark x1="54851" y1="29392" x2="55224" y2="29392"/>
                        <a14:foregroundMark x1="69776" y1="33108" x2="69776" y2="33108"/>
                        <a14:foregroundMark x1="71642" y1="34459" x2="71642" y2="34459"/>
                        <a14:foregroundMark x1="70149" y1="41216" x2="70149" y2="41216"/>
                        <a14:foregroundMark x1="52985" y1="63176" x2="52985" y2="64189"/>
                        <a14:foregroundMark x1="52612" y1="72297" x2="53358" y2="72973"/>
                        <a14:foregroundMark x1="60448" y1="57770" x2="60448" y2="56419"/>
                        <a14:foregroundMark x1="54478" y1="39527" x2="54478" y2="39527"/>
                        <a14:foregroundMark x1="60075" y1="31419" x2="60075" y2="31419"/>
                        <a14:foregroundMark x1="85821" y1="40541" x2="85821" y2="40541"/>
                        <a14:foregroundMark x1="80970" y1="40878" x2="80970" y2="40878"/>
                        <a14:foregroundMark x1="49627" y1="84122" x2="49627" y2="84122"/>
                        <a14:foregroundMark x1="44030" y1="88851" x2="44030" y2="888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02" y="1498194"/>
            <a:ext cx="1161544" cy="128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5760413" y="1253245"/>
            <a:ext cx="3329799" cy="134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Комплексные решения средней и высокой производительности;</a:t>
            </a:r>
          </a:p>
          <a:p>
            <a:pPr marL="450850" indent="-182563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Мобильные АГНКС;</a:t>
            </a:r>
          </a:p>
          <a:p>
            <a:pPr marL="450850" indent="-182563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ПАГЗ;</a:t>
            </a:r>
          </a:p>
          <a:p>
            <a:pPr marL="450850" indent="-182563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Компрессорное оборудование.</a:t>
            </a:r>
            <a:endParaRPr lang="ru-RU" dirty="0">
              <a:solidFill>
                <a:srgbClr val="003366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3746" y="2829808"/>
            <a:ext cx="854655" cy="253916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25400">
              <a:schemeClr val="accent1">
                <a:satMod val="175000"/>
                <a:alpha val="41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реализовано</a:t>
            </a:r>
            <a:endParaRPr lang="ru-RU" sz="1050" dirty="0">
              <a:solidFill>
                <a:srgbClr val="003366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54217" y="2829808"/>
            <a:ext cx="854655" cy="253916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25400">
              <a:schemeClr val="accent1">
                <a:satMod val="175000"/>
                <a:alpha val="41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4 кв.2016</a:t>
            </a:r>
            <a:endParaRPr lang="ru-RU" sz="1050" dirty="0">
              <a:solidFill>
                <a:srgbClr val="003366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76644" y="2829808"/>
            <a:ext cx="854655" cy="253916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25400">
              <a:schemeClr val="accent1">
                <a:satMod val="175000"/>
                <a:alpha val="41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реализовано</a:t>
            </a:r>
            <a:endParaRPr lang="ru-RU" sz="1050" dirty="0">
              <a:solidFill>
                <a:srgbClr val="003366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 descr="image0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31" y="1498195"/>
            <a:ext cx="2112882" cy="1222278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031" y="3341868"/>
            <a:ext cx="2135465" cy="1236756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29" y="3238877"/>
            <a:ext cx="2200517" cy="133974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969994" y="4731858"/>
            <a:ext cx="71740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Развитие ГТС ПАО «Газпром» и новые технологии в транспорте газа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12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kern="0" dirty="0" smtClean="0"/>
              <a:t>Перевод транспортных средств дочерних обществ и ПАО «Газпром» на природный газ</a:t>
            </a:r>
            <a:endParaRPr lang="ru-RU" sz="2000" dirty="0"/>
          </a:p>
        </p:txBody>
      </p:sp>
      <p:grpSp>
        <p:nvGrpSpPr>
          <p:cNvPr id="9" name="Group 2657"/>
          <p:cNvGrpSpPr/>
          <p:nvPr/>
        </p:nvGrpSpPr>
        <p:grpSpPr>
          <a:xfrm>
            <a:off x="190005" y="3911650"/>
            <a:ext cx="8775865" cy="643186"/>
            <a:chOff x="0" y="-2"/>
            <a:chExt cx="8388423" cy="857580"/>
          </a:xfrm>
        </p:grpSpPr>
        <p:grpSp>
          <p:nvGrpSpPr>
            <p:cNvPr id="10" name="Group 2655"/>
            <p:cNvGrpSpPr/>
            <p:nvPr/>
          </p:nvGrpSpPr>
          <p:grpSpPr>
            <a:xfrm>
              <a:off x="22277" y="-2"/>
              <a:ext cx="7437641" cy="857580"/>
              <a:chOff x="0" y="-1"/>
              <a:chExt cx="7437640" cy="857578"/>
            </a:xfrm>
          </p:grpSpPr>
          <p:sp>
            <p:nvSpPr>
              <p:cNvPr id="12" name="Shape 2653"/>
              <p:cNvSpPr/>
              <p:nvPr/>
            </p:nvSpPr>
            <p:spPr>
              <a:xfrm>
                <a:off x="0" y="-1"/>
                <a:ext cx="7437640" cy="857578"/>
              </a:xfrm>
              <a:prstGeom prst="rect">
                <a:avLst/>
              </a:prstGeom>
              <a:solidFill>
                <a:srgbClr val="ECF1F8"/>
              </a:solidFill>
              <a:ln w="25400" cap="flat">
                <a:solidFill>
                  <a:srgbClr val="ECF1F8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hangingPunct="0">
                  <a:defRPr>
                    <a:solidFill>
                      <a:srgbClr val="FFFFFF">
                        <a:lumOff val="44000"/>
                      </a:srgbClr>
                    </a:solidFill>
                  </a:defRPr>
                </a:pPr>
                <a:endParaRPr sz="1700" kern="0">
                  <a:solidFill>
                    <a:srgbClr val="FFFFFF">
                      <a:lumOff val="44000"/>
                    </a:srgbClr>
                  </a:solidFill>
                  <a:latin typeface="Arial Narrow" panose="020B0606020202030204" pitchFamily="34" charset="0"/>
                  <a:sym typeface="Arial Narrow"/>
                </a:endParaRPr>
              </a:p>
            </p:txBody>
          </p:sp>
          <p:sp>
            <p:nvSpPr>
              <p:cNvPr id="13" name="Shape 2654"/>
              <p:cNvSpPr/>
              <p:nvPr/>
            </p:nvSpPr>
            <p:spPr>
              <a:xfrm>
                <a:off x="619802" y="192830"/>
                <a:ext cx="6198036" cy="4719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>
                    <a:solidFill>
                      <a:schemeClr val="accent3">
                        <a:lumOff val="44000"/>
                      </a:schemeClr>
                    </a:solidFill>
                  </a:defRPr>
                </a:lvl1pPr>
              </a:lstStyle>
              <a:p>
                <a:pPr hangingPunct="0"/>
                <a:r>
                  <a:rPr sz="1700" kern="0">
                    <a:solidFill>
                      <a:srgbClr val="FFFFFF">
                        <a:lumOff val="44000"/>
                      </a:srgbClr>
                    </a:solidFill>
                    <a:latin typeface="Arial Narrow" panose="020B0606020202030204" pitchFamily="34" charset="0"/>
                    <a:sym typeface="Arial Narrow"/>
                  </a:rPr>
                  <a:t>Ghbhjlysq ufp – cfvsq ‘ythuj’aatrnbdysq </a:t>
                </a:r>
              </a:p>
            </p:txBody>
          </p:sp>
        </p:grpSp>
        <p:sp>
          <p:nvSpPr>
            <p:cNvPr id="11" name="Shape 2656"/>
            <p:cNvSpPr/>
            <p:nvPr/>
          </p:nvSpPr>
          <p:spPr>
            <a:xfrm>
              <a:off x="0" y="-1"/>
              <a:ext cx="8388423" cy="85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52" y="0"/>
                  </a:lnTo>
                  <a:lnTo>
                    <a:pt x="21600" y="0"/>
                  </a:lnTo>
                  <a:lnTo>
                    <a:pt x="21048" y="21600"/>
                  </a:lnTo>
                  <a:close/>
                </a:path>
              </a:pathLst>
            </a:custGeom>
            <a:solidFill>
              <a:srgbClr val="ECF1F8"/>
            </a:solidFill>
            <a:ln w="25400" cap="flat">
              <a:solidFill>
                <a:srgbClr val="ECF1F8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hangingPunct="0">
                <a:defRPr sz="1600">
                  <a:solidFill>
                    <a:srgbClr val="006699"/>
                  </a:solidFill>
                </a:defRPr>
              </a:pPr>
              <a:endParaRPr sz="1600" kern="0">
                <a:solidFill>
                  <a:srgbClr val="006699"/>
                </a:solidFill>
                <a:latin typeface="Arial Narrow" panose="020B0606020202030204" pitchFamily="34" charset="0"/>
                <a:sym typeface="Arial Narrow"/>
              </a:endParaRPr>
            </a:p>
          </p:txBody>
        </p:sp>
      </p:grpSp>
      <p:sp>
        <p:nvSpPr>
          <p:cNvPr id="14" name="Shape 2658"/>
          <p:cNvSpPr/>
          <p:nvPr/>
        </p:nvSpPr>
        <p:spPr>
          <a:xfrm>
            <a:off x="-1" y="3822298"/>
            <a:ext cx="473131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006699"/>
                </a:solidFill>
              </a:defRPr>
            </a:lvl1pPr>
          </a:lstStyle>
          <a:p>
            <a:pPr hangingPunct="0"/>
            <a:r>
              <a:rPr kern="0" dirty="0" err="1">
                <a:solidFill>
                  <a:srgbClr val="003366"/>
                </a:solidFill>
                <a:latin typeface="Arial Narrow" panose="020B0606020202030204" pitchFamily="34" charset="0"/>
                <a:sym typeface="Arial Narrow"/>
              </a:rPr>
              <a:t>Целевые</a:t>
            </a:r>
            <a:r>
              <a:rPr kern="0" dirty="0">
                <a:solidFill>
                  <a:srgbClr val="003366"/>
                </a:solidFill>
                <a:latin typeface="Arial Narrow" panose="020B0606020202030204" pitchFamily="34" charset="0"/>
                <a:sym typeface="Arial Narrow"/>
              </a:rPr>
              <a:t> </a:t>
            </a:r>
            <a:r>
              <a:rPr kern="0" dirty="0" err="1">
                <a:solidFill>
                  <a:srgbClr val="003366"/>
                </a:solidFill>
                <a:latin typeface="Arial Narrow" panose="020B0606020202030204" pitchFamily="34" charset="0"/>
                <a:sym typeface="Arial Narrow"/>
              </a:rPr>
              <a:t>показатели</a:t>
            </a:r>
            <a:r>
              <a:rPr kern="0" dirty="0">
                <a:solidFill>
                  <a:srgbClr val="003366"/>
                </a:solidFill>
                <a:latin typeface="Arial Narrow" panose="020B0606020202030204" pitchFamily="34" charset="0"/>
                <a:sym typeface="Arial Narrow"/>
              </a:rPr>
              <a:t> </a:t>
            </a:r>
            <a:r>
              <a:rPr kern="0" dirty="0" err="1">
                <a:solidFill>
                  <a:srgbClr val="003366"/>
                </a:solidFill>
                <a:latin typeface="Arial Narrow" panose="020B0606020202030204" pitchFamily="34" charset="0"/>
                <a:sym typeface="Arial Narrow"/>
              </a:rPr>
              <a:t>Программы</a:t>
            </a:r>
            <a:r>
              <a:rPr kern="0" dirty="0">
                <a:solidFill>
                  <a:srgbClr val="003366"/>
                </a:solidFill>
                <a:latin typeface="Arial Narrow" panose="020B0606020202030204" pitchFamily="34" charset="0"/>
                <a:sym typeface="Arial Narrow"/>
              </a:rPr>
              <a:t> </a:t>
            </a:r>
            <a:r>
              <a:rPr kern="0" dirty="0" err="1">
                <a:solidFill>
                  <a:srgbClr val="003366"/>
                </a:solidFill>
                <a:latin typeface="Arial Narrow" panose="020B0606020202030204" pitchFamily="34" charset="0"/>
                <a:sym typeface="Arial Narrow"/>
              </a:rPr>
              <a:t>расширения</a:t>
            </a:r>
            <a:r>
              <a:rPr kern="0" dirty="0">
                <a:solidFill>
                  <a:srgbClr val="003366"/>
                </a:solidFill>
                <a:latin typeface="Arial Narrow" panose="020B0606020202030204" pitchFamily="34" charset="0"/>
                <a:sym typeface="Arial Narrow"/>
              </a:rPr>
              <a:t> </a:t>
            </a:r>
            <a:r>
              <a:rPr kern="0" dirty="0" err="1">
                <a:solidFill>
                  <a:srgbClr val="003366"/>
                </a:solidFill>
                <a:latin typeface="Arial Narrow" panose="020B0606020202030204" pitchFamily="34" charset="0"/>
                <a:sym typeface="Arial Narrow"/>
              </a:rPr>
              <a:t>использования</a:t>
            </a:r>
            <a:r>
              <a:rPr kern="0" dirty="0">
                <a:solidFill>
                  <a:srgbClr val="003366"/>
                </a:solidFill>
                <a:latin typeface="Arial Narrow" panose="020B0606020202030204" pitchFamily="34" charset="0"/>
                <a:sym typeface="Arial Narrow"/>
              </a:rPr>
              <a:t> </a:t>
            </a:r>
            <a:r>
              <a:rPr kern="0" dirty="0" err="1">
                <a:solidFill>
                  <a:srgbClr val="003366"/>
                </a:solidFill>
                <a:latin typeface="Arial Narrow" panose="020B0606020202030204" pitchFamily="34" charset="0"/>
                <a:sym typeface="Arial Narrow"/>
              </a:rPr>
              <a:t>природного</a:t>
            </a:r>
            <a:r>
              <a:rPr kern="0" dirty="0">
                <a:solidFill>
                  <a:srgbClr val="003366"/>
                </a:solidFill>
                <a:latin typeface="Arial Narrow" panose="020B0606020202030204" pitchFamily="34" charset="0"/>
                <a:sym typeface="Arial Narrow"/>
              </a:rPr>
              <a:t> </a:t>
            </a:r>
            <a:r>
              <a:rPr kern="0" dirty="0" err="1">
                <a:solidFill>
                  <a:srgbClr val="003366"/>
                </a:solidFill>
                <a:latin typeface="Arial Narrow" panose="020B0606020202030204" pitchFamily="34" charset="0"/>
                <a:sym typeface="Arial Narrow"/>
              </a:rPr>
              <a:t>газа</a:t>
            </a:r>
            <a:r>
              <a:rPr kern="0" dirty="0">
                <a:solidFill>
                  <a:srgbClr val="003366"/>
                </a:solidFill>
                <a:latin typeface="Arial Narrow" panose="020B0606020202030204" pitchFamily="34" charset="0"/>
                <a:sym typeface="Arial Narrow"/>
              </a:rPr>
              <a:t> </a:t>
            </a:r>
            <a:r>
              <a:rPr kern="0" dirty="0" err="1">
                <a:solidFill>
                  <a:srgbClr val="003366"/>
                </a:solidFill>
                <a:latin typeface="Arial Narrow" panose="020B0606020202030204" pitchFamily="34" charset="0"/>
                <a:sym typeface="Arial Narrow"/>
              </a:rPr>
              <a:t>на</a:t>
            </a:r>
            <a:r>
              <a:rPr kern="0" dirty="0">
                <a:solidFill>
                  <a:srgbClr val="003366"/>
                </a:solidFill>
                <a:latin typeface="Arial Narrow" panose="020B0606020202030204" pitchFamily="34" charset="0"/>
                <a:sym typeface="Arial Narrow"/>
              </a:rPr>
              <a:t> </a:t>
            </a:r>
            <a:r>
              <a:rPr kern="0" dirty="0" err="1">
                <a:solidFill>
                  <a:srgbClr val="003366"/>
                </a:solidFill>
                <a:latin typeface="Arial Narrow" panose="020B0606020202030204" pitchFamily="34" charset="0"/>
                <a:sym typeface="Arial Narrow"/>
              </a:rPr>
              <a:t>собственном</a:t>
            </a:r>
            <a:r>
              <a:rPr kern="0" dirty="0">
                <a:solidFill>
                  <a:srgbClr val="003366"/>
                </a:solidFill>
                <a:latin typeface="Arial Narrow" panose="020B0606020202030204" pitchFamily="34" charset="0"/>
                <a:sym typeface="Arial Narrow"/>
              </a:rPr>
              <a:t> </a:t>
            </a:r>
            <a:r>
              <a:rPr kern="0" dirty="0" err="1">
                <a:solidFill>
                  <a:srgbClr val="003366"/>
                </a:solidFill>
                <a:latin typeface="Arial Narrow" panose="020B0606020202030204" pitchFamily="34" charset="0"/>
                <a:sym typeface="Arial Narrow"/>
              </a:rPr>
              <a:t>транспорте</a:t>
            </a:r>
            <a:r>
              <a:rPr kern="0" dirty="0">
                <a:solidFill>
                  <a:srgbClr val="003366"/>
                </a:solidFill>
                <a:latin typeface="Arial Narrow" panose="020B0606020202030204" pitchFamily="34" charset="0"/>
                <a:sym typeface="Arial Narrow"/>
              </a:rPr>
              <a:t> </a:t>
            </a:r>
            <a:r>
              <a:rPr kern="0" dirty="0" err="1">
                <a:solidFill>
                  <a:srgbClr val="003366"/>
                </a:solidFill>
                <a:latin typeface="Arial Narrow" panose="020B0606020202030204" pitchFamily="34" charset="0"/>
                <a:sym typeface="Arial Narrow"/>
              </a:rPr>
              <a:t>Группы</a:t>
            </a:r>
            <a:r>
              <a:rPr kern="0" dirty="0">
                <a:solidFill>
                  <a:srgbClr val="003366"/>
                </a:solidFill>
                <a:latin typeface="Arial Narrow" panose="020B0606020202030204" pitchFamily="34" charset="0"/>
                <a:sym typeface="Arial Narrow"/>
              </a:rPr>
              <a:t> Газпром:</a:t>
            </a:r>
          </a:p>
        </p:txBody>
      </p:sp>
      <p:sp>
        <p:nvSpPr>
          <p:cNvPr id="15" name="Shape 2662"/>
          <p:cNvSpPr/>
          <p:nvPr/>
        </p:nvSpPr>
        <p:spPr>
          <a:xfrm>
            <a:off x="4731310" y="3971633"/>
            <a:ext cx="86409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6699"/>
                </a:solidFill>
              </a:defRPr>
            </a:lvl1pPr>
          </a:lstStyle>
          <a:p>
            <a:pPr hangingPunct="0"/>
            <a:r>
              <a:rPr sz="2800" b="1" kern="0" dirty="0" smtClean="0">
                <a:solidFill>
                  <a:srgbClr val="003366"/>
                </a:solidFill>
                <a:latin typeface="Arial Narrow" panose="020B0606020202030204" pitchFamily="34" charset="0"/>
                <a:sym typeface="Arial Narrow"/>
              </a:rPr>
              <a:t>20</a:t>
            </a:r>
            <a:r>
              <a:rPr lang="ru-RU" sz="2800" b="1" kern="0" dirty="0" smtClean="0">
                <a:solidFill>
                  <a:srgbClr val="003366"/>
                </a:solidFill>
                <a:latin typeface="Arial Narrow" panose="020B0606020202030204" pitchFamily="34" charset="0"/>
                <a:sym typeface="Arial Narrow"/>
              </a:rPr>
              <a:t>17</a:t>
            </a:r>
            <a:endParaRPr sz="2800" b="1" kern="0" dirty="0">
              <a:solidFill>
                <a:srgbClr val="003366"/>
              </a:solidFill>
              <a:latin typeface="Arial Narrow" panose="020B0606020202030204" pitchFamily="34" charset="0"/>
              <a:sym typeface="Arial Narrow"/>
            </a:endParaRPr>
          </a:p>
        </p:txBody>
      </p:sp>
      <p:sp>
        <p:nvSpPr>
          <p:cNvPr id="16" name="Shape 2663"/>
          <p:cNvSpPr/>
          <p:nvPr/>
        </p:nvSpPr>
        <p:spPr>
          <a:xfrm>
            <a:off x="5676843" y="4237797"/>
            <a:ext cx="910914" cy="1"/>
          </a:xfrm>
          <a:prstGeom prst="line">
            <a:avLst/>
          </a:prstGeom>
          <a:ln w="63500">
            <a:solidFill>
              <a:srgbClr val="006699"/>
            </a:solidFill>
            <a:tailEnd type="triangle"/>
          </a:ln>
        </p:spPr>
        <p:txBody>
          <a:bodyPr lIns="0" tIns="0" rIns="0" bIns="0" anchor="ctr"/>
          <a:lstStyle/>
          <a:p>
            <a:pPr hangingPunct="0"/>
            <a:endParaRPr sz="1700" b="1" kern="0" dirty="0">
              <a:solidFill>
                <a:srgbClr val="003366"/>
              </a:solidFill>
              <a:latin typeface="Arial Narrow" panose="020B0606020202030204" pitchFamily="34" charset="0"/>
              <a:sym typeface="Arial Narrow"/>
            </a:endParaRPr>
          </a:p>
        </p:txBody>
      </p:sp>
      <p:sp>
        <p:nvSpPr>
          <p:cNvPr id="17" name="Shape 2664"/>
          <p:cNvSpPr/>
          <p:nvPr/>
        </p:nvSpPr>
        <p:spPr>
          <a:xfrm>
            <a:off x="6722978" y="3969660"/>
            <a:ext cx="82244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99"/>
                </a:solidFill>
              </a:defRPr>
            </a:lvl1pPr>
          </a:lstStyle>
          <a:p>
            <a:pPr hangingPunct="0"/>
            <a:r>
              <a:rPr lang="ru-RU" sz="2800" b="1" kern="0" dirty="0" smtClean="0">
                <a:solidFill>
                  <a:srgbClr val="003366"/>
                </a:solidFill>
                <a:latin typeface="Arial Narrow" panose="020B0606020202030204" pitchFamily="34" charset="0"/>
                <a:sym typeface="Arial Narrow"/>
              </a:rPr>
              <a:t>33 </a:t>
            </a:r>
            <a:r>
              <a:rPr sz="2800" b="1" kern="0" dirty="0" smtClean="0">
                <a:solidFill>
                  <a:srgbClr val="003366"/>
                </a:solidFill>
                <a:latin typeface="Arial Narrow" panose="020B0606020202030204" pitchFamily="34" charset="0"/>
                <a:sym typeface="Arial Narrow"/>
              </a:rPr>
              <a:t>%</a:t>
            </a:r>
            <a:endParaRPr sz="2800" b="1" kern="0" dirty="0">
              <a:solidFill>
                <a:srgbClr val="003366"/>
              </a:solidFill>
              <a:latin typeface="Arial Narrow" panose="020B0606020202030204" pitchFamily="34" charset="0"/>
              <a:sym typeface="Arial Narrow"/>
            </a:endParaRPr>
          </a:p>
        </p:txBody>
      </p:sp>
      <p:pic>
        <p:nvPicPr>
          <p:cNvPr id="18" name="image43.jpeg" descr="C:\Users\Slushev-DE\Desktop\ГГМТ\ПМГФ\Форум 2011-2014\2014\Интерактивные материалы\слайды 123\4 СЛАЙД.jpg"/>
          <p:cNvPicPr>
            <a:picLocks noChangeAspect="1"/>
          </p:cNvPicPr>
          <p:nvPr/>
        </p:nvPicPr>
        <p:blipFill>
          <a:blip r:embed="rId2">
            <a:extLst/>
          </a:blip>
          <a:srcRect l="67420" t="75248" r="14350" b="8890"/>
          <a:stretch>
            <a:fillRect/>
          </a:stretch>
        </p:blipFill>
        <p:spPr>
          <a:xfrm>
            <a:off x="533755" y="1208080"/>
            <a:ext cx="1402630" cy="83173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2668"/>
          <p:cNvSpPr/>
          <p:nvPr/>
        </p:nvSpPr>
        <p:spPr>
          <a:xfrm>
            <a:off x="2941545" y="1665248"/>
            <a:ext cx="1478055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99"/>
                </a:solidFill>
              </a:defRPr>
            </a:lvl1pPr>
          </a:lstStyle>
          <a:p>
            <a:pPr hangingPunct="0"/>
            <a:r>
              <a:rPr lang="ru-RU" sz="1700" kern="0" dirty="0" smtClean="0">
                <a:solidFill>
                  <a:srgbClr val="003366"/>
                </a:solidFill>
                <a:latin typeface="Arial Narrow" panose="020B0606020202030204" pitchFamily="34" charset="0"/>
                <a:sym typeface="Arial Narrow"/>
              </a:rPr>
              <a:t>Закупка 1654 </a:t>
            </a:r>
            <a:r>
              <a:rPr sz="1700" kern="0" dirty="0" err="1" smtClean="0">
                <a:solidFill>
                  <a:srgbClr val="003366"/>
                </a:solidFill>
                <a:latin typeface="Arial Narrow" panose="020B0606020202030204" pitchFamily="34" charset="0"/>
                <a:sym typeface="Arial Narrow"/>
              </a:rPr>
              <a:t>ед</a:t>
            </a:r>
            <a:r>
              <a:rPr sz="1700" kern="0" dirty="0" smtClean="0">
                <a:solidFill>
                  <a:srgbClr val="003366"/>
                </a:solidFill>
                <a:latin typeface="Arial Narrow" panose="020B0606020202030204" pitchFamily="34" charset="0"/>
                <a:sym typeface="Arial Narrow"/>
              </a:rPr>
              <a:t>.</a:t>
            </a:r>
            <a:endParaRPr sz="1700" kern="0" dirty="0">
              <a:solidFill>
                <a:srgbClr val="003366"/>
              </a:solidFill>
              <a:latin typeface="Arial Narrow" panose="020B0606020202030204" pitchFamily="34" charset="0"/>
              <a:sym typeface="Arial Narrow"/>
            </a:endParaRPr>
          </a:p>
        </p:txBody>
      </p:sp>
      <p:grpSp>
        <p:nvGrpSpPr>
          <p:cNvPr id="22" name="Group 2674"/>
          <p:cNvGrpSpPr/>
          <p:nvPr/>
        </p:nvGrpSpPr>
        <p:grpSpPr>
          <a:xfrm>
            <a:off x="2451300" y="2317041"/>
            <a:ext cx="3600401" cy="400108"/>
            <a:chOff x="0" y="-36869"/>
            <a:chExt cx="3600399" cy="533476"/>
          </a:xfrm>
        </p:grpSpPr>
        <p:sp>
          <p:nvSpPr>
            <p:cNvPr id="23" name="Shape 2672"/>
            <p:cNvSpPr/>
            <p:nvPr/>
          </p:nvSpPr>
          <p:spPr>
            <a:xfrm>
              <a:off x="0" y="31847"/>
              <a:ext cx="3600399" cy="396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412" y="0"/>
                  </a:lnTo>
                  <a:lnTo>
                    <a:pt x="21600" y="10800"/>
                  </a:lnTo>
                  <a:lnTo>
                    <a:pt x="20412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hangingPunct="0">
                <a:defRPr>
                  <a:solidFill>
                    <a:srgbClr val="FFFFFF">
                      <a:lumOff val="44000"/>
                    </a:srgbClr>
                  </a:solidFill>
                </a:defRPr>
              </a:pPr>
              <a:endParaRPr sz="1700" kern="0">
                <a:solidFill>
                  <a:srgbClr val="FFFFFF">
                    <a:lumOff val="44000"/>
                  </a:srgbClr>
                </a:solidFill>
                <a:latin typeface="Arial Narrow" panose="020B0606020202030204" pitchFamily="34" charset="0"/>
                <a:sym typeface="Arial Narrow"/>
              </a:endParaRPr>
            </a:p>
          </p:txBody>
        </p:sp>
        <p:sp>
          <p:nvSpPr>
            <p:cNvPr id="24" name="Shape 2673"/>
            <p:cNvSpPr/>
            <p:nvPr/>
          </p:nvSpPr>
          <p:spPr>
            <a:xfrm>
              <a:off x="0" y="-36869"/>
              <a:ext cx="3501388" cy="5334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0" lvl="1" algn="ctr" hangingPunct="0">
                <a:defRPr sz="2400" b="1">
                  <a:solidFill>
                    <a:srgbClr val="FFFFFF">
                      <a:lumOff val="44000"/>
                    </a:srgbClr>
                  </a:solidFill>
                </a:defRPr>
              </a:pPr>
              <a:r>
                <a:rPr sz="2000" b="1" kern="0" dirty="0">
                  <a:solidFill>
                    <a:srgbClr val="FFFFFF">
                      <a:lumOff val="44000"/>
                    </a:srgbClr>
                  </a:solidFill>
                  <a:latin typeface="Arial Narrow" panose="020B0606020202030204" pitchFamily="34" charset="0"/>
                  <a:sym typeface="Arial Narrow"/>
                </a:rPr>
                <a:t>2015 </a:t>
              </a:r>
              <a:r>
                <a:rPr sz="2000" b="1" kern="0" dirty="0" err="1">
                  <a:solidFill>
                    <a:srgbClr val="FFFFFF">
                      <a:lumOff val="44000"/>
                    </a:srgbClr>
                  </a:solidFill>
                  <a:latin typeface="Arial Narrow" panose="020B0606020202030204" pitchFamily="34" charset="0"/>
                  <a:sym typeface="Arial Narrow"/>
                </a:rPr>
                <a:t>год</a:t>
              </a:r>
              <a:endParaRPr sz="2000" b="1" kern="0" dirty="0">
                <a:solidFill>
                  <a:srgbClr val="FFFFFF">
                    <a:lumOff val="44000"/>
                  </a:srgbClr>
                </a:solidFill>
                <a:latin typeface="Arial Narrow" panose="020B0606020202030204" pitchFamily="34" charset="0"/>
                <a:sym typeface="Arial Narrow"/>
              </a:endParaRPr>
            </a:p>
          </p:txBody>
        </p:sp>
      </p:grpSp>
      <p:grpSp>
        <p:nvGrpSpPr>
          <p:cNvPr id="25" name="Group 2677"/>
          <p:cNvGrpSpPr/>
          <p:nvPr/>
        </p:nvGrpSpPr>
        <p:grpSpPr>
          <a:xfrm>
            <a:off x="3677722" y="3199425"/>
            <a:ext cx="3618492" cy="400108"/>
            <a:chOff x="0" y="-36869"/>
            <a:chExt cx="3618490" cy="533476"/>
          </a:xfrm>
        </p:grpSpPr>
        <p:sp>
          <p:nvSpPr>
            <p:cNvPr id="26" name="Shape 2675"/>
            <p:cNvSpPr/>
            <p:nvPr/>
          </p:nvSpPr>
          <p:spPr>
            <a:xfrm>
              <a:off x="0" y="31847"/>
              <a:ext cx="3618490" cy="396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418" y="0"/>
                  </a:lnTo>
                  <a:lnTo>
                    <a:pt x="21600" y="10800"/>
                  </a:lnTo>
                  <a:lnTo>
                    <a:pt x="20418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hangingPunct="0">
                <a:defRPr>
                  <a:solidFill>
                    <a:srgbClr val="FFFFFF">
                      <a:lumOff val="44000"/>
                    </a:srgbClr>
                  </a:solidFill>
                </a:defRPr>
              </a:pPr>
              <a:endParaRPr sz="1700" kern="0">
                <a:solidFill>
                  <a:srgbClr val="FFFFFF">
                    <a:lumOff val="44000"/>
                  </a:srgbClr>
                </a:solidFill>
                <a:latin typeface="Arial Narrow" panose="020B0606020202030204" pitchFamily="34" charset="0"/>
                <a:sym typeface="Arial Narrow"/>
              </a:endParaRPr>
            </a:p>
          </p:txBody>
        </p:sp>
        <p:sp>
          <p:nvSpPr>
            <p:cNvPr id="27" name="Shape 2676"/>
            <p:cNvSpPr/>
            <p:nvPr/>
          </p:nvSpPr>
          <p:spPr>
            <a:xfrm>
              <a:off x="0" y="-36869"/>
              <a:ext cx="3519479" cy="5334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0" lvl="1" algn="ctr" hangingPunct="0">
                <a:defRPr sz="2400" b="1">
                  <a:solidFill>
                    <a:srgbClr val="FFFFFF">
                      <a:lumOff val="44000"/>
                    </a:srgbClr>
                  </a:solidFill>
                </a:defRPr>
              </a:pPr>
              <a:r>
                <a:rPr sz="2000" kern="0" dirty="0">
                  <a:solidFill>
                    <a:srgbClr val="FFFFFF">
                      <a:lumOff val="44000"/>
                    </a:srgbClr>
                  </a:solidFill>
                  <a:latin typeface="Arial Narrow" panose="020B0606020202030204" pitchFamily="34" charset="0"/>
                  <a:sym typeface="Arial Narrow"/>
                </a:rPr>
                <a:t>2016 </a:t>
              </a:r>
              <a:r>
                <a:rPr sz="2000" kern="0" dirty="0" err="1">
                  <a:solidFill>
                    <a:srgbClr val="FFFFFF">
                      <a:lumOff val="44000"/>
                    </a:srgbClr>
                  </a:solidFill>
                  <a:latin typeface="Arial Narrow" panose="020B0606020202030204" pitchFamily="34" charset="0"/>
                  <a:sym typeface="Arial Narrow"/>
                </a:rPr>
                <a:t>год</a:t>
              </a:r>
              <a:endParaRPr sz="2000" kern="0" dirty="0">
                <a:solidFill>
                  <a:srgbClr val="FFFFFF">
                    <a:lumOff val="44000"/>
                  </a:srgbClr>
                </a:solidFill>
                <a:latin typeface="Arial Narrow" panose="020B0606020202030204" pitchFamily="34" charset="0"/>
                <a:sym typeface="Arial Narrow"/>
              </a:endParaRPr>
            </a:p>
          </p:txBody>
        </p:sp>
      </p:grpSp>
      <p:sp>
        <p:nvSpPr>
          <p:cNvPr id="28" name="Shape 2678"/>
          <p:cNvSpPr/>
          <p:nvPr/>
        </p:nvSpPr>
        <p:spPr>
          <a:xfrm>
            <a:off x="3436299" y="2632215"/>
            <a:ext cx="1516702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99"/>
                </a:solidFill>
              </a:defRPr>
            </a:lvl1pPr>
          </a:lstStyle>
          <a:p>
            <a:pPr hangingPunct="0"/>
            <a:r>
              <a:rPr lang="ru-RU" sz="1700" kern="0" dirty="0" smtClean="0">
                <a:solidFill>
                  <a:srgbClr val="003366"/>
                </a:solidFill>
                <a:latin typeface="Arial Narrow" panose="020B0606020202030204" pitchFamily="34" charset="0"/>
                <a:sym typeface="Arial Narrow"/>
              </a:rPr>
              <a:t>Закупка 1176 </a:t>
            </a:r>
            <a:r>
              <a:rPr sz="1700" kern="0" dirty="0" err="1" smtClean="0">
                <a:solidFill>
                  <a:srgbClr val="003366"/>
                </a:solidFill>
                <a:latin typeface="Arial Narrow" panose="020B0606020202030204" pitchFamily="34" charset="0"/>
                <a:sym typeface="Arial Narrow"/>
              </a:rPr>
              <a:t>ед</a:t>
            </a:r>
            <a:r>
              <a:rPr sz="1700" kern="0" dirty="0" smtClean="0">
                <a:solidFill>
                  <a:srgbClr val="003366"/>
                </a:solidFill>
                <a:latin typeface="Arial Narrow" panose="020B0606020202030204" pitchFamily="34" charset="0"/>
                <a:sym typeface="Arial Narrow"/>
              </a:rPr>
              <a:t>.</a:t>
            </a:r>
            <a:endParaRPr sz="1700" kern="0" dirty="0">
              <a:solidFill>
                <a:srgbClr val="003366"/>
              </a:solidFill>
              <a:latin typeface="Arial Narrow" panose="020B0606020202030204" pitchFamily="34" charset="0"/>
              <a:sym typeface="Arial Narrow"/>
            </a:endParaRPr>
          </a:p>
        </p:txBody>
      </p:sp>
      <p:sp>
        <p:nvSpPr>
          <p:cNvPr id="29" name="Shape 2679"/>
          <p:cNvSpPr/>
          <p:nvPr/>
        </p:nvSpPr>
        <p:spPr>
          <a:xfrm>
            <a:off x="4718610" y="3496337"/>
            <a:ext cx="2011515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99"/>
                </a:solidFill>
              </a:defRPr>
            </a:lvl1pPr>
          </a:lstStyle>
          <a:p>
            <a:pPr hangingPunct="0"/>
            <a:r>
              <a:rPr lang="ru-RU" sz="1700" kern="0" dirty="0" smtClean="0">
                <a:solidFill>
                  <a:srgbClr val="003366"/>
                </a:solidFill>
                <a:latin typeface="Arial Narrow" panose="020B0606020202030204" pitchFamily="34" charset="0"/>
                <a:sym typeface="Arial Narrow"/>
              </a:rPr>
              <a:t>Закупка </a:t>
            </a:r>
            <a:r>
              <a:rPr sz="1700" kern="0" dirty="0" smtClean="0">
                <a:solidFill>
                  <a:srgbClr val="003366"/>
                </a:solidFill>
                <a:latin typeface="Arial Narrow" panose="020B0606020202030204" pitchFamily="34" charset="0"/>
                <a:sym typeface="Arial Narrow"/>
              </a:rPr>
              <a:t>1</a:t>
            </a:r>
            <a:r>
              <a:rPr lang="ru-RU" sz="1700" kern="0" dirty="0" smtClean="0">
                <a:solidFill>
                  <a:srgbClr val="003366"/>
                </a:solidFill>
                <a:latin typeface="Arial Narrow" panose="020B0606020202030204" pitchFamily="34" charset="0"/>
                <a:sym typeface="Arial Narrow"/>
              </a:rPr>
              <a:t>260</a:t>
            </a:r>
            <a:r>
              <a:rPr sz="1700" kern="0" dirty="0" smtClean="0">
                <a:solidFill>
                  <a:srgbClr val="003366"/>
                </a:solidFill>
                <a:latin typeface="Arial Narrow" panose="020B0606020202030204" pitchFamily="34" charset="0"/>
                <a:sym typeface="Arial Narrow"/>
              </a:rPr>
              <a:t> </a:t>
            </a:r>
            <a:r>
              <a:rPr sz="1700" kern="0" dirty="0" err="1" smtClean="0">
                <a:solidFill>
                  <a:srgbClr val="003366"/>
                </a:solidFill>
                <a:latin typeface="Arial Narrow" panose="020B0606020202030204" pitchFamily="34" charset="0"/>
                <a:sym typeface="Arial Narrow"/>
              </a:rPr>
              <a:t>ед</a:t>
            </a:r>
            <a:r>
              <a:rPr lang="ru-RU" sz="1700" kern="0" dirty="0" smtClean="0">
                <a:solidFill>
                  <a:srgbClr val="003366"/>
                </a:solidFill>
                <a:latin typeface="Arial Narrow" panose="020B0606020202030204" pitchFamily="34" charset="0"/>
                <a:sym typeface="Arial Narrow"/>
              </a:rPr>
              <a:t>.</a:t>
            </a:r>
            <a:endParaRPr sz="1700" kern="0" dirty="0">
              <a:solidFill>
                <a:srgbClr val="003366"/>
              </a:solidFill>
              <a:latin typeface="Arial Narrow" panose="020B0606020202030204" pitchFamily="34" charset="0"/>
              <a:sym typeface="Arial Narrow"/>
            </a:endParaRPr>
          </a:p>
        </p:txBody>
      </p:sp>
      <p:sp>
        <p:nvSpPr>
          <p:cNvPr id="30" name="Shape 2683"/>
          <p:cNvSpPr/>
          <p:nvPr/>
        </p:nvSpPr>
        <p:spPr>
          <a:xfrm>
            <a:off x="5643221" y="1132319"/>
            <a:ext cx="1149215" cy="831731"/>
          </a:xfrm>
          <a:prstGeom prst="ellipse">
            <a:avLst/>
          </a:prstGeom>
          <a:solidFill>
            <a:srgbClr val="92D050"/>
          </a:solidFill>
          <a:ln w="31750">
            <a:solidFill>
              <a:srgbClr val="006699"/>
            </a:solidFill>
          </a:ln>
        </p:spPr>
        <p:txBody>
          <a:bodyPr lIns="0" tIns="0" rIns="0" bIns="0" anchor="ctr"/>
          <a:lstStyle/>
          <a:p>
            <a:pPr hangingPunct="0">
              <a:defRPr>
                <a:solidFill>
                  <a:srgbClr val="FFFFFF">
                    <a:lumOff val="44000"/>
                  </a:srgbClr>
                </a:solidFill>
              </a:defRPr>
            </a:pPr>
            <a:endParaRPr sz="1700" kern="0">
              <a:solidFill>
                <a:srgbClr val="FFFFFF">
                  <a:lumOff val="44000"/>
                </a:srgbClr>
              </a:solidFill>
              <a:latin typeface="Arial Narrow" panose="020B0606020202030204" pitchFamily="34" charset="0"/>
              <a:sym typeface="Arial Narrow"/>
            </a:endParaRPr>
          </a:p>
        </p:txBody>
      </p:sp>
      <p:sp>
        <p:nvSpPr>
          <p:cNvPr id="31" name="Shape 2684"/>
          <p:cNvSpPr/>
          <p:nvPr/>
        </p:nvSpPr>
        <p:spPr>
          <a:xfrm>
            <a:off x="6155517" y="2101229"/>
            <a:ext cx="1149216" cy="831731"/>
          </a:xfrm>
          <a:prstGeom prst="ellipse">
            <a:avLst/>
          </a:prstGeom>
          <a:solidFill>
            <a:srgbClr val="92D050"/>
          </a:solidFill>
          <a:ln w="31750">
            <a:solidFill>
              <a:srgbClr val="006699"/>
            </a:solidFill>
          </a:ln>
        </p:spPr>
        <p:txBody>
          <a:bodyPr lIns="0" tIns="0" rIns="0" bIns="0" anchor="ctr"/>
          <a:lstStyle/>
          <a:p>
            <a:pPr hangingPunct="0">
              <a:defRPr>
                <a:solidFill>
                  <a:srgbClr val="FFFFFF">
                    <a:lumOff val="44000"/>
                  </a:srgbClr>
                </a:solidFill>
              </a:defRPr>
            </a:pPr>
            <a:endParaRPr sz="1700" kern="0">
              <a:solidFill>
                <a:srgbClr val="FFFFFF">
                  <a:lumOff val="44000"/>
                </a:srgbClr>
              </a:solidFill>
              <a:latin typeface="Arial Narrow" panose="020B0606020202030204" pitchFamily="34" charset="0"/>
              <a:sym typeface="Arial Narrow"/>
            </a:endParaRPr>
          </a:p>
        </p:txBody>
      </p:sp>
      <p:sp>
        <p:nvSpPr>
          <p:cNvPr id="32" name="Shape 2685"/>
          <p:cNvSpPr/>
          <p:nvPr/>
        </p:nvSpPr>
        <p:spPr>
          <a:xfrm>
            <a:off x="7355139" y="2983614"/>
            <a:ext cx="1149215" cy="831731"/>
          </a:xfrm>
          <a:prstGeom prst="ellipse">
            <a:avLst/>
          </a:prstGeom>
          <a:solidFill>
            <a:srgbClr val="92D050"/>
          </a:solidFill>
          <a:ln w="31750">
            <a:solidFill>
              <a:srgbClr val="006699"/>
            </a:solidFill>
          </a:ln>
        </p:spPr>
        <p:txBody>
          <a:bodyPr lIns="0" tIns="0" rIns="0" bIns="0" anchor="ctr"/>
          <a:lstStyle/>
          <a:p>
            <a:pPr hangingPunct="0">
              <a:defRPr>
                <a:solidFill>
                  <a:srgbClr val="FFFFFF">
                    <a:lumOff val="44000"/>
                  </a:srgbClr>
                </a:solidFill>
              </a:defRPr>
            </a:pPr>
            <a:endParaRPr sz="1700" kern="0">
              <a:solidFill>
                <a:srgbClr val="FFFFFF">
                  <a:lumOff val="44000"/>
                </a:srgbClr>
              </a:solidFill>
              <a:latin typeface="Arial Narrow" panose="020B0606020202030204" pitchFamily="34" charset="0"/>
              <a:sym typeface="Arial Narrow"/>
            </a:endParaRPr>
          </a:p>
        </p:txBody>
      </p:sp>
      <p:sp>
        <p:nvSpPr>
          <p:cNvPr id="33" name="Shape 2681"/>
          <p:cNvSpPr/>
          <p:nvPr/>
        </p:nvSpPr>
        <p:spPr>
          <a:xfrm>
            <a:off x="6395419" y="2286262"/>
            <a:ext cx="66941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006699"/>
                </a:solidFill>
              </a:defRPr>
            </a:lvl1pPr>
          </a:lstStyle>
          <a:p>
            <a:pPr hangingPunct="0"/>
            <a:r>
              <a:rPr lang="ru-RU" sz="2400" kern="0" dirty="0" smtClean="0">
                <a:latin typeface="Arial Narrow" panose="020B0606020202030204" pitchFamily="34" charset="0"/>
                <a:sym typeface="Arial Narrow"/>
              </a:rPr>
              <a:t>24 %</a:t>
            </a:r>
            <a:endParaRPr sz="2400" kern="0" dirty="0">
              <a:latin typeface="Arial Narrow" panose="020B0606020202030204" pitchFamily="34" charset="0"/>
              <a:sym typeface="Arial Narrow"/>
            </a:endParaRPr>
          </a:p>
        </p:txBody>
      </p:sp>
      <p:sp>
        <p:nvSpPr>
          <p:cNvPr id="34" name="Shape 2682"/>
          <p:cNvSpPr/>
          <p:nvPr/>
        </p:nvSpPr>
        <p:spPr>
          <a:xfrm>
            <a:off x="7595040" y="3168646"/>
            <a:ext cx="66941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006699"/>
                </a:solidFill>
              </a:defRPr>
            </a:lvl1pPr>
          </a:lstStyle>
          <a:p>
            <a:pPr hangingPunct="0"/>
            <a:r>
              <a:rPr lang="ru-RU" sz="2400" kern="0" dirty="0" smtClean="0">
                <a:latin typeface="Arial Narrow" panose="020B0606020202030204" pitchFamily="34" charset="0"/>
                <a:sym typeface="Arial Narrow"/>
              </a:rPr>
              <a:t>27 %</a:t>
            </a:r>
            <a:endParaRPr sz="2400" kern="0" dirty="0">
              <a:latin typeface="Arial Narrow" panose="020B0606020202030204" pitchFamily="34" charset="0"/>
              <a:sym typeface="Arial Narrow"/>
            </a:endParaRPr>
          </a:p>
        </p:txBody>
      </p:sp>
      <p:sp>
        <p:nvSpPr>
          <p:cNvPr id="35" name="Shape 2680"/>
          <p:cNvSpPr/>
          <p:nvPr/>
        </p:nvSpPr>
        <p:spPr>
          <a:xfrm>
            <a:off x="5800567" y="1317351"/>
            <a:ext cx="83452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006699"/>
                </a:solidFill>
              </a:defRPr>
            </a:lvl1pPr>
          </a:lstStyle>
          <a:p>
            <a:pPr hangingPunct="0"/>
            <a:r>
              <a:rPr lang="ru-RU" sz="2400" kern="0" dirty="0" smtClean="0">
                <a:latin typeface="Arial Narrow" panose="020B0606020202030204" pitchFamily="34" charset="0"/>
                <a:sym typeface="Arial Narrow"/>
              </a:rPr>
              <a:t> 18 %</a:t>
            </a:r>
            <a:r>
              <a:rPr sz="2400" kern="0" dirty="0" smtClean="0">
                <a:latin typeface="Arial Narrow" panose="020B0606020202030204" pitchFamily="34" charset="0"/>
                <a:sym typeface="Arial Narrow"/>
              </a:rPr>
              <a:t> </a:t>
            </a:r>
            <a:endParaRPr sz="2400" kern="0" dirty="0">
              <a:latin typeface="Arial Narrow" panose="020B0606020202030204" pitchFamily="34" charset="0"/>
              <a:sym typeface="Arial Narrow"/>
            </a:endParaRPr>
          </a:p>
        </p:txBody>
      </p:sp>
      <p:grpSp>
        <p:nvGrpSpPr>
          <p:cNvPr id="36" name="Group 2674"/>
          <p:cNvGrpSpPr/>
          <p:nvPr/>
        </p:nvGrpSpPr>
        <p:grpSpPr>
          <a:xfrm>
            <a:off x="1995006" y="1348131"/>
            <a:ext cx="3600401" cy="400108"/>
            <a:chOff x="0" y="-36869"/>
            <a:chExt cx="3600399" cy="533476"/>
          </a:xfrm>
        </p:grpSpPr>
        <p:sp>
          <p:nvSpPr>
            <p:cNvPr id="37" name="Shape 2672"/>
            <p:cNvSpPr/>
            <p:nvPr/>
          </p:nvSpPr>
          <p:spPr>
            <a:xfrm>
              <a:off x="0" y="31847"/>
              <a:ext cx="3600399" cy="396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412" y="0"/>
                  </a:lnTo>
                  <a:lnTo>
                    <a:pt x="21600" y="10800"/>
                  </a:lnTo>
                  <a:lnTo>
                    <a:pt x="20412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hangingPunct="0">
                <a:defRPr>
                  <a:solidFill>
                    <a:srgbClr val="FFFFFF">
                      <a:lumOff val="44000"/>
                    </a:srgbClr>
                  </a:solidFill>
                </a:defRPr>
              </a:pPr>
              <a:endParaRPr sz="1700" kern="0">
                <a:solidFill>
                  <a:srgbClr val="FFFFFF">
                    <a:lumOff val="44000"/>
                  </a:srgbClr>
                </a:solidFill>
                <a:latin typeface="Arial Narrow" panose="020B0606020202030204" pitchFamily="34" charset="0"/>
                <a:sym typeface="Arial Narrow"/>
              </a:endParaRPr>
            </a:p>
          </p:txBody>
        </p:sp>
        <p:sp>
          <p:nvSpPr>
            <p:cNvPr id="38" name="Shape 2673"/>
            <p:cNvSpPr/>
            <p:nvPr/>
          </p:nvSpPr>
          <p:spPr>
            <a:xfrm>
              <a:off x="0" y="-36869"/>
              <a:ext cx="3501388" cy="5334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0" lvl="1" algn="ctr" hangingPunct="0">
                <a:defRPr sz="2400" b="1">
                  <a:solidFill>
                    <a:srgbClr val="FFFFFF">
                      <a:lumOff val="44000"/>
                    </a:srgbClr>
                  </a:solidFill>
                </a:defRPr>
              </a:pPr>
              <a:r>
                <a:rPr sz="2000" b="1" kern="0" dirty="0" smtClean="0">
                  <a:solidFill>
                    <a:srgbClr val="FFFFFF">
                      <a:lumOff val="44000"/>
                    </a:srgbClr>
                  </a:solidFill>
                  <a:latin typeface="Arial Narrow" panose="020B0606020202030204" pitchFamily="34" charset="0"/>
                  <a:sym typeface="Arial Narrow"/>
                </a:rPr>
                <a:t>201</a:t>
              </a:r>
              <a:r>
                <a:rPr lang="ru-RU" sz="2000" b="1" kern="0" dirty="0" smtClean="0">
                  <a:solidFill>
                    <a:srgbClr val="FFFFFF">
                      <a:lumOff val="44000"/>
                    </a:srgbClr>
                  </a:solidFill>
                  <a:latin typeface="Arial Narrow" panose="020B0606020202030204" pitchFamily="34" charset="0"/>
                  <a:sym typeface="Arial Narrow"/>
                </a:rPr>
                <a:t>4</a:t>
              </a:r>
              <a:r>
                <a:rPr sz="2000" b="1" kern="0" dirty="0" smtClean="0">
                  <a:solidFill>
                    <a:srgbClr val="FFFFFF">
                      <a:lumOff val="44000"/>
                    </a:srgbClr>
                  </a:solidFill>
                  <a:latin typeface="Arial Narrow" panose="020B0606020202030204" pitchFamily="34" charset="0"/>
                  <a:sym typeface="Arial Narrow"/>
                </a:rPr>
                <a:t> </a:t>
              </a:r>
              <a:r>
                <a:rPr sz="2000" b="1" kern="0" dirty="0" err="1">
                  <a:solidFill>
                    <a:srgbClr val="FFFFFF">
                      <a:lumOff val="44000"/>
                    </a:srgbClr>
                  </a:solidFill>
                  <a:latin typeface="Arial Narrow" panose="020B0606020202030204" pitchFamily="34" charset="0"/>
                  <a:sym typeface="Arial Narrow"/>
                </a:rPr>
                <a:t>год</a:t>
              </a:r>
              <a:endParaRPr sz="2000" b="1" kern="0" dirty="0">
                <a:solidFill>
                  <a:srgbClr val="FFFFFF">
                    <a:lumOff val="44000"/>
                  </a:srgbClr>
                </a:solidFill>
                <a:latin typeface="Arial Narrow" panose="020B0606020202030204" pitchFamily="34" charset="0"/>
                <a:sym typeface="Arial Narrow"/>
              </a:endParaRPr>
            </a:p>
          </p:txBody>
        </p:sp>
      </p:grpSp>
      <p:pic>
        <p:nvPicPr>
          <p:cNvPr id="39" name="image43.jpeg" descr="C:\Users\Slushev-DE\Desktop\ГГМТ\ПМГФ\Форум 2011-2014\2014\Интерактивные материалы\слайды 123\4 СЛАЙД.jpg"/>
          <p:cNvPicPr>
            <a:picLocks noChangeAspect="1"/>
          </p:cNvPicPr>
          <p:nvPr/>
        </p:nvPicPr>
        <p:blipFill>
          <a:blip r:embed="rId2">
            <a:extLst/>
          </a:blip>
          <a:srcRect l="67420" t="75248" r="14350" b="8890"/>
          <a:stretch>
            <a:fillRect/>
          </a:stretch>
        </p:blipFill>
        <p:spPr>
          <a:xfrm>
            <a:off x="1048670" y="2064638"/>
            <a:ext cx="1402630" cy="83173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image43.jpeg" descr="C:\Users\Slushev-DE\Desktop\ГГМТ\ПМГФ\Форум 2011-2014\2014\Интерактивные материалы\слайды 123\4 СЛАЙД.jpg"/>
          <p:cNvPicPr>
            <a:picLocks noChangeAspect="1"/>
          </p:cNvPicPr>
          <p:nvPr/>
        </p:nvPicPr>
        <p:blipFill>
          <a:blip r:embed="rId2">
            <a:extLst/>
          </a:blip>
          <a:srcRect l="67420" t="75248" r="14350" b="8890"/>
          <a:stretch>
            <a:fillRect/>
          </a:stretch>
        </p:blipFill>
        <p:spPr>
          <a:xfrm>
            <a:off x="2240230" y="2981303"/>
            <a:ext cx="1402630" cy="831731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Прямоугольник 40"/>
          <p:cNvSpPr/>
          <p:nvPr/>
        </p:nvSpPr>
        <p:spPr>
          <a:xfrm>
            <a:off x="1969994" y="4731858"/>
            <a:ext cx="71740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Развитие ГТС ПАО «Газпром» и новые технологии в транспорте газа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7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749924" y="2541495"/>
            <a:ext cx="6394075" cy="437029"/>
          </a:xfrm>
        </p:spPr>
        <p:txBody>
          <a:bodyPr anchor="ctr" anchorCtr="0">
            <a:noAutofit/>
          </a:bodyPr>
          <a:lstStyle/>
          <a:p>
            <a:r>
              <a:rPr lang="ru-RU" sz="2400" dirty="0" smtClean="0"/>
              <a:t> БЛАГОДАРЮ ЗА ВНИМАНИЕ!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49924" y="3353938"/>
            <a:ext cx="6313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000" cap="all" dirty="0">
                <a:solidFill>
                  <a:schemeClr val="bg1"/>
                </a:solidFill>
                <a:latin typeface="Arial Narrow" panose="020B0606020202030204" pitchFamily="34" charset="0"/>
              </a:rPr>
              <a:t>Член Правления, НАЧАЛЬНИК ДЕПАРТАМЕНТА 308 </a:t>
            </a:r>
          </a:p>
          <a:p>
            <a:pPr>
              <a:spcBef>
                <a:spcPts val="0"/>
              </a:spcBef>
            </a:pPr>
            <a:r>
              <a:rPr lang="ru-RU" sz="2000" cap="all" dirty="0">
                <a:solidFill>
                  <a:schemeClr val="bg1"/>
                </a:solidFill>
                <a:latin typeface="Arial Narrow" panose="020B0606020202030204" pitchFamily="34" charset="0"/>
              </a:rPr>
              <a:t>В.А. Михаленко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Направления развития магистрального транспорта газа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327433"/>
            <a:ext cx="6381750" cy="293926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Повышение рабочего давления газа до 9,8 МПа и 11,8 МПа;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Применение высокопрочных труб с внутренним гладкостным покрытием; 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Применение современных ГПА единичной мощностью 16-25-32 МВт;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Унификация проектных решений и унификация ГПА;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Комплексные системы компримирования и охлаждения газа с применением </a:t>
            </a:r>
            <a:r>
              <a:rPr lang="ru-RU" sz="1500" dirty="0" err="1" smtClean="0">
                <a:solidFill>
                  <a:srgbClr val="003366"/>
                </a:solidFill>
                <a:latin typeface="Arial Narrow" panose="020B0606020202030204" pitchFamily="34" charset="0"/>
              </a:rPr>
              <a:t>турбодетандерных</a:t>
            </a:r>
            <a:r>
              <a:rPr lang="ru-RU" sz="15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 технологий в зонах вечной мерзлоты;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Автоматизация технологических процессов для обеспечения малолюдных технологий;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Применение технологий ремонта газопроводов под давлением и мобильных КС;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Ориентация преимущественно на российское и кооперированное производство. </a:t>
            </a:r>
            <a:endParaRPr lang="ru-RU" sz="1500" dirty="0">
              <a:solidFill>
                <a:srgbClr val="003366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7" descr="O:\0521\Черникова\Двигатели\Ладога-Р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118" y="1109661"/>
            <a:ext cx="1792150" cy="129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2" descr="ГПА-16ДКС-02Л Урал, КС Пуртазовская КЦ-2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1"/>
          <a:stretch>
            <a:fillRect/>
          </a:stretch>
        </p:blipFill>
        <p:spPr bwMode="auto">
          <a:xfrm>
            <a:off x="6724771" y="3092678"/>
            <a:ext cx="2264587" cy="148350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088" y="1933853"/>
            <a:ext cx="2046916" cy="114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69994" y="4731858"/>
            <a:ext cx="71740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Развитие ГТС ПАО «Газпром» и новые технологии в транспорте газа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756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Основные </a:t>
            </a:r>
            <a:r>
              <a:rPr lang="ru-RU" sz="2000" smtClean="0"/>
              <a:t>газотранспортные проекты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187864"/>
              </p:ext>
            </p:extLst>
          </p:nvPr>
        </p:nvGraphicFramePr>
        <p:xfrm>
          <a:off x="33890" y="1092201"/>
          <a:ext cx="9059310" cy="352013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103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6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2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47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68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81437"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Объекты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транспорта газа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29655" marR="29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Протяженность одной нитки,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км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29655" marR="29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Установленная мощность ГПА на одной нитке,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МВт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29655" marR="29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Условный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диаметр,</a:t>
                      </a:r>
                      <a:b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мм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29655" marR="29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Рабочее давление,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МПа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29655" marR="29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Период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ввода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29655" marR="29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01"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СМГ «Бованенково-Ухта»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1125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1108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1400/1200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11,8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2014-2035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01"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МГ «Ухта-Торжок»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972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725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1400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2017-2030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318"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МГ «Сила Сибири»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3 056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1186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1400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2019-2025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Развитие газотранспортных мощностей ЕСГ, участок Грязовец – КС «Славянская»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872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1496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1400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9,8; 22,15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318"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МГ «Сахалин-Хабаровск-Владивосток»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1708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459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1200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2011-2023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073"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МГ «Мурманск-Волхов»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1365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1225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1400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2028-2033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073"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Газопровод «Сила Сибири 2»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2431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896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1400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7,4-9,8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2023-2029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69994" y="4731858"/>
            <a:ext cx="71740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Развитие ГТС ПАО «Газпром» и новые технологии в транспорте газа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325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СМГ «Бованенково-Ухта»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3133" y="1035844"/>
            <a:ext cx="9050867" cy="12311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Технические характеристики:</a:t>
            </a: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Установленная мощность ГПА на</a:t>
            </a:r>
            <a:r>
              <a:rPr kumimoji="0" lang="ru-RU" altLang="ru-RU" sz="12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 одной нитке </a:t>
            </a: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– </a:t>
            </a: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1108 </a:t>
            </a: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МВт; </a:t>
            </a: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	</a:t>
            </a:r>
            <a:endParaRPr kumimoji="0" lang="ru-RU" alt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itchFamily="34" charset="0"/>
            </a:endParaRP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Протяженность одной нитки – </a:t>
            </a:r>
            <a:r>
              <a:rPr kumimoji="0" lang="en-US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1</a:t>
            </a: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125</a:t>
            </a:r>
            <a:r>
              <a:rPr kumimoji="0" lang="en-US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км; </a:t>
            </a: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Условный </a:t>
            </a: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диаметр трубопроводов – 1400</a:t>
            </a: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/12</a:t>
            </a: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00 </a:t>
            </a: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мм;</a:t>
            </a: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	</a:t>
            </a:r>
            <a:endParaRPr kumimoji="0" lang="ru-RU" alt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itchFamily="34" charset="0"/>
            </a:endParaRP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Рабочее </a:t>
            </a: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давление – </a:t>
            </a: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11,8</a:t>
            </a: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Мпа;</a:t>
            </a:r>
            <a:endParaRPr kumimoji="0" lang="ru-RU" altLang="ru-RU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itchFamily="34" charset="0"/>
            </a:endParaRP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Количество </a:t>
            </a: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КС – </a:t>
            </a: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9 ед.</a:t>
            </a:r>
            <a:endParaRPr kumimoji="0" lang="ru-RU" altLang="ru-RU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graphicFrame>
        <p:nvGraphicFramePr>
          <p:cNvPr id="8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102028"/>
              </p:ext>
            </p:extLst>
          </p:nvPr>
        </p:nvGraphicFramePr>
        <p:xfrm>
          <a:off x="4019550" y="1101725"/>
          <a:ext cx="5060951" cy="3470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9" descr="C:\Users\S_Tertichny\Desktop\Б-У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5"/>
          <a:stretch/>
        </p:blipFill>
        <p:spPr bwMode="auto">
          <a:xfrm>
            <a:off x="180539" y="2266950"/>
            <a:ext cx="3666067" cy="233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69994" y="4731858"/>
            <a:ext cx="71740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Развитие ГТС ПАО «Газпром» и новые технологии в транспорте газа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992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МГ </a:t>
            </a:r>
            <a:r>
              <a:rPr lang="ru-RU" sz="2000" dirty="0"/>
              <a:t>«Ухта-Торжок»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67732" y="1038225"/>
            <a:ext cx="9076268" cy="12311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1400" dirty="0">
                <a:solidFill>
                  <a:srgbClr val="002060"/>
                </a:solidFill>
              </a:rPr>
              <a:t>Технические </a:t>
            </a:r>
            <a:r>
              <a:rPr lang="ru-RU" altLang="ru-RU" sz="1400" dirty="0" smtClean="0">
                <a:solidFill>
                  <a:srgbClr val="002060"/>
                </a:solidFill>
              </a:rPr>
              <a:t>характеристики:</a:t>
            </a:r>
            <a:endParaRPr lang="ru-RU" altLang="ru-RU" sz="1400" dirty="0">
              <a:solidFill>
                <a:srgbClr val="002060"/>
              </a:solidFill>
            </a:endParaRPr>
          </a:p>
          <a:p>
            <a:pPr marL="171450" indent="-171450" algn="l" eaLnBrk="1" hangingPunct="1">
              <a:buFont typeface="Wingdings" panose="05000000000000000000" pitchFamily="2" charset="2"/>
              <a:buChar char="§"/>
            </a:pPr>
            <a:r>
              <a:rPr lang="ru-RU" altLang="ru-RU" sz="1200" b="0" dirty="0" smtClean="0">
                <a:solidFill>
                  <a:srgbClr val="002060"/>
                </a:solidFill>
              </a:rPr>
              <a:t>Установленная </a:t>
            </a:r>
            <a:r>
              <a:rPr lang="ru-RU" altLang="ru-RU" sz="1200" b="0" dirty="0">
                <a:solidFill>
                  <a:srgbClr val="002060"/>
                </a:solidFill>
              </a:rPr>
              <a:t>мощность </a:t>
            </a:r>
            <a:r>
              <a:rPr lang="ru-RU" altLang="ru-RU" sz="1200" b="0" dirty="0" smtClean="0">
                <a:solidFill>
                  <a:srgbClr val="002060"/>
                </a:solidFill>
              </a:rPr>
              <a:t>ГПА на одной нитке – 725 МВт;</a:t>
            </a:r>
            <a:r>
              <a:rPr lang="ru-RU" altLang="ru-RU" sz="1200" b="0" dirty="0">
                <a:solidFill>
                  <a:srgbClr val="002060"/>
                </a:solidFill>
              </a:rPr>
              <a:t>	</a:t>
            </a:r>
            <a:endParaRPr lang="ru-RU" altLang="ru-RU" sz="1200" b="0" dirty="0" smtClean="0">
              <a:solidFill>
                <a:srgbClr val="002060"/>
              </a:solidFill>
            </a:endParaRPr>
          </a:p>
          <a:p>
            <a:pPr marL="171450" indent="-171450" algn="l" eaLnBrk="1" hangingPunct="1">
              <a:buFont typeface="Wingdings" panose="05000000000000000000" pitchFamily="2" charset="2"/>
              <a:buChar char="§"/>
            </a:pPr>
            <a:r>
              <a:rPr lang="ru-RU" altLang="ru-RU" sz="1200" b="0" dirty="0" smtClean="0">
                <a:solidFill>
                  <a:srgbClr val="002060"/>
                </a:solidFill>
              </a:rPr>
              <a:t>Протяженность </a:t>
            </a:r>
            <a:r>
              <a:rPr lang="ru-RU" altLang="ru-RU" sz="1200" b="0" dirty="0">
                <a:solidFill>
                  <a:srgbClr val="002060"/>
                </a:solidFill>
              </a:rPr>
              <a:t>одной нитки – 972 </a:t>
            </a:r>
            <a:r>
              <a:rPr lang="ru-RU" altLang="ru-RU" sz="1200" b="0" dirty="0" smtClean="0">
                <a:solidFill>
                  <a:srgbClr val="002060"/>
                </a:solidFill>
              </a:rPr>
              <a:t>км (до </a:t>
            </a:r>
            <a:r>
              <a:rPr lang="ru-RU" altLang="ru-RU" sz="1200" b="0" dirty="0">
                <a:solidFill>
                  <a:srgbClr val="002060"/>
                </a:solidFill>
              </a:rPr>
              <a:t>КС Грязовец</a:t>
            </a:r>
            <a:r>
              <a:rPr lang="ru-RU" altLang="ru-RU" sz="1200" b="0" dirty="0" smtClean="0">
                <a:solidFill>
                  <a:srgbClr val="002060"/>
                </a:solidFill>
              </a:rPr>
              <a:t>); </a:t>
            </a:r>
            <a:endParaRPr lang="ru-RU" altLang="ru-RU" sz="1200" b="0" dirty="0">
              <a:solidFill>
                <a:srgbClr val="002060"/>
              </a:solidFill>
            </a:endParaRPr>
          </a:p>
          <a:p>
            <a:pPr marL="171450" indent="-171450" algn="l" eaLnBrk="1" hangingPunct="1">
              <a:buFont typeface="Wingdings" panose="05000000000000000000" pitchFamily="2" charset="2"/>
              <a:buChar char="§"/>
            </a:pPr>
            <a:r>
              <a:rPr lang="ru-RU" altLang="ru-RU" sz="1200" b="0" dirty="0" smtClean="0">
                <a:solidFill>
                  <a:srgbClr val="002060"/>
                </a:solidFill>
              </a:rPr>
              <a:t>Условный </a:t>
            </a:r>
            <a:r>
              <a:rPr lang="ru-RU" altLang="ru-RU" sz="1200" b="0" dirty="0">
                <a:solidFill>
                  <a:srgbClr val="002060"/>
                </a:solidFill>
              </a:rPr>
              <a:t>диаметр трубопроводов – 1400 </a:t>
            </a:r>
            <a:r>
              <a:rPr lang="ru-RU" altLang="ru-RU" sz="1200" b="0" dirty="0" smtClean="0">
                <a:solidFill>
                  <a:srgbClr val="002060"/>
                </a:solidFill>
              </a:rPr>
              <a:t>мм;</a:t>
            </a:r>
          </a:p>
          <a:p>
            <a:pPr marL="171450" indent="-171450" algn="l" eaLnBrk="1" hangingPunct="1">
              <a:buFont typeface="Wingdings" panose="05000000000000000000" pitchFamily="2" charset="2"/>
              <a:buChar char="§"/>
            </a:pPr>
            <a:r>
              <a:rPr lang="ru-RU" altLang="ru-RU" sz="1200" b="0" dirty="0" smtClean="0">
                <a:solidFill>
                  <a:srgbClr val="002060"/>
                </a:solidFill>
              </a:rPr>
              <a:t>Рабочее </a:t>
            </a:r>
            <a:r>
              <a:rPr lang="ru-RU" altLang="ru-RU" sz="1200" b="0" dirty="0">
                <a:solidFill>
                  <a:srgbClr val="002060"/>
                </a:solidFill>
              </a:rPr>
              <a:t>давление – </a:t>
            </a:r>
            <a:r>
              <a:rPr lang="en-US" altLang="ru-RU" sz="1200" b="0" dirty="0">
                <a:solidFill>
                  <a:srgbClr val="002060"/>
                </a:solidFill>
              </a:rPr>
              <a:t>9,8</a:t>
            </a:r>
            <a:r>
              <a:rPr lang="ru-RU" altLang="ru-RU" sz="1200" b="0" dirty="0">
                <a:solidFill>
                  <a:srgbClr val="002060"/>
                </a:solidFill>
              </a:rPr>
              <a:t> </a:t>
            </a:r>
            <a:r>
              <a:rPr lang="ru-RU" altLang="ru-RU" sz="1200" b="0" dirty="0" smtClean="0">
                <a:solidFill>
                  <a:srgbClr val="002060"/>
                </a:solidFill>
              </a:rPr>
              <a:t>Мпа;</a:t>
            </a:r>
            <a:r>
              <a:rPr lang="ru-RU" altLang="ru-RU" sz="1200" b="0" dirty="0">
                <a:solidFill>
                  <a:srgbClr val="002060"/>
                </a:solidFill>
              </a:rPr>
              <a:t>	</a:t>
            </a:r>
            <a:endParaRPr lang="ru-RU" altLang="ru-RU" sz="1200" b="0" dirty="0" smtClean="0">
              <a:solidFill>
                <a:srgbClr val="002060"/>
              </a:solidFill>
            </a:endParaRPr>
          </a:p>
          <a:p>
            <a:pPr marL="171450" indent="-171450" algn="l" eaLnBrk="1" hangingPunct="1">
              <a:buFont typeface="Wingdings" panose="05000000000000000000" pitchFamily="2" charset="2"/>
              <a:buChar char="§"/>
            </a:pPr>
            <a:r>
              <a:rPr lang="ru-RU" altLang="ru-RU" sz="1200" b="0" dirty="0" smtClean="0">
                <a:solidFill>
                  <a:srgbClr val="002060"/>
                </a:solidFill>
              </a:rPr>
              <a:t>Количество </a:t>
            </a:r>
            <a:r>
              <a:rPr lang="ru-RU" altLang="ru-RU" sz="1200" b="0" dirty="0">
                <a:solidFill>
                  <a:srgbClr val="002060"/>
                </a:solidFill>
              </a:rPr>
              <a:t>КС – </a:t>
            </a:r>
            <a:r>
              <a:rPr lang="ru-RU" altLang="ru-RU" sz="1200" b="0" dirty="0" smtClean="0">
                <a:solidFill>
                  <a:srgbClr val="002060"/>
                </a:solidFill>
              </a:rPr>
              <a:t>8 ед.</a:t>
            </a:r>
            <a:endParaRPr lang="ru-RU" altLang="ru-RU" sz="1200" b="0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850516"/>
              </p:ext>
            </p:extLst>
          </p:nvPr>
        </p:nvGraphicFramePr>
        <p:xfrm>
          <a:off x="4368800" y="1086466"/>
          <a:ext cx="4724399" cy="3555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9" descr="C:\Users\S_Tertichny\Desktop\У-Т - копи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9"/>
          <a:stretch/>
        </p:blipFill>
        <p:spPr bwMode="auto">
          <a:xfrm>
            <a:off x="221877" y="2269331"/>
            <a:ext cx="3664323" cy="230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097"/>
          <p:cNvSpPr>
            <a:spLocks noChangeArrowheads="1"/>
          </p:cNvSpPr>
          <p:nvPr/>
        </p:nvSpPr>
        <p:spPr bwMode="auto">
          <a:xfrm>
            <a:off x="4489451" y="1086466"/>
            <a:ext cx="46545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altLang="ru-RU" sz="1400" dirty="0" smtClean="0"/>
              <a:t>Ввод мощностей МГ «Ухта-Торжок»</a:t>
            </a:r>
            <a:endParaRPr lang="ru-RU" alt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69994" y="4731858"/>
            <a:ext cx="71740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Развитие ГТС ПАО «Газпром» и новые технологии в транспорте газа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931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МГ «Сила Сибири»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41274" y="1076325"/>
            <a:ext cx="9102725" cy="12618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1600" dirty="0">
                <a:solidFill>
                  <a:srgbClr val="002060"/>
                </a:solidFill>
              </a:rPr>
              <a:t>Технические характеристики:</a:t>
            </a:r>
          </a:p>
          <a:p>
            <a:pPr marL="171450" indent="-171450" algn="l" eaLnBrk="1" hangingPunct="1">
              <a:buFont typeface="Wingdings" panose="05000000000000000000" pitchFamily="2" charset="2"/>
              <a:buChar char="§"/>
            </a:pPr>
            <a:r>
              <a:rPr lang="ru-RU" altLang="ru-RU" sz="1200" b="0" dirty="0" smtClean="0">
                <a:solidFill>
                  <a:srgbClr val="002060"/>
                </a:solidFill>
              </a:rPr>
              <a:t>Установленная мощность ГПА на одной нитке – 593 МВт; </a:t>
            </a:r>
            <a:r>
              <a:rPr lang="ru-RU" altLang="ru-RU" sz="1200" b="0" dirty="0">
                <a:solidFill>
                  <a:srgbClr val="002060"/>
                </a:solidFill>
              </a:rPr>
              <a:t>	</a:t>
            </a:r>
            <a:endParaRPr lang="ru-RU" altLang="ru-RU" sz="1200" b="0" dirty="0" smtClean="0">
              <a:solidFill>
                <a:srgbClr val="002060"/>
              </a:solidFill>
            </a:endParaRPr>
          </a:p>
          <a:p>
            <a:pPr marL="171450" indent="-171450" algn="l" eaLnBrk="1" hangingPunct="1">
              <a:buFont typeface="Wingdings" panose="05000000000000000000" pitchFamily="2" charset="2"/>
              <a:buChar char="§"/>
            </a:pPr>
            <a:r>
              <a:rPr lang="ru-RU" altLang="ru-RU" sz="1200" b="0" dirty="0" smtClean="0">
                <a:solidFill>
                  <a:srgbClr val="002060"/>
                </a:solidFill>
              </a:rPr>
              <a:t>Протяженность </a:t>
            </a:r>
            <a:r>
              <a:rPr lang="ru-RU" altLang="ru-RU" sz="1200" b="0" dirty="0">
                <a:solidFill>
                  <a:srgbClr val="002060"/>
                </a:solidFill>
              </a:rPr>
              <a:t>одной нитки – 3056</a:t>
            </a:r>
            <a:r>
              <a:rPr lang="en-US" altLang="ru-RU" sz="1200" b="0" dirty="0">
                <a:solidFill>
                  <a:srgbClr val="002060"/>
                </a:solidFill>
              </a:rPr>
              <a:t> </a:t>
            </a:r>
            <a:r>
              <a:rPr lang="ru-RU" altLang="ru-RU" sz="1200" b="0" dirty="0" smtClean="0">
                <a:solidFill>
                  <a:srgbClr val="002060"/>
                </a:solidFill>
              </a:rPr>
              <a:t>км; </a:t>
            </a:r>
            <a:endParaRPr lang="ru-RU" altLang="ru-RU" sz="1200" b="0" dirty="0">
              <a:solidFill>
                <a:srgbClr val="002060"/>
              </a:solidFill>
            </a:endParaRPr>
          </a:p>
          <a:p>
            <a:pPr marL="171450" indent="-171450" algn="l" eaLnBrk="1" hangingPunct="1">
              <a:buFont typeface="Wingdings" panose="05000000000000000000" pitchFamily="2" charset="2"/>
              <a:buChar char="§"/>
            </a:pPr>
            <a:r>
              <a:rPr lang="ru-RU" altLang="ru-RU" sz="1200" b="0" dirty="0" smtClean="0">
                <a:solidFill>
                  <a:srgbClr val="002060"/>
                </a:solidFill>
              </a:rPr>
              <a:t>Условный </a:t>
            </a:r>
            <a:r>
              <a:rPr lang="ru-RU" altLang="ru-RU" sz="1200" b="0" dirty="0">
                <a:solidFill>
                  <a:srgbClr val="002060"/>
                </a:solidFill>
              </a:rPr>
              <a:t>диаметр трубопроводов – </a:t>
            </a:r>
            <a:r>
              <a:rPr lang="ru-RU" altLang="ru-RU" sz="1200" b="0" dirty="0" smtClean="0">
                <a:solidFill>
                  <a:srgbClr val="002060"/>
                </a:solidFill>
              </a:rPr>
              <a:t>1400 мм;</a:t>
            </a:r>
            <a:r>
              <a:rPr lang="ru-RU" altLang="ru-RU" sz="1200" b="0" dirty="0">
                <a:solidFill>
                  <a:srgbClr val="002060"/>
                </a:solidFill>
              </a:rPr>
              <a:t>	 </a:t>
            </a:r>
            <a:endParaRPr lang="ru-RU" altLang="ru-RU" sz="1200" b="0" dirty="0" smtClean="0">
              <a:solidFill>
                <a:srgbClr val="002060"/>
              </a:solidFill>
            </a:endParaRPr>
          </a:p>
          <a:p>
            <a:pPr marL="171450" indent="-171450" algn="l" eaLnBrk="1" hangingPunct="1">
              <a:buFont typeface="Wingdings" panose="05000000000000000000" pitchFamily="2" charset="2"/>
              <a:buChar char="§"/>
            </a:pPr>
            <a:r>
              <a:rPr lang="ru-RU" altLang="ru-RU" sz="1200" b="0" dirty="0" smtClean="0">
                <a:solidFill>
                  <a:srgbClr val="002060"/>
                </a:solidFill>
              </a:rPr>
              <a:t>Рабочее </a:t>
            </a:r>
            <a:r>
              <a:rPr lang="ru-RU" altLang="ru-RU" sz="1200" b="0" dirty="0">
                <a:solidFill>
                  <a:srgbClr val="002060"/>
                </a:solidFill>
              </a:rPr>
              <a:t>давление – 9</a:t>
            </a:r>
            <a:r>
              <a:rPr lang="en-US" altLang="ru-RU" sz="1200" b="0" dirty="0">
                <a:solidFill>
                  <a:srgbClr val="002060"/>
                </a:solidFill>
              </a:rPr>
              <a:t>,8</a:t>
            </a:r>
            <a:r>
              <a:rPr lang="ru-RU" altLang="ru-RU" sz="1200" b="0" dirty="0">
                <a:solidFill>
                  <a:srgbClr val="002060"/>
                </a:solidFill>
              </a:rPr>
              <a:t> </a:t>
            </a:r>
            <a:r>
              <a:rPr lang="ru-RU" altLang="ru-RU" sz="1200" b="0" dirty="0" smtClean="0">
                <a:solidFill>
                  <a:srgbClr val="002060"/>
                </a:solidFill>
              </a:rPr>
              <a:t>Мпа;</a:t>
            </a:r>
            <a:endParaRPr lang="ru-RU" altLang="ru-RU" sz="1200" b="0" dirty="0">
              <a:solidFill>
                <a:srgbClr val="002060"/>
              </a:solidFill>
            </a:endParaRPr>
          </a:p>
          <a:p>
            <a:pPr marL="171450" indent="-171450" algn="l" eaLnBrk="1" hangingPunct="1">
              <a:buFont typeface="Wingdings" panose="05000000000000000000" pitchFamily="2" charset="2"/>
              <a:buChar char="§"/>
              <a:tabLst>
                <a:tab pos="3406775" algn="l"/>
              </a:tabLst>
            </a:pPr>
            <a:r>
              <a:rPr lang="ru-RU" altLang="ru-RU" sz="1200" b="0" dirty="0" smtClean="0">
                <a:solidFill>
                  <a:srgbClr val="002060"/>
                </a:solidFill>
              </a:rPr>
              <a:t>Количество </a:t>
            </a:r>
            <a:r>
              <a:rPr lang="ru-RU" altLang="ru-RU" sz="1200" b="0" dirty="0">
                <a:solidFill>
                  <a:srgbClr val="002060"/>
                </a:solidFill>
              </a:rPr>
              <a:t>КС – </a:t>
            </a:r>
            <a:r>
              <a:rPr lang="ru-RU" altLang="ru-RU" sz="1200" b="0" dirty="0" smtClean="0">
                <a:solidFill>
                  <a:srgbClr val="002060"/>
                </a:solidFill>
              </a:rPr>
              <a:t>8 ед.</a:t>
            </a:r>
            <a:endParaRPr lang="ru-RU" altLang="ru-RU" sz="1200" b="0" dirty="0">
              <a:solidFill>
                <a:srgbClr val="002060"/>
              </a:solidFill>
            </a:endParaRPr>
          </a:p>
        </p:txBody>
      </p:sp>
      <p:graphicFrame>
        <p:nvGraphicFramePr>
          <p:cNvPr id="5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113056"/>
              </p:ext>
            </p:extLst>
          </p:nvPr>
        </p:nvGraphicFramePr>
        <p:xfrm>
          <a:off x="4465636" y="1111031"/>
          <a:ext cx="4466697" cy="3486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10" descr="C:\Документы\01.В Работе\14.08.01 Генеральная схема развития до 2035 года\14.10.02 Ген. схема\сила сибир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28" y="2338206"/>
            <a:ext cx="3936851" cy="225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097"/>
          <p:cNvSpPr>
            <a:spLocks noChangeArrowheads="1"/>
          </p:cNvSpPr>
          <p:nvPr/>
        </p:nvSpPr>
        <p:spPr bwMode="auto">
          <a:xfrm>
            <a:off x="4592636" y="1111031"/>
            <a:ext cx="42783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alt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Ввод мощностей МГ «Сила Сибири»</a:t>
            </a:r>
            <a:endParaRPr lang="ru-RU" alt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69994" y="4731858"/>
            <a:ext cx="71740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Развитие ГТС ПАО «Газпром» и новые технологии в транспорте газа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252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Потребность в ГПА до 2030 г. (новое строительство)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788758"/>
              </p:ext>
            </p:extLst>
          </p:nvPr>
        </p:nvGraphicFramePr>
        <p:xfrm>
          <a:off x="85725" y="1104901"/>
          <a:ext cx="8997314" cy="31297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7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5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51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739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Единичная мощность, МВт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Количество ГПА, шт.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39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2016-2020</a:t>
                      </a:r>
                    </a:p>
                  </a:txBody>
                  <a:tcPr marL="9524" marR="9524" marT="95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2021-2025</a:t>
                      </a:r>
                    </a:p>
                  </a:txBody>
                  <a:tcPr marL="9524" marR="9524" marT="95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2026-2030</a:t>
                      </a:r>
                    </a:p>
                  </a:txBody>
                  <a:tcPr marL="9524" marR="9524" marT="95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Итого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4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6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137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6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0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6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46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6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162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166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406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85725" y="4243382"/>
            <a:ext cx="90582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904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3366"/>
                </a:solidFill>
                <a:latin typeface="Arial Narrow" pitchFamily="34" charset="0"/>
              </a:rPr>
              <a:t>Среднегодовая потребность составляет ~ 27 ГПА в год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69994" y="4731858"/>
            <a:ext cx="71740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Развитие ГТС ПАО «Газпром» и новые технологии в транспорте газа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611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91018" y="139700"/>
            <a:ext cx="6833908" cy="857250"/>
          </a:xfrm>
        </p:spPr>
        <p:txBody>
          <a:bodyPr/>
          <a:lstStyle/>
          <a:p>
            <a:r>
              <a:rPr lang="ru-RU" sz="2000" dirty="0" smtClean="0"/>
              <a:t>Унификация проектных решений при строительстве КС МГ и разработке ГПА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822" y="2630970"/>
            <a:ext cx="1831653" cy="192949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3976" y="1349261"/>
            <a:ext cx="5957424" cy="2900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Унификация технических и проектных </a:t>
            </a:r>
            <a:r>
              <a:rPr lang="ru-RU" sz="1600" b="1" dirty="0">
                <a:solidFill>
                  <a:srgbClr val="003366"/>
                </a:solidFill>
                <a:latin typeface="Arial Narrow" panose="020B0606020202030204" pitchFamily="34" charset="0"/>
              </a:rPr>
              <a:t>решений: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3366"/>
                </a:solidFill>
                <a:latin typeface="Arial Narrow" panose="020B0606020202030204" pitchFamily="34" charset="0"/>
              </a:rPr>
              <a:t>Создание базы унифицированных решений на основе единых технических </a:t>
            </a: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подходов. Унификация не объекта в целом, а по отдельным элементам; </a:t>
            </a:r>
          </a:p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Комплектование типового ГПА газотурбинными приводами и ЦБК различных производителей. Создание линейки унифицированных ГПА для различных условий эксплуатации; </a:t>
            </a:r>
          </a:p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Взаимозаменяемость основных блоков ГПА различных производителей;</a:t>
            </a:r>
          </a:p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Однотипность технологический обвязки, инженерных сетей и др.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7980" y="1160947"/>
            <a:ext cx="2241338" cy="141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69994" y="4731858"/>
            <a:ext cx="71740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Развитие ГТС ПАО «Газпром» и новые технологии в транспорте газа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33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3_Специальное оформление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3_Специальное оформление">
    <a:majorFont>
      <a:latin typeface="Arial Narrow"/>
      <a:ea typeface=""/>
      <a:cs typeface=""/>
    </a:majorFont>
    <a:minorFont>
      <a:latin typeface="Arial Narrow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1315</Words>
  <Application>Microsoft Office PowerPoint</Application>
  <PresentationFormat>Экран (16:9)</PresentationFormat>
  <Paragraphs>230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Arial Narrow</vt:lpstr>
      <vt:lpstr>Calibri</vt:lpstr>
      <vt:lpstr>Times New Roman</vt:lpstr>
      <vt:lpstr>Wingdings</vt:lpstr>
      <vt:lpstr>3_Тема Office</vt:lpstr>
      <vt:lpstr>4_Тема Office</vt:lpstr>
      <vt:lpstr>2_Тема Office</vt:lpstr>
      <vt:lpstr>1_Тема Office</vt:lpstr>
      <vt:lpstr>Презентация PowerPoint</vt:lpstr>
      <vt:lpstr>Основные тенденции и направления развития ГТС</vt:lpstr>
      <vt:lpstr>Направления развития магистрального транспорта газа</vt:lpstr>
      <vt:lpstr>Основные газотранспортные проекты</vt:lpstr>
      <vt:lpstr>СМГ «Бованенково-Ухта»</vt:lpstr>
      <vt:lpstr>МГ «Ухта-Торжок»</vt:lpstr>
      <vt:lpstr>МГ «Сила Сибири»</vt:lpstr>
      <vt:lpstr>Потребность в ГПА до 2030 г. (новое строительство)</vt:lpstr>
      <vt:lpstr>Унификация проектных решений при строительстве КС МГ и разработке ГПА</vt:lpstr>
      <vt:lpstr>Локализация производства запасных частей и ремонта  ГТД судового типа 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технологии производства запорно-регулирующей арматуры </vt:lpstr>
      <vt:lpstr>Технологии в области энергетики </vt:lpstr>
      <vt:lpstr>Энергоустановки на базе альтернативных и возобновляемых источников электроэнергии</vt:lpstr>
      <vt:lpstr>Применение для защиты от коррозии и мониторинга возобновляемых и автономных источников энергии</vt:lpstr>
      <vt:lpstr>Разработка и внедрение оборудования для коррозионного мониторинга объектов морского расположения</vt:lpstr>
      <vt:lpstr>Производство отводов холодного гнутья малого радиуса гиба из российской трубной продукции</vt:lpstr>
      <vt:lpstr>Энергоэффективные отечественные технологии производства КПГ и СПГ для газомоторной инфраструктуры</vt:lpstr>
      <vt:lpstr>Перевод транспортных средств дочерних обществ и ПАО «Газпром» на природный газ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</dc:creator>
  <cp:lastModifiedBy>ssd1</cp:lastModifiedBy>
  <cp:revision>303</cp:revision>
  <cp:lastPrinted>2016-10-03T10:57:49Z</cp:lastPrinted>
  <dcterms:created xsi:type="dcterms:W3CDTF">2016-02-05T10:31:15Z</dcterms:created>
  <dcterms:modified xsi:type="dcterms:W3CDTF">2016-10-05T05:32:56Z</dcterms:modified>
</cp:coreProperties>
</file>