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698" r:id="rId2"/>
    <p:sldId id="749" r:id="rId3"/>
    <p:sldId id="726" r:id="rId4"/>
    <p:sldId id="727" r:id="rId5"/>
    <p:sldId id="750" r:id="rId6"/>
    <p:sldId id="742" r:id="rId7"/>
    <p:sldId id="736" r:id="rId8"/>
    <p:sldId id="737" r:id="rId9"/>
    <p:sldId id="751" r:id="rId10"/>
    <p:sldId id="748" r:id="rId11"/>
    <p:sldId id="734" r:id="rId12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517A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щеев Артём Викторович" initials="" lastIdx="0" clrIdx="0"/>
  <p:cmAuthor id="1" name="Кравченко Артём Павлович" initials="КАП" lastIdx="5" clrIdx="1"/>
  <p:cmAuthor id="2" name="Парий Евгения Алексеевна" initials="ПЕА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A"/>
    <a:srgbClr val="CC6600"/>
    <a:srgbClr val="008BD0"/>
    <a:srgbClr val="AB5B55"/>
    <a:srgbClr val="72B278"/>
    <a:srgbClr val="0066CC"/>
    <a:srgbClr val="3399FF"/>
    <a:srgbClr val="9BD0FB"/>
    <a:srgbClr val="3366CC"/>
    <a:srgbClr val="61B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9" autoAdjust="0"/>
    <p:restoredTop sz="95475" autoAdjust="0"/>
  </p:normalViewPr>
  <p:slideViewPr>
    <p:cSldViewPr>
      <p:cViewPr>
        <p:scale>
          <a:sx n="80" d="100"/>
          <a:sy n="80" d="100"/>
        </p:scale>
        <p:origin x="-1434" y="-252"/>
      </p:cViewPr>
      <p:guideLst>
        <p:guide orient="horz" pos="768"/>
        <p:guide orient="horz" pos="832"/>
        <p:guide orient="horz" pos="1178"/>
        <p:guide orient="horz" pos="2196"/>
        <p:guide orient="horz" pos="3343"/>
        <p:guide pos="1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>
            <a:lvl1pPr algn="r"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b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b" anchorCtr="0" compatLnSpc="1">
            <a:prstTxWarp prst="textNoShape">
              <a:avLst/>
            </a:prstTxWarp>
          </a:bodyPr>
          <a:lstStyle>
            <a:lvl1pPr algn="r"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DB5C61-4587-4B17-A6C7-8E137F3CE4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717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>
            <a:lvl1pPr algn="r"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762000"/>
            <a:ext cx="539432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b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26" tIns="45562" rIns="91126" bIns="45562" numCol="1" anchor="b" anchorCtr="0" compatLnSpc="1">
            <a:prstTxWarp prst="textNoShape">
              <a:avLst/>
            </a:prstTxWarp>
          </a:bodyPr>
          <a:lstStyle>
            <a:lvl1pPr algn="r" defTabSz="909638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3E4BE7-2AD5-472F-B41B-A9F3B7716E7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3842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25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3018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5438" indent="-22542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225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6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58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0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E3301B-957A-48D9-BCB0-EB3056E9F40F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25" y="763588"/>
            <a:ext cx="5378450" cy="3724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4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dirty="0" smtClean="0">
              <a:latin typeface="Times New Roman" pitchFamily="18" charset="0"/>
            </a:endParaRPr>
          </a:p>
        </p:txBody>
      </p:sp>
      <p:sp>
        <p:nvSpPr>
          <p:cNvPr id="34821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25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3018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5438" indent="-22542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225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6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58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025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81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201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0A78E-1384-4F91-8CF6-398244776292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27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59CC2-6D79-477B-A9F9-F256FC8BFE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49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4725" y="0"/>
            <a:ext cx="22764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0"/>
            <a:ext cx="66770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F6CA-9586-4C7F-BBCC-C83C2EAF54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51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AF94-9D63-40EE-9334-C58D1A7D37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577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338F-DC79-4979-9F5D-857A4255ED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079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0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0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0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757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757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757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76800" y="6637338"/>
            <a:ext cx="495300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1D2-562A-4A1E-9731-3DEDA6183D9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608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3FEB-D6A3-4A1D-85AE-BB8288343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49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17D8-A27A-41B8-8068-5F7D0EF193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727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57E0-9482-4AEF-A8AC-473470343C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9030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CA5E-18E7-459E-9EBF-83D8B8BDDF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485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D6F-7F6C-48EF-A1BB-E4954E7CE1F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613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92A1-EB49-4EF0-AFC5-ECECDE5012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865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5B5-40A5-4FDB-BD89-FD8F9F389F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5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613A-D55B-4676-9D66-94D1350E32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62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758825" y="6538913"/>
            <a:ext cx="9034463" cy="0"/>
          </a:xfrm>
          <a:prstGeom prst="line">
            <a:avLst/>
          </a:prstGeom>
          <a:noFill/>
          <a:ln w="19050">
            <a:solidFill>
              <a:srgbClr val="004162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62000" y="533400"/>
            <a:ext cx="9007475" cy="1031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0"/>
              </a:cxn>
              <a:cxn ang="0">
                <a:pos x="5010" y="0"/>
              </a:cxn>
            </a:cxnLst>
            <a:rect l="0" t="0" r="r" b="b"/>
            <a:pathLst>
              <a:path w="5011" h="117">
                <a:moveTo>
                  <a:pt x="0" y="116"/>
                </a:moveTo>
                <a:lnTo>
                  <a:pt x="0" y="0"/>
                </a:lnTo>
                <a:lnTo>
                  <a:pt x="5010" y="0"/>
                </a:lnTo>
              </a:path>
            </a:pathLst>
          </a:custGeom>
          <a:noFill/>
          <a:ln w="12700" cap="rnd" cmpd="sng">
            <a:solidFill>
              <a:srgbClr val="00416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144D6A"/>
          </a:solidFill>
          <a:ln w="9525">
            <a:solidFill>
              <a:srgbClr val="144D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637338"/>
            <a:ext cx="495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762000" eaLnBrk="0" hangingPunct="0">
              <a:defRPr sz="900">
                <a:solidFill>
                  <a:srgbClr val="004162"/>
                </a:solidFill>
              </a:defRPr>
            </a:lvl1pPr>
          </a:lstStyle>
          <a:p>
            <a:pPr>
              <a:defRPr/>
            </a:pPr>
            <a:fld id="{DF6405AC-6AF5-4CBD-A0F7-73C7F461B2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8402638" y="658336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000" dirty="0" smtClean="0">
                <a:solidFill>
                  <a:srgbClr val="144D6A"/>
                </a:solidFill>
              </a:rPr>
              <a:t>©</a:t>
            </a:r>
            <a:r>
              <a:rPr lang="ru-RU" altLang="ru-RU" sz="1000" dirty="0" smtClean="0"/>
              <a:t> </a:t>
            </a:r>
            <a:r>
              <a:rPr lang="en-US" altLang="ru-RU" sz="1000" dirty="0" smtClean="0">
                <a:solidFill>
                  <a:srgbClr val="144D6A"/>
                </a:solidFill>
              </a:rPr>
              <a:t>Cryogenmash 2018</a:t>
            </a:r>
          </a:p>
        </p:txBody>
      </p:sp>
      <p:pic>
        <p:nvPicPr>
          <p:cNvPr id="1031" name="Picture 23" descr="tm_Cryogenmash_e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15888"/>
            <a:ext cx="1695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1" r:id="rId14"/>
    <p:sldLayoutId id="2147483762" r:id="rId15"/>
    <p:sldLayoutId id="2147483766" r:id="rId16"/>
    <p:sldLayoutId id="2147483767" r:id="rId17"/>
    <p:sldLayoutId id="2147483769" r:id="rId18"/>
    <p:sldLayoutId id="214748377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marL="90488" indent="-904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+mj-lt"/>
          <a:ea typeface="+mj-ea"/>
          <a:cs typeface="+mj-cs"/>
        </a:defRPr>
      </a:lvl1pPr>
      <a:lvl2pPr marL="90488" indent="-904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2pPr>
      <a:lvl3pPr marL="90488" indent="-904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3pPr>
      <a:lvl4pPr marL="90488" indent="-904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4pPr>
      <a:lvl5pPr marL="90488" indent="-904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5pPr>
      <a:lvl6pPr marL="547688" algn="l" rtl="0" fontAlgn="base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6pPr>
      <a:lvl7pPr marL="1004888" algn="l" rtl="0" fontAlgn="base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7pPr>
      <a:lvl8pPr marL="1462088" algn="l" rtl="0" fontAlgn="base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8pPr>
      <a:lvl9pPr marL="1919288" algn="l" rtl="0" fontAlgn="base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1"/>
          <p:cNvSpPr>
            <a:spLocks noChangeShapeType="1"/>
          </p:cNvSpPr>
          <p:nvPr/>
        </p:nvSpPr>
        <p:spPr bwMode="auto">
          <a:xfrm>
            <a:off x="831924" y="3274440"/>
            <a:ext cx="7937500" cy="0"/>
          </a:xfrm>
          <a:prstGeom prst="line">
            <a:avLst/>
          </a:prstGeom>
          <a:noFill/>
          <a:ln w="28575">
            <a:solidFill>
              <a:srgbClr val="0051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91429" bIns="45715" anchor="b"/>
          <a:lstStyle/>
          <a:p>
            <a:endParaRPr lang="ru-RU" dirty="0"/>
          </a:p>
        </p:txBody>
      </p:sp>
      <p:sp>
        <p:nvSpPr>
          <p:cNvPr id="2051" name="Rectangle 37"/>
          <p:cNvSpPr>
            <a:spLocks noChangeArrowheads="1"/>
          </p:cNvSpPr>
          <p:nvPr/>
        </p:nvSpPr>
        <p:spPr bwMode="auto">
          <a:xfrm>
            <a:off x="201736" y="116632"/>
            <a:ext cx="9575800" cy="6553200"/>
          </a:xfrm>
          <a:prstGeom prst="rect">
            <a:avLst/>
          </a:prstGeom>
          <a:noFill/>
          <a:ln w="25400">
            <a:solidFill>
              <a:srgbClr val="0051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831923" y="1343811"/>
            <a:ext cx="822553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4F6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46800" rIns="18000" bIns="46800">
            <a:spAutoFit/>
          </a:bodyPr>
          <a:lstStyle>
            <a:lvl1pPr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r>
              <a:rPr lang="ru-RU" altLang="ru-RU" sz="2400" b="1" dirty="0" smtClean="0"/>
              <a:t>Технологии ПАО «Криогенмаш»  </a:t>
            </a:r>
            <a:r>
              <a:rPr lang="ru-RU" altLang="ru-RU" sz="2400" b="1" dirty="0"/>
              <a:t>извлечения Не-3  из жидкого гелия, получаемого из природного газа месторождений Восточной Сибири и Дальнего </a:t>
            </a:r>
            <a:r>
              <a:rPr lang="ru-RU" altLang="ru-RU" sz="2400" b="1" dirty="0" smtClean="0"/>
              <a:t>Востока на Амурском ГПЗ</a:t>
            </a:r>
            <a:endParaRPr lang="ru-RU" altLang="ru-RU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29989" y="4432350"/>
            <a:ext cx="6626225" cy="1709737"/>
            <a:chOff x="1629989" y="4432350"/>
            <a:chExt cx="6626225" cy="1709737"/>
          </a:xfrm>
        </p:grpSpPr>
        <p:pic>
          <p:nvPicPr>
            <p:cNvPr id="8" name="Picture 69" descr="baikonu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6" r="10677"/>
            <a:stretch>
              <a:fillRect/>
            </a:stretch>
          </p:blipFill>
          <p:spPr bwMode="auto">
            <a:xfrm>
              <a:off x="1629989" y="4443462"/>
              <a:ext cx="2205038" cy="168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0" descr="ris1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352" y="4432350"/>
              <a:ext cx="2201862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1" descr="severski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702" y="4437112"/>
              <a:ext cx="208597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8140" y="250924"/>
            <a:ext cx="73152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Обеспечение разработки установки извлечения </a:t>
            </a:r>
            <a:r>
              <a:rPr lang="en-US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He-3 </a:t>
            </a:r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из жидкого гелия</a:t>
            </a:r>
            <a:endParaRPr lang="ru-RU" altLang="ru-RU" sz="1500" kern="1200" dirty="0">
              <a:solidFill>
                <a:srgbClr val="00517A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536" y="858195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162"/>
                </a:solidFill>
                <a:latin typeface="+mj-lt"/>
              </a:rPr>
              <a:t>Благоприятные факторы ситуации</a:t>
            </a:r>
            <a:r>
              <a:rPr lang="en-US" sz="1400" b="1" dirty="0" smtClean="0">
                <a:solidFill>
                  <a:srgbClr val="004162"/>
                </a:solidFill>
                <a:latin typeface="+mj-lt"/>
              </a:rPr>
              <a:t>:</a:t>
            </a:r>
            <a:endParaRPr lang="ru-RU" sz="1400" b="1" dirty="0" smtClean="0">
              <a:solidFill>
                <a:srgbClr val="004162"/>
              </a:solidFill>
              <a:latin typeface="+mj-lt"/>
            </a:endParaRPr>
          </a:p>
          <a:p>
            <a:endParaRPr lang="ru-RU" sz="1400" b="1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Реализуемые в Восточной  Сибири проекты освоения крупных месторождений ПГ с высоким содержанием гелия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В том числе с извлечением гелия, его ожижением и реализацией в форме жидкого гелия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Возможности отнесения основных затрат (как капитальных, так и эксплуатационных) на извлечение 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He-3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 на основные товарные продукты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: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 ПГ, ШФЛУ, жидкий гелий.</a:t>
            </a:r>
          </a:p>
          <a:p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416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4147" y="2564903"/>
            <a:ext cx="89289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162"/>
                </a:solidFill>
                <a:latin typeface="+mj-lt"/>
              </a:rPr>
              <a:t>Опыт работы ПАО «Криогенмаш» по проблеме</a:t>
            </a:r>
            <a:r>
              <a:rPr lang="en-US" sz="1400" b="1" dirty="0" smtClean="0">
                <a:solidFill>
                  <a:srgbClr val="004162"/>
                </a:solidFill>
                <a:latin typeface="+mj-lt"/>
              </a:rPr>
              <a:t>:</a:t>
            </a:r>
            <a:endParaRPr lang="ru-RU" sz="1400" b="1" dirty="0" smtClean="0">
              <a:solidFill>
                <a:srgbClr val="004162"/>
              </a:solidFill>
              <a:latin typeface="+mj-lt"/>
            </a:endParaRPr>
          </a:p>
          <a:p>
            <a:endParaRPr lang="ru-RU" sz="1400" b="1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Создание серии ожижителей гелия производительностью от 200 до 2400 л/ч для крупных ускорителей и энергетических проектов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Комплекс НИОКР по проблемам ректификации воздуха с получением кислорода, азота и аргона высокой частоты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Участие в проектах создания агрегатов разделения изотопов водорода совместно с НИИЭФА, </a:t>
            </a:r>
            <a:r>
              <a:rPr lang="ru-RU" sz="1400" dirty="0" err="1" smtClean="0">
                <a:solidFill>
                  <a:srgbClr val="004162"/>
                </a:solidFill>
                <a:latin typeface="+mj-lt"/>
              </a:rPr>
              <a:t>ПО«Маяк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», РХТУ им. Менделеева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Комплекс исследований по теплообмену, гидравлике, ректификации изотопов гелия и извлечению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He-3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из природного гелия в рамках работ по проекту орбитального телескопа «Аэлита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algn="just"/>
            <a:r>
              <a:rPr lang="ru-RU" sz="1400" b="1" dirty="0" smtClean="0">
                <a:solidFill>
                  <a:srgbClr val="004162"/>
                </a:solidFill>
                <a:latin typeface="+mj-lt"/>
              </a:rPr>
              <a:t>Опыт  ПАО «Криогенмаш» в области создания гелиевого оборудования, знания процессов ректификации, в том числе смеси Не-3/Не-4 позволяют с уверенность говорить о том, что ПАО «Криогенмаш» готов к </a:t>
            </a:r>
            <a:r>
              <a:rPr lang="ru-RU" sz="1400" b="1" smtClean="0">
                <a:solidFill>
                  <a:srgbClr val="004162"/>
                </a:solidFill>
                <a:latin typeface="+mj-lt"/>
              </a:rPr>
              <a:t>изготовлению опытно-промышленной </a:t>
            </a:r>
            <a:r>
              <a:rPr lang="ru-RU" sz="1400" b="1" dirty="0" smtClean="0">
                <a:solidFill>
                  <a:srgbClr val="004162"/>
                </a:solidFill>
                <a:latin typeface="+mj-lt"/>
              </a:rPr>
              <a:t>установки извлечения Не-3 из жидкого гелия Амурского ГПЗ.</a:t>
            </a:r>
            <a:endParaRPr lang="ru-RU" sz="1400" b="1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41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62025" y="3638550"/>
            <a:ext cx="5049838" cy="25590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1079500"/>
            <a:r>
              <a:rPr lang="ru-RU" altLang="ru-RU" dirty="0"/>
              <a:t>П</a:t>
            </a:r>
            <a:r>
              <a:rPr lang="ru-RU" altLang="ru-RU" dirty="0" smtClean="0"/>
              <a:t>АО </a:t>
            </a:r>
            <a:r>
              <a:rPr lang="en-US" altLang="ru-RU" dirty="0" smtClean="0"/>
              <a:t>“</a:t>
            </a:r>
            <a:r>
              <a:rPr lang="ru-RU" altLang="ru-RU" dirty="0" smtClean="0"/>
              <a:t>Криогенмаш</a:t>
            </a:r>
            <a:r>
              <a:rPr lang="en-US" altLang="ru-RU" dirty="0" smtClean="0"/>
              <a:t>”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Россия,</a:t>
            </a:r>
            <a:r>
              <a:rPr lang="ru-RU" altLang="ru-RU" dirty="0" smtClean="0">
                <a:cs typeface="Tahoma" pitchFamily="34" charset="0"/>
              </a:rPr>
              <a:t> 143907, </a:t>
            </a:r>
            <a:r>
              <a:rPr lang="ru-RU" altLang="ru-RU" dirty="0" smtClean="0"/>
              <a:t>Московская область</a:t>
            </a:r>
            <a:r>
              <a:rPr lang="ru-RU" altLang="ru-RU" dirty="0" smtClean="0">
                <a:cs typeface="Tahoma" pitchFamily="34" charset="0"/>
              </a:rPr>
              <a:t>,</a:t>
            </a:r>
            <a:br>
              <a:rPr lang="ru-RU" altLang="ru-RU" dirty="0" smtClean="0">
                <a:cs typeface="Tahoma" pitchFamily="34" charset="0"/>
              </a:rPr>
            </a:br>
            <a:r>
              <a:rPr lang="ru-RU" altLang="ru-RU" dirty="0" smtClean="0"/>
              <a:t>г. Балашиха</a:t>
            </a:r>
            <a:r>
              <a:rPr lang="ru-RU" altLang="ru-RU" dirty="0" smtClean="0">
                <a:cs typeface="Tahoma" pitchFamily="34" charset="0"/>
              </a:rPr>
              <a:t>, </a:t>
            </a:r>
            <a:r>
              <a:rPr lang="ru-RU" altLang="ru-RU" dirty="0" smtClean="0"/>
              <a:t>проспект Ленина</a:t>
            </a:r>
            <a:r>
              <a:rPr lang="ru-RU" altLang="ru-RU" dirty="0" smtClean="0">
                <a:cs typeface="Tahoma" pitchFamily="34" charset="0"/>
              </a:rPr>
              <a:t>, 67</a:t>
            </a:r>
            <a:br>
              <a:rPr lang="ru-RU" altLang="ru-RU" dirty="0" smtClean="0">
                <a:cs typeface="Tahoma" pitchFamily="34" charset="0"/>
              </a:rPr>
            </a:br>
            <a:r>
              <a:rPr lang="ru-RU" altLang="ru-RU" dirty="0" smtClean="0">
                <a:cs typeface="Tahoma" pitchFamily="34" charset="0"/>
              </a:rPr>
              <a:t/>
            </a:r>
            <a:br>
              <a:rPr lang="ru-RU" altLang="ru-RU" dirty="0" smtClean="0">
                <a:cs typeface="Tahoma" pitchFamily="34" charset="0"/>
              </a:rPr>
            </a:br>
            <a:r>
              <a:rPr lang="ru-RU" altLang="ru-RU" dirty="0" smtClean="0"/>
              <a:t>тел.:	+7 (</a:t>
            </a:r>
            <a:r>
              <a:rPr lang="en-US" altLang="ru-RU" dirty="0" smtClean="0"/>
              <a:t>4</a:t>
            </a:r>
            <a:r>
              <a:rPr lang="ru-RU" altLang="ru-RU" dirty="0" smtClean="0"/>
              <a:t>95) 505-93</a:t>
            </a:r>
            <a:r>
              <a:rPr lang="en-US" altLang="ru-RU" dirty="0" smtClean="0"/>
              <a:t>33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факс</a:t>
            </a:r>
            <a:r>
              <a:rPr lang="fr-FR" altLang="ru-RU" dirty="0" smtClean="0">
                <a:cs typeface="Tahoma" pitchFamily="34" charset="0"/>
              </a:rPr>
              <a:t>:</a:t>
            </a:r>
            <a:r>
              <a:rPr lang="ru-RU" altLang="ru-RU" dirty="0" smtClean="0"/>
              <a:t>	</a:t>
            </a:r>
            <a:r>
              <a:rPr lang="fr-FR" altLang="ru-RU" dirty="0" smtClean="0">
                <a:cs typeface="Tahoma" pitchFamily="34" charset="0"/>
              </a:rPr>
              <a:t>+7</a:t>
            </a:r>
            <a:r>
              <a:rPr lang="ru-RU" altLang="ru-RU" dirty="0" smtClean="0">
                <a:cs typeface="Tahoma" pitchFamily="34" charset="0"/>
              </a:rPr>
              <a:t> </a:t>
            </a:r>
            <a:r>
              <a:rPr lang="fr-FR" altLang="ru-RU" dirty="0" smtClean="0">
                <a:cs typeface="Tahoma" pitchFamily="34" charset="0"/>
              </a:rPr>
              <a:t>(495)</a:t>
            </a:r>
            <a:r>
              <a:rPr lang="ru-RU" altLang="ru-RU" dirty="0" smtClean="0"/>
              <a:t> </a:t>
            </a:r>
            <a:r>
              <a:rPr lang="fr-FR" altLang="ru-RU" dirty="0" smtClean="0">
                <a:cs typeface="Tahoma" pitchFamily="34" charset="0"/>
              </a:rPr>
              <a:t>521-5722</a:t>
            </a:r>
            <a:r>
              <a:rPr lang="ru-RU" altLang="ru-RU" dirty="0" smtClean="0">
                <a:cs typeface="Tahoma" pitchFamily="34" charset="0"/>
              </a:rPr>
              <a:t/>
            </a:r>
            <a:br>
              <a:rPr lang="ru-RU" altLang="ru-RU" dirty="0" smtClean="0">
                <a:cs typeface="Tahoma" pitchFamily="34" charset="0"/>
              </a:rPr>
            </a:br>
            <a:r>
              <a:rPr lang="ru-RU" altLang="ru-RU" dirty="0" smtClean="0">
                <a:cs typeface="Tahoma" pitchFamily="34" charset="0"/>
              </a:rPr>
              <a:t/>
            </a:r>
            <a:br>
              <a:rPr lang="ru-RU" altLang="ru-RU" dirty="0" smtClean="0">
                <a:cs typeface="Tahoma" pitchFamily="34" charset="0"/>
              </a:rPr>
            </a:br>
            <a:r>
              <a:rPr lang="fr-FR" altLang="ru-RU" dirty="0" smtClean="0">
                <a:cs typeface="Tahoma" pitchFamily="34" charset="0"/>
              </a:rPr>
              <a:t>e-mail:</a:t>
            </a:r>
            <a:r>
              <a:rPr lang="en-US" altLang="ru-RU" dirty="0" smtClean="0"/>
              <a:t>	</a:t>
            </a:r>
            <a:r>
              <a:rPr lang="en-US" altLang="ru-RU" dirty="0" smtClean="0">
                <a:cs typeface="Tahoma" pitchFamily="34" charset="0"/>
              </a:rPr>
              <a:t>root</a:t>
            </a:r>
            <a:r>
              <a:rPr lang="fr-FR" altLang="ru-RU" dirty="0" smtClean="0">
                <a:cs typeface="Tahoma" pitchFamily="34" charset="0"/>
              </a:rPr>
              <a:t>@cryogenmash.ru</a:t>
            </a:r>
            <a:r>
              <a:rPr lang="ru-RU" altLang="ru-RU" dirty="0" smtClean="0">
                <a:cs typeface="Tahoma" pitchFamily="34" charset="0"/>
              </a:rPr>
              <a:t/>
            </a:r>
            <a:br>
              <a:rPr lang="ru-RU" altLang="ru-RU" dirty="0" smtClean="0">
                <a:cs typeface="Tahoma" pitchFamily="34" charset="0"/>
              </a:rPr>
            </a:br>
            <a:r>
              <a:rPr lang="en-US" altLang="ru-RU" dirty="0" smtClean="0"/>
              <a:t>web-site:	</a:t>
            </a:r>
            <a:r>
              <a:rPr lang="en-US" altLang="ru-RU" dirty="0" smtClean="0">
                <a:cs typeface="Tahoma" pitchFamily="34" charset="0"/>
              </a:rPr>
              <a:t>www.cryogenmash.ru</a:t>
            </a:r>
            <a:endParaRPr lang="ru-RU" altLang="ru-RU" dirty="0" smtClean="0">
              <a:cs typeface="Tahoma" pitchFamily="34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766646" y="2191259"/>
            <a:ext cx="6372708" cy="7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7" rIns="91413" bIns="45707" anchor="b"/>
          <a:lstStyle>
            <a:lvl1pPr eaLnBrk="0" hangingPunct="0">
              <a:defRPr sz="2000">
                <a:solidFill>
                  <a:srgbClr val="00517A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517A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517A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517A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517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17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17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17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17A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4162"/>
                </a:solidFill>
                <a:latin typeface="Tahoma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2CA277C0-7632-4D3F-864D-B324EF6662D7}" type="slidenum">
              <a:rPr lang="ru-RU" altLang="ru-RU" sz="1200" smtClean="0"/>
              <a:pPr>
                <a:defRPr/>
              </a:pPr>
              <a:t>11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905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2699" y="260648"/>
            <a:ext cx="7524836" cy="2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sz="1400" dirty="0" smtClean="0"/>
              <a:t>Уникальные </a:t>
            </a:r>
            <a:r>
              <a:rPr lang="ru-RU" sz="1400" dirty="0"/>
              <a:t>свойства Не-3 и области его применения в науке и технике</a:t>
            </a:r>
            <a:br>
              <a:rPr lang="ru-RU" sz="1400" dirty="0"/>
            </a:br>
            <a:endParaRPr lang="ru-RU" altLang="ru-RU" sz="1500" kern="1200" dirty="0">
              <a:solidFill>
                <a:srgbClr val="00517A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2</a:t>
            </a:fld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97079"/>
              </p:ext>
            </p:extLst>
          </p:nvPr>
        </p:nvGraphicFramePr>
        <p:xfrm>
          <a:off x="781161" y="1448781"/>
          <a:ext cx="8960371" cy="5004555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2379809"/>
                <a:gridCol w="3506608"/>
                <a:gridCol w="3073954"/>
              </a:tblGrid>
              <a:tr h="47571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Свойства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Не-3</a:t>
                      </a:r>
                      <a:endParaRPr lang="ru-RU" sz="1200" b="1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Области и особенности применения</a:t>
                      </a:r>
                      <a:endParaRPr lang="ru-RU" sz="1200" b="1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08461"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Самая низкая температура жидкого состояния,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отсутствие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сверхтекучести вплоть до 0,003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К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Физика и техника сверхнизких температур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:</a:t>
                      </a:r>
                    </a:p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криостаты и рефрижераторы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температурном уровне до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0,3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К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517A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10798"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Поглощение нейтронного излучения от радиоактивного источника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Системы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безопасности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: </a:t>
                      </a:r>
                    </a:p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датчики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обнаружения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радиоактивных материалов и  источников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радиоактивного излучения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517A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49442"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Поляризация атомов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Системы передачи изображений на основе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ядерно-магнитного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резонанса,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диагностика 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органов дыхания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517A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60140"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Способность вступать в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реакции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термоядерного синтеза 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с минимальным радиоактивным излучением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Термоядерные энергетические реакторы: </a:t>
                      </a:r>
                      <a:endParaRPr lang="ru-RU" sz="1200" kern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повышенная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эффективность, </a:t>
                      </a:r>
                      <a:endParaRPr lang="ru-RU" sz="1200" kern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экологическая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безопасность, </a:t>
                      </a:r>
                      <a:endParaRPr lang="ru-RU" sz="1200" kern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прямая </a:t>
                      </a:r>
                      <a:r>
                        <a:rPr lang="ru-RU" sz="1200" kern="1200" dirty="0">
                          <a:solidFill>
                            <a:srgbClr val="00517A"/>
                          </a:solidFill>
                          <a:latin typeface="+mj-lt"/>
                        </a:rPr>
                        <a:t>конверсия в электроэнергию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just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517A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2812854"/>
            <a:ext cx="1476164" cy="1732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4005064"/>
            <a:ext cx="1121714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1" y="4977172"/>
            <a:ext cx="1812707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531500"/>
            <a:ext cx="1404156" cy="2151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548680"/>
            <a:ext cx="1908212" cy="862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3397" y="692696"/>
            <a:ext cx="672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 Не-3 </a:t>
            </a:r>
            <a:r>
              <a:rPr lang="en-US" sz="1400" b="1" dirty="0" smtClean="0"/>
              <a:t>– </a:t>
            </a:r>
            <a:r>
              <a:rPr lang="ru-RU" sz="1400" dirty="0" smtClean="0"/>
              <a:t>более легкий из двух стабильных изотопов гелия.</a:t>
            </a:r>
          </a:p>
          <a:p>
            <a:r>
              <a:rPr lang="ru-RU" sz="1400" dirty="0" smtClean="0"/>
              <a:t>Особенность строения ядра </a:t>
            </a:r>
            <a:r>
              <a:rPr lang="ru-RU" sz="1400" b="1" dirty="0" smtClean="0"/>
              <a:t>Не-3 </a:t>
            </a:r>
            <a:r>
              <a:rPr lang="ru-RU" sz="1400" dirty="0" smtClean="0"/>
              <a:t>обуславливает ряд его уникальных свойств.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085348" y="117178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8965" y="117178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6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6840760" cy="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500" dirty="0"/>
              <a:t>Распространение</a:t>
            </a:r>
            <a:r>
              <a:rPr lang="ru-RU" altLang="ru-RU" sz="1500" dirty="0" smtClean="0">
                <a:solidFill>
                  <a:srgbClr val="002060"/>
                </a:solidFill>
              </a:rPr>
              <a:t> </a:t>
            </a:r>
            <a:r>
              <a:rPr lang="ru-RU" altLang="ru-RU" sz="1500" dirty="0"/>
              <a:t>Не-3 в естественных условиях Земли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3</a:t>
            </a:fld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9569" t="14506" r="19202" b="16587"/>
          <a:stretch/>
        </p:blipFill>
        <p:spPr bwMode="auto">
          <a:xfrm>
            <a:off x="5709084" y="1052736"/>
            <a:ext cx="392443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04528" y="656692"/>
                <a:ext cx="5040560" cy="182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Общие ресурсы </a:t>
                </a:r>
                <a:r>
                  <a:rPr lang="en-US" altLang="ru-RU" sz="1400" dirty="0" smtClean="0">
                    <a:solidFill>
                      <a:srgbClr val="004162"/>
                    </a:solidFill>
                    <a:latin typeface="+mj-lt"/>
                  </a:rPr>
                  <a:t>He-3</a:t>
                </a: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 на Земле ограничены</a:t>
                </a:r>
                <a:r>
                  <a:rPr lang="ru-RU" altLang="ru-RU" sz="1400" dirty="0">
                    <a:solidFill>
                      <a:srgbClr val="004162"/>
                    </a:solidFill>
                    <a:latin typeface="+mj-lt"/>
                  </a:rPr>
                  <a:t> </a:t>
                </a:r>
                <a:r>
                  <a:rPr lang="en-US" altLang="ru-RU" sz="1400" dirty="0">
                    <a:solidFill>
                      <a:srgbClr val="004162"/>
                    </a:solidFill>
                    <a:latin typeface="+mj-lt"/>
                  </a:rPr>
                  <a:t>~</a:t>
                </a: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4000 тонн.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Содержание </a:t>
                </a:r>
                <a:r>
                  <a:rPr lang="en-US" altLang="ru-RU" sz="1400" dirty="0" smtClean="0">
                    <a:solidFill>
                      <a:srgbClr val="004162"/>
                    </a:solidFill>
                    <a:latin typeface="+mj-lt"/>
                  </a:rPr>
                  <a:t>He-3 </a:t>
                </a: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в </a:t>
                </a: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гелии</a:t>
                </a:r>
                <a:r>
                  <a:rPr lang="en-US" altLang="ru-RU" sz="1400" dirty="0" smtClean="0">
                    <a:solidFill>
                      <a:srgbClr val="004162"/>
                    </a:solidFill>
                    <a:latin typeface="+mj-lt"/>
                  </a:rPr>
                  <a:t> </a:t>
                </a:r>
                <a:r>
                  <a:rPr lang="ru-RU" altLang="ru-RU" sz="1400" dirty="0" smtClean="0">
                    <a:solidFill>
                      <a:srgbClr val="004162"/>
                    </a:solidFill>
                    <a:latin typeface="+mj-lt"/>
                  </a:rPr>
                  <a:t>на уровне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1400">
                            <a:latin typeface="+mj-lt"/>
                          </a:rPr>
                          <m:t>10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1400" b="0" i="0" smtClean="0">
                            <a:latin typeface="+mj-lt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ru-RU" sz="1400">
                            <a:latin typeface="+mj-lt"/>
                          </a:rPr>
                          <m:t>6</m:t>
                        </m:r>
                      </m:sup>
                    </m:sSup>
                    <m:r>
                      <a:rPr lang="ru-RU" sz="1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altLang="ru-RU" sz="1400" dirty="0" smtClean="0">
                  <a:solidFill>
                    <a:schemeClr val="folHlink"/>
                  </a:solidFill>
                  <a:latin typeface="+mj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altLang="ru-RU" sz="1400" dirty="0" smtClean="0">
                    <a:solidFill>
                      <a:schemeClr val="folHlink"/>
                    </a:solidFill>
                    <a:latin typeface="+mj-lt"/>
                  </a:rPr>
                  <a:t>В качестве естественного промышленного источника </a:t>
                </a:r>
                <a:r>
                  <a:rPr lang="en-US" altLang="ru-RU" sz="1400" dirty="0" smtClean="0">
                    <a:solidFill>
                      <a:schemeClr val="folHlink"/>
                    </a:solidFill>
                    <a:latin typeface="+mj-lt"/>
                  </a:rPr>
                  <a:t>He-3</a:t>
                </a:r>
                <a:r>
                  <a:rPr lang="ru-RU" altLang="ru-RU" sz="1400" dirty="0" smtClean="0">
                    <a:solidFill>
                      <a:schemeClr val="folHlink"/>
                    </a:solidFill>
                    <a:latin typeface="+mj-lt"/>
                  </a:rPr>
                  <a:t> может рассматриваться гелий из </a:t>
                </a:r>
                <a:r>
                  <a:rPr lang="ru-RU" altLang="ru-RU" sz="1400" b="1" dirty="0" smtClean="0">
                    <a:solidFill>
                      <a:schemeClr val="folHlink"/>
                    </a:solidFill>
                    <a:latin typeface="+mj-lt"/>
                  </a:rPr>
                  <a:t>воздуха</a:t>
                </a:r>
                <a:r>
                  <a:rPr lang="ru-RU" altLang="ru-RU" sz="1400" dirty="0" smtClean="0">
                    <a:solidFill>
                      <a:schemeClr val="folHlink"/>
                    </a:solidFill>
                    <a:latin typeface="+mj-lt"/>
                  </a:rPr>
                  <a:t> и </a:t>
                </a:r>
                <a:r>
                  <a:rPr lang="ru-RU" altLang="ru-RU" sz="1400" b="1" dirty="0" smtClean="0">
                    <a:solidFill>
                      <a:schemeClr val="folHlink"/>
                    </a:solidFill>
                    <a:latin typeface="+mj-lt"/>
                  </a:rPr>
                  <a:t>природного газа</a:t>
                </a:r>
                <a:r>
                  <a:rPr lang="ru-RU" altLang="ru-RU" sz="1400" dirty="0" smtClean="0">
                    <a:solidFill>
                      <a:schemeClr val="folHlink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8" y="656692"/>
                <a:ext cx="5040560" cy="1823000"/>
              </a:xfrm>
              <a:prstGeom prst="rect">
                <a:avLst/>
              </a:prstGeom>
              <a:blipFill rotWithShape="1">
                <a:blip r:embed="rId4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853100" y="627075"/>
            <a:ext cx="385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Диаграмма изотопных отношений Не-3/Не-4 для земных источников Не-3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358433"/>
                  </p:ext>
                </p:extLst>
              </p:nvPr>
            </p:nvGraphicFramePr>
            <p:xfrm>
              <a:off x="1604628" y="4363550"/>
              <a:ext cx="7200800" cy="2070798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23269"/>
                    <a:gridCol w="1952995"/>
                    <a:gridCol w="1224136"/>
                    <a:gridCol w="1188132"/>
                    <a:gridCol w="1188132"/>
                    <a:gridCol w="1224136"/>
                  </a:tblGrid>
                  <a:tr h="191368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№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Источники Не-3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  Ресурсы, метрические </a:t>
                          </a: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тонны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226695" algn="just"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273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200" b="1" kern="1200" dirty="0">
                            <a:solidFill>
                              <a:srgbClr val="004568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Доказанные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Вероятные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Возможные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Рискованные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91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Атмосфера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4000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91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2.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Океаны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11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3.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Ископаемый ПГ (США)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0,23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0,18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0,20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0,08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61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4.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ПГ в зонах подвижки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0,03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25000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4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5.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Газ в мантии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kern="1200" smtClean="0">
                                      <a:solidFill>
                                        <a:srgbClr val="00517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kern="1200">
                                      <a:solidFill>
                                        <a:srgbClr val="00517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1662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 </a:t>
                          </a: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Всего</a:t>
                          </a:r>
                          <a:endParaRPr lang="ru-RU" sz="1200" b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4</a:t>
                          </a:r>
                          <a:r>
                            <a:rPr lang="en-US" sz="1200" kern="1200" baseline="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 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kern="1200" smtClean="0">
                                      <a:solidFill>
                                        <a:srgbClr val="00517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1200" kern="120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200" b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0,18</a:t>
                          </a:r>
                          <a:endParaRPr lang="ru-RU" sz="1200" b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 kern="1200" smtClean="0">
                                        <a:solidFill>
                                          <a:srgbClr val="00517A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1200" kern="1200">
                                        <a:solidFill>
                                          <a:srgbClr val="00517A"/>
                                        </a:solidFill>
                                        <a:latin typeface="+mj-lt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ru-RU" sz="1200" kern="1200">
                                        <a:solidFill>
                                          <a:srgbClr val="00517A"/>
                                        </a:solidFill>
                                        <a:latin typeface="+mj-lt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0" i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kern="1200" smtClean="0">
                                      <a:solidFill>
                                        <a:srgbClr val="00517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200" kern="1200" smtClean="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1200" kern="1200" smtClean="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kern="1200">
                                      <a:solidFill>
                                        <a:srgbClr val="00517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200" kern="1200" smtClean="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1200" kern="1200" smtClean="0">
                                      <a:solidFill>
                                        <a:srgbClr val="00517A"/>
                                      </a:solidFill>
                                      <a:latin typeface="+mj-lt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ru-RU" sz="1200" b="0" i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358433"/>
                  </p:ext>
                </p:extLst>
              </p:nvPr>
            </p:nvGraphicFramePr>
            <p:xfrm>
              <a:off x="1604628" y="4363550"/>
              <a:ext cx="7200800" cy="2070798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23269"/>
                    <a:gridCol w="1952995"/>
                    <a:gridCol w="1224136"/>
                    <a:gridCol w="1188132"/>
                    <a:gridCol w="1188132"/>
                    <a:gridCol w="1224136"/>
                  </a:tblGrid>
                  <a:tr h="191368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№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Источники Не-3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  Ресурсы, метрические </a:t>
                          </a: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тонны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226695" algn="just"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273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200" b="1" kern="1200" dirty="0">
                            <a:solidFill>
                              <a:srgbClr val="004568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Доказанные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Вероятные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Возможные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Рискованные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91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Атмосфера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4000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91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2.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Океаны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11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3.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Ископаемый ПГ (США)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0,23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0,18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0,20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0,08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61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4.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ПГ в зонах подвижки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0,03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1000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25000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4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5.</a:t>
                          </a:r>
                          <a:endParaRPr lang="ru-RU" sz="1200" b="1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Газ в мантии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-</a:t>
                          </a:r>
                          <a:endParaRPr lang="ru-RU" sz="120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87562" t="-609302" r="-498" b="-130233"/>
                          </a:stretch>
                        </a:blipFill>
                      </a:tcPr>
                    </a:tc>
                  </a:tr>
                  <a:tr h="261662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 </a:t>
                          </a:r>
                          <a:r>
                            <a:rPr lang="ru-RU" sz="1200" kern="1200" dirty="0" smtClean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Всего</a:t>
                          </a:r>
                          <a:endParaRPr lang="ru-RU" sz="1200" b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4030" t="-709302" r="-294030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kern="1200" dirty="0">
                              <a:solidFill>
                                <a:srgbClr val="00517A"/>
                              </a:solidFill>
                              <a:latin typeface="+mj-lt"/>
                            </a:rPr>
                            <a:t>0,18</a:t>
                          </a:r>
                          <a:endParaRPr lang="ru-RU" sz="1200" b="0" kern="1200" dirty="0">
                            <a:solidFill>
                              <a:srgbClr val="00517A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2564" t="-709302" r="-103590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87562" t="-709302" r="-498" b="-302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Прямоугольник 11"/>
          <p:cNvSpPr/>
          <p:nvPr/>
        </p:nvSpPr>
        <p:spPr>
          <a:xfrm>
            <a:off x="2972780" y="4016097"/>
            <a:ext cx="4932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Оценки ресурсов Не-3 на Земле (в метрических тоннах</a:t>
            </a:r>
            <a:r>
              <a:rPr lang="ru-RU" b="1" dirty="0" smtClean="0"/>
              <a:t>)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58054"/>
              </p:ext>
            </p:extLst>
          </p:nvPr>
        </p:nvGraphicFramePr>
        <p:xfrm>
          <a:off x="920552" y="2575808"/>
          <a:ext cx="3996444" cy="128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132"/>
                <a:gridCol w="1512168"/>
                <a:gridCol w="1296144"/>
              </a:tblGrid>
              <a:tr h="4431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Среда</a:t>
                      </a:r>
                      <a:endParaRPr lang="ru-RU" sz="1200" b="1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Содержание гелия</a:t>
                      </a:r>
                      <a:endParaRPr lang="ru-RU" sz="1200" b="1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Содержание</a:t>
                      </a:r>
                      <a:r>
                        <a:rPr lang="ru-RU" sz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Не-3 в гелии</a:t>
                      </a:r>
                      <a:endParaRPr lang="ru-RU" sz="1200" b="1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Воздух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5,24 </a:t>
                      </a:r>
                      <a:r>
                        <a:rPr lang="en-US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ppm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1,4 </a:t>
                      </a:r>
                      <a:r>
                        <a:rPr lang="en-US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ppm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Природный газ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0,2</a:t>
                      </a:r>
                      <a:r>
                        <a:rPr lang="en-US" sz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– 0,65 %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0,1</a:t>
                      </a:r>
                      <a:r>
                        <a:rPr lang="en-US" sz="1200" baseline="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– 0,2 ppm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7315200" cy="2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500" dirty="0"/>
              <a:t>Динамика</a:t>
            </a:r>
            <a:r>
              <a:rPr lang="ru-RU" altLang="ru-RU" sz="1500" b="0" dirty="0" smtClean="0">
                <a:latin typeface="Arial" charset="0"/>
              </a:rPr>
              <a:t> </a:t>
            </a:r>
            <a:r>
              <a:rPr lang="ru-RU" altLang="ru-RU" sz="1500" dirty="0"/>
              <a:t>производства и потребления Не-3 в США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4</a:t>
            </a:fld>
            <a:endParaRPr lang="ru-RU" sz="12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4171" t="22091" r="23604" b="14335"/>
          <a:stretch/>
        </p:blipFill>
        <p:spPr bwMode="auto">
          <a:xfrm>
            <a:off x="671248" y="896032"/>
            <a:ext cx="4914022" cy="325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078" y="620687"/>
            <a:ext cx="50858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b="1" dirty="0"/>
              <a:t>Динамика производства, потребления и накопления Не-3 в США в 90-е и 2000-е годы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20359" r="22960" b="22056"/>
          <a:stretch/>
        </p:blipFill>
        <p:spPr bwMode="auto">
          <a:xfrm>
            <a:off x="5732919" y="3858432"/>
            <a:ext cx="3912994" cy="2666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1092" y="3571128"/>
            <a:ext cx="38341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b="1" dirty="0"/>
              <a:t>Анализ потребностей Не-3 на период </a:t>
            </a:r>
            <a:r>
              <a:rPr lang="ru-RU" sz="1050" b="1" dirty="0" smtClean="0"/>
              <a:t>2009-2018г.</a:t>
            </a:r>
            <a:endParaRPr lang="ru-RU" sz="105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9084" y="1828562"/>
            <a:ext cx="39368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sz="1400" dirty="0" smtClean="0"/>
              <a:t>Единственным источником </a:t>
            </a:r>
            <a:r>
              <a:rPr lang="en-US" sz="1400" dirty="0" smtClean="0"/>
              <a:t>He-3 </a:t>
            </a:r>
            <a:r>
              <a:rPr lang="ru-RU" sz="1400" dirty="0" smtClean="0"/>
              <a:t>в настоящее время является </a:t>
            </a:r>
            <a:r>
              <a:rPr lang="ru-RU" sz="1400" b="1" dirty="0" smtClean="0"/>
              <a:t>оружейный тритий.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sz="1400" dirty="0" smtClean="0"/>
              <a:t>Из-за сокращения запасов ядерного оружия производство и запасы </a:t>
            </a:r>
            <a:r>
              <a:rPr lang="en-US" sz="1400" dirty="0" smtClean="0"/>
              <a:t>He-3</a:t>
            </a:r>
            <a:r>
              <a:rPr lang="ru-RU" sz="1400" dirty="0" smtClean="0"/>
              <a:t> в США за 20 лет (1990-2010г.) сократились более чем в два раза.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248" y="4329100"/>
            <a:ext cx="4914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sz="1400" dirty="0"/>
              <a:t>Д</a:t>
            </a:r>
            <a:r>
              <a:rPr lang="ru-RU" sz="1400" dirty="0" smtClean="0"/>
              <a:t>инамика использования </a:t>
            </a:r>
            <a:r>
              <a:rPr lang="en-US" sz="1400" dirty="0" smtClean="0"/>
              <a:t>He-3 </a:t>
            </a:r>
            <a:r>
              <a:rPr lang="ru-RU" sz="1400" dirty="0" smtClean="0"/>
              <a:t>в США существенно меняется: снижается доля нейтронных датчиков с </a:t>
            </a:r>
            <a:r>
              <a:rPr lang="en-US" sz="1400" dirty="0" smtClean="0"/>
              <a:t>He-3</a:t>
            </a:r>
            <a:r>
              <a:rPr lang="ru-RU" sz="1400" dirty="0" smtClean="0"/>
              <a:t>, растет его применение в научных исследованиях.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sz="1400" dirty="0" smtClean="0"/>
              <a:t>По оценкам общий объем производства Не-3 в США в последние годы составляет всего </a:t>
            </a:r>
            <a:r>
              <a:rPr lang="ru-RU" sz="1400" b="1" dirty="0" smtClean="0"/>
              <a:t>15 м3/год</a:t>
            </a:r>
            <a:r>
              <a:rPr lang="ru-RU" sz="1400" dirty="0" smtClean="0"/>
              <a:t>. Спрос же на этот изотоп составляет </a:t>
            </a:r>
            <a:r>
              <a:rPr lang="ru-RU" sz="1400" b="1" dirty="0" smtClean="0"/>
              <a:t>65 м3/год.</a:t>
            </a:r>
            <a:endParaRPr lang="ru-RU" sz="1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5" y="440668"/>
            <a:ext cx="3149987" cy="14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7315200" cy="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Жидкий гелий Амурского ГПЗ - потенциальный источник </a:t>
            </a:r>
            <a:r>
              <a:rPr lang="en-US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He-3</a:t>
            </a:r>
            <a:endParaRPr lang="ru-RU" altLang="ru-RU" sz="1500" kern="1200" dirty="0">
              <a:solidFill>
                <a:srgbClr val="00517A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2500" y="3032956"/>
            <a:ext cx="4644516" cy="34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На заводе из природного газа будет извлекаться этан</a:t>
            </a:r>
            <a:r>
              <a:rPr lang="ru-RU" sz="1400" dirty="0">
                <a:solidFill>
                  <a:srgbClr val="00517A"/>
                </a:solidFill>
                <a:latin typeface="+mj-lt"/>
              </a:rPr>
              <a:t>, пропан, бутан, </a:t>
            </a:r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пентан-</a:t>
            </a:r>
            <a:r>
              <a:rPr lang="ru-RU" sz="1400" dirty="0" err="1" smtClean="0">
                <a:solidFill>
                  <a:srgbClr val="00517A"/>
                </a:solidFill>
                <a:latin typeface="+mj-lt"/>
              </a:rPr>
              <a:t>гексановая</a:t>
            </a:r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 фракция </a:t>
            </a:r>
            <a:r>
              <a:rPr lang="ru-RU" sz="1400" dirty="0">
                <a:solidFill>
                  <a:srgbClr val="00517A"/>
                </a:solidFill>
                <a:latin typeface="+mj-lt"/>
              </a:rPr>
              <a:t>и гелий. После этого очищенный природный газ будет поступать на экспорт в Китай по газопроводу «Сила Сибири». Производство гелия на Амурском ГПЗ начнётся в 2021 г. и достигнет ежегодного уровня в 60 млн </a:t>
            </a:r>
            <a:r>
              <a:rPr lang="ru-RU" sz="1400" dirty="0" err="1" smtClean="0">
                <a:solidFill>
                  <a:srgbClr val="00517A"/>
                </a:solidFill>
                <a:latin typeface="+mj-lt"/>
              </a:rPr>
              <a:t>куб.м</a:t>
            </a:r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 к </a:t>
            </a:r>
            <a:r>
              <a:rPr lang="ru-RU" sz="1400" dirty="0">
                <a:solidFill>
                  <a:srgbClr val="00517A"/>
                </a:solidFill>
                <a:latin typeface="+mj-lt"/>
              </a:rPr>
              <a:t>2026-2027 гг</a:t>
            </a:r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.</a:t>
            </a:r>
          </a:p>
          <a:p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Потенциал Амурского ГПЗ по </a:t>
            </a:r>
            <a:r>
              <a:rPr lang="en-US" sz="1400" b="1" dirty="0" smtClean="0">
                <a:solidFill>
                  <a:srgbClr val="00517A"/>
                </a:solidFill>
                <a:latin typeface="+mj-lt"/>
              </a:rPr>
              <a:t>He-3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сопоставим с годовым производством всего </a:t>
            </a:r>
            <a:r>
              <a:rPr lang="en-US" sz="1400" b="1" dirty="0" smtClean="0">
                <a:solidFill>
                  <a:srgbClr val="00517A"/>
                </a:solidFill>
                <a:latin typeface="+mj-lt"/>
              </a:rPr>
              <a:t>He-3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в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США</a:t>
            </a:r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.</a:t>
            </a:r>
            <a:endParaRPr lang="ru-RU" sz="1400" dirty="0" smtClean="0">
              <a:solidFill>
                <a:srgbClr val="00517A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Один ожижитель гелия на 2400 л/ч</a:t>
            </a:r>
            <a:r>
              <a:rPr lang="en-US" sz="1400" b="1" dirty="0" smtClean="0">
                <a:solidFill>
                  <a:srgbClr val="00517A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может обеспечить извлечение 2,5 м3/год Не-3.</a:t>
            </a:r>
          </a:p>
          <a:p>
            <a:r>
              <a:rPr lang="ru-RU" sz="1400" dirty="0" smtClean="0">
                <a:solidFill>
                  <a:srgbClr val="00517A"/>
                </a:solidFill>
                <a:latin typeface="+mj-lt"/>
              </a:rPr>
              <a:t>Планируется построить несколько ожижителей данной производительности.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620688"/>
            <a:ext cx="5501984" cy="2330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3609020"/>
            <a:ext cx="4732782" cy="2163029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70417" y="764704"/>
            <a:ext cx="31824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00517A"/>
                </a:solidFill>
                <a:latin typeface="+mj-lt"/>
              </a:rPr>
              <a:t>Амурский ГПЗ станет крупнейшим в России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предприятием </a:t>
            </a:r>
            <a:r>
              <a:rPr lang="ru-RU" sz="1400" b="1" dirty="0">
                <a:solidFill>
                  <a:srgbClr val="00517A"/>
                </a:solidFill>
                <a:latin typeface="+mj-lt"/>
              </a:rPr>
              <a:t>по переработке природного газа — его производительность составит 42 млрд куб. 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м</a:t>
            </a:r>
            <a:r>
              <a:rPr lang="en-US" sz="1400" b="1" dirty="0" smtClean="0">
                <a:solidFill>
                  <a:srgbClr val="00517A"/>
                </a:solidFill>
                <a:latin typeface="+mj-lt"/>
              </a:rPr>
              <a:t>.</a:t>
            </a:r>
            <a:r>
              <a:rPr lang="ru-RU" sz="1400" b="1" dirty="0" smtClean="0">
                <a:solidFill>
                  <a:srgbClr val="00517A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517A"/>
                </a:solidFill>
                <a:latin typeface="+mj-lt"/>
              </a:rPr>
              <a:t>газа в год. </a:t>
            </a:r>
          </a:p>
        </p:txBody>
      </p:sp>
    </p:spTree>
    <p:extLst>
      <p:ext uri="{BB962C8B-B14F-4D97-AF65-F5344CB8AC3E}">
        <p14:creationId xmlns:p14="http://schemas.microsoft.com/office/powerpoint/2010/main" val="183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04116"/>
              </p:ext>
            </p:extLst>
          </p:nvPr>
        </p:nvGraphicFramePr>
        <p:xfrm>
          <a:off x="704528" y="1117060"/>
          <a:ext cx="9037003" cy="537598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264696"/>
                <a:gridCol w="2772307"/>
              </a:tblGrid>
              <a:tr h="151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Не-4 переходит в сверхтекучее состояние при температуре 2,17 К.</a:t>
                      </a:r>
                    </a:p>
                    <a:p>
                      <a:endParaRPr lang="ru-RU" sz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endParaRPr lang="ru-RU" sz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Концентрирование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He-3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 ограничено величиной </a:t>
                      </a:r>
                      <a:r>
                        <a:rPr lang="en-US" sz="1200" kern="1200" baseline="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  <a:endParaRPr lang="ru-RU" sz="1200" kern="1200" dirty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802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517A"/>
                          </a:solidFill>
                          <a:latin typeface="+mj-lt"/>
                        </a:rPr>
                        <a:t>Ткип</a:t>
                      </a:r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Не-4 = 4,23К</a:t>
                      </a:r>
                    </a:p>
                    <a:p>
                      <a:r>
                        <a:rPr lang="ru-RU" sz="1200" dirty="0" err="1" smtClean="0">
                          <a:solidFill>
                            <a:srgbClr val="00517A"/>
                          </a:solidFill>
                          <a:latin typeface="+mj-lt"/>
                        </a:rPr>
                        <a:t>Ткип</a:t>
                      </a:r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 Не-3 = 3,19К</a:t>
                      </a:r>
                    </a:p>
                    <a:p>
                      <a:endParaRPr lang="ru-RU" sz="1200" dirty="0" smtClean="0">
                        <a:solidFill>
                          <a:srgbClr val="00517A"/>
                        </a:solidFill>
                        <a:latin typeface="+mj-lt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517A"/>
                          </a:solidFill>
                          <a:latin typeface="+mj-lt"/>
                        </a:rPr>
                        <a:t>Разница в температурах кипения позволяет осуществлять разделение изотопов в любом диапазоне концентраций</a:t>
                      </a:r>
                      <a:endParaRPr lang="ru-RU" sz="1200" dirty="0">
                        <a:solidFill>
                          <a:srgbClr val="00517A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875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 первой ступени используется сверхтекучая фильтрация с обогащением Не-3 от 400 </a:t>
                      </a:r>
                      <a:r>
                        <a:rPr lang="en-US" sz="1200" kern="1200" dirty="0" smtClean="0">
                          <a:solidFill>
                            <a:srgbClr val="00517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ppm</a:t>
                      </a:r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до 10 % Не-3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517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 второй ступени ректификация</a:t>
                      </a:r>
                      <a:r>
                        <a:rPr lang="ru-RU" sz="1200" kern="1200" baseline="0" dirty="0" smtClean="0">
                          <a:solidFill>
                            <a:srgbClr val="00517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 получением чистого продукта Не-3</a:t>
                      </a:r>
                      <a:endParaRPr lang="ru-RU" sz="1200" kern="1200" dirty="0" smtClean="0">
                        <a:solidFill>
                          <a:srgbClr val="00517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7315200" cy="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Криогенные методы разделения </a:t>
            </a:r>
            <a:r>
              <a:rPr lang="ru-RU" altLang="ru-RU" sz="1500" kern="1200" dirty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изотопов гелия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t="17450" r="29606" b="18191"/>
          <a:stretch/>
        </p:blipFill>
        <p:spPr bwMode="auto">
          <a:xfrm>
            <a:off x="5368396" y="1160748"/>
            <a:ext cx="1564824" cy="142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 t="25830" r="26522" b="29323"/>
          <a:stretch/>
        </p:blipFill>
        <p:spPr bwMode="auto">
          <a:xfrm>
            <a:off x="4196916" y="4725144"/>
            <a:ext cx="270030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65452" t="15511" r="14922" b="11817"/>
          <a:stretch/>
        </p:blipFill>
        <p:spPr bwMode="auto">
          <a:xfrm>
            <a:off x="3007018" y="2632349"/>
            <a:ext cx="1477930" cy="1983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70290" y="1112522"/>
            <a:ext cx="2374498" cy="4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517A"/>
                </a:solidFill>
                <a:latin typeface="Tahoma" pitchFamily="34" charset="0"/>
              </a:rPr>
              <a:t>Принцип сверхтекучей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517A"/>
                </a:solidFill>
                <a:latin typeface="Tahoma" pitchFamily="34" charset="0"/>
              </a:rPr>
              <a:t>фильтрации </a:t>
            </a:r>
            <a:r>
              <a:rPr lang="en-US" altLang="ru-RU" sz="1200" b="1" dirty="0" smtClean="0">
                <a:solidFill>
                  <a:srgbClr val="00517A"/>
                </a:solidFill>
                <a:latin typeface="Tahoma" pitchFamily="34" charset="0"/>
              </a:rPr>
              <a:t>T&lt;2,2 </a:t>
            </a:r>
            <a:r>
              <a:rPr lang="ru-RU" altLang="ru-RU" sz="1200" b="1" dirty="0" smtClean="0">
                <a:solidFill>
                  <a:srgbClr val="00517A"/>
                </a:solidFill>
                <a:latin typeface="Tahoma" pitchFamily="34" charset="0"/>
              </a:rPr>
              <a:t>К</a:t>
            </a:r>
            <a:endParaRPr lang="ru-RU" altLang="ru-RU" sz="1200" b="1" kern="1200" dirty="0">
              <a:solidFill>
                <a:srgbClr val="00517A"/>
              </a:solidFill>
              <a:latin typeface="Tahoma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6516" y="2672916"/>
            <a:ext cx="2196244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517A"/>
                </a:solidFill>
                <a:latin typeface="Tahoma" pitchFamily="34" charset="0"/>
              </a:rPr>
              <a:t>Принцип ректификации</a:t>
            </a:r>
            <a:endParaRPr lang="ru-RU" altLang="ru-RU" sz="1200" b="1" kern="1200" dirty="0">
              <a:solidFill>
                <a:srgbClr val="00517A"/>
              </a:solidFill>
              <a:latin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68524" y="4689140"/>
            <a:ext cx="277230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200" b="1" kern="1200" dirty="0" smtClean="0">
                <a:solidFill>
                  <a:srgbClr val="00517A"/>
                </a:solidFill>
                <a:latin typeface="Tahoma" pitchFamily="34" charset="0"/>
              </a:rPr>
              <a:t>Сочетание фильтрации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200" b="1" kern="1200" dirty="0" smtClean="0">
                <a:solidFill>
                  <a:srgbClr val="00517A"/>
                </a:solidFill>
                <a:latin typeface="Tahoma" pitchFamily="34" charset="0"/>
              </a:rPr>
              <a:t> и ректификации</a:t>
            </a:r>
            <a:endParaRPr lang="ru-RU" altLang="ru-RU" sz="1200" b="1" kern="1200" dirty="0">
              <a:solidFill>
                <a:srgbClr val="00517A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536" y="561912"/>
            <a:ext cx="838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основ</a:t>
            </a:r>
            <a:r>
              <a:rPr lang="ru-RU" sz="1400" b="1" dirty="0"/>
              <a:t>е</a:t>
            </a:r>
            <a:r>
              <a:rPr lang="ru-RU" sz="1400" b="1" dirty="0" smtClean="0"/>
              <a:t> криогенных методов разделения изотопов Не-3 и Не-4 лежат отличия в проявлениях сверхтекучести и относительной летучести компонентов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17449" r="22385" b="19563"/>
          <a:stretch/>
        </p:blipFill>
        <p:spPr bwMode="auto">
          <a:xfrm>
            <a:off x="4664968" y="2708920"/>
            <a:ext cx="2268252" cy="1835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11" y="1160748"/>
            <a:ext cx="2683333" cy="14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7315200" cy="2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altLang="ru-RU" sz="1500" kern="1200" dirty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Опыт применения криогенных методов </a:t>
            </a:r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разделения </a:t>
            </a:r>
            <a:r>
              <a:rPr lang="ru-RU" altLang="ru-RU" sz="1500" kern="1200" dirty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в разработках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0844" y="3449322"/>
            <a:ext cx="8602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Комбинированная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схема с предварительным обогащением природного жидкого гелия методом сверхтекучей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фильтрации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позволяет получать в ректификационной насадочной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колонне чистый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товарный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Не-3 с концентрацией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более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99,9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% и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4162"/>
                </a:solidFill>
                <a:latin typeface="+mj-lt"/>
              </a:rPr>
              <a:t>высоким коэффициентом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извлечения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.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r>
              <a:rPr lang="ru-RU" sz="1400" dirty="0">
                <a:solidFill>
                  <a:srgbClr val="004162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    Недостатки комбинированной схемы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: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162"/>
                </a:solidFill>
                <a:latin typeface="+mj-lt"/>
              </a:rPr>
              <a:t>с</a:t>
            </a: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ущественные затраты энергии для охлаждения жидкого гелия до температуры сверхтекучести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конструктивная сложность оборудования для работы со сверхтекучей средой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;</a:t>
            </a:r>
            <a:endParaRPr lang="ru-RU" sz="1400" dirty="0" smtClean="0">
              <a:solidFill>
                <a:srgbClr val="00416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4162"/>
                </a:solidFill>
                <a:latin typeface="+mj-lt"/>
              </a:rPr>
              <a:t>зависимость от основной технологии ожижения гелия</a:t>
            </a:r>
            <a:r>
              <a:rPr lang="en-US" sz="1400" dirty="0" smtClean="0">
                <a:solidFill>
                  <a:srgbClr val="004162"/>
                </a:solidFill>
                <a:latin typeface="+mj-lt"/>
              </a:rPr>
              <a:t>.</a:t>
            </a:r>
            <a:endParaRPr lang="ru-RU" sz="1400" dirty="0">
              <a:solidFill>
                <a:srgbClr val="00416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716594"/>
                  </p:ext>
                </p:extLst>
              </p:nvPr>
            </p:nvGraphicFramePr>
            <p:xfrm>
              <a:off x="1177379" y="656692"/>
              <a:ext cx="7736061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1212"/>
                    <a:gridCol w="888856"/>
                    <a:gridCol w="1253652"/>
                    <a:gridCol w="999836"/>
                    <a:gridCol w="1447361"/>
                    <a:gridCol w="929699"/>
                    <a:gridCol w="895445"/>
                  </a:tblGrid>
                  <a:tr h="280851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Авторы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Концентрации в колонне, % Не-3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Параметры колонны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5106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На входе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Продукта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В Не-4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Давление, кПа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b="1" i="1" kern="1200">
                                      <a:solidFill>
                                        <a:srgbClr val="004568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 b="1" i="0" kern="1200">
                                      <a:solidFill>
                                        <a:srgbClr val="004568"/>
                                      </a:solidFill>
                                      <a:latin typeface="+mj-lt"/>
                                      <a:ea typeface="+mn-ea"/>
                                      <a:cs typeface="+mn-cs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200" b="1" i="0" kern="1200">
                                      <a:solidFill>
                                        <a:srgbClr val="004568"/>
                                      </a:solidFill>
                                      <a:latin typeface="+mj-lt"/>
                                      <a:ea typeface="+mn-ea"/>
                                      <a:cs typeface="+mn-cs"/>
                                    </a:rPr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200" b="1" i="0" kern="1200">
                                      <a:solidFill>
                                        <a:srgbClr val="004568"/>
                                      </a:solidFill>
                                      <a:latin typeface="+mj-lt"/>
                                      <a:ea typeface="+mn-ea"/>
                                      <a:cs typeface="+mn-cs"/>
                                    </a:rPr>
                                    <m:t>онд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K</a:t>
                          </a:r>
                          <a:endParaRPr lang="ru-RU" sz="1200" b="1" kern="1200" dirty="0">
                            <a:solidFill>
                              <a:srgbClr val="004568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kern="1200">
                                        <a:solidFill>
                                          <a:srgbClr val="004568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1200" b="1" i="0" kern="1200">
                                        <a:solidFill>
                                          <a:srgbClr val="004568"/>
                                        </a:solidFill>
                                        <a:latin typeface="+mj-lt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ru-RU" sz="1200" b="1" i="0" kern="1200">
                                        <a:solidFill>
                                          <a:srgbClr val="004568"/>
                                        </a:solidFill>
                                        <a:latin typeface="+mj-lt"/>
                                        <a:ea typeface="+mn-ea"/>
                                        <a:cs typeface="+mn-cs"/>
                                      </a:rPr>
                                      <m:t>исп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ru-RU" sz="1200" b="1" i="0" kern="1200">
                                    <a:solidFill>
                                      <a:srgbClr val="004568"/>
                                    </a:solidFill>
                                    <a:latin typeface="+mj-lt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1200" b="1" i="0" kern="1200">
                                    <a:solidFill>
                                      <a:srgbClr val="004568"/>
                                    </a:solidFill>
                                    <a:latin typeface="+mj-lt"/>
                                    <a:ea typeface="+mn-ea"/>
                                    <a:cs typeface="+mn-cs"/>
                                  </a:rPr>
                                  <m:t>K</m:t>
                                </m:r>
                              </m:oMath>
                            </m:oMathPara>
                          </a14:m>
                          <a:endParaRPr lang="ru-RU" sz="1200" b="1" kern="1200" dirty="0">
                            <a:solidFill>
                              <a:srgbClr val="004568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40193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V.P.Peshkov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 0,1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 – 99,97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0,01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2,72 / 6,1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1,5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 – 2,5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V.M.Kuznetsov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1 - 2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 98,5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4 - 20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1,5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2,3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2028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 0,01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17,1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1,93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2,8</a:t>
                          </a:r>
                        </a:p>
                      </a:txBody>
                      <a:tcPr marL="68580" marR="68580" marT="0" marB="0" anchor="ctr"/>
                    </a:tc>
                  </a:tr>
                  <a:tr h="324036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7 - 10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 0,08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2,4</a:t>
                          </a:r>
                        </a:p>
                      </a:txBody>
                      <a:tcPr marL="68580" marR="68580" marT="0" marB="0" anchor="ctr"/>
                    </a:tc>
                  </a:tr>
                  <a:tr h="324036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W.R.Wilkes, L.J.Wittenberg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10 - 1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0,04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2,4</a:t>
                          </a:r>
                        </a:p>
                      </a:txBody>
                      <a:tcPr marL="68580" marR="68580" marT="0" marB="0" anchor="ctr"/>
                    </a:tc>
                  </a:tr>
                  <a:tr h="287836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I.F.</a:t>
                          </a:r>
                          <a:r>
                            <a:rPr lang="en-US" sz="1300" kern="1200" baseline="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300" kern="1200" baseline="0" dirty="0" err="1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Kuzmenko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≥1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</a:t>
                          </a:r>
                          <a:r>
                            <a:rPr lang="en-US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100; 80 - 10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1,3 – 3,1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4,3 – 2,3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716594"/>
                  </p:ext>
                </p:extLst>
              </p:nvPr>
            </p:nvGraphicFramePr>
            <p:xfrm>
              <a:off x="1177379" y="656692"/>
              <a:ext cx="7736061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1212"/>
                    <a:gridCol w="888856"/>
                    <a:gridCol w="1253652"/>
                    <a:gridCol w="999836"/>
                    <a:gridCol w="1447361"/>
                    <a:gridCol w="929699"/>
                    <a:gridCol w="895445"/>
                  </a:tblGrid>
                  <a:tr h="280851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Авторы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Концентрации в колонне, % Не-3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Параметры колонны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5106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На входе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Продукта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В Не-4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kern="1200" dirty="0">
                              <a:solidFill>
                                <a:srgbClr val="004568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Давление, кПа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8158" t="-81034" r="-97368" b="-5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63265" t="-81034" r="-680" b="-570690"/>
                          </a:stretch>
                        </a:blipFill>
                      </a:tcPr>
                    </a:tc>
                  </a:tr>
                  <a:tr h="340193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V.P.Peshkov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 0,1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 – 99,97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0,01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2,72 / 6,1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1,5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 – 2,5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V.M.Kuznetsov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1 - 2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 98,5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4 - 20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1,5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2,3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2028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 0,01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17,1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1,93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2,8</a:t>
                          </a:r>
                        </a:p>
                      </a:txBody>
                      <a:tcPr marL="68580" marR="68580" marT="0" marB="0" anchor="ctr"/>
                    </a:tc>
                  </a:tr>
                  <a:tr h="324036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7 - 10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99,95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≤ 0,08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2,4</a:t>
                          </a:r>
                        </a:p>
                      </a:txBody>
                      <a:tcPr marL="68580" marR="6858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W.R.Wilkes, L.J.Wittenberg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10 - 1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99,0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0,04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8,7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2,4</a:t>
                          </a:r>
                        </a:p>
                      </a:txBody>
                      <a:tcPr marL="68580" marR="68580" marT="0" marB="0" anchor="ctr"/>
                    </a:tc>
                  </a:tr>
                  <a:tr h="287836">
                    <a:tc>
                      <a:txBody>
                        <a:bodyPr/>
                        <a:lstStyle/>
                        <a:p>
                          <a:pPr marL="0" marR="0" indent="0" algn="l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I.F.</a:t>
                          </a:r>
                          <a:r>
                            <a:rPr lang="en-US" sz="1300" kern="1200" baseline="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300" kern="1200" baseline="0" dirty="0" err="1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Kuzmenko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≥1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≥</a:t>
                          </a:r>
                          <a:r>
                            <a:rPr lang="en-US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 smtClean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300" kern="1200" dirty="0">
                            <a:solidFill>
                              <a:srgbClr val="00517A"/>
                            </a:solidFill>
                            <a:latin typeface="Tahoma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100; 80 - 10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1,3 – 3,1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0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300" kern="1200" dirty="0">
                              <a:solidFill>
                                <a:srgbClr val="00517A"/>
                              </a:solidFill>
                              <a:latin typeface="Tahoma" pitchFamily="34" charset="0"/>
                              <a:ea typeface="+mn-ea"/>
                              <a:cs typeface="+mn-cs"/>
                            </a:rPr>
                            <a:t>4,3 – 2,3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1172580" y="5409220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4162"/>
                </a:solidFill>
              </a:rPr>
              <a:t>Создание одноступенчатой </a:t>
            </a:r>
            <a:r>
              <a:rPr lang="ru-RU" sz="1400" b="1" dirty="0">
                <a:solidFill>
                  <a:srgbClr val="004162"/>
                </a:solidFill>
              </a:rPr>
              <a:t>установки </a:t>
            </a:r>
            <a:r>
              <a:rPr lang="ru-RU" sz="1400" b="1" dirty="0" smtClean="0">
                <a:solidFill>
                  <a:srgbClr val="004162"/>
                </a:solidFill>
              </a:rPr>
              <a:t>с целью извлечения </a:t>
            </a:r>
            <a:r>
              <a:rPr lang="ru-RU" sz="1400" b="1" dirty="0">
                <a:solidFill>
                  <a:srgbClr val="004162"/>
                </a:solidFill>
              </a:rPr>
              <a:t>Не-3 методом ректификации приобретает актуальность и привлекательность для промышленной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4261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8524" y="260648"/>
            <a:ext cx="7315200" cy="2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Патент </a:t>
            </a:r>
            <a:r>
              <a:rPr lang="ru-RU" altLang="ru-RU" sz="1500" kern="1200" dirty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США на установку извлечения Не-3 из жидкого </a:t>
            </a:r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гелия</a:t>
            </a:r>
            <a:endParaRPr lang="ru-RU" altLang="ru-RU" sz="1500" kern="1200" dirty="0">
              <a:solidFill>
                <a:srgbClr val="00517A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8</a:t>
            </a:fld>
            <a:endParaRPr lang="ru-RU" sz="12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2" b="88381" l="31190" r="65060">
                        <a14:foregroundMark x1="33631" y1="85143" x2="63571" y2="87238"/>
                        <a14:foregroundMark x1="64226" y1="86857" x2="64107" y2="69619"/>
                        <a14:foregroundMark x1="65060" y1="72952" x2="63690" y2="12762"/>
                        <a14:foregroundMark x1="60952" y1="14095" x2="31786" y2="14857"/>
                        <a14:foregroundMark x1="31190" y1="14571" x2="31964" y2="88381"/>
                        <a14:backgroundMark x1="59881" y1="85238" x2="60893" y2="74857"/>
                        <a14:backgroundMark x1="61071" y1="74857" x2="62738" y2="78667"/>
                        <a14:backgroundMark x1="62679" y1="79429" x2="59881" y2="85429"/>
                        <a14:backgroundMark x1="62262" y1="85238" x2="61012" y2="80762"/>
                        <a14:backgroundMark x1="62202" y1="85143" x2="60893" y2="85238"/>
                      </a14:backgroundRemoval>
                    </a14:imgEffect>
                  </a14:imgLayer>
                </a14:imgProps>
              </a:ext>
            </a:extLst>
          </a:blip>
          <a:srcRect l="34498" t="18723" r="36557" b="19788"/>
          <a:stretch/>
        </p:blipFill>
        <p:spPr bwMode="auto">
          <a:xfrm rot="5400000">
            <a:off x="796655" y="1572678"/>
            <a:ext cx="4404312" cy="4444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544" y="744938"/>
            <a:ext cx="4129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/>
              <a:t>Принципиальная схема комплекса извлечения Не-3 из природного гелия по патенту </a:t>
            </a:r>
            <a:r>
              <a:rPr lang="en-US" sz="1400" dirty="0"/>
              <a:t>US 8,683,825 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2283" y="4960329"/>
            <a:ext cx="4129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/>
              <a:t>Недостаток предложенной схемы- совмещение циклов ожижения гелия и разделения </a:t>
            </a:r>
            <a:r>
              <a:rPr lang="en-US" sz="1400" b="1" dirty="0" smtClean="0"/>
              <a:t>He-4 </a:t>
            </a:r>
            <a:r>
              <a:rPr lang="ru-RU" sz="1400" b="1" dirty="0" smtClean="0"/>
              <a:t>и </a:t>
            </a:r>
            <a:r>
              <a:rPr lang="en-US" sz="1400" b="1" dirty="0" smtClean="0"/>
              <a:t>He-3 </a:t>
            </a:r>
            <a:r>
              <a:rPr lang="ru-RU" sz="1400" b="1" dirty="0" smtClean="0"/>
              <a:t>и, следовательно, </a:t>
            </a:r>
            <a:r>
              <a:rPr lang="ru-RU" sz="1400" b="1" dirty="0"/>
              <a:t>усложнения блока сжижения и повышения удельного расхода энергии на производство холода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3040" y="737654"/>
            <a:ext cx="42571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Схема </a:t>
            </a:r>
            <a:r>
              <a:rPr lang="ru-RU" sz="1400" dirty="0"/>
              <a:t>интегрирует в своем составе блок ректификации гелия с блоком ожижения и </a:t>
            </a:r>
            <a:r>
              <a:rPr lang="ru-RU" sz="1400" dirty="0" err="1" smtClean="0"/>
              <a:t>рефрижерации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r>
              <a:rPr lang="ru-RU" dirty="0" smtClean="0"/>
              <a:t>262</a:t>
            </a:r>
            <a:r>
              <a:rPr lang="ru-RU" sz="1400" dirty="0" smtClean="0"/>
              <a:t> – система хранения исходного гелия для переработки </a:t>
            </a:r>
          </a:p>
          <a:p>
            <a:r>
              <a:rPr lang="ru-RU" dirty="0" smtClean="0"/>
              <a:t>212</a:t>
            </a:r>
            <a:r>
              <a:rPr lang="ru-RU" sz="1400" dirty="0" smtClean="0"/>
              <a:t> – ректификационная колонна</a:t>
            </a:r>
          </a:p>
          <a:p>
            <a:r>
              <a:rPr lang="ru-RU" dirty="0" smtClean="0"/>
              <a:t>235</a:t>
            </a:r>
            <a:r>
              <a:rPr lang="ru-RU" sz="1400" dirty="0" smtClean="0"/>
              <a:t> – система хранения продукта </a:t>
            </a:r>
            <a:r>
              <a:rPr lang="ru-RU" sz="1400" dirty="0"/>
              <a:t>с незначительной концентрацией Не-3 </a:t>
            </a:r>
            <a:endParaRPr lang="ru-RU" sz="1400" dirty="0" smtClean="0"/>
          </a:p>
          <a:p>
            <a:r>
              <a:rPr lang="ru-RU" dirty="0" smtClean="0"/>
              <a:t>224</a:t>
            </a:r>
            <a:r>
              <a:rPr lang="ru-RU" sz="1400" dirty="0" smtClean="0"/>
              <a:t>- испаритель </a:t>
            </a:r>
          </a:p>
          <a:p>
            <a:r>
              <a:rPr lang="ru-RU" dirty="0" smtClean="0"/>
              <a:t>230</a:t>
            </a:r>
            <a:r>
              <a:rPr lang="ru-RU" sz="1400" dirty="0" smtClean="0"/>
              <a:t> – промежуточный конденсатор </a:t>
            </a:r>
          </a:p>
          <a:p>
            <a:r>
              <a:rPr lang="ru-RU" dirty="0" smtClean="0"/>
              <a:t>254</a:t>
            </a:r>
            <a:r>
              <a:rPr lang="ru-RU" sz="1400" dirty="0" smtClean="0"/>
              <a:t> – верхний конденсатор</a:t>
            </a:r>
          </a:p>
          <a:p>
            <a:r>
              <a:rPr lang="ru-RU" dirty="0" smtClean="0"/>
              <a:t>260</a:t>
            </a:r>
            <a:r>
              <a:rPr lang="ru-RU" sz="1400" dirty="0" smtClean="0"/>
              <a:t> – система хранения конденсата (жидкого гелия)</a:t>
            </a:r>
          </a:p>
          <a:p>
            <a:r>
              <a:rPr lang="ru-RU" dirty="0" smtClean="0"/>
              <a:t>272</a:t>
            </a:r>
            <a:r>
              <a:rPr lang="ru-RU" sz="1400" dirty="0" smtClean="0"/>
              <a:t> – теплообменник </a:t>
            </a:r>
            <a:r>
              <a:rPr lang="ru-RU" sz="1400" dirty="0"/>
              <a:t>для рекуперации </a:t>
            </a:r>
            <a:r>
              <a:rPr lang="ru-RU" sz="1400" dirty="0" smtClean="0"/>
              <a:t>холода</a:t>
            </a:r>
          </a:p>
          <a:p>
            <a:r>
              <a:rPr lang="ru-RU" dirty="0" smtClean="0"/>
              <a:t>266</a:t>
            </a:r>
            <a:r>
              <a:rPr lang="ru-RU" sz="1400" dirty="0" smtClean="0"/>
              <a:t> - ожижитель</a:t>
            </a:r>
          </a:p>
          <a:p>
            <a:r>
              <a:rPr lang="ru-RU" dirty="0" smtClean="0"/>
              <a:t>274, 276, 278 </a:t>
            </a:r>
            <a:r>
              <a:rPr lang="ru-RU" sz="1400" dirty="0" smtClean="0"/>
              <a:t>- система </a:t>
            </a:r>
            <a:r>
              <a:rPr lang="ru-RU" sz="1400" dirty="0"/>
              <a:t>компрессии </a:t>
            </a:r>
            <a:r>
              <a:rPr lang="ru-RU" sz="1400" dirty="0" smtClean="0"/>
              <a:t>из 3-х </a:t>
            </a:r>
            <a:r>
              <a:rPr lang="ru-RU" sz="1400" dirty="0"/>
              <a:t>ступеней </a:t>
            </a:r>
            <a:r>
              <a:rPr lang="ru-RU" sz="1400" dirty="0" smtClean="0"/>
              <a:t>сжатия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9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8140" y="250924"/>
            <a:ext cx="73152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sz="1500" dirty="0"/>
              <a:t>Технологический процесс </a:t>
            </a:r>
            <a:r>
              <a:rPr lang="ru-RU" sz="1500" dirty="0" smtClean="0"/>
              <a:t>извлечения Не-3 </a:t>
            </a:r>
            <a:r>
              <a:rPr lang="ru-RU" altLang="ru-RU" sz="1500" kern="1200" dirty="0" smtClean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ПАО </a:t>
            </a:r>
            <a:r>
              <a:rPr lang="ru-RU" altLang="ru-RU" sz="1500" kern="1200" dirty="0">
                <a:solidFill>
                  <a:srgbClr val="00517A"/>
                </a:solidFill>
                <a:latin typeface="Tahoma" pitchFamily="34" charset="0"/>
                <a:ea typeface="+mn-ea"/>
                <a:cs typeface="+mn-cs"/>
              </a:rPr>
              <a:t>«Криогенмаш»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876800" y="6637338"/>
            <a:ext cx="495300" cy="184666"/>
          </a:xfrm>
        </p:spPr>
        <p:txBody>
          <a:bodyPr/>
          <a:lstStyle/>
          <a:p>
            <a:pPr>
              <a:defRPr/>
            </a:pPr>
            <a:fld id="{74901FCF-E6AE-4E3C-B899-1D4758CBD17E}" type="slidenum">
              <a:rPr lang="ru-RU" sz="1200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3140" y="836712"/>
            <a:ext cx="35643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/>
              <a:t>Обозначения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endParaRPr lang="en-US" altLang="ru-RU" b="1" dirty="0" smtClean="0"/>
          </a:p>
          <a:p>
            <a:r>
              <a:rPr lang="ru-RU" sz="1400" dirty="0"/>
              <a:t>РИОП – рефрижератор с избыточным обратным потоком;</a:t>
            </a:r>
          </a:p>
          <a:p>
            <a:r>
              <a:rPr lang="ru-RU" sz="1400" dirty="0"/>
              <a:t>К – компрессор РИОП;</a:t>
            </a:r>
          </a:p>
          <a:p>
            <a:r>
              <a:rPr lang="ru-RU" sz="1400" dirty="0"/>
              <a:t>БО – блок маслоочистки РИОП;</a:t>
            </a:r>
          </a:p>
          <a:p>
            <a:r>
              <a:rPr lang="ru-RU" sz="1400" dirty="0"/>
              <a:t>СОО – ступень окончательного охлаждения;</a:t>
            </a:r>
          </a:p>
          <a:p>
            <a:r>
              <a:rPr lang="ru-RU" sz="1400" dirty="0"/>
              <a:t>ОГ – ожижитель гелия;</a:t>
            </a:r>
          </a:p>
          <a:p>
            <a:r>
              <a:rPr lang="ru-RU" sz="1400" dirty="0"/>
              <a:t>А – аккумулятор жидкого гелия;</a:t>
            </a:r>
          </a:p>
          <a:p>
            <a:r>
              <a:rPr lang="ru-RU" sz="1400" dirty="0"/>
              <a:t>Р – резервуар товарного жидкого гелия;</a:t>
            </a:r>
          </a:p>
          <a:p>
            <a:r>
              <a:rPr lang="ru-RU" sz="1400" dirty="0"/>
              <a:t>РК – ректификационная колонна;</a:t>
            </a:r>
          </a:p>
          <a:p>
            <a:r>
              <a:rPr lang="ru-RU" sz="1400" dirty="0"/>
              <a:t>КП – промежуточный конденсатор;</a:t>
            </a:r>
          </a:p>
          <a:p>
            <a:r>
              <a:rPr lang="ru-RU" sz="1400" dirty="0"/>
              <a:t>КВ – верхний конденсатор;</a:t>
            </a:r>
          </a:p>
          <a:p>
            <a:r>
              <a:rPr lang="ru-RU" sz="1400" dirty="0"/>
              <a:t>Н – насос жидкого гелия;</a:t>
            </a:r>
          </a:p>
          <a:p>
            <a:r>
              <a:rPr lang="ru-RU" sz="1400" dirty="0"/>
              <a:t>Не-3 – емкость продукционного Не-3.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0532" y="620688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Технологический процесс </a:t>
            </a:r>
            <a:r>
              <a:rPr lang="ru-RU" b="1" dirty="0" smtClean="0"/>
              <a:t>ПАО «</a:t>
            </a:r>
            <a:r>
              <a:rPr lang="ru-RU" b="1" dirty="0" err="1" smtClean="0"/>
              <a:t>Криогенмаш</a:t>
            </a:r>
            <a:r>
              <a:rPr lang="ru-RU" b="1" dirty="0"/>
              <a:t>» для извлечения Не-3 из жидкого товарного гелия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788" y="4560222"/>
            <a:ext cx="5001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baseline="30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1192" y="4437112"/>
            <a:ext cx="2772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Рабочие потоки основного ожижителя и рефрижератора в цикле разделения </a:t>
            </a:r>
            <a:r>
              <a:rPr lang="en-US" b="1" dirty="0" smtClean="0"/>
              <a:t>He-4 </a:t>
            </a:r>
            <a:r>
              <a:rPr lang="ru-RU" b="1" dirty="0" smtClean="0"/>
              <a:t>и </a:t>
            </a:r>
            <a:r>
              <a:rPr lang="en-US" b="1" dirty="0" smtClean="0"/>
              <a:t>He-3 </a:t>
            </a:r>
            <a:r>
              <a:rPr lang="ru-RU" b="1" dirty="0" smtClean="0"/>
              <a:t>разделены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05765" y="5530854"/>
            <a:ext cx="5001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baseline="30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1192" y="5315409"/>
            <a:ext cx="2772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Для получения холода в цикле разделения применен энергоэффективный рефрижератор с избыточным обратным потоком</a:t>
            </a:r>
            <a:endParaRPr lang="ru-RU" b="1" dirty="0"/>
          </a:p>
        </p:txBody>
      </p:sp>
      <p:pic>
        <p:nvPicPr>
          <p:cNvPr id="11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327815"/>
            <a:ext cx="4788532" cy="49815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3404828" y="1050816"/>
            <a:ext cx="2619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Производительность ожижителя по жидкому гелию до 2400 л</a:t>
            </a:r>
            <a:r>
              <a:rPr lang="en-US" sz="1000" b="1" dirty="0" smtClean="0"/>
              <a:t>/</a:t>
            </a:r>
            <a:r>
              <a:rPr lang="ru-RU" sz="1000" b="1" dirty="0" smtClean="0"/>
              <a:t>ч,</a:t>
            </a:r>
          </a:p>
          <a:p>
            <a:r>
              <a:rPr lang="ru-RU" sz="1000" b="1" dirty="0" err="1"/>
              <a:t>к</a:t>
            </a:r>
            <a:r>
              <a:rPr lang="ru-RU" sz="1000" b="1" dirty="0" err="1" smtClean="0"/>
              <a:t>онц</a:t>
            </a:r>
            <a:r>
              <a:rPr lang="ru-RU" sz="1000" b="1" dirty="0" smtClean="0"/>
              <a:t>. Не-3   0,1-0,2 </a:t>
            </a:r>
            <a:r>
              <a:rPr lang="ru-RU" sz="1000" b="1" dirty="0" err="1" smtClean="0"/>
              <a:t>рр</a:t>
            </a:r>
            <a:r>
              <a:rPr lang="en-US" sz="1000" b="1" dirty="0" smtClean="0"/>
              <a:t>m</a:t>
            </a:r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80992" y="4329390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/>
              <a:t>к</a:t>
            </a:r>
            <a:r>
              <a:rPr lang="ru-RU" sz="1000" b="1" dirty="0" err="1" smtClean="0"/>
              <a:t>онц</a:t>
            </a:r>
            <a:r>
              <a:rPr lang="ru-RU" sz="1000" b="1" dirty="0" smtClean="0"/>
              <a:t>. Не-3  99,99%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0473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CCCCFF"/>
      </a:hlink>
      <a:folHlink>
        <a:srgbClr val="00416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7981" tIns="46747" rIns="17981" bIns="46747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004F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7981" tIns="46747" rIns="17981" bIns="46747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004F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100041</TotalTime>
  <Words>1338</Words>
  <Application>Microsoft Office PowerPoint</Application>
  <PresentationFormat>Лист A4 (210x297 мм)</PresentationFormat>
  <Paragraphs>244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Design</vt:lpstr>
      <vt:lpstr>Презентация PowerPoint</vt:lpstr>
      <vt:lpstr>Уникальные свойства Не-3 и области его применения в науке и технике </vt:lpstr>
      <vt:lpstr>Распространение Не-3 в естественных условиях Земли</vt:lpstr>
      <vt:lpstr>Динамика производства и потребления Не-3 в США</vt:lpstr>
      <vt:lpstr>Жидкий гелий Амурского ГПЗ - потенциальный источник He-3</vt:lpstr>
      <vt:lpstr>Криогенные методы разделения изотопов гелия</vt:lpstr>
      <vt:lpstr>Опыт применения криогенных методов разделения в разработках</vt:lpstr>
      <vt:lpstr>Патент США на установку извлечения Не-3 из жидкого гелия</vt:lpstr>
      <vt:lpstr>Технологический процесс извлечения Не-3 ПАО «Криогенмаш»</vt:lpstr>
      <vt:lpstr>Обеспечение разработки установки извлечения He-3 из жидкого гелия</vt:lpstr>
      <vt:lpstr>ПАО “Криогенмаш” Россия, 143907, Московская область, г. Балашиха, проспект Ленина, 67  тел.: +7 (495) 505-9333 факс: +7 (495) 521-5722  e-mail: root@cryogenmash.ru web-site: www.cryogenmash.ru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Кравченко Артём Павлович</dc:creator>
  <cp:lastModifiedBy>Тарасова Елена Юрьевна</cp:lastModifiedBy>
  <cp:revision>3860</cp:revision>
  <cp:lastPrinted>2018-10-01T12:40:52Z</cp:lastPrinted>
  <dcterms:created xsi:type="dcterms:W3CDTF">2005-01-26T16:57:54Z</dcterms:created>
  <dcterms:modified xsi:type="dcterms:W3CDTF">2018-10-01T12:41:16Z</dcterms:modified>
</cp:coreProperties>
</file>