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5" r:id="rId2"/>
    <p:sldMasterId id="2147483687" r:id="rId3"/>
    <p:sldMasterId id="2147483679" r:id="rId4"/>
    <p:sldMasterId id="2147483681" r:id="rId5"/>
    <p:sldMasterId id="2147483695" r:id="rId6"/>
  </p:sldMasterIdLst>
  <p:notesMasterIdLst>
    <p:notesMasterId r:id="rId37"/>
  </p:notesMasterIdLst>
  <p:handoutMasterIdLst>
    <p:handoutMasterId r:id="rId38"/>
  </p:handoutMasterIdLst>
  <p:sldIdLst>
    <p:sldId id="257" r:id="rId7"/>
    <p:sldId id="393" r:id="rId8"/>
    <p:sldId id="291" r:id="rId9"/>
    <p:sldId id="292" r:id="rId10"/>
    <p:sldId id="310" r:id="rId11"/>
    <p:sldId id="394" r:id="rId12"/>
    <p:sldId id="312" r:id="rId13"/>
    <p:sldId id="321" r:id="rId14"/>
    <p:sldId id="314" r:id="rId15"/>
    <p:sldId id="315" r:id="rId16"/>
    <p:sldId id="313" r:id="rId17"/>
    <p:sldId id="278" r:id="rId18"/>
    <p:sldId id="392" r:id="rId19"/>
    <p:sldId id="270" r:id="rId20"/>
    <p:sldId id="268" r:id="rId21"/>
    <p:sldId id="269" r:id="rId22"/>
    <p:sldId id="280" r:id="rId23"/>
    <p:sldId id="281" r:id="rId24"/>
    <p:sldId id="391" r:id="rId25"/>
    <p:sldId id="397" r:id="rId26"/>
    <p:sldId id="395" r:id="rId27"/>
    <p:sldId id="290" r:id="rId28"/>
    <p:sldId id="286" r:id="rId29"/>
    <p:sldId id="396" r:id="rId30"/>
    <p:sldId id="271" r:id="rId31"/>
    <p:sldId id="273" r:id="rId32"/>
    <p:sldId id="274" r:id="rId33"/>
    <p:sldId id="275" r:id="rId34"/>
    <p:sldId id="276" r:id="rId35"/>
    <p:sldId id="2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31" autoAdjust="0"/>
  </p:normalViewPr>
  <p:slideViewPr>
    <p:cSldViewPr snapToGrid="0" showGuides="1">
      <p:cViewPr>
        <p:scale>
          <a:sx n="66" d="100"/>
          <a:sy n="66" d="100"/>
        </p:scale>
        <p:origin x="-900" y="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howGuides="1">
      <p:cViewPr varScale="1">
        <p:scale>
          <a:sx n="102" d="100"/>
          <a:sy n="102" d="100"/>
        </p:scale>
        <p:origin x="344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29B0A-2224-4B29-BA04-4392138359D9}"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ru-RU"/>
        </a:p>
      </dgm:t>
    </dgm:pt>
    <dgm:pt modelId="{8C9EE09A-D693-4543-8B79-9B86E6076B9D}">
      <dgm:prSet custT="1"/>
      <dgm:spPr>
        <a:solidFill>
          <a:srgbClr val="C00000"/>
        </a:solidFill>
      </dgm:spPr>
      <dgm:t>
        <a:bodyPr/>
        <a:lstStyle/>
        <a:p>
          <a:pPr rtl="0"/>
          <a:r>
            <a:rPr lang="ru-RU" sz="2000" b="1" dirty="0" smtClean="0"/>
            <a:t>Комплекс инструментов</a:t>
          </a:r>
          <a:r>
            <a:rPr lang="ru-RU" sz="2000" b="0" dirty="0" smtClean="0"/>
            <a:t> – это набор стандартов  оценки качества, разработанных </a:t>
          </a:r>
          <a:r>
            <a:rPr lang="en-US" sz="2000" b="1" dirty="0" smtClean="0"/>
            <a:t>CASCO </a:t>
          </a:r>
          <a:r>
            <a:rPr lang="ru-RU" sz="2000" b="0" u="none" dirty="0" smtClean="0"/>
            <a:t>для функционирования</a:t>
          </a:r>
          <a:endParaRPr lang="ru-RU" sz="2000" b="0" u="none" dirty="0"/>
        </a:p>
      </dgm:t>
    </dgm:pt>
    <dgm:pt modelId="{71DB2290-F448-47FB-BB42-597DFA5ACB10}" type="parTrans" cxnId="{69AC20D1-0CA5-407F-B1DA-61D88837D5E3}">
      <dgm:prSet/>
      <dgm:spPr/>
      <dgm:t>
        <a:bodyPr/>
        <a:lstStyle/>
        <a:p>
          <a:endParaRPr lang="ru-RU"/>
        </a:p>
      </dgm:t>
    </dgm:pt>
    <dgm:pt modelId="{A416D842-0F48-4EDC-9D1B-A60512AE33E1}" type="sibTrans" cxnId="{69AC20D1-0CA5-407F-B1DA-61D88837D5E3}">
      <dgm:prSet/>
      <dgm:spPr/>
      <dgm:t>
        <a:bodyPr/>
        <a:lstStyle/>
        <a:p>
          <a:endParaRPr lang="ru-RU"/>
        </a:p>
      </dgm:t>
    </dgm:pt>
    <dgm:pt modelId="{17606E17-DAB9-4226-BB78-0D2312F2EE4C}">
      <dgm:prSet custT="1"/>
      <dgm:spPr/>
      <dgm:t>
        <a:bodyPr/>
        <a:lstStyle/>
        <a:p>
          <a:pPr rtl="0"/>
          <a:r>
            <a:rPr lang="ru-RU" sz="2000" b="1" dirty="0" smtClean="0"/>
            <a:t>органов по оценке соответствия </a:t>
          </a:r>
          <a:endParaRPr lang="ru-RU" sz="2000" b="0" dirty="0"/>
        </a:p>
      </dgm:t>
    </dgm:pt>
    <dgm:pt modelId="{3EF12065-E677-4208-97E4-2D31E37C3A81}" type="parTrans" cxnId="{09C375F9-380B-4503-A5F6-203580BC73FC}">
      <dgm:prSet/>
      <dgm:spPr/>
      <dgm:t>
        <a:bodyPr/>
        <a:lstStyle/>
        <a:p>
          <a:endParaRPr lang="en-US"/>
        </a:p>
      </dgm:t>
    </dgm:pt>
    <dgm:pt modelId="{CCDDCB51-D8E6-4307-91AB-4F9C10D9526A}" type="sibTrans" cxnId="{09C375F9-380B-4503-A5F6-203580BC73FC}">
      <dgm:prSet/>
      <dgm:spPr/>
      <dgm:t>
        <a:bodyPr/>
        <a:lstStyle/>
        <a:p>
          <a:endParaRPr lang="en-US"/>
        </a:p>
      </dgm:t>
    </dgm:pt>
    <dgm:pt modelId="{F1DE7B78-EF28-44E8-BA1B-BB314C6ACE70}">
      <dgm:prSet custT="1"/>
      <dgm:spPr/>
      <dgm:t>
        <a:bodyPr/>
        <a:lstStyle/>
        <a:p>
          <a:pPr rtl="0"/>
          <a:r>
            <a:rPr lang="ru-RU" sz="2000" b="1" dirty="0" smtClean="0"/>
            <a:t>органов по аккредитации</a:t>
          </a:r>
          <a:endParaRPr lang="ru-RU" sz="2000" dirty="0"/>
        </a:p>
      </dgm:t>
    </dgm:pt>
    <dgm:pt modelId="{FC6D9D2F-AD39-41C7-BB1F-20618062CA47}" type="parTrans" cxnId="{EBC62A5A-6211-4AFB-93FE-F2B59AD49DB8}">
      <dgm:prSet/>
      <dgm:spPr/>
      <dgm:t>
        <a:bodyPr/>
        <a:lstStyle/>
        <a:p>
          <a:endParaRPr lang="en-US"/>
        </a:p>
      </dgm:t>
    </dgm:pt>
    <dgm:pt modelId="{BEE4CABB-A06C-43B3-816E-E3AF54B4FACB}" type="sibTrans" cxnId="{EBC62A5A-6211-4AFB-93FE-F2B59AD49DB8}">
      <dgm:prSet/>
      <dgm:spPr/>
      <dgm:t>
        <a:bodyPr/>
        <a:lstStyle/>
        <a:p>
          <a:endParaRPr lang="en-US"/>
        </a:p>
      </dgm:t>
    </dgm:pt>
    <dgm:pt modelId="{91C2B07A-3787-46F2-9F09-746E782EE61D}">
      <dgm:prSet custT="1"/>
      <dgm:spPr/>
      <dgm:t>
        <a:bodyPr/>
        <a:lstStyle/>
        <a:p>
          <a:pPr rtl="0"/>
          <a:r>
            <a:rPr lang="ru-RU" sz="2000" b="0" dirty="0" smtClean="0"/>
            <a:t>для </a:t>
          </a:r>
          <a:r>
            <a:rPr lang="ru-RU" sz="2000" b="1" dirty="0" smtClean="0"/>
            <a:t>паритетной оценки </a:t>
          </a:r>
          <a:r>
            <a:rPr lang="ru-RU" sz="2000" b="0" dirty="0" smtClean="0"/>
            <a:t>и прочих связанных видов деятельности</a:t>
          </a:r>
          <a:endParaRPr lang="ru-RU" sz="2000" dirty="0"/>
        </a:p>
      </dgm:t>
    </dgm:pt>
    <dgm:pt modelId="{25E31AE0-F267-4F50-A818-BA36F7A783D7}" type="parTrans" cxnId="{816521C2-F9E1-4756-BA9F-93BB7D5EDD88}">
      <dgm:prSet/>
      <dgm:spPr/>
      <dgm:t>
        <a:bodyPr/>
        <a:lstStyle/>
        <a:p>
          <a:endParaRPr lang="en-US"/>
        </a:p>
      </dgm:t>
    </dgm:pt>
    <dgm:pt modelId="{30F17D47-D839-4C2F-836E-A60D53E2BC80}" type="sibTrans" cxnId="{816521C2-F9E1-4756-BA9F-93BB7D5EDD88}">
      <dgm:prSet/>
      <dgm:spPr/>
      <dgm:t>
        <a:bodyPr/>
        <a:lstStyle/>
        <a:p>
          <a:endParaRPr lang="en-US"/>
        </a:p>
      </dgm:t>
    </dgm:pt>
    <dgm:pt modelId="{C1C1A328-F9E1-4B84-9E69-758DDBA26E1F}" type="pres">
      <dgm:prSet presAssocID="{3A729B0A-2224-4B29-BA04-4392138359D9}" presName="Name0" presStyleCnt="0">
        <dgm:presLayoutVars>
          <dgm:chMax val="7"/>
          <dgm:dir/>
          <dgm:animOne val="branch"/>
        </dgm:presLayoutVars>
      </dgm:prSet>
      <dgm:spPr/>
      <dgm:t>
        <a:bodyPr/>
        <a:lstStyle/>
        <a:p>
          <a:endParaRPr lang="ru-RU"/>
        </a:p>
      </dgm:t>
    </dgm:pt>
    <dgm:pt modelId="{157F7E9A-5427-40EA-91C0-3CCAB6941843}" type="pres">
      <dgm:prSet presAssocID="{8C9EE09A-D693-4543-8B79-9B86E6076B9D}" presName="parTx1" presStyleLbl="node1" presStyleIdx="0" presStyleCnt="1" custLinFactNeighborX="827" custLinFactNeighborY="-237"/>
      <dgm:spPr/>
      <dgm:t>
        <a:bodyPr/>
        <a:lstStyle/>
        <a:p>
          <a:endParaRPr lang="ru-RU"/>
        </a:p>
      </dgm:t>
    </dgm:pt>
    <dgm:pt modelId="{893FC657-F856-46BD-A966-D421B477A2D3}" type="pres">
      <dgm:prSet presAssocID="{8C9EE09A-D693-4543-8B79-9B86E6076B9D}" presName="spPre1" presStyleCnt="0"/>
      <dgm:spPr/>
    </dgm:pt>
    <dgm:pt modelId="{829D66AC-0BF6-4CC3-B2A1-FACF8885F5E7}" type="pres">
      <dgm:prSet presAssocID="{8C9EE09A-D693-4543-8B79-9B86E6076B9D}" presName="chLin1" presStyleCnt="0"/>
      <dgm:spPr/>
    </dgm:pt>
    <dgm:pt modelId="{73A16532-98E4-4C6E-B63F-E76700F1E400}" type="pres">
      <dgm:prSet presAssocID="{3EF12065-E677-4208-97E4-2D31E37C3A81}" presName="Name11" presStyleLbl="parChTrans1D1" presStyleIdx="0" presStyleCnt="6"/>
      <dgm:spPr/>
    </dgm:pt>
    <dgm:pt modelId="{880097D1-04B8-47B4-A24D-30671F1959CF}" type="pres">
      <dgm:prSet presAssocID="{17606E17-DAB9-4226-BB78-0D2312F2EE4C}" presName="txAndLines1" presStyleCnt="0"/>
      <dgm:spPr/>
    </dgm:pt>
    <dgm:pt modelId="{16E405A9-4B7E-45A5-850F-B86322B48902}" type="pres">
      <dgm:prSet presAssocID="{17606E17-DAB9-4226-BB78-0D2312F2EE4C}" presName="anchor1" presStyleCnt="0"/>
      <dgm:spPr/>
    </dgm:pt>
    <dgm:pt modelId="{FCB11311-BFEE-4B60-983F-9582C1B61C23}" type="pres">
      <dgm:prSet presAssocID="{17606E17-DAB9-4226-BB78-0D2312F2EE4C}" presName="backup1" presStyleCnt="0"/>
      <dgm:spPr/>
    </dgm:pt>
    <dgm:pt modelId="{A64861E4-8DB2-411A-80DB-1D5524E2DC24}" type="pres">
      <dgm:prSet presAssocID="{17606E17-DAB9-4226-BB78-0D2312F2EE4C}" presName="preLine1" presStyleLbl="parChTrans1D1" presStyleIdx="1" presStyleCnt="6"/>
      <dgm:spPr/>
    </dgm:pt>
    <dgm:pt modelId="{BEB632D8-B910-4AA9-9F0C-C4F73B3CFE36}" type="pres">
      <dgm:prSet presAssocID="{17606E17-DAB9-4226-BB78-0D2312F2EE4C}" presName="desTx1" presStyleLbl="revTx" presStyleIdx="0" presStyleCnt="0">
        <dgm:presLayoutVars>
          <dgm:bulletEnabled val="1"/>
        </dgm:presLayoutVars>
      </dgm:prSet>
      <dgm:spPr/>
      <dgm:t>
        <a:bodyPr/>
        <a:lstStyle/>
        <a:p>
          <a:endParaRPr lang="ru-RU"/>
        </a:p>
      </dgm:t>
    </dgm:pt>
    <dgm:pt modelId="{80559AE7-A0D0-43D0-B3A5-A4D104E67021}" type="pres">
      <dgm:prSet presAssocID="{FC6D9D2F-AD39-41C7-BB1F-20618062CA47}" presName="Name11" presStyleLbl="parChTrans1D1" presStyleIdx="2" presStyleCnt="6"/>
      <dgm:spPr/>
    </dgm:pt>
    <dgm:pt modelId="{E197A1E7-E1DA-4780-AE16-92162146B715}" type="pres">
      <dgm:prSet presAssocID="{F1DE7B78-EF28-44E8-BA1B-BB314C6ACE70}" presName="txAndLines1" presStyleCnt="0"/>
      <dgm:spPr/>
    </dgm:pt>
    <dgm:pt modelId="{CB146AFD-DF85-48BF-9E6F-EB5503F5E176}" type="pres">
      <dgm:prSet presAssocID="{F1DE7B78-EF28-44E8-BA1B-BB314C6ACE70}" presName="anchor1" presStyleCnt="0"/>
      <dgm:spPr/>
    </dgm:pt>
    <dgm:pt modelId="{18D6977B-62C9-425A-B9F4-43F7430C6CC8}" type="pres">
      <dgm:prSet presAssocID="{F1DE7B78-EF28-44E8-BA1B-BB314C6ACE70}" presName="backup1" presStyleCnt="0"/>
      <dgm:spPr/>
    </dgm:pt>
    <dgm:pt modelId="{EDF2E34F-614B-448C-9FE4-754616352C39}" type="pres">
      <dgm:prSet presAssocID="{F1DE7B78-EF28-44E8-BA1B-BB314C6ACE70}" presName="preLine1" presStyleLbl="parChTrans1D1" presStyleIdx="3" presStyleCnt="6"/>
      <dgm:spPr/>
    </dgm:pt>
    <dgm:pt modelId="{BA147C56-FEB7-426C-AC20-0F311BE093AC}" type="pres">
      <dgm:prSet presAssocID="{F1DE7B78-EF28-44E8-BA1B-BB314C6ACE70}" presName="desTx1" presStyleLbl="revTx" presStyleIdx="0" presStyleCnt="0">
        <dgm:presLayoutVars>
          <dgm:bulletEnabled val="1"/>
        </dgm:presLayoutVars>
      </dgm:prSet>
      <dgm:spPr/>
      <dgm:t>
        <a:bodyPr/>
        <a:lstStyle/>
        <a:p>
          <a:endParaRPr lang="ru-RU"/>
        </a:p>
      </dgm:t>
    </dgm:pt>
    <dgm:pt modelId="{B0336790-7EDD-496E-BA51-1EFA639B457D}" type="pres">
      <dgm:prSet presAssocID="{25E31AE0-F267-4F50-A818-BA36F7A783D7}" presName="Name11" presStyleLbl="parChTrans1D1" presStyleIdx="4" presStyleCnt="6"/>
      <dgm:spPr/>
    </dgm:pt>
    <dgm:pt modelId="{08AD3DA1-27FF-4F67-9F23-64E3394E12D5}" type="pres">
      <dgm:prSet presAssocID="{91C2B07A-3787-46F2-9F09-746E782EE61D}" presName="txAndLines1" presStyleCnt="0"/>
      <dgm:spPr/>
    </dgm:pt>
    <dgm:pt modelId="{72569F8A-782C-49BF-BB72-398A9D4A1DDD}" type="pres">
      <dgm:prSet presAssocID="{91C2B07A-3787-46F2-9F09-746E782EE61D}" presName="anchor1" presStyleCnt="0"/>
      <dgm:spPr/>
    </dgm:pt>
    <dgm:pt modelId="{D99F70B0-2A63-4FF3-923B-1FF4F92D7E00}" type="pres">
      <dgm:prSet presAssocID="{91C2B07A-3787-46F2-9F09-746E782EE61D}" presName="backup1" presStyleCnt="0"/>
      <dgm:spPr/>
    </dgm:pt>
    <dgm:pt modelId="{9D06D3F4-33D7-46A5-9D18-246C3DCE5A53}" type="pres">
      <dgm:prSet presAssocID="{91C2B07A-3787-46F2-9F09-746E782EE61D}" presName="preLine1" presStyleLbl="parChTrans1D1" presStyleIdx="5" presStyleCnt="6"/>
      <dgm:spPr/>
    </dgm:pt>
    <dgm:pt modelId="{5C7B7493-5F64-4750-97FD-11906F53D07E}" type="pres">
      <dgm:prSet presAssocID="{91C2B07A-3787-46F2-9F09-746E782EE61D}" presName="desTx1" presStyleLbl="revTx" presStyleIdx="0" presStyleCnt="0">
        <dgm:presLayoutVars>
          <dgm:bulletEnabled val="1"/>
        </dgm:presLayoutVars>
      </dgm:prSet>
      <dgm:spPr/>
      <dgm:t>
        <a:bodyPr/>
        <a:lstStyle/>
        <a:p>
          <a:endParaRPr lang="ru-RU"/>
        </a:p>
      </dgm:t>
    </dgm:pt>
  </dgm:ptLst>
  <dgm:cxnLst>
    <dgm:cxn modelId="{9E4166B4-0284-4BC6-9E44-B10A40668725}" type="presOf" srcId="{F1DE7B78-EF28-44E8-BA1B-BB314C6ACE70}" destId="{BA147C56-FEB7-426C-AC20-0F311BE093AC}" srcOrd="0" destOrd="0" presId="urn:microsoft.com/office/officeart/2009/3/layout/SubStepProcess"/>
    <dgm:cxn modelId="{9EDEA59A-C02F-4DBD-92D7-56EF1E692274}" type="presOf" srcId="{8C9EE09A-D693-4543-8B79-9B86E6076B9D}" destId="{157F7E9A-5427-40EA-91C0-3CCAB6941843}" srcOrd="0" destOrd="0" presId="urn:microsoft.com/office/officeart/2009/3/layout/SubStepProcess"/>
    <dgm:cxn modelId="{816521C2-F9E1-4756-BA9F-93BB7D5EDD88}" srcId="{8C9EE09A-D693-4543-8B79-9B86E6076B9D}" destId="{91C2B07A-3787-46F2-9F09-746E782EE61D}" srcOrd="2" destOrd="0" parTransId="{25E31AE0-F267-4F50-A818-BA36F7A783D7}" sibTransId="{30F17D47-D839-4C2F-836E-A60D53E2BC80}"/>
    <dgm:cxn modelId="{5555660D-DCA6-4C8B-859B-189705E3BB4F}" type="presOf" srcId="{17606E17-DAB9-4226-BB78-0D2312F2EE4C}" destId="{BEB632D8-B910-4AA9-9F0C-C4F73B3CFE36}" srcOrd="0" destOrd="0" presId="urn:microsoft.com/office/officeart/2009/3/layout/SubStepProcess"/>
    <dgm:cxn modelId="{09C375F9-380B-4503-A5F6-203580BC73FC}" srcId="{8C9EE09A-D693-4543-8B79-9B86E6076B9D}" destId="{17606E17-DAB9-4226-BB78-0D2312F2EE4C}" srcOrd="0" destOrd="0" parTransId="{3EF12065-E677-4208-97E4-2D31E37C3A81}" sibTransId="{CCDDCB51-D8E6-4307-91AB-4F9C10D9526A}"/>
    <dgm:cxn modelId="{69AC20D1-0CA5-407F-B1DA-61D88837D5E3}" srcId="{3A729B0A-2224-4B29-BA04-4392138359D9}" destId="{8C9EE09A-D693-4543-8B79-9B86E6076B9D}" srcOrd="0" destOrd="0" parTransId="{71DB2290-F448-47FB-BB42-597DFA5ACB10}" sibTransId="{A416D842-0F48-4EDC-9D1B-A60512AE33E1}"/>
    <dgm:cxn modelId="{EBC62A5A-6211-4AFB-93FE-F2B59AD49DB8}" srcId="{8C9EE09A-D693-4543-8B79-9B86E6076B9D}" destId="{F1DE7B78-EF28-44E8-BA1B-BB314C6ACE70}" srcOrd="1" destOrd="0" parTransId="{FC6D9D2F-AD39-41C7-BB1F-20618062CA47}" sibTransId="{BEE4CABB-A06C-43B3-816E-E3AF54B4FACB}"/>
    <dgm:cxn modelId="{1DB2151D-FF3D-4C6C-A1D5-A073D786E3AA}" type="presOf" srcId="{91C2B07A-3787-46F2-9F09-746E782EE61D}" destId="{5C7B7493-5F64-4750-97FD-11906F53D07E}" srcOrd="0" destOrd="0" presId="urn:microsoft.com/office/officeart/2009/3/layout/SubStepProcess"/>
    <dgm:cxn modelId="{7A89B73B-6AB9-4752-BAF3-91FE03B00C21}" type="presOf" srcId="{3A729B0A-2224-4B29-BA04-4392138359D9}" destId="{C1C1A328-F9E1-4B84-9E69-758DDBA26E1F}" srcOrd="0" destOrd="0" presId="urn:microsoft.com/office/officeart/2009/3/layout/SubStepProcess"/>
    <dgm:cxn modelId="{CD6B87E6-538D-40AB-B290-4B596A343DC4}" type="presParOf" srcId="{C1C1A328-F9E1-4B84-9E69-758DDBA26E1F}" destId="{157F7E9A-5427-40EA-91C0-3CCAB6941843}" srcOrd="0" destOrd="0" presId="urn:microsoft.com/office/officeart/2009/3/layout/SubStepProcess"/>
    <dgm:cxn modelId="{34379250-EA13-42E7-A30A-BB4812987DA9}" type="presParOf" srcId="{C1C1A328-F9E1-4B84-9E69-758DDBA26E1F}" destId="{893FC657-F856-46BD-A966-D421B477A2D3}" srcOrd="1" destOrd="0" presId="urn:microsoft.com/office/officeart/2009/3/layout/SubStepProcess"/>
    <dgm:cxn modelId="{3216CC39-9B39-47F5-918F-B3AC47A746C6}" type="presParOf" srcId="{C1C1A328-F9E1-4B84-9E69-758DDBA26E1F}" destId="{829D66AC-0BF6-4CC3-B2A1-FACF8885F5E7}" srcOrd="2" destOrd="0" presId="urn:microsoft.com/office/officeart/2009/3/layout/SubStepProcess"/>
    <dgm:cxn modelId="{353F52E4-D401-404A-873F-38405E2BF662}" type="presParOf" srcId="{829D66AC-0BF6-4CC3-B2A1-FACF8885F5E7}" destId="{73A16532-98E4-4C6E-B63F-E76700F1E400}" srcOrd="0" destOrd="0" presId="urn:microsoft.com/office/officeart/2009/3/layout/SubStepProcess"/>
    <dgm:cxn modelId="{64D99F4D-D9E2-4598-9679-063BD1380F7B}" type="presParOf" srcId="{829D66AC-0BF6-4CC3-B2A1-FACF8885F5E7}" destId="{880097D1-04B8-47B4-A24D-30671F1959CF}" srcOrd="1" destOrd="0" presId="urn:microsoft.com/office/officeart/2009/3/layout/SubStepProcess"/>
    <dgm:cxn modelId="{AB213F33-F345-44E5-A315-A6B4B0FDE0DD}" type="presParOf" srcId="{880097D1-04B8-47B4-A24D-30671F1959CF}" destId="{16E405A9-4B7E-45A5-850F-B86322B48902}" srcOrd="0" destOrd="0" presId="urn:microsoft.com/office/officeart/2009/3/layout/SubStepProcess"/>
    <dgm:cxn modelId="{6542AE95-4BF2-46EA-8635-AC6BE9DE8023}" type="presParOf" srcId="{880097D1-04B8-47B4-A24D-30671F1959CF}" destId="{FCB11311-BFEE-4B60-983F-9582C1B61C23}" srcOrd="1" destOrd="0" presId="urn:microsoft.com/office/officeart/2009/3/layout/SubStepProcess"/>
    <dgm:cxn modelId="{B41B4647-F8CD-491B-B7D6-EB14884D2FDE}" type="presParOf" srcId="{880097D1-04B8-47B4-A24D-30671F1959CF}" destId="{A64861E4-8DB2-411A-80DB-1D5524E2DC24}" srcOrd="2" destOrd="0" presId="urn:microsoft.com/office/officeart/2009/3/layout/SubStepProcess"/>
    <dgm:cxn modelId="{473DFB97-2F06-4DD1-965C-52D01B10214F}" type="presParOf" srcId="{880097D1-04B8-47B4-A24D-30671F1959CF}" destId="{BEB632D8-B910-4AA9-9F0C-C4F73B3CFE36}" srcOrd="3" destOrd="0" presId="urn:microsoft.com/office/officeart/2009/3/layout/SubStepProcess"/>
    <dgm:cxn modelId="{A460C494-92CB-49EE-BA54-74F8C5264742}" type="presParOf" srcId="{829D66AC-0BF6-4CC3-B2A1-FACF8885F5E7}" destId="{80559AE7-A0D0-43D0-B3A5-A4D104E67021}" srcOrd="2" destOrd="0" presId="urn:microsoft.com/office/officeart/2009/3/layout/SubStepProcess"/>
    <dgm:cxn modelId="{79AAFD69-6B42-4917-9918-12C63FEB5A32}" type="presParOf" srcId="{829D66AC-0BF6-4CC3-B2A1-FACF8885F5E7}" destId="{E197A1E7-E1DA-4780-AE16-92162146B715}" srcOrd="3" destOrd="0" presId="urn:microsoft.com/office/officeart/2009/3/layout/SubStepProcess"/>
    <dgm:cxn modelId="{03944835-5C57-4D47-A805-FC2481055192}" type="presParOf" srcId="{E197A1E7-E1DA-4780-AE16-92162146B715}" destId="{CB146AFD-DF85-48BF-9E6F-EB5503F5E176}" srcOrd="0" destOrd="0" presId="urn:microsoft.com/office/officeart/2009/3/layout/SubStepProcess"/>
    <dgm:cxn modelId="{2CE93B56-ECDA-4508-AA13-823ACE6DFD90}" type="presParOf" srcId="{E197A1E7-E1DA-4780-AE16-92162146B715}" destId="{18D6977B-62C9-425A-B9F4-43F7430C6CC8}" srcOrd="1" destOrd="0" presId="urn:microsoft.com/office/officeart/2009/3/layout/SubStepProcess"/>
    <dgm:cxn modelId="{A82EAD28-A601-4464-B250-CC4318A6398C}" type="presParOf" srcId="{E197A1E7-E1DA-4780-AE16-92162146B715}" destId="{EDF2E34F-614B-448C-9FE4-754616352C39}" srcOrd="2" destOrd="0" presId="urn:microsoft.com/office/officeart/2009/3/layout/SubStepProcess"/>
    <dgm:cxn modelId="{2BF3B4BE-2718-4BCF-A3EC-76E9DBFAFCB7}" type="presParOf" srcId="{E197A1E7-E1DA-4780-AE16-92162146B715}" destId="{BA147C56-FEB7-426C-AC20-0F311BE093AC}" srcOrd="3" destOrd="0" presId="urn:microsoft.com/office/officeart/2009/3/layout/SubStepProcess"/>
    <dgm:cxn modelId="{595A1AA7-02E0-45F3-800C-0E598AE52D19}" type="presParOf" srcId="{829D66AC-0BF6-4CC3-B2A1-FACF8885F5E7}" destId="{B0336790-7EDD-496E-BA51-1EFA639B457D}" srcOrd="4" destOrd="0" presId="urn:microsoft.com/office/officeart/2009/3/layout/SubStepProcess"/>
    <dgm:cxn modelId="{160D057A-D0AA-4EFA-BA2A-08AF9E1726AD}" type="presParOf" srcId="{829D66AC-0BF6-4CC3-B2A1-FACF8885F5E7}" destId="{08AD3DA1-27FF-4F67-9F23-64E3394E12D5}" srcOrd="5" destOrd="0" presId="urn:microsoft.com/office/officeart/2009/3/layout/SubStepProcess"/>
    <dgm:cxn modelId="{7ED72C2C-E413-46CF-BAA4-6D614BD4A4A1}" type="presParOf" srcId="{08AD3DA1-27FF-4F67-9F23-64E3394E12D5}" destId="{72569F8A-782C-49BF-BB72-398A9D4A1DDD}" srcOrd="0" destOrd="0" presId="urn:microsoft.com/office/officeart/2009/3/layout/SubStepProcess"/>
    <dgm:cxn modelId="{30216387-452C-426E-BC44-7C1E6C6CFC4A}" type="presParOf" srcId="{08AD3DA1-27FF-4F67-9F23-64E3394E12D5}" destId="{D99F70B0-2A63-4FF3-923B-1FF4F92D7E00}" srcOrd="1" destOrd="0" presId="urn:microsoft.com/office/officeart/2009/3/layout/SubStepProcess"/>
    <dgm:cxn modelId="{F7E729D1-BB48-4ECA-9472-844AAC04DC95}" type="presParOf" srcId="{08AD3DA1-27FF-4F67-9F23-64E3394E12D5}" destId="{9D06D3F4-33D7-46A5-9D18-246C3DCE5A53}" srcOrd="2" destOrd="0" presId="urn:microsoft.com/office/officeart/2009/3/layout/SubStepProcess"/>
    <dgm:cxn modelId="{82D37B55-3E38-47AD-8DE7-2D28D1AEE2A8}" type="presParOf" srcId="{08AD3DA1-27FF-4F67-9F23-64E3394E12D5}" destId="{5C7B7493-5F64-4750-97FD-11906F53D07E}"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7E9A-5427-40EA-91C0-3CCAB6941843}">
      <dsp:nvSpPr>
        <dsp:cNvPr id="0" name=""/>
        <dsp:cNvSpPr/>
      </dsp:nvSpPr>
      <dsp:spPr>
        <a:xfrm>
          <a:off x="9004" y="388981"/>
          <a:ext cx="3462023" cy="346202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ru-RU" sz="2000" b="1" kern="1200" dirty="0" smtClean="0"/>
            <a:t>Комплекс инструментов</a:t>
          </a:r>
          <a:r>
            <a:rPr lang="ru-RU" sz="2000" b="0" kern="1200" dirty="0" smtClean="0"/>
            <a:t> – это набор стандартов  оценки качества, разработанных </a:t>
          </a:r>
          <a:r>
            <a:rPr lang="en-US" sz="2000" b="1" kern="1200" dirty="0" smtClean="0"/>
            <a:t>CASCO </a:t>
          </a:r>
          <a:r>
            <a:rPr lang="ru-RU" sz="2000" b="0" u="none" kern="1200" dirty="0" smtClean="0"/>
            <a:t>для функционирования</a:t>
          </a:r>
          <a:endParaRPr lang="ru-RU" sz="2000" b="0" u="none" kern="1200" dirty="0"/>
        </a:p>
      </dsp:txBody>
      <dsp:txXfrm>
        <a:off x="516006" y="895983"/>
        <a:ext cx="2448019" cy="2448019"/>
      </dsp:txXfrm>
    </dsp:sp>
    <dsp:sp modelId="{73A16532-98E4-4C6E-B63F-E76700F1E400}">
      <dsp:nvSpPr>
        <dsp:cNvPr id="0" name=""/>
        <dsp:cNvSpPr/>
      </dsp:nvSpPr>
      <dsp:spPr>
        <a:xfrm rot="18199690">
          <a:off x="3234708" y="1337589"/>
          <a:ext cx="1501627" cy="0"/>
        </a:xfrm>
        <a:custGeom>
          <a:avLst/>
          <a:gdLst/>
          <a:ahLst/>
          <a:cxnLst/>
          <a:rect l="0" t="0" r="0" b="0"/>
          <a:pathLst>
            <a:path>
              <a:moveTo>
                <a:pt x="0" y="0"/>
              </a:moveTo>
              <a:lnTo>
                <a:pt x="150162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861E4-8DB2-411A-80DB-1D5524E2DC24}">
      <dsp:nvSpPr>
        <dsp:cNvPr id="0" name=""/>
        <dsp:cNvSpPr/>
      </dsp:nvSpPr>
      <dsp:spPr>
        <a:xfrm>
          <a:off x="4398044" y="710256"/>
          <a:ext cx="40466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B632D8-B910-4AA9-9F0C-C4F73B3CFE36}">
      <dsp:nvSpPr>
        <dsp:cNvPr id="0" name=""/>
        <dsp:cNvSpPr/>
      </dsp:nvSpPr>
      <dsp:spPr>
        <a:xfrm>
          <a:off x="4802706" y="1285"/>
          <a:ext cx="2869422" cy="1417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u-RU" sz="2000" b="1" kern="1200" dirty="0" smtClean="0"/>
            <a:t>органов по оценке соответствия </a:t>
          </a:r>
          <a:endParaRPr lang="ru-RU" sz="2000" b="0" kern="1200" dirty="0"/>
        </a:p>
      </dsp:txBody>
      <dsp:txXfrm>
        <a:off x="4802706" y="1285"/>
        <a:ext cx="2869422" cy="1417941"/>
      </dsp:txXfrm>
    </dsp:sp>
    <dsp:sp modelId="{80559AE7-A0D0-43D0-B3A5-A4D104E67021}">
      <dsp:nvSpPr>
        <dsp:cNvPr id="0" name=""/>
        <dsp:cNvSpPr/>
      </dsp:nvSpPr>
      <dsp:spPr>
        <a:xfrm rot="30427">
          <a:off x="3572983" y="2124546"/>
          <a:ext cx="825076" cy="0"/>
        </a:xfrm>
        <a:custGeom>
          <a:avLst/>
          <a:gdLst/>
          <a:ahLst/>
          <a:cxnLst/>
          <a:rect l="0" t="0" r="0" b="0"/>
          <a:pathLst>
            <a:path>
              <a:moveTo>
                <a:pt x="0" y="0"/>
              </a:moveTo>
              <a:lnTo>
                <a:pt x="8250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F2E34F-614B-448C-9FE4-754616352C39}">
      <dsp:nvSpPr>
        <dsp:cNvPr id="0" name=""/>
        <dsp:cNvSpPr/>
      </dsp:nvSpPr>
      <dsp:spPr>
        <a:xfrm>
          <a:off x="4398044" y="2128198"/>
          <a:ext cx="40466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147C56-FEB7-426C-AC20-0F311BE093AC}">
      <dsp:nvSpPr>
        <dsp:cNvPr id="0" name=""/>
        <dsp:cNvSpPr/>
      </dsp:nvSpPr>
      <dsp:spPr>
        <a:xfrm>
          <a:off x="4802706" y="1419227"/>
          <a:ext cx="2869422" cy="1417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u-RU" sz="2000" b="1" kern="1200" dirty="0" smtClean="0"/>
            <a:t>органов по аккредитации</a:t>
          </a:r>
          <a:endParaRPr lang="ru-RU" sz="2000" kern="1200" dirty="0"/>
        </a:p>
      </dsp:txBody>
      <dsp:txXfrm>
        <a:off x="4802706" y="1419227"/>
        <a:ext cx="2869422" cy="1417941"/>
      </dsp:txXfrm>
    </dsp:sp>
    <dsp:sp modelId="{B0336790-7EDD-496E-BA51-1EFA639B457D}">
      <dsp:nvSpPr>
        <dsp:cNvPr id="0" name=""/>
        <dsp:cNvSpPr/>
      </dsp:nvSpPr>
      <dsp:spPr>
        <a:xfrm rot="3418533">
          <a:off x="3228596" y="2911504"/>
          <a:ext cx="1513851" cy="0"/>
        </a:xfrm>
        <a:custGeom>
          <a:avLst/>
          <a:gdLst/>
          <a:ahLst/>
          <a:cxnLst/>
          <a:rect l="0" t="0" r="0" b="0"/>
          <a:pathLst>
            <a:path>
              <a:moveTo>
                <a:pt x="0" y="0"/>
              </a:moveTo>
              <a:lnTo>
                <a:pt x="15138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06D3F4-33D7-46A5-9D18-246C3DCE5A53}">
      <dsp:nvSpPr>
        <dsp:cNvPr id="0" name=""/>
        <dsp:cNvSpPr/>
      </dsp:nvSpPr>
      <dsp:spPr>
        <a:xfrm>
          <a:off x="4398044" y="3546139"/>
          <a:ext cx="40466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B7493-5F64-4750-97FD-11906F53D07E}">
      <dsp:nvSpPr>
        <dsp:cNvPr id="0" name=""/>
        <dsp:cNvSpPr/>
      </dsp:nvSpPr>
      <dsp:spPr>
        <a:xfrm>
          <a:off x="4802706" y="2837168"/>
          <a:ext cx="2869422" cy="14179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u-RU" sz="2000" b="0" kern="1200" dirty="0" smtClean="0"/>
            <a:t>для </a:t>
          </a:r>
          <a:r>
            <a:rPr lang="ru-RU" sz="2000" b="1" kern="1200" dirty="0" smtClean="0"/>
            <a:t>паритетной оценки </a:t>
          </a:r>
          <a:r>
            <a:rPr lang="ru-RU" sz="2000" b="0" kern="1200" dirty="0" smtClean="0"/>
            <a:t>и прочих связанных видов деятельности</a:t>
          </a:r>
          <a:endParaRPr lang="ru-RU" sz="2000" kern="1200" dirty="0"/>
        </a:p>
      </dsp:txBody>
      <dsp:txXfrm>
        <a:off x="4802706" y="2837168"/>
        <a:ext cx="2869422" cy="1417941"/>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56D0019-9A8D-4B50-8ADC-B707AB21E2E7}" type="datetimeFigureOut">
              <a:rPr lang="en-US" smtClean="0"/>
              <a:t>10/1/2018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38C86E-FBC3-4B8C-81A3-CD09DDA1D36E}" type="slidenum">
              <a:rPr lang="en-US" smtClean="0"/>
              <a:t>‹#›</a:t>
            </a:fld>
            <a:endParaRPr lang="en-US" dirty="0"/>
          </a:p>
        </p:txBody>
      </p:sp>
    </p:spTree>
    <p:extLst>
      <p:ext uri="{BB962C8B-B14F-4D97-AF65-F5344CB8AC3E}">
        <p14:creationId xmlns:p14="http://schemas.microsoft.com/office/powerpoint/2010/main" val="607497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8C6CAD3-C65A-4F67-A9C9-9F0B7AE80557}" type="datetimeFigureOut">
              <a:rPr lang="en-US" smtClean="0"/>
              <a:t>10/1/2018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616E6-3282-49AF-B187-AFD585911299}" type="slidenum">
              <a:rPr lang="en-US" smtClean="0"/>
              <a:t>‹#›</a:t>
            </a:fld>
            <a:endParaRPr lang="en-US" dirty="0"/>
          </a:p>
        </p:txBody>
      </p:sp>
    </p:spTree>
    <p:extLst>
      <p:ext uri="{BB962C8B-B14F-4D97-AF65-F5344CB8AC3E}">
        <p14:creationId xmlns:p14="http://schemas.microsoft.com/office/powerpoint/2010/main" val="2011772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1</a:t>
            </a:fld>
            <a:endParaRPr lang="en-US" dirty="0"/>
          </a:p>
        </p:txBody>
      </p:sp>
    </p:spTree>
    <p:extLst>
      <p:ext uri="{BB962C8B-B14F-4D97-AF65-F5344CB8AC3E}">
        <p14:creationId xmlns:p14="http://schemas.microsoft.com/office/powerpoint/2010/main" val="372708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Standards define how products, processes and people interact with each other and their environments. They provide requirements, specifications, guidelines or characteristics that can be used consistently to ensure that materials, products, processes and services are fit for their purpose.</a:t>
            </a:r>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14</a:t>
            </a:fld>
            <a:endParaRPr lang="en-US" dirty="0"/>
          </a:p>
        </p:txBody>
      </p:sp>
    </p:spTree>
    <p:extLst>
      <p:ext uri="{BB962C8B-B14F-4D97-AF65-F5344CB8AC3E}">
        <p14:creationId xmlns:p14="http://schemas.microsoft.com/office/powerpoint/2010/main" val="39521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616E6-3282-49AF-B187-AFD585911299}"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2981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C3BA3D-3056-4CC3-8772-0231196D38F7}" type="slidenum">
              <a:rPr lang="en-GB" smtClean="0"/>
              <a:pPr/>
              <a:t>23</a:t>
            </a:fld>
            <a:endParaRPr lang="en-GB" dirty="0"/>
          </a:p>
        </p:txBody>
      </p:sp>
    </p:spTree>
    <p:extLst>
      <p:ext uri="{BB962C8B-B14F-4D97-AF65-F5344CB8AC3E}">
        <p14:creationId xmlns:p14="http://schemas.microsoft.com/office/powerpoint/2010/main" val="143236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HOW DOES CA AND ACCREDITATION IMPACT TRADE?</a:t>
            </a:r>
          </a:p>
          <a:p>
            <a:r>
              <a:rPr lang="en-GB" sz="1200" kern="1200" dirty="0">
                <a:solidFill>
                  <a:schemeClr val="tx1"/>
                </a:solidFill>
                <a:latin typeface="+mn-lt"/>
                <a:ea typeface="+mn-ea"/>
                <a:cs typeface="+mn-cs"/>
              </a:rPr>
              <a:t>Conformity assessment AND ACCREDITATION directly impacts on an economies ability to trade nationally and internationally. It provides confidence to the market that the products and services are what they mean to be.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25</a:t>
            </a:fld>
            <a:endParaRPr lang="en-US" dirty="0"/>
          </a:p>
        </p:txBody>
      </p:sp>
    </p:spTree>
    <p:extLst>
      <p:ext uri="{BB962C8B-B14F-4D97-AF65-F5344CB8AC3E}">
        <p14:creationId xmlns:p14="http://schemas.microsoft.com/office/powerpoint/2010/main" val="26848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GB" b="0" dirty="0"/>
              <a:t>This is done through the ISO Committee on conformity assessment CASCO. It is the only committee that develops conformity assessment standards. This is due to the fact that the neutrality principle  means that the standards are developed with the sole intend of  ensuring that CAB’s and Accreditation bodies are competent to perform the function they do.</a:t>
            </a:r>
            <a:endParaRPr lang="en-US" b="0" dirty="0"/>
          </a:p>
        </p:txBody>
      </p:sp>
      <p:sp>
        <p:nvSpPr>
          <p:cNvPr id="4" name="Slide Number Placeholder 3"/>
          <p:cNvSpPr>
            <a:spLocks noGrp="1"/>
          </p:cNvSpPr>
          <p:nvPr>
            <p:ph type="sldNum" sz="quarter" idx="10"/>
          </p:nvPr>
        </p:nvSpPr>
        <p:spPr/>
        <p:txBody>
          <a:bodyPr/>
          <a:lstStyle/>
          <a:p>
            <a:fld id="{11A616E6-3282-49AF-B187-AFD585911299}" type="slidenum">
              <a:rPr lang="en-US" smtClean="0"/>
              <a:t>26</a:t>
            </a:fld>
            <a:endParaRPr lang="en-US" dirty="0"/>
          </a:p>
        </p:txBody>
      </p:sp>
    </p:spTree>
    <p:extLst>
      <p:ext uri="{BB962C8B-B14F-4D97-AF65-F5344CB8AC3E}">
        <p14:creationId xmlns:p14="http://schemas.microsoft.com/office/powerpoint/2010/main" val="147591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ＭＳ Ｐゴシック" pitchFamily="34" charset="-128"/>
            </a:endParaRPr>
          </a:p>
          <a:p>
            <a:endParaRPr lang="en-GB" baseline="0" dirty="0">
              <a:ea typeface="ＭＳ Ｐゴシック" pitchFamily="34" charset="-128"/>
            </a:endParaRPr>
          </a:p>
          <a:p>
            <a:endParaRPr lang="en-GB" baseline="0" dirty="0">
              <a:ea typeface="ＭＳ Ｐゴシック" pitchFamily="34" charset="-128"/>
            </a:endParaRPr>
          </a:p>
          <a:p>
            <a:endParaRPr lang="en-GB"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69D138E-5D11-4A63-970D-FEEC53C71A46}" type="slidenum">
              <a:rPr lang="en-US" smtClean="0"/>
              <a:t>27</a:t>
            </a:fld>
            <a:endParaRPr lang="en-US" dirty="0"/>
          </a:p>
        </p:txBody>
      </p:sp>
    </p:spTree>
    <p:extLst>
      <p:ext uri="{BB962C8B-B14F-4D97-AF65-F5344CB8AC3E}">
        <p14:creationId xmlns:p14="http://schemas.microsoft.com/office/powerpoint/2010/main" val="2784079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ISO/CASCO has </a:t>
            </a:r>
            <a:r>
              <a:rPr lang="en-US" b="1" u="sng" dirty="0"/>
              <a:t>29 published standards </a:t>
            </a:r>
            <a:r>
              <a:rPr lang="en-US" b="1" dirty="0"/>
              <a:t>and guides</a:t>
            </a:r>
          </a:p>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28</a:t>
            </a:fld>
            <a:endParaRPr lang="en-US" dirty="0"/>
          </a:p>
        </p:txBody>
      </p:sp>
    </p:spTree>
    <p:extLst>
      <p:ext uri="{BB962C8B-B14F-4D97-AF65-F5344CB8AC3E}">
        <p14:creationId xmlns:p14="http://schemas.microsoft.com/office/powerpoint/2010/main" val="427727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The standards contain requirements for the </a:t>
            </a:r>
            <a:r>
              <a:rPr lang="en-US" sz="1100" dirty="0">
                <a:solidFill>
                  <a:schemeClr val="accent1">
                    <a:lumMod val="75000"/>
                  </a:schemeClr>
                </a:solidFill>
              </a:rPr>
              <a:t>competence</a:t>
            </a:r>
            <a:r>
              <a:rPr lang="en-US" sz="1100" dirty="0"/>
              <a:t>, </a:t>
            </a:r>
            <a:r>
              <a:rPr lang="en-US" sz="1100" dirty="0">
                <a:solidFill>
                  <a:schemeClr val="accent1">
                    <a:lumMod val="75000"/>
                  </a:schemeClr>
                </a:solidFill>
              </a:rPr>
              <a:t>impartiality</a:t>
            </a:r>
            <a:r>
              <a:rPr lang="en-US" sz="1100" dirty="0"/>
              <a:t> and </a:t>
            </a:r>
            <a:r>
              <a:rPr lang="en-US" sz="1100" dirty="0">
                <a:solidFill>
                  <a:schemeClr val="accent1">
                    <a:lumMod val="75000"/>
                  </a:schemeClr>
                </a:solidFill>
              </a:rPr>
              <a:t>consistent operation </a:t>
            </a:r>
            <a:r>
              <a:rPr lang="en-US" sz="1100" dirty="0"/>
              <a:t>of</a:t>
            </a:r>
            <a:r>
              <a:rPr lang="en-US" sz="1100" dirty="0">
                <a:solidFill>
                  <a:schemeClr val="accent5"/>
                </a:solidFill>
              </a:rPr>
              <a:t> </a:t>
            </a:r>
          </a:p>
          <a:p>
            <a:pPr lvl="0"/>
            <a:endParaRPr lang="en-US" sz="1100" dirty="0">
              <a:solidFill>
                <a:schemeClr val="accent5"/>
              </a:solidFill>
            </a:endParaRPr>
          </a:p>
          <a:p>
            <a:pPr marL="1028700" lvl="1" indent="-342900">
              <a:spcAft>
                <a:spcPts val="600"/>
              </a:spcAft>
              <a:buFont typeface="Wingdings" panose="05000000000000000000" pitchFamily="2" charset="2"/>
              <a:buChar char="Ø"/>
            </a:pPr>
            <a:r>
              <a:rPr lang="en-US" sz="1100" b="1" dirty="0"/>
              <a:t>conformity assessment bodies </a:t>
            </a:r>
            <a:r>
              <a:rPr lang="en-US" sz="1100" dirty="0"/>
              <a:t>(certification bodies, laboratories and inspection bodies) </a:t>
            </a:r>
          </a:p>
          <a:p>
            <a:pPr marL="1028700" lvl="1" indent="-342900">
              <a:spcAft>
                <a:spcPts val="600"/>
              </a:spcAft>
              <a:buFont typeface="Wingdings" panose="05000000000000000000" pitchFamily="2" charset="2"/>
              <a:buChar char="Ø"/>
            </a:pPr>
            <a:r>
              <a:rPr lang="en-US" sz="1100" b="1" dirty="0"/>
              <a:t>accreditation bodies </a:t>
            </a:r>
          </a:p>
          <a:p>
            <a:pPr marL="1028700" lvl="1" indent="-342900">
              <a:spcAft>
                <a:spcPts val="600"/>
              </a:spcAft>
              <a:buFont typeface="Wingdings" panose="05000000000000000000" pitchFamily="2" charset="2"/>
              <a:buChar char="Ø"/>
            </a:pPr>
            <a:r>
              <a:rPr lang="en-US" sz="1100" b="1" dirty="0"/>
              <a:t>peer evaluation</a:t>
            </a:r>
          </a:p>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29</a:t>
            </a:fld>
            <a:endParaRPr lang="en-US" dirty="0"/>
          </a:p>
        </p:txBody>
      </p:sp>
    </p:spTree>
    <p:extLst>
      <p:ext uri="{BB962C8B-B14F-4D97-AF65-F5344CB8AC3E}">
        <p14:creationId xmlns:p14="http://schemas.microsoft.com/office/powerpoint/2010/main" val="224041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So who are we – a recap</a:t>
            </a:r>
          </a:p>
        </p:txBody>
      </p:sp>
      <p:sp>
        <p:nvSpPr>
          <p:cNvPr id="4" name="Slide Number Placeholder 3"/>
          <p:cNvSpPr>
            <a:spLocks noGrp="1"/>
          </p:cNvSpPr>
          <p:nvPr>
            <p:ph type="sldNum" sz="quarter" idx="10"/>
          </p:nvPr>
        </p:nvSpPr>
        <p:spPr/>
        <p:txBody>
          <a:bodyPr/>
          <a:lstStyle/>
          <a:p>
            <a:fld id="{11A616E6-3282-49AF-B187-AFD585911299}" type="slidenum">
              <a:rPr lang="en-US" smtClean="0"/>
              <a:t>3</a:t>
            </a:fld>
            <a:endParaRPr lang="en-US" dirty="0"/>
          </a:p>
        </p:txBody>
      </p:sp>
    </p:spTree>
    <p:extLst>
      <p:ext uri="{BB962C8B-B14F-4D97-AF65-F5344CB8AC3E}">
        <p14:creationId xmlns:p14="http://schemas.microsoft.com/office/powerpoint/2010/main" val="26579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We have come a long way in 70 years…</a:t>
            </a:r>
          </a:p>
          <a:p>
            <a:endParaRPr lang="en-US" b="0" dirty="0">
              <a:latin typeface="+mn-lt"/>
            </a:endParaRPr>
          </a:p>
          <a:p>
            <a:r>
              <a:rPr lang="en-US" b="0" dirty="0">
                <a:latin typeface="+mn-lt"/>
              </a:rPr>
              <a:t>We started out with 25 country members, now we are 162.</a:t>
            </a:r>
          </a:p>
          <a:p>
            <a:endParaRPr lang="en-US" b="0" dirty="0">
              <a:latin typeface="+mn-lt"/>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At first we had 67 groups of experts (called technical committees) across specific technical fields such as screw threads, marine technology, food, textiles, paints and laboratory equipment with a mandate to develop International Standards. </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First standard in 1951 (called “Recommendations” at the time) –ISO/R 1:1951, </a:t>
            </a:r>
            <a:r>
              <a:rPr lang="en-US" sz="1200" b="0" i="1" kern="1200" dirty="0">
                <a:solidFill>
                  <a:schemeClr val="tx1"/>
                </a:solidFill>
                <a:effectLst/>
                <a:latin typeface="+mn-lt"/>
                <a:ea typeface="+mn-ea"/>
                <a:cs typeface="+mn-cs"/>
              </a:rPr>
              <a:t>Standard reference temperature for industrial length measurements</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Now we have nearly 300 technical committees and nearly 21900 standards</a:t>
            </a:r>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4</a:t>
            </a:fld>
            <a:endParaRPr lang="en-US" dirty="0"/>
          </a:p>
        </p:txBody>
      </p:sp>
    </p:spTree>
    <p:extLst>
      <p:ext uri="{BB962C8B-B14F-4D97-AF65-F5344CB8AC3E}">
        <p14:creationId xmlns:p14="http://schemas.microsoft.com/office/powerpoint/2010/main" val="212669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fr-FR" dirty="0">
              <a:latin typeface="Times New Roman" charset="0"/>
            </a:endParaRPr>
          </a:p>
          <a:p>
            <a:pPr eaLnBrk="1" hangingPunct="1"/>
            <a:r>
              <a:rPr lang="fr-FR" dirty="0">
                <a:latin typeface="Times New Roman" charset="0"/>
              </a:rPr>
              <a:t>Because standards are used everywhere</a:t>
            </a:r>
          </a:p>
          <a:p>
            <a:pPr eaLnBrk="1" hangingPunct="1"/>
            <a:r>
              <a:rPr lang="fr-FR" baseline="0" dirty="0">
                <a:latin typeface="Times New Roman" charset="0"/>
              </a:rPr>
              <a:t>They have an impact on our everyday life, whether it be on the products we buy, the safety of the food we eat, the environment, road safety, e-commerce…everything</a:t>
            </a:r>
            <a:endParaRPr lang="fr-FR"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11A616E6-3282-49AF-B187-AFD585911299}" type="slidenum">
              <a:rPr lang="en-US" smtClean="0"/>
              <a:t>5</a:t>
            </a:fld>
            <a:endParaRPr lang="en-US" dirty="0"/>
          </a:p>
        </p:txBody>
      </p:sp>
    </p:spTree>
    <p:extLst>
      <p:ext uri="{BB962C8B-B14F-4D97-AF65-F5344CB8AC3E}">
        <p14:creationId xmlns:p14="http://schemas.microsoft.com/office/powerpoint/2010/main" val="135577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So how do they do that?</a:t>
            </a:r>
          </a:p>
        </p:txBody>
      </p:sp>
      <p:sp>
        <p:nvSpPr>
          <p:cNvPr id="4" name="Slide Number Placeholder 3"/>
          <p:cNvSpPr>
            <a:spLocks noGrp="1"/>
          </p:cNvSpPr>
          <p:nvPr>
            <p:ph type="sldNum" sz="quarter" idx="10"/>
          </p:nvPr>
        </p:nvSpPr>
        <p:spPr/>
        <p:txBody>
          <a:bodyPr/>
          <a:lstStyle/>
          <a:p>
            <a:fld id="{11A616E6-3282-49AF-B187-AFD585911299}" type="slidenum">
              <a:rPr lang="en-US" smtClean="0"/>
              <a:t>7</a:t>
            </a:fld>
            <a:endParaRPr lang="en-US" dirty="0"/>
          </a:p>
        </p:txBody>
      </p:sp>
    </p:spTree>
    <p:extLst>
      <p:ext uri="{BB962C8B-B14F-4D97-AF65-F5344CB8AC3E}">
        <p14:creationId xmlns:p14="http://schemas.microsoft.com/office/powerpoint/2010/main" val="404666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Greater efficiencies</a:t>
            </a:r>
          </a:p>
          <a:p>
            <a:r>
              <a:rPr lang="en-US" b="0" dirty="0">
                <a:latin typeface="+mn-lt"/>
              </a:rPr>
              <a:t>Competitive edge</a:t>
            </a:r>
          </a:p>
          <a:p>
            <a:r>
              <a:rPr lang="en-US" b="0" dirty="0">
                <a:latin typeface="+mn-lt"/>
              </a:rPr>
              <a:t>Benefit from the systems and processes of world’s leading experts</a:t>
            </a:r>
          </a:p>
          <a:p>
            <a:r>
              <a:rPr lang="en-US" b="0" dirty="0">
                <a:latin typeface="+mn-lt"/>
              </a:rPr>
              <a:t>Access new markets through harmonization of technical requirements and processes/systems</a:t>
            </a:r>
          </a:p>
          <a:p>
            <a:r>
              <a:rPr lang="en-US" dirty="0"/>
              <a:t>Standards can enhance brand recognition and give customers the guarantee that the technology is tested and reliable.</a:t>
            </a:r>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8</a:t>
            </a:fld>
            <a:endParaRPr lang="en-US" dirty="0"/>
          </a:p>
        </p:txBody>
      </p:sp>
    </p:spTree>
    <p:extLst>
      <p:ext uri="{BB962C8B-B14F-4D97-AF65-F5344CB8AC3E}">
        <p14:creationId xmlns:p14="http://schemas.microsoft.com/office/powerpoint/2010/main" val="100655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with our members and our more than 300 committees are constantly assessing the market to anticipate and address future market needs. Some examples of new and growing areas include smart cities and sustainable communities, and a new committee on blockchain technology has just defined their areas of work.</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addition there is emerging work on helping city and nation leaders deal with ageing populations, chain of custody and governance.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Other areas rapidly developing:</a:t>
            </a:r>
          </a:p>
          <a:p>
            <a:pPr lvl="0"/>
            <a:r>
              <a:rPr lang="en-US" sz="1200" kern="1200" dirty="0">
                <a:solidFill>
                  <a:schemeClr val="tx1"/>
                </a:solidFill>
                <a:effectLst/>
                <a:latin typeface="+mn-lt"/>
                <a:ea typeface="+mn-ea"/>
                <a:cs typeface="+mn-cs"/>
              </a:rPr>
              <a:t>IoT: SAG formed on Industry 4.0, with goal of developing a set of standards ensuring that every device connected to the Internet will be able to seamlessly talk to each other – no matter the chip, operating system or maker of the device; partnerships with IEC and ITU in this space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3D printing (additive manufacturing): ISO has a partnership with ASTM International (who also develops standards in this area) to ensure the most appropriate and effective standards are produced in this area that help to facilitate the development of the technology</a:t>
            </a:r>
          </a:p>
          <a:p>
            <a:pPr lvl="0"/>
            <a:r>
              <a:rPr lang="en-US" sz="1200" kern="1200" dirty="0">
                <a:solidFill>
                  <a:schemeClr val="tx1"/>
                </a:solidFill>
                <a:effectLst/>
                <a:latin typeface="+mn-lt"/>
                <a:ea typeface="+mn-ea"/>
                <a:cs typeface="+mn-cs"/>
              </a:rPr>
              <a:t>ISO/TC 261 </a:t>
            </a:r>
            <a:r>
              <a:rPr lang="en-US" sz="1200" i="1" kern="1200" dirty="0">
                <a:solidFill>
                  <a:schemeClr val="tx1"/>
                </a:solidFill>
                <a:effectLst/>
                <a:latin typeface="+mn-lt"/>
                <a:ea typeface="+mn-ea"/>
                <a:cs typeface="+mn-cs"/>
              </a:rPr>
              <a:t>Additive manufacturing</a:t>
            </a:r>
            <a:r>
              <a:rPr lang="en-US" sz="1200" kern="1200" dirty="0">
                <a:solidFill>
                  <a:schemeClr val="tx1"/>
                </a:solidFill>
                <a:effectLst/>
                <a:latin typeface="+mn-lt"/>
                <a:ea typeface="+mn-ea"/>
                <a:cs typeface="+mn-cs"/>
              </a:rPr>
              <a:t> has developed 6 standards and has 10 more in development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also have committees and standards on things like drones (such as those that help farmers by assessing large farms to see where irrigation needs are, saving them from travelling long distances), wearable technology.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ISO 13482 is the first standard on safety requirements for personal care robots</a:t>
            </a:r>
          </a:p>
          <a:p>
            <a:pPr lvl="0"/>
            <a:r>
              <a:rPr lang="en-US" sz="1200" kern="1200" dirty="0">
                <a:solidFill>
                  <a:schemeClr val="tx1"/>
                </a:solidFill>
                <a:effectLst/>
                <a:latin typeface="+mn-lt"/>
                <a:ea typeface="+mn-ea"/>
                <a:cs typeface="+mn-cs"/>
              </a:rPr>
              <a:t>ISO/TC 299 Robotics has standards in the pipeline including those for industrial robots</a:t>
            </a:r>
          </a:p>
          <a:p>
            <a:pPr lvl="0"/>
            <a:r>
              <a:rPr lang="en-US" sz="1200" kern="1200" dirty="0">
                <a:solidFill>
                  <a:schemeClr val="tx1"/>
                </a:solidFill>
                <a:effectLst/>
                <a:latin typeface="+mn-lt"/>
                <a:ea typeface="+mn-ea"/>
                <a:cs typeface="+mn-cs"/>
              </a:rPr>
              <a:t>Connected (and electric) cars</a:t>
            </a: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9</a:t>
            </a:fld>
            <a:endParaRPr lang="en-US" dirty="0"/>
          </a:p>
        </p:txBody>
      </p:sp>
    </p:spTree>
    <p:extLst>
      <p:ext uri="{BB962C8B-B14F-4D97-AF65-F5344CB8AC3E}">
        <p14:creationId xmlns:p14="http://schemas.microsoft.com/office/powerpoint/2010/main" val="171608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latin typeface="+mn-lt"/>
              </a:rPr>
              <a:t>A valuable and growing area of standardization</a:t>
            </a:r>
          </a:p>
          <a:p>
            <a:pPr marL="171450" indent="-171450">
              <a:buFont typeface="Arial" panose="020B0604020202020204" pitchFamily="34" charset="0"/>
              <a:buChar char="•"/>
            </a:pPr>
            <a:r>
              <a:rPr lang="en-US" b="0" dirty="0">
                <a:latin typeface="+mn-lt"/>
              </a:rPr>
              <a:t>Hugely valuable to organizations, helping them save money, be more effective and productive, improve their risk management and increasing their value to stakeholders of all kinds</a:t>
            </a:r>
          </a:p>
          <a:p>
            <a:pPr marL="171450" indent="-171450">
              <a:buFont typeface="Arial" panose="020B0604020202020204" pitchFamily="34" charset="0"/>
              <a:buChar char="•"/>
            </a:pPr>
            <a:r>
              <a:rPr lang="en-US" b="0" dirty="0">
                <a:latin typeface="+mn-lt"/>
              </a:rPr>
              <a:t>It is an exciting time for ISO and MSS</a:t>
            </a:r>
          </a:p>
          <a:p>
            <a:pPr marL="171450" indent="-171450">
              <a:buFont typeface="Arial" panose="020B0604020202020204" pitchFamily="34" charset="0"/>
              <a:buChar char="•"/>
            </a:pPr>
            <a:r>
              <a:rPr lang="en-US" b="0" dirty="0">
                <a:latin typeface="+mn-lt"/>
              </a:rPr>
              <a:t>Early next year we will be publishing the much awaited ISO 45001 for occupational health and safety, the work of many experts and organizations around the world, which will improve the lives of workers everywhere</a:t>
            </a:r>
          </a:p>
          <a:p>
            <a:pPr marL="171450" indent="-171450">
              <a:buFont typeface="Arial" panose="020B0604020202020204" pitchFamily="34" charset="0"/>
              <a:buChar char="•"/>
            </a:pPr>
            <a:r>
              <a:rPr lang="en-US" b="0" dirty="0">
                <a:latin typeface="+mn-lt"/>
              </a:rPr>
              <a:t>As well as the newly revised ISO 50001 for energy management, an essential tool for environmental management and sustainability of our planet</a:t>
            </a:r>
          </a:p>
          <a:p>
            <a:pPr marL="171450" indent="-171450">
              <a:buFont typeface="Arial" panose="020B0604020202020204" pitchFamily="34" charset="0"/>
              <a:buChar char="•"/>
            </a:pPr>
            <a:r>
              <a:rPr lang="en-US" b="0" dirty="0">
                <a:latin typeface="+mn-lt"/>
              </a:rPr>
              <a:t>Lots of others in the pipeline including:</a:t>
            </a:r>
          </a:p>
          <a:p>
            <a:r>
              <a:rPr lang="en-US" sz="1200" b="1" kern="1200" dirty="0">
                <a:solidFill>
                  <a:schemeClr val="tx1"/>
                </a:solidFill>
                <a:effectLst/>
                <a:latin typeface="+mn-lt"/>
                <a:ea typeface="+mn-ea"/>
                <a:cs typeface="+mn-cs"/>
              </a:rPr>
              <a:t>16000-40 </a:t>
            </a:r>
            <a:r>
              <a:rPr lang="en-US" sz="1200" kern="1200" dirty="0">
                <a:solidFill>
                  <a:schemeClr val="tx1"/>
                </a:solidFill>
                <a:effectLst/>
                <a:latin typeface="+mn-lt"/>
                <a:ea typeface="+mn-ea"/>
                <a:cs typeface="+mn-cs"/>
              </a:rPr>
              <a:t>Indoor air -- Part 40: Indoor Air Quality Management System</a:t>
            </a:r>
          </a:p>
          <a:p>
            <a:r>
              <a:rPr lang="en-US" sz="1200" b="1" kern="1200" dirty="0">
                <a:solidFill>
                  <a:schemeClr val="tx1"/>
                </a:solidFill>
                <a:effectLst/>
                <a:latin typeface="+mn-lt"/>
                <a:ea typeface="+mn-ea"/>
                <a:cs typeface="+mn-cs"/>
              </a:rPr>
              <a:t>19443 </a:t>
            </a:r>
            <a:r>
              <a:rPr lang="en-US" sz="1200" kern="1200" dirty="0">
                <a:solidFill>
                  <a:schemeClr val="tx1"/>
                </a:solidFill>
                <a:effectLst/>
                <a:latin typeface="+mn-lt"/>
                <a:ea typeface="+mn-ea"/>
                <a:cs typeface="+mn-cs"/>
              </a:rPr>
              <a:t>Quality management systems -- Specific requirements for the application of ISO 9001 and IAEA GS-R requirements by organizations in the Supply Chain of the Nuclear Energy sector</a:t>
            </a:r>
          </a:p>
          <a:p>
            <a:r>
              <a:rPr lang="en-US" sz="1200" b="1" kern="1200" dirty="0">
                <a:solidFill>
                  <a:schemeClr val="tx1"/>
                </a:solidFill>
                <a:effectLst/>
                <a:latin typeface="+mn-lt"/>
                <a:ea typeface="+mn-ea"/>
                <a:cs typeface="+mn-cs"/>
              </a:rPr>
              <a:t>21401 </a:t>
            </a:r>
            <a:r>
              <a:rPr lang="en-US" sz="1200" kern="1200" dirty="0">
                <a:solidFill>
                  <a:schemeClr val="tx1"/>
                </a:solidFill>
                <a:effectLst/>
                <a:latin typeface="+mn-lt"/>
                <a:ea typeface="+mn-ea"/>
                <a:cs typeface="+mn-cs"/>
              </a:rPr>
              <a:t>Accommodation facilities -- Sustainability management system -- Requirements</a:t>
            </a:r>
          </a:p>
          <a:p>
            <a:r>
              <a:rPr lang="en-US" sz="1200" b="1" kern="1200" dirty="0">
                <a:solidFill>
                  <a:schemeClr val="tx1"/>
                </a:solidFill>
                <a:effectLst/>
                <a:latin typeface="+mn-lt"/>
                <a:ea typeface="+mn-ea"/>
                <a:cs typeface="+mn-cs"/>
              </a:rPr>
              <a:t>24526 </a:t>
            </a:r>
            <a:r>
              <a:rPr lang="en-US" sz="1200" kern="1200" dirty="0">
                <a:solidFill>
                  <a:schemeClr val="tx1"/>
                </a:solidFill>
                <a:effectLst/>
                <a:latin typeface="+mn-lt"/>
                <a:ea typeface="+mn-ea"/>
                <a:cs typeface="+mn-cs"/>
              </a:rPr>
              <a:t>Water efficiency management systems -- Requirements with guidance for use</a:t>
            </a:r>
          </a:p>
          <a:p>
            <a:r>
              <a:rPr lang="en-US" sz="1200" b="1" kern="1200" dirty="0">
                <a:solidFill>
                  <a:schemeClr val="tx1"/>
                </a:solidFill>
                <a:effectLst/>
                <a:latin typeface="+mn-lt"/>
                <a:ea typeface="+mn-ea"/>
                <a:cs typeface="+mn-cs"/>
              </a:rPr>
              <a:t>30401 </a:t>
            </a:r>
            <a:r>
              <a:rPr lang="en-US" sz="1200" kern="1200" dirty="0">
                <a:solidFill>
                  <a:schemeClr val="tx1"/>
                </a:solidFill>
                <a:effectLst/>
                <a:latin typeface="+mn-lt"/>
                <a:ea typeface="+mn-ea"/>
                <a:cs typeface="+mn-cs"/>
              </a:rPr>
              <a:t>Human resource management -- Knowledge management systems -- Requirements</a:t>
            </a:r>
          </a:p>
          <a:p>
            <a:r>
              <a:rPr lang="en-US" sz="1200" b="1" kern="1200" dirty="0">
                <a:solidFill>
                  <a:schemeClr val="tx1"/>
                </a:solidFill>
                <a:effectLst/>
                <a:latin typeface="+mn-lt"/>
                <a:ea typeface="+mn-ea"/>
                <a:cs typeface="+mn-cs"/>
              </a:rPr>
              <a:t>34101-1 </a:t>
            </a:r>
            <a:r>
              <a:rPr lang="en-US" sz="1200" kern="1200" dirty="0">
                <a:solidFill>
                  <a:schemeClr val="tx1"/>
                </a:solidFill>
                <a:effectLst/>
                <a:latin typeface="+mn-lt"/>
                <a:ea typeface="+mn-ea"/>
                <a:cs typeface="+mn-cs"/>
              </a:rPr>
              <a:t>Sustainable and traceable cocoa beans -- Part 1: Requirements for sustainability management systems</a:t>
            </a:r>
          </a:p>
          <a:p>
            <a:r>
              <a:rPr lang="en-US" sz="1200" b="1" kern="1200" dirty="0">
                <a:solidFill>
                  <a:schemeClr val="tx1"/>
                </a:solidFill>
                <a:effectLst/>
                <a:latin typeface="+mn-lt"/>
                <a:ea typeface="+mn-ea"/>
                <a:cs typeface="+mn-cs"/>
              </a:rPr>
              <a:t>35001 </a:t>
            </a:r>
            <a:r>
              <a:rPr lang="en-US" sz="1200" kern="1200" dirty="0">
                <a:solidFill>
                  <a:schemeClr val="tx1"/>
                </a:solidFill>
                <a:effectLst/>
                <a:latin typeface="+mn-lt"/>
                <a:ea typeface="+mn-ea"/>
                <a:cs typeface="+mn-cs"/>
              </a:rPr>
              <a:t>Laboratory biorisk management system –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Plus many more….</a:t>
            </a:r>
          </a:p>
          <a:p>
            <a:pPr marL="0" indent="0">
              <a:buFont typeface="Arial" panose="020B0604020202020204" pitchFamily="34" charset="0"/>
              <a:buNone/>
            </a:pPr>
            <a:r>
              <a:rPr lang="en-US" b="0" dirty="0">
                <a:latin typeface="+mn-lt"/>
              </a:rPr>
              <a:t> </a:t>
            </a:r>
          </a:p>
        </p:txBody>
      </p:sp>
      <p:sp>
        <p:nvSpPr>
          <p:cNvPr id="4" name="Slide Number Placeholder 3"/>
          <p:cNvSpPr>
            <a:spLocks noGrp="1"/>
          </p:cNvSpPr>
          <p:nvPr>
            <p:ph type="sldNum" sz="quarter" idx="10"/>
          </p:nvPr>
        </p:nvSpPr>
        <p:spPr/>
        <p:txBody>
          <a:bodyPr/>
          <a:lstStyle/>
          <a:p>
            <a:fld id="{11A616E6-3282-49AF-B187-AFD585911299}" type="slidenum">
              <a:rPr lang="en-US" smtClean="0"/>
              <a:t>10</a:t>
            </a:fld>
            <a:endParaRPr lang="en-US" dirty="0"/>
          </a:p>
        </p:txBody>
      </p:sp>
    </p:spTree>
    <p:extLst>
      <p:ext uri="{BB962C8B-B14F-4D97-AF65-F5344CB8AC3E}">
        <p14:creationId xmlns:p14="http://schemas.microsoft.com/office/powerpoint/2010/main" val="9237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Apart from helping to improve processes and systems and saving time and money, they are proven to be good for national economies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in the </a:t>
            </a:r>
            <a:r>
              <a:rPr lang="en-GB" sz="1200" b="1" kern="1200" dirty="0">
                <a:solidFill>
                  <a:schemeClr val="tx1"/>
                </a:solidFill>
                <a:effectLst/>
                <a:latin typeface="+mn-lt"/>
                <a:ea typeface="+mn-ea"/>
                <a:cs typeface="+mn-cs"/>
              </a:rPr>
              <a:t>UK</a:t>
            </a:r>
            <a:r>
              <a:rPr lang="en-GB" sz="1200" kern="1200" dirty="0">
                <a:solidFill>
                  <a:schemeClr val="tx1"/>
                </a:solidFill>
                <a:effectLst/>
                <a:latin typeface="+mn-lt"/>
                <a:ea typeface="+mn-ea"/>
                <a:cs typeface="+mn-cs"/>
              </a:rPr>
              <a:t>, research undertaken by independent experts commissioned by BSI, our member in the UK, released in 2015 found that: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Standards contribute £8.2bn (USD10.8bn) to the UK economy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37.4% of UK productivity growth can be attributed to standards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28.4% of UK productivity growth can be attributed to standards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£6.1bn (USD8bn) of additional UK exports per year can be attributed to standards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Canada</a:t>
            </a:r>
            <a:r>
              <a:rPr lang="en-GB" sz="1200" kern="1200" dirty="0">
                <a:solidFill>
                  <a:schemeClr val="tx1"/>
                </a:solidFill>
                <a:effectLst/>
                <a:latin typeface="+mn-lt"/>
                <a:ea typeface="+mn-ea"/>
                <a:cs typeface="+mn-cs"/>
              </a:rPr>
              <a:t> the use of standards has injected over $91bn into the economy since 1981 and between 1981 and 2014, standardization contributed 7.8% of the growth rate of Canada’s real GDP, and was associated with an increase of 16.1% in the growth of labour productivity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France</a:t>
            </a:r>
            <a:r>
              <a:rPr lang="en-GB" sz="1200" kern="1200" dirty="0">
                <a:solidFill>
                  <a:schemeClr val="tx1"/>
                </a:solidFill>
                <a:effectLst/>
                <a:latin typeface="+mn-lt"/>
                <a:ea typeface="+mn-ea"/>
                <a:cs typeface="+mn-cs"/>
              </a:rPr>
              <a:t>, an independent study commissioned by AFNOR, our member in France found that standards contributes 15bn euros (USD17.7bn) annually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0" dirty="0">
              <a:latin typeface="+mn-lt"/>
            </a:endParaRPr>
          </a:p>
        </p:txBody>
      </p:sp>
      <p:sp>
        <p:nvSpPr>
          <p:cNvPr id="4" name="Slide Number Placeholder 3"/>
          <p:cNvSpPr>
            <a:spLocks noGrp="1"/>
          </p:cNvSpPr>
          <p:nvPr>
            <p:ph type="sldNum" sz="quarter" idx="10"/>
          </p:nvPr>
        </p:nvSpPr>
        <p:spPr/>
        <p:txBody>
          <a:bodyPr/>
          <a:lstStyle/>
          <a:p>
            <a:fld id="{11A616E6-3282-49AF-B187-AFD585911299}" type="slidenum">
              <a:rPr lang="en-US" smtClean="0"/>
              <a:t>11</a:t>
            </a:fld>
            <a:endParaRPr lang="en-US" dirty="0"/>
          </a:p>
        </p:txBody>
      </p:sp>
    </p:spTree>
    <p:extLst>
      <p:ext uri="{BB962C8B-B14F-4D97-AF65-F5344CB8AC3E}">
        <p14:creationId xmlns:p14="http://schemas.microsoft.com/office/powerpoint/2010/main" val="314344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0DCF6FFF-FD7D-47A2-BF40-72BE5E6400FF}"/>
              </a:ext>
            </a:extLst>
          </p:cNvPr>
          <p:cNvSpPr>
            <a:spLocks noGrp="1"/>
          </p:cNvSpPr>
          <p:nvPr>
            <p:ph type="pic" sz="quarter" idx="12"/>
          </p:nvPr>
        </p:nvSpPr>
        <p:spPr>
          <a:xfrm>
            <a:off x="0" y="0"/>
            <a:ext cx="12192000" cy="6863876"/>
          </a:xfrm>
          <a:prstGeom prst="rect">
            <a:avLst/>
          </a:prstGeom>
        </p:spPr>
        <p:txBody>
          <a:bodyPr/>
          <a:lstStyle/>
          <a:p>
            <a:r>
              <a:rPr lang="en-US" dirty="0"/>
              <a:t>Click icon to add picture</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58580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dirty="0"/>
          </a:p>
        </p:txBody>
      </p:sp>
    </p:spTree>
    <p:extLst>
      <p:ext uri="{BB962C8B-B14F-4D97-AF65-F5344CB8AC3E}">
        <p14:creationId xmlns:p14="http://schemas.microsoft.com/office/powerpoint/2010/main" val="3072365446"/>
      </p:ext>
    </p:extLst>
  </p:cSld>
  <p:clrMapOvr>
    <a:masterClrMapping/>
  </p:clrMapOvr>
  <p:extLst mod="1">
    <p:ext uri="{DCECCB84-F9BA-43D5-87BE-67443E8EF086}">
      <p15:sldGuideLst xmlns="" xmlns:p15="http://schemas.microsoft.com/office/powerpoint/2012/main">
        <p15:guide id="1" orient="horz" pos="1253">
          <p15:clr>
            <a:srgbClr val="FBAE40"/>
          </p15:clr>
        </p15:guide>
        <p15:guide id="0" pos="293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dirty="0"/>
          </a:p>
        </p:txBody>
      </p:sp>
    </p:spTree>
    <p:extLst>
      <p:ext uri="{BB962C8B-B14F-4D97-AF65-F5344CB8AC3E}">
        <p14:creationId xmlns:p14="http://schemas.microsoft.com/office/powerpoint/2010/main" val="1382841267"/>
      </p:ext>
    </p:extLst>
  </p:cSld>
  <p:clrMapOvr>
    <a:masterClrMapping/>
  </p:clrMapOvr>
  <p:extLst mod="1">
    <p:ext uri="{DCECCB84-F9BA-43D5-87BE-67443E8EF086}">
      <p15:sldGuideLst xmlns="" xmlns:p15="http://schemas.microsoft.com/office/powerpoint/2012/main">
        <p15:guide id="1" orient="horz" pos="1253">
          <p15:clr>
            <a:srgbClr val="FBAE40"/>
          </p15:clr>
        </p15:guide>
        <p15:guide id="0" pos="293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4106830662"/>
      </p:ext>
    </p:extLst>
  </p:cSld>
  <p:clrMapOvr>
    <a:masterClrMapping/>
  </p:clrMapOvr>
  <p:extLst mod="1">
    <p:ext uri="{DCECCB84-F9BA-43D5-87BE-67443E8EF086}">
      <p15:sldGuideLst xmlns="" xmlns:p15="http://schemas.microsoft.com/office/powerpoint/2012/main">
        <p15:guide id="1" orient="horz" pos="12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dirty="0"/>
          </a:p>
        </p:txBody>
      </p:sp>
    </p:spTree>
    <p:extLst>
      <p:ext uri="{BB962C8B-B14F-4D97-AF65-F5344CB8AC3E}">
        <p14:creationId xmlns:p14="http://schemas.microsoft.com/office/powerpoint/2010/main" val="1295821883"/>
      </p:ext>
    </p:extLst>
  </p:cSld>
  <p:clrMapOvr>
    <a:masterClrMapping/>
  </p:clrMapOvr>
  <p:extLst mod="1">
    <p:ext uri="{DCECCB84-F9BA-43D5-87BE-67443E8EF086}">
      <p15:sldGuideLst xmlns="" xmlns:p15="http://schemas.microsoft.com/office/powerpoint/2012/main">
        <p15:guide id="1" orient="horz" pos="1253">
          <p15:clr>
            <a:srgbClr val="FBAE40"/>
          </p15:clr>
        </p15:guide>
        <p15:guide id="0" pos="29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Re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123327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dark">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251984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574459272"/>
      </p:ext>
    </p:extLst>
  </p:cSld>
  <p:clrMapOvr>
    <a:masterClrMapping/>
  </p:clrMapOvr>
  <p:extLst mod="1">
    <p:ext uri="{DCECCB84-F9BA-43D5-87BE-67443E8EF086}">
      <p15:sldGuideLst xmlns="" xmlns:p15="http://schemas.microsoft.com/office/powerpoint/2012/main">
        <p15:guide id="1" orient="horz" pos="125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dirty="0"/>
          </a:p>
        </p:txBody>
      </p:sp>
    </p:spTree>
    <p:extLst>
      <p:ext uri="{BB962C8B-B14F-4D97-AF65-F5344CB8AC3E}">
        <p14:creationId xmlns:p14="http://schemas.microsoft.com/office/powerpoint/2010/main" val="2775178655"/>
      </p:ext>
    </p:extLst>
  </p:cSld>
  <p:clrMapOvr>
    <a:masterClrMapping/>
  </p:clrMapOvr>
  <p:extLst mod="1">
    <p:ext uri="{DCECCB84-F9BA-43D5-87BE-67443E8EF086}">
      <p15:sldGuideLst xmlns="" xmlns:p15="http://schemas.microsoft.com/office/powerpoint/2012/main">
        <p15:guide id="1" orient="horz" pos="1253">
          <p15:clr>
            <a:srgbClr val="FBAE40"/>
          </p15:clr>
        </p15:guide>
        <p15:guide id="0" pos="293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title slide Re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13242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5" name="Espace réservé du contenu 2"/>
          <p:cNvSpPr>
            <a:spLocks noGrp="1"/>
          </p:cNvSpPr>
          <p:nvPr>
            <p:ph idx="1"/>
          </p:nvPr>
        </p:nvSpPr>
        <p:spPr>
          <a:xfrm>
            <a:off x="762000" y="2717801"/>
            <a:ext cx="10668000" cy="3408363"/>
          </a:xfrm>
          <a:prstGeom prst="rect">
            <a:avLst/>
          </a:prstGeom>
        </p:spPr>
        <p:txBody>
          <a:bodyPr lIns="0" tIns="0" rIns="0" bIns="0">
            <a:normAutofit/>
          </a:bodyPr>
          <a:lstStyle>
            <a:lvl1pPr marL="0" indent="0">
              <a:buFontTx/>
              <a:buNone/>
              <a:defRPr sz="2200">
                <a:solidFill>
                  <a:srgbClr val="3D3D3F"/>
                </a:solidFill>
                <a:latin typeface="Arial"/>
                <a:ea typeface="Arial"/>
                <a:cs typeface="Arial"/>
              </a:defRPr>
            </a:lvl1pPr>
            <a:lvl2pPr>
              <a:defRPr sz="2200">
                <a:solidFill>
                  <a:srgbClr val="3D3D3F"/>
                </a:solidFill>
                <a:latin typeface="Arial"/>
                <a:ea typeface="Arial"/>
              </a:defRPr>
            </a:lvl2pPr>
            <a:lvl3pPr>
              <a:defRPr sz="2200">
                <a:solidFill>
                  <a:srgbClr val="3D3D3F"/>
                </a:solidFill>
                <a:latin typeface="Arial"/>
                <a:ea typeface="Arial"/>
              </a:defRPr>
            </a:lvl3pPr>
            <a:lvl4pPr>
              <a:defRPr sz="2200">
                <a:solidFill>
                  <a:srgbClr val="3D3D3F"/>
                </a:solidFill>
                <a:latin typeface="Arial"/>
                <a:ea typeface="Arial"/>
              </a:defRPr>
            </a:lvl4pPr>
            <a:lvl5pPr>
              <a:defRPr sz="2200">
                <a:solidFill>
                  <a:srgbClr val="3D3D3F"/>
                </a:solidFill>
                <a:latin typeface="Arial"/>
                <a:ea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6579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SO Sans Images">
    <p:spTree>
      <p:nvGrpSpPr>
        <p:cNvPr id="1" name=""/>
        <p:cNvGrpSpPr/>
        <p:nvPr/>
      </p:nvGrpSpPr>
      <p:grpSpPr>
        <a:xfrm>
          <a:off x="0" y="0"/>
          <a:ext cx="0" cy="0"/>
          <a:chOff x="0" y="0"/>
          <a:chExt cx="0" cy="0"/>
        </a:xfrm>
      </p:grpSpPr>
      <p:sp>
        <p:nvSpPr>
          <p:cNvPr id="4" name="Rectangle 14"/>
          <p:cNvSpPr>
            <a:spLocks noGrp="1" noChangeArrowheads="1"/>
          </p:cNvSpPr>
          <p:nvPr>
            <p:ph type="title"/>
          </p:nvPr>
        </p:nvSpPr>
        <p:spPr bwMode="auto">
          <a:xfrm>
            <a:off x="609600" y="533400"/>
            <a:ext cx="11074400" cy="452432"/>
          </a:xfrm>
          <a:prstGeom prst="rect">
            <a:avLst/>
          </a:prstGeom>
          <a:noFill/>
          <a:ln w="9525">
            <a:noFill/>
            <a:miter lim="800000"/>
            <a:headEnd/>
            <a:tailEnd/>
          </a:ln>
        </p:spPr>
        <p:txBody>
          <a:bodyPr/>
          <a:lstStyle>
            <a:lvl1pPr>
              <a:defRPr sz="2600" b="1" i="0">
                <a:solidFill>
                  <a:srgbClr val="18619E"/>
                </a:solidFill>
                <a:latin typeface="Arial"/>
                <a:cs typeface="Arial"/>
              </a:defRPr>
            </a:lvl1pPr>
          </a:lstStyle>
          <a:p>
            <a:pPr lvl="0"/>
            <a:r>
              <a:rPr lang="fr-FR" noProof="0" dirty="0"/>
              <a:t>Cliquez et modifiez le titre</a:t>
            </a:r>
            <a:endParaRPr lang="fr-FR" dirty="0"/>
          </a:p>
        </p:txBody>
      </p:sp>
      <p:sp>
        <p:nvSpPr>
          <p:cNvPr id="10" name="Espace réservé du contenu 2"/>
          <p:cNvSpPr>
            <a:spLocks noGrp="1"/>
          </p:cNvSpPr>
          <p:nvPr>
            <p:ph idx="1"/>
          </p:nvPr>
        </p:nvSpPr>
        <p:spPr>
          <a:xfrm>
            <a:off x="607485" y="1298576"/>
            <a:ext cx="11076516" cy="4568825"/>
          </a:xfrm>
          <a:prstGeom prst="rect">
            <a:avLst/>
          </a:prstGeom>
        </p:spPr>
        <p:txBody>
          <a:bodyPr/>
          <a:lstStyle>
            <a:lvl1pPr marL="0" marR="0" indent="288000" algn="l" defTabSz="914400" rtl="0" eaLnBrk="0" fontAlgn="base" latinLnBrk="0" hangingPunct="0">
              <a:lnSpc>
                <a:spcPct val="100000"/>
              </a:lnSpc>
              <a:spcBef>
                <a:spcPct val="0"/>
              </a:spcBef>
              <a:spcAft>
                <a:spcPct val="0"/>
              </a:spcAft>
              <a:buClrTx/>
              <a:buSzTx/>
              <a:buFont typeface="Wingdings" charset="2"/>
              <a:buChar char="§"/>
              <a:tabLst/>
              <a:defRPr sz="2200">
                <a:solidFill>
                  <a:srgbClr val="3C3C3C"/>
                </a:solidFill>
                <a:latin typeface="Arial"/>
                <a:cs typeface="Arial"/>
              </a:defRPr>
            </a:lvl1pPr>
            <a:lvl2pPr marL="360000" marR="0" indent="288000" algn="l" defTabSz="914400" rtl="0" eaLnBrk="0" fontAlgn="base" latinLnBrk="0" hangingPunct="0">
              <a:lnSpc>
                <a:spcPct val="100000"/>
              </a:lnSpc>
              <a:spcBef>
                <a:spcPts val="600"/>
              </a:spcBef>
              <a:spcAft>
                <a:spcPct val="0"/>
              </a:spcAft>
              <a:buClrTx/>
              <a:buSzTx/>
              <a:buFont typeface="Lucida Grande"/>
              <a:buChar char="–"/>
              <a:tabLst/>
              <a:defRPr sz="2200">
                <a:solidFill>
                  <a:srgbClr val="3C3C3C"/>
                </a:solidFill>
                <a:latin typeface="Arial"/>
                <a:cs typeface="Arial"/>
              </a:defRPr>
            </a:lvl2pPr>
            <a:lvl3pPr marL="648000" marR="0" indent="288000" algn="l" defTabSz="914400" rtl="0" eaLnBrk="0" fontAlgn="base" latinLnBrk="0" hangingPunct="0">
              <a:lnSpc>
                <a:spcPct val="100000"/>
              </a:lnSpc>
              <a:spcBef>
                <a:spcPts val="600"/>
              </a:spcBef>
              <a:spcAft>
                <a:spcPct val="0"/>
              </a:spcAft>
              <a:buClrTx/>
              <a:buSzTx/>
              <a:buFont typeface="Lucida Grande"/>
              <a:buChar char="–"/>
              <a:tabLst/>
              <a:defRPr sz="2200">
                <a:solidFill>
                  <a:srgbClr val="3C3C3C"/>
                </a:solidFill>
                <a:latin typeface="Arial"/>
                <a:cs typeface="Arial"/>
              </a:defRPr>
            </a:lvl3pPr>
          </a:lstStyle>
          <a:p>
            <a:pPr lvl="0"/>
            <a:r>
              <a:rPr lang="fr-FR" noProof="0" dirty="0"/>
              <a:t>Cliquez pour modifier les styles du texte du masque</a:t>
            </a:r>
          </a:p>
          <a:p>
            <a:pPr lvl="1"/>
            <a:r>
              <a:rPr lang="fr-FR" noProof="0" dirty="0"/>
              <a:t>Deuxième niveau</a:t>
            </a:r>
          </a:p>
          <a:p>
            <a:pPr lvl="2"/>
            <a:r>
              <a:rPr lang="fr-FR" noProof="0" dirty="0"/>
              <a:t>Troisième niveau</a:t>
            </a:r>
          </a:p>
        </p:txBody>
      </p:sp>
      <p:sp>
        <p:nvSpPr>
          <p:cNvPr id="5" name="Rectangle 7"/>
          <p:cNvSpPr>
            <a:spLocks noGrp="1" noChangeArrowheads="1"/>
          </p:cNvSpPr>
          <p:nvPr>
            <p:ph type="dt" sz="half" idx="10"/>
          </p:nvPr>
        </p:nvSpPr>
        <p:spPr>
          <a:xfrm>
            <a:off x="609601" y="6357938"/>
            <a:ext cx="427567" cy="182562"/>
          </a:xfrm>
          <a:prstGeom prst="rect">
            <a:avLst/>
          </a:prstGeom>
        </p:spPr>
        <p:txBody>
          <a:bodyPr/>
          <a:lstStyle>
            <a:lvl1pPr>
              <a:defRPr/>
            </a:lvl1pPr>
          </a:lstStyle>
          <a:p>
            <a:endParaRPr lang="en-GB" dirty="0"/>
          </a:p>
        </p:txBody>
      </p:sp>
    </p:spTree>
    <p:extLst>
      <p:ext uri="{BB962C8B-B14F-4D97-AF65-F5344CB8AC3E}">
        <p14:creationId xmlns:p14="http://schemas.microsoft.com/office/powerpoint/2010/main" val="33939815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4.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4"/>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562821835"/>
      </p:ext>
    </p:extLst>
  </p:cSld>
  <p:clrMap bg1="lt1" tx1="dk1" bg2="lt2" tx2="dk2" accent1="accent1" accent2="accent2" accent3="accent3" accent4="accent4" accent5="accent5" accent6="accent6" hlink="hlink" folHlink="folHlink"/>
  <p:sldLayoutIdLst>
    <p:sldLayoutId id="2147483676" r:id="rId1"/>
    <p:sldLayoutId id="2147483694" r:id="rId2"/>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guide id="6" orient="horz" pos="346" userDrawn="1">
          <p15:clr>
            <a:srgbClr val="F26B43"/>
          </p15:clr>
        </p15:guide>
        <p15:guide id="7"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4050775581"/>
      </p:ext>
    </p:extLst>
  </p:cSld>
  <p:clrMap bg1="lt1" tx1="dk1" bg2="lt2" tx2="dk2" accent1="accent1" accent2="accent2" accent3="accent3" accent4="accent4" accent5="accent5" accent6="accent6" hlink="hlink" folHlink="folHlink"/>
  <p:sldLayoutIdLst>
    <p:sldLayoutId id="2147483686" r:id="rId1"/>
  </p:sldLayoutIdLst>
  <p:hf sldNum="0" hdr="0" dt="0"/>
  <p:txStyles>
    <p:titleStyle>
      <a:lvl1pPr algn="l" defTabSz="914400" rtl="0" eaLnBrk="1" latinLnBrk="0" hangingPunct="1">
        <a:lnSpc>
          <a:spcPct val="90000"/>
        </a:lnSpc>
        <a:spcBef>
          <a:spcPct val="0"/>
        </a:spcBef>
        <a:buNone/>
        <a:defRPr sz="60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265">
          <p15:clr>
            <a:srgbClr val="F26B43"/>
          </p15:clr>
        </p15:guide>
        <p15:guide id="2" pos="461">
          <p15:clr>
            <a:srgbClr val="F26B43"/>
          </p15:clr>
        </p15:guide>
        <p15:guide id="3" orient="horz" pos="3974">
          <p15:clr>
            <a:srgbClr val="F26B43"/>
          </p15:clr>
        </p15:guide>
        <p15:guide id="4" orient="horz" pos="2160">
          <p15:clr>
            <a:srgbClr val="F26B43"/>
          </p15:clr>
        </p15:guide>
        <p15:guide id="5" orient="horz" pos="346">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3786211940"/>
      </p:ext>
    </p:extLst>
  </p:cSld>
  <p:clrMap bg1="lt1" tx1="dk1" bg2="lt2" tx2="dk2" accent1="accent1" accent2="accent2" accent3="accent3" accent4="accent4" accent5="accent5" accent6="accent6" hlink="hlink" folHlink="folHlink"/>
  <p:sldLayoutIdLst>
    <p:sldLayoutId id="2147483688" r:id="rId1"/>
  </p:sldLayoutIdLst>
  <p:hf sldNum="0" hdr="0" dt="0"/>
  <p:txStyles>
    <p:titleStyle>
      <a:lvl1pPr algn="l" defTabSz="914400" rtl="0" eaLnBrk="1" latinLnBrk="0" hangingPunct="1">
        <a:lnSpc>
          <a:spcPct val="90000"/>
        </a:lnSpc>
        <a:spcBef>
          <a:spcPct val="0"/>
        </a:spcBef>
        <a:buNone/>
        <a:defRPr sz="60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265">
          <p15:clr>
            <a:srgbClr val="F26B43"/>
          </p15:clr>
        </p15:guide>
        <p15:guide id="2" pos="461">
          <p15:clr>
            <a:srgbClr val="F26B43"/>
          </p15:clr>
        </p15:guide>
        <p15:guide id="3" orient="horz" pos="3974">
          <p15:clr>
            <a:srgbClr val="F26B43"/>
          </p15:clr>
        </p15:guide>
        <p15:guide id="4" orient="horz" pos="2160">
          <p15:clr>
            <a:srgbClr val="F26B43"/>
          </p15:clr>
        </p15:guide>
        <p15:guide id="5" orient="horz" pos="346">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7"/>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1045562842"/>
      </p:ext>
    </p:extLst>
  </p:cSld>
  <p:clrMap bg1="lt1" tx1="dk1" bg2="lt2" tx2="dk2" accent1="accent1" accent2="accent2" accent3="accent3" accent4="accent4" accent5="accent5" accent6="accent6" hlink="hlink" folHlink="folHlink"/>
  <p:sldLayoutIdLst>
    <p:sldLayoutId id="2147483680" r:id="rId1"/>
    <p:sldLayoutId id="2147483689" r:id="rId2"/>
    <p:sldLayoutId id="2147483690" r:id="rId3"/>
    <p:sldLayoutId id="2147483691" r:id="rId4"/>
    <p:sldLayoutId id="2147483693" r:id="rId5"/>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guide id="6"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edit title</a:t>
            </a:r>
          </a:p>
        </p:txBody>
      </p:sp>
      <p:sp>
        <p:nvSpPr>
          <p:cNvPr id="2" name="Text Placeholder 1"/>
          <p:cNvSpPr>
            <a:spLocks noGrp="1"/>
          </p:cNvSpPr>
          <p:nvPr>
            <p:ph type="body" idx="1"/>
          </p:nvPr>
        </p:nvSpPr>
        <p:spPr>
          <a:xfrm>
            <a:off x="752136" y="1825625"/>
            <a:ext cx="10781052" cy="184460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241891"/>
      </p:ext>
    </p:extLst>
  </p:cSld>
  <p:clrMap bg1="lt1" tx1="dk1" bg2="lt2" tx2="dk2" accent1="accent1" accent2="accent2" accent3="accent3" accent4="accent4" accent5="accent5" accent6="accent6" hlink="hlink" folHlink="folHlink"/>
  <p:sldLayoutIdLst>
    <p:sldLayoutId id="2147483682"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4"/>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edit title</a:t>
            </a:r>
          </a:p>
        </p:txBody>
      </p:sp>
      <p:sp>
        <p:nvSpPr>
          <p:cNvPr id="2" name="Text Placeholder 1"/>
          <p:cNvSpPr>
            <a:spLocks noGrp="1"/>
          </p:cNvSpPr>
          <p:nvPr>
            <p:ph type="body" idx="1"/>
          </p:nvPr>
        </p:nvSpPr>
        <p:spPr>
          <a:xfrm>
            <a:off x="752136" y="1825625"/>
            <a:ext cx="10781052" cy="184460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895174"/>
      </p:ext>
    </p:extLst>
  </p:cSld>
  <p:clrMap bg1="lt1" tx1="dk1" bg2="lt2" tx2="dk2" accent1="accent1" accent2="accent2" accent3="accent3" accent4="accent4" accent5="accent5" accent6="accent6" hlink="hlink" folHlink="folHlink"/>
  <p:sldLayoutIdLst>
    <p:sldLayoutId id="2147483696" r:id="rId1"/>
    <p:sldLayoutId id="2147483697" r:id="rId2"/>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www.iso.org/sites/cascoregulators/index.html" TargetMode="External"/><Relationship Id="rId7" Type="http://schemas.openxmlformats.org/officeDocument/2006/relationships/hyperlink" Target="https://www.iso.org/publication/PUB100303.html" TargetMode="External"/><Relationship Id="rId2" Type="http://schemas.openxmlformats.org/officeDocument/2006/relationships/hyperlink" Target="https://www.iso.org/resources-for-conformity-assessment.html" TargetMode="External"/><Relationship Id="rId1" Type="http://schemas.openxmlformats.org/officeDocument/2006/relationships/slideLayout" Target="../slideLayouts/slideLayout8.xml"/><Relationship Id="rId6" Type="http://schemas.openxmlformats.org/officeDocument/2006/relationships/image" Target="../media/image23.jpeg"/><Relationship Id="rId5" Type="http://schemas.openxmlformats.org/officeDocument/2006/relationships/hyperlink" Target="https://www.iso.org/publication/PUB100408.html" TargetMode="External"/><Relationship Id="rId10" Type="http://schemas.openxmlformats.org/officeDocument/2006/relationships/image" Target="../media/image25.png"/><Relationship Id="rId4" Type="http://schemas.openxmlformats.org/officeDocument/2006/relationships/hyperlink" Target="https://www.iso.org/publication-list.html?t=conformity" TargetMode="External"/><Relationship Id="rId9" Type="http://schemas.openxmlformats.org/officeDocument/2006/relationships/hyperlink" Target="https://www.iso.org/publication/PUB100384.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pic>
        <p:nvPicPr>
          <p:cNvPr id="12" name="Picture Placeholder 11">
            <a:extLst>
              <a:ext uri="{FF2B5EF4-FFF2-40B4-BE49-F238E27FC236}">
                <a16:creationId xmlns="" xmlns:a16="http://schemas.microsoft.com/office/drawing/2014/main" id="{3C6DFAC8-0FC8-41E4-A61A-31ADAF4ADA8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6" r="46"/>
          <a:stretch>
            <a:fillRect/>
          </a:stretch>
        </p:blipFill>
        <p:spPr>
          <a:xfrm>
            <a:off x="0" y="0"/>
            <a:ext cx="12192000" cy="6864350"/>
          </a:xfrm>
        </p:spPr>
      </p:pic>
      <p:sp>
        <p:nvSpPr>
          <p:cNvPr id="10" name="Title 6">
            <a:extLst>
              <a:ext uri="{FF2B5EF4-FFF2-40B4-BE49-F238E27FC236}">
                <a16:creationId xmlns="" xmlns:a16="http://schemas.microsoft.com/office/drawing/2014/main" id="{0C6FDF37-515F-4CA5-9990-49C970985209}"/>
              </a:ext>
            </a:extLst>
          </p:cNvPr>
          <p:cNvSpPr>
            <a:spLocks noGrp="1"/>
          </p:cNvSpPr>
          <p:nvPr>
            <p:ph type="title"/>
          </p:nvPr>
        </p:nvSpPr>
        <p:spPr>
          <a:xfrm>
            <a:off x="165099" y="88900"/>
            <a:ext cx="7629071" cy="7109639"/>
          </a:xfrm>
          <a:noFill/>
        </p:spPr>
        <p:txBody>
          <a:bodyPr wrap="square">
            <a:spAutoFit/>
          </a:bodyPr>
          <a:lstStyle/>
          <a:p>
            <a:pPr>
              <a:lnSpc>
                <a:spcPct val="100000"/>
              </a:lnSpc>
              <a:spcBef>
                <a:spcPts val="1800"/>
              </a:spcBef>
            </a:pPr>
            <a:r>
              <a:rPr lang="ru-RU" sz="5600" dirty="0" smtClean="0"/>
              <a:t>Международные практики оценки соответствия </a:t>
            </a:r>
            <a:r>
              <a:rPr lang="en-US" sz="3600" dirty="0"/>
              <a:t/>
            </a:r>
            <a:br>
              <a:rPr lang="en-US" sz="3600" dirty="0"/>
            </a:br>
            <a:r>
              <a:rPr lang="ru-RU" sz="3600" dirty="0" smtClean="0"/>
              <a:t/>
            </a:r>
            <a:br>
              <a:rPr lang="ru-RU" sz="3600" dirty="0" smtClean="0"/>
            </a:br>
            <a:r>
              <a:rPr lang="ru-RU" sz="3600" dirty="0" smtClean="0"/>
              <a:t/>
            </a:r>
            <a:br>
              <a:rPr lang="ru-RU" sz="3600" dirty="0" smtClean="0"/>
            </a:br>
            <a:r>
              <a:rPr lang="ru-RU" sz="3600" dirty="0" smtClean="0"/>
              <a:t>Санкт-Петербург</a:t>
            </a:r>
            <a:r>
              <a:rPr lang="en-US" sz="3600" dirty="0"/>
              <a:t/>
            </a:r>
            <a:br>
              <a:rPr lang="en-US" sz="3600" dirty="0"/>
            </a:br>
            <a:r>
              <a:rPr lang="ru-RU" sz="3600" dirty="0" smtClean="0"/>
              <a:t/>
            </a:r>
            <a:br>
              <a:rPr lang="ru-RU" sz="3600" dirty="0" smtClean="0"/>
            </a:br>
            <a:r>
              <a:rPr lang="ru-RU" sz="3600" dirty="0" smtClean="0">
                <a:solidFill>
                  <a:schemeClr val="bg1"/>
                </a:solidFill>
              </a:rPr>
              <a:t>Шон </a:t>
            </a:r>
            <a:r>
              <a:rPr lang="ru-RU" sz="3600" dirty="0" err="1" smtClean="0">
                <a:solidFill>
                  <a:schemeClr val="bg1"/>
                </a:solidFill>
              </a:rPr>
              <a:t>МакКертен</a:t>
            </a:r>
            <a:r>
              <a:rPr lang="en-US" sz="3600" dirty="0">
                <a:solidFill>
                  <a:schemeClr val="bg1"/>
                </a:solidFill>
              </a:rPr>
              <a:t/>
            </a:r>
            <a:br>
              <a:rPr lang="en-US" sz="3600" dirty="0">
                <a:solidFill>
                  <a:schemeClr val="bg1"/>
                </a:solidFill>
              </a:rPr>
            </a:br>
            <a:r>
              <a:rPr lang="ru-RU" sz="3600" dirty="0">
                <a:solidFill>
                  <a:schemeClr val="bg1"/>
                </a:solidFill>
              </a:rPr>
              <a:t>Директор по оценке соответствия и вопросам </a:t>
            </a:r>
            <a:r>
              <a:rPr lang="ru-RU" sz="3600" dirty="0" smtClean="0">
                <a:solidFill>
                  <a:schemeClr val="bg1"/>
                </a:solidFill>
              </a:rPr>
              <a:t>потребителей</a:t>
            </a:r>
            <a:r>
              <a:rPr lang="ru-RU" sz="3600" dirty="0">
                <a:solidFill>
                  <a:schemeClr val="bg1"/>
                </a:solidFill>
              </a:rPr>
              <a:t> </a:t>
            </a:r>
            <a:r>
              <a:rPr lang="en-US" sz="3600" dirty="0" smtClean="0">
                <a:solidFill>
                  <a:schemeClr val="bg1"/>
                </a:solidFill>
              </a:rPr>
              <a:t>ISO</a:t>
            </a:r>
            <a:r>
              <a:rPr lang="en-US" sz="3600" dirty="0"/>
              <a:t/>
            </a:r>
            <a:br>
              <a:rPr lang="en-US" sz="3600" dirty="0"/>
            </a:br>
            <a:endParaRPr lang="en-US" sz="3600" dirty="0"/>
          </a:p>
        </p:txBody>
      </p:sp>
    </p:spTree>
    <p:extLst>
      <p:ext uri="{BB962C8B-B14F-4D97-AF65-F5344CB8AC3E}">
        <p14:creationId xmlns:p14="http://schemas.microsoft.com/office/powerpoint/2010/main" val="216812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4622760" y="565265"/>
            <a:ext cx="7343163" cy="1588127"/>
          </a:xfrm>
        </p:spPr>
        <p:txBody>
          <a:bodyPr wrap="square">
            <a:spAutoFit/>
          </a:bodyPr>
          <a:lstStyle/>
          <a:p>
            <a:r>
              <a:rPr lang="ru-RU" sz="5400" dirty="0" smtClean="0"/>
              <a:t>Стандарты систем менеджмента</a:t>
            </a:r>
            <a:endParaRPr lang="en-US" sz="5400" dirty="0"/>
          </a:p>
        </p:txBody>
      </p:sp>
      <p:sp>
        <p:nvSpPr>
          <p:cNvPr id="6" name="Text Placeholder 5"/>
          <p:cNvSpPr>
            <a:spLocks noGrp="1"/>
          </p:cNvSpPr>
          <p:nvPr>
            <p:ph type="body" sz="quarter" idx="12"/>
          </p:nvPr>
        </p:nvSpPr>
        <p:spPr>
          <a:xfrm>
            <a:off x="4249710" y="2952044"/>
            <a:ext cx="6883399" cy="3570721"/>
          </a:xfrm>
        </p:spPr>
        <p:txBody>
          <a:bodyPr>
            <a:spAutoFit/>
          </a:bodyPr>
          <a:lstStyle/>
          <a:p>
            <a:pPr marL="457200" indent="-457200">
              <a:buFont typeface="Arial" panose="020B0604020202020204" pitchFamily="34" charset="0"/>
              <a:buChar char="•"/>
            </a:pPr>
            <a:r>
              <a:rPr lang="ru-RU" dirty="0" smtClean="0"/>
              <a:t>Улучшение мира за счёт улучшения организаций</a:t>
            </a:r>
            <a:endParaRPr lang="en-US" dirty="0"/>
          </a:p>
          <a:p>
            <a:pPr marL="457200" indent="-457200">
              <a:buFont typeface="Arial" panose="020B0604020202020204" pitchFamily="34" charset="0"/>
              <a:buChar char="•"/>
            </a:pPr>
            <a:r>
              <a:rPr lang="ru-RU" dirty="0" smtClean="0"/>
              <a:t>Грядущие ССМ</a:t>
            </a:r>
            <a:r>
              <a:rPr lang="en-US" dirty="0" smtClean="0"/>
              <a:t>:</a:t>
            </a:r>
            <a:endParaRPr lang="en-US" dirty="0"/>
          </a:p>
          <a:p>
            <a:pPr marL="1143000" lvl="1" indent="-457200"/>
            <a:r>
              <a:rPr lang="en-US" dirty="0"/>
              <a:t>ISO 50001</a:t>
            </a:r>
          </a:p>
          <a:p>
            <a:pPr marL="1143000" lvl="1" indent="-457200"/>
            <a:r>
              <a:rPr lang="en-US" dirty="0"/>
              <a:t>ISO 45001</a:t>
            </a:r>
          </a:p>
          <a:p>
            <a:pPr marL="1143000" lvl="1" indent="-457200"/>
            <a:r>
              <a:rPr lang="ru-RU" dirty="0" smtClean="0"/>
              <a:t>Качество в отрасли атомной энергии</a:t>
            </a:r>
            <a:r>
              <a:rPr lang="en-US" dirty="0" smtClean="0"/>
              <a:t>, </a:t>
            </a:r>
            <a:r>
              <a:rPr lang="ru-RU" dirty="0" smtClean="0"/>
              <a:t>устойчивость мест проживания</a:t>
            </a:r>
            <a:r>
              <a:rPr lang="en-US" dirty="0" smtClean="0"/>
              <a:t>, </a:t>
            </a:r>
            <a:r>
              <a:rPr lang="ru-RU" dirty="0" smtClean="0"/>
              <a:t>эффективное водопотребление</a:t>
            </a:r>
            <a:r>
              <a:rPr lang="en-US" dirty="0" smtClean="0"/>
              <a:t>, </a:t>
            </a:r>
            <a:r>
              <a:rPr lang="ru-RU" dirty="0" smtClean="0"/>
              <a:t>менеджмент человеческих ресурсов</a:t>
            </a:r>
            <a:r>
              <a:rPr lang="en-US" dirty="0" smtClean="0"/>
              <a:t>…</a:t>
            </a:r>
            <a:endParaRPr lang="en-US" dirty="0"/>
          </a:p>
        </p:txBody>
      </p:sp>
      <p:pic>
        <p:nvPicPr>
          <p:cNvPr id="7" name="Picture 6" descr="https://www.iso.org/files/live/sites/isoorg/files/archive/Ref2107/img_ref2107_01.jpg">
            <a:extLst>
              <a:ext uri="{FF2B5EF4-FFF2-40B4-BE49-F238E27FC236}">
                <a16:creationId xmlns="" xmlns:a16="http://schemas.microsoft.com/office/drawing/2014/main" id="{DC8B28E1-FBB5-455A-AF9A-C4A3C38BBE5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5876"/>
            <a:ext cx="39690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95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1095579" y="565265"/>
            <a:ext cx="10476310" cy="1588127"/>
          </a:xfrm>
        </p:spPr>
        <p:txBody>
          <a:bodyPr wrap="square">
            <a:spAutoFit/>
          </a:bodyPr>
          <a:lstStyle/>
          <a:p>
            <a:pPr marL="1071563" algn="ctr"/>
            <a:r>
              <a:rPr lang="ru-RU" sz="5400" dirty="0" smtClean="0">
                <a:latin typeface="+mj-lt"/>
              </a:rPr>
              <a:t>Влияние на национальные экономики</a:t>
            </a:r>
            <a:endParaRPr lang="en-US" sz="5400" dirty="0">
              <a:latin typeface="+mj-lt"/>
            </a:endParaRPr>
          </a:p>
        </p:txBody>
      </p:sp>
      <p:sp>
        <p:nvSpPr>
          <p:cNvPr id="6" name="Text Placeholder 5"/>
          <p:cNvSpPr>
            <a:spLocks noGrp="1"/>
          </p:cNvSpPr>
          <p:nvPr>
            <p:ph type="body" sz="quarter" idx="12"/>
          </p:nvPr>
        </p:nvSpPr>
        <p:spPr>
          <a:xfrm>
            <a:off x="5912069" y="2919470"/>
            <a:ext cx="5590913" cy="2028248"/>
          </a:xfrm>
        </p:spPr>
        <p:txBody>
          <a:bodyPr wrap="square">
            <a:spAutoFit/>
          </a:bodyPr>
          <a:lstStyle/>
          <a:p>
            <a:r>
              <a:rPr lang="ru-RU" dirty="0" smtClean="0">
                <a:latin typeface="Lucida Sans" panose="020B0602030504020204" pitchFamily="34" charset="0"/>
              </a:rPr>
              <a:t>Несколько примеров</a:t>
            </a:r>
            <a:r>
              <a:rPr lang="en-US" dirty="0" smtClean="0">
                <a:latin typeface="Lucida Sans" panose="020B0602030504020204" pitchFamily="34" charset="0"/>
              </a:rPr>
              <a:t>:</a:t>
            </a:r>
            <a:endParaRPr lang="en-US" dirty="0">
              <a:latin typeface="Lucida Sans" panose="020B0602030504020204" pitchFamily="34" charset="0"/>
            </a:endParaRPr>
          </a:p>
          <a:p>
            <a:pPr marL="457200" indent="-457200">
              <a:buFont typeface="Arial" panose="020B0604020202020204" pitchFamily="34" charset="0"/>
              <a:buChar char="•"/>
            </a:pPr>
            <a:r>
              <a:rPr lang="ru-RU" dirty="0" smtClean="0">
                <a:latin typeface="Lucida Sans" panose="020B0602030504020204" pitchFamily="34" charset="0"/>
              </a:rPr>
              <a:t>Великобритания</a:t>
            </a:r>
            <a:r>
              <a:rPr lang="en-US" dirty="0" smtClean="0">
                <a:latin typeface="Lucida Sans" panose="020B0602030504020204" pitchFamily="34" charset="0"/>
              </a:rPr>
              <a:t>: 8.2 </a:t>
            </a:r>
            <a:r>
              <a:rPr lang="ru-RU" i="1" dirty="0" smtClean="0">
                <a:latin typeface="Lucida Sans" panose="020B0602030504020204" pitchFamily="34" charset="0"/>
              </a:rPr>
              <a:t>млрд </a:t>
            </a:r>
            <a:r>
              <a:rPr lang="en-US" i="1" dirty="0" smtClean="0">
                <a:latin typeface="Lucida Sans" panose="020B0602030504020204" pitchFamily="34" charset="0"/>
              </a:rPr>
              <a:t>£</a:t>
            </a:r>
            <a:endParaRPr lang="en-US" i="1" dirty="0">
              <a:latin typeface="Lucida Sans" panose="020B0602030504020204" pitchFamily="34" charset="0"/>
            </a:endParaRPr>
          </a:p>
          <a:p>
            <a:pPr marL="457200" indent="-457200">
              <a:buFont typeface="Arial" panose="020B0604020202020204" pitchFamily="34" charset="0"/>
              <a:buChar char="•"/>
            </a:pPr>
            <a:r>
              <a:rPr lang="ru-RU" dirty="0" smtClean="0">
                <a:latin typeface="Lucida Sans" panose="020B0602030504020204" pitchFamily="34" charset="0"/>
              </a:rPr>
              <a:t>Канада</a:t>
            </a:r>
            <a:r>
              <a:rPr lang="en-US" dirty="0" smtClean="0">
                <a:latin typeface="Lucida Sans" panose="020B0602030504020204" pitchFamily="34" charset="0"/>
              </a:rPr>
              <a:t>: 91</a:t>
            </a:r>
            <a:r>
              <a:rPr lang="ru-RU" dirty="0" smtClean="0">
                <a:latin typeface="Lucida Sans" panose="020B0602030504020204" pitchFamily="34" charset="0"/>
              </a:rPr>
              <a:t> </a:t>
            </a:r>
            <a:r>
              <a:rPr lang="ru-RU" i="1" dirty="0" smtClean="0">
                <a:latin typeface="Lucida Sans" panose="020B0602030504020204" pitchFamily="34" charset="0"/>
              </a:rPr>
              <a:t>млрд </a:t>
            </a:r>
            <a:r>
              <a:rPr lang="en-US" dirty="0" smtClean="0">
                <a:latin typeface="Lucida Sans" panose="020B0602030504020204" pitchFamily="34" charset="0"/>
              </a:rPr>
              <a:t>$</a:t>
            </a:r>
            <a:r>
              <a:rPr lang="ru-RU" dirty="0" smtClean="0">
                <a:latin typeface="Lucida Sans" panose="020B0602030504020204" pitchFamily="34" charset="0"/>
              </a:rPr>
              <a:t> </a:t>
            </a:r>
            <a:r>
              <a:rPr lang="en-US" dirty="0" smtClean="0">
                <a:latin typeface="Lucida Sans" panose="020B0602030504020204" pitchFamily="34" charset="0"/>
              </a:rPr>
              <a:t>CAD</a:t>
            </a:r>
            <a:endParaRPr lang="en-US" dirty="0">
              <a:latin typeface="Lucida Sans" panose="020B0602030504020204" pitchFamily="34" charset="0"/>
            </a:endParaRPr>
          </a:p>
          <a:p>
            <a:pPr marL="457200" indent="-457200">
              <a:buFont typeface="Arial" panose="020B0604020202020204" pitchFamily="34" charset="0"/>
              <a:buChar char="•"/>
            </a:pPr>
            <a:r>
              <a:rPr lang="ru-RU" dirty="0" smtClean="0">
                <a:latin typeface="Lucida Sans" panose="020B0602030504020204" pitchFamily="34" charset="0"/>
              </a:rPr>
              <a:t>Франция </a:t>
            </a:r>
            <a:r>
              <a:rPr lang="en-US" dirty="0" smtClean="0">
                <a:latin typeface="Lucida Sans" panose="020B0602030504020204" pitchFamily="34" charset="0"/>
              </a:rPr>
              <a:t>: 15</a:t>
            </a:r>
            <a:r>
              <a:rPr lang="ru-RU" i="1" dirty="0">
                <a:solidFill>
                  <a:prstClr val="black"/>
                </a:solidFill>
                <a:latin typeface="Lucida Sans" panose="020B0602030504020204" pitchFamily="34" charset="0"/>
              </a:rPr>
              <a:t> млрд</a:t>
            </a:r>
            <a:r>
              <a:rPr lang="en-US" dirty="0" smtClean="0">
                <a:latin typeface="Lucida Sans" panose="020B0602030504020204" pitchFamily="34" charset="0"/>
              </a:rPr>
              <a:t> </a:t>
            </a:r>
            <a:r>
              <a:rPr lang="ru-RU" i="1" dirty="0" smtClean="0">
                <a:latin typeface="Lucida Sans" panose="020B0602030504020204" pitchFamily="34" charset="0"/>
              </a:rPr>
              <a:t>евро</a:t>
            </a:r>
            <a:endParaRPr lang="en-US" i="1" dirty="0">
              <a:latin typeface="Lucida Sans" panose="020B0602030504020204" pitchFamily="34" charset="0"/>
            </a:endParaRPr>
          </a:p>
        </p:txBody>
      </p:sp>
      <p:pic>
        <p:nvPicPr>
          <p:cNvPr id="14" name="Picture Placeholder 13"/>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pic>
        <p:nvPicPr>
          <p:cNvPr id="4" name="Picture 3">
            <a:extLst>
              <a:ext uri="{FF2B5EF4-FFF2-40B4-BE49-F238E27FC236}">
                <a16:creationId xmlns="" xmlns:a16="http://schemas.microsoft.com/office/drawing/2014/main" id="{6AFF6083-7CAC-4C3E-83EB-FC70FB23D5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579" y="1666228"/>
            <a:ext cx="4071332" cy="4650448"/>
          </a:xfrm>
          <a:prstGeom prst="rect">
            <a:avLst/>
          </a:prstGeom>
        </p:spPr>
      </p:pic>
    </p:spTree>
    <p:extLst>
      <p:ext uri="{BB962C8B-B14F-4D97-AF65-F5344CB8AC3E}">
        <p14:creationId xmlns:p14="http://schemas.microsoft.com/office/powerpoint/2010/main" val="2858975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06C5AB3E-4B2F-4CBD-A307-36913C92457F}"/>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11B12FD1-8D5C-468B-8863-3C7A73F6902D}"/>
              </a:ext>
            </a:extLst>
          </p:cNvPr>
          <p:cNvSpPr>
            <a:spLocks noGrp="1"/>
          </p:cNvSpPr>
          <p:nvPr>
            <p:ph type="title"/>
          </p:nvPr>
        </p:nvSpPr>
        <p:spPr>
          <a:xfrm>
            <a:off x="698460" y="565266"/>
            <a:ext cx="10549762" cy="1505906"/>
          </a:xfrm>
        </p:spPr>
        <p:txBody>
          <a:bodyPr>
            <a:noAutofit/>
          </a:bodyPr>
          <a:lstStyle/>
          <a:p>
            <a:r>
              <a:rPr lang="ru-RU" sz="4800" b="1" dirty="0" smtClean="0"/>
              <a:t>Федеральное агентство </a:t>
            </a:r>
            <a:r>
              <a:rPr lang="ru-RU" sz="4800" b="1" dirty="0"/>
              <a:t>по техническому регулированию и </a:t>
            </a:r>
            <a:r>
              <a:rPr lang="ru-RU" sz="4800" b="1" dirty="0" smtClean="0"/>
              <a:t>метрологии </a:t>
            </a:r>
            <a:r>
              <a:rPr lang="en-US" sz="4800" b="1" dirty="0" smtClean="0"/>
              <a:t>(</a:t>
            </a:r>
            <a:r>
              <a:rPr lang="ru-RU" sz="4800" b="1" dirty="0" smtClean="0"/>
              <a:t>ГОСТ Р</a:t>
            </a:r>
            <a:r>
              <a:rPr lang="en-US" sz="4800" b="1" dirty="0" smtClean="0"/>
              <a:t>)</a:t>
            </a:r>
            <a:endParaRPr lang="en-US" sz="4800" b="1" dirty="0"/>
          </a:p>
        </p:txBody>
      </p:sp>
      <p:sp>
        <p:nvSpPr>
          <p:cNvPr id="4" name="Text Placeholder 3">
            <a:extLst>
              <a:ext uri="{FF2B5EF4-FFF2-40B4-BE49-F238E27FC236}">
                <a16:creationId xmlns="" xmlns:a16="http://schemas.microsoft.com/office/drawing/2014/main" id="{81C59313-00C3-4D2E-9215-AD35C32FF1F0}"/>
              </a:ext>
            </a:extLst>
          </p:cNvPr>
          <p:cNvSpPr>
            <a:spLocks noGrp="1"/>
          </p:cNvSpPr>
          <p:nvPr>
            <p:ph type="body" sz="quarter" idx="12"/>
          </p:nvPr>
        </p:nvSpPr>
        <p:spPr>
          <a:xfrm>
            <a:off x="594911" y="2718698"/>
            <a:ext cx="10944997" cy="3368614"/>
          </a:xfrm>
        </p:spPr>
        <p:txBody>
          <a:bodyPr/>
          <a:lstStyle/>
          <a:p>
            <a:pPr marL="1143000" lvl="1" indent="-457200"/>
            <a:r>
              <a:rPr lang="ru-RU" dirty="0" smtClean="0"/>
              <a:t>Представляет Россию в международных </a:t>
            </a:r>
            <a:r>
              <a:rPr lang="en-US" dirty="0" smtClean="0"/>
              <a:t>(</a:t>
            </a:r>
            <a:r>
              <a:rPr lang="ru-RU" dirty="0" smtClean="0"/>
              <a:t>и региональных</a:t>
            </a:r>
            <a:r>
              <a:rPr lang="en-US" dirty="0" smtClean="0"/>
              <a:t>) </a:t>
            </a:r>
            <a:r>
              <a:rPr lang="ru-RU" dirty="0" smtClean="0"/>
              <a:t>организациях</a:t>
            </a:r>
            <a:endParaRPr lang="en-US" dirty="0"/>
          </a:p>
          <a:p>
            <a:pPr marL="1143000" lvl="1" indent="-457200">
              <a:lnSpc>
                <a:spcPct val="100000"/>
              </a:lnSpc>
            </a:pPr>
            <a:r>
              <a:rPr lang="ru-RU" dirty="0" smtClean="0"/>
              <a:t>Член </a:t>
            </a:r>
            <a:r>
              <a:rPr lang="en-GB" dirty="0" smtClean="0"/>
              <a:t>ISO </a:t>
            </a:r>
            <a:r>
              <a:rPr lang="ru-RU" dirty="0" smtClean="0"/>
              <a:t>от России </a:t>
            </a:r>
            <a:endParaRPr lang="en-US" dirty="0"/>
          </a:p>
          <a:p>
            <a:pPr marL="1143000" lvl="1" indent="-457200">
              <a:lnSpc>
                <a:spcPct val="100000"/>
              </a:lnSpc>
            </a:pPr>
            <a:r>
              <a:rPr lang="ru-RU" dirty="0" smtClean="0"/>
              <a:t>Полностью участвует в деятельности </a:t>
            </a:r>
            <a:r>
              <a:rPr lang="en-GB" dirty="0" smtClean="0"/>
              <a:t>ISO</a:t>
            </a:r>
            <a:endParaRPr lang="en-GB" dirty="0"/>
          </a:p>
          <a:p>
            <a:pPr lvl="5" eaLnBrk="0" fontAlgn="base" hangingPunct="0">
              <a:lnSpc>
                <a:spcPct val="100000"/>
              </a:lnSpc>
              <a:spcBef>
                <a:spcPct val="0"/>
              </a:spcBef>
              <a:spcAft>
                <a:spcPct val="0"/>
              </a:spcAft>
              <a:buFontTx/>
              <a:buChar char="•"/>
            </a:pPr>
            <a:r>
              <a:rPr lang="en-US" altLang="en-US" sz="2400" dirty="0">
                <a:latin typeface="MetaWebPro"/>
              </a:rPr>
              <a:t>6 </a:t>
            </a:r>
            <a:r>
              <a:rPr lang="ru-RU" altLang="en-US" sz="2400" dirty="0" smtClean="0">
                <a:latin typeface="MetaWebPro"/>
              </a:rPr>
              <a:t>секретариатов</a:t>
            </a:r>
            <a:r>
              <a:rPr lang="en-US" altLang="en-US" sz="2400" dirty="0">
                <a:latin typeface="MetaWebPro"/>
              </a:rPr>
              <a:t> </a:t>
            </a:r>
          </a:p>
          <a:p>
            <a:pPr lvl="5" eaLnBrk="0" fontAlgn="base" hangingPunct="0">
              <a:lnSpc>
                <a:spcPct val="100000"/>
              </a:lnSpc>
              <a:spcBef>
                <a:spcPct val="0"/>
              </a:spcBef>
              <a:spcAft>
                <a:spcPct val="0"/>
              </a:spcAft>
              <a:buFontTx/>
              <a:buChar char="•"/>
            </a:pPr>
            <a:r>
              <a:rPr lang="en-US" altLang="en-US" sz="2400" dirty="0">
                <a:latin typeface="MetaWebPro"/>
              </a:rPr>
              <a:t>1 </a:t>
            </a:r>
            <a:r>
              <a:rPr lang="ru-RU" altLang="en-US" sz="2400" dirty="0" smtClean="0">
                <a:latin typeface="MetaWebPro"/>
              </a:rPr>
              <a:t>сдвоенный секретариат</a:t>
            </a:r>
            <a:r>
              <a:rPr lang="en-US" altLang="en-US" sz="2400" dirty="0">
                <a:latin typeface="MetaWebPro"/>
              </a:rPr>
              <a:t> </a:t>
            </a:r>
          </a:p>
          <a:p>
            <a:pPr lvl="5" eaLnBrk="0" fontAlgn="base" hangingPunct="0">
              <a:spcBef>
                <a:spcPct val="0"/>
              </a:spcBef>
              <a:spcAft>
                <a:spcPct val="0"/>
              </a:spcAft>
              <a:buFontTx/>
              <a:buChar char="•"/>
            </a:pPr>
            <a:r>
              <a:rPr lang="ru-RU" altLang="en-US" sz="2400" dirty="0" smtClean="0">
                <a:latin typeface="MetaWebPro"/>
              </a:rPr>
              <a:t>Участвует в </a:t>
            </a:r>
            <a:r>
              <a:rPr lang="en-US" altLang="en-US" sz="2400" dirty="0" smtClean="0">
                <a:latin typeface="MetaWebPro"/>
              </a:rPr>
              <a:t>528 </a:t>
            </a:r>
            <a:r>
              <a:rPr lang="ru-RU" altLang="en-US" sz="2400" dirty="0" smtClean="0">
                <a:latin typeface="MetaWebPro"/>
              </a:rPr>
              <a:t>ТК</a:t>
            </a:r>
            <a:r>
              <a:rPr lang="en-US" altLang="en-US" sz="2400" dirty="0" smtClean="0">
                <a:latin typeface="MetaWebPro"/>
              </a:rPr>
              <a:t> </a:t>
            </a:r>
            <a:endParaRPr lang="en-US" altLang="en-US" sz="2400" dirty="0">
              <a:latin typeface="MetaWebPro"/>
            </a:endParaRPr>
          </a:p>
          <a:p>
            <a:pPr lvl="5" eaLnBrk="0" fontAlgn="base" hangingPunct="0">
              <a:spcBef>
                <a:spcPct val="0"/>
              </a:spcBef>
              <a:spcAft>
                <a:spcPct val="0"/>
              </a:spcAft>
              <a:buFontTx/>
              <a:buChar char="•"/>
            </a:pPr>
            <a:r>
              <a:rPr lang="ru-RU" altLang="en-US" sz="2400" dirty="0" smtClean="0">
                <a:latin typeface="MetaWebPro"/>
              </a:rPr>
              <a:t>Член-наблюдатель в </a:t>
            </a:r>
            <a:r>
              <a:rPr lang="en-US" altLang="en-US" sz="2400" dirty="0" smtClean="0">
                <a:latin typeface="MetaWebPro"/>
              </a:rPr>
              <a:t>121</a:t>
            </a:r>
            <a:endParaRPr lang="en-US" altLang="en-US" sz="2400" dirty="0">
              <a:latin typeface="MetaWebPro"/>
            </a:endParaRPr>
          </a:p>
          <a:p>
            <a:pPr marL="1600200" lvl="2" indent="-457200"/>
            <a:endParaRPr lang="en-US" dirty="0"/>
          </a:p>
        </p:txBody>
      </p:sp>
    </p:spTree>
    <p:extLst>
      <p:ext uri="{BB962C8B-B14F-4D97-AF65-F5344CB8AC3E}">
        <p14:creationId xmlns:p14="http://schemas.microsoft.com/office/powerpoint/2010/main" val="275406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CADEEDF2-DF24-4B91-8084-C2C1A34E6DAD}"/>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50300570-CC7D-42EA-890F-38EEB26861A6}"/>
              </a:ext>
            </a:extLst>
          </p:cNvPr>
          <p:cNvSpPr>
            <a:spLocks noGrp="1"/>
          </p:cNvSpPr>
          <p:nvPr>
            <p:ph type="title"/>
          </p:nvPr>
        </p:nvSpPr>
        <p:spPr>
          <a:xfrm>
            <a:off x="731837" y="2967335"/>
            <a:ext cx="10808071" cy="1754326"/>
          </a:xfrm>
        </p:spPr>
        <p:txBody>
          <a:bodyPr/>
          <a:lstStyle/>
          <a:p>
            <a:r>
              <a:rPr lang="ru-RU" dirty="0" smtClean="0"/>
              <a:t>Стандарты и оценка соответствия</a:t>
            </a:r>
            <a:endParaRPr lang="en-US" dirty="0"/>
          </a:p>
        </p:txBody>
      </p:sp>
    </p:spTree>
    <p:extLst>
      <p:ext uri="{BB962C8B-B14F-4D97-AF65-F5344CB8AC3E}">
        <p14:creationId xmlns:p14="http://schemas.microsoft.com/office/powerpoint/2010/main" val="395854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6" name="Text Placeholder 5"/>
          <p:cNvSpPr>
            <a:spLocks noGrp="1"/>
          </p:cNvSpPr>
          <p:nvPr>
            <p:ph type="body" sz="quarter" idx="12"/>
          </p:nvPr>
        </p:nvSpPr>
        <p:spPr>
          <a:xfrm>
            <a:off x="5241080" y="2198926"/>
            <a:ext cx="6095429" cy="3063403"/>
          </a:xfrm>
        </p:spPr>
        <p:txBody>
          <a:bodyPr wrap="square">
            <a:spAutoFit/>
          </a:bodyPr>
          <a:lstStyle/>
          <a:p>
            <a:pPr marL="457200" indent="-457200">
              <a:buClr>
                <a:srgbClr val="FF0000"/>
              </a:buClr>
              <a:buFont typeface="Wingdings" panose="05000000000000000000" pitchFamily="2" charset="2"/>
              <a:buChar char="Ø"/>
            </a:pPr>
            <a:r>
              <a:rPr lang="ru-RU" dirty="0" smtClean="0"/>
              <a:t>Стандарты приносят реальную ценность, только если их внедрить</a:t>
            </a:r>
            <a:r>
              <a:rPr lang="en-US" dirty="0" smtClean="0"/>
              <a:t>. </a:t>
            </a:r>
            <a:endParaRPr lang="en-US" dirty="0"/>
          </a:p>
          <a:p>
            <a:pPr marL="457200" indent="-457200">
              <a:buClr>
                <a:srgbClr val="FF0000"/>
              </a:buClr>
              <a:buFont typeface="Wingdings" panose="05000000000000000000" pitchFamily="2" charset="2"/>
              <a:buChar char="Ø"/>
            </a:pPr>
            <a:r>
              <a:rPr lang="ru-RU" dirty="0" smtClean="0"/>
              <a:t>Как узнать, насколько хорошо внедрены стандарты, и что требования выполнены</a:t>
            </a:r>
            <a:r>
              <a:rPr lang="en-US" dirty="0" smtClean="0"/>
              <a:t>?</a:t>
            </a:r>
            <a:endParaRPr lang="en-US" dirty="0"/>
          </a:p>
          <a:p>
            <a:pPr>
              <a:buClr>
                <a:srgbClr val="FF0000"/>
              </a:buClr>
            </a:pPr>
            <a:endParaRPr lang="en-US"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85192" y="1736988"/>
            <a:ext cx="3816318" cy="3599481"/>
          </a:xfrm>
          <a:effectLst>
            <a:outerShdw blurRad="50800" dist="38100" dir="2700000" algn="tl" rotWithShape="0">
              <a:prstClr val="black">
                <a:alpha val="40000"/>
              </a:prstClr>
            </a:outerShdw>
          </a:effectLst>
        </p:spPr>
      </p:pic>
      <p:sp>
        <p:nvSpPr>
          <p:cNvPr id="7" name="Title 2">
            <a:extLst>
              <a:ext uri="{FF2B5EF4-FFF2-40B4-BE49-F238E27FC236}">
                <a16:creationId xmlns="" xmlns:a16="http://schemas.microsoft.com/office/drawing/2014/main" id="{DA5B468C-E6D6-4105-B0AD-EDECE3971053}"/>
              </a:ext>
            </a:extLst>
          </p:cNvPr>
          <p:cNvSpPr>
            <a:spLocks noGrp="1"/>
          </p:cNvSpPr>
          <p:nvPr>
            <p:ph type="title"/>
          </p:nvPr>
        </p:nvSpPr>
        <p:spPr>
          <a:xfrm>
            <a:off x="895542" y="412367"/>
            <a:ext cx="10753468" cy="646331"/>
          </a:xfrm>
        </p:spPr>
        <p:txBody>
          <a:bodyPr/>
          <a:lstStyle/>
          <a:p>
            <a:r>
              <a:rPr lang="ru-RU" sz="4000" dirty="0" smtClean="0"/>
              <a:t>Стандарты экономической ценности</a:t>
            </a:r>
            <a:endParaRPr lang="en-US" sz="4000" dirty="0"/>
          </a:p>
        </p:txBody>
      </p:sp>
      <p:pic>
        <p:nvPicPr>
          <p:cNvPr id="9" name="Picture Placeholder 7">
            <a:extLst>
              <a:ext uri="{FF2B5EF4-FFF2-40B4-BE49-F238E27FC236}">
                <a16:creationId xmlns="" xmlns:a16="http://schemas.microsoft.com/office/drawing/2014/main" id="{6BC7D399-E5DA-40BB-89CC-D55BDB0B5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92" y="1889388"/>
            <a:ext cx="3899604" cy="3678035"/>
          </a:xfrm>
          <a:effectLst>
            <a:outerShdw blurRad="50800" dist="38100" dir="2700000" algn="tl" rotWithShape="0">
              <a:prstClr val="black">
                <a:alpha val="40000"/>
              </a:prstClr>
            </a:outerShdw>
          </a:effectLst>
        </p:spPr>
      </p:pic>
      <p:pic>
        <p:nvPicPr>
          <p:cNvPr id="4" name="Picture 3">
            <a:extLst>
              <a:ext uri="{FF2B5EF4-FFF2-40B4-BE49-F238E27FC236}">
                <a16:creationId xmlns="" xmlns:a16="http://schemas.microsoft.com/office/drawing/2014/main" id="{4CADB019-2B67-4A7A-859D-595A3FDD9F5E}"/>
              </a:ext>
            </a:extLst>
          </p:cNvPr>
          <p:cNvPicPr>
            <a:picLocks noChangeAspect="1"/>
          </p:cNvPicPr>
          <p:nvPr/>
        </p:nvPicPr>
        <p:blipFill>
          <a:blip r:embed="rId4"/>
          <a:stretch>
            <a:fillRect/>
          </a:stretch>
        </p:blipFill>
        <p:spPr>
          <a:xfrm>
            <a:off x="895542" y="1900718"/>
            <a:ext cx="3920068" cy="3700593"/>
          </a:xfrm>
          <a:prstGeom prst="rect">
            <a:avLst/>
          </a:prstGeom>
        </p:spPr>
      </p:pic>
      <p:sp>
        <p:nvSpPr>
          <p:cNvPr id="3" name="TextBox 2">
            <a:extLst>
              <a:ext uri="{FF2B5EF4-FFF2-40B4-BE49-F238E27FC236}">
                <a16:creationId xmlns="" xmlns:a16="http://schemas.microsoft.com/office/drawing/2014/main" id="{A7987F7B-740B-4EC6-B4D5-BD26FD126D54}"/>
              </a:ext>
            </a:extLst>
          </p:cNvPr>
          <p:cNvSpPr txBox="1"/>
          <p:nvPr/>
        </p:nvSpPr>
        <p:spPr>
          <a:xfrm>
            <a:off x="1396027" y="5336469"/>
            <a:ext cx="9236597" cy="1077218"/>
          </a:xfrm>
          <a:prstGeom prst="rect">
            <a:avLst/>
          </a:prstGeom>
          <a:solidFill>
            <a:srgbClr val="FE0000"/>
          </a:solidFill>
        </p:spPr>
        <p:txBody>
          <a:bodyPr wrap="square" rtlCol="0">
            <a:spAutoFit/>
          </a:bodyPr>
          <a:lstStyle/>
          <a:p>
            <a:pPr>
              <a:buClr>
                <a:srgbClr val="FF0000"/>
              </a:buClr>
            </a:pPr>
            <a:r>
              <a:rPr lang="ru-RU" sz="3200" dirty="0" smtClean="0"/>
              <a:t>Посредством оценки соответствия и аккредитации</a:t>
            </a:r>
            <a:r>
              <a:rPr lang="en-US" sz="3200" dirty="0" smtClean="0"/>
              <a:t>!</a:t>
            </a:r>
            <a:endParaRPr lang="en-US" sz="3200" dirty="0"/>
          </a:p>
        </p:txBody>
      </p:sp>
    </p:spTree>
    <p:extLst>
      <p:ext uri="{BB962C8B-B14F-4D97-AF65-F5344CB8AC3E}">
        <p14:creationId xmlns:p14="http://schemas.microsoft.com/office/powerpoint/2010/main" val="38902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58EECD69DC3BD342B96F108899F831C7@aus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098" y="2280859"/>
            <a:ext cx="4119941" cy="411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 xmlns:a16="http://schemas.microsoft.com/office/drawing/2014/main" id="{1CA3562C-699F-4333-A846-4823C0DF6396}"/>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E02E0057-4718-407E-A4A7-F440755E1714}"/>
              </a:ext>
            </a:extLst>
          </p:cNvPr>
          <p:cNvSpPr>
            <a:spLocks noGrp="1"/>
          </p:cNvSpPr>
          <p:nvPr>
            <p:ph type="title"/>
          </p:nvPr>
        </p:nvSpPr>
        <p:spPr>
          <a:xfrm>
            <a:off x="698459" y="565265"/>
            <a:ext cx="10952257" cy="1754326"/>
          </a:xfrm>
        </p:spPr>
        <p:txBody>
          <a:bodyPr/>
          <a:lstStyle/>
          <a:p>
            <a:pPr algn="ctr"/>
            <a:r>
              <a:rPr lang="ru-RU" dirty="0" smtClean="0"/>
              <a:t>Всё сводится к баллону с газом</a:t>
            </a:r>
            <a:endParaRPr lang="en-US" dirty="0"/>
          </a:p>
        </p:txBody>
      </p:sp>
      <p:sp>
        <p:nvSpPr>
          <p:cNvPr id="6" name="Text Box 6">
            <a:extLst>
              <a:ext uri="{FF2B5EF4-FFF2-40B4-BE49-F238E27FC236}">
                <a16:creationId xmlns="" xmlns:a16="http://schemas.microsoft.com/office/drawing/2014/main" id="{436188D4-2935-4660-B2B6-5D090B6BF4DF}"/>
              </a:ext>
            </a:extLst>
          </p:cNvPr>
          <p:cNvSpPr txBox="1">
            <a:spLocks noChangeArrowheads="1"/>
          </p:cNvSpPr>
          <p:nvPr/>
        </p:nvSpPr>
        <p:spPr bwMode="auto">
          <a:xfrm>
            <a:off x="1097226" y="3026935"/>
            <a:ext cx="2363787" cy="461665"/>
          </a:xfrm>
          <a:prstGeom prst="rect">
            <a:avLst/>
          </a:prstGeom>
          <a:ln>
            <a:solidFill>
              <a:srgbClr val="C00000"/>
            </a:solidFill>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SzPct val="60000"/>
            </a:pPr>
            <a:r>
              <a:rPr lang="ru-RU" sz="2400" b="1" dirty="0" smtClean="0"/>
              <a:t>Баллон</a:t>
            </a:r>
            <a:r>
              <a:rPr lang="en-US" sz="2400" dirty="0" smtClean="0"/>
              <a:t>?</a:t>
            </a:r>
            <a:endParaRPr lang="fr-CH" sz="2400" b="1" dirty="0"/>
          </a:p>
        </p:txBody>
      </p:sp>
      <p:sp>
        <p:nvSpPr>
          <p:cNvPr id="8" name="Text Box 4">
            <a:extLst>
              <a:ext uri="{FF2B5EF4-FFF2-40B4-BE49-F238E27FC236}">
                <a16:creationId xmlns="" xmlns:a16="http://schemas.microsoft.com/office/drawing/2014/main" id="{BB9745D6-7185-4C22-9B10-D2BF0F3F6A9D}"/>
              </a:ext>
            </a:extLst>
          </p:cNvPr>
          <p:cNvSpPr txBox="1">
            <a:spLocks noChangeArrowheads="1"/>
          </p:cNvSpPr>
          <p:nvPr/>
        </p:nvSpPr>
        <p:spPr bwMode="auto">
          <a:xfrm>
            <a:off x="8559772" y="3459502"/>
            <a:ext cx="2573337" cy="830997"/>
          </a:xfrm>
          <a:prstGeom prst="rect">
            <a:avLst/>
          </a:prstGeom>
          <a:ln>
            <a:solidFill>
              <a:srgbClr val="C00000"/>
            </a:solidFill>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ru-RU" sz="2400" b="1" dirty="0" smtClean="0"/>
              <a:t>Обработка и упаковка</a:t>
            </a:r>
            <a:r>
              <a:rPr lang="fr-CH" sz="2400" b="1" dirty="0" smtClean="0"/>
              <a:t>?</a:t>
            </a:r>
            <a:endParaRPr lang="fr-CH" sz="2400" b="1" dirty="0"/>
          </a:p>
        </p:txBody>
      </p:sp>
      <p:sp>
        <p:nvSpPr>
          <p:cNvPr id="9" name="Text Box 5">
            <a:extLst>
              <a:ext uri="{FF2B5EF4-FFF2-40B4-BE49-F238E27FC236}">
                <a16:creationId xmlns="" xmlns:a16="http://schemas.microsoft.com/office/drawing/2014/main" id="{DB2DC0D4-8D91-434E-AABA-A36B928BAF1F}"/>
              </a:ext>
            </a:extLst>
          </p:cNvPr>
          <p:cNvSpPr txBox="1">
            <a:spLocks noChangeArrowheads="1"/>
          </p:cNvSpPr>
          <p:nvPr/>
        </p:nvSpPr>
        <p:spPr bwMode="auto">
          <a:xfrm>
            <a:off x="5046664" y="4127500"/>
            <a:ext cx="2382836" cy="461665"/>
          </a:xfrm>
          <a:prstGeom prst="rect">
            <a:avLst/>
          </a:prstGeom>
          <a:ln>
            <a:solidFill>
              <a:srgbClr val="C00000"/>
            </a:solidFill>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ru-RU" sz="2400" b="1" dirty="0" smtClean="0"/>
              <a:t>Содержимое</a:t>
            </a:r>
            <a:r>
              <a:rPr lang="en-US" sz="2400" dirty="0" smtClean="0"/>
              <a:t>?</a:t>
            </a:r>
            <a:endParaRPr lang="fr-CH" sz="2400" b="1" dirty="0"/>
          </a:p>
        </p:txBody>
      </p:sp>
      <p:sp>
        <p:nvSpPr>
          <p:cNvPr id="10" name="Text Box 7">
            <a:extLst>
              <a:ext uri="{FF2B5EF4-FFF2-40B4-BE49-F238E27FC236}">
                <a16:creationId xmlns="" xmlns:a16="http://schemas.microsoft.com/office/drawing/2014/main" id="{73D4A65F-ECF2-49FA-9125-3396E40F5E1C}"/>
              </a:ext>
            </a:extLst>
          </p:cNvPr>
          <p:cNvSpPr txBox="1">
            <a:spLocks noChangeArrowheads="1"/>
          </p:cNvSpPr>
          <p:nvPr/>
        </p:nvSpPr>
        <p:spPr bwMode="auto">
          <a:xfrm>
            <a:off x="490669" y="5486400"/>
            <a:ext cx="2509837" cy="461665"/>
          </a:xfrm>
          <a:prstGeom prst="rect">
            <a:avLst/>
          </a:prstGeom>
          <a:ln>
            <a:solidFill>
              <a:srgbClr val="C00000"/>
            </a:solidFill>
            <a:headEnd/>
            <a:tailEnd/>
          </a:ln>
          <a:extLst/>
        </p:spPr>
        <p:style>
          <a:lnRef idx="2">
            <a:schemeClr val="accent3"/>
          </a:lnRef>
          <a:fillRef idx="1">
            <a:schemeClr val="lt1"/>
          </a:fillRef>
          <a:effectRef idx="0">
            <a:schemeClr val="accent3"/>
          </a:effectRef>
          <a:fontRef idx="minor">
            <a:schemeClr val="dk1"/>
          </a:fontRef>
        </p:style>
        <p:txBody>
          <a:bodyPr>
            <a:spAutoFit/>
          </a:bodyPr>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ru-RU" sz="2400" b="1" dirty="0" smtClean="0"/>
              <a:t>Этикетка</a:t>
            </a:r>
            <a:r>
              <a:rPr lang="en-US" sz="2400" b="1" dirty="0" smtClean="0"/>
              <a:t>?</a:t>
            </a:r>
            <a:endParaRPr lang="fr-CH" sz="2400" b="1" dirty="0"/>
          </a:p>
        </p:txBody>
      </p:sp>
      <p:sp>
        <p:nvSpPr>
          <p:cNvPr id="4" name="Прямоугольник 3"/>
          <p:cNvSpPr/>
          <p:nvPr/>
        </p:nvSpPr>
        <p:spPr>
          <a:xfrm>
            <a:off x="3918857" y="2280859"/>
            <a:ext cx="4484914" cy="14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796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99B399B0-22A9-4BA3-9B31-63BCCEEDDFE7}"/>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0E050287-E961-47AB-A5B6-C5C6B66530AF}"/>
              </a:ext>
            </a:extLst>
          </p:cNvPr>
          <p:cNvSpPr>
            <a:spLocks noGrp="1"/>
          </p:cNvSpPr>
          <p:nvPr>
            <p:ph type="title"/>
          </p:nvPr>
        </p:nvSpPr>
        <p:spPr>
          <a:xfrm>
            <a:off x="583324" y="144608"/>
            <a:ext cx="11063935" cy="1588127"/>
          </a:xfrm>
        </p:spPr>
        <p:txBody>
          <a:bodyPr/>
          <a:lstStyle/>
          <a:p>
            <a:r>
              <a:rPr lang="ru-RU" sz="5400" dirty="0" smtClean="0"/>
              <a:t>Газ</a:t>
            </a:r>
            <a:r>
              <a:rPr lang="en-US" sz="5400" dirty="0" smtClean="0"/>
              <a:t> </a:t>
            </a:r>
            <a:r>
              <a:rPr lang="en-US" sz="5400" dirty="0"/>
              <a:t>– </a:t>
            </a:r>
            <a:r>
              <a:rPr lang="ru-RU" sz="5400" dirty="0" smtClean="0"/>
              <a:t>преимущества стандартов и оценки соответствия </a:t>
            </a:r>
            <a:endParaRPr lang="en-US" dirty="0"/>
          </a:p>
        </p:txBody>
      </p:sp>
      <p:sp>
        <p:nvSpPr>
          <p:cNvPr id="6" name="Text Box 6">
            <a:extLst>
              <a:ext uri="{FF2B5EF4-FFF2-40B4-BE49-F238E27FC236}">
                <a16:creationId xmlns="" xmlns:a16="http://schemas.microsoft.com/office/drawing/2014/main" id="{173264E6-17AE-4A89-8D58-B84AC5CB0E7C}"/>
              </a:ext>
            </a:extLst>
          </p:cNvPr>
          <p:cNvSpPr txBox="1">
            <a:spLocks noChangeArrowheads="1"/>
          </p:cNvSpPr>
          <p:nvPr/>
        </p:nvSpPr>
        <p:spPr bwMode="auto">
          <a:xfrm>
            <a:off x="182562" y="2319591"/>
            <a:ext cx="3339388" cy="1631216"/>
          </a:xfrm>
          <a:prstGeom prst="rect">
            <a:avLst/>
          </a:prstGeom>
          <a:ln>
            <a:solidFill>
              <a:srgbClr val="C00000"/>
            </a:solidFill>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hangingPunct="1">
              <a:buSzPct val="60000"/>
              <a:buFont typeface="Wingdings" pitchFamily="2" charset="2"/>
              <a:buNone/>
            </a:pPr>
            <a:r>
              <a:rPr lang="ru-RU" sz="2000" b="1" dirty="0" smtClean="0"/>
              <a:t>Баллон</a:t>
            </a:r>
            <a:endParaRPr lang="fr-CH" sz="2000" b="1" dirty="0"/>
          </a:p>
          <a:p>
            <a:pPr defTabSz="914400" eaLnBrk="1" hangingPunct="1">
              <a:buSzPct val="60000"/>
              <a:buFont typeface="Wingdings" pitchFamily="2" charset="2"/>
              <a:buChar char="§"/>
            </a:pPr>
            <a:r>
              <a:rPr lang="ru-RU" sz="2000" dirty="0" smtClean="0"/>
              <a:t>Используемый материал</a:t>
            </a:r>
            <a:endParaRPr lang="fr-CH" sz="2000" dirty="0"/>
          </a:p>
          <a:p>
            <a:pPr defTabSz="914400" eaLnBrk="1" hangingPunct="1">
              <a:buSzPct val="60000"/>
              <a:buFont typeface="Wingdings" pitchFamily="2" charset="2"/>
              <a:buChar char="§"/>
            </a:pPr>
            <a:r>
              <a:rPr lang="ru-RU" sz="2000" dirty="0" smtClean="0"/>
              <a:t>Покрытие внутри баллона</a:t>
            </a:r>
            <a:endParaRPr lang="fr-CH" sz="2000" dirty="0"/>
          </a:p>
          <a:p>
            <a:pPr defTabSz="914400" eaLnBrk="1" hangingPunct="1">
              <a:buSzPct val="60000"/>
              <a:buFont typeface="Wingdings" pitchFamily="2" charset="2"/>
              <a:buChar char="§"/>
            </a:pPr>
            <a:r>
              <a:rPr lang="ru-RU" sz="2000" dirty="0" smtClean="0"/>
              <a:t>Форма</a:t>
            </a:r>
            <a:endParaRPr lang="en-US" sz="2000" dirty="0"/>
          </a:p>
        </p:txBody>
      </p:sp>
      <p:sp>
        <p:nvSpPr>
          <p:cNvPr id="7" name="Text Box 4">
            <a:extLst>
              <a:ext uri="{FF2B5EF4-FFF2-40B4-BE49-F238E27FC236}">
                <a16:creationId xmlns="" xmlns:a16="http://schemas.microsoft.com/office/drawing/2014/main" id="{85D91906-E3F1-4DD7-969E-D1D556ACA569}"/>
              </a:ext>
            </a:extLst>
          </p:cNvPr>
          <p:cNvSpPr txBox="1">
            <a:spLocks noChangeArrowheads="1"/>
          </p:cNvSpPr>
          <p:nvPr/>
        </p:nvSpPr>
        <p:spPr bwMode="auto">
          <a:xfrm>
            <a:off x="182563" y="4475327"/>
            <a:ext cx="3339388" cy="1323439"/>
          </a:xfrm>
          <a:prstGeom prst="rect">
            <a:avLst/>
          </a:prstGeom>
          <a:ln>
            <a:solidFill>
              <a:srgbClr val="C00000"/>
            </a:solidFill>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hangingPunct="1"/>
            <a:r>
              <a:rPr lang="ru-RU" sz="2000" b="1" dirty="0" smtClean="0"/>
              <a:t>Более общие вопросы</a:t>
            </a:r>
            <a:r>
              <a:rPr lang="fr-CH" sz="2000" b="1" dirty="0" smtClean="0"/>
              <a:t>?</a:t>
            </a:r>
            <a:endParaRPr lang="fr-CH" sz="2000" b="1" dirty="0"/>
          </a:p>
          <a:p>
            <a:pPr defTabSz="914400" eaLnBrk="1" hangingPunct="1">
              <a:buSzPct val="60000"/>
              <a:buFont typeface="Wingdings" pitchFamily="2" charset="2"/>
              <a:buChar char="§"/>
            </a:pPr>
            <a:r>
              <a:rPr lang="ru-RU" sz="2000" dirty="0" smtClean="0"/>
              <a:t>Качество</a:t>
            </a:r>
            <a:endParaRPr lang="fr-CH" sz="2000" dirty="0"/>
          </a:p>
          <a:p>
            <a:pPr defTabSz="914400" eaLnBrk="1" hangingPunct="1">
              <a:buSzPct val="60000"/>
              <a:buFont typeface="Wingdings" pitchFamily="2" charset="2"/>
              <a:buChar char="§"/>
            </a:pPr>
            <a:r>
              <a:rPr lang="ru-RU" sz="2000" dirty="0" smtClean="0"/>
              <a:t>Происхождение</a:t>
            </a:r>
            <a:endParaRPr lang="fr-CH" sz="2000" dirty="0"/>
          </a:p>
          <a:p>
            <a:pPr defTabSz="914400" eaLnBrk="1" hangingPunct="1">
              <a:buSzPct val="60000"/>
              <a:buFont typeface="Wingdings" pitchFamily="2" charset="2"/>
              <a:buChar char="§"/>
            </a:pPr>
            <a:r>
              <a:rPr lang="ru-RU" sz="2000" dirty="0" err="1" smtClean="0"/>
              <a:t>Прослеживаемость</a:t>
            </a:r>
            <a:endParaRPr lang="fr-CH" sz="2000" dirty="0"/>
          </a:p>
        </p:txBody>
      </p:sp>
      <p:sp>
        <p:nvSpPr>
          <p:cNvPr id="8" name="Text Box 5">
            <a:extLst>
              <a:ext uri="{FF2B5EF4-FFF2-40B4-BE49-F238E27FC236}">
                <a16:creationId xmlns="" xmlns:a16="http://schemas.microsoft.com/office/drawing/2014/main" id="{CADDBEC2-D00B-4307-B5CF-815012437ED0}"/>
              </a:ext>
            </a:extLst>
          </p:cNvPr>
          <p:cNvSpPr txBox="1">
            <a:spLocks noChangeArrowheads="1"/>
          </p:cNvSpPr>
          <p:nvPr/>
        </p:nvSpPr>
        <p:spPr bwMode="auto">
          <a:xfrm>
            <a:off x="7662042" y="4472521"/>
            <a:ext cx="3985218" cy="1015663"/>
          </a:xfrm>
          <a:prstGeom prst="rect">
            <a:avLst/>
          </a:prstGeom>
          <a:ln>
            <a:solidFill>
              <a:srgbClr val="C00000"/>
            </a:solidFill>
            <a:headEnd/>
            <a:tailEnd/>
          </a:ln>
          <a:extLst/>
        </p:spPr>
        <p:style>
          <a:lnRef idx="2">
            <a:schemeClr val="accent3"/>
          </a:lnRef>
          <a:fillRef idx="1">
            <a:schemeClr val="lt1"/>
          </a:fillRef>
          <a:effectRef idx="0">
            <a:schemeClr val="accent3"/>
          </a:effectRef>
          <a:fontRef idx="minor">
            <a:schemeClr val="dk1"/>
          </a:fontRef>
        </p:style>
        <p:txBody>
          <a:bodyPr wrap="square">
            <a:spAutoFit/>
          </a:bodyPr>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hangingPunct="1"/>
            <a:r>
              <a:rPr lang="ru-RU" sz="2000" b="1" dirty="0" smtClean="0"/>
              <a:t>Содержимое</a:t>
            </a:r>
            <a:endParaRPr lang="fr-CH" sz="2000" b="1" dirty="0"/>
          </a:p>
          <a:p>
            <a:pPr defTabSz="914400" eaLnBrk="1" hangingPunct="1">
              <a:buSzPct val="60000"/>
              <a:buFont typeface="Wingdings" pitchFamily="2" charset="2"/>
              <a:buChar char="§"/>
            </a:pPr>
            <a:r>
              <a:rPr lang="ru-RU" sz="2000" dirty="0" smtClean="0"/>
              <a:t>Это газ</a:t>
            </a:r>
            <a:r>
              <a:rPr lang="fr-CH" sz="2000" dirty="0" smtClean="0"/>
              <a:t>?</a:t>
            </a:r>
            <a:endParaRPr lang="fr-CH" sz="2000" dirty="0"/>
          </a:p>
          <a:p>
            <a:pPr defTabSz="914400" eaLnBrk="1" hangingPunct="1">
              <a:buSzPct val="60000"/>
              <a:buFont typeface="Wingdings" pitchFamily="2" charset="2"/>
              <a:buChar char="§"/>
            </a:pPr>
            <a:r>
              <a:rPr lang="ru-RU" sz="2000" dirty="0" smtClean="0"/>
              <a:t>Вес </a:t>
            </a:r>
            <a:r>
              <a:rPr lang="fr-CH" sz="2000" dirty="0" smtClean="0"/>
              <a:t>(</a:t>
            </a:r>
            <a:r>
              <a:rPr lang="ru-RU" sz="2000" dirty="0" smtClean="0"/>
              <a:t>с тарой</a:t>
            </a:r>
            <a:r>
              <a:rPr lang="fr-CH" sz="2000" dirty="0" smtClean="0"/>
              <a:t>/ </a:t>
            </a:r>
            <a:r>
              <a:rPr lang="ru-RU" sz="2000" dirty="0" smtClean="0"/>
              <a:t>нетто</a:t>
            </a:r>
            <a:r>
              <a:rPr lang="fr-CH" sz="2000" dirty="0" smtClean="0"/>
              <a:t>?)</a:t>
            </a:r>
            <a:endParaRPr lang="en-US" sz="2000" dirty="0"/>
          </a:p>
        </p:txBody>
      </p:sp>
      <p:sp>
        <p:nvSpPr>
          <p:cNvPr id="9" name="Text Box 7">
            <a:extLst>
              <a:ext uri="{FF2B5EF4-FFF2-40B4-BE49-F238E27FC236}">
                <a16:creationId xmlns="" xmlns:a16="http://schemas.microsoft.com/office/drawing/2014/main" id="{B6ECA336-6566-4887-B8F0-F4D345F33593}"/>
              </a:ext>
            </a:extLst>
          </p:cNvPr>
          <p:cNvSpPr txBox="1">
            <a:spLocks noChangeArrowheads="1"/>
          </p:cNvSpPr>
          <p:nvPr/>
        </p:nvSpPr>
        <p:spPr bwMode="auto">
          <a:xfrm>
            <a:off x="9137422" y="2315082"/>
            <a:ext cx="2509837" cy="1631216"/>
          </a:xfrm>
          <a:prstGeom prst="rect">
            <a:avLst/>
          </a:prstGeom>
          <a:ln>
            <a:solidFill>
              <a:srgbClr val="C00000"/>
            </a:solidFill>
            <a:headEnd/>
            <a:tailEnd/>
          </a:ln>
          <a:extLst/>
        </p:spPr>
        <p:style>
          <a:lnRef idx="2">
            <a:schemeClr val="accent3"/>
          </a:lnRef>
          <a:fillRef idx="1">
            <a:schemeClr val="lt1"/>
          </a:fillRef>
          <a:effectRef idx="0">
            <a:schemeClr val="accent3"/>
          </a:effectRef>
          <a:fontRef idx="minor">
            <a:schemeClr val="dk1"/>
          </a:fontRef>
        </p:style>
        <p:txBody>
          <a:bodyPr>
            <a:spAutoFit/>
          </a:bodyPr>
          <a:lstStyle>
            <a:lvl1pPr marL="177800" indent="-1778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hangingPunct="1"/>
            <a:r>
              <a:rPr lang="ru-RU" sz="2000" b="1" dirty="0" smtClean="0"/>
              <a:t>Этикетка </a:t>
            </a:r>
            <a:endParaRPr lang="fr-CH" sz="2000" b="1" dirty="0"/>
          </a:p>
          <a:p>
            <a:pPr defTabSz="914400" eaLnBrk="1" hangingPunct="1">
              <a:buSzPct val="60000"/>
              <a:buFont typeface="Wingdings" pitchFamily="2" charset="2"/>
              <a:buChar char="§"/>
            </a:pPr>
            <a:r>
              <a:rPr lang="ru-RU" sz="2000" dirty="0" smtClean="0"/>
              <a:t>Состав</a:t>
            </a:r>
            <a:endParaRPr lang="fr-CH" sz="2000" dirty="0"/>
          </a:p>
          <a:p>
            <a:pPr defTabSz="914400" eaLnBrk="1" hangingPunct="1">
              <a:buSzPct val="60000"/>
              <a:buFont typeface="Wingdings" pitchFamily="2" charset="2"/>
              <a:buChar char="§"/>
            </a:pPr>
            <a:r>
              <a:rPr lang="ru-RU" sz="2000" dirty="0" smtClean="0"/>
              <a:t>Знаки</a:t>
            </a:r>
            <a:endParaRPr lang="fr-CH" sz="2000" dirty="0"/>
          </a:p>
          <a:p>
            <a:pPr defTabSz="914400" eaLnBrk="1" hangingPunct="1">
              <a:buSzPct val="60000"/>
              <a:buFont typeface="Wingdings" pitchFamily="2" charset="2"/>
              <a:buChar char="§"/>
            </a:pPr>
            <a:r>
              <a:rPr lang="ru-RU" sz="2000" dirty="0" smtClean="0"/>
              <a:t>Размер</a:t>
            </a:r>
            <a:r>
              <a:rPr lang="fr-CH" sz="2000" dirty="0" smtClean="0"/>
              <a:t>/</a:t>
            </a:r>
            <a:r>
              <a:rPr lang="ru-RU" sz="2000" dirty="0" smtClean="0"/>
              <a:t>Вес</a:t>
            </a:r>
            <a:endParaRPr lang="fr-CH" sz="2000" dirty="0"/>
          </a:p>
          <a:p>
            <a:pPr defTabSz="914400" eaLnBrk="1" hangingPunct="1">
              <a:buSzPct val="60000"/>
              <a:buFont typeface="Wingdings" pitchFamily="2" charset="2"/>
              <a:buChar char="§"/>
            </a:pPr>
            <a:r>
              <a:rPr lang="ru-RU" sz="2000" dirty="0" smtClean="0"/>
              <a:t>Штрих-код </a:t>
            </a:r>
            <a:endParaRPr lang="en-US" sz="2000" dirty="0"/>
          </a:p>
        </p:txBody>
      </p:sp>
      <p:pic>
        <p:nvPicPr>
          <p:cNvPr id="10" name="Picture 2" descr="58EECD69DC3BD342B96F108899F831C7@aus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617" y="2319591"/>
            <a:ext cx="3747380" cy="374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3799617" y="2309887"/>
            <a:ext cx="4618668" cy="143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2273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BE379BB-554C-4F02-83F5-4642B22F92B2}"/>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116FE6A1-487C-4944-A540-850510C1ADDB}"/>
              </a:ext>
            </a:extLst>
          </p:cNvPr>
          <p:cNvSpPr>
            <a:spLocks noGrp="1"/>
          </p:cNvSpPr>
          <p:nvPr>
            <p:ph type="title"/>
          </p:nvPr>
        </p:nvSpPr>
        <p:spPr>
          <a:xfrm>
            <a:off x="698460" y="565265"/>
            <a:ext cx="10801350" cy="1754326"/>
          </a:xfrm>
        </p:spPr>
        <p:txBody>
          <a:bodyPr/>
          <a:lstStyle/>
          <a:p>
            <a:r>
              <a:rPr lang="ru-RU" dirty="0" smtClean="0"/>
              <a:t>Определение оценки соответствия</a:t>
            </a:r>
            <a:endParaRPr lang="en-US" dirty="0"/>
          </a:p>
        </p:txBody>
      </p:sp>
      <p:sp>
        <p:nvSpPr>
          <p:cNvPr id="4" name="Text Placeholder 3">
            <a:extLst>
              <a:ext uri="{FF2B5EF4-FFF2-40B4-BE49-F238E27FC236}">
                <a16:creationId xmlns="" xmlns:a16="http://schemas.microsoft.com/office/drawing/2014/main" id="{9E306C47-7A44-47F8-BDBF-0EAA4A375143}"/>
              </a:ext>
            </a:extLst>
          </p:cNvPr>
          <p:cNvSpPr>
            <a:spLocks noGrp="1"/>
          </p:cNvSpPr>
          <p:nvPr>
            <p:ph type="body" sz="quarter" idx="12"/>
          </p:nvPr>
        </p:nvSpPr>
        <p:spPr>
          <a:xfrm>
            <a:off x="719138" y="2302359"/>
            <a:ext cx="10807700" cy="3872855"/>
          </a:xfrm>
        </p:spPr>
        <p:txBody>
          <a:bodyPr/>
          <a:lstStyle/>
          <a:p>
            <a:pPr>
              <a:lnSpc>
                <a:spcPct val="150000"/>
              </a:lnSpc>
            </a:pPr>
            <a:r>
              <a:rPr lang="ru-RU" dirty="0" smtClean="0"/>
              <a:t>Оценка соответствия</a:t>
            </a:r>
            <a:r>
              <a:rPr lang="en-US" dirty="0" smtClean="0"/>
              <a:t>:</a:t>
            </a:r>
            <a:endParaRPr lang="en-US" dirty="0"/>
          </a:p>
          <a:p>
            <a:r>
              <a:rPr lang="ru-RU" b="1" i="1" dirty="0" smtClean="0">
                <a:solidFill>
                  <a:srgbClr val="C00000"/>
                </a:solidFill>
              </a:rPr>
              <a:t>доказательство </a:t>
            </a:r>
            <a:r>
              <a:rPr lang="ru-RU" i="1" dirty="0" smtClean="0"/>
              <a:t>того, что </a:t>
            </a:r>
            <a:r>
              <a:rPr lang="ru-RU" b="1" i="1" dirty="0" smtClean="0">
                <a:solidFill>
                  <a:srgbClr val="C00000"/>
                </a:solidFill>
              </a:rPr>
              <a:t>заданные требования </a:t>
            </a:r>
            <a:r>
              <a:rPr lang="ru-RU" i="1" dirty="0" smtClean="0"/>
              <a:t>к продукции</a:t>
            </a:r>
            <a:r>
              <a:rPr lang="en-US" i="1" dirty="0" smtClean="0"/>
              <a:t>, </a:t>
            </a:r>
            <a:r>
              <a:rPr lang="ru-RU" i="1" dirty="0" smtClean="0"/>
              <a:t>процессу</a:t>
            </a:r>
            <a:r>
              <a:rPr lang="en-US" i="1" dirty="0" smtClean="0"/>
              <a:t>, </a:t>
            </a:r>
            <a:r>
              <a:rPr lang="ru-RU" i="1" dirty="0" smtClean="0"/>
              <a:t>системе, лицу или органу выполнены</a:t>
            </a:r>
            <a:r>
              <a:rPr lang="en-US" i="1" dirty="0" smtClean="0"/>
              <a:t>.</a:t>
            </a:r>
            <a:endParaRPr lang="en-US" i="1" dirty="0"/>
          </a:p>
          <a:p>
            <a:endParaRPr lang="en-US" sz="3200" i="1" dirty="0"/>
          </a:p>
          <a:p>
            <a:r>
              <a:rPr lang="en-US" sz="3200" dirty="0"/>
              <a:t>(ISO/IEC 17000, </a:t>
            </a:r>
            <a:r>
              <a:rPr lang="ru-RU" sz="3200" dirty="0" smtClean="0"/>
              <a:t>пункт</a:t>
            </a:r>
            <a:r>
              <a:rPr lang="en-US" sz="3200" dirty="0" smtClean="0"/>
              <a:t> </a:t>
            </a:r>
            <a:r>
              <a:rPr lang="en-US" sz="3200" dirty="0"/>
              <a:t>2.1)</a:t>
            </a:r>
          </a:p>
          <a:p>
            <a:endParaRPr lang="en-US" sz="3200" i="1" dirty="0"/>
          </a:p>
          <a:p>
            <a:endParaRPr lang="en-US" dirty="0"/>
          </a:p>
        </p:txBody>
      </p:sp>
      <p:pic>
        <p:nvPicPr>
          <p:cNvPr id="5" name="Picture Placeholder 7">
            <a:extLst>
              <a:ext uri="{FF2B5EF4-FFF2-40B4-BE49-F238E27FC236}">
                <a16:creationId xmlns="" xmlns:a16="http://schemas.microsoft.com/office/drawing/2014/main" id="{EB20B73D-4C4C-4000-80BF-D6336BD99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295" y="4071199"/>
            <a:ext cx="2597650" cy="2827209"/>
          </a:xfrm>
          <a:prstGeom prst="rect">
            <a:avLst/>
          </a:prstGeom>
        </p:spPr>
      </p:pic>
    </p:spTree>
    <p:extLst>
      <p:ext uri="{BB962C8B-B14F-4D97-AF65-F5344CB8AC3E}">
        <p14:creationId xmlns:p14="http://schemas.microsoft.com/office/powerpoint/2010/main" val="427818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2E8C9FD-B49F-4580-8C47-EDE831426443}"/>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F742D27D-C045-4AEE-B6E7-65F1181FCF1C}"/>
              </a:ext>
            </a:extLst>
          </p:cNvPr>
          <p:cNvSpPr>
            <a:spLocks noGrp="1"/>
          </p:cNvSpPr>
          <p:nvPr>
            <p:ph type="title"/>
          </p:nvPr>
        </p:nvSpPr>
        <p:spPr>
          <a:xfrm>
            <a:off x="719138" y="396220"/>
            <a:ext cx="10801350" cy="1754326"/>
          </a:xfrm>
        </p:spPr>
        <p:txBody>
          <a:bodyPr/>
          <a:lstStyle/>
          <a:p>
            <a:r>
              <a:rPr lang="ru-RU" dirty="0" smtClean="0"/>
              <a:t>Кто участвует в оценке соответствия</a:t>
            </a:r>
            <a:endParaRPr lang="en-US" dirty="0"/>
          </a:p>
        </p:txBody>
      </p:sp>
      <p:sp>
        <p:nvSpPr>
          <p:cNvPr id="4" name="Text Placeholder 3">
            <a:extLst>
              <a:ext uri="{FF2B5EF4-FFF2-40B4-BE49-F238E27FC236}">
                <a16:creationId xmlns="" xmlns:a16="http://schemas.microsoft.com/office/drawing/2014/main" id="{D49DB4F8-82D9-48BB-93F5-B32F9F95E5AA}"/>
              </a:ext>
            </a:extLst>
          </p:cNvPr>
          <p:cNvSpPr>
            <a:spLocks noGrp="1"/>
          </p:cNvSpPr>
          <p:nvPr>
            <p:ph type="body" sz="quarter" idx="12"/>
          </p:nvPr>
        </p:nvSpPr>
        <p:spPr>
          <a:xfrm>
            <a:off x="528809" y="2316881"/>
            <a:ext cx="10807700" cy="3016723"/>
          </a:xfrm>
        </p:spPr>
        <p:txBody>
          <a:bodyPr/>
          <a:lstStyle/>
          <a:p>
            <a:pPr>
              <a:lnSpc>
                <a:spcPct val="120000"/>
              </a:lnSpc>
            </a:pPr>
            <a:r>
              <a:rPr lang="ru-RU" sz="3000" dirty="0" smtClean="0"/>
              <a:t>Органы по оценке соответствия </a:t>
            </a:r>
            <a:r>
              <a:rPr lang="en-US" sz="3000" dirty="0" smtClean="0">
                <a:solidFill>
                  <a:srgbClr val="FF0000"/>
                </a:solidFill>
              </a:rPr>
              <a:t>(</a:t>
            </a:r>
            <a:r>
              <a:rPr lang="ru-RU" sz="3000" dirty="0" smtClean="0">
                <a:solidFill>
                  <a:srgbClr val="FF0000"/>
                </a:solidFill>
              </a:rPr>
              <a:t>ООС</a:t>
            </a:r>
            <a:r>
              <a:rPr lang="en-US" sz="3000" dirty="0" smtClean="0">
                <a:solidFill>
                  <a:srgbClr val="FF0000"/>
                </a:solidFill>
              </a:rPr>
              <a:t>)</a:t>
            </a:r>
            <a:r>
              <a:rPr lang="en-US" sz="3000" dirty="0" smtClean="0"/>
              <a:t>:</a:t>
            </a:r>
            <a:endParaRPr lang="en-US" sz="3000" dirty="0"/>
          </a:p>
          <a:p>
            <a:pPr lvl="1">
              <a:lnSpc>
                <a:spcPct val="120000"/>
              </a:lnSpc>
              <a:buFont typeface="Wingdings" panose="05000000000000000000" pitchFamily="2" charset="2"/>
              <a:buChar char="Ø"/>
            </a:pPr>
            <a:r>
              <a:rPr lang="ru-RU" sz="3000" dirty="0" smtClean="0"/>
              <a:t> испытательные лаборатории </a:t>
            </a:r>
            <a:endParaRPr lang="en-US" sz="3000" dirty="0"/>
          </a:p>
          <a:p>
            <a:pPr lvl="1">
              <a:lnSpc>
                <a:spcPct val="120000"/>
              </a:lnSpc>
              <a:buFont typeface="Wingdings" panose="05000000000000000000" pitchFamily="2" charset="2"/>
              <a:buChar char="Ø"/>
            </a:pPr>
            <a:r>
              <a:rPr lang="ru-RU" sz="3000" dirty="0" smtClean="0"/>
              <a:t> инспекционные органы</a:t>
            </a:r>
            <a:endParaRPr lang="en-US" sz="3000" dirty="0"/>
          </a:p>
          <a:p>
            <a:pPr lvl="1">
              <a:lnSpc>
                <a:spcPct val="120000"/>
              </a:lnSpc>
              <a:buFont typeface="Wingdings" panose="05000000000000000000" pitchFamily="2" charset="2"/>
              <a:buChar char="Ø"/>
            </a:pPr>
            <a:r>
              <a:rPr lang="ru-RU" sz="3000" dirty="0" smtClean="0"/>
              <a:t> органы по сертификации </a:t>
            </a:r>
            <a:endParaRPr lang="en-US" sz="3000" dirty="0"/>
          </a:p>
          <a:p>
            <a:endParaRPr lang="en-US" dirty="0"/>
          </a:p>
        </p:txBody>
      </p:sp>
    </p:spTree>
    <p:extLst>
      <p:ext uri="{BB962C8B-B14F-4D97-AF65-F5344CB8AC3E}">
        <p14:creationId xmlns:p14="http://schemas.microsoft.com/office/powerpoint/2010/main" val="356281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C749350F-ED01-4F9F-BBCD-37A333D82BE9}"/>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135574AF-83E8-43DD-999C-CAFAC2088F6D}"/>
              </a:ext>
            </a:extLst>
          </p:cNvPr>
          <p:cNvSpPr>
            <a:spLocks noGrp="1"/>
          </p:cNvSpPr>
          <p:nvPr>
            <p:ph type="title"/>
          </p:nvPr>
        </p:nvSpPr>
        <p:spPr>
          <a:xfrm>
            <a:off x="698460" y="565265"/>
            <a:ext cx="10801350" cy="1754326"/>
          </a:xfrm>
        </p:spPr>
        <p:txBody>
          <a:bodyPr/>
          <a:lstStyle/>
          <a:p>
            <a:r>
              <a:rPr lang="ru-RU" dirty="0" smtClean="0"/>
              <a:t>Действия в рамках оценки соответствия</a:t>
            </a:r>
            <a:endParaRPr lang="en-US" dirty="0"/>
          </a:p>
        </p:txBody>
      </p:sp>
      <p:sp>
        <p:nvSpPr>
          <p:cNvPr id="4" name="Text Placeholder 3">
            <a:extLst>
              <a:ext uri="{FF2B5EF4-FFF2-40B4-BE49-F238E27FC236}">
                <a16:creationId xmlns="" xmlns:a16="http://schemas.microsoft.com/office/drawing/2014/main" id="{B1453516-68E0-443D-8A7D-00A7DE7155CE}"/>
              </a:ext>
            </a:extLst>
          </p:cNvPr>
          <p:cNvSpPr>
            <a:spLocks noGrp="1"/>
          </p:cNvSpPr>
          <p:nvPr>
            <p:ph type="body" sz="quarter" idx="12"/>
          </p:nvPr>
        </p:nvSpPr>
        <p:spPr>
          <a:xfrm>
            <a:off x="692110" y="2527426"/>
            <a:ext cx="10807700" cy="2544286"/>
          </a:xfrm>
        </p:spPr>
        <p:txBody>
          <a:bodyPr/>
          <a:lstStyle/>
          <a:p>
            <a:r>
              <a:rPr lang="ru-RU" dirty="0" smtClean="0"/>
              <a:t>Испытания</a:t>
            </a:r>
            <a:endParaRPr lang="en-US" dirty="0"/>
          </a:p>
          <a:p>
            <a:r>
              <a:rPr lang="ru-RU" dirty="0" smtClean="0"/>
              <a:t>Инспекция</a:t>
            </a:r>
            <a:endParaRPr lang="en-US" dirty="0"/>
          </a:p>
          <a:p>
            <a:r>
              <a:rPr lang="ru-RU" dirty="0" smtClean="0"/>
              <a:t>Аудит</a:t>
            </a:r>
            <a:r>
              <a:rPr lang="en-US" dirty="0" smtClean="0"/>
              <a:t>/</a:t>
            </a:r>
            <a:r>
              <a:rPr lang="ru-RU" dirty="0" smtClean="0"/>
              <a:t>сертификация </a:t>
            </a:r>
            <a:endParaRPr lang="en-US" dirty="0"/>
          </a:p>
          <a:p>
            <a:r>
              <a:rPr lang="ru-RU" dirty="0" smtClean="0"/>
              <a:t>Сертификация</a:t>
            </a:r>
            <a:r>
              <a:rPr lang="en-US" dirty="0" smtClean="0"/>
              <a:t> </a:t>
            </a:r>
            <a:endParaRPr lang="en-US" dirty="0"/>
          </a:p>
          <a:p>
            <a:r>
              <a:rPr lang="ru-RU" smtClean="0"/>
              <a:t>Аккредитация </a:t>
            </a:r>
            <a:endParaRPr lang="en-US" dirty="0"/>
          </a:p>
        </p:txBody>
      </p:sp>
    </p:spTree>
    <p:extLst>
      <p:ext uri="{BB962C8B-B14F-4D97-AF65-F5344CB8AC3E}">
        <p14:creationId xmlns:p14="http://schemas.microsoft.com/office/powerpoint/2010/main" val="297936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835B9996-A891-4E14-9BF3-462E1DFC2ECA}"/>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AF56EC00-C05D-489F-9BDE-6C16A1831DC0}"/>
              </a:ext>
            </a:extLst>
          </p:cNvPr>
          <p:cNvSpPr>
            <a:spLocks noGrp="1"/>
          </p:cNvSpPr>
          <p:nvPr>
            <p:ph type="title"/>
          </p:nvPr>
        </p:nvSpPr>
        <p:spPr>
          <a:xfrm>
            <a:off x="731837" y="2967335"/>
            <a:ext cx="10808071" cy="923330"/>
          </a:xfrm>
        </p:spPr>
        <p:txBody>
          <a:bodyPr/>
          <a:lstStyle/>
          <a:p>
            <a:r>
              <a:rPr lang="ru-RU" dirty="0" smtClean="0"/>
              <a:t>Роль</a:t>
            </a:r>
            <a:r>
              <a:rPr lang="en-GB" dirty="0" smtClean="0"/>
              <a:t> ISO </a:t>
            </a:r>
            <a:r>
              <a:rPr lang="ru-RU" dirty="0" smtClean="0"/>
              <a:t>и стандартов</a:t>
            </a:r>
            <a:endParaRPr lang="en-US" dirty="0"/>
          </a:p>
        </p:txBody>
      </p:sp>
    </p:spTree>
    <p:extLst>
      <p:ext uri="{BB962C8B-B14F-4D97-AF65-F5344CB8AC3E}">
        <p14:creationId xmlns:p14="http://schemas.microsoft.com/office/powerpoint/2010/main" val="338768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itle 5"/>
          <p:cNvSpPr>
            <a:spLocks noGrp="1"/>
          </p:cNvSpPr>
          <p:nvPr>
            <p:ph type="title"/>
          </p:nvPr>
        </p:nvSpPr>
        <p:spPr>
          <a:xfrm>
            <a:off x="4622760" y="565265"/>
            <a:ext cx="6877049" cy="923330"/>
          </a:xfrm>
        </p:spPr>
        <p:txBody>
          <a:bodyPr/>
          <a:lstStyle/>
          <a:p>
            <a:r>
              <a:rPr lang="ru-RU" dirty="0" smtClean="0"/>
              <a:t>Аккредитация </a:t>
            </a:r>
            <a:r>
              <a:rPr lang="en-US" dirty="0" smtClean="0"/>
              <a:t> </a:t>
            </a:r>
            <a:endParaRPr lang="en-US" dirty="0"/>
          </a:p>
        </p:txBody>
      </p:sp>
      <p:sp>
        <p:nvSpPr>
          <p:cNvPr id="7" name="Text Placeholder 6"/>
          <p:cNvSpPr>
            <a:spLocks noGrp="1"/>
          </p:cNvSpPr>
          <p:nvPr>
            <p:ph type="body" sz="quarter" idx="12"/>
          </p:nvPr>
        </p:nvSpPr>
        <p:spPr>
          <a:xfrm>
            <a:off x="4564136" y="1459214"/>
            <a:ext cx="6883399" cy="5945217"/>
          </a:xfrm>
        </p:spPr>
        <p:txBody>
          <a:bodyPr/>
          <a:lstStyle/>
          <a:p>
            <a:pPr>
              <a:lnSpc>
                <a:spcPct val="120000"/>
              </a:lnSpc>
            </a:pPr>
            <a:r>
              <a:rPr lang="ru-RU" sz="4000" dirty="0" smtClean="0">
                <a:solidFill>
                  <a:srgbClr val="FF0000"/>
                </a:solidFill>
              </a:rPr>
              <a:t>Подтверждение соответствия третьей стороной, </a:t>
            </a:r>
            <a:r>
              <a:rPr lang="ru-RU" sz="4000" dirty="0" smtClean="0"/>
              <a:t>относящееся к ООС, служащее официальным доказательством его </a:t>
            </a:r>
            <a:r>
              <a:rPr lang="ru-RU" sz="4000" dirty="0" smtClean="0">
                <a:solidFill>
                  <a:srgbClr val="FF0000"/>
                </a:solidFill>
              </a:rPr>
              <a:t>компетентности </a:t>
            </a:r>
            <a:endParaRPr lang="en-US" sz="4000" dirty="0">
              <a:solidFill>
                <a:srgbClr val="FF0000"/>
              </a:solidFill>
            </a:endParaRPr>
          </a:p>
          <a:p>
            <a:endParaRPr lang="en-US" sz="4000" dirty="0"/>
          </a:p>
        </p:txBody>
      </p:sp>
      <p:pic>
        <p:nvPicPr>
          <p:cNvPr id="5" name="Picture Placeholder 4">
            <a:extLst>
              <a:ext uri="{FF2B5EF4-FFF2-40B4-BE49-F238E27FC236}">
                <a16:creationId xmlns="" xmlns:a16="http://schemas.microsoft.com/office/drawing/2014/main" id="{E9CE503B-0334-447D-A0EF-08815BBCAD3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415" r="21415"/>
          <a:stretch>
            <a:fillRect/>
          </a:stretch>
        </p:blipFill>
        <p:spPr/>
      </p:pic>
    </p:spTree>
    <p:extLst>
      <p:ext uri="{BB962C8B-B14F-4D97-AF65-F5344CB8AC3E}">
        <p14:creationId xmlns:p14="http://schemas.microsoft.com/office/powerpoint/2010/main" val="364171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2583BB82-1446-4435-878A-9377630CFD9A}"/>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6CF0B620-2AE4-4503-B583-10110532D187}"/>
              </a:ext>
            </a:extLst>
          </p:cNvPr>
          <p:cNvSpPr>
            <a:spLocks noGrp="1"/>
          </p:cNvSpPr>
          <p:nvPr>
            <p:ph type="title"/>
          </p:nvPr>
        </p:nvSpPr>
        <p:spPr>
          <a:xfrm>
            <a:off x="731837" y="2967335"/>
            <a:ext cx="10808071" cy="923330"/>
          </a:xfrm>
        </p:spPr>
        <p:txBody>
          <a:bodyPr/>
          <a:lstStyle/>
          <a:p>
            <a:r>
              <a:rPr lang="ru-RU" dirty="0" smtClean="0"/>
              <a:t>Оценка соответствия и риск</a:t>
            </a:r>
            <a:endParaRPr lang="en-US" dirty="0"/>
          </a:p>
        </p:txBody>
      </p:sp>
    </p:spTree>
    <p:extLst>
      <p:ext uri="{BB962C8B-B14F-4D97-AF65-F5344CB8AC3E}">
        <p14:creationId xmlns:p14="http://schemas.microsoft.com/office/powerpoint/2010/main" val="3403670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CB3CBE58-CDA5-426A-B4A4-FDC02D0F0C05}"/>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C550968C-1A68-4AB0-8ECA-1DE0BB120F22}"/>
              </a:ext>
            </a:extLst>
          </p:cNvPr>
          <p:cNvSpPr>
            <a:spLocks noGrp="1"/>
          </p:cNvSpPr>
          <p:nvPr>
            <p:ph type="title"/>
          </p:nvPr>
        </p:nvSpPr>
        <p:spPr>
          <a:xfrm>
            <a:off x="738559" y="342755"/>
            <a:ext cx="10801350" cy="1754326"/>
          </a:xfrm>
        </p:spPr>
        <p:txBody>
          <a:bodyPr/>
          <a:lstStyle/>
          <a:p>
            <a:r>
              <a:rPr lang="ru-RU" dirty="0" smtClean="0"/>
              <a:t>Взаимосвязь деятельности по оценке соответствия и риска</a:t>
            </a:r>
            <a:endParaRPr lang="en-US" dirty="0"/>
          </a:p>
        </p:txBody>
      </p:sp>
      <p:grpSp>
        <p:nvGrpSpPr>
          <p:cNvPr id="5" name="Group 4">
            <a:extLst>
              <a:ext uri="{FF2B5EF4-FFF2-40B4-BE49-F238E27FC236}">
                <a16:creationId xmlns="" xmlns:a16="http://schemas.microsoft.com/office/drawing/2014/main" id="{E6AF981F-74D2-43C1-90C3-49ACA94D3BF6}"/>
              </a:ext>
            </a:extLst>
          </p:cNvPr>
          <p:cNvGrpSpPr>
            <a:grpSpLocks noChangeAspect="1"/>
          </p:cNvGrpSpPr>
          <p:nvPr/>
        </p:nvGrpSpPr>
        <p:grpSpPr bwMode="auto">
          <a:xfrm>
            <a:off x="1482785" y="2222753"/>
            <a:ext cx="7356683" cy="4644853"/>
            <a:chOff x="2520" y="2419"/>
            <a:chExt cx="12203" cy="8443"/>
          </a:xfrm>
        </p:grpSpPr>
        <p:sp>
          <p:nvSpPr>
            <p:cNvPr id="6" name="AutoShape 5">
              <a:extLst>
                <a:ext uri="{FF2B5EF4-FFF2-40B4-BE49-F238E27FC236}">
                  <a16:creationId xmlns="" xmlns:a16="http://schemas.microsoft.com/office/drawing/2014/main" id="{617958A5-0F63-42A7-BE4C-A478FE225C63}"/>
                </a:ext>
              </a:extLst>
            </p:cNvPr>
            <p:cNvSpPr>
              <a:spLocks noChangeAspect="1" noChangeArrowheads="1"/>
            </p:cNvSpPr>
            <p:nvPr/>
          </p:nvSpPr>
          <p:spPr bwMode="auto">
            <a:xfrm>
              <a:off x="2520" y="3480"/>
              <a:ext cx="10200" cy="6789"/>
            </a:xfrm>
            <a:prstGeom prst="rect">
              <a:avLst/>
            </a:prstGeom>
            <a:noFill/>
            <a:ln w="9525">
              <a:noFill/>
              <a:miter lim="800000"/>
              <a:headEnd/>
              <a:tailEnd/>
            </a:ln>
          </p:spPr>
          <p:txBody>
            <a:bodyPr/>
            <a:lstStyle/>
            <a:p>
              <a:pPr>
                <a:spcBef>
                  <a:spcPct val="50000"/>
                </a:spcBef>
              </a:pPr>
              <a:endParaRPr lang="en-ZA" sz="1350" b="1" dirty="0">
                <a:solidFill>
                  <a:schemeClr val="bg1"/>
                </a:solidFill>
              </a:endParaRPr>
            </a:p>
          </p:txBody>
        </p:sp>
        <p:sp>
          <p:nvSpPr>
            <p:cNvPr id="7" name="Line 6">
              <a:extLst>
                <a:ext uri="{FF2B5EF4-FFF2-40B4-BE49-F238E27FC236}">
                  <a16:creationId xmlns="" xmlns:a16="http://schemas.microsoft.com/office/drawing/2014/main" id="{6BD46471-51FC-4ECB-A0E7-D87223EDB856}"/>
                </a:ext>
              </a:extLst>
            </p:cNvPr>
            <p:cNvSpPr>
              <a:spLocks noChangeShapeType="1"/>
            </p:cNvSpPr>
            <p:nvPr/>
          </p:nvSpPr>
          <p:spPr bwMode="auto">
            <a:xfrm flipV="1">
              <a:off x="3220" y="2419"/>
              <a:ext cx="0" cy="723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sz="1350" dirty="0"/>
            </a:p>
          </p:txBody>
        </p:sp>
        <p:sp>
          <p:nvSpPr>
            <p:cNvPr id="8" name="Line 7">
              <a:extLst>
                <a:ext uri="{FF2B5EF4-FFF2-40B4-BE49-F238E27FC236}">
                  <a16:creationId xmlns="" xmlns:a16="http://schemas.microsoft.com/office/drawing/2014/main" id="{0521293C-2845-4EC7-98FC-7571CE7A2DFD}"/>
                </a:ext>
              </a:extLst>
            </p:cNvPr>
            <p:cNvSpPr>
              <a:spLocks noChangeShapeType="1"/>
            </p:cNvSpPr>
            <p:nvPr/>
          </p:nvSpPr>
          <p:spPr bwMode="auto">
            <a:xfrm flipV="1">
              <a:off x="3220" y="9652"/>
              <a:ext cx="11503" cy="47"/>
            </a:xfrm>
            <a:prstGeom prst="line">
              <a:avLst/>
            </a:prstGeom>
            <a:ln>
              <a:headEnd type="none" w="lg" len="lg"/>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sz="1350" dirty="0"/>
            </a:p>
          </p:txBody>
        </p:sp>
        <p:sp>
          <p:nvSpPr>
            <p:cNvPr id="9" name="Text Box 8">
              <a:extLst>
                <a:ext uri="{FF2B5EF4-FFF2-40B4-BE49-F238E27FC236}">
                  <a16:creationId xmlns="" xmlns:a16="http://schemas.microsoft.com/office/drawing/2014/main" id="{2A13DC19-264B-4E6C-AE8A-71F32CDC3ED8}"/>
                </a:ext>
              </a:extLst>
            </p:cNvPr>
            <p:cNvSpPr txBox="1">
              <a:spLocks noChangeArrowheads="1"/>
            </p:cNvSpPr>
            <p:nvPr/>
          </p:nvSpPr>
          <p:spPr bwMode="auto">
            <a:xfrm rot="-5420808">
              <a:off x="844" y="6905"/>
              <a:ext cx="4114" cy="761"/>
            </a:xfrm>
            <a:prstGeom prst="rect">
              <a:avLst/>
            </a:prstGeom>
            <a:noFill/>
            <a:ln w="9525">
              <a:noFill/>
              <a:miter lim="800000"/>
              <a:headEnd/>
              <a:tailEnd/>
            </a:ln>
          </p:spPr>
          <p:txBody>
            <a:bodyPr lIns="48692" tIns="24346" rIns="48692" bIns="24346"/>
            <a:lstStyle/>
            <a:p>
              <a:pPr algn="ctr"/>
              <a:r>
                <a:rPr lang="ru-RU" sz="1350" b="1" dirty="0" smtClean="0"/>
                <a:t>Восприятие риска</a:t>
              </a:r>
              <a:endParaRPr lang="en-US" sz="1350" b="1" dirty="0"/>
            </a:p>
          </p:txBody>
        </p:sp>
        <p:sp>
          <p:nvSpPr>
            <p:cNvPr id="10" name="Text Box 10">
              <a:extLst>
                <a:ext uri="{FF2B5EF4-FFF2-40B4-BE49-F238E27FC236}">
                  <a16:creationId xmlns="" xmlns:a16="http://schemas.microsoft.com/office/drawing/2014/main" id="{96399D51-A916-4468-9B74-C26C84E2989C}"/>
                </a:ext>
              </a:extLst>
            </p:cNvPr>
            <p:cNvSpPr txBox="1">
              <a:spLocks noChangeArrowheads="1"/>
            </p:cNvSpPr>
            <p:nvPr/>
          </p:nvSpPr>
          <p:spPr bwMode="auto">
            <a:xfrm>
              <a:off x="3619" y="10245"/>
              <a:ext cx="9300" cy="617"/>
            </a:xfrm>
            <a:prstGeom prst="rect">
              <a:avLst/>
            </a:prstGeom>
            <a:noFill/>
            <a:ln w="9525">
              <a:noFill/>
              <a:miter lim="800000"/>
              <a:headEnd/>
              <a:tailEnd/>
            </a:ln>
          </p:spPr>
          <p:txBody>
            <a:bodyPr lIns="48692" tIns="24346" rIns="48692" bIns="24346"/>
            <a:lstStyle/>
            <a:p>
              <a:r>
                <a:rPr lang="ru-RU" sz="1350" b="1" dirty="0" smtClean="0"/>
                <a:t>Независимость и строгость оценки соответствия</a:t>
              </a:r>
              <a:endParaRPr lang="en-US" sz="1350" dirty="0"/>
            </a:p>
          </p:txBody>
        </p:sp>
      </p:grpSp>
      <p:sp>
        <p:nvSpPr>
          <p:cNvPr id="19" name="Oval 2">
            <a:extLst>
              <a:ext uri="{FF2B5EF4-FFF2-40B4-BE49-F238E27FC236}">
                <a16:creationId xmlns="" xmlns:a16="http://schemas.microsoft.com/office/drawing/2014/main" id="{191FD093-50ED-48CF-BA55-20E98327A1E0}"/>
              </a:ext>
            </a:extLst>
          </p:cNvPr>
          <p:cNvSpPr>
            <a:spLocks noChangeArrowheads="1"/>
          </p:cNvSpPr>
          <p:nvPr/>
        </p:nvSpPr>
        <p:spPr bwMode="auto">
          <a:xfrm>
            <a:off x="2145327" y="4686771"/>
            <a:ext cx="1883172" cy="1260872"/>
          </a:xfrm>
          <a:prstGeom prst="ellipse">
            <a:avLst/>
          </a:prstGeom>
          <a:ln>
            <a:solidFill>
              <a:srgbClr val="C00000"/>
            </a:solidFill>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ru-RU" sz="1050" dirty="0" smtClean="0"/>
              <a:t>Декларация соответствия поставщиков</a:t>
            </a:r>
            <a:endParaRPr lang="en-AU" sz="1050" dirty="0"/>
          </a:p>
          <a:p>
            <a:pPr algn="ctr"/>
            <a:r>
              <a:rPr lang="en-AU" sz="1050" dirty="0" smtClean="0"/>
              <a:t>1</a:t>
            </a:r>
            <a:r>
              <a:rPr lang="ru-RU" sz="1050" baseline="30000" dirty="0" smtClean="0"/>
              <a:t>я</a:t>
            </a:r>
            <a:r>
              <a:rPr lang="en-AU" sz="1050" dirty="0" smtClean="0"/>
              <a:t> </a:t>
            </a:r>
            <a:r>
              <a:rPr lang="ru-RU" sz="1050" dirty="0" smtClean="0"/>
              <a:t>сторона</a:t>
            </a:r>
            <a:endParaRPr lang="en-AU" sz="1050" dirty="0"/>
          </a:p>
        </p:txBody>
      </p:sp>
      <p:sp>
        <p:nvSpPr>
          <p:cNvPr id="20" name="Oval 20">
            <a:extLst>
              <a:ext uri="{FF2B5EF4-FFF2-40B4-BE49-F238E27FC236}">
                <a16:creationId xmlns="" xmlns:a16="http://schemas.microsoft.com/office/drawing/2014/main" id="{59AE853C-433C-4723-8E62-4757086600A5}"/>
              </a:ext>
            </a:extLst>
          </p:cNvPr>
          <p:cNvSpPr>
            <a:spLocks noChangeArrowheads="1"/>
          </p:cNvSpPr>
          <p:nvPr/>
        </p:nvSpPr>
        <p:spPr bwMode="auto">
          <a:xfrm>
            <a:off x="5214544" y="3116177"/>
            <a:ext cx="1883172" cy="1260872"/>
          </a:xfrm>
          <a:prstGeom prst="ellipse">
            <a:avLst/>
          </a:prstGeom>
          <a:ln>
            <a:solidFill>
              <a:srgbClr val="C00000"/>
            </a:solidFill>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ru-RU" sz="1050" dirty="0" smtClean="0"/>
              <a:t>Сертификация</a:t>
            </a:r>
            <a:endParaRPr lang="en-AU" sz="1050" dirty="0"/>
          </a:p>
          <a:p>
            <a:pPr algn="ctr"/>
            <a:r>
              <a:rPr lang="en-AU" sz="1050" dirty="0" smtClean="0"/>
              <a:t>3</a:t>
            </a:r>
            <a:r>
              <a:rPr lang="ru-RU" sz="1050" baseline="30000" dirty="0" smtClean="0"/>
              <a:t>я</a:t>
            </a:r>
            <a:r>
              <a:rPr lang="en-AU" sz="1050" dirty="0" smtClean="0"/>
              <a:t> </a:t>
            </a:r>
            <a:r>
              <a:rPr lang="ru-RU" sz="1050" dirty="0" smtClean="0"/>
              <a:t>сторона</a:t>
            </a:r>
            <a:endParaRPr lang="en-AU" sz="1050" dirty="0"/>
          </a:p>
        </p:txBody>
      </p:sp>
      <p:sp>
        <p:nvSpPr>
          <p:cNvPr id="21" name="Oval 21">
            <a:extLst>
              <a:ext uri="{FF2B5EF4-FFF2-40B4-BE49-F238E27FC236}">
                <a16:creationId xmlns="" xmlns:a16="http://schemas.microsoft.com/office/drawing/2014/main" id="{EA08BC8E-C12E-494F-ADA3-3979F0AB0F95}"/>
              </a:ext>
            </a:extLst>
          </p:cNvPr>
          <p:cNvSpPr>
            <a:spLocks noChangeArrowheads="1"/>
          </p:cNvSpPr>
          <p:nvPr/>
        </p:nvSpPr>
        <p:spPr bwMode="auto">
          <a:xfrm>
            <a:off x="3718454" y="3886686"/>
            <a:ext cx="1883172" cy="1260872"/>
          </a:xfrm>
          <a:prstGeom prst="ellipse">
            <a:avLst/>
          </a:prstGeom>
          <a:ln>
            <a:solidFill>
              <a:srgbClr val="C00000"/>
            </a:solidFill>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ru-RU" sz="1050" dirty="0" smtClean="0"/>
              <a:t>Надзор разработчика спецификации </a:t>
            </a:r>
          </a:p>
          <a:p>
            <a:pPr algn="ctr"/>
            <a:r>
              <a:rPr lang="ru-RU" sz="1050" dirty="0" smtClean="0"/>
              <a:t>2</a:t>
            </a:r>
            <a:r>
              <a:rPr lang="ru-RU" sz="1050" baseline="30000" dirty="0">
                <a:solidFill>
                  <a:prstClr val="black"/>
                </a:solidFill>
              </a:rPr>
              <a:t> я</a:t>
            </a:r>
            <a:r>
              <a:rPr lang="ru-RU" sz="1050" dirty="0" smtClean="0"/>
              <a:t> сторона </a:t>
            </a:r>
            <a:endParaRPr lang="en-AU" sz="1050" dirty="0"/>
          </a:p>
        </p:txBody>
      </p:sp>
      <p:sp>
        <p:nvSpPr>
          <p:cNvPr id="22" name="Oval 22">
            <a:extLst>
              <a:ext uri="{FF2B5EF4-FFF2-40B4-BE49-F238E27FC236}">
                <a16:creationId xmlns="" xmlns:a16="http://schemas.microsoft.com/office/drawing/2014/main" id="{F6A2C248-6655-4522-B652-BF9CDB1D74A4}"/>
              </a:ext>
            </a:extLst>
          </p:cNvPr>
          <p:cNvSpPr>
            <a:spLocks noChangeArrowheads="1"/>
          </p:cNvSpPr>
          <p:nvPr/>
        </p:nvSpPr>
        <p:spPr bwMode="auto">
          <a:xfrm>
            <a:off x="6809680" y="2393185"/>
            <a:ext cx="1884462" cy="1260872"/>
          </a:xfrm>
          <a:prstGeom prst="ellipse">
            <a:avLst/>
          </a:prstGeom>
          <a:ln>
            <a:solidFill>
              <a:srgbClr val="C00000"/>
            </a:solidFill>
            <a:headEnd/>
            <a:tailEnd/>
          </a:ln>
        </p:spPr>
        <p:style>
          <a:lnRef idx="2">
            <a:schemeClr val="accent3"/>
          </a:lnRef>
          <a:fillRef idx="1">
            <a:schemeClr val="lt1"/>
          </a:fillRef>
          <a:effectRef idx="0">
            <a:schemeClr val="accent3"/>
          </a:effectRef>
          <a:fontRef idx="minor">
            <a:schemeClr val="dk1"/>
          </a:fontRef>
        </p:style>
        <p:txBody>
          <a:bodyPr anchor="ctr"/>
          <a:lstStyle/>
          <a:p>
            <a:pPr algn="ctr"/>
            <a:r>
              <a:rPr lang="ru-RU" sz="1050" dirty="0" smtClean="0"/>
              <a:t>Аккредитация</a:t>
            </a:r>
            <a:r>
              <a:rPr lang="en-AU" sz="1050" dirty="0" smtClean="0"/>
              <a:t>/ </a:t>
            </a:r>
            <a:r>
              <a:rPr lang="ru-RU" sz="1050" dirty="0" smtClean="0"/>
              <a:t>паритетная оценка </a:t>
            </a:r>
            <a:endParaRPr lang="en-AU" sz="1050" dirty="0"/>
          </a:p>
        </p:txBody>
      </p:sp>
    </p:spTree>
    <p:extLst>
      <p:ext uri="{BB962C8B-B14F-4D97-AF65-F5344CB8AC3E}">
        <p14:creationId xmlns:p14="http://schemas.microsoft.com/office/powerpoint/2010/main" val="27206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197101" y="508436"/>
            <a:ext cx="7719061" cy="7056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bodyPr>
          <a:lstStyle/>
          <a:p>
            <a:pPr algn="ctr"/>
            <a:r>
              <a:rPr lang="ru-RU" sz="2800" b="0" dirty="0" smtClean="0">
                <a:solidFill>
                  <a:schemeClr val="tx1"/>
                </a:solidFill>
                <a:latin typeface="+mn-lt"/>
              </a:rPr>
              <a:t>Примеры риск-ориентированной оценки соответствия</a:t>
            </a:r>
            <a:endParaRPr lang="en-US" sz="2800" b="0" dirty="0">
              <a:solidFill>
                <a:schemeClr val="tx1"/>
              </a:solidFill>
              <a:latin typeface="+mn-lt"/>
              <a:ea typeface="MS PGothic" pitchFamily="34" charset="-128"/>
            </a:endParaRPr>
          </a:p>
        </p:txBody>
      </p:sp>
      <p:grpSp>
        <p:nvGrpSpPr>
          <p:cNvPr id="38915" name="Group 48"/>
          <p:cNvGrpSpPr>
            <a:grpSpLocks/>
          </p:cNvGrpSpPr>
          <p:nvPr/>
        </p:nvGrpSpPr>
        <p:grpSpPr bwMode="auto">
          <a:xfrm>
            <a:off x="1569558" y="1355655"/>
            <a:ext cx="8897941" cy="5380038"/>
            <a:chOff x="116" y="553"/>
            <a:chExt cx="5605" cy="3389"/>
          </a:xfrm>
          <a:solidFill>
            <a:schemeClr val="bg2"/>
          </a:solidFill>
        </p:grpSpPr>
        <p:sp>
          <p:nvSpPr>
            <p:cNvPr id="36868" name="Line 2"/>
            <p:cNvSpPr>
              <a:spLocks noChangeShapeType="1"/>
            </p:cNvSpPr>
            <p:nvPr/>
          </p:nvSpPr>
          <p:spPr bwMode="auto">
            <a:xfrm flipH="1">
              <a:off x="1241" y="3059"/>
              <a:ext cx="293" cy="0"/>
            </a:xfrm>
            <a:prstGeom prst="line">
              <a:avLst/>
            </a:prstGeom>
            <a:grpFill/>
            <a:ln w="127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69" name="Line 3"/>
            <p:cNvSpPr>
              <a:spLocks noChangeShapeType="1"/>
            </p:cNvSpPr>
            <p:nvPr/>
          </p:nvSpPr>
          <p:spPr bwMode="auto">
            <a:xfrm flipH="1">
              <a:off x="1271" y="2680"/>
              <a:ext cx="376" cy="0"/>
            </a:xfrm>
            <a:prstGeom prst="line">
              <a:avLst/>
            </a:prstGeom>
            <a:grpFill/>
            <a:ln w="127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70" name="Text Box 15"/>
            <p:cNvSpPr txBox="1">
              <a:spLocks noChangeArrowheads="1"/>
            </p:cNvSpPr>
            <p:nvPr/>
          </p:nvSpPr>
          <p:spPr bwMode="auto">
            <a:xfrm>
              <a:off x="1639" y="1722"/>
              <a:ext cx="1074" cy="368"/>
            </a:xfrm>
            <a:prstGeom prst="rect">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dirty="0" smtClean="0">
                  <a:ln w="0"/>
                  <a:effectLst>
                    <a:outerShdw blurRad="38100" dist="19050" dir="2700000" algn="tl" rotWithShape="0">
                      <a:schemeClr val="dk1">
                        <a:alpha val="40000"/>
                      </a:schemeClr>
                    </a:outerShdw>
                  </a:effectLst>
                </a:rPr>
                <a:t>Выполняет производитель</a:t>
              </a:r>
              <a:endParaRPr lang="en-US" sz="1600" dirty="0">
                <a:ln w="0"/>
                <a:effectLst>
                  <a:outerShdw blurRad="38100" dist="19050" dir="2700000" algn="tl" rotWithShape="0">
                    <a:schemeClr val="dk1">
                      <a:alpha val="40000"/>
                    </a:schemeClr>
                  </a:outerShdw>
                </a:effectLst>
              </a:endParaRPr>
            </a:p>
          </p:txBody>
        </p:sp>
        <p:sp>
          <p:nvSpPr>
            <p:cNvPr id="36873" name="AutoShape 20"/>
            <p:cNvSpPr>
              <a:spLocks noChangeArrowheads="1"/>
            </p:cNvSpPr>
            <p:nvPr/>
          </p:nvSpPr>
          <p:spPr bwMode="auto">
            <a:xfrm rot="5400000">
              <a:off x="71" y="2396"/>
              <a:ext cx="1315" cy="1047"/>
            </a:xfrm>
            <a:prstGeom prst="chevron">
              <a:avLst>
                <a:gd name="adj" fmla="val 20305"/>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71" name="Text Box 16"/>
            <p:cNvSpPr txBox="1">
              <a:spLocks noChangeArrowheads="1"/>
            </p:cNvSpPr>
            <p:nvPr/>
          </p:nvSpPr>
          <p:spPr bwMode="auto">
            <a:xfrm>
              <a:off x="1534" y="2454"/>
              <a:ext cx="1305" cy="368"/>
            </a:xfrm>
            <a:prstGeom prst="rect">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dirty="0" smtClean="0">
                  <a:ln w="0"/>
                  <a:effectLst>
                    <a:outerShdw blurRad="38100" dist="19050" dir="2700000" algn="tl" rotWithShape="0">
                      <a:schemeClr val="dk1">
                        <a:alpha val="40000"/>
                      </a:schemeClr>
                    </a:outerShdw>
                  </a:effectLst>
                </a:rPr>
                <a:t>Полная система </a:t>
              </a:r>
            </a:p>
            <a:p>
              <a:pPr algn="ctr" eaLnBrk="1" hangingPunct="1"/>
              <a:r>
                <a:rPr lang="en-US" sz="1600" dirty="0" smtClean="0">
                  <a:ln w="0"/>
                  <a:effectLst>
                    <a:outerShdw blurRad="38100" dist="19050" dir="2700000" algn="tl" rotWithShape="0">
                      <a:schemeClr val="dk1">
                        <a:alpha val="40000"/>
                      </a:schemeClr>
                    </a:outerShdw>
                  </a:effectLst>
                </a:rPr>
                <a:t>ISO 9001</a:t>
              </a:r>
              <a:r>
                <a:rPr lang="ru-RU" sz="1600" dirty="0" smtClean="0">
                  <a:ln w="0"/>
                  <a:effectLst>
                    <a:outerShdw blurRad="38100" dist="19050" dir="2700000" algn="tl" rotWithShape="0">
                      <a:schemeClr val="dk1">
                        <a:alpha val="40000"/>
                      </a:schemeClr>
                    </a:outerShdw>
                  </a:effectLst>
                </a:rPr>
                <a:t> не нужна</a:t>
              </a:r>
              <a:endParaRPr lang="en-US" sz="1600" dirty="0">
                <a:ln w="0"/>
                <a:effectLst>
                  <a:outerShdw blurRad="38100" dist="19050" dir="2700000" algn="tl" rotWithShape="0">
                    <a:schemeClr val="dk1">
                      <a:alpha val="40000"/>
                    </a:schemeClr>
                  </a:outerShdw>
                </a:effectLst>
              </a:endParaRPr>
            </a:p>
          </p:txBody>
        </p:sp>
        <p:sp>
          <p:nvSpPr>
            <p:cNvPr id="36872" name="Text Box 17"/>
            <p:cNvSpPr txBox="1">
              <a:spLocks noChangeArrowheads="1"/>
            </p:cNvSpPr>
            <p:nvPr/>
          </p:nvSpPr>
          <p:spPr bwMode="auto">
            <a:xfrm>
              <a:off x="1486" y="2915"/>
              <a:ext cx="1423" cy="679"/>
            </a:xfrm>
            <a:prstGeom prst="rect">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dirty="0" smtClean="0">
                  <a:ln w="0"/>
                  <a:effectLst>
                    <a:outerShdw blurRad="38100" dist="19050" dir="2700000" algn="tl" rotWithShape="0">
                      <a:schemeClr val="dk1">
                        <a:alpha val="40000"/>
                      </a:schemeClr>
                    </a:outerShdw>
                  </a:effectLst>
                </a:rPr>
                <a:t>Испытание гвоздей при изменении</a:t>
              </a:r>
              <a:r>
                <a:rPr lang="en-US" sz="1600" dirty="0" smtClean="0">
                  <a:ln w="0"/>
                  <a:effectLst>
                    <a:outerShdw blurRad="38100" dist="19050" dir="2700000" algn="tl" rotWithShape="0">
                      <a:schemeClr val="dk1">
                        <a:alpha val="40000"/>
                      </a:schemeClr>
                    </a:outerShdw>
                  </a:effectLst>
                </a:rPr>
                <a:t> (</a:t>
              </a:r>
              <a:r>
                <a:rPr lang="ru-RU" sz="1600" dirty="0" smtClean="0">
                  <a:ln w="0"/>
                  <a:effectLst>
                    <a:outerShdw blurRad="38100" dist="19050" dir="2700000" algn="tl" rotWithShape="0">
                      <a:schemeClr val="dk1">
                        <a:alpha val="40000"/>
                      </a:schemeClr>
                    </a:outerShdw>
                  </a:effectLst>
                </a:rPr>
                <a:t>оборудования или проекта</a:t>
              </a:r>
              <a:r>
                <a:rPr lang="en-US" sz="1600" dirty="0" smtClean="0">
                  <a:ln w="0"/>
                  <a:effectLst>
                    <a:outerShdw blurRad="38100" dist="19050" dir="2700000" algn="tl" rotWithShape="0">
                      <a:schemeClr val="dk1">
                        <a:alpha val="40000"/>
                      </a:schemeClr>
                    </a:outerShdw>
                  </a:effectLst>
                </a:rPr>
                <a:t>)</a:t>
              </a:r>
              <a:endParaRPr lang="en-US" sz="1600" dirty="0">
                <a:ln w="0"/>
                <a:effectLst>
                  <a:outerShdw blurRad="38100" dist="19050" dir="2700000" algn="tl" rotWithShape="0">
                    <a:schemeClr val="dk1">
                      <a:alpha val="40000"/>
                    </a:schemeClr>
                  </a:outerShdw>
                </a:effectLst>
              </a:endParaRPr>
            </a:p>
          </p:txBody>
        </p:sp>
        <p:sp>
          <p:nvSpPr>
            <p:cNvPr id="36874" name="Text Box 21"/>
            <p:cNvSpPr txBox="1">
              <a:spLocks noChangeArrowheads="1"/>
            </p:cNvSpPr>
            <p:nvPr/>
          </p:nvSpPr>
          <p:spPr bwMode="auto">
            <a:xfrm>
              <a:off x="232" y="2567"/>
              <a:ext cx="1009" cy="213"/>
            </a:xfrm>
            <a:prstGeom prst="rect">
              <a:avLst/>
            </a:prstGeom>
            <a:grpFill/>
            <a:ln w="381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dirty="0" smtClean="0">
                  <a:ln w="0"/>
                  <a:effectLst>
                    <a:outerShdw blurRad="38100" dist="19050" dir="2700000" algn="tl" rotWithShape="0">
                      <a:schemeClr val="dk1">
                        <a:alpha val="40000"/>
                      </a:schemeClr>
                    </a:outerShdw>
                  </a:effectLst>
                </a:rPr>
                <a:t>Производство</a:t>
              </a:r>
              <a:endParaRPr lang="en-US" sz="2400" dirty="0">
                <a:ln w="0"/>
                <a:effectLst>
                  <a:outerShdw blurRad="38100" dist="19050" dir="2700000" algn="tl" rotWithShape="0">
                    <a:schemeClr val="dk1">
                      <a:alpha val="40000"/>
                    </a:schemeClr>
                  </a:outerShdw>
                </a:effectLst>
              </a:endParaRPr>
            </a:p>
          </p:txBody>
        </p:sp>
        <p:sp>
          <p:nvSpPr>
            <p:cNvPr id="36875" name="AutoShape 22"/>
            <p:cNvSpPr>
              <a:spLocks noChangeArrowheads="1"/>
            </p:cNvSpPr>
            <p:nvPr/>
          </p:nvSpPr>
          <p:spPr bwMode="auto">
            <a:xfrm rot="5400000">
              <a:off x="291" y="1459"/>
              <a:ext cx="875" cy="1047"/>
            </a:xfrm>
            <a:prstGeom prst="chevron">
              <a:avLst>
                <a:gd name="adj" fmla="val 25787"/>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76" name="Text Box 23"/>
            <p:cNvSpPr txBox="1">
              <a:spLocks noChangeArrowheads="1"/>
            </p:cNvSpPr>
            <p:nvPr/>
          </p:nvSpPr>
          <p:spPr bwMode="auto">
            <a:xfrm>
              <a:off x="242" y="1777"/>
              <a:ext cx="983" cy="465"/>
            </a:xfrm>
            <a:prstGeom prst="rect">
              <a:avLst/>
            </a:prstGeom>
            <a:grpFill/>
            <a:ln w="381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400" dirty="0" smtClean="0">
                  <a:ln w="0"/>
                  <a:effectLst>
                    <a:outerShdw blurRad="38100" dist="19050" dir="2700000" algn="tl" rotWithShape="0">
                      <a:schemeClr val="dk1">
                        <a:alpha val="40000"/>
                      </a:schemeClr>
                    </a:outerShdw>
                  </a:effectLst>
                </a:rPr>
                <a:t>Первонач. испытание 1й партии гвоздей</a:t>
              </a:r>
              <a:endParaRPr lang="en-US" sz="1400" dirty="0">
                <a:ln w="0"/>
                <a:effectLst>
                  <a:outerShdw blurRad="38100" dist="19050" dir="2700000" algn="tl" rotWithShape="0">
                    <a:schemeClr val="dk1">
                      <a:alpha val="40000"/>
                    </a:schemeClr>
                  </a:outerShdw>
                </a:effectLst>
              </a:endParaRPr>
            </a:p>
          </p:txBody>
        </p:sp>
        <p:sp>
          <p:nvSpPr>
            <p:cNvPr id="36877" name="AutoShape 24"/>
            <p:cNvSpPr>
              <a:spLocks noChangeArrowheads="1"/>
            </p:cNvSpPr>
            <p:nvPr/>
          </p:nvSpPr>
          <p:spPr bwMode="auto">
            <a:xfrm rot="5400000">
              <a:off x="499" y="2815"/>
              <a:ext cx="408" cy="1005"/>
            </a:xfrm>
            <a:prstGeom prst="chevron">
              <a:avLst>
                <a:gd name="adj" fmla="val 51963"/>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78" name="Text Box 25"/>
            <p:cNvSpPr txBox="1">
              <a:spLocks noChangeArrowheads="1"/>
            </p:cNvSpPr>
            <p:nvPr/>
          </p:nvSpPr>
          <p:spPr bwMode="auto">
            <a:xfrm>
              <a:off x="258" y="2886"/>
              <a:ext cx="872" cy="233"/>
            </a:xfrm>
            <a:prstGeom prst="rect">
              <a:avLst/>
            </a:prstGeom>
            <a:grpFill/>
            <a:ln w="381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dirty="0" smtClean="0">
                  <a:ln w="0"/>
                  <a:effectLst>
                    <a:outerShdw blurRad="38100" dist="19050" dir="2700000" algn="tl" rotWithShape="0">
                      <a:schemeClr val="dk1">
                        <a:alpha val="40000"/>
                      </a:schemeClr>
                    </a:outerShdw>
                  </a:effectLst>
                </a:rPr>
                <a:t>Испытание</a:t>
              </a:r>
              <a:endParaRPr lang="en-US" dirty="0">
                <a:ln w="0"/>
                <a:effectLst>
                  <a:outerShdw blurRad="38100" dist="19050" dir="2700000" algn="tl" rotWithShape="0">
                    <a:schemeClr val="dk1">
                      <a:alpha val="40000"/>
                    </a:schemeClr>
                  </a:outerShdw>
                </a:effectLst>
              </a:endParaRPr>
            </a:p>
          </p:txBody>
        </p:sp>
        <p:sp>
          <p:nvSpPr>
            <p:cNvPr id="36879" name="AutoShape 4"/>
            <p:cNvSpPr>
              <a:spLocks noChangeArrowheads="1"/>
            </p:cNvSpPr>
            <p:nvPr/>
          </p:nvSpPr>
          <p:spPr bwMode="auto">
            <a:xfrm>
              <a:off x="3090" y="1097"/>
              <a:ext cx="2386" cy="347"/>
            </a:xfrm>
            <a:prstGeom prst="roundRect">
              <a:avLst>
                <a:gd name="adj" fmla="val 16667"/>
              </a:avLst>
            </a:prstGeom>
            <a:grp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80" name="AutoShape 5"/>
            <p:cNvSpPr>
              <a:spLocks noChangeArrowheads="1"/>
            </p:cNvSpPr>
            <p:nvPr/>
          </p:nvSpPr>
          <p:spPr bwMode="auto">
            <a:xfrm>
              <a:off x="232" y="1125"/>
              <a:ext cx="2512" cy="363"/>
            </a:xfrm>
            <a:prstGeom prst="roundRect">
              <a:avLst>
                <a:gd name="adj" fmla="val 16667"/>
              </a:avLst>
            </a:prstGeom>
            <a:grpFill/>
            <a:ln w="12700" algn="ctr">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81" name="AutoShape 8"/>
            <p:cNvSpPr>
              <a:spLocks noChangeArrowheads="1"/>
            </p:cNvSpPr>
            <p:nvPr/>
          </p:nvSpPr>
          <p:spPr bwMode="auto">
            <a:xfrm>
              <a:off x="242" y="643"/>
              <a:ext cx="2512" cy="408"/>
            </a:xfrm>
            <a:prstGeom prst="roundRect">
              <a:avLst>
                <a:gd name="adj" fmla="val 16667"/>
              </a:avLst>
            </a:prstGeom>
            <a:grpFill/>
            <a:ln w="25400" algn="ctr">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n w="0"/>
                <a:effectLst>
                  <a:outerShdw blurRad="38100" dist="19050" dir="2700000" algn="tl" rotWithShape="0">
                    <a:schemeClr val="dk1">
                      <a:alpha val="40000"/>
                    </a:schemeClr>
                  </a:outerShdw>
                </a:effectLst>
              </a:endParaRPr>
            </a:p>
          </p:txBody>
        </p:sp>
        <p:sp>
          <p:nvSpPr>
            <p:cNvPr id="36882" name="Text Box 9"/>
            <p:cNvSpPr txBox="1">
              <a:spLocks noChangeArrowheads="1"/>
            </p:cNvSpPr>
            <p:nvPr/>
          </p:nvSpPr>
          <p:spPr bwMode="auto">
            <a:xfrm>
              <a:off x="396" y="722"/>
              <a:ext cx="2205" cy="252"/>
            </a:xfrm>
            <a:prstGeom prst="rect">
              <a:avLst/>
            </a:prstGeom>
            <a:grp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2000" dirty="0" smtClean="0">
                  <a:ln w="0"/>
                  <a:effectLst>
                    <a:outerShdw blurRad="38100" dist="19050" dir="2700000" algn="tl" rotWithShape="0">
                      <a:schemeClr val="dk1">
                        <a:alpha val="40000"/>
                      </a:schemeClr>
                    </a:outerShdw>
                  </a:effectLst>
                </a:rPr>
                <a:t>Производитель гвоздей</a:t>
              </a:r>
              <a:endParaRPr lang="en-US" sz="2000" dirty="0">
                <a:ln w="0"/>
                <a:effectLst>
                  <a:outerShdw blurRad="38100" dist="19050" dir="2700000" algn="tl" rotWithShape="0">
                    <a:schemeClr val="dk1">
                      <a:alpha val="40000"/>
                    </a:schemeClr>
                  </a:outerShdw>
                </a:effectLst>
              </a:endParaRPr>
            </a:p>
          </p:txBody>
        </p:sp>
        <p:sp>
          <p:nvSpPr>
            <p:cNvPr id="36883" name="AutoShape 11"/>
            <p:cNvSpPr>
              <a:spLocks noChangeArrowheads="1"/>
            </p:cNvSpPr>
            <p:nvPr/>
          </p:nvSpPr>
          <p:spPr bwMode="auto">
            <a:xfrm>
              <a:off x="3091" y="643"/>
              <a:ext cx="2387" cy="408"/>
            </a:xfrm>
            <a:prstGeom prst="roundRect">
              <a:avLst>
                <a:gd name="adj" fmla="val 16667"/>
              </a:avLst>
            </a:prstGeom>
            <a:grpFill/>
            <a:ln w="25400" algn="ctr">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84" name="Text Box 12"/>
            <p:cNvSpPr txBox="1">
              <a:spLocks noChangeArrowheads="1"/>
            </p:cNvSpPr>
            <p:nvPr/>
          </p:nvSpPr>
          <p:spPr bwMode="auto">
            <a:xfrm>
              <a:off x="3149" y="722"/>
              <a:ext cx="2293" cy="233"/>
            </a:xfrm>
            <a:prstGeom prst="rect">
              <a:avLst/>
            </a:prstGeom>
            <a:grp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dirty="0" smtClean="0">
                  <a:ln w="0"/>
                  <a:effectLst>
                    <a:outerShdw blurRad="38100" dist="19050" dir="2700000" algn="tl" rotWithShape="0">
                      <a:schemeClr val="dk1">
                        <a:alpha val="40000"/>
                      </a:schemeClr>
                    </a:outerShdw>
                  </a:effectLst>
                </a:rPr>
                <a:t>Производител</a:t>
              </a:r>
              <a:r>
                <a:rPr lang="ru-RU" dirty="0">
                  <a:ln w="0"/>
                  <a:effectLst>
                    <a:outerShdw blurRad="38100" dist="19050" dir="2700000" algn="tl" rotWithShape="0">
                      <a:schemeClr val="dk1">
                        <a:alpha val="40000"/>
                      </a:schemeClr>
                    </a:outerShdw>
                  </a:effectLst>
                </a:rPr>
                <a:t>ь</a:t>
              </a:r>
              <a:r>
                <a:rPr lang="en-US" dirty="0" smtClean="0">
                  <a:ln w="0"/>
                  <a:effectLst>
                    <a:outerShdw blurRad="38100" dist="19050" dir="2700000" algn="tl" rotWithShape="0">
                      <a:schemeClr val="dk1">
                        <a:alpha val="40000"/>
                      </a:schemeClr>
                    </a:outerShdw>
                  </a:effectLst>
                </a:rPr>
                <a:t> </a:t>
              </a:r>
              <a:r>
                <a:rPr lang="ru-RU" dirty="0" smtClean="0">
                  <a:ln w="0"/>
                  <a:effectLst>
                    <a:outerShdw blurRad="38100" dist="19050" dir="2700000" algn="tl" rotWithShape="0">
                      <a:schemeClr val="dk1">
                        <a:alpha val="40000"/>
                      </a:schemeClr>
                    </a:outerShdw>
                  </a:effectLst>
                </a:rPr>
                <a:t>мед. изделий</a:t>
              </a:r>
              <a:endParaRPr lang="en-US" dirty="0">
                <a:ln w="0"/>
                <a:effectLst>
                  <a:outerShdw blurRad="38100" dist="19050" dir="2700000" algn="tl" rotWithShape="0">
                    <a:schemeClr val="dk1">
                      <a:alpha val="40000"/>
                    </a:schemeClr>
                  </a:outerShdw>
                </a:effectLst>
              </a:endParaRPr>
            </a:p>
          </p:txBody>
        </p:sp>
        <p:sp>
          <p:nvSpPr>
            <p:cNvPr id="36885" name="Text Box 13"/>
            <p:cNvSpPr txBox="1">
              <a:spLocks noChangeArrowheads="1"/>
            </p:cNvSpPr>
            <p:nvPr/>
          </p:nvSpPr>
          <p:spPr bwMode="auto">
            <a:xfrm>
              <a:off x="303" y="1202"/>
              <a:ext cx="2410" cy="213"/>
            </a:xfrm>
            <a:prstGeom prst="rect">
              <a:avLst/>
            </a:prstGeom>
            <a:grp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dirty="0" smtClean="0">
                  <a:ln w="0"/>
                  <a:effectLst>
                    <a:outerShdw blurRad="38100" dist="19050" dir="2700000" algn="tl" rotWithShape="0">
                      <a:schemeClr val="dk1">
                        <a:alpha val="40000"/>
                      </a:schemeClr>
                    </a:outerShdw>
                  </a:effectLst>
                </a:rPr>
                <a:t>Очень низкий риск или его отсутствие</a:t>
              </a:r>
              <a:endParaRPr lang="en-US" sz="1600" dirty="0">
                <a:ln w="0"/>
                <a:effectLst>
                  <a:outerShdw blurRad="38100" dist="19050" dir="2700000" algn="tl" rotWithShape="0">
                    <a:schemeClr val="dk1">
                      <a:alpha val="40000"/>
                    </a:schemeClr>
                  </a:outerShdw>
                </a:effectLst>
              </a:endParaRPr>
            </a:p>
          </p:txBody>
        </p:sp>
        <p:sp>
          <p:nvSpPr>
            <p:cNvPr id="36886" name="Text Box 14"/>
            <p:cNvSpPr txBox="1">
              <a:spLocks noChangeArrowheads="1"/>
            </p:cNvSpPr>
            <p:nvPr/>
          </p:nvSpPr>
          <p:spPr bwMode="auto">
            <a:xfrm>
              <a:off x="3090" y="1081"/>
              <a:ext cx="2386" cy="366"/>
            </a:xfrm>
            <a:prstGeom prst="rect">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dirty="0" smtClean="0">
                  <a:ln w="0"/>
                  <a:effectLst>
                    <a:outerShdw blurRad="38100" dist="19050" dir="2700000" algn="tl" rotWithShape="0">
                      <a:schemeClr val="dk1">
                        <a:alpha val="40000"/>
                      </a:schemeClr>
                    </a:outerShdw>
                  </a:effectLst>
                </a:rPr>
                <a:t>Высокий риск</a:t>
              </a:r>
              <a:r>
                <a:rPr lang="en-US" sz="1600" dirty="0">
                  <a:ln w="0"/>
                  <a:effectLst>
                    <a:outerShdw blurRad="38100" dist="19050" dir="2700000" algn="tl" rotWithShape="0">
                      <a:schemeClr val="dk1">
                        <a:alpha val="40000"/>
                      </a:schemeClr>
                    </a:outerShdw>
                  </a:effectLst>
                </a:rPr>
                <a:t/>
              </a:r>
              <a:br>
                <a:rPr lang="en-US" sz="1600" dirty="0">
                  <a:ln w="0"/>
                  <a:effectLst>
                    <a:outerShdw blurRad="38100" dist="19050" dir="2700000" algn="tl" rotWithShape="0">
                      <a:schemeClr val="dk1">
                        <a:alpha val="40000"/>
                      </a:schemeClr>
                    </a:outerShdw>
                  </a:effectLst>
                </a:rPr>
              </a:br>
              <a:r>
                <a:rPr lang="en-US" sz="1600" dirty="0" smtClean="0">
                  <a:ln w="0"/>
                  <a:effectLst>
                    <a:outerShdw blurRad="38100" dist="19050" dir="2700000" algn="tl" rotWithShape="0">
                      <a:schemeClr val="dk1">
                        <a:alpha val="40000"/>
                      </a:schemeClr>
                    </a:outerShdw>
                  </a:effectLst>
                </a:rPr>
                <a:t>(</a:t>
              </a:r>
              <a:r>
                <a:rPr lang="ru-RU" sz="1600" dirty="0" smtClean="0">
                  <a:ln w="0"/>
                  <a:effectLst>
                    <a:outerShdw blurRad="38100" dist="19050" dir="2700000" algn="tl" rotWithShape="0">
                      <a:schemeClr val="dk1">
                        <a:alpha val="40000"/>
                      </a:schemeClr>
                    </a:outerShdw>
                  </a:effectLst>
                </a:rPr>
                <a:t>ЭКС</a:t>
              </a:r>
              <a:r>
                <a:rPr lang="en-US" sz="1600" dirty="0" smtClean="0">
                  <a:ln w="0"/>
                  <a:effectLst>
                    <a:outerShdw blurRad="38100" dist="19050" dir="2700000" algn="tl" rotWithShape="0">
                      <a:schemeClr val="dk1">
                        <a:alpha val="40000"/>
                      </a:schemeClr>
                    </a:outerShdw>
                  </a:effectLst>
                </a:rPr>
                <a:t>, </a:t>
              </a:r>
              <a:r>
                <a:rPr lang="ru-RU" sz="1600" dirty="0" smtClean="0">
                  <a:ln w="0"/>
                  <a:effectLst>
                    <a:outerShdw blurRad="38100" dist="19050" dir="2700000" algn="tl" rotWithShape="0">
                      <a:schemeClr val="dk1">
                        <a:alpha val="40000"/>
                      </a:schemeClr>
                    </a:outerShdw>
                  </a:effectLst>
                </a:rPr>
                <a:t>рентген-аппарат</a:t>
              </a:r>
              <a:r>
                <a:rPr lang="en-US" sz="1600" dirty="0" smtClean="0">
                  <a:ln w="0"/>
                  <a:effectLst>
                    <a:outerShdw blurRad="38100" dist="19050" dir="2700000" algn="tl" rotWithShape="0">
                      <a:schemeClr val="dk1">
                        <a:alpha val="40000"/>
                      </a:schemeClr>
                    </a:outerShdw>
                  </a:effectLst>
                </a:rPr>
                <a:t>…)</a:t>
              </a:r>
              <a:endParaRPr lang="en-US" sz="1600" dirty="0">
                <a:ln w="0"/>
                <a:effectLst>
                  <a:outerShdw blurRad="38100" dist="19050" dir="2700000" algn="tl" rotWithShape="0">
                    <a:schemeClr val="dk1">
                      <a:alpha val="40000"/>
                    </a:schemeClr>
                  </a:outerShdw>
                </a:effectLst>
              </a:endParaRPr>
            </a:p>
          </p:txBody>
        </p:sp>
        <p:sp>
          <p:nvSpPr>
            <p:cNvPr id="36887" name="Text Box 18"/>
            <p:cNvSpPr txBox="1">
              <a:spLocks noChangeArrowheads="1"/>
            </p:cNvSpPr>
            <p:nvPr/>
          </p:nvSpPr>
          <p:spPr bwMode="auto">
            <a:xfrm>
              <a:off x="116" y="3637"/>
              <a:ext cx="2638" cy="288"/>
            </a:xfrm>
            <a:prstGeom prst="rect">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2400" dirty="0" smtClean="0">
                  <a:ln w="0"/>
                  <a:effectLst>
                    <a:outerShdw blurRad="38100" dist="19050" dir="2700000" algn="tl" rotWithShape="0">
                      <a:schemeClr val="dk1">
                        <a:alpha val="40000"/>
                      </a:schemeClr>
                    </a:outerShdw>
                  </a:effectLst>
                </a:rPr>
                <a:t>Аккредитация</a:t>
              </a:r>
              <a:r>
                <a:rPr lang="en-US" sz="2400" dirty="0" smtClean="0">
                  <a:ln w="0"/>
                  <a:effectLst>
                    <a:outerShdw blurRad="38100" dist="19050" dir="2700000" algn="tl" rotWithShape="0">
                      <a:schemeClr val="dk1">
                        <a:alpha val="40000"/>
                      </a:schemeClr>
                    </a:outerShdw>
                  </a:effectLst>
                </a:rPr>
                <a:t> </a:t>
              </a:r>
              <a:r>
                <a:rPr lang="ru-RU" sz="2400" b="1" dirty="0" smtClean="0">
                  <a:solidFill>
                    <a:srgbClr val="FF6600"/>
                  </a:solidFill>
                </a:rPr>
                <a:t>не</a:t>
              </a:r>
              <a:r>
                <a:rPr lang="en-US" sz="2400" b="1" dirty="0" smtClean="0">
                  <a:solidFill>
                    <a:srgbClr val="FF6600"/>
                  </a:solidFill>
                </a:rPr>
                <a:t> </a:t>
              </a:r>
              <a:r>
                <a:rPr lang="ru-RU" sz="2400" dirty="0" smtClean="0">
                  <a:ln w="0"/>
                  <a:effectLst>
                    <a:outerShdw blurRad="38100" dist="19050" dir="2700000" algn="tl" rotWithShape="0">
                      <a:schemeClr val="dk1">
                        <a:alpha val="40000"/>
                      </a:schemeClr>
                    </a:outerShdw>
                  </a:effectLst>
                </a:rPr>
                <a:t>требуется</a:t>
              </a:r>
              <a:endParaRPr lang="en-US" sz="2400" b="1" dirty="0">
                <a:solidFill>
                  <a:srgbClr val="FF6600"/>
                </a:solidFill>
              </a:endParaRPr>
            </a:p>
          </p:txBody>
        </p:sp>
        <p:sp>
          <p:nvSpPr>
            <p:cNvPr id="36888" name="Text Box 26"/>
            <p:cNvSpPr txBox="1">
              <a:spLocks noChangeArrowheads="1"/>
            </p:cNvSpPr>
            <p:nvPr/>
          </p:nvSpPr>
          <p:spPr bwMode="auto">
            <a:xfrm>
              <a:off x="3083" y="3654"/>
              <a:ext cx="2638" cy="288"/>
            </a:xfrm>
            <a:prstGeom prst="rect">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2400" dirty="0" smtClean="0">
                  <a:ln w="0"/>
                  <a:effectLst>
                    <a:outerShdw blurRad="38100" dist="19050" dir="2700000" algn="tl" rotWithShape="0">
                      <a:schemeClr val="dk1">
                        <a:alpha val="40000"/>
                      </a:schemeClr>
                    </a:outerShdw>
                  </a:effectLst>
                </a:rPr>
                <a:t>Аккредитация требуется</a:t>
              </a:r>
              <a:endParaRPr lang="en-US" sz="2400" dirty="0">
                <a:ln w="0"/>
                <a:effectLst>
                  <a:outerShdw blurRad="38100" dist="19050" dir="2700000" algn="tl" rotWithShape="0">
                    <a:schemeClr val="dk1">
                      <a:alpha val="40000"/>
                    </a:schemeClr>
                  </a:outerShdw>
                </a:effectLst>
              </a:endParaRPr>
            </a:p>
          </p:txBody>
        </p:sp>
        <p:sp>
          <p:nvSpPr>
            <p:cNvPr id="36889" name="AutoShape 28"/>
            <p:cNvSpPr>
              <a:spLocks noChangeArrowheads="1"/>
            </p:cNvSpPr>
            <p:nvPr/>
          </p:nvSpPr>
          <p:spPr bwMode="auto">
            <a:xfrm rot="5400000">
              <a:off x="2765" y="2379"/>
              <a:ext cx="1588" cy="928"/>
            </a:xfrm>
            <a:prstGeom prst="chevron">
              <a:avLst>
                <a:gd name="adj" fmla="val 22309"/>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90" name="Text Box 29"/>
            <p:cNvSpPr txBox="1">
              <a:spLocks noChangeArrowheads="1"/>
            </p:cNvSpPr>
            <p:nvPr/>
          </p:nvSpPr>
          <p:spPr bwMode="auto">
            <a:xfrm>
              <a:off x="3121" y="2863"/>
              <a:ext cx="890" cy="194"/>
            </a:xfrm>
            <a:prstGeom prst="rect">
              <a:avLst/>
            </a:prstGeom>
            <a:grpFill/>
            <a:ln w="381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400" dirty="0" smtClean="0">
                  <a:ln w="0"/>
                  <a:effectLst>
                    <a:outerShdw blurRad="38100" dist="19050" dir="2700000" algn="tl" rotWithShape="0">
                      <a:schemeClr val="dk1">
                        <a:alpha val="40000"/>
                      </a:schemeClr>
                    </a:outerShdw>
                  </a:effectLst>
                </a:rPr>
                <a:t>Производство</a:t>
              </a:r>
              <a:endParaRPr lang="en-US" sz="1400" dirty="0">
                <a:ln w="0"/>
                <a:effectLst>
                  <a:outerShdw blurRad="38100" dist="19050" dir="2700000" algn="tl" rotWithShape="0">
                    <a:schemeClr val="dk1">
                      <a:alpha val="40000"/>
                    </a:schemeClr>
                  </a:outerShdw>
                </a:effectLst>
              </a:endParaRPr>
            </a:p>
          </p:txBody>
        </p:sp>
        <p:sp>
          <p:nvSpPr>
            <p:cNvPr id="36891" name="AutoShape 30"/>
            <p:cNvSpPr>
              <a:spLocks noChangeArrowheads="1"/>
            </p:cNvSpPr>
            <p:nvPr/>
          </p:nvSpPr>
          <p:spPr bwMode="auto">
            <a:xfrm rot="5400000">
              <a:off x="3255" y="1430"/>
              <a:ext cx="589" cy="922"/>
            </a:xfrm>
            <a:prstGeom prst="chevron">
              <a:avLst>
                <a:gd name="adj" fmla="val 35315"/>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92" name="Text Box 31"/>
            <p:cNvSpPr txBox="1">
              <a:spLocks noChangeArrowheads="1"/>
            </p:cNvSpPr>
            <p:nvPr/>
          </p:nvSpPr>
          <p:spPr bwMode="auto">
            <a:xfrm>
              <a:off x="3121" y="2255"/>
              <a:ext cx="890" cy="330"/>
            </a:xfrm>
            <a:prstGeom prst="rect">
              <a:avLst/>
            </a:prstGeom>
            <a:grpFill/>
            <a:ln w="381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400" dirty="0" smtClean="0">
                  <a:ln w="0"/>
                  <a:effectLst>
                    <a:outerShdw blurRad="38100" dist="19050" dir="2700000" algn="tl" rotWithShape="0">
                      <a:schemeClr val="dk1">
                        <a:alpha val="40000"/>
                      </a:schemeClr>
                    </a:outerShdw>
                  </a:effectLst>
                </a:rPr>
                <a:t>Применимые спецификации</a:t>
              </a:r>
              <a:endParaRPr lang="en-US" sz="1400" dirty="0">
                <a:ln w="0"/>
                <a:effectLst>
                  <a:outerShdw blurRad="38100" dist="19050" dir="2700000" algn="tl" rotWithShape="0">
                    <a:schemeClr val="dk1">
                      <a:alpha val="40000"/>
                    </a:schemeClr>
                  </a:outerShdw>
                </a:effectLst>
              </a:endParaRPr>
            </a:p>
          </p:txBody>
        </p:sp>
        <p:sp>
          <p:nvSpPr>
            <p:cNvPr id="36893" name="AutoShape 32"/>
            <p:cNvSpPr>
              <a:spLocks noChangeArrowheads="1"/>
            </p:cNvSpPr>
            <p:nvPr/>
          </p:nvSpPr>
          <p:spPr bwMode="auto">
            <a:xfrm rot="5400000">
              <a:off x="3157" y="2491"/>
              <a:ext cx="2041" cy="251"/>
            </a:xfrm>
            <a:prstGeom prst="chevron">
              <a:avLst>
                <a:gd name="adj" fmla="val 79320"/>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94" name="Text Box 33"/>
            <p:cNvSpPr txBox="1">
              <a:spLocks noChangeArrowheads="1"/>
            </p:cNvSpPr>
            <p:nvPr/>
          </p:nvSpPr>
          <p:spPr bwMode="auto">
            <a:xfrm rot="16200000">
              <a:off x="3359" y="2537"/>
              <a:ext cx="1639" cy="212"/>
            </a:xfrm>
            <a:prstGeom prst="rect">
              <a:avLst/>
            </a:prstGeom>
            <a:grpFill/>
            <a:ln w="381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b="1" dirty="0" smtClean="0"/>
                <a:t>Уровень СМК</a:t>
              </a:r>
              <a:endParaRPr lang="en-US" sz="1600" b="1" dirty="0"/>
            </a:p>
          </p:txBody>
        </p:sp>
        <p:sp>
          <p:nvSpPr>
            <p:cNvPr id="36895" name="AutoShape 34"/>
            <p:cNvSpPr>
              <a:spLocks noChangeArrowheads="1"/>
            </p:cNvSpPr>
            <p:nvPr/>
          </p:nvSpPr>
          <p:spPr bwMode="auto">
            <a:xfrm rot="5400000">
              <a:off x="3451" y="2491"/>
              <a:ext cx="2041" cy="251"/>
            </a:xfrm>
            <a:prstGeom prst="chevron">
              <a:avLst>
                <a:gd name="adj" fmla="val 79320"/>
              </a:avLst>
            </a:prstGeom>
            <a:grp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96" name="Text Box 35"/>
            <p:cNvSpPr txBox="1">
              <a:spLocks noChangeArrowheads="1"/>
            </p:cNvSpPr>
            <p:nvPr/>
          </p:nvSpPr>
          <p:spPr bwMode="auto">
            <a:xfrm rot="16200000">
              <a:off x="3651" y="2537"/>
              <a:ext cx="1639" cy="212"/>
            </a:xfrm>
            <a:prstGeom prst="rect">
              <a:avLst/>
            </a:prstGeom>
            <a:grpFill/>
            <a:ln w="381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b="1" dirty="0" smtClean="0"/>
                <a:t>Объём надзора</a:t>
              </a:r>
              <a:endParaRPr lang="en-US" sz="1600" b="1" dirty="0"/>
            </a:p>
          </p:txBody>
        </p:sp>
        <p:sp>
          <p:nvSpPr>
            <p:cNvPr id="36897" name="AutoShape 36"/>
            <p:cNvSpPr>
              <a:spLocks noChangeArrowheads="1"/>
            </p:cNvSpPr>
            <p:nvPr/>
          </p:nvSpPr>
          <p:spPr bwMode="auto">
            <a:xfrm rot="5400000">
              <a:off x="3744" y="2491"/>
              <a:ext cx="2041" cy="251"/>
            </a:xfrm>
            <a:prstGeom prst="chevron">
              <a:avLst>
                <a:gd name="adj" fmla="val 79320"/>
              </a:avLst>
            </a:prstGeom>
            <a:grpFill/>
            <a:ln w="127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98" name="Text Box 37"/>
            <p:cNvSpPr txBox="1">
              <a:spLocks noChangeArrowheads="1"/>
            </p:cNvSpPr>
            <p:nvPr/>
          </p:nvSpPr>
          <p:spPr bwMode="auto">
            <a:xfrm rot="16200000">
              <a:off x="3911" y="2541"/>
              <a:ext cx="1658" cy="184"/>
            </a:xfrm>
            <a:prstGeom prst="rect">
              <a:avLst/>
            </a:prstGeom>
            <a:grpFill/>
            <a:ln w="381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300" b="1" dirty="0" smtClean="0"/>
                <a:t>Кто проводит сертификацию</a:t>
              </a:r>
              <a:endParaRPr lang="en-US" sz="1300" b="1" dirty="0"/>
            </a:p>
          </p:txBody>
        </p:sp>
        <p:sp>
          <p:nvSpPr>
            <p:cNvPr id="36899" name="Text Box 38"/>
            <p:cNvSpPr txBox="1">
              <a:spLocks noChangeArrowheads="1"/>
            </p:cNvSpPr>
            <p:nvPr/>
          </p:nvSpPr>
          <p:spPr bwMode="auto">
            <a:xfrm>
              <a:off x="4974" y="1777"/>
              <a:ext cx="705" cy="679"/>
            </a:xfrm>
            <a:prstGeom prst="rect">
              <a:avLst/>
            </a:prstGeom>
            <a:grp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600" dirty="0" smtClean="0">
                  <a:ln w="0"/>
                  <a:effectLst>
                    <a:outerShdw blurRad="38100" dist="19050" dir="2700000" algn="tl" rotWithShape="0">
                      <a:schemeClr val="dk1">
                        <a:alpha val="40000"/>
                      </a:schemeClr>
                    </a:outerShdw>
                  </a:effectLst>
                </a:rPr>
                <a:t>Определяет клиент</a:t>
              </a:r>
              <a:r>
                <a:rPr lang="en-US" sz="1600" dirty="0" smtClean="0">
                  <a:ln w="0"/>
                  <a:effectLst>
                    <a:outerShdw blurRad="38100" dist="19050" dir="2700000" algn="tl" rotWithShape="0">
                      <a:schemeClr val="dk1">
                        <a:alpha val="40000"/>
                      </a:schemeClr>
                    </a:outerShdw>
                  </a:effectLst>
                </a:rPr>
                <a:t>/ </a:t>
              </a:r>
              <a:r>
                <a:rPr lang="ru-RU" sz="1600" dirty="0" smtClean="0">
                  <a:ln w="0"/>
                  <a:effectLst>
                    <a:outerShdw blurRad="38100" dist="19050" dir="2700000" algn="tl" rotWithShape="0">
                      <a:schemeClr val="dk1">
                        <a:alpha val="40000"/>
                      </a:schemeClr>
                    </a:outerShdw>
                  </a:effectLst>
                </a:rPr>
                <a:t>рег. орган</a:t>
              </a:r>
              <a:endParaRPr lang="en-US" sz="1600" dirty="0">
                <a:ln w="0"/>
                <a:effectLst>
                  <a:outerShdw blurRad="38100" dist="19050" dir="2700000" algn="tl" rotWithShape="0">
                    <a:schemeClr val="dk1">
                      <a:alpha val="40000"/>
                    </a:schemeClr>
                  </a:outerShdw>
                </a:effectLst>
              </a:endParaRPr>
            </a:p>
          </p:txBody>
        </p:sp>
        <p:cxnSp>
          <p:nvCxnSpPr>
            <p:cNvPr id="36900" name="AutoShape 39"/>
            <p:cNvCxnSpPr>
              <a:cxnSpLocks noChangeShapeType="1"/>
              <a:stCxn id="36899" idx="0"/>
              <a:endCxn id="36897" idx="1"/>
            </p:cNvCxnSpPr>
            <p:nvPr/>
          </p:nvCxnSpPr>
          <p:spPr bwMode="auto">
            <a:xfrm rot="16200000" flipH="1" flipV="1">
              <a:off x="5036" y="1505"/>
              <a:ext cx="18" cy="562"/>
            </a:xfrm>
            <a:prstGeom prst="bentConnector3">
              <a:avLst>
                <a:gd name="adj1" fmla="val -795850"/>
              </a:avLst>
            </a:prstGeom>
            <a:grpFill/>
            <a:ln w="254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1" name="AutoShape 40"/>
            <p:cNvCxnSpPr>
              <a:cxnSpLocks noChangeShapeType="1"/>
              <a:stCxn id="36899" idx="0"/>
              <a:endCxn id="36895" idx="1"/>
            </p:cNvCxnSpPr>
            <p:nvPr/>
          </p:nvCxnSpPr>
          <p:spPr bwMode="auto">
            <a:xfrm rot="16200000" flipH="1" flipV="1">
              <a:off x="4890" y="1359"/>
              <a:ext cx="18" cy="855"/>
            </a:xfrm>
            <a:prstGeom prst="bentConnector3">
              <a:avLst>
                <a:gd name="adj1" fmla="val -795850"/>
              </a:avLst>
            </a:prstGeom>
            <a:grpFill/>
            <a:ln w="254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2" name="AutoShape 41"/>
            <p:cNvCxnSpPr>
              <a:cxnSpLocks noChangeShapeType="1"/>
              <a:stCxn id="36899" idx="0"/>
              <a:endCxn id="36893" idx="1"/>
            </p:cNvCxnSpPr>
            <p:nvPr/>
          </p:nvCxnSpPr>
          <p:spPr bwMode="auto">
            <a:xfrm rot="16200000" flipH="1" flipV="1">
              <a:off x="4743" y="1212"/>
              <a:ext cx="18" cy="1149"/>
            </a:xfrm>
            <a:prstGeom prst="bentConnector3">
              <a:avLst>
                <a:gd name="adj1" fmla="val -795850"/>
              </a:avLst>
            </a:prstGeom>
            <a:grpFill/>
            <a:ln w="254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903" name="AutoShape 42"/>
            <p:cNvCxnSpPr>
              <a:cxnSpLocks noChangeShapeType="1"/>
            </p:cNvCxnSpPr>
            <p:nvPr/>
          </p:nvCxnSpPr>
          <p:spPr bwMode="auto">
            <a:xfrm rot="16200000" flipH="1" flipV="1">
              <a:off x="4186" y="1154"/>
              <a:ext cx="478" cy="1725"/>
            </a:xfrm>
            <a:prstGeom prst="bentConnector3">
              <a:avLst>
                <a:gd name="adj1" fmla="val -30126"/>
              </a:avLst>
            </a:prstGeom>
            <a:grpFill/>
            <a:ln w="254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904" name="Text Box 43"/>
            <p:cNvSpPr txBox="1">
              <a:spLocks noChangeArrowheads="1"/>
            </p:cNvSpPr>
            <p:nvPr/>
          </p:nvSpPr>
          <p:spPr bwMode="auto">
            <a:xfrm>
              <a:off x="4974" y="2454"/>
              <a:ext cx="705" cy="1008"/>
            </a:xfrm>
            <a:prstGeom prst="rect">
              <a:avLst/>
            </a:prstGeom>
            <a:grp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ru-RU" sz="1400" dirty="0" smtClean="0">
                  <a:ln w="0"/>
                  <a:effectLst>
                    <a:outerShdw blurRad="38100" dist="19050" dir="2700000" algn="tl" rotWithShape="0">
                      <a:schemeClr val="dk1">
                        <a:alpha val="40000"/>
                      </a:schemeClr>
                    </a:outerShdw>
                  </a:effectLst>
                </a:rPr>
                <a:t>Качество производства оценивается непрерывно</a:t>
              </a:r>
              <a:endParaRPr lang="en-US" sz="1400" dirty="0">
                <a:ln w="0"/>
                <a:effectLst>
                  <a:outerShdw blurRad="38100" dist="19050" dir="2700000" algn="tl" rotWithShape="0">
                    <a:schemeClr val="dk1">
                      <a:alpha val="40000"/>
                    </a:schemeClr>
                  </a:outerShdw>
                </a:effectLst>
              </a:endParaRPr>
            </a:p>
          </p:txBody>
        </p:sp>
        <p:sp>
          <p:nvSpPr>
            <p:cNvPr id="36905" name="Line 44"/>
            <p:cNvSpPr>
              <a:spLocks noChangeShapeType="1"/>
            </p:cNvSpPr>
            <p:nvPr/>
          </p:nvSpPr>
          <p:spPr bwMode="auto">
            <a:xfrm>
              <a:off x="2922" y="553"/>
              <a:ext cx="0" cy="3356"/>
            </a:xfrm>
            <a:prstGeom prst="line">
              <a:avLst/>
            </a:prstGeom>
            <a:grpFill/>
            <a:ln w="38100"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906" name="Line 47"/>
            <p:cNvSpPr>
              <a:spLocks noChangeShapeType="1"/>
            </p:cNvSpPr>
            <p:nvPr/>
          </p:nvSpPr>
          <p:spPr bwMode="auto">
            <a:xfrm flipH="1">
              <a:off x="1263" y="1916"/>
              <a:ext cx="376" cy="0"/>
            </a:xfrm>
            <a:prstGeom prst="line">
              <a:avLst/>
            </a:prstGeom>
            <a:grpFill/>
            <a:ln w="12700">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43" name="Picture 42">
            <a:extLst>
              <a:ext uri="{FF2B5EF4-FFF2-40B4-BE49-F238E27FC236}">
                <a16:creationId xmlns="" xmlns:a16="http://schemas.microsoft.com/office/drawing/2014/main" id="{D3CD5A2A-CAA8-4DC4-81DB-9431D83CFB19}"/>
              </a:ext>
            </a:extLst>
          </p:cNvPr>
          <p:cNvPicPr>
            <a:picLocks noChangeAspect="1"/>
          </p:cNvPicPr>
          <p:nvPr/>
        </p:nvPicPr>
        <p:blipFill>
          <a:blip r:embed="rId3"/>
          <a:stretch>
            <a:fillRect/>
          </a:stretch>
        </p:blipFill>
        <p:spPr>
          <a:xfrm>
            <a:off x="10989787" y="6337899"/>
            <a:ext cx="408467" cy="520101"/>
          </a:xfrm>
          <a:prstGeom prst="rect">
            <a:avLst/>
          </a:prstGeom>
        </p:spPr>
      </p:pic>
    </p:spTree>
    <p:extLst>
      <p:ext uri="{BB962C8B-B14F-4D97-AF65-F5344CB8AC3E}">
        <p14:creationId xmlns:p14="http://schemas.microsoft.com/office/powerpoint/2010/main" val="3010532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B5A3242E-E83C-4781-AD87-D977420421B7}"/>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A5BBE54B-0DDD-4CB6-8763-6F4FDBF11257}"/>
              </a:ext>
            </a:extLst>
          </p:cNvPr>
          <p:cNvSpPr>
            <a:spLocks noGrp="1"/>
          </p:cNvSpPr>
          <p:nvPr>
            <p:ph type="title"/>
          </p:nvPr>
        </p:nvSpPr>
        <p:spPr>
          <a:xfrm>
            <a:off x="731838" y="2052935"/>
            <a:ext cx="10808071" cy="2585323"/>
          </a:xfrm>
        </p:spPr>
        <p:txBody>
          <a:bodyPr/>
          <a:lstStyle/>
          <a:p>
            <a:r>
              <a:rPr lang="ru-RU" dirty="0" smtClean="0"/>
              <a:t>Максимальное повышение экономических преимуществ оценки соответствия</a:t>
            </a:r>
            <a:endParaRPr lang="en-US" dirty="0"/>
          </a:p>
        </p:txBody>
      </p:sp>
    </p:spTree>
    <p:extLst>
      <p:ext uri="{BB962C8B-B14F-4D97-AF65-F5344CB8AC3E}">
        <p14:creationId xmlns:p14="http://schemas.microsoft.com/office/powerpoint/2010/main" val="23277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4" name="Title 3"/>
          <p:cNvSpPr>
            <a:spLocks noGrp="1"/>
          </p:cNvSpPr>
          <p:nvPr>
            <p:ph type="title"/>
          </p:nvPr>
        </p:nvSpPr>
        <p:spPr>
          <a:xfrm>
            <a:off x="698460" y="565265"/>
            <a:ext cx="10801350" cy="1754326"/>
          </a:xfrm>
        </p:spPr>
        <p:txBody>
          <a:bodyPr/>
          <a:lstStyle/>
          <a:p>
            <a:r>
              <a:rPr lang="ru-RU" dirty="0" smtClean="0"/>
              <a:t>Оценка соответствия и торговля</a:t>
            </a:r>
            <a:endParaRPr lang="en-US" dirty="0"/>
          </a:p>
        </p:txBody>
      </p:sp>
      <p:sp>
        <p:nvSpPr>
          <p:cNvPr id="5" name="Text Placeholder 4"/>
          <p:cNvSpPr>
            <a:spLocks noGrp="1"/>
          </p:cNvSpPr>
          <p:nvPr>
            <p:ph type="body" sz="quarter" idx="12"/>
          </p:nvPr>
        </p:nvSpPr>
        <p:spPr>
          <a:xfrm>
            <a:off x="732209" y="2493748"/>
            <a:ext cx="10807700" cy="3357842"/>
          </a:xfrm>
        </p:spPr>
        <p:txBody>
          <a:bodyPr/>
          <a:lstStyle/>
          <a:p>
            <a:pPr lvl="0" fontAlgn="base" hangingPunct="0">
              <a:buClr>
                <a:schemeClr val="accent5"/>
              </a:buClr>
            </a:pPr>
            <a:r>
              <a:rPr lang="ru-RU" dirty="0" smtClean="0"/>
              <a:t>ВТО заявляет, что </a:t>
            </a:r>
            <a:r>
              <a:rPr lang="en-US" dirty="0" smtClean="0"/>
              <a:t> </a:t>
            </a:r>
            <a:r>
              <a:rPr lang="ru-RU" dirty="0" smtClean="0"/>
              <a:t>непринятие отчётов по испытаниям и сертификатов – это главное нетарифное препятствие торговле</a:t>
            </a:r>
            <a:endParaRPr lang="en-US" dirty="0"/>
          </a:p>
          <a:p>
            <a:pPr lvl="0" fontAlgn="base" hangingPunct="0">
              <a:buClr>
                <a:schemeClr val="accent5"/>
              </a:buClr>
            </a:pPr>
            <a:r>
              <a:rPr lang="ru-RU" dirty="0" smtClean="0"/>
              <a:t>Для обмена товарами и услугами </a:t>
            </a:r>
            <a:r>
              <a:rPr lang="en-US" dirty="0" smtClean="0"/>
              <a:t>(</a:t>
            </a:r>
            <a:r>
              <a:rPr lang="ru-RU" dirty="0" smtClean="0"/>
              <a:t>национальный и международный</a:t>
            </a:r>
            <a:r>
              <a:rPr lang="en-US" dirty="0" smtClean="0"/>
              <a:t>) </a:t>
            </a:r>
            <a:r>
              <a:rPr lang="ru-RU" dirty="0" smtClean="0"/>
              <a:t>требуется</a:t>
            </a:r>
            <a:r>
              <a:rPr lang="en-US" dirty="0" smtClean="0"/>
              <a:t>:</a:t>
            </a:r>
            <a:endParaRPr lang="en-US" dirty="0"/>
          </a:p>
          <a:p>
            <a:pPr marL="1028700" lvl="1" indent="-342900" fontAlgn="base" hangingPunct="0">
              <a:buClr>
                <a:schemeClr val="accent5"/>
              </a:buClr>
            </a:pPr>
            <a:r>
              <a:rPr lang="ru-RU" dirty="0" smtClean="0"/>
              <a:t>Внедрение гармонизованного подхода к оценке качества и деятельности по аккредитации на международном уровне</a:t>
            </a:r>
            <a:endParaRPr lang="en-US" dirty="0"/>
          </a:p>
          <a:p>
            <a:pPr marL="1028700" lvl="1" indent="-342900" fontAlgn="base" hangingPunct="0">
              <a:buClr>
                <a:schemeClr val="accent5"/>
              </a:buClr>
            </a:pPr>
            <a:r>
              <a:rPr lang="ru-RU" dirty="0" smtClean="0"/>
              <a:t>Осуществление этого организацией </a:t>
            </a:r>
            <a:r>
              <a:rPr lang="en-US" dirty="0" smtClean="0"/>
              <a:t>ISO/CASCO </a:t>
            </a:r>
            <a:endParaRPr lang="en-US" dirty="0"/>
          </a:p>
          <a:p>
            <a:pPr lvl="0"/>
            <a:endParaRPr lang="en-US" sz="2400" dirty="0"/>
          </a:p>
        </p:txBody>
      </p:sp>
    </p:spTree>
    <p:extLst>
      <p:ext uri="{BB962C8B-B14F-4D97-AF65-F5344CB8AC3E}">
        <p14:creationId xmlns:p14="http://schemas.microsoft.com/office/powerpoint/2010/main" val="1797086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ext Placeholder 4"/>
          <p:cNvSpPr>
            <a:spLocks noGrp="1"/>
          </p:cNvSpPr>
          <p:nvPr>
            <p:ph type="body" sz="quarter" idx="12"/>
          </p:nvPr>
        </p:nvSpPr>
        <p:spPr>
          <a:xfrm>
            <a:off x="692150" y="1072952"/>
            <a:ext cx="10807700" cy="5980099"/>
          </a:xfrm>
        </p:spPr>
        <p:txBody>
          <a:bodyPr/>
          <a:lstStyle/>
          <a:p>
            <a:pPr>
              <a:lnSpc>
                <a:spcPct val="120000"/>
              </a:lnSpc>
              <a:buClr>
                <a:srgbClr val="FF0000"/>
              </a:buClr>
            </a:pPr>
            <a:r>
              <a:rPr lang="ru-RU" sz="4000" b="1" dirty="0" smtClean="0"/>
              <a:t>Комитет </a:t>
            </a:r>
            <a:r>
              <a:rPr lang="en-US" sz="4000" b="1" dirty="0" smtClean="0"/>
              <a:t>ISO </a:t>
            </a:r>
            <a:r>
              <a:rPr lang="ru-RU" sz="4000" b="1" dirty="0" smtClean="0"/>
              <a:t>по оценке соответствия </a:t>
            </a:r>
            <a:r>
              <a:rPr lang="en-US" sz="4000" b="1" dirty="0" smtClean="0"/>
              <a:t>(CASCO</a:t>
            </a:r>
            <a:r>
              <a:rPr lang="en-US" sz="4000" b="1" dirty="0"/>
              <a:t>)</a:t>
            </a:r>
            <a:r>
              <a:rPr lang="en-US" sz="4000" dirty="0"/>
              <a:t>: </a:t>
            </a:r>
          </a:p>
          <a:p>
            <a:pPr marL="571500" indent="-571500">
              <a:lnSpc>
                <a:spcPct val="120000"/>
              </a:lnSpc>
              <a:buClr>
                <a:srgbClr val="FF0000"/>
              </a:buClr>
              <a:buFont typeface="Wingdings" panose="05000000000000000000" pitchFamily="2" charset="2"/>
              <a:buChar char="Ø"/>
            </a:pPr>
            <a:r>
              <a:rPr lang="ru-RU" sz="4000" dirty="0" smtClean="0"/>
              <a:t>разрабатывает</a:t>
            </a:r>
            <a:r>
              <a:rPr lang="en-US" sz="4000" dirty="0" smtClean="0">
                <a:solidFill>
                  <a:srgbClr val="FF0000"/>
                </a:solidFill>
              </a:rPr>
              <a:t> </a:t>
            </a:r>
            <a:r>
              <a:rPr lang="ru-RU" sz="4000" i="1" dirty="0" smtClean="0">
                <a:solidFill>
                  <a:srgbClr val="FF0000"/>
                </a:solidFill>
              </a:rPr>
              <a:t>политику </a:t>
            </a:r>
            <a:r>
              <a:rPr lang="ru-RU" sz="4000" dirty="0" smtClean="0"/>
              <a:t>и обеспечивает согласованный подход к оценке соответствия</a:t>
            </a:r>
            <a:endParaRPr lang="en-US" sz="4000" dirty="0"/>
          </a:p>
          <a:p>
            <a:pPr marL="571500" indent="-571500">
              <a:lnSpc>
                <a:spcPct val="120000"/>
              </a:lnSpc>
              <a:buClr>
                <a:srgbClr val="FF0000"/>
              </a:buClr>
              <a:buFont typeface="Wingdings" panose="05000000000000000000" pitchFamily="2" charset="2"/>
              <a:buChar char="Ø"/>
            </a:pPr>
            <a:r>
              <a:rPr lang="ru-RU" sz="4000" dirty="0" smtClean="0"/>
              <a:t>разрабатывает</a:t>
            </a:r>
            <a:r>
              <a:rPr lang="en-US" sz="4000" dirty="0" smtClean="0">
                <a:solidFill>
                  <a:srgbClr val="FF0000"/>
                </a:solidFill>
              </a:rPr>
              <a:t> </a:t>
            </a:r>
            <a:r>
              <a:rPr lang="ru-RU" sz="4000" i="1" dirty="0" smtClean="0">
                <a:solidFill>
                  <a:srgbClr val="FF0000"/>
                </a:solidFill>
              </a:rPr>
              <a:t>стандарты, </a:t>
            </a:r>
            <a:r>
              <a:rPr lang="ru-RU" sz="4000" dirty="0" smtClean="0"/>
              <a:t>связанные с практиками оценки соответствия </a:t>
            </a:r>
            <a:endParaRPr lang="en-US" sz="2800" dirty="0"/>
          </a:p>
          <a:p>
            <a:pPr marL="342900" lvl="0" indent="-342900">
              <a:buFont typeface="Wingdings" panose="05000000000000000000" pitchFamily="2" charset="2"/>
              <a:buChar char="Ø"/>
            </a:pPr>
            <a:endParaRPr lang="en-US" sz="2400" dirty="0"/>
          </a:p>
        </p:txBody>
      </p:sp>
    </p:spTree>
    <p:extLst>
      <p:ext uri="{BB962C8B-B14F-4D97-AF65-F5344CB8AC3E}">
        <p14:creationId xmlns:p14="http://schemas.microsoft.com/office/powerpoint/2010/main" val="255449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07" y="345083"/>
            <a:ext cx="8001000" cy="923330"/>
          </a:xfrm>
        </p:spPr>
        <p:txBody>
          <a:bodyPr/>
          <a:lstStyle/>
          <a:p>
            <a:r>
              <a:rPr lang="en-US" dirty="0"/>
              <a:t>CASCO </a:t>
            </a:r>
            <a:r>
              <a:rPr lang="ru-RU" dirty="0" smtClean="0"/>
              <a:t>в цифрах</a:t>
            </a:r>
            <a:endParaRPr lang="en-US" dirty="0"/>
          </a:p>
        </p:txBody>
      </p:sp>
      <p:sp>
        <p:nvSpPr>
          <p:cNvPr id="8" name="TextBox 7"/>
          <p:cNvSpPr txBox="1"/>
          <p:nvPr/>
        </p:nvSpPr>
        <p:spPr>
          <a:xfrm>
            <a:off x="8100429" y="1837315"/>
            <a:ext cx="3021659" cy="417037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spcAft>
                <a:spcPts val="2400"/>
              </a:spcAft>
            </a:pPr>
            <a:r>
              <a:rPr lang="en-US" sz="2800" dirty="0">
                <a:solidFill>
                  <a:schemeClr val="bg2">
                    <a:lumMod val="50000"/>
                  </a:schemeClr>
                </a:solidFill>
              </a:rPr>
              <a:t>139</a:t>
            </a:r>
            <a:r>
              <a:rPr lang="en-US" sz="2800" dirty="0"/>
              <a:t> </a:t>
            </a:r>
            <a:r>
              <a:rPr lang="ru-RU" sz="1500" dirty="0" smtClean="0"/>
              <a:t>членов</a:t>
            </a:r>
            <a:endParaRPr lang="en-US" sz="1500" dirty="0"/>
          </a:p>
          <a:p>
            <a:pPr>
              <a:spcAft>
                <a:spcPts val="2400"/>
              </a:spcAft>
            </a:pPr>
            <a:r>
              <a:rPr lang="en-US" sz="2800" dirty="0">
                <a:solidFill>
                  <a:schemeClr val="bg2">
                    <a:lumMod val="50000"/>
                  </a:schemeClr>
                </a:solidFill>
              </a:rPr>
              <a:t>22 </a:t>
            </a:r>
            <a:r>
              <a:rPr lang="ru-RU" sz="1500" dirty="0">
                <a:solidFill>
                  <a:schemeClr val="tx1"/>
                </a:solidFill>
              </a:rPr>
              <a:t>с</a:t>
            </a:r>
            <a:r>
              <a:rPr lang="ru-RU" sz="1500" dirty="0" smtClean="0">
                <a:solidFill>
                  <a:schemeClr val="tx1"/>
                </a:solidFill>
              </a:rPr>
              <a:t>вязанных организации</a:t>
            </a:r>
            <a:endParaRPr lang="en-US" sz="1500" dirty="0"/>
          </a:p>
          <a:p>
            <a:pPr lvl="0">
              <a:spcAft>
                <a:spcPts val="2400"/>
              </a:spcAft>
            </a:pPr>
            <a:r>
              <a:rPr lang="en-US" sz="2800" dirty="0">
                <a:solidFill>
                  <a:srgbClr val="E7E6E6">
                    <a:lumMod val="50000"/>
                  </a:srgbClr>
                </a:solidFill>
              </a:rPr>
              <a:t>4 </a:t>
            </a:r>
            <a:r>
              <a:rPr lang="ru-RU" sz="1500" dirty="0">
                <a:solidFill>
                  <a:prstClr val="black"/>
                </a:solidFill>
              </a:rPr>
              <a:t>п</a:t>
            </a:r>
            <a:r>
              <a:rPr lang="ru-RU" sz="1500" dirty="0" smtClean="0">
                <a:solidFill>
                  <a:prstClr val="black"/>
                </a:solidFill>
              </a:rPr>
              <a:t>остоянных группы по вопросам политики</a:t>
            </a:r>
            <a:endParaRPr lang="en-US" sz="2800" dirty="0">
              <a:solidFill>
                <a:schemeClr val="bg2">
                  <a:lumMod val="50000"/>
                </a:schemeClr>
              </a:solidFill>
            </a:endParaRPr>
          </a:p>
          <a:p>
            <a:pPr>
              <a:spcAft>
                <a:spcPts val="2400"/>
              </a:spcAft>
            </a:pPr>
            <a:r>
              <a:rPr lang="ru-RU" sz="2800" dirty="0" smtClean="0">
                <a:solidFill>
                  <a:schemeClr val="bg2">
                    <a:lumMod val="50000"/>
                  </a:schemeClr>
                </a:solidFill>
              </a:rPr>
              <a:t>1</a:t>
            </a:r>
            <a:r>
              <a:rPr lang="en-US" sz="2800" dirty="0" smtClean="0">
                <a:solidFill>
                  <a:schemeClr val="bg2">
                    <a:lumMod val="50000"/>
                  </a:schemeClr>
                </a:solidFill>
              </a:rPr>
              <a:t>0 </a:t>
            </a:r>
            <a:r>
              <a:rPr lang="ru-RU" sz="1500" dirty="0"/>
              <a:t>д</a:t>
            </a:r>
            <a:r>
              <a:rPr lang="ru-RU" sz="1500" dirty="0" smtClean="0"/>
              <a:t>ействующих рабочих групп</a:t>
            </a:r>
            <a:endParaRPr lang="en-US" sz="1500" dirty="0"/>
          </a:p>
          <a:p>
            <a:pPr>
              <a:spcAft>
                <a:spcPts val="2400"/>
              </a:spcAft>
            </a:pPr>
            <a:r>
              <a:rPr lang="en-US" sz="2800" dirty="0">
                <a:solidFill>
                  <a:schemeClr val="bg2">
                    <a:lumMod val="50000"/>
                  </a:schemeClr>
                </a:solidFill>
              </a:rPr>
              <a:t>31 </a:t>
            </a:r>
            <a:r>
              <a:rPr lang="ru-RU" sz="1500" dirty="0"/>
              <a:t>м</a:t>
            </a:r>
            <a:r>
              <a:rPr lang="ru-RU" sz="1500" dirty="0" smtClean="0"/>
              <a:t>еждународный стандарт и руководство</a:t>
            </a:r>
            <a:endParaRPr lang="en-US" sz="15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37315"/>
            <a:ext cx="6972681" cy="3809303"/>
          </a:xfrm>
          <a:prstGeom prst="ellipse">
            <a:avLst/>
          </a:prstGeom>
          <a:ln>
            <a:noFill/>
          </a:ln>
          <a:effectLst>
            <a:softEdge rad="112500"/>
          </a:effectLst>
        </p:spPr>
      </p:pic>
    </p:spTree>
    <p:extLst>
      <p:ext uri="{BB962C8B-B14F-4D97-AF65-F5344CB8AC3E}">
        <p14:creationId xmlns:p14="http://schemas.microsoft.com/office/powerpoint/2010/main" val="2623265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Title 2"/>
          <p:cNvSpPr>
            <a:spLocks noGrp="1"/>
          </p:cNvSpPr>
          <p:nvPr>
            <p:ph type="title"/>
          </p:nvPr>
        </p:nvSpPr>
        <p:spPr>
          <a:xfrm>
            <a:off x="695325" y="232706"/>
            <a:ext cx="10801350" cy="1698927"/>
          </a:xfrm>
        </p:spPr>
        <p:txBody>
          <a:bodyPr/>
          <a:lstStyle/>
          <a:p>
            <a:r>
              <a:rPr lang="ru-RU" sz="5800" dirty="0" smtClean="0"/>
              <a:t>Комплекс инструментов оценки качества</a:t>
            </a:r>
            <a:endParaRPr lang="en-US" sz="5800" dirty="0"/>
          </a:p>
        </p:txBody>
      </p:sp>
      <p:graphicFrame>
        <p:nvGraphicFramePr>
          <p:cNvPr id="9" name="Content Placeholder 4">
            <a:extLst>
              <a:ext uri="{FF2B5EF4-FFF2-40B4-BE49-F238E27FC236}">
                <a16:creationId xmlns="" xmlns:a16="http://schemas.microsoft.com/office/drawing/2014/main" id="{AD5294B8-C9A8-4E76-AA78-AEE82F30D271}"/>
              </a:ext>
            </a:extLst>
          </p:cNvPr>
          <p:cNvGraphicFramePr>
            <a:graphicFrameLocks/>
          </p:cNvGraphicFramePr>
          <p:nvPr>
            <p:extLst>
              <p:ext uri="{D42A27DB-BD31-4B8C-83A1-F6EECF244321}">
                <p14:modId xmlns:p14="http://schemas.microsoft.com/office/powerpoint/2010/main" val="2559714182"/>
              </p:ext>
            </p:extLst>
          </p:nvPr>
        </p:nvGraphicFramePr>
        <p:xfrm>
          <a:off x="1150557" y="1545336"/>
          <a:ext cx="7673403" cy="4256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997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EABCC6E7-8F69-42F1-9970-5336E1C1CB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4456" y="359229"/>
            <a:ext cx="8382131" cy="6310992"/>
          </a:xfrm>
        </p:spPr>
      </p:pic>
    </p:spTree>
    <p:extLst>
      <p:ext uri="{BB962C8B-B14F-4D97-AF65-F5344CB8AC3E}">
        <p14:creationId xmlns:p14="http://schemas.microsoft.com/office/powerpoint/2010/main" val="424044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4622760" y="565265"/>
            <a:ext cx="6877049" cy="923330"/>
          </a:xfrm>
        </p:spPr>
        <p:txBody>
          <a:bodyPr>
            <a:spAutoFit/>
          </a:bodyPr>
          <a:lstStyle/>
          <a:p>
            <a:r>
              <a:rPr lang="ru-RU" i="1" dirty="0" smtClean="0">
                <a:latin typeface="Lucida Sans" panose="020B0602030504020204" pitchFamily="34" charset="0"/>
              </a:rPr>
              <a:t>Кратко об </a:t>
            </a:r>
            <a:r>
              <a:rPr lang="en-US" i="1" dirty="0" smtClean="0">
                <a:latin typeface="Lucida Sans" panose="020B0602030504020204" pitchFamily="34" charset="0"/>
              </a:rPr>
              <a:t>ISO</a:t>
            </a:r>
            <a:endParaRPr lang="en-US" dirty="0">
              <a:latin typeface="Lucida Sans" panose="020B0602030504020204" pitchFamily="34" charset="0"/>
            </a:endParaRPr>
          </a:p>
        </p:txBody>
      </p:sp>
      <p:sp>
        <p:nvSpPr>
          <p:cNvPr id="11" name="Rectangle 10"/>
          <p:cNvSpPr/>
          <p:nvPr/>
        </p:nvSpPr>
        <p:spPr>
          <a:xfrm>
            <a:off x="8625595" y="2788077"/>
            <a:ext cx="325609"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Placeholder 13"/>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pic>
        <p:nvPicPr>
          <p:cNvPr id="16" name="Picture 15"/>
          <p:cNvPicPr>
            <a:picLocks noChangeAspect="1"/>
          </p:cNvPicPr>
          <p:nvPr/>
        </p:nvPicPr>
        <p:blipFill>
          <a:blip r:embed="rId4"/>
          <a:stretch>
            <a:fillRect/>
          </a:stretch>
        </p:blipFill>
        <p:spPr>
          <a:xfrm>
            <a:off x="4624407" y="1837018"/>
            <a:ext cx="4326797" cy="4131235"/>
          </a:xfrm>
          <a:prstGeom prst="rect">
            <a:avLst/>
          </a:prstGeom>
        </p:spPr>
      </p:pic>
      <p:pic>
        <p:nvPicPr>
          <p:cNvPr id="7" name="Picture Placeholder 13">
            <a:extLst>
              <a:ext uri="{FF2B5EF4-FFF2-40B4-BE49-F238E27FC236}">
                <a16:creationId xmlns="" xmlns:a16="http://schemas.microsoft.com/office/drawing/2014/main" id="{07FC7EA7-0006-44C1-8B26-BF2C1942E75F}"/>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52400" y="152400"/>
            <a:ext cx="3924300" cy="6864350"/>
          </a:xfrm>
        </p:spPr>
      </p:pic>
      <p:pic>
        <p:nvPicPr>
          <p:cNvPr id="8" name="Picture Placeholder 13">
            <a:extLst>
              <a:ext uri="{FF2B5EF4-FFF2-40B4-BE49-F238E27FC236}">
                <a16:creationId xmlns="" xmlns:a16="http://schemas.microsoft.com/office/drawing/2014/main" id="{58786BEB-12BC-400A-B253-97B61D1C3CD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6350"/>
            <a:ext cx="3924300" cy="6864350"/>
          </a:xfrm>
        </p:spPr>
      </p:pic>
      <p:pic>
        <p:nvPicPr>
          <p:cNvPr id="9" name="Picture Placeholder 13">
            <a:extLst>
              <a:ext uri="{FF2B5EF4-FFF2-40B4-BE49-F238E27FC236}">
                <a16:creationId xmlns="" xmlns:a16="http://schemas.microsoft.com/office/drawing/2014/main" id="{D522B163-7364-417B-92AD-A3A301163D2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52400" y="146050"/>
            <a:ext cx="3924300" cy="6864350"/>
          </a:xfrm>
        </p:spPr>
      </p:pic>
      <p:pic>
        <p:nvPicPr>
          <p:cNvPr id="10" name="Picture Placeholder 13">
            <a:extLst>
              <a:ext uri="{FF2B5EF4-FFF2-40B4-BE49-F238E27FC236}">
                <a16:creationId xmlns="" xmlns:a16="http://schemas.microsoft.com/office/drawing/2014/main" id="{236695E7-91AC-4985-95A1-11C9EB41EAB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304800" y="126938"/>
            <a:ext cx="3771900" cy="6597773"/>
          </a:xfrm>
        </p:spPr>
      </p:pic>
      <p:pic>
        <p:nvPicPr>
          <p:cNvPr id="3" name="Picture 2">
            <a:extLst>
              <a:ext uri="{FF2B5EF4-FFF2-40B4-BE49-F238E27FC236}">
                <a16:creationId xmlns="" xmlns:a16="http://schemas.microsoft.com/office/drawing/2014/main" id="{93C97EA5-D615-496E-9316-DF1FD7C2EDE0}"/>
              </a:ext>
            </a:extLst>
          </p:cNvPr>
          <p:cNvPicPr>
            <a:picLocks noChangeAspect="1"/>
          </p:cNvPicPr>
          <p:nvPr/>
        </p:nvPicPr>
        <p:blipFill>
          <a:blip r:embed="rId5"/>
          <a:stretch>
            <a:fillRect/>
          </a:stretch>
        </p:blipFill>
        <p:spPr>
          <a:xfrm>
            <a:off x="1963" y="12700"/>
            <a:ext cx="3922337" cy="6858000"/>
          </a:xfrm>
          <a:prstGeom prst="rect">
            <a:avLst/>
          </a:prstGeom>
        </p:spPr>
      </p:pic>
      <p:sp>
        <p:nvSpPr>
          <p:cNvPr id="4" name="Прямоугольник 3"/>
          <p:cNvSpPr/>
          <p:nvPr/>
        </p:nvSpPr>
        <p:spPr>
          <a:xfrm>
            <a:off x="5866628" y="1853455"/>
            <a:ext cx="4020207" cy="4131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Мы – независимая, неправительственная организация</a:t>
            </a:r>
          </a:p>
          <a:p>
            <a:r>
              <a:rPr lang="ru-RU" sz="1600" dirty="0" smtClean="0">
                <a:solidFill>
                  <a:schemeClr val="tx1"/>
                </a:solidFill>
              </a:rPr>
              <a:t> </a:t>
            </a:r>
            <a:endParaRPr lang="ru-RU" sz="1600" dirty="0">
              <a:solidFill>
                <a:schemeClr val="tx1"/>
              </a:solidFill>
            </a:endParaRPr>
          </a:p>
          <a:p>
            <a:r>
              <a:rPr lang="ru-RU" sz="1600" dirty="0" smtClean="0">
                <a:solidFill>
                  <a:schemeClr val="tx1"/>
                </a:solidFill>
              </a:rPr>
              <a:t>Мы – международная сеть национальных органов по стандартизации, каждый член которой представляет одну страну</a:t>
            </a:r>
          </a:p>
          <a:p>
            <a:endParaRPr lang="ru-RU" sz="1600" dirty="0" smtClean="0">
              <a:solidFill>
                <a:schemeClr val="tx1"/>
              </a:solidFill>
            </a:endParaRPr>
          </a:p>
          <a:p>
            <a:endParaRPr lang="ru-RU" sz="1600" dirty="0">
              <a:solidFill>
                <a:schemeClr val="tx1"/>
              </a:solidFill>
            </a:endParaRPr>
          </a:p>
          <a:p>
            <a:r>
              <a:rPr lang="ru-RU" sz="1600" dirty="0" smtClean="0">
                <a:solidFill>
                  <a:schemeClr val="tx1"/>
                </a:solidFill>
              </a:rPr>
              <a:t>Наша задача – создавать международные стандарты</a:t>
            </a:r>
          </a:p>
          <a:p>
            <a:endParaRPr lang="ru-RU" sz="1600" dirty="0" smtClean="0">
              <a:solidFill>
                <a:schemeClr val="tx1"/>
              </a:solidFill>
            </a:endParaRPr>
          </a:p>
          <a:p>
            <a:endParaRPr lang="ru-RU" sz="1600" dirty="0">
              <a:solidFill>
                <a:schemeClr val="tx1"/>
              </a:solidFill>
            </a:endParaRPr>
          </a:p>
          <a:p>
            <a:r>
              <a:rPr lang="ru-RU" sz="1600" dirty="0" smtClean="0">
                <a:solidFill>
                  <a:schemeClr val="tx1"/>
                </a:solidFill>
              </a:rPr>
              <a:t>Нашей координацией занимается Центральный Секретариат в Женеве, Швейцария  </a:t>
            </a:r>
            <a:endParaRPr lang="ru-RU" dirty="0">
              <a:solidFill>
                <a:schemeClr val="tx1"/>
              </a:solidFill>
            </a:endParaRPr>
          </a:p>
        </p:txBody>
      </p:sp>
    </p:spTree>
    <p:extLst>
      <p:ext uri="{BB962C8B-B14F-4D97-AF65-F5344CB8AC3E}">
        <p14:creationId xmlns:p14="http://schemas.microsoft.com/office/powerpoint/2010/main" val="106941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ADEC4-A944-48B7-90DF-084BF751F409}"/>
              </a:ext>
            </a:extLst>
          </p:cNvPr>
          <p:cNvSpPr>
            <a:spLocks noGrp="1"/>
          </p:cNvSpPr>
          <p:nvPr>
            <p:ph type="title"/>
          </p:nvPr>
        </p:nvSpPr>
        <p:spPr/>
        <p:txBody>
          <a:bodyPr/>
          <a:lstStyle/>
          <a:p>
            <a:r>
              <a:rPr lang="ru-RU" dirty="0" smtClean="0"/>
              <a:t>Ресурсы</a:t>
            </a:r>
            <a:endParaRPr lang="en-US" dirty="0"/>
          </a:p>
        </p:txBody>
      </p:sp>
      <p:sp>
        <p:nvSpPr>
          <p:cNvPr id="3" name="Content Placeholder 2">
            <a:extLst>
              <a:ext uri="{FF2B5EF4-FFF2-40B4-BE49-F238E27FC236}">
                <a16:creationId xmlns="" xmlns:a16="http://schemas.microsoft.com/office/drawing/2014/main" id="{1FB2E827-0E10-4AD9-AED4-3A1C9DCD7B32}"/>
              </a:ext>
            </a:extLst>
          </p:cNvPr>
          <p:cNvSpPr>
            <a:spLocks noGrp="1"/>
          </p:cNvSpPr>
          <p:nvPr>
            <p:ph idx="1"/>
          </p:nvPr>
        </p:nvSpPr>
        <p:spPr>
          <a:xfrm>
            <a:off x="731838" y="2079447"/>
            <a:ext cx="10668000" cy="3408363"/>
          </a:xfrm>
        </p:spPr>
        <p:txBody>
          <a:bodyPr>
            <a:normAutofit/>
          </a:bodyPr>
          <a:lstStyle/>
          <a:p>
            <a:r>
              <a:rPr lang="ru-RU" sz="2800" dirty="0">
                <a:hlinkClick r:id="rId2"/>
              </a:rPr>
              <a:t>С</a:t>
            </a:r>
            <a:r>
              <a:rPr lang="ru-RU" sz="2800" dirty="0" smtClean="0">
                <a:hlinkClick r:id="rId2"/>
              </a:rPr>
              <a:t>траница источников</a:t>
            </a:r>
            <a:r>
              <a:rPr lang="ru-RU" sz="2800" dirty="0" smtClean="0"/>
              <a:t> </a:t>
            </a:r>
            <a:r>
              <a:rPr lang="en-US" sz="2800" dirty="0" smtClean="0"/>
              <a:t>ISO </a:t>
            </a:r>
            <a:r>
              <a:rPr lang="en-US" sz="2800" dirty="0"/>
              <a:t>CASCO</a:t>
            </a:r>
          </a:p>
          <a:p>
            <a:endParaRPr lang="en-US" sz="2800" dirty="0"/>
          </a:p>
          <a:p>
            <a:r>
              <a:rPr lang="ru-RU" sz="2800" dirty="0" smtClean="0"/>
              <a:t>Оценка соответствия и </a:t>
            </a:r>
            <a:r>
              <a:rPr lang="ru-RU" sz="2800" b="1" dirty="0" smtClean="0"/>
              <a:t>регулирующие органы </a:t>
            </a:r>
            <a:r>
              <a:rPr lang="en-US" sz="2800" dirty="0" smtClean="0"/>
              <a:t>– </a:t>
            </a:r>
            <a:r>
              <a:rPr lang="en-US" sz="2800" dirty="0" smtClean="0">
                <a:hlinkClick r:id="rId3"/>
              </a:rPr>
              <a:t>online</a:t>
            </a:r>
            <a:r>
              <a:rPr lang="ru-RU" sz="2800" dirty="0" smtClean="0">
                <a:hlinkClick r:id="rId3"/>
              </a:rPr>
              <a:t>-ресурс</a:t>
            </a:r>
            <a:r>
              <a:rPr lang="en-US" sz="2800" dirty="0" smtClean="0">
                <a:hlinkClick r:id="rId3"/>
              </a:rPr>
              <a:t> </a:t>
            </a:r>
            <a:r>
              <a:rPr lang="ru-RU" sz="2800" dirty="0" smtClean="0"/>
              <a:t>содержит инструменты поддержки общественной политики с примерами </a:t>
            </a:r>
            <a:endParaRPr lang="en-US" sz="2800" dirty="0"/>
          </a:p>
          <a:p>
            <a:endParaRPr lang="en-US" sz="2800" dirty="0"/>
          </a:p>
          <a:p>
            <a:r>
              <a:rPr lang="ru-RU" sz="2800" dirty="0" smtClean="0"/>
              <a:t>Опубликованные </a:t>
            </a:r>
            <a:r>
              <a:rPr lang="ru-RU" sz="2800" b="1" dirty="0" smtClean="0">
                <a:hlinkClick r:id="rId4"/>
              </a:rPr>
              <a:t>брошюры</a:t>
            </a:r>
            <a:endParaRPr lang="en-US" sz="2800" b="1" dirty="0"/>
          </a:p>
          <a:p>
            <a:endParaRPr lang="en-US" sz="2800" dirty="0"/>
          </a:p>
          <a:p>
            <a:endParaRPr lang="en-US" sz="2800" dirty="0"/>
          </a:p>
        </p:txBody>
      </p:sp>
      <p:pic>
        <p:nvPicPr>
          <p:cNvPr id="4" name="Picture 2" descr="Competency or management system based standards ? Frequently Asked Questions">
            <a:hlinkClick r:id="rId5"/>
            <a:extLst>
              <a:ext uri="{FF2B5EF4-FFF2-40B4-BE49-F238E27FC236}">
                <a16:creationId xmlns="" xmlns:a16="http://schemas.microsoft.com/office/drawing/2014/main" id="{0EA8E494-1542-4465-A3BF-4AE1DB146C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4781" y="4235761"/>
            <a:ext cx="1644570" cy="23352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7"/>
            <a:extLst>
              <a:ext uri="{FF2B5EF4-FFF2-40B4-BE49-F238E27FC236}">
                <a16:creationId xmlns="" xmlns:a16="http://schemas.microsoft.com/office/drawing/2014/main" id="{72A16DD2-09D6-4812-942C-24E78C4B81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4440" y="4235761"/>
            <a:ext cx="1620670" cy="2295949"/>
          </a:xfrm>
          <a:prstGeom prst="rect">
            <a:avLst/>
          </a:prstGeom>
          <a:ln>
            <a:noFill/>
          </a:ln>
          <a:effectLst>
            <a:outerShdw blurRad="292100" dist="139700" dir="2700000" algn="tl" rotWithShape="0">
              <a:srgbClr val="333333">
                <a:alpha val="65000"/>
              </a:srgbClr>
            </a:outerShdw>
          </a:effectLst>
          <a:scene3d>
            <a:camera prst="obliqueTopLeft"/>
            <a:lightRig rig="threePt" dir="t"/>
          </a:scene3d>
        </p:spPr>
      </p:pic>
      <p:pic>
        <p:nvPicPr>
          <p:cNvPr id="6" name="Picture 4" descr="How to develop schemes for the certification of persons- Guidance of ISO/IEC 17024">
            <a:hlinkClick r:id="rId9"/>
            <a:extLst>
              <a:ext uri="{FF2B5EF4-FFF2-40B4-BE49-F238E27FC236}">
                <a16:creationId xmlns="" xmlns:a16="http://schemas.microsoft.com/office/drawing/2014/main" id="{20821CE9-4679-4337-8AED-A9EDFF1675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0199" y="4212493"/>
            <a:ext cx="1649639" cy="234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00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p:txBody>
          <a:bodyPr>
            <a:spAutoFit/>
          </a:bodyPr>
          <a:lstStyle/>
          <a:p>
            <a:r>
              <a:rPr lang="ru-RU" i="1" dirty="0">
                <a:solidFill>
                  <a:prstClr val="black"/>
                </a:solidFill>
                <a:latin typeface="Lucida Sans" panose="020B0602030504020204" pitchFamily="34" charset="0"/>
              </a:rPr>
              <a:t>Кратко об </a:t>
            </a:r>
            <a:r>
              <a:rPr lang="en-US" i="1" dirty="0">
                <a:solidFill>
                  <a:prstClr val="black"/>
                </a:solidFill>
                <a:latin typeface="Lucida Sans" panose="020B0602030504020204" pitchFamily="34" charset="0"/>
              </a:rPr>
              <a:t>ISO</a:t>
            </a:r>
            <a:endParaRPr lang="en-US" dirty="0">
              <a:latin typeface="Lucida Sans" panose="020B0602030504020204" pitchFamily="34" charset="0"/>
            </a:endParaRPr>
          </a:p>
        </p:txBody>
      </p:sp>
      <p:sp>
        <p:nvSpPr>
          <p:cNvPr id="11" name="Rectangle 10"/>
          <p:cNvSpPr/>
          <p:nvPr/>
        </p:nvSpPr>
        <p:spPr>
          <a:xfrm>
            <a:off x="8625595" y="2788077"/>
            <a:ext cx="325609"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p:pic>
      <p:sp>
        <p:nvSpPr>
          <p:cNvPr id="10" name="Text Placeholder 5"/>
          <p:cNvSpPr>
            <a:spLocks noGrp="1"/>
          </p:cNvSpPr>
          <p:nvPr>
            <p:ph type="body" sz="quarter" idx="12"/>
          </p:nvPr>
        </p:nvSpPr>
        <p:spPr>
          <a:xfrm>
            <a:off x="8387255" y="4895913"/>
            <a:ext cx="3112554" cy="2305246"/>
          </a:xfrm>
        </p:spPr>
        <p:txBody>
          <a:bodyPr wrap="square">
            <a:spAutoFit/>
          </a:bodyPr>
          <a:lstStyle/>
          <a:p>
            <a:r>
              <a:rPr lang="fr-CH" dirty="0">
                <a:solidFill>
                  <a:srgbClr val="FF0000"/>
                </a:solidFill>
                <a:latin typeface="Lucida Sans" panose="020B0602030504020204" pitchFamily="34" charset="0"/>
              </a:rPr>
              <a:t>21848</a:t>
            </a:r>
            <a:r>
              <a:rPr lang="fr-CH" dirty="0">
                <a:latin typeface="Lucida Sans" panose="020B0602030504020204" pitchFamily="34" charset="0"/>
              </a:rPr>
              <a:t/>
            </a:r>
            <a:br>
              <a:rPr lang="fr-CH" dirty="0">
                <a:latin typeface="Lucida Sans" panose="020B0602030504020204" pitchFamily="34" charset="0"/>
              </a:rPr>
            </a:br>
            <a:r>
              <a:rPr lang="ru-RU" sz="1600" i="1" dirty="0" smtClean="0">
                <a:solidFill>
                  <a:schemeClr val="bg2">
                    <a:lumMod val="50000"/>
                  </a:schemeClr>
                </a:solidFill>
                <a:latin typeface="Lucida Sans" panose="020B0602030504020204" pitchFamily="34" charset="0"/>
              </a:rPr>
              <a:t>Международных стандартов</a:t>
            </a:r>
            <a:endParaRPr lang="fr-CH" sz="1600" i="1" dirty="0">
              <a:solidFill>
                <a:schemeClr val="bg2">
                  <a:lumMod val="50000"/>
                </a:schemeClr>
              </a:solidFill>
              <a:latin typeface="Lucida Sans" panose="020B0602030504020204" pitchFamily="34" charset="0"/>
            </a:endParaRPr>
          </a:p>
          <a:p>
            <a:endParaRPr lang="fr-CH" sz="1600" dirty="0">
              <a:solidFill>
                <a:schemeClr val="bg2">
                  <a:lumMod val="50000"/>
                </a:schemeClr>
              </a:solidFill>
              <a:latin typeface="Lucida Sans" panose="020B0602030504020204" pitchFamily="34" charset="0"/>
            </a:endParaRPr>
          </a:p>
          <a:p>
            <a:r>
              <a:rPr lang="fr-CH" dirty="0">
                <a:solidFill>
                  <a:srgbClr val="FF0000"/>
                </a:solidFill>
                <a:latin typeface="Lucida Sans" panose="020B0602030504020204" pitchFamily="34" charset="0"/>
              </a:rPr>
              <a:t>296</a:t>
            </a:r>
            <a:r>
              <a:rPr lang="fr-CH" dirty="0">
                <a:latin typeface="Lucida Sans" panose="020B0602030504020204" pitchFamily="34" charset="0"/>
              </a:rPr>
              <a:t/>
            </a:r>
            <a:br>
              <a:rPr lang="fr-CH" dirty="0">
                <a:latin typeface="Lucida Sans" panose="020B0602030504020204" pitchFamily="34" charset="0"/>
              </a:rPr>
            </a:br>
            <a:r>
              <a:rPr lang="ru-RU" sz="1600" i="1" dirty="0" smtClean="0">
                <a:solidFill>
                  <a:schemeClr val="bg2">
                    <a:lumMod val="50000"/>
                  </a:schemeClr>
                </a:solidFill>
                <a:latin typeface="Lucida Sans" panose="020B0602030504020204" pitchFamily="34" charset="0"/>
              </a:rPr>
              <a:t>технических комитетов</a:t>
            </a:r>
            <a:endParaRPr lang="fr-CH" sz="1600" i="1" dirty="0">
              <a:solidFill>
                <a:schemeClr val="bg2">
                  <a:lumMod val="50000"/>
                </a:schemeClr>
              </a:solidFill>
              <a:latin typeface="Lucida Sans" panose="020B0602030504020204" pitchFamily="34" charset="0"/>
            </a:endParaRPr>
          </a:p>
          <a:p>
            <a:endParaRPr lang="en-US" dirty="0">
              <a:latin typeface="Lucida Sans" panose="020B0602030504020204" pitchFamily="34" charset="0"/>
            </a:endParaRPr>
          </a:p>
        </p:txBody>
      </p:sp>
      <p:pic>
        <p:nvPicPr>
          <p:cNvPr id="7" name="Picture 6"/>
          <p:cNvPicPr>
            <a:picLocks noChangeAspect="1"/>
          </p:cNvPicPr>
          <p:nvPr/>
        </p:nvPicPr>
        <p:blipFill>
          <a:blip r:embed="rId4"/>
          <a:stretch>
            <a:fillRect/>
          </a:stretch>
        </p:blipFill>
        <p:spPr>
          <a:xfrm>
            <a:off x="4511295" y="1704968"/>
            <a:ext cx="4216286" cy="3095632"/>
          </a:xfrm>
          <a:prstGeom prst="rect">
            <a:avLst/>
          </a:prstGeom>
        </p:spPr>
      </p:pic>
      <p:sp>
        <p:nvSpPr>
          <p:cNvPr id="12" name="Text Placeholder 5"/>
          <p:cNvSpPr txBox="1">
            <a:spLocks/>
          </p:cNvSpPr>
          <p:nvPr/>
        </p:nvSpPr>
        <p:spPr>
          <a:xfrm>
            <a:off x="4622760" y="4895913"/>
            <a:ext cx="2725749" cy="2177006"/>
          </a:xfrm>
          <a:prstGeom prst="rect">
            <a:avLst/>
          </a:prstGeom>
          <a:noFill/>
        </p:spPr>
        <p:txBody>
          <a:bodyPr vert="horz" wrap="square" lIns="0" tIns="45720" rIns="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dirty="0">
                <a:solidFill>
                  <a:srgbClr val="FF0000"/>
                </a:solidFill>
                <a:latin typeface="Lucida Sans" panose="020B0602030504020204" pitchFamily="34" charset="0"/>
              </a:rPr>
              <a:t>162</a:t>
            </a:r>
            <a:r>
              <a:rPr lang="fr-CH" dirty="0">
                <a:latin typeface="Lucida Sans" panose="020B0602030504020204" pitchFamily="34" charset="0"/>
              </a:rPr>
              <a:t/>
            </a:r>
            <a:br>
              <a:rPr lang="fr-CH" dirty="0">
                <a:latin typeface="Lucida Sans" panose="020B0602030504020204" pitchFamily="34" charset="0"/>
              </a:rPr>
            </a:br>
            <a:r>
              <a:rPr lang="ru-RU" sz="1600" i="1" dirty="0" smtClean="0">
                <a:solidFill>
                  <a:schemeClr val="bg2">
                    <a:lumMod val="50000"/>
                  </a:schemeClr>
                </a:solidFill>
                <a:latin typeface="Lucida Sans" panose="020B0602030504020204" pitchFamily="34" charset="0"/>
              </a:rPr>
              <a:t>члена</a:t>
            </a:r>
            <a:r>
              <a:rPr lang="fr-CH" sz="1600" dirty="0">
                <a:solidFill>
                  <a:schemeClr val="bg2">
                    <a:lumMod val="50000"/>
                  </a:schemeClr>
                </a:solidFill>
                <a:latin typeface="Lucida Sans" panose="020B0602030504020204" pitchFamily="34" charset="0"/>
              </a:rPr>
              <a:t>		</a:t>
            </a:r>
          </a:p>
          <a:p>
            <a:r>
              <a:rPr lang="fr-CH" dirty="0">
                <a:solidFill>
                  <a:srgbClr val="FF0000"/>
                </a:solidFill>
                <a:latin typeface="Lucida Sans" panose="020B0602030504020204" pitchFamily="34" charset="0"/>
              </a:rPr>
              <a:t>100</a:t>
            </a:r>
            <a:r>
              <a:rPr lang="fr-CH" dirty="0">
                <a:latin typeface="Lucida Sans" panose="020B0602030504020204" pitchFamily="34" charset="0"/>
              </a:rPr>
              <a:t/>
            </a:r>
            <a:br>
              <a:rPr lang="fr-CH" dirty="0">
                <a:latin typeface="Lucida Sans" panose="020B0602030504020204" pitchFamily="34" charset="0"/>
              </a:rPr>
            </a:br>
            <a:r>
              <a:rPr lang="ru-RU" sz="1600" i="1" dirty="0" smtClean="0">
                <a:solidFill>
                  <a:schemeClr val="bg2">
                    <a:lumMod val="50000"/>
                  </a:schemeClr>
                </a:solidFill>
                <a:latin typeface="Lucida Sans" panose="020B0602030504020204" pitchFamily="34" charset="0"/>
              </a:rPr>
              <a:t>новых стандартов каждый месяц</a:t>
            </a:r>
            <a:r>
              <a:rPr lang="fr-CH" sz="1600" dirty="0">
                <a:solidFill>
                  <a:schemeClr val="bg2">
                    <a:lumMod val="50000"/>
                  </a:schemeClr>
                </a:solidFill>
                <a:latin typeface="Lucida Sans" panose="020B0602030504020204" pitchFamily="34" charset="0"/>
              </a:rPr>
              <a:t>	</a:t>
            </a:r>
          </a:p>
          <a:p>
            <a:endParaRPr lang="en-US" dirty="0">
              <a:latin typeface="Lucida Sans" panose="020B0602030504020204" pitchFamily="34" charset="0"/>
            </a:endParaRPr>
          </a:p>
        </p:txBody>
      </p:sp>
      <p:pic>
        <p:nvPicPr>
          <p:cNvPr id="3" name="Picture 2">
            <a:extLst>
              <a:ext uri="{FF2B5EF4-FFF2-40B4-BE49-F238E27FC236}">
                <a16:creationId xmlns="" xmlns:a16="http://schemas.microsoft.com/office/drawing/2014/main" id="{FB8C3275-EDD5-4361-BC76-7BDF910D868A}"/>
              </a:ext>
            </a:extLst>
          </p:cNvPr>
          <p:cNvPicPr>
            <a:picLocks noChangeAspect="1"/>
          </p:cNvPicPr>
          <p:nvPr/>
        </p:nvPicPr>
        <p:blipFill>
          <a:blip r:embed="rId5"/>
          <a:stretch>
            <a:fillRect/>
          </a:stretch>
        </p:blipFill>
        <p:spPr>
          <a:xfrm>
            <a:off x="-48877" y="-50800"/>
            <a:ext cx="3922337" cy="6858000"/>
          </a:xfrm>
          <a:prstGeom prst="rect">
            <a:avLst/>
          </a:prstGeom>
        </p:spPr>
      </p:pic>
      <p:sp>
        <p:nvSpPr>
          <p:cNvPr id="4" name="Прямоугольник 3"/>
          <p:cNvSpPr/>
          <p:nvPr/>
        </p:nvSpPr>
        <p:spPr>
          <a:xfrm>
            <a:off x="5600482" y="1705333"/>
            <a:ext cx="4524703" cy="3095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Мы некоммерческая организация: продажа наших стандартов позволяет нам финансировать их разработку в нейтральной среде, поддерживать их и создавать новые.</a:t>
            </a:r>
          </a:p>
          <a:p>
            <a:endParaRPr lang="ru-RU" sz="1600" dirty="0" smtClean="0">
              <a:solidFill>
                <a:schemeClr val="tx1"/>
              </a:solidFill>
            </a:endParaRPr>
          </a:p>
          <a:p>
            <a:endParaRPr lang="ru-RU" sz="1600" dirty="0">
              <a:solidFill>
                <a:schemeClr val="tx1"/>
              </a:solidFill>
            </a:endParaRPr>
          </a:p>
          <a:p>
            <a:endParaRPr lang="ru-RU" sz="1600" dirty="0">
              <a:solidFill>
                <a:schemeClr val="tx1"/>
              </a:solidFill>
            </a:endParaRPr>
          </a:p>
          <a:p>
            <a:r>
              <a:rPr lang="en-US" sz="1600" dirty="0" smtClean="0">
                <a:solidFill>
                  <a:schemeClr val="tx1"/>
                </a:solidFill>
              </a:rPr>
              <a:t>ISO </a:t>
            </a:r>
            <a:r>
              <a:rPr lang="ru-RU" sz="1600" dirty="0" smtClean="0">
                <a:solidFill>
                  <a:schemeClr val="tx1"/>
                </a:solidFill>
              </a:rPr>
              <a:t>обеспечивает платформу для разработки практических инструментов за счёт общего понимания и взаимодействия всех заинтересованных сторон.</a:t>
            </a:r>
            <a:endParaRPr lang="ru-RU" sz="1600" dirty="0">
              <a:solidFill>
                <a:schemeClr val="tx1"/>
              </a:solidFill>
            </a:endParaRPr>
          </a:p>
        </p:txBody>
      </p:sp>
    </p:spTree>
    <p:extLst>
      <p:ext uri="{BB962C8B-B14F-4D97-AF65-F5344CB8AC3E}">
        <p14:creationId xmlns:p14="http://schemas.microsoft.com/office/powerpoint/2010/main" val="200742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A8CEDFB-A330-4EDF-8DE5-A355A458AB9E}"/>
              </a:ext>
            </a:extLst>
          </p:cNvPr>
          <p:cNvSpPr>
            <a:spLocks noGrp="1"/>
          </p:cNvSpPr>
          <p:nvPr>
            <p:ph type="title"/>
          </p:nvPr>
        </p:nvSpPr>
        <p:spPr/>
        <p:txBody>
          <a:bodyPr/>
          <a:lstStyle/>
          <a:p>
            <a:endParaRPr lang="en-US" dirty="0"/>
          </a:p>
        </p:txBody>
      </p:sp>
      <p:pic>
        <p:nvPicPr>
          <p:cNvPr id="8" name="Picture 7">
            <a:extLst>
              <a:ext uri="{FF2B5EF4-FFF2-40B4-BE49-F238E27FC236}">
                <a16:creationId xmlns="" xmlns:a16="http://schemas.microsoft.com/office/drawing/2014/main" id="{969813ED-081B-4DBD-9AC8-7460F4C717D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47699" y="0"/>
            <a:ext cx="9696602" cy="6858000"/>
          </a:xfrm>
          <a:prstGeom prst="rect">
            <a:avLst/>
          </a:prstGeom>
        </p:spPr>
      </p:pic>
    </p:spTree>
    <p:extLst>
      <p:ext uri="{BB962C8B-B14F-4D97-AF65-F5344CB8AC3E}">
        <p14:creationId xmlns:p14="http://schemas.microsoft.com/office/powerpoint/2010/main" val="38150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D4724B25-E9C5-4AF6-9316-09B08DAC0619}"/>
              </a:ext>
            </a:extLst>
          </p:cNvPr>
          <p:cNvSpPr>
            <a:spLocks noGrp="1"/>
          </p:cNvSpPr>
          <p:nvPr>
            <p:ph type="ftr" sz="quarter" idx="10"/>
          </p:nvPr>
        </p:nvSpPr>
        <p:spPr/>
        <p:txBody>
          <a:bodyPr/>
          <a:lstStyle/>
          <a:p>
            <a:endParaRPr lang="en-US" dirty="0"/>
          </a:p>
        </p:txBody>
      </p:sp>
      <p:sp>
        <p:nvSpPr>
          <p:cNvPr id="3" name="Title 2">
            <a:extLst>
              <a:ext uri="{FF2B5EF4-FFF2-40B4-BE49-F238E27FC236}">
                <a16:creationId xmlns="" xmlns:a16="http://schemas.microsoft.com/office/drawing/2014/main" id="{A99ECAD5-4433-4071-ADCA-1A46F5B9CF8E}"/>
              </a:ext>
            </a:extLst>
          </p:cNvPr>
          <p:cNvSpPr>
            <a:spLocks noGrp="1"/>
          </p:cNvSpPr>
          <p:nvPr>
            <p:ph type="title"/>
          </p:nvPr>
        </p:nvSpPr>
        <p:spPr>
          <a:xfrm>
            <a:off x="731837" y="2967335"/>
            <a:ext cx="10808071" cy="1754326"/>
          </a:xfrm>
        </p:spPr>
        <p:txBody>
          <a:bodyPr/>
          <a:lstStyle/>
          <a:p>
            <a:pPr algn="ctr"/>
            <a:r>
              <a:rPr lang="ru-RU" dirty="0" smtClean="0"/>
              <a:t>Стандарты, способствующие торговле</a:t>
            </a:r>
            <a:endParaRPr lang="en-US" dirty="0"/>
          </a:p>
        </p:txBody>
      </p:sp>
    </p:spTree>
    <p:extLst>
      <p:ext uri="{BB962C8B-B14F-4D97-AF65-F5344CB8AC3E}">
        <p14:creationId xmlns:p14="http://schemas.microsoft.com/office/powerpoint/2010/main" val="258623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4382814" y="565265"/>
            <a:ext cx="7583109" cy="757130"/>
          </a:xfrm>
        </p:spPr>
        <p:txBody>
          <a:bodyPr wrap="square">
            <a:spAutoFit/>
          </a:bodyPr>
          <a:lstStyle/>
          <a:p>
            <a:r>
              <a:rPr lang="ru-RU" sz="4800" dirty="0" smtClean="0"/>
              <a:t>Стандарты способствуют</a:t>
            </a:r>
            <a:r>
              <a:rPr lang="en-US" sz="4800" dirty="0" smtClean="0"/>
              <a:t>:</a:t>
            </a:r>
            <a:endParaRPr lang="en-US" sz="5400" dirty="0"/>
          </a:p>
        </p:txBody>
      </p:sp>
      <p:sp>
        <p:nvSpPr>
          <p:cNvPr id="6" name="Text Placeholder 5"/>
          <p:cNvSpPr>
            <a:spLocks noGrp="1"/>
          </p:cNvSpPr>
          <p:nvPr>
            <p:ph type="body" sz="quarter" idx="12"/>
          </p:nvPr>
        </p:nvSpPr>
        <p:spPr>
          <a:xfrm>
            <a:off x="4272455" y="1405495"/>
            <a:ext cx="7740869" cy="4867999"/>
          </a:xfrm>
        </p:spPr>
        <p:txBody>
          <a:bodyPr wrap="square">
            <a:spAutoFit/>
          </a:bodyPr>
          <a:lstStyle/>
          <a:p>
            <a:pPr marL="457200" indent="-457200">
              <a:buFont typeface="Arial" panose="020B0604020202020204" pitchFamily="34" charset="0"/>
              <a:buChar char="•"/>
            </a:pPr>
            <a:r>
              <a:rPr lang="ru-RU" dirty="0" smtClean="0"/>
              <a:t>Национальной и международной торговле</a:t>
            </a:r>
            <a:endParaRPr lang="en-US" dirty="0"/>
          </a:p>
          <a:p>
            <a:pPr marL="457200" indent="-457200">
              <a:buFont typeface="Arial" panose="020B0604020202020204" pitchFamily="34" charset="0"/>
              <a:buChar char="•"/>
            </a:pPr>
            <a:r>
              <a:rPr lang="ru-RU" dirty="0" smtClean="0"/>
              <a:t>Повышению качества</a:t>
            </a:r>
            <a:r>
              <a:rPr lang="en-US" dirty="0" smtClean="0"/>
              <a:t>, </a:t>
            </a:r>
            <a:r>
              <a:rPr lang="ru-RU" dirty="0" smtClean="0"/>
              <a:t>безопасности</a:t>
            </a:r>
            <a:r>
              <a:rPr lang="en-US" dirty="0" smtClean="0"/>
              <a:t>, </a:t>
            </a:r>
            <a:r>
              <a:rPr lang="ru-RU" dirty="0" smtClean="0"/>
              <a:t>ОС и здоровья</a:t>
            </a:r>
            <a:endParaRPr lang="en-US" dirty="0"/>
          </a:p>
          <a:p>
            <a:pPr marL="457200" indent="-457200">
              <a:buFont typeface="Arial" panose="020B0604020202020204" pitchFamily="34" charset="0"/>
              <a:buChar char="•"/>
            </a:pPr>
            <a:r>
              <a:rPr lang="ru-RU" dirty="0" smtClean="0"/>
              <a:t>Совместимости</a:t>
            </a:r>
            <a:endParaRPr lang="en-US" dirty="0"/>
          </a:p>
          <a:p>
            <a:pPr marL="457200" indent="-457200">
              <a:buFont typeface="Arial" panose="020B0604020202020204" pitchFamily="34" charset="0"/>
              <a:buChar char="•"/>
            </a:pPr>
            <a:r>
              <a:rPr lang="ru-RU" dirty="0" smtClean="0"/>
              <a:t>Доступу на рынки</a:t>
            </a:r>
            <a:endParaRPr lang="en-US" dirty="0"/>
          </a:p>
          <a:p>
            <a:pPr marL="457200" indent="-457200">
              <a:buFont typeface="Arial" panose="020B0604020202020204" pitchFamily="34" charset="0"/>
              <a:buChar char="•"/>
            </a:pPr>
            <a:r>
              <a:rPr lang="ru-RU" dirty="0" smtClean="0"/>
              <a:t>Повышению удовлетворённости потребителей </a:t>
            </a:r>
            <a:endParaRPr lang="en-US" dirty="0"/>
          </a:p>
          <a:p>
            <a:pPr marL="457200" indent="-457200">
              <a:buFont typeface="Arial" panose="020B0604020202020204" pitchFamily="34" charset="0"/>
              <a:buChar char="•"/>
            </a:pPr>
            <a:r>
              <a:rPr lang="ru-RU" dirty="0" smtClean="0"/>
              <a:t>Регулированию</a:t>
            </a:r>
            <a:endParaRPr lang="en-US" dirty="0"/>
          </a:p>
          <a:p>
            <a:pPr marL="457200" indent="-457200">
              <a:buFont typeface="Arial" panose="020B0604020202020204" pitchFamily="34" charset="0"/>
              <a:buChar char="•"/>
            </a:pPr>
            <a:r>
              <a:rPr lang="ru-RU" dirty="0" smtClean="0"/>
              <a:t>Снижению затрат</a:t>
            </a:r>
            <a:endParaRPr lang="en-US" dirty="0"/>
          </a:p>
          <a:p>
            <a:pPr marL="457200" indent="-457200">
              <a:buFont typeface="Arial" panose="020B0604020202020204" pitchFamily="34" charset="0"/>
              <a:buChar char="•"/>
            </a:pPr>
            <a:r>
              <a:rPr lang="ru-RU" dirty="0" smtClean="0"/>
              <a:t>Оценке и демонстрации соответствия</a:t>
            </a:r>
            <a:endParaRPr lang="en-US" dirty="0"/>
          </a:p>
        </p:txBody>
      </p:sp>
      <p:pic>
        <p:nvPicPr>
          <p:cNvPr id="8" name="Picture 2" descr="https://www.iso.org/files/live/sites/isoorg/files/standards/popular_standards/iso_4217_currency_codes/img/currency-notice-board.jpg/thumbnails/300x300">
            <a:extLst>
              <a:ext uri="{FF2B5EF4-FFF2-40B4-BE49-F238E27FC236}">
                <a16:creationId xmlns="" xmlns:a16="http://schemas.microsoft.com/office/drawing/2014/main" id="{78985F2E-DE21-4B74-9010-E3473EDA511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0" y="73503"/>
            <a:ext cx="3924300" cy="678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79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4398580" y="565265"/>
            <a:ext cx="7567344" cy="757130"/>
          </a:xfrm>
        </p:spPr>
        <p:txBody>
          <a:bodyPr wrap="square">
            <a:spAutoFit/>
          </a:bodyPr>
          <a:lstStyle/>
          <a:p>
            <a:r>
              <a:rPr lang="ru-RU" sz="4800" dirty="0" smtClean="0"/>
              <a:t>Не только крупный бизнес</a:t>
            </a:r>
            <a:endParaRPr lang="en-US" sz="4800" dirty="0"/>
          </a:p>
        </p:txBody>
      </p:sp>
      <p:sp>
        <p:nvSpPr>
          <p:cNvPr id="6" name="Text Placeholder 5"/>
          <p:cNvSpPr>
            <a:spLocks noGrp="1"/>
          </p:cNvSpPr>
          <p:nvPr>
            <p:ph type="body" sz="quarter" idx="12"/>
          </p:nvPr>
        </p:nvSpPr>
        <p:spPr>
          <a:xfrm>
            <a:off x="4579901" y="1474980"/>
            <a:ext cx="7401891" cy="5255798"/>
          </a:xfrm>
        </p:spPr>
        <p:txBody>
          <a:bodyPr wrap="square">
            <a:spAutoFit/>
          </a:bodyPr>
          <a:lstStyle/>
          <a:p>
            <a:r>
              <a:rPr lang="ru-RU" dirty="0" smtClean="0"/>
              <a:t>Малый и средний бизнес тоже в выигрыше</a:t>
            </a:r>
            <a:endParaRPr lang="en-US" dirty="0"/>
          </a:p>
          <a:p>
            <a:pPr marL="457200" indent="-457200">
              <a:buFont typeface="Arial" panose="020B0604020202020204" pitchFamily="34" charset="0"/>
              <a:buChar char="•"/>
            </a:pPr>
            <a:r>
              <a:rPr lang="ru-RU" dirty="0" smtClean="0"/>
              <a:t>Уравнять площадку между крупными и малыми игроками</a:t>
            </a:r>
            <a:endParaRPr lang="en-US" dirty="0"/>
          </a:p>
          <a:p>
            <a:pPr marL="457200" indent="-457200">
              <a:buFont typeface="Arial" panose="020B0604020202020204" pitchFamily="34" charset="0"/>
              <a:buChar char="•"/>
            </a:pPr>
            <a:r>
              <a:rPr lang="ru-RU" dirty="0" smtClean="0"/>
              <a:t>Повысить надёжность</a:t>
            </a:r>
            <a:r>
              <a:rPr lang="en-US" dirty="0" smtClean="0"/>
              <a:t>, </a:t>
            </a:r>
            <a:r>
              <a:rPr lang="ru-RU" dirty="0" smtClean="0"/>
              <a:t>доверие</a:t>
            </a:r>
            <a:endParaRPr lang="en-US" dirty="0"/>
          </a:p>
          <a:p>
            <a:pPr marL="457200" indent="-457200">
              <a:buFont typeface="Arial" panose="020B0604020202020204" pitchFamily="34" charset="0"/>
              <a:buChar char="•"/>
            </a:pPr>
            <a:r>
              <a:rPr lang="ru-RU" dirty="0" smtClean="0"/>
              <a:t>Извлекать пользу из мировых лучших практик и экспертных знаний</a:t>
            </a:r>
            <a:endParaRPr lang="en-US" dirty="0"/>
          </a:p>
          <a:p>
            <a:pPr marL="457200" indent="-457200">
              <a:buFont typeface="Arial" panose="020B0604020202020204" pitchFamily="34" charset="0"/>
              <a:buChar char="•"/>
            </a:pPr>
            <a:r>
              <a:rPr lang="ru-RU" dirty="0" smtClean="0"/>
              <a:t>Улучшать показатели</a:t>
            </a:r>
            <a:endParaRPr lang="en-US" dirty="0"/>
          </a:p>
          <a:p>
            <a:pPr marL="457200" indent="-457200">
              <a:buFont typeface="Arial" panose="020B0604020202020204" pitchFamily="34" charset="0"/>
              <a:buChar char="•"/>
            </a:pPr>
            <a:r>
              <a:rPr lang="ru-RU" dirty="0" smtClean="0"/>
              <a:t>Передавать и получать доступ к экспертным знаниям и навыкам</a:t>
            </a:r>
            <a:endParaRPr lang="en-US" dirty="0"/>
          </a:p>
          <a:p>
            <a:pPr marL="457200" indent="-457200">
              <a:buFont typeface="Arial" panose="020B0604020202020204" pitchFamily="34" charset="0"/>
              <a:buChar char="•"/>
            </a:pPr>
            <a:r>
              <a:rPr lang="ru-RU" dirty="0" smtClean="0"/>
              <a:t>Соблюдать требования</a:t>
            </a:r>
            <a:endParaRPr lang="en-US" dirty="0"/>
          </a:p>
          <a:p>
            <a:endParaRPr lang="en-US" dirty="0"/>
          </a:p>
        </p:txBody>
      </p:sp>
      <p:pic>
        <p:nvPicPr>
          <p:cNvPr id="11" name="Picture 10">
            <a:extLst>
              <a:ext uri="{FF2B5EF4-FFF2-40B4-BE49-F238E27FC236}">
                <a16:creationId xmlns="" xmlns:a16="http://schemas.microsoft.com/office/drawing/2014/main" id="{3DDD1CC9-D448-4B31-BA6F-80EE3B9C200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9050"/>
            <a:ext cx="3924300" cy="6877050"/>
          </a:xfrm>
          <a:prstGeom prst="rect">
            <a:avLst/>
          </a:prstGeom>
        </p:spPr>
      </p:pic>
    </p:spTree>
    <p:extLst>
      <p:ext uri="{BB962C8B-B14F-4D97-AF65-F5344CB8AC3E}">
        <p14:creationId xmlns:p14="http://schemas.microsoft.com/office/powerpoint/2010/main" val="197042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5" name="Title 4"/>
          <p:cNvSpPr>
            <a:spLocks noGrp="1"/>
          </p:cNvSpPr>
          <p:nvPr>
            <p:ph type="title"/>
          </p:nvPr>
        </p:nvSpPr>
        <p:spPr>
          <a:xfrm>
            <a:off x="4130566" y="565265"/>
            <a:ext cx="7835357" cy="1588127"/>
          </a:xfrm>
        </p:spPr>
        <p:txBody>
          <a:bodyPr wrap="square">
            <a:spAutoFit/>
          </a:bodyPr>
          <a:lstStyle/>
          <a:p>
            <a:r>
              <a:rPr lang="ru-RU" sz="5400" dirty="0" smtClean="0"/>
              <a:t>Новые области стандартизации</a:t>
            </a:r>
            <a:endParaRPr lang="en-US" sz="5400" dirty="0"/>
          </a:p>
        </p:txBody>
      </p:sp>
      <p:sp>
        <p:nvSpPr>
          <p:cNvPr id="6" name="Text Placeholder 5"/>
          <p:cNvSpPr>
            <a:spLocks noGrp="1"/>
          </p:cNvSpPr>
          <p:nvPr>
            <p:ph type="body" sz="quarter" idx="12"/>
          </p:nvPr>
        </p:nvSpPr>
        <p:spPr>
          <a:xfrm>
            <a:off x="4249710" y="2952044"/>
            <a:ext cx="6883399" cy="3060325"/>
          </a:xfrm>
        </p:spPr>
        <p:txBody>
          <a:bodyPr>
            <a:spAutoFit/>
          </a:bodyPr>
          <a:lstStyle/>
          <a:p>
            <a:pPr marL="457200" indent="-457200">
              <a:buFont typeface="Arial" panose="020B0604020202020204" pitchFamily="34" charset="0"/>
              <a:buChar char="•"/>
            </a:pPr>
            <a:r>
              <a:rPr lang="ru-RU" dirty="0" smtClean="0"/>
              <a:t>«Интернет вещей»</a:t>
            </a:r>
            <a:endParaRPr lang="en-US" dirty="0"/>
          </a:p>
          <a:p>
            <a:pPr marL="457200" indent="-457200">
              <a:buFont typeface="Arial" panose="020B0604020202020204" pitchFamily="34" charset="0"/>
              <a:buChar char="•"/>
            </a:pPr>
            <a:r>
              <a:rPr lang="ru-RU" dirty="0" smtClean="0"/>
              <a:t>«Умные города»</a:t>
            </a:r>
            <a:endParaRPr lang="en-US" dirty="0"/>
          </a:p>
          <a:p>
            <a:pPr marL="457200" indent="-457200">
              <a:buFont typeface="Arial" panose="020B0604020202020204" pitchFamily="34" charset="0"/>
              <a:buChar char="•"/>
            </a:pPr>
            <a:r>
              <a:rPr lang="ru-RU" dirty="0" err="1" smtClean="0"/>
              <a:t>Дроны</a:t>
            </a:r>
            <a:endParaRPr lang="en-US" dirty="0"/>
          </a:p>
          <a:p>
            <a:pPr marL="457200" indent="-457200">
              <a:buFont typeface="Arial" panose="020B0604020202020204" pitchFamily="34" charset="0"/>
              <a:buChar char="•"/>
            </a:pPr>
            <a:r>
              <a:rPr lang="ru-RU" dirty="0" smtClean="0"/>
              <a:t>Роботы </a:t>
            </a:r>
            <a:endParaRPr lang="en-US" dirty="0"/>
          </a:p>
          <a:p>
            <a:pPr marL="457200" indent="-457200">
              <a:buFont typeface="Arial" panose="020B0604020202020204" pitchFamily="34" charset="0"/>
              <a:buChar char="•"/>
            </a:pPr>
            <a:r>
              <a:rPr lang="ru-RU" dirty="0" smtClean="0"/>
              <a:t>Технология «</a:t>
            </a:r>
            <a:r>
              <a:rPr lang="ru-RU" dirty="0" err="1" smtClean="0"/>
              <a:t>блокчейн</a:t>
            </a:r>
            <a:r>
              <a:rPr lang="ru-RU" dirty="0" smtClean="0"/>
              <a:t>»</a:t>
            </a:r>
            <a:endParaRPr lang="en-US" dirty="0"/>
          </a:p>
          <a:p>
            <a:pPr marL="457200" indent="-457200">
              <a:buFont typeface="Arial" panose="020B0604020202020204" pitchFamily="34" charset="0"/>
              <a:buChar char="•"/>
            </a:pPr>
            <a:r>
              <a:rPr lang="ru-RU" dirty="0" smtClean="0"/>
              <a:t>Стареющие общества</a:t>
            </a:r>
            <a:r>
              <a:rPr lang="en-US" dirty="0" smtClean="0"/>
              <a:t>…</a:t>
            </a:r>
            <a:endParaRPr lang="en-US" dirty="0"/>
          </a:p>
        </p:txBody>
      </p:sp>
      <p:pic>
        <p:nvPicPr>
          <p:cNvPr id="9" name="Picture 8">
            <a:extLst>
              <a:ext uri="{FF2B5EF4-FFF2-40B4-BE49-F238E27FC236}">
                <a16:creationId xmlns="" xmlns:a16="http://schemas.microsoft.com/office/drawing/2014/main" id="{A2DFFF17-C496-4E80-BC9D-F4C951DFCD7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3924300" cy="6959600"/>
          </a:xfrm>
          <a:prstGeom prst="rect">
            <a:avLst/>
          </a:prstGeom>
        </p:spPr>
      </p:pic>
    </p:spTree>
    <p:extLst>
      <p:ext uri="{BB962C8B-B14F-4D97-AF65-F5344CB8AC3E}">
        <p14:creationId xmlns:p14="http://schemas.microsoft.com/office/powerpoint/2010/main" val="4165667587"/>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SO Template.potx" id="{683F6157-9453-4546-A2EF-3D1C5D969320}" vid="{80FBEB72-11C6-4C07-9B5A-6C59F24DD3AA}"/>
    </a:ext>
  </a:extLst>
</a:theme>
</file>

<file path=ppt/theme/theme2.xml><?xml version="1.0" encoding="utf-8"?>
<a:theme xmlns:a="http://schemas.openxmlformats.org/drawingml/2006/main" name="Section title slide R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SO Template.potx" id="{683F6157-9453-4546-A2EF-3D1C5D969320}" vid="{7A609244-1E1A-4080-AAAC-61BF0591C861}"/>
    </a:ext>
  </a:extLst>
</a:theme>
</file>

<file path=ppt/theme/theme3.xml><?xml version="1.0" encoding="utf-8"?>
<a:theme xmlns:a="http://schemas.openxmlformats.org/drawingml/2006/main" name="Section title slide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SO Template.potx" id="{683F6157-9453-4546-A2EF-3D1C5D969320}" vid="{B0BA834D-D045-49EC-A039-762AB2C294E8}"/>
    </a:ext>
  </a:extLst>
</a:theme>
</file>

<file path=ppt/theme/theme4.xml><?xml version="1.0" encoding="utf-8"?>
<a:theme xmlns:a="http://schemas.openxmlformats.org/drawingml/2006/main" name="Inside slides (text without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SO Template.potx" id="{683F6157-9453-4546-A2EF-3D1C5D969320}" vid="{B8A96A12-B47E-40DF-BAC8-F5B588EDA5FE}"/>
    </a:ext>
  </a:extLst>
</a:theme>
</file>

<file path=ppt/theme/theme5.xml><?xml version="1.0" encoding="utf-8"?>
<a:theme xmlns:a="http://schemas.openxmlformats.org/drawingml/2006/main" name="Side pho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ISO Template.potx" id="{683F6157-9453-4546-A2EF-3D1C5D969320}" vid="{1DE2E849-57BE-488F-B116-3DDB2FB36CF5}"/>
    </a:ext>
  </a:extLst>
</a:theme>
</file>

<file path=ppt/theme/theme6.xml><?xml version="1.0" encoding="utf-8"?>
<a:theme xmlns:a="http://schemas.openxmlformats.org/drawingml/2006/main" name="1_Side pho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ew template with example slides - (v0.5).potx" id="{1173D4EE-0449-4FCE-B9FE-76D0BF187109}" vid="{B40AE539-C2E4-41CA-8A31-D3B1AF678CD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ISO Template</Template>
  <TotalTime>972</TotalTime>
  <Words>1579</Words>
  <Application>Microsoft Office PowerPoint</Application>
  <PresentationFormat>Custom</PresentationFormat>
  <Paragraphs>261</Paragraphs>
  <Slides>30</Slides>
  <Notes>17</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Title slide</vt:lpstr>
      <vt:lpstr>Section title slide Red</vt:lpstr>
      <vt:lpstr>Section title slide dark</vt:lpstr>
      <vt:lpstr>Inside slides (text without background)</vt:lpstr>
      <vt:lpstr>Side photo</vt:lpstr>
      <vt:lpstr>1_Side photo</vt:lpstr>
      <vt:lpstr>Международные практики оценки соответствия    Санкт-Петербург  Шон МакКертен Директор по оценке соответствия и вопросам потребителей ISO </vt:lpstr>
      <vt:lpstr>Роль ISO и стандартов</vt:lpstr>
      <vt:lpstr>Кратко об ISO</vt:lpstr>
      <vt:lpstr>Кратко об ISO</vt:lpstr>
      <vt:lpstr>PowerPoint Presentation</vt:lpstr>
      <vt:lpstr>Стандарты, способствующие торговле</vt:lpstr>
      <vt:lpstr>Стандарты способствуют:</vt:lpstr>
      <vt:lpstr>Не только крупный бизнес</vt:lpstr>
      <vt:lpstr>Новые области стандартизации</vt:lpstr>
      <vt:lpstr>Стандарты систем менеджмента</vt:lpstr>
      <vt:lpstr>Влияние на национальные экономики</vt:lpstr>
      <vt:lpstr>Федеральное агентство по техническому регулированию и метрологии (ГОСТ Р)</vt:lpstr>
      <vt:lpstr>Стандарты и оценка соответствия</vt:lpstr>
      <vt:lpstr>Стандарты экономической ценности</vt:lpstr>
      <vt:lpstr>Всё сводится к баллону с газом</vt:lpstr>
      <vt:lpstr>Газ – преимущества стандартов и оценки соответствия </vt:lpstr>
      <vt:lpstr>Определение оценки соответствия</vt:lpstr>
      <vt:lpstr>Кто участвует в оценке соответствия</vt:lpstr>
      <vt:lpstr>Действия в рамках оценки соответствия</vt:lpstr>
      <vt:lpstr>Аккредитация  </vt:lpstr>
      <vt:lpstr>Оценка соответствия и риск</vt:lpstr>
      <vt:lpstr>Взаимосвязь деятельности по оценке соответствия и риска</vt:lpstr>
      <vt:lpstr>Примеры риск-ориентированной оценки соответствия</vt:lpstr>
      <vt:lpstr>Максимальное повышение экономических преимуществ оценки соответствия</vt:lpstr>
      <vt:lpstr>Оценка соответствия и торговля</vt:lpstr>
      <vt:lpstr>PowerPoint Presentation</vt:lpstr>
      <vt:lpstr>CASCO в цифрах</vt:lpstr>
      <vt:lpstr>Комплекс инструментов оценки качества</vt:lpstr>
      <vt:lpstr>PowerPoint Presentation</vt:lpstr>
      <vt:lpstr>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Place and date</dc:title>
  <dc:creator>MACCURTAIN Sean</dc:creator>
  <cp:lastModifiedBy>Alex</cp:lastModifiedBy>
  <cp:revision>39</cp:revision>
  <dcterms:created xsi:type="dcterms:W3CDTF">2018-09-03T07:20:57Z</dcterms:created>
  <dcterms:modified xsi:type="dcterms:W3CDTF">2018-10-01T12:39:59Z</dcterms:modified>
</cp:coreProperties>
</file>