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  <p:sldMasterId id="2147483698" r:id="rId4"/>
    <p:sldMasterId id="2147483710" r:id="rId5"/>
  </p:sldMasterIdLst>
  <p:notesMasterIdLst>
    <p:notesMasterId r:id="rId30"/>
  </p:notesMasterIdLst>
  <p:handoutMasterIdLst>
    <p:handoutMasterId r:id="rId31"/>
  </p:handoutMasterIdLst>
  <p:sldIdLst>
    <p:sldId id="273" r:id="rId6"/>
    <p:sldId id="360" r:id="rId7"/>
    <p:sldId id="299" r:id="rId8"/>
    <p:sldId id="361" r:id="rId9"/>
    <p:sldId id="296" r:id="rId10"/>
    <p:sldId id="302" r:id="rId11"/>
    <p:sldId id="309" r:id="rId12"/>
    <p:sldId id="310" r:id="rId13"/>
    <p:sldId id="312" r:id="rId14"/>
    <p:sldId id="313" r:id="rId15"/>
    <p:sldId id="294" r:id="rId16"/>
    <p:sldId id="362" r:id="rId17"/>
    <p:sldId id="366" r:id="rId18"/>
    <p:sldId id="367" r:id="rId19"/>
    <p:sldId id="355" r:id="rId20"/>
    <p:sldId id="364" r:id="rId21"/>
    <p:sldId id="365" r:id="rId22"/>
    <p:sldId id="348" r:id="rId23"/>
    <p:sldId id="349" r:id="rId24"/>
    <p:sldId id="350" r:id="rId25"/>
    <p:sldId id="363" r:id="rId26"/>
    <p:sldId id="356" r:id="rId27"/>
    <p:sldId id="332" r:id="rId28"/>
    <p:sldId id="359" r:id="rId29"/>
  </p:sldIdLst>
  <p:sldSz cx="9144000" cy="6858000" type="screen4x3"/>
  <p:notesSz cx="6797675" cy="9928225"/>
  <p:defaultTextStyle>
    <a:defPPr>
      <a:defRPr lang="ru-RU"/>
    </a:defPPr>
    <a:lvl1pPr algn="l" rtl="0" fontAlgn="base">
      <a:lnSpc>
        <a:spcPct val="90000"/>
      </a:lnSpc>
      <a:spcBef>
        <a:spcPct val="20000"/>
      </a:spcBef>
      <a:spcAft>
        <a:spcPct val="0"/>
      </a:spcAft>
      <a:defRPr kern="1200">
        <a:solidFill>
          <a:schemeClr val="bg1"/>
        </a:solidFill>
        <a:latin typeface="Times New Roman" pitchFamily="18" charset="0"/>
        <a:ea typeface="+mn-ea"/>
        <a:cs typeface="+mn-cs"/>
      </a:defRPr>
    </a:lvl1pPr>
    <a:lvl2pPr marL="457200" algn="l" rtl="0" fontAlgn="base">
      <a:lnSpc>
        <a:spcPct val="90000"/>
      </a:lnSpc>
      <a:spcBef>
        <a:spcPct val="20000"/>
      </a:spcBef>
      <a:spcAft>
        <a:spcPct val="0"/>
      </a:spcAft>
      <a:defRPr kern="1200">
        <a:solidFill>
          <a:schemeClr val="bg1"/>
        </a:solidFill>
        <a:latin typeface="Times New Roman" pitchFamily="18" charset="0"/>
        <a:ea typeface="+mn-ea"/>
        <a:cs typeface="+mn-cs"/>
      </a:defRPr>
    </a:lvl2pPr>
    <a:lvl3pPr marL="914400" algn="l" rtl="0" fontAlgn="base">
      <a:lnSpc>
        <a:spcPct val="90000"/>
      </a:lnSpc>
      <a:spcBef>
        <a:spcPct val="20000"/>
      </a:spcBef>
      <a:spcAft>
        <a:spcPct val="0"/>
      </a:spcAft>
      <a:defRPr kern="1200">
        <a:solidFill>
          <a:schemeClr val="bg1"/>
        </a:solidFill>
        <a:latin typeface="Times New Roman" pitchFamily="18" charset="0"/>
        <a:ea typeface="+mn-ea"/>
        <a:cs typeface="+mn-cs"/>
      </a:defRPr>
    </a:lvl3pPr>
    <a:lvl4pPr marL="1371600" algn="l" rtl="0" fontAlgn="base">
      <a:lnSpc>
        <a:spcPct val="90000"/>
      </a:lnSpc>
      <a:spcBef>
        <a:spcPct val="20000"/>
      </a:spcBef>
      <a:spcAft>
        <a:spcPct val="0"/>
      </a:spcAft>
      <a:defRPr kern="1200">
        <a:solidFill>
          <a:schemeClr val="bg1"/>
        </a:solidFill>
        <a:latin typeface="Times New Roman" pitchFamily="18" charset="0"/>
        <a:ea typeface="+mn-ea"/>
        <a:cs typeface="+mn-cs"/>
      </a:defRPr>
    </a:lvl4pPr>
    <a:lvl5pPr marL="1828800" algn="l" rtl="0" fontAlgn="base">
      <a:lnSpc>
        <a:spcPct val="90000"/>
      </a:lnSpc>
      <a:spcBef>
        <a:spcPct val="20000"/>
      </a:spcBef>
      <a:spcAft>
        <a:spcPct val="0"/>
      </a:spcAft>
      <a:defRPr kern="1200">
        <a:solidFill>
          <a:schemeClr val="bg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98C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0491" autoAdjust="0"/>
    <p:restoredTop sz="97312" autoAdjust="0"/>
  </p:normalViewPr>
  <p:slideViewPr>
    <p:cSldViewPr>
      <p:cViewPr>
        <p:scale>
          <a:sx n="75" d="100"/>
          <a:sy n="75" d="100"/>
        </p:scale>
        <p:origin x="-220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244" y="-102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406003242438084"/>
          <c:y val="5.5555497107117963E-2"/>
          <c:w val="0.82346033053940504"/>
          <c:h val="0.81125451785965641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'Парк с добычей'!$B$6:$B$9</c:f>
              <c:strCache>
                <c:ptCount val="4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  <c:pt idx="3">
                  <c:v>2018г.</c:v>
                </c:pt>
              </c:strCache>
            </c:strRef>
          </c:cat>
          <c:val>
            <c:numRef>
              <c:f>'Парк с добычей'!$C$6:$C$9</c:f>
              <c:numCache>
                <c:formatCode>General</c:formatCode>
                <c:ptCount val="4"/>
                <c:pt idx="0">
                  <c:v>511411</c:v>
                </c:pt>
                <c:pt idx="1">
                  <c:v>525859</c:v>
                </c:pt>
                <c:pt idx="2">
                  <c:v>539402</c:v>
                </c:pt>
                <c:pt idx="3">
                  <c:v>542417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78560256"/>
        <c:axId val="82040704"/>
      </c:barChart>
      <c:catAx>
        <c:axId val="785602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82040704"/>
        <c:crosses val="autoZero"/>
        <c:auto val="1"/>
        <c:lblAlgn val="ctr"/>
        <c:lblOffset val="100"/>
        <c:noMultiLvlLbl val="0"/>
      </c:catAx>
      <c:valAx>
        <c:axId val="820407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ru-RU" sz="9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Количество ТПА, ед</a:t>
                </a:r>
                <a:r>
                  <a:rPr lang="ru-RU" b="0" dirty="0"/>
                  <a:t>.</a:t>
                </a:r>
              </a:p>
            </c:rich>
          </c:tx>
          <c:layout>
            <c:manualLayout>
              <c:xMode val="edge"/>
              <c:yMode val="edge"/>
              <c:x val="8.2150043744531956E-3"/>
              <c:y val="0.3010586176727909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78560256"/>
        <c:crosses val="autoZero"/>
        <c:crossBetween val="between"/>
      </c:valAx>
    </c:plotArea>
    <c:plotVisOnly val="1"/>
    <c:dispBlanksAs val="gap"/>
    <c:showDLblsOverMax val="0"/>
  </c:chart>
  <c:spPr>
    <a:solidFill>
      <a:srgbClr val="FFFFFF"/>
    </a:solidFill>
  </c:sp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188573281688519E-2"/>
          <c:y val="3.0683403068340307E-2"/>
          <c:w val="0.80673534457153595"/>
          <c:h val="0.791989808805280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причины!$C$13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-1.3409961685823755E-2"/>
                  <c:y val="8.880994671403196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причины!$B$14:$B$18</c:f>
              <c:strCache>
                <c:ptCount val="5"/>
                <c:pt idx="0">
                  <c:v>Негерметичность 
по затвору</c:v>
                </c:pt>
                <c:pt idx="1">
                  <c:v>КР и Р,
вырезан по условиям
эксплуатации, замена 
неравнопроходной 
запорной арматуры </c:v>
                </c:pt>
                <c:pt idx="2">
                  <c:v>Невыполнение функций «открытия-закрытия»</c:v>
                </c:pt>
                <c:pt idx="3">
                  <c:v>Потеря технических 
характеристик арматуры</c:v>
                </c:pt>
                <c:pt idx="4">
                  <c:v>Другие</c:v>
                </c:pt>
              </c:strCache>
            </c:strRef>
          </c:cat>
          <c:val>
            <c:numRef>
              <c:f>причины!$C$14:$C$18</c:f>
              <c:numCache>
                <c:formatCode>General</c:formatCode>
                <c:ptCount val="5"/>
                <c:pt idx="0">
                  <c:v>3410</c:v>
                </c:pt>
                <c:pt idx="1">
                  <c:v>3070</c:v>
                </c:pt>
                <c:pt idx="2">
                  <c:v>116</c:v>
                </c:pt>
                <c:pt idx="3">
                  <c:v>184</c:v>
                </c:pt>
                <c:pt idx="4">
                  <c:v>161</c:v>
                </c:pt>
              </c:numCache>
            </c:numRef>
          </c:val>
        </c:ser>
        <c:ser>
          <c:idx val="1"/>
          <c:order val="1"/>
          <c:tx>
            <c:strRef>
              <c:f>причины!$D$13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8580246913580423E-3"/>
                  <c:y val="1.11576011157601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787037037037002E-3"/>
                  <c:y val="8.36820083682008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причины!$B$14:$B$18</c:f>
              <c:strCache>
                <c:ptCount val="5"/>
                <c:pt idx="0">
                  <c:v>Негерметичность 
по затвору</c:v>
                </c:pt>
                <c:pt idx="1">
                  <c:v>КР и Р,
вырезан по условиям
эксплуатации, замена 
неравнопроходной 
запорной арматуры </c:v>
                </c:pt>
                <c:pt idx="2">
                  <c:v>Невыполнение функций «открытия-закрытия»</c:v>
                </c:pt>
                <c:pt idx="3">
                  <c:v>Потеря технических 
характеристик арматуры</c:v>
                </c:pt>
                <c:pt idx="4">
                  <c:v>Другие</c:v>
                </c:pt>
              </c:strCache>
            </c:strRef>
          </c:cat>
          <c:val>
            <c:numRef>
              <c:f>причины!$D$14:$D$18</c:f>
              <c:numCache>
                <c:formatCode>General</c:formatCode>
                <c:ptCount val="5"/>
                <c:pt idx="0">
                  <c:v>3335</c:v>
                </c:pt>
                <c:pt idx="1">
                  <c:v>3159</c:v>
                </c:pt>
                <c:pt idx="2">
                  <c:v>91</c:v>
                </c:pt>
                <c:pt idx="3">
                  <c:v>253</c:v>
                </c:pt>
                <c:pt idx="4">
                  <c:v>235</c:v>
                </c:pt>
              </c:numCache>
            </c:numRef>
          </c:val>
        </c:ser>
        <c:ser>
          <c:idx val="2"/>
          <c:order val="2"/>
          <c:tx>
            <c:strRef>
              <c:f>причины!$E$13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причины!$B$14:$B$18</c:f>
              <c:strCache>
                <c:ptCount val="5"/>
                <c:pt idx="0">
                  <c:v>Негерметичность 
по затвору</c:v>
                </c:pt>
                <c:pt idx="1">
                  <c:v>КР и Р,
вырезан по условиям
эксплуатации, замена 
неравнопроходной 
запорной арматуры </c:v>
                </c:pt>
                <c:pt idx="2">
                  <c:v>Невыполнение функций «открытия-закрытия»</c:v>
                </c:pt>
                <c:pt idx="3">
                  <c:v>Потеря технических 
характеристик арматуры</c:v>
                </c:pt>
                <c:pt idx="4">
                  <c:v>Другие</c:v>
                </c:pt>
              </c:strCache>
            </c:strRef>
          </c:cat>
          <c:val>
            <c:numRef>
              <c:f>причины!$E$14:$E$18</c:f>
              <c:numCache>
                <c:formatCode>General</c:formatCode>
                <c:ptCount val="5"/>
                <c:pt idx="0">
                  <c:v>2857</c:v>
                </c:pt>
                <c:pt idx="1">
                  <c:v>2607</c:v>
                </c:pt>
                <c:pt idx="2">
                  <c:v>113</c:v>
                </c:pt>
                <c:pt idx="3">
                  <c:v>314</c:v>
                </c:pt>
                <c:pt idx="4">
                  <c:v>116</c:v>
                </c:pt>
              </c:numCache>
            </c:numRef>
          </c:val>
        </c:ser>
        <c:ser>
          <c:idx val="3"/>
          <c:order val="3"/>
          <c:tx>
            <c:strRef>
              <c:f>причины!$F$13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cat>
            <c:strRef>
              <c:f>причины!$B$14:$B$18</c:f>
              <c:strCache>
                <c:ptCount val="5"/>
                <c:pt idx="0">
                  <c:v>Негерметичность 
по затвору</c:v>
                </c:pt>
                <c:pt idx="1">
                  <c:v>КР и Р,
вырезан по условиям
эксплуатации, замена 
неравнопроходной 
запорной арматуры </c:v>
                </c:pt>
                <c:pt idx="2">
                  <c:v>Невыполнение функций «открытия-закрытия»</c:v>
                </c:pt>
                <c:pt idx="3">
                  <c:v>Потеря технических 
характеристик арматуры</c:v>
                </c:pt>
                <c:pt idx="4">
                  <c:v>Другие</c:v>
                </c:pt>
              </c:strCache>
            </c:strRef>
          </c:cat>
          <c:val>
            <c:numRef>
              <c:f>причины!$F$14:$F$18</c:f>
              <c:numCache>
                <c:formatCode>General</c:formatCode>
                <c:ptCount val="5"/>
                <c:pt idx="0">
                  <c:v>2341</c:v>
                </c:pt>
                <c:pt idx="1">
                  <c:v>3236</c:v>
                </c:pt>
                <c:pt idx="2">
                  <c:v>54</c:v>
                </c:pt>
                <c:pt idx="3">
                  <c:v>261</c:v>
                </c:pt>
                <c:pt idx="4">
                  <c:v>100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09875200"/>
        <c:axId val="109876736"/>
      </c:barChart>
      <c:catAx>
        <c:axId val="1098752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9876736"/>
        <c:crosses val="autoZero"/>
        <c:auto val="1"/>
        <c:lblAlgn val="ctr"/>
        <c:lblOffset val="100"/>
        <c:noMultiLvlLbl val="0"/>
      </c:catAx>
      <c:valAx>
        <c:axId val="1098767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98752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9941399501736652"/>
          <c:y val="0.24023874630733916"/>
          <c:w val="7.138790840800073E-2"/>
          <c:h val="0.21412567656396414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</c:sp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'вырезка 2015-2018гг'!$A$24</c:f>
              <c:strCache>
                <c:ptCount val="1"/>
                <c:pt idx="0">
                  <c:v>Вырезанная ТПА в 2015г.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7.6277374776971777E-3"/>
                  <c:y val="3.201797181692346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7162471395881024E-2"/>
                  <c:y val="1.280819724623759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3348588863462971E-2"/>
                  <c:y val="-3.202049311559397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7.6277650648360028E-3"/>
                  <c:y val="-3.202049311559397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9.5347063310450043E-3"/>
                  <c:y val="9.606147934678194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'вырезка 2015-2018гг'!$B$23:$F$23</c:f>
              <c:strCache>
                <c:ptCount val="5"/>
                <c:pt idx="0">
                  <c:v>до 3 лет</c:v>
                </c:pt>
                <c:pt idx="1">
                  <c:v>4-10 лет </c:v>
                </c:pt>
                <c:pt idx="2">
                  <c:v>11-20 лет</c:v>
                </c:pt>
                <c:pt idx="3">
                  <c:v>21-29 лет</c:v>
                </c:pt>
                <c:pt idx="4">
                  <c:v>30 лет и более</c:v>
                </c:pt>
              </c:strCache>
            </c:strRef>
          </c:cat>
          <c:val>
            <c:numRef>
              <c:f>'вырезка 2015-2018гг'!$B$24:$F$24</c:f>
              <c:numCache>
                <c:formatCode>General</c:formatCode>
                <c:ptCount val="5"/>
                <c:pt idx="0">
                  <c:v>81</c:v>
                </c:pt>
                <c:pt idx="1">
                  <c:v>607</c:v>
                </c:pt>
                <c:pt idx="2">
                  <c:v>1139</c:v>
                </c:pt>
                <c:pt idx="3">
                  <c:v>1419</c:v>
                </c:pt>
                <c:pt idx="4">
                  <c:v>3695</c:v>
                </c:pt>
              </c:numCache>
            </c:numRef>
          </c:val>
        </c:ser>
        <c:ser>
          <c:idx val="1"/>
          <c:order val="1"/>
          <c:tx>
            <c:strRef>
              <c:f>'вырезка 2015-2018гг'!$A$25</c:f>
              <c:strCache>
                <c:ptCount val="1"/>
                <c:pt idx="0">
                  <c:v>Вырезанная ТПА в 2016г.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2.7478110511776578E-3"/>
                  <c:y val="3.202049311559397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441647597254004E-2"/>
                  <c:y val="-9.606147934678194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6.40409862311879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'вырезка 2015-2018гг'!$B$23:$F$23</c:f>
              <c:strCache>
                <c:ptCount val="5"/>
                <c:pt idx="0">
                  <c:v>до 3 лет</c:v>
                </c:pt>
                <c:pt idx="1">
                  <c:v>4-10 лет </c:v>
                </c:pt>
                <c:pt idx="2">
                  <c:v>11-20 лет</c:v>
                </c:pt>
                <c:pt idx="3">
                  <c:v>21-29 лет</c:v>
                </c:pt>
                <c:pt idx="4">
                  <c:v>30 лет и более</c:v>
                </c:pt>
              </c:strCache>
            </c:strRef>
          </c:cat>
          <c:val>
            <c:numRef>
              <c:f>'вырезка 2015-2018гг'!$B$25:$F$25</c:f>
              <c:numCache>
                <c:formatCode>General</c:formatCode>
                <c:ptCount val="5"/>
                <c:pt idx="0">
                  <c:v>84</c:v>
                </c:pt>
                <c:pt idx="1">
                  <c:v>600</c:v>
                </c:pt>
                <c:pt idx="2">
                  <c:v>1112</c:v>
                </c:pt>
                <c:pt idx="3">
                  <c:v>1870</c:v>
                </c:pt>
                <c:pt idx="4">
                  <c:v>3407</c:v>
                </c:pt>
              </c:numCache>
            </c:numRef>
          </c:val>
        </c:ser>
        <c:ser>
          <c:idx val="2"/>
          <c:order val="2"/>
          <c:tx>
            <c:strRef>
              <c:f>'вырезка 2015-2018гг'!$A$26</c:f>
              <c:strCache>
                <c:ptCount val="1"/>
                <c:pt idx="0">
                  <c:v>Вырезанная ТПА в 2017г.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534726371744481E-3"/>
                  <c:y val="1.333250298577935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6277650648360028E-3"/>
                  <c:y val="6.40409862311879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720823798627002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'вырезка 2015-2018гг'!$B$23:$F$23</c:f>
              <c:strCache>
                <c:ptCount val="5"/>
                <c:pt idx="0">
                  <c:v>до 3 лет</c:v>
                </c:pt>
                <c:pt idx="1">
                  <c:v>4-10 лет </c:v>
                </c:pt>
                <c:pt idx="2">
                  <c:v>11-20 лет</c:v>
                </c:pt>
                <c:pt idx="3">
                  <c:v>21-29 лет</c:v>
                </c:pt>
                <c:pt idx="4">
                  <c:v>30 лет и более</c:v>
                </c:pt>
              </c:strCache>
            </c:strRef>
          </c:cat>
          <c:val>
            <c:numRef>
              <c:f>'вырезка 2015-2018гг'!$B$26:$F$26</c:f>
              <c:numCache>
                <c:formatCode>General</c:formatCode>
                <c:ptCount val="5"/>
                <c:pt idx="0">
                  <c:v>126</c:v>
                </c:pt>
                <c:pt idx="1">
                  <c:v>451</c:v>
                </c:pt>
                <c:pt idx="2">
                  <c:v>1011</c:v>
                </c:pt>
                <c:pt idx="3">
                  <c:v>1464</c:v>
                </c:pt>
                <c:pt idx="4">
                  <c:v>2955</c:v>
                </c:pt>
              </c:numCache>
            </c:numRef>
          </c:val>
        </c:ser>
        <c:ser>
          <c:idx val="3"/>
          <c:order val="3"/>
          <c:tx>
            <c:strRef>
              <c:f>'вырезка 2015-2018гг'!$A$27</c:f>
              <c:strCache>
                <c:ptCount val="1"/>
                <c:pt idx="0">
                  <c:v>Вырезанная ТПА в 2018г.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7162471395881007E-2"/>
                  <c:y val="1.601024655779699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84424879960871E-2"/>
                  <c:y val="1.92122958693563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6.992037203489241E-17"/>
                  <c:y val="1.280819724623759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'вырезка 2015-2018гг'!$B$23:$F$23</c:f>
              <c:strCache>
                <c:ptCount val="5"/>
                <c:pt idx="0">
                  <c:v>до 3 лет</c:v>
                </c:pt>
                <c:pt idx="1">
                  <c:v>4-10 лет </c:v>
                </c:pt>
                <c:pt idx="2">
                  <c:v>11-20 лет</c:v>
                </c:pt>
                <c:pt idx="3">
                  <c:v>21-29 лет</c:v>
                </c:pt>
                <c:pt idx="4">
                  <c:v>30 лет и более</c:v>
                </c:pt>
              </c:strCache>
            </c:strRef>
          </c:cat>
          <c:val>
            <c:numRef>
              <c:f>'вырезка 2015-2018гг'!$B$27:$F$27</c:f>
              <c:numCache>
                <c:formatCode>General</c:formatCode>
                <c:ptCount val="5"/>
                <c:pt idx="0">
                  <c:v>133</c:v>
                </c:pt>
                <c:pt idx="1">
                  <c:v>604</c:v>
                </c:pt>
                <c:pt idx="2">
                  <c:v>781</c:v>
                </c:pt>
                <c:pt idx="3">
                  <c:v>1224</c:v>
                </c:pt>
                <c:pt idx="4">
                  <c:v>3250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5055360"/>
        <c:axId val="125056896"/>
      </c:barChart>
      <c:lineChart>
        <c:grouping val="standard"/>
        <c:varyColors val="0"/>
        <c:ser>
          <c:idx val="4"/>
          <c:order val="4"/>
          <c:tx>
            <c:strRef>
              <c:f>'вырезка 2015-2018гг'!$A$28</c:f>
              <c:strCache>
                <c:ptCount val="1"/>
                <c:pt idx="0">
                  <c:v>Общее количество вырезанной ТПА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4.2766769658226017E-3"/>
                  <c:y val="-6.5918239987223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9187626153030087E-2"/>
                  <c:y val="4.88312520012808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0293225677627411E-2"/>
                  <c:y val="4.47365657288079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0022883295194509E-2"/>
                  <c:y val="-2.16138328530258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976353928299007E-2"/>
                  <c:y val="1.04064081327009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'вырезка 2015-2018гг'!$B$23:$F$23</c:f>
              <c:strCache>
                <c:ptCount val="5"/>
                <c:pt idx="0">
                  <c:v>до 3 лет</c:v>
                </c:pt>
                <c:pt idx="1">
                  <c:v>4-10 лет </c:v>
                </c:pt>
                <c:pt idx="2">
                  <c:v>11-20 лет</c:v>
                </c:pt>
                <c:pt idx="3">
                  <c:v>21-29 лет</c:v>
                </c:pt>
                <c:pt idx="4">
                  <c:v>30 лет и более</c:v>
                </c:pt>
              </c:strCache>
            </c:strRef>
          </c:cat>
          <c:val>
            <c:numRef>
              <c:f>'вырезка 2015-2018гг'!$B$28:$F$28</c:f>
              <c:numCache>
                <c:formatCode>General</c:formatCode>
                <c:ptCount val="5"/>
                <c:pt idx="0">
                  <c:v>424</c:v>
                </c:pt>
                <c:pt idx="1">
                  <c:v>2262</c:v>
                </c:pt>
                <c:pt idx="2">
                  <c:v>4043</c:v>
                </c:pt>
                <c:pt idx="3">
                  <c:v>5977</c:v>
                </c:pt>
                <c:pt idx="4">
                  <c:v>13307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5064320"/>
        <c:axId val="125058432"/>
      </c:lineChart>
      <c:catAx>
        <c:axId val="1250553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5056896"/>
        <c:crosses val="autoZero"/>
        <c:auto val="1"/>
        <c:lblAlgn val="ctr"/>
        <c:lblOffset val="100"/>
        <c:noMultiLvlLbl val="0"/>
      </c:catAx>
      <c:valAx>
        <c:axId val="1250568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5055360"/>
        <c:crosses val="autoZero"/>
        <c:crossBetween val="between"/>
      </c:valAx>
      <c:valAx>
        <c:axId val="12505843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5064320"/>
        <c:crosses val="max"/>
        <c:crossBetween val="between"/>
      </c:valAx>
      <c:catAx>
        <c:axId val="125064320"/>
        <c:scaling>
          <c:orientation val="minMax"/>
        </c:scaling>
        <c:delete val="1"/>
        <c:axPos val="b"/>
        <c:majorTickMark val="out"/>
        <c:minorTickMark val="none"/>
        <c:tickLblPos val="nextTo"/>
        <c:crossAx val="125058432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78334226627471826"/>
          <c:y val="9.4548700144470407E-2"/>
          <c:w val="0.15691699921229971"/>
          <c:h val="0.82450629754689553"/>
        </c:manualLayout>
      </c:layout>
      <c:overlay val="0"/>
      <c:txPr>
        <a:bodyPr/>
        <a:lstStyle/>
        <a:p>
          <a:pPr>
            <a:defRPr sz="9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0804958263124239E-2"/>
          <c:y val="1.9349806193319691E-2"/>
          <c:w val="0.65373883278049194"/>
          <c:h val="0.96130038761336045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cene3d>
                <a:camera prst="orthographicFront"/>
                <a:lightRig rig="threePt" dir="t"/>
              </a:scene3d>
              <a:sp3d>
                <a:bevelT w="31750"/>
                <a:bevelB/>
              </a:sp3d>
            </c:spPr>
          </c:dPt>
          <c:dPt>
            <c:idx val="1"/>
            <c:bubble3D val="0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bubble3D val="0"/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-0.18618214445939885"/>
                  <c:y val="-6.764374295377677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54,01</a:t>
                    </a:r>
                    <a:r>
                      <a:rPr lang="ru-RU" dirty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2786002691790041"/>
                  <c:y val="-8.643367155204810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39,07</a:t>
                    </a:r>
                    <a:r>
                      <a:rPr lang="ru-RU" dirty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243158366980709E-2"/>
                  <c:y val="3.7579857196542651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0,90</a:t>
                    </a:r>
                    <a:r>
                      <a:rPr lang="ru-RU" dirty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8.9726334679228349E-3"/>
                  <c:y val="-2.630590003757985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4,36</a:t>
                    </a:r>
                    <a:r>
                      <a:rPr lang="ru-RU" dirty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2431583669807048E-2"/>
                  <c:y val="-3.382187147688838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1,67</a:t>
                    </a:r>
                    <a:r>
                      <a:rPr lang="ru-RU" dirty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'вырезка 1-2 кв. 2018г.'!$A$15:$A$19</c:f>
              <c:strCache>
                <c:ptCount val="5"/>
                <c:pt idx="0">
                  <c:v>КР и Р,
вырезан по условиям эксплуатации, 
замена неравнопроходной 
запорной арматуры </c:v>
                </c:pt>
                <c:pt idx="1">
                  <c:v>Негерметичность по затвору</c:v>
                </c:pt>
                <c:pt idx="2">
                  <c:v>Невыполнение функций «открытия-закрытия»</c:v>
                </c:pt>
                <c:pt idx="3">
                  <c:v>Потеря технических характеристик арматуры</c:v>
                </c:pt>
                <c:pt idx="4">
                  <c:v>Другие</c:v>
                </c:pt>
              </c:strCache>
            </c:strRef>
          </c:cat>
          <c:val>
            <c:numRef>
              <c:f>'вырезка 1-2 кв. 2018г.'!$B$15:$B$19</c:f>
              <c:numCache>
                <c:formatCode>0.00</c:formatCode>
                <c:ptCount val="5"/>
                <c:pt idx="0">
                  <c:v>54.005340453938587</c:v>
                </c:pt>
                <c:pt idx="1">
                  <c:v>39.068758344459276</c:v>
                </c:pt>
                <c:pt idx="2">
                  <c:v>0.90120160213618161</c:v>
                </c:pt>
                <c:pt idx="3">
                  <c:v>4.355807743658211</c:v>
                </c:pt>
                <c:pt idx="4">
                  <c:v>1.6688918558077437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scene3d>
          <a:camera prst="orthographicFront"/>
          <a:lightRig rig="threePt" dir="t"/>
        </a:scene3d>
        <a:sp3d prstMaterial="dkEdge"/>
      </c:spPr>
    </c:plotArea>
    <c:legend>
      <c:legendPos val="r"/>
      <c:layout>
        <c:manualLayout>
          <c:xMode val="edge"/>
          <c:yMode val="edge"/>
          <c:x val="0.68657708163330189"/>
          <c:y val="9.7441906571148734E-2"/>
          <c:w val="0.30893660163273667"/>
          <c:h val="0.84962781755840389"/>
        </c:manualLayout>
      </c:layout>
      <c:overlay val="0"/>
      <c:spPr>
        <a:solidFill>
          <a:srgbClr val="FFFFFF"/>
        </a:solidFill>
        <a:ln w="3175"/>
      </c:spPr>
      <c:txPr>
        <a:bodyPr/>
        <a:lstStyle/>
        <a:p>
          <a:pPr>
            <a:defRPr sz="8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scene3d>
      <a:camera prst="orthographicFront"/>
      <a:lightRig rig="threePt" dir="t"/>
    </a:scene3d>
    <a:sp3d/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Смазки, герметики, очистители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'смазки 2018'!$C$27:$C$28</c:f>
              <c:strCache>
                <c:ptCount val="1"/>
                <c:pt idx="0">
                  <c:v>Потребность расчетная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/>
          </c:spPr>
          <c:invertIfNegative val="0"/>
          <c:dLbls>
            <c:txPr>
              <a:bodyPr/>
              <a:lstStyle/>
              <a:p>
                <a:pPr>
                  <a:defRPr sz="900" b="0" i="0" u="none" strike="noStrike" baseline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'смазки 2018'!$B$29:$B$32</c:f>
              <c:strCache>
                <c:ptCount val="4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  <c:pt idx="3">
                  <c:v>2018г.</c:v>
                </c:pt>
              </c:strCache>
            </c:strRef>
          </c:cat>
          <c:val>
            <c:numRef>
              <c:f>'смазки 2018'!$C$29:$C$32</c:f>
              <c:numCache>
                <c:formatCode>General</c:formatCode>
                <c:ptCount val="4"/>
                <c:pt idx="0">
                  <c:v>252.75</c:v>
                </c:pt>
                <c:pt idx="1">
                  <c:v>266.7</c:v>
                </c:pt>
                <c:pt idx="2">
                  <c:v>287.63</c:v>
                </c:pt>
                <c:pt idx="3">
                  <c:v>282.05</c:v>
                </c:pt>
              </c:numCache>
            </c:numRef>
          </c:val>
        </c:ser>
        <c:ser>
          <c:idx val="1"/>
          <c:order val="1"/>
          <c:tx>
            <c:strRef>
              <c:f>'смазки 2018'!$D$27:$D$28</c:f>
              <c:strCache>
                <c:ptCount val="1"/>
                <c:pt idx="0">
                  <c:v>Закуплено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/>
          </c:spPr>
          <c:invertIfNegative val="0"/>
          <c:dLbls>
            <c:txPr>
              <a:bodyPr/>
              <a:lstStyle/>
              <a:p>
                <a:pPr>
                  <a:defRPr sz="900" b="0" i="0" u="none" strike="noStrike" baseline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'смазки 2018'!$B$29:$B$32</c:f>
              <c:strCache>
                <c:ptCount val="4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  <c:pt idx="3">
                  <c:v>2018г.</c:v>
                </c:pt>
              </c:strCache>
            </c:strRef>
          </c:cat>
          <c:val>
            <c:numRef>
              <c:f>'смазки 2018'!$D$29:$D$32</c:f>
              <c:numCache>
                <c:formatCode>General</c:formatCode>
                <c:ptCount val="4"/>
                <c:pt idx="0">
                  <c:v>123.83</c:v>
                </c:pt>
                <c:pt idx="1">
                  <c:v>121.2</c:v>
                </c:pt>
                <c:pt idx="2">
                  <c:v>133.6</c:v>
                </c:pt>
                <c:pt idx="3">
                  <c:v>129.11000000000001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6579712"/>
        <c:axId val="132748416"/>
      </c:barChart>
      <c:catAx>
        <c:axId val="116579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defRPr>
            </a:pPr>
            <a:endParaRPr lang="ru-RU"/>
          </a:p>
        </c:txPr>
        <c:crossAx val="132748416"/>
        <c:crosses val="autoZero"/>
        <c:auto val="1"/>
        <c:lblAlgn val="ctr"/>
        <c:lblOffset val="100"/>
        <c:noMultiLvlLbl val="0"/>
      </c:catAx>
      <c:valAx>
        <c:axId val="1327484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тонны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defRPr>
            </a:pPr>
            <a:endParaRPr lang="ru-RU"/>
          </a:p>
        </c:txPr>
        <c:crossAx val="11657971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900" b="0" i="0" u="none" strike="noStrike" baseline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scene3d>
      <a:camera prst="orthographicFront"/>
      <a:lightRig rig="threePt" dir="t"/>
    </a:scene3d>
    <a:sp3d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Гидрожидкости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'смазки 2018'!$F$28</c:f>
              <c:strCache>
                <c:ptCount val="1"/>
                <c:pt idx="0">
                  <c:v>Потребность расчетная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'смазки 2018'!$B$29:$B$32</c:f>
              <c:strCache>
                <c:ptCount val="4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  <c:pt idx="3">
                  <c:v>2018г.</c:v>
                </c:pt>
              </c:strCache>
            </c:strRef>
          </c:cat>
          <c:val>
            <c:numRef>
              <c:f>'смазки 2018'!$F$29:$F$32</c:f>
              <c:numCache>
                <c:formatCode>General</c:formatCode>
                <c:ptCount val="4"/>
                <c:pt idx="0">
                  <c:v>1439994</c:v>
                </c:pt>
                <c:pt idx="1">
                  <c:v>1489874</c:v>
                </c:pt>
                <c:pt idx="2">
                  <c:v>1339747</c:v>
                </c:pt>
                <c:pt idx="3">
                  <c:v>1418754</c:v>
                </c:pt>
              </c:numCache>
            </c:numRef>
          </c:val>
        </c:ser>
        <c:ser>
          <c:idx val="1"/>
          <c:order val="1"/>
          <c:tx>
            <c:strRef>
              <c:f>'смазки 2018'!$G$28</c:f>
              <c:strCache>
                <c:ptCount val="1"/>
                <c:pt idx="0">
                  <c:v>Закуплено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'смазки 2018'!$B$29:$B$32</c:f>
              <c:strCache>
                <c:ptCount val="4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  <c:pt idx="3">
                  <c:v>2018г.</c:v>
                </c:pt>
              </c:strCache>
            </c:strRef>
          </c:cat>
          <c:val>
            <c:numRef>
              <c:f>'смазки 2018'!$G$29:$G$32</c:f>
              <c:numCache>
                <c:formatCode>General</c:formatCode>
                <c:ptCount val="4"/>
                <c:pt idx="0">
                  <c:v>570625</c:v>
                </c:pt>
                <c:pt idx="1">
                  <c:v>485226</c:v>
                </c:pt>
                <c:pt idx="2">
                  <c:v>420825</c:v>
                </c:pt>
                <c:pt idx="3">
                  <c:v>496015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692992"/>
        <c:axId val="132694784"/>
      </c:barChart>
      <c:catAx>
        <c:axId val="1326929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2694784"/>
        <c:crosses val="autoZero"/>
        <c:auto val="1"/>
        <c:lblAlgn val="ctr"/>
        <c:lblOffset val="100"/>
        <c:noMultiLvlLbl val="0"/>
      </c:catAx>
      <c:valAx>
        <c:axId val="1326947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литры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269299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9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</c:sp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'Отрем в зав. условиях'!$A$7</c:f>
              <c:strCache>
                <c:ptCount val="1"/>
                <c:pt idx="0">
                  <c:v>Капитальный ремонт ТПА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4"/>
              </a:solidFill>
            </c:spPr>
          </c:dPt>
          <c:dLbls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'Отрем в зав. условиях'!$B$6:$E$6</c:f>
              <c:strCache>
                <c:ptCount val="4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  <c:pt idx="3">
                  <c:v>2018г.</c:v>
                </c:pt>
              </c:strCache>
            </c:strRef>
          </c:cat>
          <c:val>
            <c:numRef>
              <c:f>'Отрем в зав. условиях'!$B$7:$E$7</c:f>
              <c:numCache>
                <c:formatCode>General</c:formatCode>
                <c:ptCount val="4"/>
                <c:pt idx="0">
                  <c:v>90</c:v>
                </c:pt>
                <c:pt idx="1">
                  <c:v>171</c:v>
                </c:pt>
                <c:pt idx="2">
                  <c:v>216</c:v>
                </c:pt>
                <c:pt idx="3">
                  <c:v>172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35603712"/>
        <c:axId val="135640576"/>
      </c:barChart>
      <c:catAx>
        <c:axId val="1356037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5640576"/>
        <c:crosses val="autoZero"/>
        <c:auto val="1"/>
        <c:lblAlgn val="ctr"/>
        <c:lblOffset val="100"/>
        <c:noMultiLvlLbl val="0"/>
      </c:catAx>
      <c:valAx>
        <c:axId val="1356405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единиц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5603712"/>
        <c:crosses val="autoZero"/>
        <c:crossBetween val="between"/>
      </c:valAx>
    </c:plotArea>
    <c:plotVisOnly val="1"/>
    <c:dispBlanksAs val="gap"/>
    <c:showDLblsOverMax val="0"/>
  </c:chart>
  <c:spPr>
    <a:solidFill>
      <a:srgbClr val="FFFFFF"/>
    </a:solidFill>
  </c:spPr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0.37037</cdr:x>
      <cdr:y>0.73402</cdr:y>
    </cdr:from>
    <cdr:to>
      <cdr:x>0.45406</cdr:x>
      <cdr:y>0.8673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2880320" y="3488436"/>
          <a:ext cx="650875" cy="633413"/>
        </a:xfrm>
        <a:prstGeom xmlns:a="http://schemas.openxmlformats.org/drawingml/2006/main" prst="rect">
          <a:avLst/>
        </a:prstGeom>
        <a:solidFill xmlns:a="http://schemas.openxmlformats.org/drawingml/2006/main">
          <a:srgbClr val="C00000"/>
        </a:solidFill>
        <a:ln xmlns:a="http://schemas.openxmlformats.org/drawingml/2006/main">
          <a:solidFill>
            <a:srgbClr val="0070C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algn="l" rtl="0" fontAlgn="base">
            <a:lnSpc>
              <a:spcPct val="90000"/>
            </a:lnSpc>
            <a:spcBef>
              <a:spcPct val="2000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lnSpc>
              <a:spcPct val="90000"/>
            </a:lnSpc>
            <a:spcBef>
              <a:spcPct val="2000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lnSpc>
              <a:spcPct val="90000"/>
            </a:lnSpc>
            <a:spcBef>
              <a:spcPct val="2000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lnSpc>
              <a:spcPct val="90000"/>
            </a:lnSpc>
            <a:spcBef>
              <a:spcPct val="2000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lnSpc>
              <a:spcPct val="90000"/>
            </a:lnSpc>
            <a:spcBef>
              <a:spcPct val="2000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endParaRPr lang="ru-RU" sz="1000" dirty="0" smtClean="0"/>
        </a:p>
        <a:p xmlns:a="http://schemas.openxmlformats.org/drawingml/2006/main">
          <a:pPr algn="ctr">
            <a:defRPr/>
          </a:pPr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105687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0.58333</cdr:x>
      <cdr:y>0.76264</cdr:y>
    </cdr:from>
    <cdr:to>
      <cdr:x>0.66723</cdr:x>
      <cdr:y>0.86786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4536504" y="3624484"/>
          <a:ext cx="652462" cy="500063"/>
        </a:xfrm>
        <a:prstGeom xmlns:a="http://schemas.openxmlformats.org/drawingml/2006/main" prst="rect">
          <a:avLst/>
        </a:prstGeom>
        <a:solidFill xmlns:a="http://schemas.openxmlformats.org/drawingml/2006/main">
          <a:srgbClr val="C00000"/>
        </a:solidFill>
        <a:ln xmlns:a="http://schemas.openxmlformats.org/drawingml/2006/main">
          <a:solidFill>
            <a:srgbClr val="0070C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algn="l" rtl="0" fontAlgn="base">
            <a:lnSpc>
              <a:spcPct val="90000"/>
            </a:lnSpc>
            <a:spcBef>
              <a:spcPct val="2000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lnSpc>
              <a:spcPct val="90000"/>
            </a:lnSpc>
            <a:spcBef>
              <a:spcPct val="2000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lnSpc>
              <a:spcPct val="90000"/>
            </a:lnSpc>
            <a:spcBef>
              <a:spcPct val="2000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lnSpc>
              <a:spcPct val="90000"/>
            </a:lnSpc>
            <a:spcBef>
              <a:spcPct val="2000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lnSpc>
              <a:spcPct val="90000"/>
            </a:lnSpc>
            <a:spcBef>
              <a:spcPct val="2000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endParaRPr lang="ru-RU" sz="1000" dirty="0" smtClean="0"/>
        </a:p>
        <a:p xmlns:a="http://schemas.openxmlformats.org/drawingml/2006/main">
          <a:pPr algn="ctr">
            <a:defRPr/>
          </a:pPr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102181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0.77778</cdr:x>
      <cdr:y>0.76208</cdr:y>
    </cdr:from>
    <cdr:to>
      <cdr:x>0.86168</cdr:x>
      <cdr:y>0.8673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6048672" y="3621785"/>
          <a:ext cx="652462" cy="500063"/>
        </a:xfrm>
        <a:prstGeom xmlns:a="http://schemas.openxmlformats.org/drawingml/2006/main" prst="rect">
          <a:avLst/>
        </a:prstGeom>
        <a:solidFill xmlns:a="http://schemas.openxmlformats.org/drawingml/2006/main">
          <a:srgbClr val="C00000"/>
        </a:solidFill>
        <a:ln xmlns:a="http://schemas.openxmlformats.org/drawingml/2006/main">
          <a:solidFill>
            <a:srgbClr val="0070C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endParaRPr lang="ru-RU" sz="1000" dirty="0" smtClean="0"/>
        </a:p>
        <a:p xmlns:a="http://schemas.openxmlformats.org/drawingml/2006/main">
          <a:pPr algn="ctr">
            <a:defRPr/>
          </a:pPr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102</a:t>
          </a:r>
          <a:r>
            <a:rPr 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087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0.0908</cdr:x>
      <cdr:y>0.44227</cdr:y>
    </cdr:from>
    <cdr:to>
      <cdr:x>0.18046</cdr:x>
      <cdr:y>0.49201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01980" y="1897365"/>
          <a:ext cx="594360" cy="21338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85000"/>
          </a:schemeClr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/>
            <a:t>11943</a:t>
          </a:r>
        </a:p>
      </cdr:txBody>
    </cdr:sp>
  </cdr:relSizeAnchor>
  <cdr:relSizeAnchor xmlns:cdr="http://schemas.openxmlformats.org/drawingml/2006/chartDrawing">
    <cdr:from>
      <cdr:x>0.42874</cdr:x>
      <cdr:y>0.68028</cdr:y>
    </cdr:from>
    <cdr:to>
      <cdr:x>0.4908</cdr:x>
      <cdr:y>0.72824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42260" y="2918460"/>
          <a:ext cx="411480" cy="20574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85000"/>
          </a:schemeClr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/>
            <a:t>374</a:t>
          </a:r>
        </a:p>
      </cdr:txBody>
    </cdr:sp>
  </cdr:relSizeAnchor>
  <cdr:relSizeAnchor xmlns:cdr="http://schemas.openxmlformats.org/drawingml/2006/chartDrawing">
    <cdr:from>
      <cdr:x>0.5908</cdr:x>
      <cdr:y>0.65542</cdr:y>
    </cdr:from>
    <cdr:to>
      <cdr:x>0.67011</cdr:x>
      <cdr:y>0.70693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916650" y="2811791"/>
          <a:ext cx="525810" cy="22098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85000"/>
          </a:schemeClr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/>
            <a:t>1012</a:t>
          </a:r>
        </a:p>
      </cdr:txBody>
    </cdr:sp>
  </cdr:relSizeAnchor>
  <cdr:relSizeAnchor xmlns:cdr="http://schemas.openxmlformats.org/drawingml/2006/chartDrawing">
    <cdr:from>
      <cdr:x>0.74713</cdr:x>
      <cdr:y>0.66963</cdr:y>
    </cdr:from>
    <cdr:to>
      <cdr:x>0.8092</cdr:x>
      <cdr:y>0.71758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953000" y="2872740"/>
          <a:ext cx="411480" cy="20574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85000"/>
          </a:schemeClr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/>
            <a:t>612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2281" tIns="46141" rIns="92281" bIns="46141" rtlCol="0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2281" tIns="46141" rIns="92281" bIns="46141" rtlCol="0"/>
          <a:lstStyle>
            <a:lvl1pPr algn="r">
              <a:defRPr sz="1200"/>
            </a:lvl1pPr>
          </a:lstStyle>
          <a:p>
            <a:pPr>
              <a:defRPr/>
            </a:pPr>
            <a:fld id="{6D4B29D0-09D2-497D-A563-2F26F7BD7C73}" type="datetimeFigureOut">
              <a:rPr lang="ru-RU"/>
              <a:pPr>
                <a:defRPr/>
              </a:pPr>
              <a:t>23.04.2019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2281" tIns="46141" rIns="92281" bIns="46141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2281" tIns="46141" rIns="92281" bIns="46141" rtlCol="0" anchor="b"/>
          <a:lstStyle>
            <a:lvl1pPr algn="r">
              <a:defRPr sz="1200"/>
            </a:lvl1pPr>
          </a:lstStyle>
          <a:p>
            <a:pPr>
              <a:defRPr/>
            </a:pPr>
            <a:fld id="{227DD179-C1B8-4396-AC8B-4C1C6FEBA4D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1072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0" rIns="91400" bIns="45700" numCol="1" anchor="t" anchorCtr="0" compatLnSpc="1">
            <a:prstTxWarp prst="textNoShape">
              <a:avLst/>
            </a:prstTxWarp>
          </a:bodyPr>
          <a:lstStyle>
            <a:lvl1pPr defTabSz="909996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0" rIns="91400" bIns="45700" numCol="1" anchor="t" anchorCtr="0" compatLnSpc="1">
            <a:prstTxWarp prst="textNoShape">
              <a:avLst/>
            </a:prstTxWarp>
          </a:bodyPr>
          <a:lstStyle>
            <a:lvl1pPr algn="r" defTabSz="909996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0" rIns="91400" bIns="457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0" rIns="91400" bIns="45700" numCol="1" anchor="b" anchorCtr="0" compatLnSpc="1">
            <a:prstTxWarp prst="textNoShape">
              <a:avLst/>
            </a:prstTxWarp>
          </a:bodyPr>
          <a:lstStyle>
            <a:lvl1pPr defTabSz="909996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0" rIns="91400" bIns="45700" numCol="1" anchor="b" anchorCtr="0" compatLnSpc="1">
            <a:prstTxWarp prst="textNoShape">
              <a:avLst/>
            </a:prstTxWarp>
          </a:bodyPr>
          <a:lstStyle>
            <a:lvl1pPr algn="r" defTabSz="909996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9A5CD61A-6C71-4347-B9C7-E316A970885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052949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0241D-2607-4897-AB62-80E8FE77F9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1316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C43CB-2067-4822-8F68-9712C3858CD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6279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1563B-35A9-4158-BDB5-F4D98516D1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6082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EBA95-5DF7-4C07-9049-0B1C1F44AC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9627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32C74-FEF3-4D31-BBFB-4ABCCA57DF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3930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4606F111-CC92-439F-B357-AF49E77226C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25534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11EC37FA-FAF6-45F1-BF72-6FF304A816E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83376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27C338CE-3CB0-4913-A9BB-0E222A51568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85649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7376CFEF-5BB0-4B22-A0BB-2FD3BB9D0E7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03816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2564230D-E48C-41BF-9FD3-E85469940F6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81071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F67ED364-1498-431D-8E08-16DA76F506E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51960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4703D-4546-416B-909D-3AC498C1DFD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060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6A62CB89-2119-4E52-AAF0-05CD0DEE045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33301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A55ACBFA-4AB9-4A21-BD87-A1B8DE5F76E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20733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ECF4A31F-0C26-4B33-8102-78749673F28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41077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FC0923D0-6ED6-4996-8328-7CAEC83B370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4370180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C666E720-38EF-46FD-9E88-829342F40DF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200037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AD7DCE26-5514-4F0B-A2C0-C234965C17A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43490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662654F9-8E97-48E7-96FD-647967052C5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822984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89ED09F0-7036-4CE0-9AFB-89F783682CE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273229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BA08CD63-2877-4DED-96B3-F17F80C591F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183149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A6AB905F-9DA6-4BFC-8696-CEC2086F914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56797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06441-433D-4947-8ABB-A2B375EFC3D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23886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068418A6-F486-4CD7-A4A5-100AEC5F215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83147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57CE7394-579C-474C-BA5D-ABAE8333BCC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309502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5A321949-D69A-41A2-848C-E4E5CA865CC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2521186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93CE03EB-39B8-422C-BF92-31FD535A72F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688072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80030688-A8CF-4A11-B9B0-1A560C1DF2B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286606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987F7D2C-FA6D-4D47-B4F2-0B26ECD8899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759766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01A235CA-264F-4B46-B755-901600D4421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2178650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B0DDAD35-9970-4AB8-9B6F-A772EF8B055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9911967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7842FF67-BFB8-409D-BBE0-37E993E2A11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658092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38E15B14-582D-48B1-A588-C6ACF58F633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94510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1063A-12C0-4336-B458-C39B0F735D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7050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41B7196E-3062-425D-B415-DF558E3BB9A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606606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7DC5AF65-2662-49BF-A61A-9B333C55810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293149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A0E64E97-170E-4E91-9CA1-67500DECDDD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152600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D18BB3D1-BFCD-47D0-A411-D374D31D86C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376696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B0ABCCD0-1205-4E45-8E34-0A823D1BC593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157730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942C55F0-33FA-4A54-A531-F59759E405C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85522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A45DF9F6-C1D8-441C-8C74-D326044028D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872608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71992D4A-DD1A-4B9D-9655-86822E03EE8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892495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0CED39AE-E0BD-4742-BBDD-38EA0E93B36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9144083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FBF777CB-D8B2-476A-8002-D11D4BB2B53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83818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1D7BE-676F-4052-B29F-F2F0C3598D4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39815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EA5AB4A6-DACE-4EF6-8F65-F6076576681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157091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F5858AEB-9F35-4414-BD3F-28B352E0410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329273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276CE7D9-9C26-4526-BF47-6F3ECFA2442A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502622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DEB39905-F839-45B4-93BB-3066F640EF1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714186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3AF89D95-3C15-42E4-A75E-76074A42B11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781200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385F4969-4C10-462F-8FBF-2E11A3D866B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643195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C8626A7E-EC10-4474-AA52-E89B9FE3F08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9455420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defRPr/>
            </a:lvl1pPr>
          </a:lstStyle>
          <a:p>
            <a:pPr>
              <a:defRPr/>
            </a:pPr>
            <a:fld id="{33B5AFB8-9503-4289-8674-3EBCACDED8DA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56971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29B9E-5E13-43F5-AF89-C56CE100A06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2964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3BB56-4084-46F3-978F-EDB24BC980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156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C3170-9B25-45C8-9F78-9C50C7CD4C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3637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5D567-7718-4493-AAA5-26A2A95F756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5809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1521CEC-E7F2-4505-9CC4-6A8B237A0C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91" r:id="rId1"/>
    <p:sldLayoutId id="2147485992" r:id="rId2"/>
    <p:sldLayoutId id="2147485993" r:id="rId3"/>
    <p:sldLayoutId id="2147485994" r:id="rId4"/>
    <p:sldLayoutId id="2147485995" r:id="rId5"/>
    <p:sldLayoutId id="2147485996" r:id="rId6"/>
    <p:sldLayoutId id="2147485997" r:id="rId7"/>
    <p:sldLayoutId id="2147485998" r:id="rId8"/>
    <p:sldLayoutId id="2147485999" r:id="rId9"/>
    <p:sldLayoutId id="2147486000" r:id="rId10"/>
    <p:sldLayoutId id="2147486001" r:id="rId11"/>
    <p:sldLayoutId id="2147486002" r:id="rId12"/>
    <p:sldLayoutId id="214748600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D1E4AB8C-686E-4090-8438-837103553CF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04" r:id="rId1"/>
    <p:sldLayoutId id="2147486005" r:id="rId2"/>
    <p:sldLayoutId id="2147486006" r:id="rId3"/>
    <p:sldLayoutId id="2147486007" r:id="rId4"/>
    <p:sldLayoutId id="2147486008" r:id="rId5"/>
    <p:sldLayoutId id="2147486009" r:id="rId6"/>
    <p:sldLayoutId id="2147486010" r:id="rId7"/>
    <p:sldLayoutId id="2147486011" r:id="rId8"/>
    <p:sldLayoutId id="2147486012" r:id="rId9"/>
    <p:sldLayoutId id="2147486013" r:id="rId10"/>
    <p:sldLayoutId id="21474860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BB94984E-CB8D-4AFA-9492-728056C172B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15" r:id="rId1"/>
    <p:sldLayoutId id="2147486016" r:id="rId2"/>
    <p:sldLayoutId id="2147486017" r:id="rId3"/>
    <p:sldLayoutId id="2147486018" r:id="rId4"/>
    <p:sldLayoutId id="2147486019" r:id="rId5"/>
    <p:sldLayoutId id="2147486020" r:id="rId6"/>
    <p:sldLayoutId id="2147486021" r:id="rId7"/>
    <p:sldLayoutId id="2147486022" r:id="rId8"/>
    <p:sldLayoutId id="2147486023" r:id="rId9"/>
    <p:sldLayoutId id="2147486024" r:id="rId10"/>
    <p:sldLayoutId id="21474860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C853C7EE-4908-4A7B-BA16-00BFEF442B2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37" r:id="rId1"/>
    <p:sldLayoutId id="2147486038" r:id="rId2"/>
    <p:sldLayoutId id="2147486039" r:id="rId3"/>
    <p:sldLayoutId id="2147486040" r:id="rId4"/>
    <p:sldLayoutId id="2147486041" r:id="rId5"/>
    <p:sldLayoutId id="2147486042" r:id="rId6"/>
    <p:sldLayoutId id="2147486043" r:id="rId7"/>
    <p:sldLayoutId id="2147486044" r:id="rId8"/>
    <p:sldLayoutId id="2147486045" r:id="rId9"/>
    <p:sldLayoutId id="2147486046" r:id="rId10"/>
    <p:sldLayoutId id="21474860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D71E8370-66FF-4809-B623-BCEECAEEFB8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48" r:id="rId1"/>
    <p:sldLayoutId id="2147486049" r:id="rId2"/>
    <p:sldLayoutId id="2147486050" r:id="rId3"/>
    <p:sldLayoutId id="2147486051" r:id="rId4"/>
    <p:sldLayoutId id="2147486052" r:id="rId5"/>
    <p:sldLayoutId id="2147486053" r:id="rId6"/>
    <p:sldLayoutId id="2147486054" r:id="rId7"/>
    <p:sldLayoutId id="2147486055" r:id="rId8"/>
    <p:sldLayoutId id="2147486056" r:id="rId9"/>
    <p:sldLayoutId id="2147486057" r:id="rId10"/>
    <p:sldLayoutId id="21474860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763712" y="1484784"/>
            <a:ext cx="7680076" cy="19446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ru-RU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повышения надежности эксплуатации трубопроводной арматуры (ТПА).</a:t>
            </a:r>
          </a:p>
          <a:p>
            <a:pPr>
              <a:lnSpc>
                <a:spcPct val="100000"/>
              </a:lnSpc>
              <a:defRPr/>
            </a:pPr>
            <a:r>
              <a:rPr lang="ru-RU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замечания к </a:t>
            </a:r>
            <a:r>
              <a:rPr lang="ru-RU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качеству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kern="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16347" y="4293096"/>
            <a:ext cx="7143750" cy="1095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ru-RU" sz="1800" kern="0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2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Захаров А.В., Сухолитко А.А.   </a:t>
            </a:r>
            <a:br>
              <a:rPr lang="ru-RU" sz="2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«Газпром оргэнергогаз»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Box 5"/>
          <p:cNvSpPr txBox="1">
            <a:spLocks noChangeArrowheads="1"/>
          </p:cNvSpPr>
          <p:nvPr/>
        </p:nvSpPr>
        <p:spPr bwMode="auto">
          <a:xfrm>
            <a:off x="2843213" y="765175"/>
            <a:ext cx="3240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FFFF"/>
                </a:solidFill>
                <a:cs typeface="Times New Roman" pitchFamily="18" charset="0"/>
              </a:rPr>
              <a:t>ОАО «Армагус»</a:t>
            </a:r>
          </a:p>
        </p:txBody>
      </p:sp>
      <p:pic>
        <p:nvPicPr>
          <p:cNvPr id="82947" name="Picture 2" descr="C:\Users\dubov\Desktop\IMG_44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950913"/>
            <a:ext cx="2095500" cy="27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3" descr="C:\Users\dubov\Desktop\IMG_43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63" y="3779838"/>
            <a:ext cx="2081212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4" descr="C:\Users\dubov\Desktop\IMG_436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3254375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Picture 6" descr="C:\Users\dubov\Desktop\IMG_439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3765550"/>
            <a:ext cx="3295650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1" name="Picture 7" descr="C:\Users\dubov\Desktop\IMG_439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076700"/>
            <a:ext cx="3094038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2" name="TextBox 1"/>
          <p:cNvSpPr txBox="1">
            <a:spLocks noChangeArrowheads="1"/>
          </p:cNvSpPr>
          <p:nvPr/>
        </p:nvSpPr>
        <p:spPr bwMode="auto">
          <a:xfrm>
            <a:off x="3635375" y="1628775"/>
            <a:ext cx="3094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FFFFFF"/>
                </a:solidFill>
                <a:cs typeface="Times New Roman" pitchFamily="18" charset="0"/>
              </a:rPr>
              <a:t>Технологические решения: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FFFFFF"/>
                </a:solidFill>
                <a:cs typeface="Times New Roman" pitchFamily="18" charset="0"/>
              </a:rPr>
              <a:t> - по обвязке привода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3851275" y="2274888"/>
            <a:ext cx="20891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851275" y="2274888"/>
            <a:ext cx="2089150" cy="28924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1547813" y="2274888"/>
            <a:ext cx="2303462" cy="22336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2339975" y="2274888"/>
            <a:ext cx="1511300" cy="142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716463" y="2489200"/>
            <a:ext cx="18351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ru-RU" sz="1200" dirty="0">
                <a:solidFill>
                  <a:srgbClr val="FFFFFF"/>
                </a:solidFill>
                <a:latin typeface="Arial"/>
                <a:cs typeface="Times New Roman" panose="02020603050405020304" pitchFamily="18" charset="0"/>
              </a:rPr>
              <a:t>по креплению привода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ru-RU" sz="1200" dirty="0">
                <a:solidFill>
                  <a:srgbClr val="FFFFFF"/>
                </a:solidFill>
                <a:latin typeface="Arial"/>
                <a:cs typeface="Times New Roman" panose="02020603050405020304" pitchFamily="18" charset="0"/>
              </a:rPr>
              <a:t>    «на растяжках»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4787900" y="3159125"/>
            <a:ext cx="1512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6300788" y="3159125"/>
            <a:ext cx="1223962" cy="1638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6300788" y="2416175"/>
            <a:ext cx="1223962" cy="742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176338" y="1700213"/>
            <a:ext cx="7143750" cy="19446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defRPr/>
            </a:pPr>
            <a:endParaRPr lang="ru-RU" sz="3200" kern="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31875" y="4437063"/>
            <a:ext cx="7143750" cy="1095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ru-RU" sz="1800" kern="0" dirty="0" smtClean="0">
              <a:solidFill>
                <a:schemeClr val="bg1"/>
              </a:solidFill>
            </a:endParaRPr>
          </a:p>
        </p:txBody>
      </p:sp>
      <p:sp>
        <p:nvSpPr>
          <p:cNvPr id="83973" name="Прямоугольник 2"/>
          <p:cNvSpPr>
            <a:spLocks noChangeArrowheads="1"/>
          </p:cNvSpPr>
          <p:nvPr/>
        </p:nvSpPr>
        <p:spPr bwMode="auto">
          <a:xfrm>
            <a:off x="744538" y="749300"/>
            <a:ext cx="800735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ПРЕДМОНТАЖНАЯ ПОДГОТОВКА И СОПРОВОЖДЕНИЕ МОНТАЖА</a:t>
            </a:r>
          </a:p>
          <a:p>
            <a:pPr algn="ctr" eaLnBrk="1" hangingPunct="1"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ПРОВОДИМЫЕ АО «ГАЗПРОМ ОРГЭНЕРГОГАЗ»</a:t>
            </a:r>
          </a:p>
          <a:p>
            <a:pPr algn="ctr" eaLnBrk="1" hangingPunct="1"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 2011-18гг.</a:t>
            </a:r>
            <a:endParaRPr lang="ru-RU" altLang="ru-RU" sz="18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83974" name="Picture 6" descr="C:\Users\syholitko\Documents\Documents\Другое\Мои фото\Байдарацкая 2012\DSC03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4149725"/>
            <a:ext cx="282575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7" descr="C:\Users\syholitko\Documents\Documents\Другое\Мои фото\Байдарацкая 2012\DSC030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0" y="4149725"/>
            <a:ext cx="2825750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Picture 10" descr="C:\Users\syholitko\Documents\Documents\Другое\Мои фото\Байдарацкая 2012\DSC0299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25" y="1844675"/>
            <a:ext cx="2886075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7" name="Picture 11" descr="C:\Users\syholitko\Documents\Documents\Другое\Мои фото\Байдарацкая 2012\DSC0304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4149725"/>
            <a:ext cx="284480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8" name="Picture 6" descr="C:\Users\syholitko\Documents\Documents\Другое\Мои фото\Байдарацкая 2012\DSC03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4149725"/>
            <a:ext cx="282575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9" name="Picture 7" descr="C:\Users\syholitko\Documents\Documents\Другое\Мои фото\Байдарацкая 2012\DSC030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4149725"/>
            <a:ext cx="2825750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0" name="Picture 8" descr="C:\Users\syholitko\Documents\Documents\Другое\Мои фото\Байдарацкая 2012\DSC0297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844675"/>
            <a:ext cx="2886075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1" name="Picture 9" descr="C:\Users\syholitko\Documents\Documents\Другое\Мои фото\Байдарацкая 2012\DSC0298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1844675"/>
            <a:ext cx="282575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2" name="Picture 11" descr="C:\Users\syholitko\Documents\Documents\Другое\Мои фото\Байдарацкая 2012\DSC0304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4149725"/>
            <a:ext cx="284480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4149725"/>
            <a:ext cx="2828925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Прямоугольник 3"/>
          <p:cNvSpPr>
            <a:spLocks noChangeArrowheads="1"/>
          </p:cNvSpPr>
          <p:nvPr/>
        </p:nvSpPr>
        <p:spPr bwMode="auto">
          <a:xfrm>
            <a:off x="681038" y="865517"/>
            <a:ext cx="82089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u="sng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ЗАМЕЧАНИЯ ПРИ ПРОВЕДЕНИИ «ШЕФ-МОТАЖА» ТПА</a:t>
            </a:r>
            <a:endParaRPr lang="ru-RU" altLang="ru-RU" sz="1800" b="1" u="sng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5" name="Прямоугольник 1"/>
          <p:cNvSpPr>
            <a:spLocks noChangeArrowheads="1"/>
          </p:cNvSpPr>
          <p:nvPr/>
        </p:nvSpPr>
        <p:spPr bwMode="auto">
          <a:xfrm>
            <a:off x="468313" y="1218471"/>
            <a:ext cx="8548687" cy="34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ru-RU" altLang="ru-RU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700808"/>
            <a:ext cx="87104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FFFFFF"/>
                </a:solidFill>
                <a:latin typeface="Times New Roman"/>
                <a:ea typeface="Times New Roman"/>
              </a:rPr>
              <a:t>- </a:t>
            </a:r>
            <a:r>
              <a:rPr lang="ru-RU" sz="2000" dirty="0">
                <a:solidFill>
                  <a:srgbClr val="FFFFFF"/>
                </a:solidFill>
                <a:latin typeface="Times New Roman"/>
                <a:ea typeface="Times New Roman"/>
              </a:rPr>
              <a:t>отсутствие дросселей-регуляторов расхода газа;</a:t>
            </a:r>
            <a:endParaRPr lang="ru-RU" sz="2000" dirty="0">
              <a:latin typeface="Times New Roman"/>
              <a:ea typeface="Times New Roman"/>
            </a:endParaRPr>
          </a:p>
          <a:p>
            <a:pPr indent="457200" algn="ctr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rgbClr val="FFFFFF"/>
                </a:solidFill>
                <a:latin typeface="Times New Roman"/>
                <a:ea typeface="Times New Roman"/>
              </a:rPr>
              <a:t>- отсутствие дублирующих обратных клапанов в набивочных фитингах;</a:t>
            </a:r>
            <a:endParaRPr lang="ru-RU" sz="2000" dirty="0">
              <a:latin typeface="Times New Roman"/>
              <a:ea typeface="Times New Roman"/>
            </a:endParaRPr>
          </a:p>
          <a:p>
            <a:pPr indent="457200" algn="ctr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rgbClr val="FFFFFF"/>
                </a:solidFill>
                <a:latin typeface="Times New Roman"/>
                <a:ea typeface="Times New Roman"/>
              </a:rPr>
              <a:t>- не заполнение консервационной смазкой трубок набивки;</a:t>
            </a:r>
            <a:endParaRPr lang="ru-RU" sz="2000" dirty="0">
              <a:latin typeface="Times New Roman"/>
              <a:ea typeface="Times New Roman"/>
            </a:endParaRPr>
          </a:p>
          <a:p>
            <a:pPr indent="457200" algn="ctr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rgbClr val="FFFFFF"/>
                </a:solidFill>
                <a:latin typeface="Times New Roman"/>
                <a:ea typeface="Times New Roman"/>
              </a:rPr>
              <a:t>- не соответствующий нормам уровень демпферной жидкости в приводах;</a:t>
            </a:r>
            <a:endParaRPr lang="ru-RU" sz="2000" dirty="0">
              <a:latin typeface="Times New Roman"/>
              <a:ea typeface="Times New Roman"/>
            </a:endParaRPr>
          </a:p>
          <a:p>
            <a:pPr indent="457200" algn="ctr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rgbClr val="FFFFFF"/>
                </a:solidFill>
                <a:latin typeface="Times New Roman"/>
                <a:ea typeface="Times New Roman"/>
              </a:rPr>
              <a:t>- разрегулировка конечных положений шарового затвора;</a:t>
            </a:r>
            <a:endParaRPr lang="ru-RU" sz="2000" dirty="0">
              <a:latin typeface="Times New Roman"/>
              <a:ea typeface="Times New Roman"/>
            </a:endParaRPr>
          </a:p>
          <a:p>
            <a:pPr indent="457200" algn="ctr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rgbClr val="FFFFFF"/>
                </a:solidFill>
                <a:latin typeface="Times New Roman"/>
                <a:ea typeface="Times New Roman"/>
              </a:rPr>
              <a:t>- наличие града и окалины во внутренних элементах кранов</a:t>
            </a:r>
            <a:r>
              <a:rPr lang="ru-RU" sz="2000" dirty="0" smtClean="0">
                <a:solidFill>
                  <a:srgbClr val="FFFFFF"/>
                </a:solidFill>
                <a:latin typeface="Times New Roman"/>
                <a:ea typeface="Times New Roman"/>
              </a:rPr>
              <a:t>.</a:t>
            </a:r>
            <a:r>
              <a:rPr lang="ru-RU" sz="2000" dirty="0" smtClean="0">
                <a:solidFill>
                  <a:srgbClr val="FFFFFF"/>
                </a:solidFill>
              </a:rPr>
              <a:t> </a:t>
            </a:r>
            <a:endParaRPr lang="ru-RU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99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Прямоугольник 3"/>
          <p:cNvSpPr>
            <a:spLocks noChangeArrowheads="1"/>
          </p:cNvSpPr>
          <p:nvPr/>
        </p:nvSpPr>
        <p:spPr bwMode="auto">
          <a:xfrm>
            <a:off x="689505" y="716635"/>
            <a:ext cx="82089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u="sng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ЗАМЕЧАНИЯ ПРИ ПРОВЕДЕНИИ 1-го этапа ПНР ТПА (без газа)</a:t>
            </a:r>
            <a:endParaRPr lang="ru-RU" altLang="ru-RU" sz="1800" b="1" u="sng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5" name="Прямоугольник 1"/>
          <p:cNvSpPr>
            <a:spLocks noChangeArrowheads="1"/>
          </p:cNvSpPr>
          <p:nvPr/>
        </p:nvSpPr>
        <p:spPr bwMode="auto">
          <a:xfrm>
            <a:off x="468313" y="1218471"/>
            <a:ext cx="8548687" cy="34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ru-RU" altLang="ru-RU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468560" y="1085967"/>
            <a:ext cx="972108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540385" algn="l"/>
              </a:tabLst>
            </a:pPr>
            <a:r>
              <a:rPr lang="ru-RU" sz="2000" dirty="0" smtClean="0">
                <a:solidFill>
                  <a:srgbClr val="FFFFFF"/>
                </a:solidFill>
              </a:rPr>
              <a:t>- </a:t>
            </a:r>
            <a:r>
              <a:rPr lang="ru-RU" sz="2000" dirty="0">
                <a:solidFill>
                  <a:srgbClr val="FFFFFF"/>
                </a:solidFill>
              </a:rPr>
              <a:t>не комплектность основных узлов и деталей привода и крана;</a:t>
            </a:r>
            <a:endParaRPr lang="ru-RU" sz="2000" dirty="0"/>
          </a:p>
          <a:p>
            <a:pPr marL="735965" indent="-2857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540385" algn="l"/>
              </a:tabLst>
            </a:pPr>
            <a:r>
              <a:rPr lang="ru-RU" sz="2000" dirty="0" smtClean="0">
                <a:solidFill>
                  <a:srgbClr val="FFFFFF"/>
                </a:solidFill>
              </a:rPr>
              <a:t>неправильный </a:t>
            </a:r>
            <a:r>
              <a:rPr lang="ru-RU" sz="2000" dirty="0">
                <a:solidFill>
                  <a:srgbClr val="FFFFFF"/>
                </a:solidFill>
              </a:rPr>
              <a:t>монтаж приводов на кранах (разворот привода на 180о</a:t>
            </a:r>
            <a:r>
              <a:rPr lang="ru-RU" sz="2000" dirty="0" smtClean="0">
                <a:solidFill>
                  <a:srgbClr val="FFFFFF"/>
                </a:solidFill>
              </a:rPr>
              <a:t>);</a:t>
            </a:r>
            <a:endParaRPr lang="ru-RU" sz="2000" dirty="0" smtClean="0"/>
          </a:p>
          <a:p>
            <a:pPr marL="735965" indent="-2857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540385" algn="l"/>
              </a:tabLst>
            </a:pPr>
            <a:r>
              <a:rPr lang="ru-RU" sz="2000" dirty="0" smtClean="0">
                <a:solidFill>
                  <a:srgbClr val="FFFFFF"/>
                </a:solidFill>
              </a:rPr>
              <a:t>нарушение </a:t>
            </a:r>
            <a:r>
              <a:rPr lang="ru-RU" sz="2000" dirty="0">
                <a:solidFill>
                  <a:srgbClr val="FFFFFF"/>
                </a:solidFill>
              </a:rPr>
              <a:t>лакокрасочного или изоляционного покрытия </a:t>
            </a:r>
            <a:r>
              <a:rPr lang="ru-RU" sz="2000" dirty="0" smtClean="0">
                <a:solidFill>
                  <a:srgbClr val="FFFFFF"/>
                </a:solidFill>
              </a:rPr>
              <a:t>корпуса </a:t>
            </a:r>
            <a:r>
              <a:rPr lang="ru-RU" sz="2000" dirty="0">
                <a:solidFill>
                  <a:srgbClr val="FFFFFF"/>
                </a:solidFill>
              </a:rPr>
              <a:t>или привода;</a:t>
            </a:r>
            <a:endParaRPr lang="ru-RU" sz="2000" dirty="0"/>
          </a:p>
          <a:p>
            <a:pPr marL="45021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540385" algn="l"/>
              </a:tabLst>
            </a:pPr>
            <a:r>
              <a:rPr lang="ru-RU" sz="2000" dirty="0" smtClean="0">
                <a:solidFill>
                  <a:srgbClr val="FFFFFF"/>
                </a:solidFill>
              </a:rPr>
              <a:t>- </a:t>
            </a:r>
            <a:r>
              <a:rPr lang="ru-RU" sz="2000" dirty="0">
                <a:solidFill>
                  <a:srgbClr val="FFFFFF"/>
                </a:solidFill>
              </a:rPr>
              <a:t>отсутствие или неправильная маркировка;</a:t>
            </a:r>
            <a:endParaRPr lang="ru-RU" sz="2000" dirty="0"/>
          </a:p>
          <a:p>
            <a:pPr marL="45021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0215" algn="l"/>
                <a:tab pos="540385" algn="l"/>
              </a:tabLst>
            </a:pPr>
            <a:r>
              <a:rPr lang="ru-RU" sz="2000" dirty="0" smtClean="0">
                <a:solidFill>
                  <a:srgbClr val="FFFFFF"/>
                </a:solidFill>
              </a:rPr>
              <a:t>- </a:t>
            </a:r>
            <a:r>
              <a:rPr lang="ru-RU" sz="2000" dirty="0">
                <a:solidFill>
                  <a:srgbClr val="FFFFFF"/>
                </a:solidFill>
              </a:rPr>
              <a:t>дефекты и механические повреждения «навесного» оборудования на приводе </a:t>
            </a:r>
            <a:r>
              <a:rPr lang="ru-RU" sz="2000" dirty="0" smtClean="0">
                <a:solidFill>
                  <a:srgbClr val="FFFFFF"/>
                </a:solidFill>
              </a:rPr>
              <a:t>или </a:t>
            </a:r>
            <a:r>
              <a:rPr lang="ru-RU" sz="2000" dirty="0">
                <a:solidFill>
                  <a:srgbClr val="FFFFFF"/>
                </a:solidFill>
              </a:rPr>
              <a:t>в трубной обвязке;</a:t>
            </a:r>
            <a:endParaRPr lang="ru-RU" sz="2000" dirty="0"/>
          </a:p>
          <a:p>
            <a:pPr marL="45021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0215" algn="l"/>
                <a:tab pos="540385" algn="l"/>
              </a:tabLst>
            </a:pPr>
            <a:r>
              <a:rPr lang="ru-RU" sz="2000" dirty="0" smtClean="0">
                <a:solidFill>
                  <a:srgbClr val="FFFFFF"/>
                </a:solidFill>
                <a:latin typeface="Times New Roman"/>
                <a:ea typeface="Times New Roman"/>
              </a:rPr>
              <a:t>- </a:t>
            </a:r>
            <a:r>
              <a:rPr lang="ru-RU" sz="2000" dirty="0">
                <a:solidFill>
                  <a:srgbClr val="FFFFFF"/>
                </a:solidFill>
                <a:latin typeface="Times New Roman"/>
                <a:ea typeface="Times New Roman"/>
              </a:rPr>
              <a:t>низкий уровень демпферной жидкости или ее отсутствие ввиду негерметичности в соединениях;</a:t>
            </a:r>
            <a:endParaRPr lang="ru-RU" sz="2000" dirty="0">
              <a:latin typeface="Times New Roman"/>
              <a:ea typeface="Times New Roman"/>
            </a:endParaRPr>
          </a:p>
          <a:p>
            <a:pPr marL="45021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0215" algn="l"/>
                <a:tab pos="540385" algn="l"/>
              </a:tabLst>
            </a:pPr>
            <a:r>
              <a:rPr lang="ru-RU" sz="2000" dirty="0" smtClean="0">
                <a:solidFill>
                  <a:srgbClr val="FFFFFF"/>
                </a:solidFill>
                <a:latin typeface="Times New Roman"/>
                <a:ea typeface="Times New Roman"/>
              </a:rPr>
              <a:t>- </a:t>
            </a:r>
            <a:r>
              <a:rPr lang="ru-RU" sz="2000" dirty="0">
                <a:solidFill>
                  <a:srgbClr val="FFFFFF"/>
                </a:solidFill>
                <a:latin typeface="Times New Roman"/>
                <a:ea typeface="Times New Roman"/>
              </a:rPr>
              <a:t>неработоспособность (отказы) гидравлического насоса или многоходового распределителя</a:t>
            </a:r>
            <a:r>
              <a:rPr lang="ru-RU" sz="2000" dirty="0" smtClean="0">
                <a:solidFill>
                  <a:srgbClr val="FFFFFF"/>
                </a:solidFill>
                <a:latin typeface="Times New Roman"/>
                <a:ea typeface="Times New Roman"/>
              </a:rPr>
              <a:t>;</a:t>
            </a:r>
            <a:endParaRPr lang="ru-RU" sz="2000" dirty="0" smtClean="0">
              <a:latin typeface="Times New Roman"/>
              <a:ea typeface="Times New Roman"/>
            </a:endParaRPr>
          </a:p>
          <a:p>
            <a:pPr marL="45021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0215" algn="l"/>
                <a:tab pos="540385" algn="l"/>
              </a:tabLst>
            </a:pPr>
            <a:r>
              <a:rPr lang="ru-RU" sz="2000" dirty="0" smtClean="0">
                <a:solidFill>
                  <a:srgbClr val="FFFFFF"/>
                </a:solidFill>
                <a:latin typeface="Times New Roman"/>
                <a:ea typeface="Times New Roman"/>
              </a:rPr>
              <a:t>- наличие воздуха в гидросистеме привода, пенообразование ввиду смешивания гидрожидкостей различных марок;</a:t>
            </a:r>
            <a:endParaRPr lang="ru-RU" sz="2000" dirty="0" smtClean="0">
              <a:latin typeface="Times New Roman"/>
              <a:ea typeface="Times New Roman"/>
            </a:endParaRPr>
          </a:p>
          <a:p>
            <a:pPr marL="45021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90170" algn="ctr"/>
                <a:tab pos="450215" algn="l"/>
                <a:tab pos="540385" algn="l"/>
              </a:tabLst>
            </a:pPr>
            <a:r>
              <a:rPr lang="ru-RU" sz="2000" dirty="0" smtClean="0">
                <a:solidFill>
                  <a:srgbClr val="FFFFFF"/>
                </a:solidFill>
                <a:latin typeface="Times New Roman"/>
                <a:ea typeface="Times New Roman"/>
              </a:rPr>
              <a:t>- </a:t>
            </a:r>
            <a:r>
              <a:rPr lang="ru-RU" sz="2000" dirty="0">
                <a:solidFill>
                  <a:srgbClr val="FFFFFF"/>
                </a:solidFill>
                <a:latin typeface="Times New Roman"/>
                <a:ea typeface="Times New Roman"/>
              </a:rPr>
              <a:t>нарушение герметичности уплотнения поршней гидроцилиндров </a:t>
            </a:r>
            <a:r>
              <a:rPr lang="ru-RU" sz="2000" dirty="0" smtClean="0">
                <a:solidFill>
                  <a:srgbClr val="FFFFFF"/>
                </a:solidFill>
                <a:latin typeface="Times New Roman"/>
                <a:ea typeface="Times New Roman"/>
              </a:rPr>
              <a:t>привода;</a:t>
            </a:r>
            <a:endParaRPr lang="ru-RU" sz="2000" dirty="0">
              <a:latin typeface="Times New Roman"/>
              <a:ea typeface="Times New Roman"/>
            </a:endParaRPr>
          </a:p>
          <a:p>
            <a:pPr marL="45021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0215" algn="l"/>
                <a:tab pos="540385" algn="l"/>
              </a:tabLst>
            </a:pPr>
            <a:r>
              <a:rPr lang="ru-RU" sz="2000" dirty="0">
                <a:solidFill>
                  <a:srgbClr val="FFFFFF"/>
                </a:solidFill>
                <a:latin typeface="Times New Roman"/>
                <a:ea typeface="Times New Roman"/>
              </a:rPr>
              <a:t>	- неудовлетворительное состояние фильтра-осушителя и адсорбента;</a:t>
            </a:r>
            <a:endParaRPr lang="ru-RU" sz="2000" dirty="0">
              <a:latin typeface="Times New Roman"/>
              <a:ea typeface="Times New Roman"/>
            </a:endParaRPr>
          </a:p>
          <a:p>
            <a:pPr marL="45021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0215" algn="l"/>
                <a:tab pos="540385" algn="l"/>
              </a:tabLst>
            </a:pPr>
            <a:r>
              <a:rPr lang="ru-RU" sz="2000" dirty="0">
                <a:solidFill>
                  <a:srgbClr val="FFFFFF"/>
                </a:solidFill>
                <a:latin typeface="Times New Roman"/>
                <a:ea typeface="Times New Roman"/>
              </a:rPr>
              <a:t>	- недозатяжка крепежных элементов разъемных соединений, люфт в соединениях;</a:t>
            </a:r>
            <a:endParaRPr lang="ru-RU" sz="2000" dirty="0">
              <a:latin typeface="Times New Roman"/>
              <a:ea typeface="Times New Roman"/>
            </a:endParaRPr>
          </a:p>
          <a:p>
            <a:pPr marL="45021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0215" algn="l"/>
                <a:tab pos="540385" algn="l"/>
              </a:tabLst>
            </a:pPr>
            <a:r>
              <a:rPr lang="ru-RU" sz="2000" dirty="0">
                <a:solidFill>
                  <a:srgbClr val="FFFFFF"/>
                </a:solidFill>
                <a:latin typeface="Times New Roman"/>
                <a:ea typeface="Times New Roman"/>
              </a:rPr>
              <a:t>	- время или усилие при перестановке крана ручным дублером (штурвалом) в крайние положения превышает нормативные требования.</a:t>
            </a:r>
            <a:endParaRPr lang="ru-RU" sz="2000" dirty="0">
              <a:latin typeface="Times New Roman"/>
              <a:ea typeface="Times New Roman"/>
            </a:endParaRPr>
          </a:p>
          <a:p>
            <a:pPr indent="457200" algn="ctr">
              <a:lnSpc>
                <a:spcPct val="150000"/>
              </a:lnSpc>
              <a:spcAft>
                <a:spcPts val="0"/>
              </a:spcAft>
            </a:pPr>
            <a:endParaRPr lang="ru-RU" sz="2000" dirty="0" smtClean="0">
              <a:solidFill>
                <a:srgbClr val="FFFFFF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3185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Прямоугольник 3"/>
          <p:cNvSpPr>
            <a:spLocks noChangeArrowheads="1"/>
          </p:cNvSpPr>
          <p:nvPr/>
        </p:nvSpPr>
        <p:spPr bwMode="auto">
          <a:xfrm>
            <a:off x="689505" y="1085967"/>
            <a:ext cx="82089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u="sng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ЗАМЕЧАНИЯ ПРИ ПРОВЕДЕНИИ 2-го этапа ПНР ТПА (под нагрузкой)</a:t>
            </a:r>
            <a:endParaRPr lang="ru-RU" altLang="ru-RU" sz="1800" b="1" u="sng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5" name="Прямоугольник 1"/>
          <p:cNvSpPr>
            <a:spLocks noChangeArrowheads="1"/>
          </p:cNvSpPr>
          <p:nvPr/>
        </p:nvSpPr>
        <p:spPr bwMode="auto">
          <a:xfrm>
            <a:off x="468313" y="1218471"/>
            <a:ext cx="8548687" cy="34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ru-RU" alt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altLang="ru-RU" sz="16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468560" y="2276872"/>
            <a:ext cx="948556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indent="90170" algn="ctr">
              <a:spcAft>
                <a:spcPts val="0"/>
              </a:spcAft>
              <a:tabLst>
                <a:tab pos="540385" algn="l"/>
                <a:tab pos="630555" algn="l"/>
              </a:tabLst>
            </a:pPr>
            <a:r>
              <a:rPr lang="ru-RU" sz="2000" dirty="0">
                <a:solidFill>
                  <a:srgbClr val="FFFFFF"/>
                </a:solidFill>
                <a:latin typeface="Times New Roman"/>
                <a:ea typeface="Times New Roman"/>
              </a:rPr>
              <a:t>- не вытеснена жидкость из корпуса крана (вода, лед) после гидроиспытаний;</a:t>
            </a:r>
            <a:endParaRPr lang="ru-RU" sz="2000" dirty="0">
              <a:latin typeface="Times New Roman"/>
              <a:ea typeface="Times New Roman"/>
            </a:endParaRPr>
          </a:p>
          <a:p>
            <a:pPr marL="450215" indent="90170" algn="ctr">
              <a:spcAft>
                <a:spcPts val="0"/>
              </a:spcAft>
              <a:tabLst>
                <a:tab pos="540385" algn="l"/>
                <a:tab pos="630555" algn="l"/>
              </a:tabLst>
            </a:pPr>
            <a:r>
              <a:rPr lang="ru-RU" sz="2000" dirty="0">
                <a:solidFill>
                  <a:srgbClr val="FFFFFF"/>
                </a:solidFill>
                <a:latin typeface="Times New Roman"/>
                <a:ea typeface="Times New Roman"/>
              </a:rPr>
              <a:t>	- не смонтированы трубки отбора управляющего газа, не подключена и не продута система резервирования управляющего газа; </a:t>
            </a:r>
            <a:endParaRPr lang="ru-RU" sz="2000" dirty="0">
              <a:latin typeface="Times New Roman"/>
              <a:ea typeface="Times New Roman"/>
            </a:endParaRPr>
          </a:p>
          <a:p>
            <a:pPr marL="450215" indent="90170" algn="ctr">
              <a:spcAft>
                <a:spcPts val="0"/>
              </a:spcAft>
              <a:tabLst>
                <a:tab pos="540385" algn="l"/>
                <a:tab pos="630555" algn="l"/>
              </a:tabLst>
            </a:pPr>
            <a:r>
              <a:rPr lang="ru-RU" sz="2000" dirty="0">
                <a:solidFill>
                  <a:srgbClr val="FFFFFF"/>
                </a:solidFill>
                <a:latin typeface="Times New Roman"/>
                <a:ea typeface="Times New Roman"/>
              </a:rPr>
              <a:t>	- не продуты трубки отбора управляющего газа (вода, лед), переток газа в реверсивных клапанах;</a:t>
            </a:r>
            <a:endParaRPr lang="ru-RU" sz="2000" dirty="0">
              <a:latin typeface="Times New Roman"/>
              <a:ea typeface="Times New Roman"/>
            </a:endParaRPr>
          </a:p>
          <a:p>
            <a:pPr marL="450215" indent="90170" algn="ctr">
              <a:spcAft>
                <a:spcPts val="0"/>
              </a:spcAft>
              <a:tabLst>
                <a:tab pos="540385" algn="l"/>
                <a:tab pos="630555" algn="l"/>
              </a:tabLst>
            </a:pPr>
            <a:r>
              <a:rPr lang="ru-RU" sz="2000" dirty="0">
                <a:solidFill>
                  <a:srgbClr val="FFFFFF"/>
                </a:solidFill>
                <a:latin typeface="Times New Roman"/>
                <a:ea typeface="Times New Roman"/>
              </a:rPr>
              <a:t>	- неправильное подключение газораспределения в системе местного управления;</a:t>
            </a:r>
            <a:endParaRPr lang="ru-RU" sz="2000" dirty="0">
              <a:latin typeface="Times New Roman"/>
              <a:ea typeface="Times New Roman"/>
            </a:endParaRPr>
          </a:p>
          <a:p>
            <a:pPr marL="450215" indent="90170" algn="ctr">
              <a:spcAft>
                <a:spcPts val="0"/>
              </a:spcAft>
              <a:tabLst>
                <a:tab pos="540385" algn="l"/>
                <a:tab pos="630555" algn="l"/>
              </a:tabLst>
            </a:pPr>
            <a:r>
              <a:rPr lang="ru-RU" sz="2000" dirty="0">
                <a:solidFill>
                  <a:srgbClr val="FFFFFF"/>
                </a:solidFill>
                <a:latin typeface="Times New Roman"/>
                <a:ea typeface="Times New Roman"/>
              </a:rPr>
              <a:t>	- негерметичны уплотнения шарового затвора или нарушена регулировка конечных положений, непрекращающийся выход газа из дренажной трубки;</a:t>
            </a:r>
            <a:endParaRPr lang="ru-RU" sz="2000" dirty="0">
              <a:latin typeface="Times New Roman"/>
              <a:ea typeface="Times New Roman"/>
            </a:endParaRPr>
          </a:p>
          <a:p>
            <a:pPr marL="450215" indent="90170" algn="ctr">
              <a:spcAft>
                <a:spcPts val="0"/>
              </a:spcAft>
              <a:tabLst>
                <a:tab pos="540385" algn="l"/>
                <a:tab pos="630555" algn="l"/>
              </a:tabLst>
            </a:pPr>
            <a:r>
              <a:rPr lang="ru-RU" sz="2000" dirty="0">
                <a:solidFill>
                  <a:srgbClr val="FFFFFF"/>
                </a:solidFill>
                <a:latin typeface="Times New Roman"/>
                <a:ea typeface="Times New Roman"/>
              </a:rPr>
              <a:t>	- время или усилие при перестановке крана управляющим газом в крайние положения превышает нормативные </a:t>
            </a:r>
            <a:r>
              <a:rPr lang="ru-RU" sz="2000" dirty="0" smtClean="0">
                <a:solidFill>
                  <a:srgbClr val="FFFFFF"/>
                </a:solidFill>
                <a:latin typeface="Times New Roman"/>
                <a:ea typeface="Times New Roman"/>
              </a:rPr>
              <a:t>требования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350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>
            <a:spLocks noChangeArrowheads="1"/>
          </p:cNvSpPr>
          <p:nvPr/>
        </p:nvSpPr>
        <p:spPr bwMode="auto">
          <a:xfrm>
            <a:off x="696913" y="804863"/>
            <a:ext cx="8207375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ПРИЧИНЫ ДЕМОНТАЖА (ЗАМЕНЫ) ТРУБОПРОВОДНОЙ АРМАТУРЫ </a:t>
            </a:r>
          </a:p>
          <a:p>
            <a:pPr algn="ctr" eaLnBrk="1" hangingPunct="1"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 ОБЪЕКТАХ ДОБЫЧИ, ПЕРЕРАБОТКИ И ТРАНСПОРТА ГАЗА</a:t>
            </a:r>
          </a:p>
          <a:p>
            <a:pPr algn="ctr" eaLnBrk="1" hangingPunct="1">
              <a:buFontTx/>
              <a:buNone/>
            </a:pPr>
            <a:r>
              <a:rPr lang="ru-RU" altLang="ru-RU" sz="1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2015-</a:t>
            </a:r>
            <a:r>
              <a:rPr lang="en-US" altLang="ru-RU" sz="1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altLang="ru-RU" sz="1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ru-RU" sz="1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altLang="ru-RU" sz="1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altLang="ru-RU" sz="1800" dirty="0">
              <a:solidFill>
                <a:srgbClr val="FFFFFF"/>
              </a:solidFill>
              <a:latin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644962"/>
              </p:ext>
            </p:extLst>
          </p:nvPr>
        </p:nvGraphicFramePr>
        <p:xfrm>
          <a:off x="1187624" y="1844824"/>
          <a:ext cx="7059116" cy="4665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1"/>
          <p:cNvSpPr txBox="1"/>
          <p:nvPr/>
        </p:nvSpPr>
        <p:spPr>
          <a:xfrm>
            <a:off x="2987824" y="3709308"/>
            <a:ext cx="648072" cy="2237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kern="0" dirty="0">
                <a:solidFill>
                  <a:prstClr val="black"/>
                </a:solidFill>
                <a:latin typeface="Calibri"/>
              </a:rPr>
              <a:t>12072</a:t>
            </a:r>
          </a:p>
        </p:txBody>
      </p:sp>
    </p:spTree>
    <p:extLst>
      <p:ext uri="{BB962C8B-B14F-4D97-AF65-F5344CB8AC3E}">
        <p14:creationId xmlns:p14="http://schemas.microsoft.com/office/powerpoint/2010/main" val="14910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>
            <a:spLocks noChangeArrowheads="1"/>
          </p:cNvSpPr>
          <p:nvPr/>
        </p:nvSpPr>
        <p:spPr bwMode="auto">
          <a:xfrm>
            <a:off x="1274763" y="687388"/>
            <a:ext cx="6972300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ДЕМОНТАЖ (ЗАМЕНА) ТРУБОПРОВОДНОЙ АРМАТУРЫ </a:t>
            </a:r>
          </a:p>
          <a:p>
            <a:pPr algn="ctr" eaLnBrk="1" hangingPunct="1"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 ЗАВИСИМОСТИ ОТ СРОКА ЭКСПЛУАТАЦИИ НА </a:t>
            </a:r>
          </a:p>
          <a:p>
            <a:pPr algn="ctr" eaLnBrk="1" hangingPunct="1"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ОБЪЕКТАХ ДОБЫЧИ, ПЕРЕРАБОТКИ И ТРАНСПОРТА ГАЗА</a:t>
            </a:r>
          </a:p>
          <a:p>
            <a:pPr algn="ctr" eaLnBrk="1" hangingPunct="1">
              <a:buFontTx/>
              <a:buNone/>
            </a:pPr>
            <a:r>
              <a:rPr lang="ru-RU" altLang="ru-RU" sz="1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2015-</a:t>
            </a:r>
            <a:r>
              <a:rPr lang="en-US" altLang="ru-RU" sz="1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altLang="ru-RU" sz="1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ru-RU" sz="1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altLang="ru-RU" sz="1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altLang="ru-RU" sz="1800" dirty="0">
              <a:solidFill>
                <a:srgbClr val="FFFFFF"/>
              </a:solidFill>
              <a:latin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8008340"/>
              </p:ext>
            </p:extLst>
          </p:nvPr>
        </p:nvGraphicFramePr>
        <p:xfrm>
          <a:off x="539553" y="1988840"/>
          <a:ext cx="7992888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45827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>
            <a:spLocks noChangeArrowheads="1"/>
          </p:cNvSpPr>
          <p:nvPr/>
        </p:nvSpPr>
        <p:spPr bwMode="auto">
          <a:xfrm>
            <a:off x="696913" y="804863"/>
            <a:ext cx="8207375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ПРИЧИНЫ ДЕМОНТАЖА (ЗАМЕНЫ) ТРУБОПРОВОДНОЙ АРМАТУРЫ </a:t>
            </a:r>
          </a:p>
          <a:p>
            <a:pPr algn="ctr" eaLnBrk="1" hangingPunct="1"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 ОБЪЕКТАХ ДОБЫЧИ, ПЕРЕРАБОТКИ И ТРАНСПОРТА ГАЗА</a:t>
            </a:r>
          </a:p>
          <a:p>
            <a:pPr algn="ctr" eaLnBrk="1" hangingPunct="1"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altLang="ru-RU" sz="1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а 2018 год</a:t>
            </a:r>
            <a:endParaRPr lang="ru-RU" altLang="ru-RU" sz="1800" dirty="0">
              <a:solidFill>
                <a:srgbClr val="FFFFFF"/>
              </a:solidFill>
              <a:latin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525800"/>
              </p:ext>
            </p:extLst>
          </p:nvPr>
        </p:nvGraphicFramePr>
        <p:xfrm>
          <a:off x="1043608" y="1844824"/>
          <a:ext cx="7056784" cy="4498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66248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176338" y="1700213"/>
            <a:ext cx="7143750" cy="19446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defRPr/>
            </a:pPr>
            <a:endParaRPr lang="ru-RU" sz="3200" kern="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31875" y="4437063"/>
            <a:ext cx="7143750" cy="1095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ru-RU" sz="1800" kern="0" dirty="0" smtClean="0">
              <a:solidFill>
                <a:srgbClr val="FFFFFF"/>
              </a:solidFill>
            </a:endParaRPr>
          </a:p>
        </p:txBody>
      </p:sp>
      <p:pic>
        <p:nvPicPr>
          <p:cNvPr id="89093" name="Рисунок 5" descr="C:\Users\syholitko\Documents\Documents\Другое\Мои фото\А. Работа все архивы\Фотоархив 2\Ремонт приводов\Фото0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3937000"/>
            <a:ext cx="36004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Прямоугольник 2"/>
          <p:cNvSpPr>
            <a:spLocks noChangeArrowheads="1"/>
          </p:cNvSpPr>
          <p:nvPr/>
        </p:nvSpPr>
        <p:spPr bwMode="auto">
          <a:xfrm>
            <a:off x="1216025" y="749300"/>
            <a:ext cx="7064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ТЕХНИЧЕСКОЕ ОБСЛУЖИВАНИЕ И ТЕКУЩИЙ РЕМОНТ </a:t>
            </a:r>
          </a:p>
          <a:p>
            <a:pPr algn="ctr" eaLnBrk="1" hangingPunct="1"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ТРУБОПРОВОДНОЙ АРМАТУРЫ В ТРАССОВЫХ УСЛОВИЯХ</a:t>
            </a:r>
            <a:endParaRPr lang="ru-RU" altLang="ru-RU" sz="18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89095" name="Рисунок 8" descr="C:\Users\a.marchenko\Desktop\Самара\Фото\фото Павловское\DSC005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5" y="1433513"/>
            <a:ext cx="3621088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Рисунок 10" descr="C:\Users\a.marchenko\Desktop\Самара\Фото\Attachments_admarchenko1984@gmail.com_2017-10-31_16-13-21\IMG_25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1433513"/>
            <a:ext cx="3600450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3937000"/>
            <a:ext cx="3621088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176338" y="1700213"/>
            <a:ext cx="7143750" cy="19446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defRPr/>
            </a:pPr>
            <a:endParaRPr lang="ru-RU" sz="3200" kern="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31875" y="4437063"/>
            <a:ext cx="7143750" cy="1095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ru-RU" sz="1800" kern="0" dirty="0" smtClean="0">
              <a:solidFill>
                <a:srgbClr val="FFFFFF"/>
              </a:solidFill>
            </a:endParaRPr>
          </a:p>
        </p:txBody>
      </p:sp>
      <p:sp>
        <p:nvSpPr>
          <p:cNvPr id="90117" name="Прямоугольник 2"/>
          <p:cNvSpPr>
            <a:spLocks noChangeArrowheads="1"/>
          </p:cNvSpPr>
          <p:nvPr/>
        </p:nvSpPr>
        <p:spPr bwMode="auto">
          <a:xfrm>
            <a:off x="1216025" y="749300"/>
            <a:ext cx="7064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ТЕХНИЧЕСКОЕ ОБСЛУЖИВАНИЕ И ТЕКУЩИЙ РЕМОНТ </a:t>
            </a:r>
          </a:p>
          <a:p>
            <a:pPr algn="ctr" eaLnBrk="1" hangingPunct="1"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ТРУБОПРОВОДНОЙ АРМАТУРЫ В ТРАССОВЫХ УСЛОВИЯХ</a:t>
            </a:r>
            <a:endParaRPr lang="ru-RU" altLang="ru-RU" sz="18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90118" name="Рисунок 9" descr="C:\Users\a.marchenko\Desktop\Самара\Фото\Attachments_admarchenko1984@gmail.com_2017-10-31_16-09-41\IMG_25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060575"/>
            <a:ext cx="2100262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9" name="Рисунок 10" descr="C:\Users\a.marchenko\Desktop\Самара\Фото\Attachments_admarchenko1984@gmail.com_2017-10-31_16-09-41\IMG_25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035175"/>
            <a:ext cx="2109788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0" name="Рисунок 11" descr="C:\Users\a.marchenko\Desktop\Самара\Фото\Attachments_admarchenko1984@gmail.com_2017-10-31_16-13-21\IMG_25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1492250"/>
            <a:ext cx="3698875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1" name="Picture 3" descr="C:\Users\syholitko\Documents\Documents\Другое\Мои фото\А. Работа все архивы\Фотоархив 5\Ремонт шпинделя\DSCN259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4076700"/>
            <a:ext cx="3698875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3443821"/>
              </p:ext>
            </p:extLst>
          </p:nvPr>
        </p:nvGraphicFramePr>
        <p:xfrm>
          <a:off x="574567" y="1511259"/>
          <a:ext cx="7776864" cy="4752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17988" y="5157192"/>
            <a:ext cx="648072" cy="521449"/>
          </a:xfrm>
          <a:prstGeom prst="rect">
            <a:avLst/>
          </a:prstGeom>
          <a:solidFill>
            <a:srgbClr val="C0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1000" dirty="0" smtClean="0">
              <a:solidFill>
                <a:srgbClr val="FFFFFF"/>
              </a:solidFill>
            </a:endParaRPr>
          </a:p>
          <a:p>
            <a:pPr algn="ctr">
              <a:defRPr/>
            </a:pPr>
            <a:r>
              <a:rPr lang="ru-RU" sz="1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102402</a:t>
            </a:r>
            <a:endParaRPr lang="ru-RU" sz="1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96336" y="2479055"/>
            <a:ext cx="1301041" cy="260350"/>
          </a:xfrm>
          <a:prstGeom prst="rect">
            <a:avLst/>
          </a:prstGeom>
          <a:solidFill>
            <a:srgbClr val="6A98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dirty="0" smtClean="0">
                <a:solidFill>
                  <a:srgbClr val="FFFFFF"/>
                </a:solidFill>
              </a:rPr>
              <a:t>Общий парк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06869" y="2911103"/>
            <a:ext cx="1317625" cy="26035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dirty="0" smtClean="0">
                <a:solidFill>
                  <a:srgbClr val="FFFFFF"/>
                </a:solidFill>
              </a:rPr>
              <a:t>Импорт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697811" y="548680"/>
            <a:ext cx="806291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ТРУБОПРОВОДНАЯ АРМАТУРА, УСТАНОВЛЕННАЯ </a:t>
            </a:r>
          </a:p>
          <a:p>
            <a:pPr algn="ctr" eaLnBrk="1" hangingPunct="1"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 ОБЪЕКТАХ ДОБЫЧИ ГАЗА, ПЕРЕРАБОТКИ И ТРАНСПОРТА ГАЗА</a:t>
            </a:r>
            <a:r>
              <a:rPr lang="en-US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ru-RU" sz="1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2015-2018</a:t>
            </a:r>
            <a:r>
              <a:rPr lang="ru-RU" altLang="ru-RU" sz="1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altLang="ru-RU" sz="1800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186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176338" y="1700213"/>
            <a:ext cx="7143750" cy="19446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defRPr/>
            </a:pPr>
            <a:endParaRPr lang="ru-RU" sz="3200" kern="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31875" y="4437063"/>
            <a:ext cx="7143750" cy="1095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ru-RU" sz="1800" kern="0" dirty="0" smtClean="0">
              <a:solidFill>
                <a:srgbClr val="FFFFFF"/>
              </a:solidFill>
            </a:endParaRPr>
          </a:p>
        </p:txBody>
      </p:sp>
      <p:sp>
        <p:nvSpPr>
          <p:cNvPr id="91141" name="Прямоугольник 2"/>
          <p:cNvSpPr>
            <a:spLocks noChangeArrowheads="1"/>
          </p:cNvSpPr>
          <p:nvPr/>
        </p:nvSpPr>
        <p:spPr bwMode="auto">
          <a:xfrm>
            <a:off x="1216025" y="749300"/>
            <a:ext cx="7064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ТЕХНИЧЕСКОЕ ОБСЛУЖИВАНИЕ И ТЕКУЩИЙ РЕМОНТ </a:t>
            </a:r>
          </a:p>
          <a:p>
            <a:pPr algn="ctr" eaLnBrk="1" hangingPunct="1"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ТРУБОПРОВОДНОЙ АРМАТУРЫ В ТРАССОВЫХ УСЛОВИЯХ</a:t>
            </a:r>
            <a:endParaRPr lang="ru-RU" altLang="ru-RU" sz="18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91142" name="Picture 2" descr="C:\Users\syholitko\Documents\Documents\Другое\Мои фото\А. Работа все архивы\Фотоархив 4\Вынгапур ОК\вынгапур 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25575"/>
            <a:ext cx="3592512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50" y="4005263"/>
            <a:ext cx="3603625" cy="246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44" name="Picture 3" descr="C:\Users\syholitko\Documents\Documents\Другое\Мои фото\А. Работа все архивы\Фотоархив 4\Вуктыл КЦ-2\Разбор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005263"/>
            <a:ext cx="3592512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5" name="Рисунок 15" descr="C:\Users\syholitko\Documents\Documents\Другое\Мои фото\Ремонт ЧКД Бланско\P101068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1425575"/>
            <a:ext cx="3603625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176338" y="1700213"/>
            <a:ext cx="7143750" cy="19446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defRPr/>
            </a:pPr>
            <a:endParaRPr lang="ru-RU" sz="3200" kern="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31875" y="4437063"/>
            <a:ext cx="7143750" cy="1095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ru-RU" sz="1800" kern="0" dirty="0" smtClean="0">
              <a:solidFill>
                <a:srgbClr val="FFFFFF"/>
              </a:solidFill>
            </a:endParaRPr>
          </a:p>
        </p:txBody>
      </p:sp>
      <p:pic>
        <p:nvPicPr>
          <p:cNvPr id="9523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0" y="1538287"/>
            <a:ext cx="2175393" cy="435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240" name="Прямоугольник 2"/>
          <p:cNvSpPr>
            <a:spLocks noChangeArrowheads="1"/>
          </p:cNvSpPr>
          <p:nvPr/>
        </p:nvSpPr>
        <p:spPr bwMode="auto">
          <a:xfrm>
            <a:off x="1468438" y="719138"/>
            <a:ext cx="65579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ОБОРУДОВАНИЕ И РАСХОДНЫЕ МАТЕРИАЛЫ </a:t>
            </a:r>
          </a:p>
          <a:p>
            <a:pPr algn="ctr" eaLnBrk="1" hangingPunct="1"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ДЛЯ ПРОВЕДЕНИЯ ТЕХНИЧЕСКОГО ОБСЛУЖИВАНИЯ</a:t>
            </a:r>
            <a:endParaRPr lang="ru-RU" altLang="ru-RU" sz="18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2050" name="Picture 2" descr="https://ooomm.ru/assets/components/phpthumbof/cache/%D0%90%D0%9D%D0%A3-700_2.2daf93045f22fbbd8f1d71759eec5d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38337"/>
            <a:ext cx="2469406" cy="370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s://avatars.mds.yandex.net/get-altay/965237/2a000001628b2f9498c7bf9f8cc60ba418d6/or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744" y="1538288"/>
            <a:ext cx="2355131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63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>
            <a:spLocks noChangeArrowheads="1"/>
          </p:cNvSpPr>
          <p:nvPr/>
        </p:nvSpPr>
        <p:spPr bwMode="auto">
          <a:xfrm>
            <a:off x="1101725" y="719138"/>
            <a:ext cx="7291388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РАСЧЕТНАЯ ПОТРЕБНОСТЬ </a:t>
            </a:r>
          </a:p>
          <a:p>
            <a:pPr algn="ctr" eaLnBrk="1" hangingPunct="1"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 ФАКТИЧЕСКОЕ КОЛИЧЕСТВО РАСХОДНЫХ МАТЕРИАЛОВ </a:t>
            </a:r>
          </a:p>
          <a:p>
            <a:pPr algn="ctr" eaLnBrk="1" hangingPunct="1"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ДЛЯ ПРОВЕДЕНИЯ ТЕХНИЧЕСКОГО ОБСЛУЖИВАНИЯ</a:t>
            </a:r>
            <a:endParaRPr lang="ru-RU" altLang="ru-RU" sz="1800" dirty="0">
              <a:solidFill>
                <a:srgbClr val="FFFFFF"/>
              </a:solidFill>
              <a:latin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2015 -</a:t>
            </a:r>
            <a:r>
              <a:rPr lang="ru-RU" altLang="ru-RU" sz="1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n-US" altLang="ru-RU" sz="1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altLang="ru-RU" sz="1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гг. </a:t>
            </a:r>
            <a:endParaRPr lang="ru-RU" altLang="ru-RU" sz="18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1801438"/>
              </p:ext>
            </p:extLst>
          </p:nvPr>
        </p:nvGraphicFramePr>
        <p:xfrm>
          <a:off x="179512" y="1974850"/>
          <a:ext cx="4267200" cy="300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4478865"/>
              </p:ext>
            </p:extLst>
          </p:nvPr>
        </p:nvGraphicFramePr>
        <p:xfrm>
          <a:off x="4283968" y="378904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2"/>
          <p:cNvSpPr txBox="1"/>
          <p:nvPr/>
        </p:nvSpPr>
        <p:spPr>
          <a:xfrm>
            <a:off x="971600" y="4149080"/>
            <a:ext cx="504056" cy="228600"/>
          </a:xfrm>
          <a:prstGeom prst="rect">
            <a:avLst/>
          </a:prstGeom>
          <a:solidFill>
            <a:sysClr val="window" lastClr="FFFFFF"/>
          </a:solidFill>
          <a:ln w="9525" cmpd="sng">
            <a:solidFill>
              <a:sysClr val="window" lastClr="FFFFFF">
                <a:shade val="50000"/>
              </a:sysClr>
            </a:solidFill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49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</p:txBody>
      </p:sp>
      <p:sp>
        <p:nvSpPr>
          <p:cNvPr id="6" name="TextBox 2"/>
          <p:cNvSpPr txBox="1"/>
          <p:nvPr/>
        </p:nvSpPr>
        <p:spPr>
          <a:xfrm>
            <a:off x="1835696" y="4152880"/>
            <a:ext cx="504056" cy="22860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100" dirty="0" smtClean="0"/>
              <a:t>%</a:t>
            </a:r>
            <a:endParaRPr lang="ru-RU" sz="1100" dirty="0"/>
          </a:p>
        </p:txBody>
      </p:sp>
      <p:sp>
        <p:nvSpPr>
          <p:cNvPr id="7" name="TextBox 2"/>
          <p:cNvSpPr txBox="1"/>
          <p:nvPr/>
        </p:nvSpPr>
        <p:spPr>
          <a:xfrm>
            <a:off x="2760648" y="4149080"/>
            <a:ext cx="504056" cy="22860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6%</a:t>
            </a:r>
            <a:endParaRPr lang="ru-RU" sz="1100" dirty="0"/>
          </a:p>
        </p:txBody>
      </p:sp>
      <p:sp>
        <p:nvSpPr>
          <p:cNvPr id="8" name="TextBox 2"/>
          <p:cNvSpPr txBox="1"/>
          <p:nvPr/>
        </p:nvSpPr>
        <p:spPr>
          <a:xfrm>
            <a:off x="3635896" y="4152880"/>
            <a:ext cx="504056" cy="22480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100" dirty="0" smtClean="0"/>
              <a:t>%</a:t>
            </a:r>
            <a:endParaRPr lang="ru-RU" sz="1100" dirty="0"/>
          </a:p>
        </p:txBody>
      </p:sp>
      <p:sp>
        <p:nvSpPr>
          <p:cNvPr id="9" name="TextBox 11"/>
          <p:cNvSpPr txBox="1"/>
          <p:nvPr/>
        </p:nvSpPr>
        <p:spPr>
          <a:xfrm>
            <a:off x="5337656" y="5661248"/>
            <a:ext cx="504056" cy="22860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ru-RU" sz="1100" dirty="0"/>
              <a:t>%</a:t>
            </a:r>
          </a:p>
        </p:txBody>
      </p:sp>
      <p:sp>
        <p:nvSpPr>
          <p:cNvPr id="10" name="TextBox 11"/>
          <p:cNvSpPr txBox="1"/>
          <p:nvPr/>
        </p:nvSpPr>
        <p:spPr>
          <a:xfrm>
            <a:off x="6228184" y="5661248"/>
            <a:ext cx="504056" cy="22860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ru-RU" sz="1100" dirty="0" smtClean="0"/>
              <a:t>%</a:t>
            </a:r>
            <a:endParaRPr lang="ru-RU" sz="1100" dirty="0"/>
          </a:p>
        </p:txBody>
      </p:sp>
      <p:sp>
        <p:nvSpPr>
          <p:cNvPr id="11" name="TextBox 11"/>
          <p:cNvSpPr txBox="1"/>
          <p:nvPr/>
        </p:nvSpPr>
        <p:spPr>
          <a:xfrm>
            <a:off x="7129576" y="5669280"/>
            <a:ext cx="504056" cy="220568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ru-RU" sz="1100" dirty="0" smtClean="0"/>
              <a:t>%</a:t>
            </a:r>
            <a:endParaRPr lang="ru-RU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8035926" y="5653216"/>
            <a:ext cx="496514" cy="22860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ru-RU" sz="1100" dirty="0" smtClean="0"/>
              <a:t>%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887984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176338" y="1700213"/>
            <a:ext cx="7143750" cy="19446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defRPr/>
            </a:pPr>
            <a:endParaRPr lang="ru-RU" sz="3200" kern="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72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995738"/>
            <a:ext cx="3584575" cy="2462212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285" name="Прямоугольник 2"/>
          <p:cNvSpPr>
            <a:spLocks noChangeArrowheads="1"/>
          </p:cNvSpPr>
          <p:nvPr/>
        </p:nvSpPr>
        <p:spPr bwMode="auto">
          <a:xfrm>
            <a:off x="852488" y="719138"/>
            <a:ext cx="77898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ОБОРУДОВАНИЕ </a:t>
            </a:r>
          </a:p>
          <a:p>
            <a:pPr algn="ctr" eaLnBrk="1" hangingPunct="1"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ДЛЯ ПРОВЕДЕНИЯ ДИАГНОСТИРОВАНИЯ. ВЫПОЛНЕНИЕ РАБОТ.</a:t>
            </a:r>
            <a:endParaRPr lang="ru-RU" altLang="ru-RU" sz="18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972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339850"/>
            <a:ext cx="3600450" cy="254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7" name="Picture 9" descr="C:\Users\syholitko\Documents\Documents\Другое\Мои фото\А. Работа все архивы\Фотоархив 6 Диагностика\Диагностика\Ноябрьск 1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365250"/>
            <a:ext cx="360045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8" name="Рисунок 10" descr="C:\Users\syholitko\Documents\Documents\Другое\Мои фото\А. Работа все архивы\Фотоархив 6 Диагностика\Работы по диагностике\Твердометри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3995738"/>
            <a:ext cx="3600450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>
            <a:spLocks noChangeArrowheads="1"/>
          </p:cNvSpPr>
          <p:nvPr/>
        </p:nvSpPr>
        <p:spPr bwMode="auto">
          <a:xfrm>
            <a:off x="1265238" y="620713"/>
            <a:ext cx="7070725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КАПИТАЛЬНЫЙ РЕМОНТ  ТРУБОПРОВОДНОЙ АРМАТУРЫ </a:t>
            </a:r>
          </a:p>
          <a:p>
            <a:pPr algn="ctr" eaLnBrk="1" hangingPunct="1"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 ЗАВОДСКИХ УСЛОВИЯХ </a:t>
            </a:r>
          </a:p>
          <a:p>
            <a:pPr algn="ctr" eaLnBrk="1" hangingPunct="1"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1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2015-</a:t>
            </a:r>
            <a:r>
              <a:rPr lang="en-US" altLang="ru-RU" sz="1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altLang="ru-RU" sz="1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гг. </a:t>
            </a:r>
            <a:endParaRPr lang="ru-RU" altLang="ru-RU" sz="1800" dirty="0">
              <a:solidFill>
                <a:srgbClr val="FFFFFF"/>
              </a:solidFill>
              <a:latin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2715417"/>
              </p:ext>
            </p:extLst>
          </p:nvPr>
        </p:nvGraphicFramePr>
        <p:xfrm>
          <a:off x="755577" y="1700808"/>
          <a:ext cx="7580386" cy="4524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54009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Прямоугольник 3"/>
          <p:cNvSpPr>
            <a:spLocks noChangeArrowheads="1"/>
          </p:cNvSpPr>
          <p:nvPr/>
        </p:nvSpPr>
        <p:spPr bwMode="auto">
          <a:xfrm>
            <a:off x="681038" y="865517"/>
            <a:ext cx="82089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НАПРАВЛЕНИЯ ДЕЯТЕЛЬНОСТИ В ОБЛАСТИ ЭКСПЛУАТАЦИИ ТПА</a:t>
            </a:r>
            <a:endParaRPr lang="ru-RU" altLang="ru-RU" sz="1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5" name="Прямоугольник 1"/>
          <p:cNvSpPr>
            <a:spLocks noChangeArrowheads="1"/>
          </p:cNvSpPr>
          <p:nvPr/>
        </p:nvSpPr>
        <p:spPr bwMode="auto">
          <a:xfrm>
            <a:off x="468313" y="1218471"/>
            <a:ext cx="8548687" cy="34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ru-RU" alt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700808"/>
            <a:ext cx="87104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- </a:t>
            </a:r>
            <a:r>
              <a:rPr lang="ru-RU" sz="2000" dirty="0"/>
              <a:t>ведомственная приемка на предприятиях-изготовителях;</a:t>
            </a:r>
          </a:p>
          <a:p>
            <a:pPr algn="ctr"/>
            <a:r>
              <a:rPr lang="ru-RU" sz="2000" dirty="0"/>
              <a:t>- предмонтажная подготовка и инженерно-техническое сопровождение монтажа на объектах строительства и реконструкции;</a:t>
            </a:r>
          </a:p>
          <a:p>
            <a:pPr algn="ctr"/>
            <a:r>
              <a:rPr lang="ru-RU" sz="2000" dirty="0"/>
              <a:t>- пусконаладочные работы и ввод в эксплуатацию на объектах строительства;</a:t>
            </a:r>
          </a:p>
          <a:p>
            <a:pPr algn="ctr"/>
            <a:r>
              <a:rPr lang="ru-RU" sz="2000" dirty="0"/>
              <a:t>- сервисное техническое обслуживание на объектах эксплуатации;</a:t>
            </a:r>
          </a:p>
          <a:p>
            <a:pPr algn="ctr"/>
            <a:r>
              <a:rPr lang="ru-RU" sz="2000" dirty="0"/>
              <a:t>- текущий ремонт в «трассовых» условиях;</a:t>
            </a:r>
          </a:p>
          <a:p>
            <a:pPr marL="342900" indent="-342900" algn="ctr">
              <a:buFontTx/>
              <a:buChar char="-"/>
            </a:pPr>
            <a:r>
              <a:rPr lang="ru-RU" sz="2000" dirty="0" smtClean="0"/>
              <a:t>обследование </a:t>
            </a:r>
            <a:r>
              <a:rPr lang="ru-RU" sz="2000" dirty="0"/>
              <a:t>и диагностирование технического состояния, экспертиза промышленной безопасности с продлением срока эксплуатации на объектах эксплуатации</a:t>
            </a:r>
            <a:r>
              <a:rPr lang="ru-RU" sz="2000" dirty="0" smtClean="0"/>
              <a:t>;</a:t>
            </a:r>
          </a:p>
          <a:p>
            <a:pPr lvl="0" algn="ctr"/>
            <a:r>
              <a:rPr lang="ru-RU" sz="2000" dirty="0">
                <a:solidFill>
                  <a:srgbClr val="FFFFFF"/>
                </a:solidFill>
              </a:rPr>
              <a:t>- сертификация и аудит предприятий-изготовителей; </a:t>
            </a:r>
          </a:p>
          <a:p>
            <a:pPr lvl="0" algn="ctr"/>
            <a:r>
              <a:rPr lang="ru-RU" sz="2000" dirty="0">
                <a:solidFill>
                  <a:srgbClr val="FFFFFF"/>
                </a:solidFill>
              </a:rPr>
              <a:t>- квалификационные испытания на стенде филиала Саратоворгдиагностика</a:t>
            </a:r>
            <a:r>
              <a:rPr lang="ru-RU" sz="2000" dirty="0" smtClean="0">
                <a:solidFill>
                  <a:srgbClr val="FFFFFF"/>
                </a:solidFill>
              </a:rPr>
              <a:t>»;</a:t>
            </a:r>
            <a:endParaRPr lang="ru-RU" sz="2000" dirty="0"/>
          </a:p>
          <a:p>
            <a:pPr algn="ctr"/>
            <a:r>
              <a:rPr lang="ru-RU" sz="2000" dirty="0"/>
              <a:t>- разработка нормативно-технической документации по эксплуатации ТПА;</a:t>
            </a:r>
          </a:p>
          <a:p>
            <a:pPr algn="ctr"/>
            <a:r>
              <a:rPr lang="ru-RU" sz="2000" dirty="0"/>
              <a:t>- сопровождение баз данных по ТПА ИСТС «Инфотех».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Прямоугольник 1"/>
          <p:cNvSpPr>
            <a:spLocks noChangeArrowheads="1"/>
          </p:cNvSpPr>
          <p:nvPr/>
        </p:nvSpPr>
        <p:spPr bwMode="auto">
          <a:xfrm>
            <a:off x="107950" y="690563"/>
            <a:ext cx="89185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Испытательный полигон АО «Газпром оргэнергогаз»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филиал «Саратоворгдиагностика» разработан ОАО «ВНИПИгаздобыча»» и введен в эксплуатацию в 1976 году в соответствии с приказом Мингазпрома СССР.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 2018 году полигон аттестован в </a:t>
            </a:r>
            <a:r>
              <a:rPr lang="ru-RU" altLang="ru-RU" sz="1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РосАккредитации</a:t>
            </a: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 2018 года в составе лаборатории в СДС ИНТЕРГАЗСЕРТ.</a:t>
            </a:r>
          </a:p>
        </p:txBody>
      </p:sp>
      <p:pic>
        <p:nvPicPr>
          <p:cNvPr id="74755" name="Рисунок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60600"/>
            <a:ext cx="273685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Рисунок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44975" y="2039938"/>
            <a:ext cx="4010025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486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Прямоугольник 1"/>
          <p:cNvSpPr>
            <a:spLocks noChangeArrowheads="1"/>
          </p:cNvSpPr>
          <p:nvPr/>
        </p:nvSpPr>
        <p:spPr bwMode="auto">
          <a:xfrm>
            <a:off x="1201738" y="692150"/>
            <a:ext cx="655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</a:rPr>
              <a:t>УРОВЕНЬ ОРГАНИЗАЦИИ ПРОИЗВОДСТВА</a:t>
            </a:r>
          </a:p>
        </p:txBody>
      </p:sp>
      <p:pic>
        <p:nvPicPr>
          <p:cNvPr id="70659" name="Picture 2" descr="C:\Users\dubov\Desktop\DSC096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268413"/>
            <a:ext cx="2674938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3" descr="C:\Users\dubov\Desktop\DSC096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5" y="1268413"/>
            <a:ext cx="2674938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4" descr="\\public2\Орггазинжиниринг\Упр.ЗРА\ДОГОВОРА 2017\Технический аудит предприятий\19+ АО Пензатяжпромарматура г.Пенза\Фото\DSC003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268413"/>
            <a:ext cx="2674938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5" descr="\\public2\Орггазинжиниринг\Упр.ЗРА\ДОГОВОРА 2017\Технический аудит предприятий\21+ АО УКАЗ г.УстьКаменогрск\Фото\DSC001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5" y="3797300"/>
            <a:ext cx="26749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7" descr="\\public2\Орггазинжиниринг\Упр.ЗРА\ДОГОВОРА 2018\Технический аудит предприятий\1 КВАРТАЛ\8+ ООО Завод ПромИнТех\Отчет\Фото\DSC0065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3789363"/>
            <a:ext cx="267493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8" descr="\\public2\Орггазинжиниринг\Упр.ЗРА\ДОГОВОРА 2017\Технический аудит предприятий\25 ООО НПФ МКТ-АСДМ г.Челябинск\Фото\DSC0042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3789363"/>
            <a:ext cx="267493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5" name="TextBox 10"/>
          <p:cNvSpPr txBox="1">
            <a:spLocks noChangeArrowheads="1"/>
          </p:cNvSpPr>
          <p:nvPr/>
        </p:nvSpPr>
        <p:spPr bwMode="auto">
          <a:xfrm>
            <a:off x="3281363" y="3436938"/>
            <a:ext cx="2808287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1200">
                <a:solidFill>
                  <a:schemeClr val="bg1"/>
                </a:solidFill>
                <a:latin typeface="Calibri" pitchFamily="34" charset="0"/>
              </a:rPr>
              <a:t>Испытательный стенд «бронекамера»</a:t>
            </a:r>
          </a:p>
        </p:txBody>
      </p:sp>
      <p:sp>
        <p:nvSpPr>
          <p:cNvPr id="70666" name="TextBox 11"/>
          <p:cNvSpPr txBox="1">
            <a:spLocks noChangeArrowheads="1"/>
          </p:cNvSpPr>
          <p:nvPr/>
        </p:nvSpPr>
        <p:spPr bwMode="auto">
          <a:xfrm>
            <a:off x="6197600" y="3436938"/>
            <a:ext cx="28082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1200">
                <a:solidFill>
                  <a:schemeClr val="bg1"/>
                </a:solidFill>
                <a:latin typeface="Calibri" pitchFamily="34" charset="0"/>
              </a:rPr>
              <a:t>Автоматический испытательный стенд</a:t>
            </a:r>
          </a:p>
        </p:txBody>
      </p:sp>
      <p:sp>
        <p:nvSpPr>
          <p:cNvPr id="70667" name="TextBox 1"/>
          <p:cNvSpPr txBox="1">
            <a:spLocks noChangeArrowheads="1"/>
          </p:cNvSpPr>
          <p:nvPr/>
        </p:nvSpPr>
        <p:spPr bwMode="auto">
          <a:xfrm>
            <a:off x="368300" y="3436938"/>
            <a:ext cx="28082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1200">
                <a:solidFill>
                  <a:schemeClr val="bg1"/>
                </a:solidFill>
                <a:latin typeface="Calibri" pitchFamily="34" charset="0"/>
              </a:rPr>
              <a:t>Испытательный стенд «на коленке»</a:t>
            </a:r>
          </a:p>
        </p:txBody>
      </p:sp>
      <p:sp>
        <p:nvSpPr>
          <p:cNvPr id="70668" name="TextBox 12"/>
          <p:cNvSpPr txBox="1">
            <a:spLocks noChangeArrowheads="1"/>
          </p:cNvSpPr>
          <p:nvPr/>
        </p:nvSpPr>
        <p:spPr bwMode="auto">
          <a:xfrm>
            <a:off x="320675" y="6021388"/>
            <a:ext cx="28082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1200">
                <a:solidFill>
                  <a:schemeClr val="bg1"/>
                </a:solidFill>
                <a:latin typeface="Calibri" pitchFamily="34" charset="0"/>
              </a:rPr>
              <a:t>Ручная сварка</a:t>
            </a:r>
          </a:p>
        </p:txBody>
      </p:sp>
      <p:sp>
        <p:nvSpPr>
          <p:cNvPr id="70669" name="TextBox 13"/>
          <p:cNvSpPr txBox="1">
            <a:spLocks noChangeArrowheads="1"/>
          </p:cNvSpPr>
          <p:nvPr/>
        </p:nvSpPr>
        <p:spPr bwMode="auto">
          <a:xfrm>
            <a:off x="3311525" y="6021388"/>
            <a:ext cx="280828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1200">
                <a:solidFill>
                  <a:schemeClr val="bg1"/>
                </a:solidFill>
                <a:latin typeface="Calibri" pitchFamily="34" charset="0"/>
              </a:rPr>
              <a:t>Автоматическая сварка роботизированными комплексами</a:t>
            </a:r>
          </a:p>
        </p:txBody>
      </p:sp>
      <p:sp>
        <p:nvSpPr>
          <p:cNvPr id="70670" name="TextBox 16"/>
          <p:cNvSpPr txBox="1">
            <a:spLocks noChangeArrowheads="1"/>
          </p:cNvSpPr>
          <p:nvPr/>
        </p:nvSpPr>
        <p:spPr bwMode="auto">
          <a:xfrm>
            <a:off x="6278563" y="6021388"/>
            <a:ext cx="280987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1200">
                <a:solidFill>
                  <a:schemeClr val="bg1"/>
                </a:solidFill>
                <a:latin typeface="Calibri" pitchFamily="34" charset="0"/>
              </a:rPr>
              <a:t>Автоматическая сварка роботизированными комплексами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Прямоугольник 3"/>
          <p:cNvSpPr>
            <a:spLocks noChangeArrowheads="1"/>
          </p:cNvSpPr>
          <p:nvPr/>
        </p:nvSpPr>
        <p:spPr bwMode="auto">
          <a:xfrm>
            <a:off x="539750" y="692150"/>
            <a:ext cx="82089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ОСНОВНЫЕ ЗАМЕЧАНИЯ ВЫЯВЛЕННЫЕ В ХОДЕ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ВЕДОМСТВЕННОЙ ПРИЕМКИ</a:t>
            </a:r>
          </a:p>
        </p:txBody>
      </p:sp>
      <p:pic>
        <p:nvPicPr>
          <p:cNvPr id="778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8851900" cy="527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74800"/>
            <a:ext cx="2784475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595438"/>
            <a:ext cx="2787650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560513"/>
            <a:ext cx="2803525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TextBox 6"/>
          <p:cNvSpPr txBox="1">
            <a:spLocks noChangeArrowheads="1"/>
          </p:cNvSpPr>
          <p:nvPr/>
        </p:nvSpPr>
        <p:spPr bwMode="auto">
          <a:xfrm>
            <a:off x="2963863" y="908050"/>
            <a:ext cx="3876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FFFF"/>
                </a:solidFill>
                <a:cs typeface="Arial" charset="0"/>
              </a:rPr>
              <a:t>АО «Пензтяжпромарматура»</a:t>
            </a:r>
          </a:p>
        </p:txBody>
      </p:sp>
      <p:sp>
        <p:nvSpPr>
          <p:cNvPr id="78854" name="TextBox 8"/>
          <p:cNvSpPr txBox="1">
            <a:spLocks noChangeArrowheads="1"/>
          </p:cNvSpPr>
          <p:nvPr/>
        </p:nvSpPr>
        <p:spPr bwMode="auto">
          <a:xfrm>
            <a:off x="515938" y="5373688"/>
            <a:ext cx="2447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FFFFFF"/>
                </a:solidFill>
                <a:cs typeface="Times New Roman" pitchFamily="18" charset="0"/>
              </a:rPr>
              <a:t>Негерметичность по уплотнению при давлении 0,6МПа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H="1">
            <a:off x="179388" y="5989638"/>
            <a:ext cx="237648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179388" y="3573463"/>
            <a:ext cx="1079500" cy="243681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857" name="TextBox 19"/>
          <p:cNvSpPr txBox="1">
            <a:spLocks noChangeArrowheads="1"/>
          </p:cNvSpPr>
          <p:nvPr/>
        </p:nvSpPr>
        <p:spPr bwMode="auto">
          <a:xfrm>
            <a:off x="3635375" y="5364163"/>
            <a:ext cx="22844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FFFFFF"/>
                </a:solidFill>
                <a:cs typeface="Times New Roman" pitchFamily="18" charset="0"/>
              </a:rPr>
              <a:t>Отсутствовали устройства для регулировки скорости перестановки крана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3287713" y="5999163"/>
            <a:ext cx="259238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3287713" y="3573463"/>
            <a:ext cx="107950" cy="24257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3287713" y="3573463"/>
            <a:ext cx="1736725" cy="243681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861" name="TextBox 27"/>
          <p:cNvSpPr txBox="1">
            <a:spLocks noChangeArrowheads="1"/>
          </p:cNvSpPr>
          <p:nvPr/>
        </p:nvSpPr>
        <p:spPr bwMode="auto">
          <a:xfrm>
            <a:off x="6516688" y="5456238"/>
            <a:ext cx="2663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FFFFFF"/>
                </a:solidFill>
                <a:cs typeface="Arial" charset="0"/>
              </a:rPr>
              <a:t>Неправильное расположение набивочных отверстий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H="1">
            <a:off x="6227763" y="5986463"/>
            <a:ext cx="259238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6227763" y="3357563"/>
            <a:ext cx="1223962" cy="26289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6227763" y="2565400"/>
            <a:ext cx="1873250" cy="343376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681163"/>
            <a:ext cx="3003550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81163"/>
            <a:ext cx="3024188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TextBox 5"/>
          <p:cNvSpPr txBox="1">
            <a:spLocks noChangeArrowheads="1"/>
          </p:cNvSpPr>
          <p:nvPr/>
        </p:nvSpPr>
        <p:spPr bwMode="auto">
          <a:xfrm>
            <a:off x="2963863" y="908050"/>
            <a:ext cx="3240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FFFF"/>
                </a:solidFill>
                <a:cs typeface="Times New Roman" pitchFamily="18" charset="0"/>
              </a:rPr>
              <a:t>ООО «СГЭМ»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755650" y="6524625"/>
            <a:ext cx="23034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755650" y="3429000"/>
            <a:ext cx="792163" cy="309562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755650" y="4292600"/>
            <a:ext cx="1079500" cy="223202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880" name="TextBox 1"/>
          <p:cNvSpPr txBox="1">
            <a:spLocks noChangeArrowheads="1"/>
          </p:cNvSpPr>
          <p:nvPr/>
        </p:nvSpPr>
        <p:spPr bwMode="auto">
          <a:xfrm>
            <a:off x="1042988" y="6043613"/>
            <a:ext cx="2809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FFFFFF"/>
                </a:solidFill>
              </a:rPr>
              <a:t>Несоответствие информации на табличке и корпусе КЗПОУ</a:t>
            </a:r>
          </a:p>
        </p:txBody>
      </p:sp>
      <p:sp>
        <p:nvSpPr>
          <p:cNvPr id="79881" name="TextBox 20"/>
          <p:cNvSpPr txBox="1">
            <a:spLocks noChangeArrowheads="1"/>
          </p:cNvSpPr>
          <p:nvPr/>
        </p:nvSpPr>
        <p:spPr bwMode="auto">
          <a:xfrm>
            <a:off x="5019675" y="5735638"/>
            <a:ext cx="42116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FFFFFF"/>
                </a:solidFill>
              </a:rPr>
              <a:t>Подготовленная к отгрузке КЗПОУ с уплотнительным кольцом в корпусе (запрещено по РЭ) и окалины, мелких частиц металла и брызг после сварки в корпусе и на уплотнительном кольце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500563" y="6565900"/>
            <a:ext cx="44640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4500563" y="4400550"/>
            <a:ext cx="1655762" cy="2165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Box 5"/>
          <p:cNvSpPr txBox="1">
            <a:spLocks noChangeArrowheads="1"/>
          </p:cNvSpPr>
          <p:nvPr/>
        </p:nvSpPr>
        <p:spPr bwMode="auto">
          <a:xfrm>
            <a:off x="2843213" y="765175"/>
            <a:ext cx="3240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FFFF"/>
                </a:solidFill>
                <a:cs typeface="Times New Roman" pitchFamily="18" charset="0"/>
              </a:rPr>
              <a:t>ООО «ВАРК»</a:t>
            </a:r>
          </a:p>
        </p:txBody>
      </p:sp>
      <p:pic>
        <p:nvPicPr>
          <p:cNvPr id="81923" name="Picture 2" descr="C:\Users\dubov\Desktop\презент\ВАРК-Уфа (фото)\IMG_05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5" y="3860800"/>
            <a:ext cx="1912938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3" descr="C:\Users\dubov\Desktop\презент\ВАРК-Уфа (фото)\IMG_05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3860800"/>
            <a:ext cx="1912938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4" descr="C:\Users\dubov\Desktop\презент\ВАРК-Уфа (фото)\IMG_066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1277938"/>
            <a:ext cx="18415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5" descr="C:\Users\dubov\Desktop\презент\ВАРК-Уфа (фото)\IMG_047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88" y="1277938"/>
            <a:ext cx="18415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7" name="Picture 6" descr="C:\Users\dubov\Desktop\презент\ВАРК-Уфа (фото)\IMG_048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277938"/>
            <a:ext cx="1839913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8" name="TextBox 7"/>
          <p:cNvSpPr txBox="1">
            <a:spLocks noChangeArrowheads="1"/>
          </p:cNvSpPr>
          <p:nvPr/>
        </p:nvSpPr>
        <p:spPr bwMode="auto">
          <a:xfrm>
            <a:off x="376238" y="3676650"/>
            <a:ext cx="1560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FFFFFF"/>
                </a:solidFill>
                <a:cs typeface="Arial" charset="0"/>
              </a:rPr>
              <a:t>Негерметичность по затвору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250825" y="4322763"/>
            <a:ext cx="151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250825" y="2636838"/>
            <a:ext cx="720725" cy="1685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1" name="TextBox 10"/>
          <p:cNvSpPr txBox="1">
            <a:spLocks noChangeArrowheads="1"/>
          </p:cNvSpPr>
          <p:nvPr/>
        </p:nvSpPr>
        <p:spPr bwMode="auto">
          <a:xfrm>
            <a:off x="4884738" y="1412875"/>
            <a:ext cx="2016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FFFFFF"/>
                </a:solidFill>
                <a:cs typeface="Arial" charset="0"/>
              </a:rPr>
              <a:t>Отсутствие проушин, указателя </a:t>
            </a:r>
            <a:r>
              <a:rPr lang="ru-RU" altLang="ru-RU" sz="1200">
                <a:solidFill>
                  <a:srgbClr val="FFFFFF"/>
                </a:solidFill>
                <a:cs typeface="Times New Roman" pitchFamily="18" charset="0"/>
              </a:rPr>
              <a:t>положения затвора</a:t>
            </a:r>
          </a:p>
        </p:txBody>
      </p:sp>
      <p:sp>
        <p:nvSpPr>
          <p:cNvPr id="81932" name="TextBox 11"/>
          <p:cNvSpPr txBox="1">
            <a:spLocks noChangeArrowheads="1"/>
          </p:cNvSpPr>
          <p:nvPr/>
        </p:nvSpPr>
        <p:spPr bwMode="auto">
          <a:xfrm>
            <a:off x="5686425" y="2360613"/>
            <a:ext cx="1406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FFFFFF"/>
                </a:solidFill>
                <a:cs typeface="Arial" charset="0"/>
              </a:rPr>
              <a:t>Отсутствие опор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>
            <a:off x="5580063" y="2657475"/>
            <a:ext cx="14081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988175" y="2657475"/>
            <a:ext cx="968375" cy="4111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5" name="TextBox 14"/>
          <p:cNvSpPr txBox="1">
            <a:spLocks noChangeArrowheads="1"/>
          </p:cNvSpPr>
          <p:nvPr/>
        </p:nvSpPr>
        <p:spPr bwMode="auto">
          <a:xfrm>
            <a:off x="374650" y="5192713"/>
            <a:ext cx="1562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FFFFFF"/>
                </a:solidFill>
                <a:cs typeface="Times New Roman" pitchFamily="18" charset="0"/>
              </a:rPr>
              <a:t>Негерметичность по фланцу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354013" y="5851525"/>
            <a:ext cx="1582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1936750" y="5135563"/>
            <a:ext cx="690563" cy="715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1936750" y="5135563"/>
            <a:ext cx="1411288" cy="715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9" name="TextBox 18"/>
          <p:cNvSpPr txBox="1">
            <a:spLocks noChangeArrowheads="1"/>
          </p:cNvSpPr>
          <p:nvPr/>
        </p:nvSpPr>
        <p:spPr bwMode="auto">
          <a:xfrm>
            <a:off x="7262813" y="5229225"/>
            <a:ext cx="1670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FFFFFF"/>
                </a:solidFill>
                <a:cs typeface="Arial" charset="0"/>
              </a:rPr>
              <a:t>Негерметичность по фланцу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>
            <a:off x="7164388" y="5851525"/>
            <a:ext cx="1584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5945188" y="5229225"/>
            <a:ext cx="1219200" cy="622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 flipV="1">
            <a:off x="6227763" y="5229225"/>
            <a:ext cx="936625" cy="622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 flipH="1">
            <a:off x="4932363" y="2058988"/>
            <a:ext cx="1603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3995738" y="2058988"/>
            <a:ext cx="936625" cy="4460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3995738" y="2058988"/>
            <a:ext cx="936625" cy="6492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9247</TotalTime>
  <Words>730</Words>
  <Application>Microsoft Office PowerPoint</Application>
  <PresentationFormat>Экран (4:3)</PresentationFormat>
  <Paragraphs>148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Оформление по умолчанию</vt:lpstr>
      <vt:lpstr>4_Оформление по умолчанию</vt:lpstr>
      <vt:lpstr>1_Оформление по умолчанию</vt:lpstr>
      <vt:lpstr>3_Оформление по умолчанию</vt:lpstr>
      <vt:lpstr>5_Оформление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ДОАО "Оргэнергогаз"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podolyako</dc:creator>
  <cp:lastModifiedBy>Сухолитко Андрей Анатольевич</cp:lastModifiedBy>
  <cp:revision>415</cp:revision>
  <cp:lastPrinted>2017-06-26T07:20:42Z</cp:lastPrinted>
  <dcterms:created xsi:type="dcterms:W3CDTF">2005-03-31T05:32:04Z</dcterms:created>
  <dcterms:modified xsi:type="dcterms:W3CDTF">2019-04-23T06:54:51Z</dcterms:modified>
</cp:coreProperties>
</file>