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</p:sldMasterIdLst>
  <p:notesMasterIdLst>
    <p:notesMasterId r:id="rId14"/>
  </p:notesMasterIdLst>
  <p:handoutMasterIdLst>
    <p:handoutMasterId r:id="rId15"/>
  </p:handoutMasterIdLst>
  <p:sldIdLst>
    <p:sldId id="376" r:id="rId3"/>
    <p:sldId id="378" r:id="rId4"/>
    <p:sldId id="384" r:id="rId5"/>
    <p:sldId id="340" r:id="rId6"/>
    <p:sldId id="391" r:id="rId7"/>
    <p:sldId id="393" r:id="rId8"/>
    <p:sldId id="394" r:id="rId9"/>
    <p:sldId id="396" r:id="rId10"/>
    <p:sldId id="397" r:id="rId11"/>
    <p:sldId id="382" r:id="rId12"/>
    <p:sldId id="398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5"/>
    <a:srgbClr val="0032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233" autoAdjust="0"/>
  </p:normalViewPr>
  <p:slideViewPr>
    <p:cSldViewPr snapToGrid="0">
      <p:cViewPr varScale="1">
        <p:scale>
          <a:sx n="77" d="100"/>
          <a:sy n="77" d="100"/>
        </p:scale>
        <p:origin x="1421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Распределение карьерной техники по г/п</a:t>
            </a:r>
          </a:p>
        </c:rich>
      </c:tx>
      <c:layout>
        <c:manualLayout>
          <c:xMode val="edge"/>
          <c:yMode val="edge"/>
          <c:x val="0.23342351028499919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7.8431372549019607E-2"/>
                  <c:y val="6.364359586316743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583-4D8A-A471-48829D6ADE3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83-4D8A-A471-48829D6ADE34}"/>
                </c:ext>
              </c:extLst>
            </c:dLbl>
            <c:dLbl>
              <c:idx val="5"/>
              <c:layout>
                <c:manualLayout>
                  <c:x val="8.6687306501547989E-2"/>
                  <c:y val="-3.1821797931583136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583-4D8A-A471-48829D6AD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Лист6!$A$5:$A$10</c:f>
              <c:strCache>
                <c:ptCount val="6"/>
                <c:pt idx="0">
                  <c:v>г/п -30 тонн</c:v>
                </c:pt>
                <c:pt idx="1">
                  <c:v>г/п - 40 тонн</c:v>
                </c:pt>
                <c:pt idx="2">
                  <c:v>г/п - 55 тонн</c:v>
                </c:pt>
                <c:pt idx="3">
                  <c:v>г/п - 90 тонн</c:v>
                </c:pt>
                <c:pt idx="4">
                  <c:v>г/п - 120 тонн</c:v>
                </c:pt>
                <c:pt idx="5">
                  <c:v>г/п - 200 тонн</c:v>
                </c:pt>
              </c:strCache>
            </c:strRef>
          </c:cat>
          <c:val>
            <c:numRef>
              <c:f>Лист6!$B$5:$B$10</c:f>
              <c:numCache>
                <c:formatCode>0%</c:formatCode>
                <c:ptCount val="6"/>
                <c:pt idx="0">
                  <c:v>0.36</c:v>
                </c:pt>
                <c:pt idx="1">
                  <c:v>0.33</c:v>
                </c:pt>
                <c:pt idx="2">
                  <c:v>0.15</c:v>
                </c:pt>
                <c:pt idx="3">
                  <c:v>0</c:v>
                </c:pt>
                <c:pt idx="4">
                  <c:v>0.13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83-4D8A-A471-48829D6AD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000">
          <a:solidFill>
            <a:srgbClr val="006CB5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0D4DB-3A79-4057-AE8F-F7DB9BD7B4BB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E351C9B-DCC6-4A56-BD00-B87E5D3F103E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C6A9C1-A159-41E4-BFAF-CC45240AB8E9}" type="parTrans" cxnId="{0599EC31-90EB-4A29-A2D4-8CDF054A68EE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75B9A1-A58F-41F8-9603-531E424D7492}" type="sibTrans" cxnId="{0599EC31-90EB-4A29-A2D4-8CDF054A68EE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DCB6A9-17A0-46CE-BB3B-DEBCE1F96E17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Импортозамещение при закупках оборудования ПАО «Газпром» 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7827A-40AA-4CC2-809C-787A40F92A0E}" type="parTrans" cxnId="{BA580D1A-30A7-400E-9745-4CB2ECE01ED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309E48-EDF3-4696-91A2-C6E57820D47E}" type="sibTrans" cxnId="{BA580D1A-30A7-400E-9745-4CB2ECE01ED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E198FA-440D-47AE-A38D-2933D0BB060D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4B0E3B-0477-419D-A532-F659E7630950}" type="parTrans" cxnId="{B6EDC7B8-FE05-4EEE-8BCE-F3640B21ED63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32D21E-A530-4C53-87C4-5F0B772A6E2A}" type="sibTrans" cxnId="{B6EDC7B8-FE05-4EEE-8BCE-F3640B21ED63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3F3E4-B788-4911-9C9E-417055766AAA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рынка газомоторного топлива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450B9-972A-4242-A432-60DCE2D5060C}" type="parTrans" cxnId="{87772DD9-9361-49F6-84B8-D41B817F5717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5F5B7B-62CB-4F28-BEBE-0AC19B9B67E7}" type="sibTrans" cxnId="{87772DD9-9361-49F6-84B8-D41B817F5717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5A65DB-B356-4AE7-A637-4E47F13CAEBE}">
      <dgm:prSet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62E443-1722-4250-B5DA-DADBD25403F2}" type="parTrans" cxnId="{69753DCE-1041-4A5B-80AB-BE815F573238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90BD75-1C28-4ADA-9696-417ADA9D2C3C}" type="sibTrans" cxnId="{69753DCE-1041-4A5B-80AB-BE815F573238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3F7500-F53F-403D-A9E0-816C78731856}">
      <dgm:prSet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04967F-0D1D-4AEF-A24A-DD4496CAA79B}" type="parTrans" cxnId="{78ABF0C5-7896-4EFF-9171-B48FC1E1788D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2B2AD-A8C4-4B34-B027-60B24977679A}" type="sibTrans" cxnId="{78ABF0C5-7896-4EFF-9171-B48FC1E1788D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C4E151-F5E6-4B51-9A99-08D7A8B3A3FA}">
      <dgm:prSet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Обеспечение безопасности объектов газотранспортной системы ПАО «Газпром»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010CD-318E-47D0-875B-BA0B435E593B}" type="parTrans" cxnId="{8F1B66D2-9453-4B2F-9762-8E36FB8A608F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203A0F-C9E2-429B-8865-BC5A894F8834}" type="sibTrans" cxnId="{8F1B66D2-9453-4B2F-9762-8E36FB8A608F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8C2D6-51F0-4A29-9BAF-E934C338A95D}">
      <dgm:prSet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энергоэффективности в рамках проектов ПАО «Газпром»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CEA1A8-7B27-4BEA-84F0-2130A97DE728}" type="sibTrans" cxnId="{13890F31-FB6A-4DE6-A304-B35449A8476F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207B62-9335-493B-894C-44C0A1D8A4FF}" type="parTrans" cxnId="{13890F31-FB6A-4DE6-A304-B35449A8476F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51BAA-1528-43C7-B2A9-7285C833127B}" type="pres">
      <dgm:prSet presAssocID="{15E0D4DB-3A79-4057-AE8F-F7DB9BD7B4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3B067D-9695-4DBE-BBB3-412C951F526A}" type="pres">
      <dgm:prSet presAssocID="{EE351C9B-DCC6-4A56-BD00-B87E5D3F103E}" presName="composite" presStyleCnt="0"/>
      <dgm:spPr/>
    </dgm:pt>
    <dgm:pt modelId="{A140FD4C-215C-403C-ADFD-4F0324CC718E}" type="pres">
      <dgm:prSet presAssocID="{EE351C9B-DCC6-4A56-BD00-B87E5D3F103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2EF3B-B6E1-4AE9-B094-F3EBA00745D8}" type="pres">
      <dgm:prSet presAssocID="{EE351C9B-DCC6-4A56-BD00-B87E5D3F103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12C6B-96AC-4F15-A96D-759C05881D8C}" type="pres">
      <dgm:prSet presAssocID="{EA75B9A1-A58F-41F8-9603-531E424D7492}" presName="sp" presStyleCnt="0"/>
      <dgm:spPr/>
    </dgm:pt>
    <dgm:pt modelId="{753ECF78-24D4-4FCE-B0FD-583A6E8063C5}" type="pres">
      <dgm:prSet presAssocID="{7EE198FA-440D-47AE-A38D-2933D0BB060D}" presName="composite" presStyleCnt="0"/>
      <dgm:spPr/>
    </dgm:pt>
    <dgm:pt modelId="{B52D6450-6E11-4C86-89CE-3C2F18457331}" type="pres">
      <dgm:prSet presAssocID="{7EE198FA-440D-47AE-A38D-2933D0BB060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B380A-4834-4174-BDF3-0C87A291D32B}" type="pres">
      <dgm:prSet presAssocID="{7EE198FA-440D-47AE-A38D-2933D0BB060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2352A-0624-41FA-8642-C855F5561A97}" type="pres">
      <dgm:prSet presAssocID="{3732D21E-A530-4C53-87C4-5F0B772A6E2A}" presName="sp" presStyleCnt="0"/>
      <dgm:spPr/>
    </dgm:pt>
    <dgm:pt modelId="{5A85BC3A-25D8-47AA-A49A-20B572E43EF4}" type="pres">
      <dgm:prSet presAssocID="{9C5A65DB-B356-4AE7-A637-4E47F13CAEBE}" presName="composite" presStyleCnt="0"/>
      <dgm:spPr/>
    </dgm:pt>
    <dgm:pt modelId="{F64C7375-BDAF-4DB7-8E1F-A1264A0CF8D7}" type="pres">
      <dgm:prSet presAssocID="{9C5A65DB-B356-4AE7-A637-4E47F13CAEB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DE240-9B0F-44EA-A182-4E75DB98C479}" type="pres">
      <dgm:prSet presAssocID="{9C5A65DB-B356-4AE7-A637-4E47F13CAEBE}" presName="descendantText" presStyleLbl="alignAcc1" presStyleIdx="2" presStyleCnt="4" custLinFactNeighborX="-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C69B6-CD59-4EE9-8C8C-16DAE15FEA10}" type="pres">
      <dgm:prSet presAssocID="{6690BD75-1C28-4ADA-9696-417ADA9D2C3C}" presName="sp" presStyleCnt="0"/>
      <dgm:spPr/>
    </dgm:pt>
    <dgm:pt modelId="{462F772C-D90A-4951-8DD7-9676C772AA6A}" type="pres">
      <dgm:prSet presAssocID="{263F7500-F53F-403D-A9E0-816C78731856}" presName="composite" presStyleCnt="0"/>
      <dgm:spPr/>
    </dgm:pt>
    <dgm:pt modelId="{7808B4EF-3E70-4AE5-841B-9106BF9C80C5}" type="pres">
      <dgm:prSet presAssocID="{263F7500-F53F-403D-A9E0-816C7873185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F79AB-A4C0-4CB1-B406-F04978C3221D}" type="pres">
      <dgm:prSet presAssocID="{263F7500-F53F-403D-A9E0-816C7873185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ABF0C5-7896-4EFF-9171-B48FC1E1788D}" srcId="{15E0D4DB-3A79-4057-AE8F-F7DB9BD7B4BB}" destId="{263F7500-F53F-403D-A9E0-816C78731856}" srcOrd="3" destOrd="0" parTransId="{3204967F-0D1D-4AEF-A24A-DD4496CAA79B}" sibTransId="{FF72B2AD-A8C4-4B34-B027-60B24977679A}"/>
    <dgm:cxn modelId="{8F1B66D2-9453-4B2F-9762-8E36FB8A608F}" srcId="{263F7500-F53F-403D-A9E0-816C78731856}" destId="{A1C4E151-F5E6-4B51-9A99-08D7A8B3A3FA}" srcOrd="0" destOrd="0" parTransId="{DD0010CD-318E-47D0-875B-BA0B435E593B}" sibTransId="{6B203A0F-C9E2-429B-8865-BC5A894F8834}"/>
    <dgm:cxn modelId="{A7205F1C-1DAB-44B3-992D-030F26DE1A09}" type="presOf" srcId="{1C28C2D6-51F0-4A29-9BAF-E934C338A95D}" destId="{6EDDE240-9B0F-44EA-A182-4E75DB98C479}" srcOrd="0" destOrd="0" presId="urn:microsoft.com/office/officeart/2005/8/layout/chevron2"/>
    <dgm:cxn modelId="{EF44E2FC-2AFF-4205-A657-79CD844C5604}" type="presOf" srcId="{9C5A65DB-B356-4AE7-A637-4E47F13CAEBE}" destId="{F64C7375-BDAF-4DB7-8E1F-A1264A0CF8D7}" srcOrd="0" destOrd="0" presId="urn:microsoft.com/office/officeart/2005/8/layout/chevron2"/>
    <dgm:cxn modelId="{B6EDC7B8-FE05-4EEE-8BCE-F3640B21ED63}" srcId="{15E0D4DB-3A79-4057-AE8F-F7DB9BD7B4BB}" destId="{7EE198FA-440D-47AE-A38D-2933D0BB060D}" srcOrd="1" destOrd="0" parTransId="{184B0E3B-0477-419D-A532-F659E7630950}" sibTransId="{3732D21E-A530-4C53-87C4-5F0B772A6E2A}"/>
    <dgm:cxn modelId="{FD7BBC46-07F9-4630-8AEC-43E6A8DAB6BE}" type="presOf" srcId="{263F7500-F53F-403D-A9E0-816C78731856}" destId="{7808B4EF-3E70-4AE5-841B-9106BF9C80C5}" srcOrd="0" destOrd="0" presId="urn:microsoft.com/office/officeart/2005/8/layout/chevron2"/>
    <dgm:cxn modelId="{69753DCE-1041-4A5B-80AB-BE815F573238}" srcId="{15E0D4DB-3A79-4057-AE8F-F7DB9BD7B4BB}" destId="{9C5A65DB-B356-4AE7-A637-4E47F13CAEBE}" srcOrd="2" destOrd="0" parTransId="{2B62E443-1722-4250-B5DA-DADBD25403F2}" sibTransId="{6690BD75-1C28-4ADA-9696-417ADA9D2C3C}"/>
    <dgm:cxn modelId="{745A0247-13A6-4EA9-AC31-B1AF3CB9B93C}" type="presOf" srcId="{15E0D4DB-3A79-4057-AE8F-F7DB9BD7B4BB}" destId="{A8151BAA-1528-43C7-B2A9-7285C833127B}" srcOrd="0" destOrd="0" presId="urn:microsoft.com/office/officeart/2005/8/layout/chevron2"/>
    <dgm:cxn modelId="{10EAF3A8-F460-4C69-BBC4-53D55E746A72}" type="presOf" srcId="{EE351C9B-DCC6-4A56-BD00-B87E5D3F103E}" destId="{A140FD4C-215C-403C-ADFD-4F0324CC718E}" srcOrd="0" destOrd="0" presId="urn:microsoft.com/office/officeart/2005/8/layout/chevron2"/>
    <dgm:cxn modelId="{0599EC31-90EB-4A29-A2D4-8CDF054A68EE}" srcId="{15E0D4DB-3A79-4057-AE8F-F7DB9BD7B4BB}" destId="{EE351C9B-DCC6-4A56-BD00-B87E5D3F103E}" srcOrd="0" destOrd="0" parTransId="{34C6A9C1-A159-41E4-BFAF-CC45240AB8E9}" sibTransId="{EA75B9A1-A58F-41F8-9603-531E424D7492}"/>
    <dgm:cxn modelId="{13D36402-AB66-48DA-BB4E-DC1011DAAC7B}" type="presOf" srcId="{BDDCB6A9-17A0-46CE-BB3B-DEBCE1F96E17}" destId="{C562EF3B-B6E1-4AE9-B094-F3EBA00745D8}" srcOrd="0" destOrd="0" presId="urn:microsoft.com/office/officeart/2005/8/layout/chevron2"/>
    <dgm:cxn modelId="{BA580D1A-30A7-400E-9745-4CB2ECE01ED9}" srcId="{EE351C9B-DCC6-4A56-BD00-B87E5D3F103E}" destId="{BDDCB6A9-17A0-46CE-BB3B-DEBCE1F96E17}" srcOrd="0" destOrd="0" parTransId="{00D7827A-40AA-4CC2-809C-787A40F92A0E}" sibTransId="{49309E48-EDF3-4696-91A2-C6E57820D47E}"/>
    <dgm:cxn modelId="{B54BA020-959E-483E-9ED6-CBC30250997E}" type="presOf" srcId="{7EE198FA-440D-47AE-A38D-2933D0BB060D}" destId="{B52D6450-6E11-4C86-89CE-3C2F18457331}" srcOrd="0" destOrd="0" presId="urn:microsoft.com/office/officeart/2005/8/layout/chevron2"/>
    <dgm:cxn modelId="{13890F31-FB6A-4DE6-A304-B35449A8476F}" srcId="{9C5A65DB-B356-4AE7-A637-4E47F13CAEBE}" destId="{1C28C2D6-51F0-4A29-9BAF-E934C338A95D}" srcOrd="0" destOrd="0" parTransId="{8A207B62-9335-493B-894C-44C0A1D8A4FF}" sibTransId="{D3CEA1A8-7B27-4BEA-84F0-2130A97DE728}"/>
    <dgm:cxn modelId="{E5B4C3F4-D210-4774-B3B5-11C160D81BAA}" type="presOf" srcId="{4AF3F3E4-B788-4911-9C9E-417055766AAA}" destId="{B78B380A-4834-4174-BDF3-0C87A291D32B}" srcOrd="0" destOrd="0" presId="urn:microsoft.com/office/officeart/2005/8/layout/chevron2"/>
    <dgm:cxn modelId="{87772DD9-9361-49F6-84B8-D41B817F5717}" srcId="{7EE198FA-440D-47AE-A38D-2933D0BB060D}" destId="{4AF3F3E4-B788-4911-9C9E-417055766AAA}" srcOrd="0" destOrd="0" parTransId="{52B450B9-972A-4242-A432-60DCE2D5060C}" sibTransId="{1F5F5B7B-62CB-4F28-BEBE-0AC19B9B67E7}"/>
    <dgm:cxn modelId="{98E14DD3-9CA3-48ED-A6F9-16EADADE55B4}" type="presOf" srcId="{A1C4E151-F5E6-4B51-9A99-08D7A8B3A3FA}" destId="{81EF79AB-A4C0-4CB1-B406-F04978C3221D}" srcOrd="0" destOrd="0" presId="urn:microsoft.com/office/officeart/2005/8/layout/chevron2"/>
    <dgm:cxn modelId="{BEAE577C-6234-484C-B8B0-E33C325E011F}" type="presParOf" srcId="{A8151BAA-1528-43C7-B2A9-7285C833127B}" destId="{883B067D-9695-4DBE-BBB3-412C951F526A}" srcOrd="0" destOrd="0" presId="urn:microsoft.com/office/officeart/2005/8/layout/chevron2"/>
    <dgm:cxn modelId="{97304D98-19C1-492A-BAF3-25EEEB2F03C4}" type="presParOf" srcId="{883B067D-9695-4DBE-BBB3-412C951F526A}" destId="{A140FD4C-215C-403C-ADFD-4F0324CC718E}" srcOrd="0" destOrd="0" presId="urn:microsoft.com/office/officeart/2005/8/layout/chevron2"/>
    <dgm:cxn modelId="{2DC9C651-53E0-49F0-8A7B-BB16FEC6F222}" type="presParOf" srcId="{883B067D-9695-4DBE-BBB3-412C951F526A}" destId="{C562EF3B-B6E1-4AE9-B094-F3EBA00745D8}" srcOrd="1" destOrd="0" presId="urn:microsoft.com/office/officeart/2005/8/layout/chevron2"/>
    <dgm:cxn modelId="{4A708802-6AA0-419D-A66B-717E6DE94509}" type="presParOf" srcId="{A8151BAA-1528-43C7-B2A9-7285C833127B}" destId="{2E012C6B-96AC-4F15-A96D-759C05881D8C}" srcOrd="1" destOrd="0" presId="urn:microsoft.com/office/officeart/2005/8/layout/chevron2"/>
    <dgm:cxn modelId="{4CDA041E-836A-4DA1-881D-A4DC8D1D97B8}" type="presParOf" srcId="{A8151BAA-1528-43C7-B2A9-7285C833127B}" destId="{753ECF78-24D4-4FCE-B0FD-583A6E8063C5}" srcOrd="2" destOrd="0" presId="urn:microsoft.com/office/officeart/2005/8/layout/chevron2"/>
    <dgm:cxn modelId="{EDB38965-8065-42CE-9407-CC8AB514608D}" type="presParOf" srcId="{753ECF78-24D4-4FCE-B0FD-583A6E8063C5}" destId="{B52D6450-6E11-4C86-89CE-3C2F18457331}" srcOrd="0" destOrd="0" presId="urn:microsoft.com/office/officeart/2005/8/layout/chevron2"/>
    <dgm:cxn modelId="{F3C0E818-587F-417D-BE55-4B8B232C4ACF}" type="presParOf" srcId="{753ECF78-24D4-4FCE-B0FD-583A6E8063C5}" destId="{B78B380A-4834-4174-BDF3-0C87A291D32B}" srcOrd="1" destOrd="0" presId="urn:microsoft.com/office/officeart/2005/8/layout/chevron2"/>
    <dgm:cxn modelId="{66964ABB-84B9-4EC9-B1EA-73B2DA57CC87}" type="presParOf" srcId="{A8151BAA-1528-43C7-B2A9-7285C833127B}" destId="{4542352A-0624-41FA-8642-C855F5561A97}" srcOrd="3" destOrd="0" presId="urn:microsoft.com/office/officeart/2005/8/layout/chevron2"/>
    <dgm:cxn modelId="{75ECE145-242D-445D-AB53-E7344772A7EB}" type="presParOf" srcId="{A8151BAA-1528-43C7-B2A9-7285C833127B}" destId="{5A85BC3A-25D8-47AA-A49A-20B572E43EF4}" srcOrd="4" destOrd="0" presId="urn:microsoft.com/office/officeart/2005/8/layout/chevron2"/>
    <dgm:cxn modelId="{99E8A036-33EE-4541-959D-3DAA7A0DEA89}" type="presParOf" srcId="{5A85BC3A-25D8-47AA-A49A-20B572E43EF4}" destId="{F64C7375-BDAF-4DB7-8E1F-A1264A0CF8D7}" srcOrd="0" destOrd="0" presId="urn:microsoft.com/office/officeart/2005/8/layout/chevron2"/>
    <dgm:cxn modelId="{D2A5004C-8E7D-4563-8321-C7637CA37F97}" type="presParOf" srcId="{5A85BC3A-25D8-47AA-A49A-20B572E43EF4}" destId="{6EDDE240-9B0F-44EA-A182-4E75DB98C479}" srcOrd="1" destOrd="0" presId="urn:microsoft.com/office/officeart/2005/8/layout/chevron2"/>
    <dgm:cxn modelId="{982184A0-C369-42A2-BE2E-067D51CD0C50}" type="presParOf" srcId="{A8151BAA-1528-43C7-B2A9-7285C833127B}" destId="{BBAC69B6-CD59-4EE9-8C8C-16DAE15FEA10}" srcOrd="5" destOrd="0" presId="urn:microsoft.com/office/officeart/2005/8/layout/chevron2"/>
    <dgm:cxn modelId="{DCEDC60D-533A-40D2-8161-0986ADA6EE06}" type="presParOf" srcId="{A8151BAA-1528-43C7-B2A9-7285C833127B}" destId="{462F772C-D90A-4951-8DD7-9676C772AA6A}" srcOrd="6" destOrd="0" presId="urn:microsoft.com/office/officeart/2005/8/layout/chevron2"/>
    <dgm:cxn modelId="{B4E79821-036E-4409-8701-87E42B1A4C5A}" type="presParOf" srcId="{462F772C-D90A-4951-8DD7-9676C772AA6A}" destId="{7808B4EF-3E70-4AE5-841B-9106BF9C80C5}" srcOrd="0" destOrd="0" presId="urn:microsoft.com/office/officeart/2005/8/layout/chevron2"/>
    <dgm:cxn modelId="{5644F333-F503-4042-A4EA-B69892404119}" type="presParOf" srcId="{462F772C-D90A-4951-8DD7-9676C772AA6A}" destId="{81EF79AB-A4C0-4CB1-B406-F04978C322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E0D4DB-3A79-4057-AE8F-F7DB9BD7B4BB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E351C9B-DCC6-4A56-BD00-B87E5D3F103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200" b="1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C6A9C1-A159-41E4-BFAF-CC45240AB8E9}" type="parTrans" cxnId="{0599EC31-90EB-4A29-A2D4-8CDF054A68EE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75B9A1-A58F-41F8-9603-531E424D7492}" type="sibTrans" cxnId="{0599EC31-90EB-4A29-A2D4-8CDF054A68EE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DCB6A9-17A0-46CE-BB3B-DEBCE1F96E17}">
      <dgm:prSet phldrT="[Текст]" custT="1"/>
      <dgm:spPr/>
      <dgm:t>
        <a:bodyPr/>
        <a:lstStyle/>
        <a:p>
          <a:pPr marL="176213" marR="0" indent="-1762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подготовлены предложения по организации сервисного обслуживания на основании ревизии всего парка оборудования поставленного ПАО «ЗВЕЗДА» для Группы «Газпром»;</a:t>
          </a:r>
          <a:endParaRPr lang="ru-RU" sz="1200" b="1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7827A-40AA-4CC2-809C-787A40F92A0E}" type="parTrans" cxnId="{BA580D1A-30A7-400E-9745-4CB2ECE01ED9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309E48-EDF3-4696-91A2-C6E57820D47E}" type="sibTrans" cxnId="{BA580D1A-30A7-400E-9745-4CB2ECE01ED9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E198FA-440D-47AE-A38D-2933D0BB060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200" b="1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4B0E3B-0477-419D-A532-F659E7630950}" type="parTrans" cxnId="{B6EDC7B8-FE05-4EEE-8BCE-F3640B21ED63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32D21E-A530-4C53-87C4-5F0B772A6E2A}" type="sibTrans" cxnId="{B6EDC7B8-FE05-4EEE-8BCE-F3640B21ED63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3F3E4-B788-4911-9C9E-417055766AAA}">
      <dgm:prSet phldrT="[Текст]" custT="1"/>
      <dgm:spPr/>
      <dgm:t>
        <a:bodyPr/>
        <a:lstStyle/>
        <a:p>
          <a:pPr marL="176213" indent="-176213"/>
          <a:r>
            <a:rPr lang="ru-RU" sz="12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подготовлен проект ТЗ на разработку базового </a:t>
          </a:r>
          <a:r>
            <a:rPr lang="ru-RU" sz="1200" b="1" dirty="0" err="1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газопоршневого</a:t>
          </a:r>
          <a:r>
            <a:rPr lang="ru-RU" sz="12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 двигателя на базе дизельной версии М150 для применения на карьерной технике, маневровых тепловозах и в автономной энергетике с целью развития рынка газомоторного топлива</a:t>
          </a:r>
          <a:endParaRPr lang="ru-RU" sz="1200" b="1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450B9-972A-4242-A432-60DCE2D5060C}" type="parTrans" cxnId="{87772DD9-9361-49F6-84B8-D41B817F5717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5F5B7B-62CB-4F28-BEBE-0AC19B9B67E7}" type="sibTrans" cxnId="{87772DD9-9361-49F6-84B8-D41B817F5717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5A65DB-B356-4AE7-A637-4E47F13CAEBE}">
      <dgm:prSet custT="1"/>
      <dgm:spPr/>
      <dgm:t>
        <a:bodyPr/>
        <a:lstStyle/>
        <a:p>
          <a:r>
            <a:rPr lang="ru-RU" sz="12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200" b="1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62E443-1722-4250-B5DA-DADBD25403F2}" type="parTrans" cxnId="{69753DCE-1041-4A5B-80AB-BE815F573238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90BD75-1C28-4ADA-9696-417ADA9D2C3C}" type="sibTrans" cxnId="{69753DCE-1041-4A5B-80AB-BE815F573238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3F7500-F53F-403D-A9E0-816C78731856}">
      <dgm:prSet custT="1"/>
      <dgm:spPr/>
      <dgm:t>
        <a:bodyPr/>
        <a:lstStyle/>
        <a:p>
          <a:r>
            <a:rPr lang="ru-RU" sz="12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1200" b="1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04967F-0D1D-4AEF-A24A-DD4496CAA79B}" type="parTrans" cxnId="{78ABF0C5-7896-4EFF-9171-B48FC1E1788D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2B2AD-A8C4-4B34-B027-60B24977679A}" type="sibTrans" cxnId="{78ABF0C5-7896-4EFF-9171-B48FC1E1788D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C4E151-F5E6-4B51-9A99-08D7A8B3A3FA}">
      <dgm:prSet custT="1"/>
      <dgm:spPr/>
      <dgm:t>
        <a:bodyPr/>
        <a:lstStyle/>
        <a:p>
          <a:pPr marL="176213" marR="0" lvl="1" indent="-1762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подготовлены предложения в рамках Дорожной карты создания и внедрения современных технологий, технологического оборудования и материалов, в том числе замещающих зарубежные аналоги, с целью обеспечения технологической независимости ПАО «Газпром»</a:t>
          </a:r>
        </a:p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010CD-318E-47D0-875B-BA0B435E593B}" type="parTrans" cxnId="{8F1B66D2-9453-4B2F-9762-8E36FB8A608F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203A0F-C9E2-429B-8865-BC5A894F8834}" type="sibTrans" cxnId="{8F1B66D2-9453-4B2F-9762-8E36FB8A608F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0C11F9-99C6-4897-AFEC-4E12F27ADE17}">
      <dgm:prSet custT="1"/>
      <dgm:spPr/>
      <dgm:t>
        <a:bodyPr/>
        <a:lstStyle/>
        <a:p>
          <a:pPr marL="176213" indent="-176213"/>
          <a:r>
            <a:rPr lang="ru-RU" sz="12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подготовлены предложения по освоению производства комплектного оборудования для электроснабжения объектов добычи, транспортировки, подземного хранения и переработки газа на базе газопоршневых двигателей мощностью 500-2000 кВт и дизельных двигателей мощностью 500-1600 кВт (по </a:t>
          </a:r>
          <a:r>
            <a:rPr lang="ru-RU" sz="1200" b="1" dirty="0" err="1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пп</a:t>
          </a:r>
          <a:r>
            <a:rPr lang="ru-RU" sz="12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. 4.1.1.1 и 4.1.1.2 Перечня наиболее важных видов продукции для импортозамещения и локализации производств с целью технологического развития ПАО «Газпром» утв. Приказом от 03.03.2017 года №131.)</a:t>
          </a:r>
          <a:endParaRPr lang="ru-RU" sz="1200" b="1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366B6-D092-4FD5-A890-2A98F00AD279}" type="parTrans" cxnId="{55795ED0-75C6-4A7D-BF5A-B677067343CB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5D8F76-ACE9-4058-9E9E-BF0A73645072}" type="sibTrans" cxnId="{55795ED0-75C6-4A7D-BF5A-B677067343CB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860E6C-2197-40E9-BA9C-B955BD028758}">
      <dgm:prSet phldrT="[Текст]" custT="1"/>
      <dgm:spPr/>
      <dgm:t>
        <a:bodyPr/>
        <a:lstStyle/>
        <a:p>
          <a:pPr marL="176213" marR="0" indent="-176213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ведется изготовление опытно-промышленного дизель-генератора для предъявления в 2018г.</a:t>
          </a:r>
        </a:p>
      </dgm:t>
    </dgm:pt>
    <dgm:pt modelId="{A7DC6C7D-C3AC-4BC7-9C6F-B89A30318E31}" type="sibTrans" cxnId="{2B91CD27-838F-4C50-81B9-1A0E42A1506B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6EFC05-D18B-4EE4-855C-E629F6342366}" type="parTrans" cxnId="{2B91CD27-838F-4C50-81B9-1A0E42A1506B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F145D-C388-4CAC-92BD-5876FDC9CF4C}">
      <dgm:prSet phldrT="[Текст]" custT="1"/>
      <dgm:spPr/>
      <dgm:t>
        <a:bodyPr/>
        <a:lstStyle/>
        <a:p>
          <a:pPr marL="176213" marR="0" indent="-1762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по договору с предприятием Группы «Газпром» изготовлен и поставлен модернизированный агрегат для изготовления автономной электростанции собственных нужд;</a:t>
          </a:r>
          <a:endParaRPr lang="ru-RU" sz="1200" b="1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FBE8B3-792E-4B6C-A050-C11EE90BD326}" type="sibTrans" cxnId="{3D1DB383-F4AD-4FB3-B150-AD89B53BD6D4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8B28CF-50B4-436E-B90B-F70A90A05373}" type="parTrans" cxnId="{3D1DB383-F4AD-4FB3-B150-AD89B53BD6D4}">
      <dgm:prSet/>
      <dgm:spPr/>
      <dgm:t>
        <a:bodyPr/>
        <a:lstStyle/>
        <a:p>
          <a:endParaRPr lang="ru-RU" sz="12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51BAA-1528-43C7-B2A9-7285C833127B}" type="pres">
      <dgm:prSet presAssocID="{15E0D4DB-3A79-4057-AE8F-F7DB9BD7B4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3B067D-9695-4DBE-BBB3-412C951F526A}" type="pres">
      <dgm:prSet presAssocID="{EE351C9B-DCC6-4A56-BD00-B87E5D3F103E}" presName="composite" presStyleCnt="0"/>
      <dgm:spPr/>
    </dgm:pt>
    <dgm:pt modelId="{A140FD4C-215C-403C-ADFD-4F0324CC718E}" type="pres">
      <dgm:prSet presAssocID="{EE351C9B-DCC6-4A56-BD00-B87E5D3F103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2EF3B-B6E1-4AE9-B094-F3EBA00745D8}" type="pres">
      <dgm:prSet presAssocID="{EE351C9B-DCC6-4A56-BD00-B87E5D3F103E}" presName="descendantText" presStyleLbl="alignAcc1" presStyleIdx="0" presStyleCnt="4" custScaleY="124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12C6B-96AC-4F15-A96D-759C05881D8C}" type="pres">
      <dgm:prSet presAssocID="{EA75B9A1-A58F-41F8-9603-531E424D7492}" presName="sp" presStyleCnt="0"/>
      <dgm:spPr/>
    </dgm:pt>
    <dgm:pt modelId="{753ECF78-24D4-4FCE-B0FD-583A6E8063C5}" type="pres">
      <dgm:prSet presAssocID="{7EE198FA-440D-47AE-A38D-2933D0BB060D}" presName="composite" presStyleCnt="0"/>
      <dgm:spPr/>
    </dgm:pt>
    <dgm:pt modelId="{B52D6450-6E11-4C86-89CE-3C2F18457331}" type="pres">
      <dgm:prSet presAssocID="{7EE198FA-440D-47AE-A38D-2933D0BB060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B380A-4834-4174-BDF3-0C87A291D32B}" type="pres">
      <dgm:prSet presAssocID="{7EE198FA-440D-47AE-A38D-2933D0BB060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2352A-0624-41FA-8642-C855F5561A97}" type="pres">
      <dgm:prSet presAssocID="{3732D21E-A530-4C53-87C4-5F0B772A6E2A}" presName="sp" presStyleCnt="0"/>
      <dgm:spPr/>
    </dgm:pt>
    <dgm:pt modelId="{5A85BC3A-25D8-47AA-A49A-20B572E43EF4}" type="pres">
      <dgm:prSet presAssocID="{9C5A65DB-B356-4AE7-A637-4E47F13CAEBE}" presName="composite" presStyleCnt="0"/>
      <dgm:spPr/>
    </dgm:pt>
    <dgm:pt modelId="{F64C7375-BDAF-4DB7-8E1F-A1264A0CF8D7}" type="pres">
      <dgm:prSet presAssocID="{9C5A65DB-B356-4AE7-A637-4E47F13CAEB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DE240-9B0F-44EA-A182-4E75DB98C479}" type="pres">
      <dgm:prSet presAssocID="{9C5A65DB-B356-4AE7-A637-4E47F13CAEBE}" presName="descendantText" presStyleLbl="alignAcc1" presStyleIdx="2" presStyleCnt="4" custScaleX="99056" custScaleY="132844" custLinFactNeighborX="-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C69B6-CD59-4EE9-8C8C-16DAE15FEA10}" type="pres">
      <dgm:prSet presAssocID="{6690BD75-1C28-4ADA-9696-417ADA9D2C3C}" presName="sp" presStyleCnt="0"/>
      <dgm:spPr/>
    </dgm:pt>
    <dgm:pt modelId="{462F772C-D90A-4951-8DD7-9676C772AA6A}" type="pres">
      <dgm:prSet presAssocID="{263F7500-F53F-403D-A9E0-816C78731856}" presName="composite" presStyleCnt="0"/>
      <dgm:spPr/>
    </dgm:pt>
    <dgm:pt modelId="{7808B4EF-3E70-4AE5-841B-9106BF9C80C5}" type="pres">
      <dgm:prSet presAssocID="{263F7500-F53F-403D-A9E0-816C7873185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F79AB-A4C0-4CB1-B406-F04978C3221D}" type="pres">
      <dgm:prSet presAssocID="{263F7500-F53F-403D-A9E0-816C7873185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ABF0C5-7896-4EFF-9171-B48FC1E1788D}" srcId="{15E0D4DB-3A79-4057-AE8F-F7DB9BD7B4BB}" destId="{263F7500-F53F-403D-A9E0-816C78731856}" srcOrd="3" destOrd="0" parTransId="{3204967F-0D1D-4AEF-A24A-DD4496CAA79B}" sibTransId="{FF72B2AD-A8C4-4B34-B027-60B24977679A}"/>
    <dgm:cxn modelId="{8F1B66D2-9453-4B2F-9762-8E36FB8A608F}" srcId="{263F7500-F53F-403D-A9E0-816C78731856}" destId="{A1C4E151-F5E6-4B51-9A99-08D7A8B3A3FA}" srcOrd="0" destOrd="0" parTransId="{DD0010CD-318E-47D0-875B-BA0B435E593B}" sibTransId="{6B203A0F-C9E2-429B-8865-BC5A894F8834}"/>
    <dgm:cxn modelId="{3D1DB383-F4AD-4FB3-B150-AD89B53BD6D4}" srcId="{EE351C9B-DCC6-4A56-BD00-B87E5D3F103E}" destId="{5F5F145D-C388-4CAC-92BD-5876FDC9CF4C}" srcOrd="1" destOrd="0" parTransId="{A18B28CF-50B4-436E-B90B-F70A90A05373}" sibTransId="{CAFBE8B3-792E-4B6C-A050-C11EE90BD326}"/>
    <dgm:cxn modelId="{04FA36B0-17F1-4346-92ED-63100581364E}" type="presOf" srcId="{7EE198FA-440D-47AE-A38D-2933D0BB060D}" destId="{B52D6450-6E11-4C86-89CE-3C2F18457331}" srcOrd="0" destOrd="0" presId="urn:microsoft.com/office/officeart/2005/8/layout/chevron2"/>
    <dgm:cxn modelId="{4DCC290F-FDAD-41C2-9EF1-3A65640165C5}" type="presOf" srcId="{D80C11F9-99C6-4897-AFEC-4E12F27ADE17}" destId="{6EDDE240-9B0F-44EA-A182-4E75DB98C479}" srcOrd="0" destOrd="0" presId="urn:microsoft.com/office/officeart/2005/8/layout/chevron2"/>
    <dgm:cxn modelId="{874DB6EE-6E53-45F0-ABC9-B0B1F73A79C5}" type="presOf" srcId="{15E0D4DB-3A79-4057-AE8F-F7DB9BD7B4BB}" destId="{A8151BAA-1528-43C7-B2A9-7285C833127B}" srcOrd="0" destOrd="0" presId="urn:microsoft.com/office/officeart/2005/8/layout/chevron2"/>
    <dgm:cxn modelId="{B6EDC7B8-FE05-4EEE-8BCE-F3640B21ED63}" srcId="{15E0D4DB-3A79-4057-AE8F-F7DB9BD7B4BB}" destId="{7EE198FA-440D-47AE-A38D-2933D0BB060D}" srcOrd="1" destOrd="0" parTransId="{184B0E3B-0477-419D-A532-F659E7630950}" sibTransId="{3732D21E-A530-4C53-87C4-5F0B772A6E2A}"/>
    <dgm:cxn modelId="{8B739209-8977-4B5B-A2DD-1CDF1B088882}" type="presOf" srcId="{9C5A65DB-B356-4AE7-A637-4E47F13CAEBE}" destId="{F64C7375-BDAF-4DB7-8E1F-A1264A0CF8D7}" srcOrd="0" destOrd="0" presId="urn:microsoft.com/office/officeart/2005/8/layout/chevron2"/>
    <dgm:cxn modelId="{69753DCE-1041-4A5B-80AB-BE815F573238}" srcId="{15E0D4DB-3A79-4057-AE8F-F7DB9BD7B4BB}" destId="{9C5A65DB-B356-4AE7-A637-4E47F13CAEBE}" srcOrd="2" destOrd="0" parTransId="{2B62E443-1722-4250-B5DA-DADBD25403F2}" sibTransId="{6690BD75-1C28-4ADA-9696-417ADA9D2C3C}"/>
    <dgm:cxn modelId="{E9D55EE3-37FB-4EBF-837D-2941D65D7A69}" type="presOf" srcId="{81860E6C-2197-40E9-BA9C-B955BD028758}" destId="{C562EF3B-B6E1-4AE9-B094-F3EBA00745D8}" srcOrd="0" destOrd="2" presId="urn:microsoft.com/office/officeart/2005/8/layout/chevron2"/>
    <dgm:cxn modelId="{0599EC31-90EB-4A29-A2D4-8CDF054A68EE}" srcId="{15E0D4DB-3A79-4057-AE8F-F7DB9BD7B4BB}" destId="{EE351C9B-DCC6-4A56-BD00-B87E5D3F103E}" srcOrd="0" destOrd="0" parTransId="{34C6A9C1-A159-41E4-BFAF-CC45240AB8E9}" sibTransId="{EA75B9A1-A58F-41F8-9603-531E424D7492}"/>
    <dgm:cxn modelId="{E67BCD69-E9A3-4135-86D9-0B3F2BAC1098}" type="presOf" srcId="{EE351C9B-DCC6-4A56-BD00-B87E5D3F103E}" destId="{A140FD4C-215C-403C-ADFD-4F0324CC718E}" srcOrd="0" destOrd="0" presId="urn:microsoft.com/office/officeart/2005/8/layout/chevron2"/>
    <dgm:cxn modelId="{BA580D1A-30A7-400E-9745-4CB2ECE01ED9}" srcId="{EE351C9B-DCC6-4A56-BD00-B87E5D3F103E}" destId="{BDDCB6A9-17A0-46CE-BB3B-DEBCE1F96E17}" srcOrd="0" destOrd="0" parTransId="{00D7827A-40AA-4CC2-809C-787A40F92A0E}" sibTransId="{49309E48-EDF3-4696-91A2-C6E57820D47E}"/>
    <dgm:cxn modelId="{07760A11-0598-414B-A55C-C515371C2BFA}" type="presOf" srcId="{263F7500-F53F-403D-A9E0-816C78731856}" destId="{7808B4EF-3E70-4AE5-841B-9106BF9C80C5}" srcOrd="0" destOrd="0" presId="urn:microsoft.com/office/officeart/2005/8/layout/chevron2"/>
    <dgm:cxn modelId="{5F566909-51F4-43F3-B1F2-E9F5761533D2}" type="presOf" srcId="{4AF3F3E4-B788-4911-9C9E-417055766AAA}" destId="{B78B380A-4834-4174-BDF3-0C87A291D32B}" srcOrd="0" destOrd="0" presId="urn:microsoft.com/office/officeart/2005/8/layout/chevron2"/>
    <dgm:cxn modelId="{2B91CD27-838F-4C50-81B9-1A0E42A1506B}" srcId="{EE351C9B-DCC6-4A56-BD00-B87E5D3F103E}" destId="{81860E6C-2197-40E9-BA9C-B955BD028758}" srcOrd="2" destOrd="0" parTransId="{5B6EFC05-D18B-4EE4-855C-E629F6342366}" sibTransId="{A7DC6C7D-C3AC-4BC7-9C6F-B89A30318E31}"/>
    <dgm:cxn modelId="{28A069BA-B4B3-4B84-877E-AC89345E58E8}" type="presOf" srcId="{BDDCB6A9-17A0-46CE-BB3B-DEBCE1F96E17}" destId="{C562EF3B-B6E1-4AE9-B094-F3EBA00745D8}" srcOrd="0" destOrd="0" presId="urn:microsoft.com/office/officeart/2005/8/layout/chevron2"/>
    <dgm:cxn modelId="{87772DD9-9361-49F6-84B8-D41B817F5717}" srcId="{7EE198FA-440D-47AE-A38D-2933D0BB060D}" destId="{4AF3F3E4-B788-4911-9C9E-417055766AAA}" srcOrd="0" destOrd="0" parTransId="{52B450B9-972A-4242-A432-60DCE2D5060C}" sibTransId="{1F5F5B7B-62CB-4F28-BEBE-0AC19B9B67E7}"/>
    <dgm:cxn modelId="{601B8A1D-565A-413D-8BAE-E883907B0207}" type="presOf" srcId="{5F5F145D-C388-4CAC-92BD-5876FDC9CF4C}" destId="{C562EF3B-B6E1-4AE9-B094-F3EBA00745D8}" srcOrd="0" destOrd="1" presId="urn:microsoft.com/office/officeart/2005/8/layout/chevron2"/>
    <dgm:cxn modelId="{55795ED0-75C6-4A7D-BF5A-B677067343CB}" srcId="{9C5A65DB-B356-4AE7-A637-4E47F13CAEBE}" destId="{D80C11F9-99C6-4897-AFEC-4E12F27ADE17}" srcOrd="0" destOrd="0" parTransId="{073366B6-D092-4FD5-A890-2A98F00AD279}" sibTransId="{1F5D8F76-ACE9-4058-9E9E-BF0A73645072}"/>
    <dgm:cxn modelId="{0CB9567E-E6CB-4941-B884-3F5AA725772C}" type="presOf" srcId="{A1C4E151-F5E6-4B51-9A99-08D7A8B3A3FA}" destId="{81EF79AB-A4C0-4CB1-B406-F04978C3221D}" srcOrd="0" destOrd="0" presId="urn:microsoft.com/office/officeart/2005/8/layout/chevron2"/>
    <dgm:cxn modelId="{B2309C3E-B99F-4A24-A8C9-344DAFF66CEE}" type="presParOf" srcId="{A8151BAA-1528-43C7-B2A9-7285C833127B}" destId="{883B067D-9695-4DBE-BBB3-412C951F526A}" srcOrd="0" destOrd="0" presId="urn:microsoft.com/office/officeart/2005/8/layout/chevron2"/>
    <dgm:cxn modelId="{8B28D5C0-B006-4563-A45A-9B2AE0159133}" type="presParOf" srcId="{883B067D-9695-4DBE-BBB3-412C951F526A}" destId="{A140FD4C-215C-403C-ADFD-4F0324CC718E}" srcOrd="0" destOrd="0" presId="urn:microsoft.com/office/officeart/2005/8/layout/chevron2"/>
    <dgm:cxn modelId="{1AA08BA3-D3CA-4DF2-9B25-C8098C8A2521}" type="presParOf" srcId="{883B067D-9695-4DBE-BBB3-412C951F526A}" destId="{C562EF3B-B6E1-4AE9-B094-F3EBA00745D8}" srcOrd="1" destOrd="0" presId="urn:microsoft.com/office/officeart/2005/8/layout/chevron2"/>
    <dgm:cxn modelId="{9BC803EE-2D86-4FBD-8B0C-7ED0225EAAFE}" type="presParOf" srcId="{A8151BAA-1528-43C7-B2A9-7285C833127B}" destId="{2E012C6B-96AC-4F15-A96D-759C05881D8C}" srcOrd="1" destOrd="0" presId="urn:microsoft.com/office/officeart/2005/8/layout/chevron2"/>
    <dgm:cxn modelId="{3522BE53-226E-45DF-A45F-3DCEC436092C}" type="presParOf" srcId="{A8151BAA-1528-43C7-B2A9-7285C833127B}" destId="{753ECF78-24D4-4FCE-B0FD-583A6E8063C5}" srcOrd="2" destOrd="0" presId="urn:microsoft.com/office/officeart/2005/8/layout/chevron2"/>
    <dgm:cxn modelId="{E1024335-CD11-4E13-8D04-738FFE56493E}" type="presParOf" srcId="{753ECF78-24D4-4FCE-B0FD-583A6E8063C5}" destId="{B52D6450-6E11-4C86-89CE-3C2F18457331}" srcOrd="0" destOrd="0" presId="urn:microsoft.com/office/officeart/2005/8/layout/chevron2"/>
    <dgm:cxn modelId="{76104946-71E2-4448-AE44-0515253CB65E}" type="presParOf" srcId="{753ECF78-24D4-4FCE-B0FD-583A6E8063C5}" destId="{B78B380A-4834-4174-BDF3-0C87A291D32B}" srcOrd="1" destOrd="0" presId="urn:microsoft.com/office/officeart/2005/8/layout/chevron2"/>
    <dgm:cxn modelId="{6C60D2CE-CA1F-463D-BF7A-47FB33894D0B}" type="presParOf" srcId="{A8151BAA-1528-43C7-B2A9-7285C833127B}" destId="{4542352A-0624-41FA-8642-C855F5561A97}" srcOrd="3" destOrd="0" presId="urn:microsoft.com/office/officeart/2005/8/layout/chevron2"/>
    <dgm:cxn modelId="{78B56E16-55ED-4BB9-8D7C-D5982FA1C4BC}" type="presParOf" srcId="{A8151BAA-1528-43C7-B2A9-7285C833127B}" destId="{5A85BC3A-25D8-47AA-A49A-20B572E43EF4}" srcOrd="4" destOrd="0" presId="urn:microsoft.com/office/officeart/2005/8/layout/chevron2"/>
    <dgm:cxn modelId="{11D0BB46-BC5D-4110-8EBF-3B31AB266E26}" type="presParOf" srcId="{5A85BC3A-25D8-47AA-A49A-20B572E43EF4}" destId="{F64C7375-BDAF-4DB7-8E1F-A1264A0CF8D7}" srcOrd="0" destOrd="0" presId="urn:microsoft.com/office/officeart/2005/8/layout/chevron2"/>
    <dgm:cxn modelId="{03F40C45-AC28-4C1E-9A16-4CC64B5140DE}" type="presParOf" srcId="{5A85BC3A-25D8-47AA-A49A-20B572E43EF4}" destId="{6EDDE240-9B0F-44EA-A182-4E75DB98C479}" srcOrd="1" destOrd="0" presId="urn:microsoft.com/office/officeart/2005/8/layout/chevron2"/>
    <dgm:cxn modelId="{D3248F9B-7A30-41B4-8A19-0FBA1E83FB81}" type="presParOf" srcId="{A8151BAA-1528-43C7-B2A9-7285C833127B}" destId="{BBAC69B6-CD59-4EE9-8C8C-16DAE15FEA10}" srcOrd="5" destOrd="0" presId="urn:microsoft.com/office/officeart/2005/8/layout/chevron2"/>
    <dgm:cxn modelId="{DEF5EE0B-98C3-408C-AE28-F55CA376182B}" type="presParOf" srcId="{A8151BAA-1528-43C7-B2A9-7285C833127B}" destId="{462F772C-D90A-4951-8DD7-9676C772AA6A}" srcOrd="6" destOrd="0" presId="urn:microsoft.com/office/officeart/2005/8/layout/chevron2"/>
    <dgm:cxn modelId="{6A5144B7-6176-44AF-9024-8E6EA354F17C}" type="presParOf" srcId="{462F772C-D90A-4951-8DD7-9676C772AA6A}" destId="{7808B4EF-3E70-4AE5-841B-9106BF9C80C5}" srcOrd="0" destOrd="0" presId="urn:microsoft.com/office/officeart/2005/8/layout/chevron2"/>
    <dgm:cxn modelId="{C6CA166E-60AD-4567-B90F-9CE8A424DB15}" type="presParOf" srcId="{462F772C-D90A-4951-8DD7-9676C772AA6A}" destId="{81EF79AB-A4C0-4CB1-B406-F04978C322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0D4DB-3A79-4057-AE8F-F7DB9BD7B4BB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D997D68-6402-4693-B05B-BBE2CF311A3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600" b="1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C24F47-AB6B-4CE3-8FA2-938182A5CDBB}" type="parTrans" cxnId="{EE042D94-C965-44E8-A082-289F6D2F4484}">
      <dgm:prSet/>
      <dgm:spPr/>
      <dgm:t>
        <a:bodyPr/>
        <a:lstStyle/>
        <a:p>
          <a:endParaRPr lang="ru-RU" sz="16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0EDBED-C353-449C-A8A2-B04B6312DE83}" type="sibTrans" cxnId="{EE042D94-C965-44E8-A082-289F6D2F4484}">
      <dgm:prSet/>
      <dgm:spPr/>
      <dgm:t>
        <a:bodyPr/>
        <a:lstStyle/>
        <a:p>
          <a:endParaRPr lang="ru-RU" sz="16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51C9B-DCC6-4A56-BD00-B87E5D3F103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600" b="1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C6A9C1-A159-41E4-BFAF-CC45240AB8E9}" type="parTrans" cxnId="{0599EC31-90EB-4A29-A2D4-8CDF054A68EE}">
      <dgm:prSet/>
      <dgm:spPr/>
      <dgm:t>
        <a:bodyPr/>
        <a:lstStyle/>
        <a:p>
          <a:endParaRPr lang="ru-RU" sz="16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75B9A1-A58F-41F8-9603-531E424D7492}" type="sibTrans" cxnId="{0599EC31-90EB-4A29-A2D4-8CDF054A68EE}">
      <dgm:prSet/>
      <dgm:spPr/>
      <dgm:t>
        <a:bodyPr/>
        <a:lstStyle/>
        <a:p>
          <a:endParaRPr lang="ru-RU" sz="16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DCB6A9-17A0-46CE-BB3B-DEBCE1F96E1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Воссоздание системы автономного (аварийного) энергообеспечения на базе новейших отечественных </a:t>
          </a:r>
          <a:r>
            <a:rPr lang="ru-RU" sz="1600" b="1" dirty="0" err="1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высокообортных</a:t>
          </a:r>
          <a:r>
            <a:rPr lang="ru-RU" sz="16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 дизельных и газопоршневых двигателей, созданных в рамках ФЦП (М-150 ПАО «ЗВЕЗДА» и ДМ185 УДМЗ).</a:t>
          </a:r>
          <a:endParaRPr lang="ru-RU" sz="1600" b="1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7827A-40AA-4CC2-809C-787A40F92A0E}" type="parTrans" cxnId="{BA580D1A-30A7-400E-9745-4CB2ECE01ED9}">
      <dgm:prSet/>
      <dgm:spPr/>
      <dgm:t>
        <a:bodyPr/>
        <a:lstStyle/>
        <a:p>
          <a:endParaRPr lang="ru-RU" sz="16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309E48-EDF3-4696-91A2-C6E57820D47E}" type="sibTrans" cxnId="{BA580D1A-30A7-400E-9745-4CB2ECE01ED9}">
      <dgm:prSet/>
      <dgm:spPr/>
      <dgm:t>
        <a:bodyPr/>
        <a:lstStyle/>
        <a:p>
          <a:endParaRPr lang="ru-RU" sz="16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E198FA-440D-47AE-A38D-2933D0BB060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600" b="1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4B0E3B-0477-419D-A532-F659E7630950}" type="parTrans" cxnId="{B6EDC7B8-FE05-4EEE-8BCE-F3640B21ED63}">
      <dgm:prSet/>
      <dgm:spPr/>
      <dgm:t>
        <a:bodyPr/>
        <a:lstStyle/>
        <a:p>
          <a:endParaRPr lang="ru-RU" sz="16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32D21E-A530-4C53-87C4-5F0B772A6E2A}" type="sibTrans" cxnId="{B6EDC7B8-FE05-4EEE-8BCE-F3640B21ED63}">
      <dgm:prSet/>
      <dgm:spPr/>
      <dgm:t>
        <a:bodyPr/>
        <a:lstStyle/>
        <a:p>
          <a:endParaRPr lang="ru-RU" sz="16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3F3E4-B788-4911-9C9E-417055766AA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Содействие и организация реализации совместных комплексных программ развития и создания новой техники в интересах Группы «Газпром»</a:t>
          </a:r>
          <a:endParaRPr lang="ru-RU" sz="1600" b="1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450B9-972A-4242-A432-60DCE2D5060C}" type="parTrans" cxnId="{87772DD9-9361-49F6-84B8-D41B817F5717}">
      <dgm:prSet/>
      <dgm:spPr/>
      <dgm:t>
        <a:bodyPr/>
        <a:lstStyle/>
        <a:p>
          <a:endParaRPr lang="ru-RU" sz="16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5F5B7B-62CB-4F28-BEBE-0AC19B9B67E7}" type="sibTrans" cxnId="{87772DD9-9361-49F6-84B8-D41B817F5717}">
      <dgm:prSet/>
      <dgm:spPr/>
      <dgm:t>
        <a:bodyPr/>
        <a:lstStyle/>
        <a:p>
          <a:endParaRPr lang="ru-RU" sz="16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738FBF-BC41-4257-8365-C0BCEC9D77E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НИР </a:t>
          </a:r>
          <a:r>
            <a:rPr lang="ru-RU" sz="1600" b="1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и НИОКР в интересах Группы «Газпром»</a:t>
          </a:r>
          <a:endParaRPr lang="ru-RU" sz="1600" b="1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DE564F-FA1C-40E0-9487-C69988AA8B53}" type="sibTrans" cxnId="{50698CA7-326D-4788-918E-19E04BBE574E}">
      <dgm:prSet/>
      <dgm:spPr/>
      <dgm:t>
        <a:bodyPr/>
        <a:lstStyle/>
        <a:p>
          <a:endParaRPr lang="ru-RU" sz="16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C65633-DF76-401C-B81F-A83F1F0757E3}" type="parTrans" cxnId="{50698CA7-326D-4788-918E-19E04BBE574E}">
      <dgm:prSet/>
      <dgm:spPr/>
      <dgm:t>
        <a:bodyPr/>
        <a:lstStyle/>
        <a:p>
          <a:endParaRPr lang="ru-RU" sz="1600" b="1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51BAA-1528-43C7-B2A9-7285C833127B}" type="pres">
      <dgm:prSet presAssocID="{15E0D4DB-3A79-4057-AE8F-F7DB9BD7B4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61FE17-F379-4B03-8C4B-B3C2293E7816}" type="pres">
      <dgm:prSet presAssocID="{3D997D68-6402-4693-B05B-BBE2CF311A3B}" presName="composite" presStyleCnt="0"/>
      <dgm:spPr/>
    </dgm:pt>
    <dgm:pt modelId="{05B5D75F-7277-4508-9DD9-D05A39C7C42E}" type="pres">
      <dgm:prSet presAssocID="{3D997D68-6402-4693-B05B-BBE2CF311A3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5621-9E51-4F60-BC7C-8B1B6B1CE89F}" type="pres">
      <dgm:prSet presAssocID="{3D997D68-6402-4693-B05B-BBE2CF311A3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AAC90-148C-4251-B550-62051C571F3E}" type="pres">
      <dgm:prSet presAssocID="{130EDBED-C353-449C-A8A2-B04B6312DE83}" presName="sp" presStyleCnt="0"/>
      <dgm:spPr/>
    </dgm:pt>
    <dgm:pt modelId="{883B067D-9695-4DBE-BBB3-412C951F526A}" type="pres">
      <dgm:prSet presAssocID="{EE351C9B-DCC6-4A56-BD00-B87E5D3F103E}" presName="composite" presStyleCnt="0"/>
      <dgm:spPr/>
    </dgm:pt>
    <dgm:pt modelId="{A140FD4C-215C-403C-ADFD-4F0324CC718E}" type="pres">
      <dgm:prSet presAssocID="{EE351C9B-DCC6-4A56-BD00-B87E5D3F103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2EF3B-B6E1-4AE9-B094-F3EBA00745D8}" type="pres">
      <dgm:prSet presAssocID="{EE351C9B-DCC6-4A56-BD00-B87E5D3F103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12C6B-96AC-4F15-A96D-759C05881D8C}" type="pres">
      <dgm:prSet presAssocID="{EA75B9A1-A58F-41F8-9603-531E424D7492}" presName="sp" presStyleCnt="0"/>
      <dgm:spPr/>
    </dgm:pt>
    <dgm:pt modelId="{753ECF78-24D4-4FCE-B0FD-583A6E8063C5}" type="pres">
      <dgm:prSet presAssocID="{7EE198FA-440D-47AE-A38D-2933D0BB060D}" presName="composite" presStyleCnt="0"/>
      <dgm:spPr/>
    </dgm:pt>
    <dgm:pt modelId="{B52D6450-6E11-4C86-89CE-3C2F18457331}" type="pres">
      <dgm:prSet presAssocID="{7EE198FA-440D-47AE-A38D-2933D0BB060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B380A-4834-4174-BDF3-0C87A291D32B}" type="pres">
      <dgm:prSet presAssocID="{7EE198FA-440D-47AE-A38D-2933D0BB060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B44DDC-F504-4E2A-82F1-CE39C5362D1C}" type="presOf" srcId="{7EE198FA-440D-47AE-A38D-2933D0BB060D}" destId="{B52D6450-6E11-4C86-89CE-3C2F18457331}" srcOrd="0" destOrd="0" presId="urn:microsoft.com/office/officeart/2005/8/layout/chevron2"/>
    <dgm:cxn modelId="{B6EDC7B8-FE05-4EEE-8BCE-F3640B21ED63}" srcId="{15E0D4DB-3A79-4057-AE8F-F7DB9BD7B4BB}" destId="{7EE198FA-440D-47AE-A38D-2933D0BB060D}" srcOrd="2" destOrd="0" parTransId="{184B0E3B-0477-419D-A532-F659E7630950}" sibTransId="{3732D21E-A530-4C53-87C4-5F0B772A6E2A}"/>
    <dgm:cxn modelId="{50698CA7-326D-4788-918E-19E04BBE574E}" srcId="{3D997D68-6402-4693-B05B-BBE2CF311A3B}" destId="{F6738FBF-BC41-4257-8365-C0BCEC9D77E1}" srcOrd="0" destOrd="0" parTransId="{97C65633-DF76-401C-B81F-A83F1F0757E3}" sibTransId="{7CDE564F-FA1C-40E0-9487-C69988AA8B53}"/>
    <dgm:cxn modelId="{EE042D94-C965-44E8-A082-289F6D2F4484}" srcId="{15E0D4DB-3A79-4057-AE8F-F7DB9BD7B4BB}" destId="{3D997D68-6402-4693-B05B-BBE2CF311A3B}" srcOrd="0" destOrd="0" parTransId="{6CC24F47-AB6B-4CE3-8FA2-938182A5CDBB}" sibTransId="{130EDBED-C353-449C-A8A2-B04B6312DE83}"/>
    <dgm:cxn modelId="{0599EC31-90EB-4A29-A2D4-8CDF054A68EE}" srcId="{15E0D4DB-3A79-4057-AE8F-F7DB9BD7B4BB}" destId="{EE351C9B-DCC6-4A56-BD00-B87E5D3F103E}" srcOrd="1" destOrd="0" parTransId="{34C6A9C1-A159-41E4-BFAF-CC45240AB8E9}" sibTransId="{EA75B9A1-A58F-41F8-9603-531E424D7492}"/>
    <dgm:cxn modelId="{D750B5BF-2A59-48B0-BDAA-496D1DE6C51B}" type="presOf" srcId="{4AF3F3E4-B788-4911-9C9E-417055766AAA}" destId="{B78B380A-4834-4174-BDF3-0C87A291D32B}" srcOrd="0" destOrd="0" presId="urn:microsoft.com/office/officeart/2005/8/layout/chevron2"/>
    <dgm:cxn modelId="{BA580D1A-30A7-400E-9745-4CB2ECE01ED9}" srcId="{EE351C9B-DCC6-4A56-BD00-B87E5D3F103E}" destId="{BDDCB6A9-17A0-46CE-BB3B-DEBCE1F96E17}" srcOrd="0" destOrd="0" parTransId="{00D7827A-40AA-4CC2-809C-787A40F92A0E}" sibTransId="{49309E48-EDF3-4696-91A2-C6E57820D47E}"/>
    <dgm:cxn modelId="{60295826-E575-467A-8516-5EC6007A1208}" type="presOf" srcId="{F6738FBF-BC41-4257-8365-C0BCEC9D77E1}" destId="{E7EA5621-9E51-4F60-BC7C-8B1B6B1CE89F}" srcOrd="0" destOrd="0" presId="urn:microsoft.com/office/officeart/2005/8/layout/chevron2"/>
    <dgm:cxn modelId="{0F752EFD-B393-46CF-B8D5-0C779C451FEF}" type="presOf" srcId="{3D997D68-6402-4693-B05B-BBE2CF311A3B}" destId="{05B5D75F-7277-4508-9DD9-D05A39C7C42E}" srcOrd="0" destOrd="0" presId="urn:microsoft.com/office/officeart/2005/8/layout/chevron2"/>
    <dgm:cxn modelId="{769A92B8-24E4-41CB-A6FC-42B8753F766B}" type="presOf" srcId="{EE351C9B-DCC6-4A56-BD00-B87E5D3F103E}" destId="{A140FD4C-215C-403C-ADFD-4F0324CC718E}" srcOrd="0" destOrd="0" presId="urn:microsoft.com/office/officeart/2005/8/layout/chevron2"/>
    <dgm:cxn modelId="{7D3F7724-C165-4C4E-AD28-9324DAB43302}" type="presOf" srcId="{15E0D4DB-3A79-4057-AE8F-F7DB9BD7B4BB}" destId="{A8151BAA-1528-43C7-B2A9-7285C833127B}" srcOrd="0" destOrd="0" presId="urn:microsoft.com/office/officeart/2005/8/layout/chevron2"/>
    <dgm:cxn modelId="{87772DD9-9361-49F6-84B8-D41B817F5717}" srcId="{7EE198FA-440D-47AE-A38D-2933D0BB060D}" destId="{4AF3F3E4-B788-4911-9C9E-417055766AAA}" srcOrd="0" destOrd="0" parTransId="{52B450B9-972A-4242-A432-60DCE2D5060C}" sibTransId="{1F5F5B7B-62CB-4F28-BEBE-0AC19B9B67E7}"/>
    <dgm:cxn modelId="{EB4DBA06-90FA-451A-87F1-0541D35AA7BB}" type="presOf" srcId="{BDDCB6A9-17A0-46CE-BB3B-DEBCE1F96E17}" destId="{C562EF3B-B6E1-4AE9-B094-F3EBA00745D8}" srcOrd="0" destOrd="0" presId="urn:microsoft.com/office/officeart/2005/8/layout/chevron2"/>
    <dgm:cxn modelId="{80EB02C9-F812-4A26-BD5E-120A39947819}" type="presParOf" srcId="{A8151BAA-1528-43C7-B2A9-7285C833127B}" destId="{6861FE17-F379-4B03-8C4B-B3C2293E7816}" srcOrd="0" destOrd="0" presId="urn:microsoft.com/office/officeart/2005/8/layout/chevron2"/>
    <dgm:cxn modelId="{F8C3E43C-A40C-43FF-8C3E-0748F73CFFDC}" type="presParOf" srcId="{6861FE17-F379-4B03-8C4B-B3C2293E7816}" destId="{05B5D75F-7277-4508-9DD9-D05A39C7C42E}" srcOrd="0" destOrd="0" presId="urn:microsoft.com/office/officeart/2005/8/layout/chevron2"/>
    <dgm:cxn modelId="{59AAE40E-C2F6-4CE0-A013-E50FD2C997F5}" type="presParOf" srcId="{6861FE17-F379-4B03-8C4B-B3C2293E7816}" destId="{E7EA5621-9E51-4F60-BC7C-8B1B6B1CE89F}" srcOrd="1" destOrd="0" presId="urn:microsoft.com/office/officeart/2005/8/layout/chevron2"/>
    <dgm:cxn modelId="{C771F72B-D82C-4CBC-B075-D97864A373EA}" type="presParOf" srcId="{A8151BAA-1528-43C7-B2A9-7285C833127B}" destId="{D8EAAC90-148C-4251-B550-62051C571F3E}" srcOrd="1" destOrd="0" presId="urn:microsoft.com/office/officeart/2005/8/layout/chevron2"/>
    <dgm:cxn modelId="{2A135714-8466-46DA-B486-7C9A45EA1185}" type="presParOf" srcId="{A8151BAA-1528-43C7-B2A9-7285C833127B}" destId="{883B067D-9695-4DBE-BBB3-412C951F526A}" srcOrd="2" destOrd="0" presId="urn:microsoft.com/office/officeart/2005/8/layout/chevron2"/>
    <dgm:cxn modelId="{3E13F879-59B5-4A19-B7E6-B0CA847528A8}" type="presParOf" srcId="{883B067D-9695-4DBE-BBB3-412C951F526A}" destId="{A140FD4C-215C-403C-ADFD-4F0324CC718E}" srcOrd="0" destOrd="0" presId="urn:microsoft.com/office/officeart/2005/8/layout/chevron2"/>
    <dgm:cxn modelId="{3A2410B2-A5D6-4739-85DA-91376DE80B01}" type="presParOf" srcId="{883B067D-9695-4DBE-BBB3-412C951F526A}" destId="{C562EF3B-B6E1-4AE9-B094-F3EBA00745D8}" srcOrd="1" destOrd="0" presId="urn:microsoft.com/office/officeart/2005/8/layout/chevron2"/>
    <dgm:cxn modelId="{A2FF9431-B374-4A38-AB48-DF5731ED22B6}" type="presParOf" srcId="{A8151BAA-1528-43C7-B2A9-7285C833127B}" destId="{2E012C6B-96AC-4F15-A96D-759C05881D8C}" srcOrd="3" destOrd="0" presId="urn:microsoft.com/office/officeart/2005/8/layout/chevron2"/>
    <dgm:cxn modelId="{2C4C133B-9FE8-4C07-8C77-71720F0E683A}" type="presParOf" srcId="{A8151BAA-1528-43C7-B2A9-7285C833127B}" destId="{753ECF78-24D4-4FCE-B0FD-583A6E8063C5}" srcOrd="4" destOrd="0" presId="urn:microsoft.com/office/officeart/2005/8/layout/chevron2"/>
    <dgm:cxn modelId="{89D5166D-7FA8-4BA7-9B8E-815A6BD29204}" type="presParOf" srcId="{753ECF78-24D4-4FCE-B0FD-583A6E8063C5}" destId="{B52D6450-6E11-4C86-89CE-3C2F18457331}" srcOrd="0" destOrd="0" presId="urn:microsoft.com/office/officeart/2005/8/layout/chevron2"/>
    <dgm:cxn modelId="{482874B5-4382-4083-91CA-0C846B960576}" type="presParOf" srcId="{753ECF78-24D4-4FCE-B0FD-583A6E8063C5}" destId="{B78B380A-4834-4174-BDF3-0C87A291D3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0FD4C-215C-403C-ADFD-4F0324CC718E}">
      <dsp:nvSpPr>
        <dsp:cNvPr id="0" name=""/>
        <dsp:cNvSpPr/>
      </dsp:nvSpPr>
      <dsp:spPr>
        <a:xfrm rot="5400000">
          <a:off x="-120349" y="122298"/>
          <a:ext cx="802332" cy="5616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82764"/>
        <a:ext cx="561632" cy="240700"/>
      </dsp:txXfrm>
    </dsp:sp>
    <dsp:sp modelId="{C562EF3B-B6E1-4AE9-B094-F3EBA00745D8}">
      <dsp:nvSpPr>
        <dsp:cNvPr id="0" name=""/>
        <dsp:cNvSpPr/>
      </dsp:nvSpPr>
      <dsp:spPr>
        <a:xfrm rot="5400000">
          <a:off x="4384218" y="-3820636"/>
          <a:ext cx="521515" cy="816668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Импортозамещение при закупках оборудования ПАО «Газпром» 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61632" y="27408"/>
        <a:ext cx="8141229" cy="470599"/>
      </dsp:txXfrm>
    </dsp:sp>
    <dsp:sp modelId="{B52D6450-6E11-4C86-89CE-3C2F18457331}">
      <dsp:nvSpPr>
        <dsp:cNvPr id="0" name=""/>
        <dsp:cNvSpPr/>
      </dsp:nvSpPr>
      <dsp:spPr>
        <a:xfrm rot="5400000">
          <a:off x="-120349" y="767955"/>
          <a:ext cx="802332" cy="5616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928421"/>
        <a:ext cx="561632" cy="240700"/>
      </dsp:txXfrm>
    </dsp:sp>
    <dsp:sp modelId="{B78B380A-4834-4174-BDF3-0C87A291D32B}">
      <dsp:nvSpPr>
        <dsp:cNvPr id="0" name=""/>
        <dsp:cNvSpPr/>
      </dsp:nvSpPr>
      <dsp:spPr>
        <a:xfrm rot="5400000">
          <a:off x="4384218" y="-3174980"/>
          <a:ext cx="521515" cy="816668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рынка газомоторного топлива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61632" y="673064"/>
        <a:ext cx="8141229" cy="470599"/>
      </dsp:txXfrm>
    </dsp:sp>
    <dsp:sp modelId="{F64C7375-BDAF-4DB7-8E1F-A1264A0CF8D7}">
      <dsp:nvSpPr>
        <dsp:cNvPr id="0" name=""/>
        <dsp:cNvSpPr/>
      </dsp:nvSpPr>
      <dsp:spPr>
        <a:xfrm rot="5400000">
          <a:off x="-120349" y="1413611"/>
          <a:ext cx="802332" cy="5616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574077"/>
        <a:ext cx="561632" cy="240700"/>
      </dsp:txXfrm>
    </dsp:sp>
    <dsp:sp modelId="{6EDDE240-9B0F-44EA-A182-4E75DB98C479}">
      <dsp:nvSpPr>
        <dsp:cNvPr id="0" name=""/>
        <dsp:cNvSpPr/>
      </dsp:nvSpPr>
      <dsp:spPr>
        <a:xfrm rot="5400000">
          <a:off x="4358003" y="-2529324"/>
          <a:ext cx="521515" cy="816668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энергоэффективности в рамках проектов ПАО «Газпром»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35417" y="1318720"/>
        <a:ext cx="8141229" cy="470599"/>
      </dsp:txXfrm>
    </dsp:sp>
    <dsp:sp modelId="{7808B4EF-3E70-4AE5-841B-9106BF9C80C5}">
      <dsp:nvSpPr>
        <dsp:cNvPr id="0" name=""/>
        <dsp:cNvSpPr/>
      </dsp:nvSpPr>
      <dsp:spPr>
        <a:xfrm rot="5400000">
          <a:off x="-120349" y="2059267"/>
          <a:ext cx="802332" cy="5616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219733"/>
        <a:ext cx="561632" cy="240700"/>
      </dsp:txXfrm>
    </dsp:sp>
    <dsp:sp modelId="{81EF79AB-A4C0-4CB1-B406-F04978C3221D}">
      <dsp:nvSpPr>
        <dsp:cNvPr id="0" name=""/>
        <dsp:cNvSpPr/>
      </dsp:nvSpPr>
      <dsp:spPr>
        <a:xfrm rot="5400000">
          <a:off x="4384218" y="-1883668"/>
          <a:ext cx="521515" cy="816668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Обеспечение безопасности объектов газотранспортной системы ПАО «Газпром»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61632" y="1964376"/>
        <a:ext cx="8141229" cy="470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0FD4C-215C-403C-ADFD-4F0324CC718E}">
      <dsp:nvSpPr>
        <dsp:cNvPr id="0" name=""/>
        <dsp:cNvSpPr/>
      </dsp:nvSpPr>
      <dsp:spPr>
        <a:xfrm rot="5400000">
          <a:off x="-203733" y="322549"/>
          <a:ext cx="1358221" cy="95075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200" b="1" kern="1200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594192"/>
        <a:ext cx="950754" cy="407467"/>
      </dsp:txXfrm>
    </dsp:sp>
    <dsp:sp modelId="{C562EF3B-B6E1-4AE9-B094-F3EBA00745D8}">
      <dsp:nvSpPr>
        <dsp:cNvPr id="0" name=""/>
        <dsp:cNvSpPr/>
      </dsp:nvSpPr>
      <dsp:spPr>
        <a:xfrm rot="5400000">
          <a:off x="4288413" y="-3328544"/>
          <a:ext cx="1102248" cy="7777565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76213" marR="0" lvl="1" indent="-1762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подготовлены предложения по организации сервисного обслуживания на основании ревизии всего парка оборудования поставленного ПАО «ЗВЕЗДА» для Группы «Газпром»;</a:t>
          </a:r>
          <a:endParaRPr lang="ru-RU" sz="1200" b="1" kern="1200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6213" marR="0" lvl="1" indent="-1762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по договору с предприятием Группы «Газпром» изготовлен и поставлен модернизированный агрегат для изготовления автономной электростанции собственных нужд;</a:t>
          </a:r>
          <a:endParaRPr lang="ru-RU" sz="1200" b="1" kern="1200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6213" marR="0" lvl="1" indent="-176213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2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ведется изготовление опытно-промышленного дизель-генератора для предъявления в 2018г.</a:t>
          </a:r>
        </a:p>
      </dsp:txBody>
      <dsp:txXfrm rot="-5400000">
        <a:off x="950755" y="62921"/>
        <a:ext cx="7723758" cy="994634"/>
      </dsp:txXfrm>
    </dsp:sp>
    <dsp:sp modelId="{B52D6450-6E11-4C86-89CE-3C2F18457331}">
      <dsp:nvSpPr>
        <dsp:cNvPr id="0" name=""/>
        <dsp:cNvSpPr/>
      </dsp:nvSpPr>
      <dsp:spPr>
        <a:xfrm rot="5400000">
          <a:off x="-203733" y="1543322"/>
          <a:ext cx="1358221" cy="95075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200" b="1" kern="1200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814965"/>
        <a:ext cx="950754" cy="407467"/>
      </dsp:txXfrm>
    </dsp:sp>
    <dsp:sp modelId="{B78B380A-4834-4174-BDF3-0C87A291D32B}">
      <dsp:nvSpPr>
        <dsp:cNvPr id="0" name=""/>
        <dsp:cNvSpPr/>
      </dsp:nvSpPr>
      <dsp:spPr>
        <a:xfrm rot="5400000">
          <a:off x="4398115" y="-2107770"/>
          <a:ext cx="882843" cy="7777565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76213" lvl="1" indent="-17621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подготовлен проект ТЗ на разработку базового </a:t>
          </a:r>
          <a:r>
            <a:rPr lang="ru-RU" sz="1200" b="1" kern="1200" dirty="0" err="1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газопоршневого</a:t>
          </a:r>
          <a:r>
            <a:rPr lang="ru-RU" sz="12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 двигателя на базе дизельной версии М150 для применения на карьерной технике, маневровых тепловозах и в автономной энергетике с целью развития рынка газомоторного топлива</a:t>
          </a:r>
          <a:endParaRPr lang="ru-RU" sz="1200" b="1" kern="1200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50755" y="1382687"/>
        <a:ext cx="7734468" cy="796649"/>
      </dsp:txXfrm>
    </dsp:sp>
    <dsp:sp modelId="{F64C7375-BDAF-4DB7-8E1F-A1264A0CF8D7}">
      <dsp:nvSpPr>
        <dsp:cNvPr id="0" name=""/>
        <dsp:cNvSpPr/>
      </dsp:nvSpPr>
      <dsp:spPr>
        <a:xfrm rot="5400000">
          <a:off x="-203733" y="2909077"/>
          <a:ext cx="1358221" cy="95075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200" b="1" kern="1200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180720"/>
        <a:ext cx="950754" cy="407467"/>
      </dsp:txXfrm>
    </dsp:sp>
    <dsp:sp modelId="{6EDDE240-9B0F-44EA-A182-4E75DB98C479}">
      <dsp:nvSpPr>
        <dsp:cNvPr id="0" name=""/>
        <dsp:cNvSpPr/>
      </dsp:nvSpPr>
      <dsp:spPr>
        <a:xfrm rot="5400000">
          <a:off x="4228168" y="-705306"/>
          <a:ext cx="1172805" cy="770414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76213" lvl="1" indent="-17621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подготовлены предложения по освоению производства комплектного оборудования для электроснабжения объектов добычи, транспортировки, подземного хранения и переработки газа на базе газопоршневых двигателей мощностью 500-2000 кВт и дизельных двигателей мощностью 500-1600 кВт (по </a:t>
          </a:r>
          <a:r>
            <a:rPr lang="ru-RU" sz="1200" b="1" kern="1200" dirty="0" err="1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пп</a:t>
          </a:r>
          <a:r>
            <a:rPr lang="ru-RU" sz="12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. 4.1.1.1 и 4.1.1.2 Перечня наиболее важных видов продукции для импортозамещения и локализации производств с целью технологического развития ПАО «Газпром» утв. Приказом от 03.03.2017 года №131.)</a:t>
          </a:r>
          <a:endParaRPr lang="ru-RU" sz="1200" b="1" kern="1200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62499" y="2617615"/>
        <a:ext cx="7646892" cy="1058301"/>
      </dsp:txXfrm>
    </dsp:sp>
    <dsp:sp modelId="{7808B4EF-3E70-4AE5-841B-9106BF9C80C5}">
      <dsp:nvSpPr>
        <dsp:cNvPr id="0" name=""/>
        <dsp:cNvSpPr/>
      </dsp:nvSpPr>
      <dsp:spPr>
        <a:xfrm rot="5400000">
          <a:off x="-203733" y="4129851"/>
          <a:ext cx="1358221" cy="95075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1200" b="1" kern="1200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401494"/>
        <a:ext cx="950754" cy="407467"/>
      </dsp:txXfrm>
    </dsp:sp>
    <dsp:sp modelId="{81EF79AB-A4C0-4CB1-B406-F04978C3221D}">
      <dsp:nvSpPr>
        <dsp:cNvPr id="0" name=""/>
        <dsp:cNvSpPr/>
      </dsp:nvSpPr>
      <dsp:spPr>
        <a:xfrm rot="5400000">
          <a:off x="4398115" y="478757"/>
          <a:ext cx="882843" cy="7777565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76213" marR="0" lvl="1" indent="-1762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подготовлены предложения в рамках Дорожной карты создания и внедрения современных технологий, технологического оборудования и материалов, в том числе замещающих зарубежные аналоги, с целью обеспечения технологической независимости ПАО «Газпром»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200" b="1" kern="1200" dirty="0" smtClean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50755" y="3969215"/>
        <a:ext cx="7734468" cy="796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5D75F-7277-4508-9DD9-D05A39C7C42E}">
      <dsp:nvSpPr>
        <dsp:cNvPr id="0" name=""/>
        <dsp:cNvSpPr/>
      </dsp:nvSpPr>
      <dsp:spPr>
        <a:xfrm rot="5400000">
          <a:off x="-286767" y="288360"/>
          <a:ext cx="1911785" cy="133824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600" b="1" kern="1200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670717"/>
        <a:ext cx="1338249" cy="573536"/>
      </dsp:txXfrm>
    </dsp:sp>
    <dsp:sp modelId="{E7EA5621-9E51-4F60-BC7C-8B1B6B1CE89F}">
      <dsp:nvSpPr>
        <dsp:cNvPr id="0" name=""/>
        <dsp:cNvSpPr/>
      </dsp:nvSpPr>
      <dsp:spPr>
        <a:xfrm rot="5400000">
          <a:off x="4477181" y="-3137339"/>
          <a:ext cx="1242660" cy="752052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НИР </a:t>
          </a:r>
          <a:r>
            <a:rPr lang="ru-RU" sz="16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и НИОКР в интересах Группы «Газпром»</a:t>
          </a:r>
          <a:endParaRPr lang="ru-RU" sz="1600" b="1" kern="1200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38249" y="62255"/>
        <a:ext cx="7459862" cy="1121336"/>
      </dsp:txXfrm>
    </dsp:sp>
    <dsp:sp modelId="{A140FD4C-215C-403C-ADFD-4F0324CC718E}">
      <dsp:nvSpPr>
        <dsp:cNvPr id="0" name=""/>
        <dsp:cNvSpPr/>
      </dsp:nvSpPr>
      <dsp:spPr>
        <a:xfrm rot="5400000">
          <a:off x="-286767" y="2008943"/>
          <a:ext cx="1911785" cy="133824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600" b="1" kern="1200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391300"/>
        <a:ext cx="1338249" cy="573536"/>
      </dsp:txXfrm>
    </dsp:sp>
    <dsp:sp modelId="{C562EF3B-B6E1-4AE9-B094-F3EBA00745D8}">
      <dsp:nvSpPr>
        <dsp:cNvPr id="0" name=""/>
        <dsp:cNvSpPr/>
      </dsp:nvSpPr>
      <dsp:spPr>
        <a:xfrm rot="5400000">
          <a:off x="4477181" y="-1416756"/>
          <a:ext cx="1242660" cy="752052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Воссоздание системы автономного (аварийного) энергообеспечения на базе новейших отечественных </a:t>
          </a:r>
          <a:r>
            <a:rPr lang="ru-RU" sz="1600" b="1" kern="1200" dirty="0" err="1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высокообортных</a:t>
          </a:r>
          <a:r>
            <a:rPr lang="ru-RU" sz="16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 дизельных и газопоршневых двигателей, созданных в рамках ФЦП (М-150 ПАО «ЗВЕЗДА» и ДМ185 УДМЗ).</a:t>
          </a:r>
          <a:endParaRPr lang="ru-RU" sz="1600" b="1" kern="1200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38249" y="1782838"/>
        <a:ext cx="7459862" cy="1121336"/>
      </dsp:txXfrm>
    </dsp:sp>
    <dsp:sp modelId="{B52D6450-6E11-4C86-89CE-3C2F18457331}">
      <dsp:nvSpPr>
        <dsp:cNvPr id="0" name=""/>
        <dsp:cNvSpPr/>
      </dsp:nvSpPr>
      <dsp:spPr>
        <a:xfrm rot="5400000">
          <a:off x="-286767" y="3729526"/>
          <a:ext cx="1911785" cy="133824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600" b="1" kern="1200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4111883"/>
        <a:ext cx="1338249" cy="573536"/>
      </dsp:txXfrm>
    </dsp:sp>
    <dsp:sp modelId="{B78B380A-4834-4174-BDF3-0C87A291D32B}">
      <dsp:nvSpPr>
        <dsp:cNvPr id="0" name=""/>
        <dsp:cNvSpPr/>
      </dsp:nvSpPr>
      <dsp:spPr>
        <a:xfrm rot="5400000">
          <a:off x="4477181" y="303826"/>
          <a:ext cx="1242660" cy="752052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rPr>
            <a:t>Содействие и организация реализации совместных комплексных программ развития и создания новой техники в интересах Группы «Газпром»</a:t>
          </a:r>
          <a:endParaRPr lang="ru-RU" sz="1600" b="1" kern="1200" dirty="0">
            <a:solidFill>
              <a:srgbClr val="006CB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38249" y="3503420"/>
        <a:ext cx="7459862" cy="1121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6EA072EF-FE83-4B15-A41D-5E191BEF2F0C}" type="datetimeFigureOut">
              <a:rPr lang="ru-RU" smtClean="0"/>
              <a:pPr/>
              <a:t>03.10.17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1E800F55-ED03-4ACC-9E8D-D252A501E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84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A7ABE423-F9ED-4C16-9764-0B173FCA2E6A}" type="datetimeFigureOut">
              <a:rPr lang="ru-RU" smtClean="0"/>
              <a:pPr/>
              <a:t>03.10.17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C76FBB04-D61D-40CE-A2E3-4D8146D9A2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78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kumimoji="1" sz="1000" b="1" i="1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 defTabSz="920750" eaLnBrk="0" hangingPunct="0">
              <a:defRPr kumimoji="1" sz="1000" b="1" i="1">
                <a:solidFill>
                  <a:srgbClr val="003399"/>
                </a:solidFill>
                <a:latin typeface="Tahoma" pitchFamily="34" charset="0"/>
              </a:defRPr>
            </a:lvl2pPr>
            <a:lvl3pPr marL="1143000" indent="-228600" defTabSz="920750" eaLnBrk="0" hangingPunct="0">
              <a:defRPr kumimoji="1" sz="1000" b="1" i="1">
                <a:solidFill>
                  <a:srgbClr val="003399"/>
                </a:solidFill>
                <a:latin typeface="Tahoma" pitchFamily="34" charset="0"/>
              </a:defRPr>
            </a:lvl3pPr>
            <a:lvl4pPr marL="1600200" indent="-228600" defTabSz="920750" eaLnBrk="0" hangingPunct="0">
              <a:defRPr kumimoji="1" sz="1000" b="1" i="1">
                <a:solidFill>
                  <a:srgbClr val="003399"/>
                </a:solidFill>
                <a:latin typeface="Tahoma" pitchFamily="34" charset="0"/>
              </a:defRPr>
            </a:lvl4pPr>
            <a:lvl5pPr marL="2057400" indent="-228600" defTabSz="920750" eaLnBrk="0" hangingPunct="0">
              <a:defRPr kumimoji="1" sz="1000" b="1" i="1">
                <a:solidFill>
                  <a:srgbClr val="003399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1000" b="1" i="1">
                <a:solidFill>
                  <a:srgbClr val="003399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1000" b="1" i="1">
                <a:solidFill>
                  <a:srgbClr val="003399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1000" b="1" i="1">
                <a:solidFill>
                  <a:srgbClr val="003399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1000" b="1" i="1">
                <a:solidFill>
                  <a:srgbClr val="003399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48027C93-45C7-4D07-B766-380365996318}" type="slidenum">
              <a:rPr kumimoji="0" lang="ru-RU" sz="1300" b="0" i="0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kumimoji="0" lang="ru-RU" sz="1300" b="0" i="0" smtClean="0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0938" cy="37226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3374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3DF9-7535-4380-A682-9CECBEFB281F}" type="datetime1">
              <a:rPr lang="ru-RU" smtClean="0"/>
              <a:pPr/>
              <a:t>03.10.17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совещание по пр. 22100, 17-04-2015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13CC-660F-496B-B3A6-D3BF30FB6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5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BA8A-1B61-43BE-8D5D-139901BD701F}" type="datetime1">
              <a:rPr lang="ru-RU" smtClean="0"/>
              <a:pPr/>
              <a:t>03.10.17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совещание по пр. 22100, 17-04-2015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13CC-660F-496B-B3A6-D3BF30FB6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6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3C5B-668F-483B-B89A-9222EE6DDCF5}" type="datetime1">
              <a:rPr lang="ru-RU" smtClean="0"/>
              <a:pPr/>
              <a:t>03.10.17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совещание по пр. 22100, 17-04-2015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13CC-660F-496B-B3A6-D3BF30FB6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5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ED08B-CF3C-4BDF-9C47-C92BE8236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01D88-1B17-49AD-91DA-3F0DED79CE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75"/>
    </mc:Choice>
    <mc:Fallback xmlns="">
      <p:transition advTm="33075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C5CC0-C79C-46C3-A4B6-B00C834D3E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3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75"/>
    </mc:Choice>
    <mc:Fallback xmlns="">
      <p:transition advTm="33075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F99BD-5EE2-49A3-8DC0-E3AD42AF53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75"/>
    </mc:Choice>
    <mc:Fallback xmlns="">
      <p:transition advTm="33075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79D76-0E9C-4A80-9497-65ACAF37E6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75"/>
    </mc:Choice>
    <mc:Fallback xmlns="">
      <p:transition advTm="33075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F21A1-51FA-45DF-B1D4-825E021119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3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75"/>
    </mc:Choice>
    <mc:Fallback xmlns="">
      <p:transition advTm="33075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F7ED2-0342-4BE6-9737-B92D1FCE66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6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75"/>
    </mc:Choice>
    <mc:Fallback xmlns="">
      <p:transition advTm="33075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43C3C-BE39-482E-B695-9DCC6730ED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75"/>
    </mc:Choice>
    <mc:Fallback xmlns="">
      <p:transition advTm="33075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3075-A383-486F-8A3A-A8E150A70329}" type="datetime1">
              <a:rPr lang="ru-RU" smtClean="0"/>
              <a:pPr/>
              <a:t>03.10.17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совещание по пр. 22100, 17-04-2015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13CC-660F-496B-B3A6-D3BF30FB6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EA3CA-9F13-4F63-86F8-923716E62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75"/>
    </mc:Choice>
    <mc:Fallback xmlns="">
      <p:transition advTm="33075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BC92E-95C8-42E1-9681-958AAC92EC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2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75"/>
    </mc:Choice>
    <mc:Fallback xmlns="">
      <p:transition advTm="33075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86572-7F2B-44AA-BEBE-C7B38C6D68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75"/>
    </mc:Choice>
    <mc:Fallback xmlns="">
      <p:transition advTm="33075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4F41F-0C57-431D-BDFA-1486E68A70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75"/>
    </mc:Choice>
    <mc:Fallback xmlns="">
      <p:transition advTm="33075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23C91-D625-4010-9B96-0A2185EE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4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75"/>
    </mc:Choice>
    <mc:Fallback xmlns="">
      <p:transition advTm="33075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Щелкните этот значок, чтобы добавить изображение из Интернета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5A663-9630-47AC-9867-7FD3236806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0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75"/>
    </mc:Choice>
    <mc:Fallback xmlns="">
      <p:transition advTm="33075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1A9AC-4FAD-4C4B-9006-301903776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75"/>
    </mc:Choice>
    <mc:Fallback xmlns="">
      <p:transition advTm="33075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84DA-617D-4245-8788-85F3C8E4238D}" type="datetime1">
              <a:rPr lang="ru-RU" smtClean="0"/>
              <a:pPr/>
              <a:t>03.10.17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совещание по пр. 22100, 17-04-2015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13CC-660F-496B-B3A6-D3BF30FB6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6DE7-AFD1-4520-BBDE-028640767279}" type="datetime1">
              <a:rPr lang="ru-RU" smtClean="0"/>
              <a:pPr/>
              <a:t>03.10.17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совещание по пр. 22100, 17-04-2015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13CC-660F-496B-B3A6-D3BF30FB6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B825-1394-40B2-95B5-AAB5AB645036}" type="datetime1">
              <a:rPr lang="ru-RU" smtClean="0"/>
              <a:pPr/>
              <a:t>03.10.17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совещание по пр. 22100, 17-04-2015 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13CC-660F-496B-B3A6-D3BF30FB6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43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D93B-ABB7-4906-BAE1-B2C0FEAF4412}" type="datetime1">
              <a:rPr lang="ru-RU" smtClean="0"/>
              <a:pPr/>
              <a:t>03.10.17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совещание по пр. 22100, 17-04-2015 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13CC-660F-496B-B3A6-D3BF30FB6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6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9DE-8727-4240-B453-CA81092815FA}" type="datetime1">
              <a:rPr lang="ru-RU" smtClean="0"/>
              <a:pPr/>
              <a:t>03.10.17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совещание по пр. 22100, 17-04-2015 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13CC-660F-496B-B3A6-D3BF30FB6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9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A5CA-DB0A-476F-9F6D-77104B6AD3EB}" type="datetime1">
              <a:rPr lang="ru-RU" smtClean="0"/>
              <a:pPr/>
              <a:t>03.10.17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совещание по пр. 22100, 17-04-2015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13CC-660F-496B-B3A6-D3BF30FB6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56E0-0053-446B-9297-082FE449983F}" type="datetime1">
              <a:rPr lang="ru-RU" smtClean="0"/>
              <a:pPr/>
              <a:t>03.10.17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совещание по пр. 22100, 17-04-2015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13CC-660F-496B-B3A6-D3BF30FB6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6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60757-7AAF-4370-A8A5-ECCBA0CCC289}" type="datetime1">
              <a:rPr lang="ru-RU" smtClean="0"/>
              <a:pPr/>
              <a:t>03.10.17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Москва, совещание по пр. 22100, 17-04-2015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E13CC-660F-496B-B3A6-D3BF30FB61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2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b="1" i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b="1" i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2CD636-C54E-447F-9C68-C0C52976E747}" type="slidenum">
              <a:rPr kumimoji="1" lang="ru-RU" b="1" i="1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ru-RU" b="1" i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2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mc:AlternateContent xmlns:mc="http://schemas.openxmlformats.org/markup-compatibility/2006" xmlns:p14="http://schemas.microsoft.com/office/powerpoint/2010/main">
    <mc:Choice Requires="p14">
      <p:transition p14:dur="0" advTm="33075"/>
    </mc:Choice>
    <mc:Fallback xmlns="">
      <p:transition advTm="33075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18" Type="http://schemas.openxmlformats.org/officeDocument/2006/relationships/image" Target="../media/image25.jpeg"/><Relationship Id="rId3" Type="http://schemas.openxmlformats.org/officeDocument/2006/relationships/image" Target="../media/image13.jpeg"/><Relationship Id="rId21" Type="http://schemas.openxmlformats.org/officeDocument/2006/relationships/image" Target="../media/image28.png"/><Relationship Id="rId7" Type="http://schemas.openxmlformats.org/officeDocument/2006/relationships/image" Target="../media/image10.jpeg"/><Relationship Id="rId12" Type="http://schemas.openxmlformats.org/officeDocument/2006/relationships/image" Target="../media/image20.jpeg"/><Relationship Id="rId17" Type="http://schemas.openxmlformats.org/officeDocument/2006/relationships/image" Target="../media/image24.jpeg"/><Relationship Id="rId2" Type="http://schemas.openxmlformats.org/officeDocument/2006/relationships/image" Target="../media/image12.jpeg"/><Relationship Id="rId16" Type="http://schemas.openxmlformats.org/officeDocument/2006/relationships/image" Target="http://www.zvezda.spb.ru/images/stories/space/2014/site3.jpg" TargetMode="External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5" Type="http://schemas.openxmlformats.org/officeDocument/2006/relationships/image" Target="../media/image23.jpeg"/><Relationship Id="rId23" Type="http://schemas.openxmlformats.org/officeDocument/2006/relationships/image" Target="../media/image30.png"/><Relationship Id="rId10" Type="http://schemas.openxmlformats.org/officeDocument/2006/relationships/image" Target="../media/image18.jpeg"/><Relationship Id="rId19" Type="http://schemas.openxmlformats.org/officeDocument/2006/relationships/image" Target="../media/image26.png"/><Relationship Id="rId4" Type="http://schemas.openxmlformats.org/officeDocument/2006/relationships/image" Target="../media/image14.jpeg"/><Relationship Id="rId9" Type="http://schemas.openxmlformats.org/officeDocument/2006/relationships/image" Target="../media/image11.jpeg"/><Relationship Id="rId14" Type="http://schemas.openxmlformats.org/officeDocument/2006/relationships/image" Target="../media/image22.jpe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118" y="2430868"/>
            <a:ext cx="86486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cap="all" dirty="0" smtClean="0">
                <a:solidFill>
                  <a:srgbClr val="003266"/>
                </a:solidFill>
                <a:latin typeface="Calibri Light" panose="020F0302020204030204" pitchFamily="34" charset="0"/>
                <a:cs typeface="Times New Roman" pitchFamily="18" charset="0"/>
                <a:sym typeface="Wingdings" pitchFamily="2" charset="2"/>
              </a:rPr>
              <a:t>Перспективы сотрудничества ПАО «Газпром» и ПАО «ЗВЕЗДА </a:t>
            </a:r>
          </a:p>
          <a:p>
            <a:pPr algn="ctr"/>
            <a:r>
              <a:rPr lang="ru-RU" altLang="ru-RU" sz="2000" b="1" cap="all" dirty="0" smtClean="0">
                <a:solidFill>
                  <a:srgbClr val="003266"/>
                </a:solidFill>
                <a:latin typeface="Calibri Light" panose="020F0302020204030204" pitchFamily="34" charset="0"/>
                <a:cs typeface="Times New Roman" pitchFamily="18" charset="0"/>
                <a:sym typeface="Wingdings" pitchFamily="2" charset="2"/>
              </a:rPr>
              <a:t>по вопросам технологического развития ПАО «Газпром» </a:t>
            </a:r>
          </a:p>
          <a:p>
            <a:pPr algn="ctr"/>
            <a:endParaRPr lang="ru-RU" altLang="ru-RU" sz="1600" b="1" dirty="0" smtClean="0">
              <a:solidFill>
                <a:srgbClr val="003266"/>
              </a:solidFill>
              <a:latin typeface="Calibri Light" panose="020F0302020204030204" pitchFamily="34" charset="0"/>
              <a:cs typeface="Times New Roman" pitchFamily="18" charset="0"/>
              <a:sym typeface="Wingdings" pitchFamily="2" charset="2"/>
            </a:endParaRPr>
          </a:p>
          <a:p>
            <a:pPr algn="ctr"/>
            <a:r>
              <a:rPr lang="ru-RU" altLang="ru-RU" sz="1600" b="1" dirty="0" smtClean="0">
                <a:solidFill>
                  <a:srgbClr val="003266"/>
                </a:solidFill>
                <a:latin typeface="Calibri Light" panose="020F0302020204030204" pitchFamily="34" charset="0"/>
                <a:cs typeface="Times New Roman" pitchFamily="18" charset="0"/>
                <a:sym typeface="Wingdings" pitchFamily="2" charset="2"/>
              </a:rPr>
              <a:t>Генеральный директор </a:t>
            </a:r>
          </a:p>
          <a:p>
            <a:pPr algn="ctr"/>
            <a:r>
              <a:rPr lang="ru-RU" altLang="ru-RU" sz="1600" b="1" dirty="0" smtClean="0">
                <a:solidFill>
                  <a:srgbClr val="003266"/>
                </a:solidFill>
                <a:latin typeface="Calibri Light" panose="020F0302020204030204" pitchFamily="34" charset="0"/>
                <a:cs typeface="Times New Roman" pitchFamily="18" charset="0"/>
                <a:sym typeface="Wingdings" pitchFamily="2" charset="2"/>
              </a:rPr>
              <a:t>АО «Научно-производственный концерн «ЗВЕЗДА», </a:t>
            </a:r>
          </a:p>
          <a:p>
            <a:pPr algn="ctr"/>
            <a:r>
              <a:rPr lang="ru-RU" altLang="ru-RU" sz="1600" b="1" dirty="0" smtClean="0">
                <a:solidFill>
                  <a:srgbClr val="003266"/>
                </a:solidFill>
                <a:latin typeface="Calibri Light" panose="020F0302020204030204" pitchFamily="34" charset="0"/>
                <a:cs typeface="Times New Roman" pitchFamily="18" charset="0"/>
                <a:sym typeface="Wingdings" pitchFamily="2" charset="2"/>
              </a:rPr>
              <a:t>председатель совета директоров ПАО «ЗВЕЗДА», </a:t>
            </a:r>
            <a:r>
              <a:rPr lang="ru-RU" altLang="ru-RU" sz="1600" b="1" dirty="0">
                <a:solidFill>
                  <a:srgbClr val="003266"/>
                </a:solidFill>
                <a:latin typeface="Calibri Light" panose="020F0302020204030204" pitchFamily="34" charset="0"/>
                <a:cs typeface="Times New Roman" pitchFamily="18" charset="0"/>
                <a:sym typeface="Wingdings" pitchFamily="2" charset="2"/>
              </a:rPr>
              <a:t>к.э.н.</a:t>
            </a:r>
            <a:r>
              <a:rPr lang="ru-RU" altLang="ru-RU" sz="1600" b="1" cap="all" dirty="0">
                <a:solidFill>
                  <a:srgbClr val="003266"/>
                </a:solidFill>
                <a:latin typeface="Calibri Light" panose="020F0302020204030204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lang="ru-RU" altLang="ru-RU" sz="1600" b="1" dirty="0" smtClean="0">
              <a:solidFill>
                <a:srgbClr val="003266"/>
              </a:solidFill>
              <a:latin typeface="Calibri Light" panose="020F0302020204030204" pitchFamily="34" charset="0"/>
              <a:cs typeface="Times New Roman" pitchFamily="18" charset="0"/>
              <a:sym typeface="Wingdings" pitchFamily="2" charset="2"/>
            </a:endParaRPr>
          </a:p>
          <a:p>
            <a:pPr algn="ctr"/>
            <a:r>
              <a:rPr lang="ru-RU" altLang="ru-RU" sz="2000" b="1" cap="all" dirty="0" smtClean="0">
                <a:solidFill>
                  <a:srgbClr val="003266"/>
                </a:solidFill>
                <a:latin typeface="Calibri Light" panose="020F0302020204030204" pitchFamily="34" charset="0"/>
                <a:cs typeface="Times New Roman" pitchFamily="18" charset="0"/>
                <a:sym typeface="Wingdings" pitchFamily="2" charset="2"/>
              </a:rPr>
              <a:t>Плавник Павел Гарьевич</a:t>
            </a:r>
          </a:p>
          <a:p>
            <a:pPr algn="ctr"/>
            <a:endParaRPr lang="ru-RU" altLang="ru-RU" sz="1600" b="1" dirty="0" smtClean="0">
              <a:solidFill>
                <a:srgbClr val="003266"/>
              </a:solidFill>
              <a:latin typeface="Calibri Light" panose="020F0302020204030204" pitchFamily="34" charset="0"/>
              <a:cs typeface="Times New Roman" pitchFamily="18" charset="0"/>
              <a:sym typeface="Wingdings" pitchFamily="2" charset="2"/>
            </a:endParaRPr>
          </a:p>
          <a:p>
            <a:pPr algn="ctr"/>
            <a:endParaRPr lang="ru-RU" altLang="ru-RU" sz="1600" b="1" dirty="0">
              <a:solidFill>
                <a:srgbClr val="003266"/>
              </a:solidFill>
              <a:latin typeface="Calibri Light" panose="020F0302020204030204" pitchFamily="34" charset="0"/>
              <a:cs typeface="Times New Roman" pitchFamily="18" charset="0"/>
              <a:sym typeface="Wingdings" pitchFamily="2" charset="2"/>
            </a:endParaRPr>
          </a:p>
          <a:p>
            <a:pPr algn="ctr"/>
            <a:endParaRPr lang="ru-RU" altLang="ru-RU" sz="1600" b="1" dirty="0" smtClean="0">
              <a:solidFill>
                <a:srgbClr val="003266"/>
              </a:solidFill>
              <a:latin typeface="Calibri Light" panose="020F0302020204030204" pitchFamily="34" charset="0"/>
              <a:cs typeface="Times New Roman" pitchFamily="18" charset="0"/>
              <a:sym typeface="Wingdings" pitchFamily="2" charset="2"/>
            </a:endParaRPr>
          </a:p>
          <a:p>
            <a:pPr algn="ctr"/>
            <a:endParaRPr lang="ru-RU" altLang="ru-RU" sz="1600" b="1" dirty="0" smtClean="0">
              <a:solidFill>
                <a:srgbClr val="003266"/>
              </a:solidFill>
              <a:latin typeface="Calibri Light" panose="020F0302020204030204" pitchFamily="34" charset="0"/>
              <a:cs typeface="Times New Roman" pitchFamily="18" charset="0"/>
              <a:sym typeface="Wingdings" pitchFamily="2" charset="2"/>
            </a:endParaRPr>
          </a:p>
          <a:p>
            <a:pPr algn="ctr"/>
            <a:endParaRPr lang="ru-RU" altLang="ru-RU" sz="1600" b="1" dirty="0">
              <a:solidFill>
                <a:srgbClr val="003266"/>
              </a:solidFill>
              <a:latin typeface="Calibri Light" panose="020F0302020204030204" pitchFamily="34" charset="0"/>
              <a:cs typeface="Times New Roman" pitchFamily="18" charset="0"/>
              <a:sym typeface="Wingdings" pitchFamily="2" charset="2"/>
            </a:endParaRPr>
          </a:p>
          <a:p>
            <a:pPr algn="ctr"/>
            <a:r>
              <a:rPr lang="ru-RU" altLang="ru-RU" sz="1400" dirty="0" smtClean="0">
                <a:solidFill>
                  <a:srgbClr val="003266"/>
                </a:solidFill>
                <a:latin typeface="Calibri Light" panose="020F0302020204030204" pitchFamily="34" charset="0"/>
                <a:cs typeface="Times New Roman" pitchFamily="18" charset="0"/>
                <a:sym typeface="Wingdings" pitchFamily="2" charset="2"/>
              </a:rPr>
              <a:t>04 октября 2017 г.</a:t>
            </a:r>
          </a:p>
          <a:p>
            <a:pPr algn="ctr"/>
            <a:r>
              <a:rPr lang="ru-RU" altLang="ru-RU" sz="1400" dirty="0" smtClean="0">
                <a:solidFill>
                  <a:srgbClr val="003266"/>
                </a:solidFill>
                <a:latin typeface="Calibri Light" panose="020F0302020204030204" pitchFamily="34" charset="0"/>
                <a:cs typeface="Times New Roman" pitchFamily="18" charset="0"/>
                <a:sym typeface="Wingdings" pitchFamily="2" charset="2"/>
              </a:rPr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42394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68"/>
    </mc:Choice>
    <mc:Fallback xmlns="">
      <p:transition advTm="13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44726" y="6183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Механизмы сотрудничества </a:t>
            </a:r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в интересах повышения  </a:t>
            </a:r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Надежности, энергоэффективности, внедрения энергоинновациЙ </a:t>
            </a:r>
            <a:endParaRPr lang="ru-R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53485097"/>
              </p:ext>
            </p:extLst>
          </p:nvPr>
        </p:nvGraphicFramePr>
        <p:xfrm>
          <a:off x="176169" y="843326"/>
          <a:ext cx="8858774" cy="5356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01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2642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 ОКОНЧЕН!</a:t>
            </a:r>
          </a:p>
          <a:p>
            <a:pPr algn="ctr"/>
            <a:endParaRPr lang="ru-RU" sz="2000" b="1" dirty="0">
              <a:solidFill>
                <a:srgbClr val="006C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6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308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3" b="38211"/>
          <a:stretch/>
        </p:blipFill>
        <p:spPr>
          <a:xfrm>
            <a:off x="184558" y="712493"/>
            <a:ext cx="8843970" cy="3649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22086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О сотрудничестве ПАО «ЗВЕЗДА» и </a:t>
            </a:r>
            <a:r>
              <a:rPr lang="ru-RU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пао</a:t>
            </a:r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газпром</a:t>
            </a:r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http://static.newsland.com/news_images/102/big_102904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282" y="871883"/>
            <a:ext cx="699098" cy="109536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5" y="4723029"/>
            <a:ext cx="2876836" cy="149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1765" y="4576692"/>
            <a:ext cx="5496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В </a:t>
            </a:r>
            <a:r>
              <a:rPr lang="ru-RU" sz="1000" b="1" dirty="0"/>
              <a:t>обеспечение функционирования газотранспортной системы Советского Союза и Российской Федерации на протяжении многих лет ПАО «ЗВЕЗДА» </a:t>
            </a:r>
            <a:r>
              <a:rPr lang="ru-RU" sz="1000" b="1" dirty="0" smtClean="0"/>
              <a:t>поставляло </a:t>
            </a:r>
            <a:r>
              <a:rPr lang="ru-RU" sz="1000" b="1" dirty="0"/>
              <a:t>дизель-генераторные агрегаты и автономные электростанции собственных нужд. </a:t>
            </a:r>
          </a:p>
          <a:p>
            <a:pPr algn="ctr"/>
            <a:r>
              <a:rPr lang="ru-RU" sz="1000" b="1" dirty="0"/>
              <a:t>До настоящего времени в ведении предприятий Группы компаний Газпром под надзором Управления энергетики находится более 600 единиц такого оборудования.</a:t>
            </a:r>
          </a:p>
          <a:p>
            <a:pPr algn="ctr"/>
            <a:r>
              <a:rPr lang="ru-RU" sz="1000" b="1" i="1" dirty="0" smtClean="0"/>
              <a:t>Основным </a:t>
            </a:r>
            <a:r>
              <a:rPr lang="ru-RU" sz="1000" b="1" i="1" dirty="0"/>
              <a:t>оборудованием ПАО «ЗВЕЗДА» на объектах газотранспортной системы Группы компаний Газпром являются дизель-генераторные агрегаты и автономные электростанции типа КАС-500, КАС-630, АС-500, АС-630, полностью разработанные и изготовленные на предприятии с минимальным применением импортных </a:t>
            </a:r>
            <a:r>
              <a:rPr lang="ru-RU" sz="1000" b="1" i="1" dirty="0" smtClean="0"/>
              <a:t>комплектующих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6365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165144" y="2869201"/>
            <a:ext cx="4401487" cy="15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000" tIns="27000" rIns="27000" bIns="2700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82563" indent="0" algn="ctr" eaLnBrk="0" hangingPunct="0">
              <a:spcBef>
                <a:spcPts val="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r>
              <a:rPr lang="ru-RU" altLang="ru-RU" sz="1400" b="1" i="1" dirty="0" smtClean="0">
                <a:latin typeface="+mj-lt"/>
              </a:rPr>
              <a:t>Из протокола совещания у заместителя председателя коллегии Военно-промышленной комиссии РФ О.И. </a:t>
            </a:r>
            <a:r>
              <a:rPr lang="ru-RU" altLang="ru-RU" sz="1400" b="1" i="1" dirty="0" err="1" smtClean="0">
                <a:latin typeface="+mj-lt"/>
              </a:rPr>
              <a:t>Бочкарёва</a:t>
            </a:r>
            <a:r>
              <a:rPr lang="ru-RU" altLang="ru-RU" sz="1400" b="1" i="1" dirty="0" smtClean="0">
                <a:latin typeface="+mj-lt"/>
              </a:rPr>
              <a:t>, состоявшегося в </a:t>
            </a:r>
            <a:r>
              <a:rPr lang="ru-RU" altLang="ru-RU" sz="1400" b="1" i="1" dirty="0" err="1" smtClean="0">
                <a:latin typeface="+mj-lt"/>
              </a:rPr>
              <a:t>Ямальском</a:t>
            </a:r>
            <a:r>
              <a:rPr lang="ru-RU" altLang="ru-RU" sz="1400" b="1" i="1" dirty="0" smtClean="0">
                <a:latin typeface="+mj-lt"/>
              </a:rPr>
              <a:t> газопромысловом управлении </a:t>
            </a:r>
            <a:r>
              <a:rPr lang="ru-RU" altLang="ru-RU" sz="1400" b="1" i="1" dirty="0" err="1" smtClean="0">
                <a:latin typeface="+mj-lt"/>
              </a:rPr>
              <a:t>Бованенковского</a:t>
            </a:r>
            <a:r>
              <a:rPr lang="ru-RU" altLang="ru-RU" sz="1400" b="1" i="1" dirty="0" smtClean="0">
                <a:latin typeface="+mj-lt"/>
              </a:rPr>
              <a:t> нефтегазоконденсатного месторождения №БО-П22-59прВПК от 16 августа 2017 г.:</a:t>
            </a:r>
            <a:endParaRPr lang="ru-RU" altLang="ru-RU" sz="1400" b="1" i="1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94389"/>
            <a:ext cx="4577369" cy="16652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888" y="3790426"/>
            <a:ext cx="4572000" cy="24671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2086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О потребностях </a:t>
            </a:r>
            <a:r>
              <a:rPr lang="ru-RU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пао</a:t>
            </a:r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газпром</a:t>
            </a:r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» в российском оборудовании</a:t>
            </a:r>
            <a:endParaRPr lang="ru-R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http://static.newsland.com/news_images/102/big_10290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44" y="657056"/>
            <a:ext cx="699098" cy="109536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31846" y="657056"/>
            <a:ext cx="80450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После некоторого периода «ослабления» производственных связей ПАО «ЗВЕЗДА» и Группы компаний Газпром (в период 2005-20015гг.) и увлечения импортным энергетическим оборудованием наблюдается новый уровень интереса Группы компаний Газпром к нашей продукции в рамках программы Импортозамещения и в связи с планом мероприятий по диверсификации предприятий оборонно-промышленного комплекса.</a:t>
            </a:r>
          </a:p>
          <a:p>
            <a:pPr algn="ctr"/>
            <a:r>
              <a:rPr lang="ru-RU" sz="1200" b="1" dirty="0"/>
              <a:t>Значительный вклад в возобновление и организацию нового уровня сотрудничества кроме Группы компаний Газпром вносят Минпромторг России и Военно-промышленная комиссия при Президенте Российской Федерации.</a:t>
            </a:r>
          </a:p>
          <a:p>
            <a:pPr algn="ctr"/>
            <a:r>
              <a:rPr lang="ru-RU" sz="1200" b="1" dirty="0"/>
              <a:t>Проведен целый ряд полезных мероприятий, встреч, выездов на объекты Группы компаний Газпром.</a:t>
            </a:r>
          </a:p>
        </p:txBody>
      </p:sp>
    </p:spTree>
    <p:extLst>
      <p:ext uri="{BB962C8B-B14F-4D97-AF65-F5344CB8AC3E}">
        <p14:creationId xmlns:p14="http://schemas.microsoft.com/office/powerpoint/2010/main" val="56260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07994"/>
            <a:ext cx="9144000" cy="3139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НАПРАВЛЕНИЯ СОТРУДНИЧЕСТВА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«ЗВЕЗДА» И ГРУППЫ «ГАЗПРОМ» </a:t>
            </a:r>
            <a:endParaRPr lang="ru-RU" altLang="ru-RU" sz="16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668" y="711728"/>
            <a:ext cx="892588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проделанной в последние годы совместной работы для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ПАО «ЗВЕЗДА» намечено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несколько ключевых направлений сотрудничества по вопросам технологического развития Группы «Газпром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4" y="4421858"/>
            <a:ext cx="2939915" cy="152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23" y="4421857"/>
            <a:ext cx="1645845" cy="14695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70" y="4449773"/>
            <a:ext cx="1756236" cy="1469321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376541401"/>
              </p:ext>
            </p:extLst>
          </p:nvPr>
        </p:nvGraphicFramePr>
        <p:xfrm>
          <a:off x="298234" y="1350628"/>
          <a:ext cx="8728320" cy="274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153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07994"/>
            <a:ext cx="9144000" cy="3139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ПАО «ЗВЕЗДА» ПО РЕАЛИЗАЦИИ  НАПРАВЛЕНИЙ СОТРУДНИЧЕСТВА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132743442"/>
              </p:ext>
            </p:extLst>
          </p:nvPr>
        </p:nvGraphicFramePr>
        <p:xfrm>
          <a:off x="298234" y="813732"/>
          <a:ext cx="8728320" cy="5293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71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403545"/>
              </p:ext>
            </p:extLst>
          </p:nvPr>
        </p:nvGraphicFramePr>
        <p:xfrm>
          <a:off x="181362" y="4605556"/>
          <a:ext cx="8962635" cy="151718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92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2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25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171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6C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Морская техника</a:t>
                      </a:r>
                      <a:endParaRPr lang="ru-RU" sz="1400" dirty="0">
                        <a:solidFill>
                          <a:srgbClr val="006CB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6C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Подвижной </a:t>
                      </a:r>
                      <a:r>
                        <a:rPr lang="ru-RU" sz="1400" baseline="0" dirty="0" smtClean="0">
                          <a:solidFill>
                            <a:srgbClr val="006C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</a:t>
                      </a:r>
                      <a:endParaRPr lang="ru-RU" sz="1400" dirty="0">
                        <a:solidFill>
                          <a:srgbClr val="006CB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6C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Карьерная техника</a:t>
                      </a:r>
                      <a:endParaRPr lang="ru-RU" sz="1400" dirty="0">
                        <a:solidFill>
                          <a:srgbClr val="006CB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6C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Буровая техника</a:t>
                      </a:r>
                      <a:endParaRPr lang="ru-RU" sz="1400" dirty="0">
                        <a:solidFill>
                          <a:srgbClr val="006CB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6C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Малая энергетика</a:t>
                      </a:r>
                      <a:endParaRPr lang="ru-RU" sz="1400" dirty="0">
                        <a:solidFill>
                          <a:srgbClr val="006CB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0" y="620610"/>
            <a:ext cx="1800000" cy="1232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67" y="629400"/>
            <a:ext cx="1800000" cy="1198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06" y="654887"/>
            <a:ext cx="1800000" cy="1163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9" y="654009"/>
            <a:ext cx="1800000" cy="1174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3" y="1965768"/>
            <a:ext cx="1231463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18" y="1965768"/>
            <a:ext cx="1209544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1" y="1965768"/>
            <a:ext cx="1238906" cy="10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75" y="1986108"/>
            <a:ext cx="1290892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1969926"/>
            <a:ext cx="1323609" cy="10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935" y="1986108"/>
            <a:ext cx="1463326" cy="1080000"/>
          </a:xfrm>
          <a:prstGeom prst="rect">
            <a:avLst/>
          </a:prstGeom>
        </p:spPr>
      </p:pic>
      <p:pic>
        <p:nvPicPr>
          <p:cNvPr id="20" name="Picture 2" descr="IMG_315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68" y="3273539"/>
            <a:ext cx="143841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IMG_315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15" y="3241798"/>
            <a:ext cx="143762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WP_20141222_13_29_32_Smart-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3" y="3217073"/>
            <a:ext cx="88351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site3"/>
          <p:cNvPicPr>
            <a:picLocks noChangeAspect="1" noChangeArrowheads="1"/>
          </p:cNvPicPr>
          <p:nvPr/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25" y="3267527"/>
            <a:ext cx="16226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52" y="3282815"/>
            <a:ext cx="1617849" cy="1080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5" name="Picture 2" descr="DSC 4346 web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21403" y="3282815"/>
            <a:ext cx="126388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19" y="5088516"/>
            <a:ext cx="12017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53" y="5088517"/>
            <a:ext cx="12017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888" y="5126730"/>
            <a:ext cx="115279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0" y="5088515"/>
            <a:ext cx="12017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67" y="5126730"/>
            <a:ext cx="1200000" cy="90000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-11325" y="207772"/>
            <a:ext cx="9144000" cy="31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937" tIns="35937" rIns="35937" bIns="35937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1600" b="1" i="0" kern="0" cap="all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новое поколение двигателей и</a:t>
            </a:r>
            <a:r>
              <a:rPr lang="en-US" sz="1600" b="1" i="0" kern="0" cap="all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kern="0" cap="all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АГРЕГАТОВ М-150</a:t>
            </a:r>
            <a:endParaRPr lang="ru-RU" sz="1600" b="1" i="0" kern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6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145141"/>
              </p:ext>
            </p:extLst>
          </p:nvPr>
        </p:nvGraphicFramePr>
        <p:xfrm>
          <a:off x="77344" y="980660"/>
          <a:ext cx="8989311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2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6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b="1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Карьерная техника</a:t>
                      </a:r>
                      <a:endParaRPr lang="ru-RU" sz="1000" b="1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b="1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Железнодорожная техника</a:t>
                      </a:r>
                      <a:endParaRPr lang="ru-RU" sz="1000" b="1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Б4-ГМТ</a:t>
                      </a: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Т3-ГМТ</a:t>
                      </a: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Т4-ГМТ</a:t>
                      </a: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000" b="1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V12</a:t>
                      </a:r>
                      <a:endParaRPr lang="ru-RU" sz="1000" b="1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800 </a:t>
                      </a: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кВт</a:t>
                      </a:r>
                      <a:r>
                        <a:rPr lang="ru-RU" sz="1000" i="0" kern="1200" baseline="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i="0" kern="1200" baseline="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ru-RU" sz="1000" i="0" kern="1200" baseline="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1900 об/мин</a:t>
                      </a: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Карьерный</a:t>
                      </a:r>
                      <a:r>
                        <a:rPr lang="ru-RU" sz="1000" i="0" kern="1200" baseline="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самосвал БеЛАЗ-7558 г/п 90 тонн в газовой модификации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880 кВт </a:t>
                      </a:r>
                      <a:r>
                        <a:rPr lang="en-US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1800 об/мин</a:t>
                      </a: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Маневровый тепловоз ТЭМ-19 на природном газе</a:t>
                      </a: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780 кВт</a:t>
                      </a:r>
                      <a:r>
                        <a:rPr lang="en-US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@</a:t>
                      </a: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1800 об/мин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670 кВт </a:t>
                      </a:r>
                      <a:r>
                        <a:rPr lang="en-US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1500 об/мин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Различный самоходный подвижной состав на природном газе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000" b="1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V16</a:t>
                      </a:r>
                      <a:endParaRPr lang="ru-RU" sz="1000" b="1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1200 кВт </a:t>
                      </a:r>
                      <a:r>
                        <a:rPr lang="en-US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1900 об/мин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Карьерный самосвал БеЛАЗ-7513 г/п 130 тонн в газовой модификации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20" y="3284980"/>
            <a:ext cx="1254255" cy="900000"/>
          </a:xfrm>
          <a:prstGeom prst="rect">
            <a:avLst/>
          </a:prstGeom>
        </p:spPr>
      </p:pic>
      <p:pic>
        <p:nvPicPr>
          <p:cNvPr id="5122" name="Picture 2" descr="http://www.belaz.by/uploads/photo/full/75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420" y="3284980"/>
            <a:ext cx="129255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ukbmz.ru/upload/medialibrary/2f2/2f2e9dc6828abd984c9d604980169e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5820" y="3314830"/>
            <a:ext cx="164216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9294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ГАЗОПОРШНЕВЫХ ДВИГАТЕЛЕЙ СЕМЕЙСТВА М150</a:t>
            </a:r>
            <a:endParaRPr lang="ru-RU" sz="16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30419"/>
              </p:ext>
            </p:extLst>
          </p:nvPr>
        </p:nvGraphicFramePr>
        <p:xfrm>
          <a:off x="107379" y="4365130"/>
          <a:ext cx="8929241" cy="216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6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b="1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Промышленные установки</a:t>
                      </a:r>
                      <a:endParaRPr lang="ru-RU" sz="1000" b="1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b="1" i="0" kern="1200" dirty="0" err="1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Электрогенераторные</a:t>
                      </a:r>
                      <a:r>
                        <a:rPr lang="ru-RU" sz="1000" b="1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установки</a:t>
                      </a:r>
                      <a:endParaRPr lang="ru-RU" sz="1000" b="1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П4-ГМТ</a:t>
                      </a: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Г2-ГМТ</a:t>
                      </a: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Г3-ГМТ</a:t>
                      </a: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Г4-ГМТ</a:t>
                      </a: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000" b="1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V12</a:t>
                      </a:r>
                      <a:endParaRPr lang="ru-RU" sz="1000" b="1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750 кВт </a:t>
                      </a:r>
                      <a:r>
                        <a:rPr lang="en-US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1500 об/мин</a:t>
                      </a:r>
                      <a:endParaRPr lang="en-US" sz="1000" i="0" kern="1200" dirty="0" smtClean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845 кВт </a:t>
                      </a:r>
                      <a:r>
                        <a:rPr lang="en-US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1500 об/мин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ДГУ 800 кВт </a:t>
                      </a: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665 кВт </a:t>
                      </a:r>
                      <a:r>
                        <a:rPr lang="en-US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1500 об/мин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ДГУ 630 кВт </a:t>
                      </a: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560 кВт </a:t>
                      </a:r>
                      <a:r>
                        <a:rPr lang="en-US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1500 об/мин</a:t>
                      </a: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000" b="1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V16</a:t>
                      </a:r>
                      <a:endParaRPr lang="ru-RU" sz="1000" b="1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1100 </a:t>
                      </a:r>
                      <a:r>
                        <a:rPr lang="en-US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при 1500 об/мин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1100 кВт </a:t>
                      </a:r>
                      <a:r>
                        <a:rPr lang="en-US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1500 об/мин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ДГУ 1000 кВт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845 кВт </a:t>
                      </a:r>
                      <a:r>
                        <a:rPr lang="en-US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1500 об/мин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ДГУ 800 кВт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665 кВт @ 1500 об/мин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ДГУ 630 кВт </a:t>
                      </a: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000" b="1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V20</a:t>
                      </a:r>
                      <a:endParaRPr lang="ru-RU" sz="1000" b="1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00 @</a:t>
                      </a: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при 1500 об/мин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1400 кВт @ 1500 об/мин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ДГУ 1240 кВт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1100 кВт @ 1500 об/мин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ДГУ 1000 кВт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000" i="0" kern="1200" dirty="0" smtClean="0">
                          <a:solidFill>
                            <a:srgbClr val="006CB5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000" i="0" kern="1200" dirty="0">
                        <a:solidFill>
                          <a:srgbClr val="006CB5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11" descr="C:\Users\samoukin\Desktop\Презентация\Контейнерная ДГУ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80" y="3314830"/>
            <a:ext cx="1500848" cy="9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mcboone228.appspot.com/oaoosk.ru/upload/iblock/eb7/untitled_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50" y="3284980"/>
            <a:ext cx="116145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" y="159390"/>
            <a:ext cx="9143999" cy="3600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ИСПОЛЬЗОВАНИЕ ГМТ ТОПЛИВА НА КАРЬЕРНОЙ ТЕХНИКЕ</a:t>
            </a:r>
            <a:endParaRPr lang="en-US" sz="16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2327051"/>
              </p:ext>
            </p:extLst>
          </p:nvPr>
        </p:nvGraphicFramePr>
        <p:xfrm>
          <a:off x="369116" y="3554158"/>
          <a:ext cx="2916000" cy="136724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г/п</a:t>
                      </a:r>
                      <a:endParaRPr lang="en-US" sz="1000" b="1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000" b="1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кВт/ед.</a:t>
                      </a:r>
                      <a:endParaRPr lang="en-US" sz="1000" b="1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тонн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3240</a:t>
                      </a:r>
                      <a:endParaRPr lang="en-US" sz="1000" b="1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тонн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2970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US" sz="1000" b="1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тонн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1000" b="1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1350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тонн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b="1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783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тонн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1170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1193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тонн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  <a:endParaRPr lang="en-US" sz="1000" b="1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1864</a:t>
                      </a:r>
                      <a:endParaRPr lang="en-US" sz="1000" b="1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893" marR="3989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70959970"/>
              </p:ext>
            </p:extLst>
          </p:nvPr>
        </p:nvGraphicFramePr>
        <p:xfrm>
          <a:off x="107380" y="1154871"/>
          <a:ext cx="3397764" cy="230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69116" y="5378564"/>
            <a:ext cx="6669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b="1" i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Суммарная мощность карьерных самосвалов составляет 4 912 290 кВт. </a:t>
            </a:r>
            <a:endParaRPr lang="en-US" sz="1200" b="1" i="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i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мощность карьерного самосвала составляет </a:t>
            </a:r>
            <a:r>
              <a:rPr lang="ru-RU" sz="1200" b="1" i="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sz="1200" b="1" i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545,81 кВт</a:t>
            </a:r>
            <a:endParaRPr lang="en-US" sz="1200" b="1" i="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i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наработка карьерного самосвала составляет </a:t>
            </a:r>
            <a:r>
              <a:rPr lang="ru-RU" sz="1200" b="1" i="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sz="1200" b="1" i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4 800 часов в год.</a:t>
            </a:r>
            <a:endParaRPr lang="en-US" sz="1200" b="1" i="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i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Годовая выработка энергии составит 23 579 млн. кВт.</a:t>
            </a:r>
            <a:endParaRPr lang="en-US" sz="1200" b="1" i="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781726"/>
              </p:ext>
            </p:extLst>
          </p:nvPr>
        </p:nvGraphicFramePr>
        <p:xfrm>
          <a:off x="3707880" y="1398026"/>
          <a:ext cx="5328740" cy="17145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38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Установленная мощность, кВт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912 290,00    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Наработка в год, ч</a:t>
                      </a:r>
                      <a:endParaRPr lang="ru-RU" sz="1000" b="1" i="0" u="none" strike="noStrike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800,00    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Годовая выработка энергии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</a:t>
                      </a:r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578 992 000,00    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дизельного топлива, %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СПГ, %</a:t>
                      </a:r>
                      <a:endParaRPr lang="ru-RU" sz="1000" b="1" i="0" u="none" strike="noStrike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Потребление дизельного топлива, л/кВт*ч</a:t>
                      </a:r>
                      <a:endParaRPr lang="ru-RU" sz="1000" b="1" i="0" u="none" strike="noStrike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0,19    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Потребление СПГ, л/кВт*ч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    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дизельного топлива, </a:t>
                      </a:r>
                      <a:r>
                        <a:rPr lang="ru-RU" sz="1000" b="1" u="none" strike="noStrike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руб./</a:t>
                      </a:r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СПГ, </a:t>
                      </a:r>
                      <a:r>
                        <a:rPr lang="ru-RU" sz="1000" b="1" u="none" strike="noStrike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руб./</a:t>
                      </a:r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692862"/>
              </p:ext>
            </p:extLst>
          </p:nvPr>
        </p:nvGraphicFramePr>
        <p:xfrm>
          <a:off x="3548870" y="3431096"/>
          <a:ext cx="5368297" cy="15129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39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перевода на СПГ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43" marR="55043" marT="55043" marB="5504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Суммарная потребность, л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43" marR="55043" marT="55043" marB="5504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Суммарная потребность, нм3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43" marR="55043" marT="55043" marB="5504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затрат на топливо, рублей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43" marR="55043" marT="55043" marB="5504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-100%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43" marR="55043" marT="55043" marB="5504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935 743 237,38    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43" marR="55043" marT="55043" marB="5504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961 445 942,43    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43" marR="55043" marT="55043" marB="5504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509 037 140,16    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43" marR="55043" marT="55043" marB="5504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-50%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43" marR="55043" marT="55043" marB="5504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467 871 618,69    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43" marR="55043" marT="55043" marB="5504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480 722 971,21    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43" marR="55043" marT="55043" marB="5504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254 518 570,08    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43" marR="55043" marT="55043" marB="5504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-30%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43" marR="55043" marT="55043" marB="5504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480 722 971,21    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43" marR="55043" marT="55043" marB="5504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 </a:t>
                      </a:r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433 782,73    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43" marR="55043" marT="55043" marB="5504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000" b="1" u="none" strike="noStrike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552 711 142,05    </a:t>
                      </a:r>
                      <a:endParaRPr lang="ru-RU" sz="1000" b="1" i="0" u="none" strike="noStrike" dirty="0"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43" marR="55043" marT="55043" marB="5504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3739" y="858277"/>
            <a:ext cx="5058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Экономический эффект от перевода карьерной техники на СПГ</a:t>
            </a:r>
            <a:endParaRPr lang="ru-RU" sz="1400" b="1" i="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" y="159390"/>
            <a:ext cx="9143999" cy="3600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СОЗДАНИИ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ПАО «ЗВЕЗДА» </a:t>
            </a:r>
            <a:r>
              <a:rPr lang="ru-RU" sz="1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ЦЕЛЕВОГО НИЦ (</a:t>
            </a:r>
            <a:r>
              <a:rPr lang="en-US" sz="1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R&amp;D) </a:t>
            </a:r>
            <a:endParaRPr lang="en-US" sz="16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01605"/>
            <a:ext cx="164394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8305" y="5101606"/>
            <a:ext cx="183408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7303" y="3013501"/>
            <a:ext cx="211683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12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научных и прикладных исследованиях в обеспечение модернизации дизелей типа М-500</a:t>
            </a:r>
            <a:endParaRPr kumimoji="1" lang="ru-RU" sz="12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5" y="5221441"/>
            <a:ext cx="230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12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научных и прикладных исследованиях в обеспечение создания дизелей нового поколения типа М-150</a:t>
            </a:r>
            <a:endParaRPr kumimoji="1" lang="ru-RU" sz="12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44" y="829733"/>
            <a:ext cx="2158921" cy="14400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27000" dist="50800" dir="2700000" algn="tl" rotWithShape="0">
              <a:srgbClr val="333333">
                <a:alpha val="70000"/>
              </a:srgbClr>
            </a:outerShdw>
          </a:effectLst>
        </p:spPr>
      </p:pic>
      <p:pic>
        <p:nvPicPr>
          <p:cNvPr id="18" name="Рисунок 8" descr="рис 4 ред.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38" y="5101605"/>
            <a:ext cx="263786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m532s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735" y="2893664"/>
            <a:ext cx="179142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3105" y="2893664"/>
            <a:ext cx="1723121" cy="14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t="3140" r="4449" b="6759"/>
          <a:stretch/>
        </p:blipFill>
        <p:spPr bwMode="auto">
          <a:xfrm>
            <a:off x="3042020" y="2878371"/>
            <a:ext cx="184430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8409" y="964314"/>
            <a:ext cx="237328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12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подготовка студентов для ПАО «ЗВЕЗДА», включая создание Базовой кафедры и совместного </a:t>
            </a:r>
            <a:r>
              <a:rPr kumimoji="1" lang="en-US" sz="12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</a:t>
            </a:r>
            <a:r>
              <a:rPr kumimoji="1" lang="ru-RU" sz="12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двигателей</a:t>
            </a:r>
            <a:endParaRPr kumimoji="1" lang="ru-RU" sz="12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86142" y="811069"/>
            <a:ext cx="3911881" cy="1985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93663" indent="-93663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ru-RU" sz="900" b="1" u="sng" dirty="0" smtClean="0">
                <a:solidFill>
                  <a:srgbClr val="006699"/>
                </a:solidFill>
              </a:rPr>
              <a:t>Базовая </a:t>
            </a:r>
            <a:r>
              <a:rPr kumimoji="1" lang="ru-RU" sz="900" b="1" u="sng" dirty="0">
                <a:solidFill>
                  <a:srgbClr val="006699"/>
                </a:solidFill>
              </a:rPr>
              <a:t>кафедра «Двигатели и механизмы» при </a:t>
            </a:r>
            <a:r>
              <a:rPr kumimoji="1" lang="ru-RU" sz="900" b="1" u="sng" dirty="0" err="1">
                <a:solidFill>
                  <a:srgbClr val="006699"/>
                </a:solidFill>
              </a:rPr>
              <a:t>ИЭиТС</a:t>
            </a:r>
            <a:r>
              <a:rPr kumimoji="1" lang="ru-RU" sz="900" b="1" u="sng" dirty="0">
                <a:solidFill>
                  <a:srgbClr val="006699"/>
                </a:solidFill>
              </a:rPr>
              <a:t> </a:t>
            </a:r>
            <a:r>
              <a:rPr kumimoji="1" lang="ru-RU" sz="900" b="1" dirty="0">
                <a:solidFill>
                  <a:srgbClr val="006699"/>
                </a:solidFill>
              </a:rPr>
              <a:t> </a:t>
            </a:r>
            <a:r>
              <a:rPr kumimoji="1" lang="ru-RU" sz="900" b="1" dirty="0" smtClean="0">
                <a:solidFill>
                  <a:srgbClr val="006699"/>
                </a:solidFill>
              </a:rPr>
              <a:t>открыта В 2015 году. Заведующий </a:t>
            </a:r>
            <a:r>
              <a:rPr kumimoji="1" lang="ru-RU" sz="900" b="1" dirty="0">
                <a:solidFill>
                  <a:srgbClr val="006699"/>
                </a:solidFill>
              </a:rPr>
              <a:t>Базовой кафедрой:  генеральный директор АО «НПК «ЗВЕЗДА» Плавник П.Г.</a:t>
            </a:r>
          </a:p>
          <a:p>
            <a:pPr marL="93663" indent="-93663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ru-RU" sz="900" b="1" dirty="0" smtClean="0">
                <a:solidFill>
                  <a:srgbClr val="006699"/>
                </a:solidFill>
              </a:rPr>
              <a:t>Создано </a:t>
            </a:r>
            <a:r>
              <a:rPr kumimoji="1" lang="ru-RU" sz="900" b="1" dirty="0">
                <a:solidFill>
                  <a:srgbClr val="006699"/>
                </a:solidFill>
              </a:rPr>
              <a:t>Молодежное бюро </a:t>
            </a:r>
            <a:r>
              <a:rPr kumimoji="1" lang="ru-RU" sz="900" b="1" dirty="0" smtClean="0">
                <a:solidFill>
                  <a:srgbClr val="006699"/>
                </a:solidFill>
              </a:rPr>
              <a:t>для студентов со штатным расписанием в 15 ставок по </a:t>
            </a:r>
            <a:r>
              <a:rPr kumimoji="1" lang="ru-RU" sz="900" b="1" dirty="0">
                <a:solidFill>
                  <a:srgbClr val="006699"/>
                </a:solidFill>
              </a:rPr>
              <a:t>написанию  курсовых и дипломных работ.</a:t>
            </a:r>
          </a:p>
          <a:p>
            <a:pPr marL="93663" indent="-93663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ru-RU" sz="900" b="1" dirty="0">
                <a:solidFill>
                  <a:srgbClr val="006699"/>
                </a:solidFill>
              </a:rPr>
              <a:t>2 магистра защищаются в 2017 году по темам АО «НПК «ЗВЕЗДА».</a:t>
            </a:r>
          </a:p>
          <a:p>
            <a:pPr marL="93663" indent="-93663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ru-RU" sz="900" b="1" dirty="0">
                <a:solidFill>
                  <a:srgbClr val="006699"/>
                </a:solidFill>
              </a:rPr>
              <a:t>С 2010 года на </a:t>
            </a:r>
            <a:r>
              <a:rPr kumimoji="1" lang="ru-RU" sz="900" b="1" dirty="0" smtClean="0">
                <a:solidFill>
                  <a:srgbClr val="006699"/>
                </a:solidFill>
              </a:rPr>
              <a:t>предприятии  </a:t>
            </a:r>
            <a:r>
              <a:rPr kumimoji="1" lang="ru-RU" sz="900" b="1" dirty="0">
                <a:solidFill>
                  <a:srgbClr val="006699"/>
                </a:solidFill>
              </a:rPr>
              <a:t>работают 57 выпускников ФГАОУ ВО «СПБПУ Петра Великого», в том числе начальник комплекса МСК-2,  МСК-3, начальник отдела ИЦ/КО, Главный конструктор отдела новых разработок</a:t>
            </a:r>
            <a:r>
              <a:rPr kumimoji="1" lang="ru-RU" sz="900" b="1" dirty="0" smtClean="0">
                <a:solidFill>
                  <a:srgbClr val="006699"/>
                </a:solidFill>
              </a:rPr>
              <a:t>.</a:t>
            </a:r>
            <a:endParaRPr kumimoji="1" lang="ru-RU" sz="9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003266"/>
      </a:dk1>
      <a:lt1>
        <a:srgbClr val="FFFFFF"/>
      </a:lt1>
      <a:dk2>
        <a:srgbClr val="003399"/>
      </a:dk2>
      <a:lt2>
        <a:srgbClr val="000066"/>
      </a:lt2>
      <a:accent1>
        <a:srgbClr val="FFFFFF"/>
      </a:accent1>
      <a:accent2>
        <a:srgbClr val="FF9933"/>
      </a:accent2>
      <a:accent3>
        <a:srgbClr val="FFFFFF"/>
      </a:accent3>
      <a:accent4>
        <a:srgbClr val="FFCC66"/>
      </a:accent4>
      <a:accent5>
        <a:srgbClr val="FFFFFF"/>
      </a:accent5>
      <a:accent6>
        <a:srgbClr val="65A3FF"/>
      </a:accent6>
      <a:hlink>
        <a:srgbClr val="99CCFF"/>
      </a:hlink>
      <a:folHlink>
        <a:srgbClr val="0066FF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00" dirty="0" smtClean="0">
            <a:solidFill>
              <a:srgbClr val="002060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Звезда_201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Звезда_2015" id="{8EF95A84-8740-4824-95C6-B22222E4ED05}" vid="{3E6E6EEB-18E1-4CF6-A80C-7F08A11B958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5304</TotalTime>
  <Words>1127</Words>
  <Application>Microsoft Office PowerPoint</Application>
  <PresentationFormat>Экран (4:3)</PresentationFormat>
  <Paragraphs>185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Тема Office</vt:lpstr>
      <vt:lpstr>Звезда_2015</vt:lpstr>
      <vt:lpstr>Презентация PowerPoint</vt:lpstr>
      <vt:lpstr>Презентация PowerPoint</vt:lpstr>
      <vt:lpstr>Презентация PowerPoint</vt:lpstr>
      <vt:lpstr>НАПРАВЛЕНИЯ СОТРУДНИЧЕСТВА ПАО «ЗВЕЗДА» И ГРУППЫ «ГАЗПРОМ» </vt:lpstr>
      <vt:lpstr>МЕРОПРИЯТИЯ ПАО «ЗВЕЗДА» ПО РЕАЛИЗАЦИИ  НАПРАВЛЕНИЙ СОТРУДНИЧЕСТВА</vt:lpstr>
      <vt:lpstr>Презентация PowerPoint</vt:lpstr>
      <vt:lpstr>Презентация PowerPoint</vt:lpstr>
      <vt:lpstr>ИСПОЛЬЗОВАНИЕ ГМТ ТОПЛИВА НА КАРЬЕРНОЙ ТЕХНИКЕ</vt:lpstr>
      <vt:lpstr>О СОЗДАНИИ НА ПАО «ЗВЕЗДА» ЦЕЛЕВОГО НИЦ (R&amp;D)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Усов Максим Сергеевич</dc:creator>
  <cp:lastModifiedBy>Плавник Павел Гарьевич</cp:lastModifiedBy>
  <cp:revision>325</cp:revision>
  <cp:lastPrinted>2017-03-29T17:36:23Z</cp:lastPrinted>
  <dcterms:created xsi:type="dcterms:W3CDTF">2015-04-06T07:09:37Z</dcterms:created>
  <dcterms:modified xsi:type="dcterms:W3CDTF">2017-10-03T16:50:43Z</dcterms:modified>
</cp:coreProperties>
</file>