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5" r:id="rId2"/>
    <p:sldId id="305" r:id="rId3"/>
    <p:sldId id="307" r:id="rId4"/>
    <p:sldId id="310" r:id="rId5"/>
    <p:sldId id="302" r:id="rId6"/>
    <p:sldId id="288" r:id="rId7"/>
    <p:sldId id="309" r:id="rId8"/>
    <p:sldId id="306" r:id="rId9"/>
    <p:sldId id="286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A31A"/>
    <a:srgbClr val="1C9ECF"/>
    <a:srgbClr val="00B050"/>
    <a:srgbClr val="CCCC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6433" autoAdjust="0"/>
  </p:normalViewPr>
  <p:slideViewPr>
    <p:cSldViewPr>
      <p:cViewPr varScale="1">
        <p:scale>
          <a:sx n="89" d="100"/>
          <a:sy n="89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7AAEC-8A7D-410E-86F0-15814CDF9DD3}" type="datetimeFigureOut">
              <a:rPr lang="ru-RU" smtClean="0"/>
              <a:pPr/>
              <a:t>01.10.2016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1777-1361-4D28-AEFA-DD098C8AFC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715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1777-1361-4D28-AEFA-DD098C8AFC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729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F747-52DA-4593-A163-B151FF5A601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338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F747-52DA-4593-A163-B151FF5A601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81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F747-52DA-4593-A163-B151FF5A60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49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F747-52DA-4593-A163-B151FF5A60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38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</a:t>
            </a:r>
            <a:r>
              <a:rPr lang="ru-RU" baseline="0" dirty="0" smtClean="0"/>
              <a:t> цену газа в РФ можно сказать, что в РФ она меньше (практически </a:t>
            </a:r>
            <a:r>
              <a:rPr lang="en-GB" baseline="0" dirty="0" smtClean="0"/>
              <a:t>zero-value), </a:t>
            </a:r>
            <a:r>
              <a:rPr lang="ru-RU" baseline="0" dirty="0" smtClean="0"/>
              <a:t>поэтому и </a:t>
            </a:r>
            <a:r>
              <a:rPr lang="en-GB" baseline="0" dirty="0" smtClean="0"/>
              <a:t>IRR </a:t>
            </a:r>
            <a:r>
              <a:rPr lang="ru-RU" baseline="0" dirty="0" smtClean="0"/>
              <a:t>такой высокий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F747-52DA-4593-A163-B151FF5A601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050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F747-52DA-4593-A163-B151FF5A601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32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F747-52DA-4593-A163-B151FF5A601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38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F747-52DA-4593-A163-B151FF5A601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55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0F46-0F71-41ED-B686-9D09FF4B6996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0657-B15B-41D0-8CA4-066783579288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6C5D-D5BE-4622-AE28-E2837DDAD0EA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D693-286D-415A-BB20-D6D167731C11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072-819B-4AEE-A2B6-62EA0F3787F8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759C-718F-44FB-86CF-0A7E0C268D0A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38D5-13C0-4E0B-8DF1-1F1999B97391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140F-546A-41D7-84D5-4C8AD6F48FAA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986A-6B14-4F06-97EB-C4827478C577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1DAA-86BD-463F-A7DD-9183B4A2D7C5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3980-1E82-4507-B374-42FF06E72E49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BAC9-9B93-4185-A7D6-ABD8690778EF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azohim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902" y="3429000"/>
            <a:ext cx="9182100" cy="3429000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4902" y="1268760"/>
            <a:ext cx="914890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50" y="4038600"/>
            <a:ext cx="76754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Возможности технологии Мини GTL </a:t>
            </a:r>
            <a:endParaRPr lang="ru-RU" sz="2800" cap="all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для </a:t>
            </a:r>
            <a:r>
              <a:rPr lang="ru-RU" sz="2800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монетизации ресурсов газа</a:t>
            </a:r>
            <a:r>
              <a:rPr lang="ru-RU" sz="28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1" name="Picture 2" descr="Cleantech Open Rus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9528"/>
            <a:ext cx="1524000" cy="7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3000" y="5858803"/>
            <a:ext cx="3797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совещани</a:t>
            </a:r>
            <a:r>
              <a:rPr lang="ru-RU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е</a:t>
            </a:r>
            <a:r>
              <a:rPr lang="ru-RU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ПАО «Газпром</a:t>
            </a:r>
            <a:r>
              <a:rPr lang="ru-RU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r>
              <a:rPr lang="en-US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endParaRPr lang="ru-RU" cap="all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ru-RU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октября </a:t>
            </a:r>
            <a:r>
              <a:rPr lang="ru-RU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</a:p>
          <a:p>
            <a:pPr algn="ctr"/>
            <a:r>
              <a:rPr lang="ru-RU" cap="all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Санкт-петербург</a:t>
            </a:r>
            <a:endParaRPr lang="ru-RU" dirty="0"/>
          </a:p>
        </p:txBody>
      </p:sp>
      <p:pic>
        <p:nvPicPr>
          <p:cNvPr id="13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4623"/>
            <a:ext cx="3888432" cy="113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150917"/>
            <a:ext cx="688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Проблемы и перспективы </a:t>
            </a:r>
            <a:r>
              <a:rPr lang="ru-RU" sz="2000" cap="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импортозамещения</a:t>
            </a:r>
            <a:endParaRPr lang="en-US" sz="2000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0"/>
            <a:ext cx="1752600" cy="12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3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475" y="4553934"/>
            <a:ext cx="3350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itchFamily="34" charset="0"/>
              </a:rPr>
              <a:t>Данные </a:t>
            </a:r>
            <a:r>
              <a:rPr lang="ru-RU" sz="1000" dirty="0" smtClean="0">
                <a:latin typeface="Century Gothic" pitchFamily="34" charset="0"/>
              </a:rPr>
              <a:t>Всемирного </a:t>
            </a:r>
            <a:r>
              <a:rPr lang="ru-RU" sz="1000" dirty="0">
                <a:latin typeface="Century Gothic" pitchFamily="34" charset="0"/>
              </a:rPr>
              <a:t>Банка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160165"/>
            <a:ext cx="357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latin typeface="Century Gothic" pitchFamily="34" charset="0"/>
              </a:defRPr>
            </a:lvl1pPr>
          </a:lstStyle>
          <a:p>
            <a:pPr algn="ctr"/>
            <a:r>
              <a:rPr lang="en-GB" sz="1200" dirty="0" smtClean="0"/>
              <a:t>MINI</a:t>
            </a:r>
            <a:r>
              <a:rPr lang="ru-RU" sz="1200" dirty="0" smtClean="0"/>
              <a:t>-</a:t>
            </a:r>
            <a:r>
              <a:rPr lang="en-GB" sz="1200" dirty="0" smtClean="0"/>
              <a:t>GTL: </a:t>
            </a:r>
            <a:r>
              <a:rPr lang="ru-RU" sz="1200" dirty="0" smtClean="0"/>
              <a:t>ПЕРЕДОВЫЕ </a:t>
            </a:r>
            <a:r>
              <a:rPr lang="ru-RU" sz="1200" dirty="0"/>
              <a:t>ТЕХНОЛОГИИ ПЕРЕРАБОТКИ МАЛЫХ </a:t>
            </a:r>
            <a:r>
              <a:rPr lang="ru-RU" sz="1200" dirty="0" smtClean="0"/>
              <a:t>ОБЪЕМОВ </a:t>
            </a:r>
            <a:r>
              <a:rPr lang="ru-RU" sz="1200" dirty="0"/>
              <a:t>ГАЗА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3222" y="1219200"/>
            <a:ext cx="4495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750" indent="-400050" algn="just">
              <a:spcBef>
                <a:spcPts val="600"/>
              </a:spcBef>
              <a:spcAft>
                <a:spcPts val="600"/>
              </a:spcAft>
              <a:buClr>
                <a:srgbClr val="0CA31A"/>
              </a:buClr>
              <a:buAutoNum type="romanUcPeriod"/>
            </a:pPr>
            <a:r>
              <a:rPr lang="ru-RU" sz="1400" cap="all" dirty="0" smtClean="0">
                <a:solidFill>
                  <a:srgbClr val="339933"/>
                </a:solidFill>
                <a:latin typeface="Century Gothic" pitchFamily="34" charset="0"/>
              </a:rPr>
              <a:t>Рост инвестиций в переработку газа </a:t>
            </a:r>
            <a:endParaRPr lang="en-US" sz="1400" cap="all" dirty="0" smtClean="0">
              <a:solidFill>
                <a:srgbClr val="339933"/>
              </a:solidFill>
              <a:latin typeface="Century Gothic" pitchFamily="34" charset="0"/>
            </a:endParaRPr>
          </a:p>
          <a:p>
            <a:pPr marL="469900" lvl="1" algn="just">
              <a:spcBef>
                <a:spcPts val="600"/>
              </a:spcBef>
              <a:spcAft>
                <a:spcPts val="600"/>
              </a:spcAft>
              <a:buClr>
                <a:srgbClr val="0CA31A"/>
              </a:buClr>
            </a:pPr>
            <a:r>
              <a:rPr lang="ru-RU" sz="1400" dirty="0">
                <a:latin typeface="Century Gothic" pitchFamily="34" charset="0"/>
              </a:rPr>
              <a:t>В условиях мировой макроэкономической нестабильности </a:t>
            </a:r>
            <a:r>
              <a:rPr lang="ru-RU" sz="1400" dirty="0" err="1">
                <a:latin typeface="Century Gothic" pitchFamily="34" charset="0"/>
              </a:rPr>
              <a:t>нестабильности</a:t>
            </a:r>
            <a:r>
              <a:rPr lang="ru-RU" sz="1400" dirty="0">
                <a:latin typeface="Century Gothic" pitchFamily="34" charset="0"/>
              </a:rPr>
              <a:t>  и высокой волатильности сырьевых рынков растет интерес к технологиям переработки газа категории </a:t>
            </a:r>
            <a:r>
              <a:rPr lang="en-US" sz="1400" dirty="0">
                <a:latin typeface="Century Gothic" pitchFamily="34" charset="0"/>
              </a:rPr>
              <a:t>Small Scale</a:t>
            </a:r>
            <a:r>
              <a:rPr lang="ru-RU" sz="1400" dirty="0">
                <a:latin typeface="Century Gothic" pitchFamily="34" charset="0"/>
              </a:rPr>
              <a:t>.</a:t>
            </a:r>
          </a:p>
          <a:p>
            <a:pPr marL="412750" indent="-400050" algn="just">
              <a:spcBef>
                <a:spcPts val="600"/>
              </a:spcBef>
              <a:spcAft>
                <a:spcPts val="600"/>
              </a:spcAft>
              <a:buClr>
                <a:srgbClr val="0CA31A"/>
              </a:buClr>
              <a:buFontTx/>
              <a:buAutoNum type="romanUcPeriod"/>
            </a:pPr>
            <a:r>
              <a:rPr lang="ru-RU" sz="1400" cap="all" dirty="0" smtClean="0">
                <a:solidFill>
                  <a:srgbClr val="339933"/>
                </a:solidFill>
                <a:latin typeface="Century Gothic" pitchFamily="34" charset="0"/>
              </a:rPr>
              <a:t>Международное признание </a:t>
            </a:r>
            <a:r>
              <a:rPr lang="en-GB" sz="1400" cap="all" dirty="0">
                <a:solidFill>
                  <a:srgbClr val="339933"/>
                </a:solidFill>
                <a:latin typeface="Century Gothic" pitchFamily="34" charset="0"/>
              </a:rPr>
              <a:t>mini-</a:t>
            </a:r>
            <a:r>
              <a:rPr lang="en-GB" sz="1400" cap="all" dirty="0" err="1">
                <a:solidFill>
                  <a:srgbClr val="339933"/>
                </a:solidFill>
                <a:latin typeface="Century Gothic" pitchFamily="34" charset="0"/>
              </a:rPr>
              <a:t>GTl</a:t>
            </a:r>
            <a:endParaRPr lang="en-US" sz="1400" cap="all" dirty="0">
              <a:solidFill>
                <a:srgbClr val="339933"/>
              </a:solidFill>
              <a:latin typeface="Century Gothic" pitchFamily="34" charset="0"/>
            </a:endParaRPr>
          </a:p>
          <a:p>
            <a:pPr marL="469900" lvl="1" algn="just">
              <a:spcBef>
                <a:spcPts val="600"/>
              </a:spcBef>
              <a:spcAft>
                <a:spcPts val="600"/>
              </a:spcAft>
              <a:buClr>
                <a:srgbClr val="0CA31A"/>
              </a:buClr>
            </a:pPr>
            <a:r>
              <a:rPr lang="ru-RU" sz="1400" dirty="0" smtClean="0">
                <a:latin typeface="Century Gothic" pitchFamily="34" charset="0"/>
              </a:rPr>
              <a:t>На Форуме </a:t>
            </a:r>
            <a:r>
              <a:rPr lang="en-US" sz="1400" dirty="0" smtClean="0">
                <a:latin typeface="Century Gothic" pitchFamily="34" charset="0"/>
              </a:rPr>
              <a:t>GGFR World Bank</a:t>
            </a:r>
            <a:r>
              <a:rPr lang="ru-RU" sz="1400" dirty="0" smtClean="0">
                <a:latin typeface="Century Gothic" pitchFamily="34" charset="0"/>
              </a:rPr>
              <a:t>, прошедшем в Ханты-Мансийске в сентябре 2015 г, представлен рейтинг </a:t>
            </a:r>
            <a:r>
              <a:rPr lang="ru-RU" sz="1400" b="1" dirty="0" smtClean="0">
                <a:latin typeface="Century Gothic" pitchFamily="34" charset="0"/>
              </a:rPr>
              <a:t>наиболее перспективных</a:t>
            </a:r>
            <a:r>
              <a:rPr lang="ru-RU" sz="1400" dirty="0" smtClean="0">
                <a:latin typeface="Century Gothic" pitchFamily="34" charset="0"/>
              </a:rPr>
              <a:t> малотоннажных и </a:t>
            </a:r>
            <a:r>
              <a:rPr lang="ru-RU" sz="1400" dirty="0" err="1" smtClean="0">
                <a:latin typeface="Century Gothic" pitchFamily="34" charset="0"/>
              </a:rPr>
              <a:t>среднетоннажных</a:t>
            </a:r>
            <a:r>
              <a:rPr lang="ru-RU" sz="1400" dirty="0" smtClean="0">
                <a:latin typeface="Century Gothic" pitchFamily="34" charset="0"/>
              </a:rPr>
              <a:t> технологий. </a:t>
            </a:r>
            <a:r>
              <a:rPr lang="ru-RU" sz="1400" dirty="0" err="1" smtClean="0">
                <a:latin typeface="Century Gothic" pitchFamily="34" charset="0"/>
              </a:rPr>
              <a:t>Газохим</a:t>
            </a:r>
            <a:r>
              <a:rPr lang="ru-RU" sz="1400" dirty="0" smtClean="0">
                <a:latin typeface="Century Gothic" pitchFamily="34" charset="0"/>
              </a:rPr>
              <a:t> Техно</a:t>
            </a:r>
            <a:r>
              <a:rPr lang="en-GB" sz="1400" dirty="0" smtClean="0">
                <a:latin typeface="Century Gothic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</a:rPr>
              <a:t>включен в этот рейтинг.</a:t>
            </a:r>
          </a:p>
          <a:p>
            <a:pPr marL="412750" indent="-400050" algn="just">
              <a:spcBef>
                <a:spcPts val="600"/>
              </a:spcBef>
              <a:spcAft>
                <a:spcPts val="600"/>
              </a:spcAft>
              <a:buClr>
                <a:srgbClr val="0CA31A"/>
              </a:buClr>
              <a:buFontTx/>
              <a:buAutoNum type="romanUcPeriod"/>
            </a:pPr>
            <a:r>
              <a:rPr lang="ru-RU" sz="1400" cap="all" dirty="0">
                <a:solidFill>
                  <a:srgbClr val="339933"/>
                </a:solidFill>
                <a:latin typeface="Century Gothic" pitchFamily="34" charset="0"/>
              </a:rPr>
              <a:t>Технологический </a:t>
            </a:r>
            <a:r>
              <a:rPr lang="ru-RU" sz="1400" cap="all" dirty="0" smtClean="0">
                <a:solidFill>
                  <a:srgbClr val="339933"/>
                </a:solidFill>
                <a:latin typeface="Century Gothic" pitchFamily="34" charset="0"/>
              </a:rPr>
              <a:t>аудит </a:t>
            </a:r>
            <a:r>
              <a:rPr lang="en-GB" sz="1400" cap="all" dirty="0" smtClean="0">
                <a:solidFill>
                  <a:srgbClr val="339933"/>
                </a:solidFill>
                <a:latin typeface="Century Gothic" pitchFamily="34" charset="0"/>
              </a:rPr>
              <a:t>mini-</a:t>
            </a:r>
            <a:r>
              <a:rPr lang="en-GB" sz="1400" cap="all" dirty="0" err="1" smtClean="0">
                <a:solidFill>
                  <a:srgbClr val="339933"/>
                </a:solidFill>
                <a:latin typeface="Century Gothic" pitchFamily="34" charset="0"/>
              </a:rPr>
              <a:t>GTl</a:t>
            </a:r>
            <a:r>
              <a:rPr lang="en-GB" sz="1400" cap="all" dirty="0" smtClean="0">
                <a:solidFill>
                  <a:srgbClr val="339933"/>
                </a:solidFill>
                <a:latin typeface="Century Gothic" pitchFamily="34" charset="0"/>
              </a:rPr>
              <a:t>, </a:t>
            </a:r>
            <a:r>
              <a:rPr lang="ru-RU" sz="1400" cap="all" dirty="0" smtClean="0">
                <a:solidFill>
                  <a:srgbClr val="339933"/>
                </a:solidFill>
                <a:latin typeface="Century Gothic" pitchFamily="34" charset="0"/>
              </a:rPr>
              <a:t>проведенный </a:t>
            </a:r>
            <a:r>
              <a:rPr lang="en-US" sz="1400" cap="all" dirty="0" err="1" smtClean="0">
                <a:solidFill>
                  <a:srgbClr val="339933"/>
                </a:solidFill>
                <a:latin typeface="Century Gothic" pitchFamily="34" charset="0"/>
              </a:rPr>
              <a:t>WorleyParsons</a:t>
            </a:r>
            <a:r>
              <a:rPr lang="en-US" sz="1400" cap="all" dirty="0" smtClean="0">
                <a:solidFill>
                  <a:srgbClr val="339933"/>
                </a:solidFill>
                <a:latin typeface="Century Gothic" pitchFamily="34" charset="0"/>
              </a:rPr>
              <a:t> </a:t>
            </a:r>
            <a:endParaRPr lang="ru-RU" sz="1400" cap="all" dirty="0" smtClean="0">
              <a:solidFill>
                <a:srgbClr val="339933"/>
              </a:solidFill>
              <a:latin typeface="Century Gothic" pitchFamily="34" charset="0"/>
            </a:endParaRPr>
          </a:p>
          <a:p>
            <a:pPr marL="469900" lvl="1" algn="just">
              <a:spcBef>
                <a:spcPts val="600"/>
              </a:spcBef>
              <a:spcAft>
                <a:spcPts val="600"/>
              </a:spcAft>
              <a:buClr>
                <a:srgbClr val="0CA31A"/>
              </a:buClr>
            </a:pPr>
            <a:r>
              <a:rPr lang="ru-RU" sz="1400" dirty="0" smtClean="0">
                <a:latin typeface="Century Gothic" pitchFamily="34" charset="0"/>
              </a:rPr>
              <a:t>«…Общая </a:t>
            </a:r>
            <a:r>
              <a:rPr lang="ru-RU" sz="1400" dirty="0">
                <a:latin typeface="Century Gothic" pitchFamily="34" charset="0"/>
              </a:rPr>
              <a:t>технологическая схема мини-GTL является полной, завершенной и готовой для коммерческого </a:t>
            </a:r>
            <a:r>
              <a:rPr lang="ru-RU" sz="1400" dirty="0" smtClean="0">
                <a:latin typeface="Century Gothic" pitchFamily="34" charset="0"/>
              </a:rPr>
              <a:t>применения». </a:t>
            </a:r>
            <a:endParaRPr lang="ru-RU" sz="1400" dirty="0">
              <a:latin typeface="Century Gothic" pitchFamily="34" charset="0"/>
            </a:endParaRPr>
          </a:p>
          <a:p>
            <a:pPr marL="469900" lvl="1" algn="just">
              <a:spcBef>
                <a:spcPts val="600"/>
              </a:spcBef>
              <a:spcAft>
                <a:spcPts val="600"/>
              </a:spcAft>
              <a:buClr>
                <a:srgbClr val="0CA31A"/>
              </a:buClr>
            </a:pPr>
            <a:endParaRPr lang="ru-RU" sz="1400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081548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7916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Переработка малых объемов газа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53" y="0"/>
            <a:ext cx="1500648" cy="108154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75" y="1704486"/>
            <a:ext cx="3677898" cy="2451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42" y="1683437"/>
            <a:ext cx="851072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75" y="4177468"/>
            <a:ext cx="3677898" cy="24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5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38843" y="2420417"/>
            <a:ext cx="2098545" cy="1559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POX</a:t>
            </a:r>
          </a:p>
          <a:p>
            <a:pPr algn="ctr"/>
            <a:r>
              <a:rPr lang="ru-RU" sz="140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б</a:t>
            </a:r>
            <a:r>
              <a:rPr lang="ru-RU" sz="14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лок парциального окисления,</a:t>
            </a:r>
          </a:p>
          <a:p>
            <a:pPr algn="ctr"/>
            <a:r>
              <a:rPr lang="ru-RU" sz="140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и</a:t>
            </a:r>
            <a:r>
              <a:rPr lang="ru-RU" sz="14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нновация </a:t>
            </a:r>
          </a:p>
          <a:p>
            <a:pPr algn="ctr"/>
            <a:r>
              <a:rPr lang="ru-RU" sz="1400" kern="0" dirty="0" err="1" smtClean="0">
                <a:solidFill>
                  <a:srgbClr val="0CA31A"/>
                </a:solidFill>
                <a:latin typeface="Century Gothic" panose="020B0502020202020204" pitchFamily="34" charset="0"/>
              </a:rPr>
              <a:t>Газохим</a:t>
            </a:r>
            <a:r>
              <a:rPr lang="ru-RU" sz="1400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 Техно </a:t>
            </a:r>
            <a:endParaRPr lang="ru-RU" sz="1400" b="1" dirty="0">
              <a:solidFill>
                <a:srgbClr val="0CA31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1" y="-14748"/>
            <a:ext cx="9144000" cy="1069760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ounded Rectangle 11"/>
          <p:cNvSpPr/>
          <p:nvPr/>
        </p:nvSpPr>
        <p:spPr>
          <a:xfrm>
            <a:off x="4687215" y="2433582"/>
            <a:ext cx="2095500" cy="1559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Фишер-</a:t>
            </a:r>
            <a:r>
              <a:rPr lang="ru-RU" b="1" dirty="0" err="1" smtClean="0">
                <a:solidFill>
                  <a:srgbClr val="0CA31A"/>
                </a:solidFill>
                <a:latin typeface="Century Gothic" panose="020B0502020202020204" pitchFamily="34" charset="0"/>
              </a:rPr>
              <a:t>Тропш</a:t>
            </a:r>
            <a:endParaRPr lang="en-GB" b="1" dirty="0" smtClean="0">
              <a:solidFill>
                <a:srgbClr val="0CA31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микроканальный реактор Фишера-Тропша и катализаторы</a:t>
            </a:r>
            <a:endParaRPr lang="en-GB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591869"/>
            <a:ext cx="8559379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Aft>
                <a:spcPts val="300"/>
              </a:spcAft>
              <a:buClr>
                <a:srgbClr val="0CA31A"/>
              </a:buClr>
            </a:pPr>
            <a:r>
              <a:rPr lang="en-GB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MINI-GTL</a:t>
            </a:r>
            <a:r>
              <a:rPr lang="ru-RU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: ДЕШЕВЛЕ, в 9 раз легче </a:t>
            </a:r>
            <a:r>
              <a:rPr lang="ru-RU" kern="0" dirty="0" err="1" smtClean="0">
                <a:solidFill>
                  <a:srgbClr val="0CA31A"/>
                </a:solidFill>
                <a:latin typeface="Century Gothic" panose="020B0502020202020204" pitchFamily="34" charset="0"/>
              </a:rPr>
              <a:t>ЛЕГЧЕ</a:t>
            </a:r>
            <a:r>
              <a:rPr lang="ru-RU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 И в 3 раза МЕНЬШЕ АНАЛОГОВ</a:t>
            </a:r>
            <a:endParaRPr lang="en-GB" kern="0" dirty="0">
              <a:solidFill>
                <a:srgbClr val="0CA31A"/>
              </a:solidFill>
              <a:latin typeface="Century Gothic" panose="020B0502020202020204" pitchFamily="34" charset="0"/>
            </a:endParaRPr>
          </a:p>
          <a:p>
            <a:pPr marL="298450" indent="-285750" algn="just">
              <a:spcAft>
                <a:spcPts val="300"/>
              </a:spcAft>
              <a:buClr>
                <a:srgbClr val="0CA31A"/>
              </a:buClr>
              <a:buFont typeface="Arial" panose="020B0604020202020204" pitchFamily="34" charset="0"/>
              <a:buChar char="•"/>
            </a:pPr>
            <a:r>
              <a:rPr lang="ru-RU" sz="1600" kern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Интегрирован с дешевым и продуктивным реактором ФТ</a:t>
            </a:r>
            <a:endParaRPr lang="en-GB" sz="1600" kern="0" dirty="0">
              <a:latin typeface="Century Gothic" panose="020B0502020202020204" pitchFamily="34" charset="0"/>
            </a:endParaRPr>
          </a:p>
          <a:p>
            <a:pPr marL="298450" indent="-285750" algn="just">
              <a:spcAft>
                <a:spcPts val="300"/>
              </a:spcAft>
              <a:buClr>
                <a:srgbClr val="0CA31A"/>
              </a:buClr>
              <a:buFont typeface="Arial" panose="020B0604020202020204" pitchFamily="34" charset="0"/>
              <a:buChar char="•"/>
            </a:pPr>
            <a:r>
              <a:rPr lang="ru-RU" sz="1600" kern="0" dirty="0" smtClean="0">
                <a:latin typeface="Century Gothic" panose="020B0502020202020204" pitchFamily="34" charset="0"/>
              </a:rPr>
              <a:t>Реактор РОХ вместо парового </a:t>
            </a:r>
            <a:r>
              <a:rPr lang="ru-RU" sz="1600" kern="0" dirty="0" err="1" smtClean="0">
                <a:latin typeface="Century Gothic" panose="020B0502020202020204" pitchFamily="34" charset="0"/>
              </a:rPr>
              <a:t>риформинга</a:t>
            </a:r>
            <a:endParaRPr lang="en-GB" sz="1600" kern="0" dirty="0" smtClean="0">
              <a:latin typeface="Century Gothic" panose="020B0502020202020204" pitchFamily="34" charset="0"/>
            </a:endParaRPr>
          </a:p>
          <a:p>
            <a:pPr marL="298450" indent="-285750" algn="just">
              <a:spcAft>
                <a:spcPts val="300"/>
              </a:spcAft>
              <a:buClr>
                <a:srgbClr val="0CA31A"/>
              </a:buClr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Нефть и маржинальные продукты </a:t>
            </a:r>
            <a:r>
              <a:rPr lang="ru-RU" sz="1600" kern="0" dirty="0" smtClean="0">
                <a:latin typeface="Century Gothic" panose="020B0502020202020204" pitchFamily="34" charset="0"/>
              </a:rPr>
              <a:t>(ДТ, нафта, парафины) на выходе</a:t>
            </a:r>
            <a:endParaRPr lang="ru-RU" sz="1600" kern="0" dirty="0">
              <a:latin typeface="Century Gothic" panose="020B0502020202020204" pitchFamily="34" charset="0"/>
            </a:endParaRPr>
          </a:p>
          <a:p>
            <a:pPr marL="12700" algn="just">
              <a:spcAft>
                <a:spcPts val="300"/>
              </a:spcAft>
              <a:buClr>
                <a:srgbClr val="0CA31A"/>
              </a:buClr>
            </a:pPr>
            <a:endParaRPr lang="ru-RU" kern="0" dirty="0" smtClean="0">
              <a:latin typeface="Century Gothic" panose="020B0502020202020204" pitchFamily="34" charset="0"/>
            </a:endParaRPr>
          </a:p>
          <a:p>
            <a:pPr marL="12700" algn="just">
              <a:spcAft>
                <a:spcPts val="300"/>
              </a:spcAft>
              <a:buClr>
                <a:srgbClr val="0CA31A"/>
              </a:buClr>
            </a:pPr>
            <a:r>
              <a:rPr lang="ru-RU" kern="0" dirty="0" smtClean="0">
                <a:latin typeface="Century Gothic" panose="020B0502020202020204" pitchFamily="34" charset="0"/>
              </a:rPr>
              <a:t>Идеальное решение для малых и удаленных месторождений</a:t>
            </a:r>
            <a:endParaRPr lang="en-GB" kern="0" dirty="0" smtClean="0">
              <a:latin typeface="Century Gothic" panose="020B0502020202020204" pitchFamily="34" charset="0"/>
            </a:endParaRPr>
          </a:p>
        </p:txBody>
      </p:sp>
      <p:cxnSp>
        <p:nvCxnSpPr>
          <p:cNvPr id="21" name="Straight Arrow Connector 20"/>
          <p:cNvCxnSpPr>
            <a:stCxn id="9" idx="3"/>
            <a:endCxn id="12" idx="1"/>
          </p:cNvCxnSpPr>
          <p:nvPr/>
        </p:nvCxnSpPr>
        <p:spPr>
          <a:xfrm>
            <a:off x="3937388" y="3200401"/>
            <a:ext cx="749827" cy="13165"/>
          </a:xfrm>
          <a:prstGeom prst="straightConnector1">
            <a:avLst/>
          </a:prstGeom>
          <a:ln>
            <a:solidFill>
              <a:srgbClr val="1C9E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8621" y="2759053"/>
            <a:ext cx="87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Century Gothic" panose="020B0502020202020204" pitchFamily="34" charset="0"/>
              </a:defRPr>
            </a:lvl1pPr>
          </a:lstStyle>
          <a:p>
            <a:r>
              <a:rPr lang="ru-RU" sz="1200" cap="all" dirty="0" smtClean="0"/>
              <a:t>Синтез</a:t>
            </a:r>
          </a:p>
          <a:p>
            <a:r>
              <a:rPr lang="ru-RU" sz="1200" cap="all" dirty="0" smtClean="0"/>
              <a:t>газ</a:t>
            </a:r>
            <a:endParaRPr lang="ru-RU" sz="1200" cap="all" dirty="0"/>
          </a:p>
        </p:txBody>
      </p:sp>
      <p:cxnSp>
        <p:nvCxnSpPr>
          <p:cNvPr id="33" name="Straight Arrow Connector 32"/>
          <p:cNvCxnSpPr>
            <a:stCxn id="12" idx="3"/>
            <a:endCxn id="6" idx="1"/>
          </p:cNvCxnSpPr>
          <p:nvPr/>
        </p:nvCxnSpPr>
        <p:spPr>
          <a:xfrm flipV="1">
            <a:off x="6782715" y="3213565"/>
            <a:ext cx="949369" cy="1"/>
          </a:xfrm>
          <a:prstGeom prst="straightConnector1">
            <a:avLst/>
          </a:prstGeom>
          <a:ln>
            <a:solidFill>
              <a:srgbClr val="1C9E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2084" y="2685883"/>
            <a:ext cx="1078815" cy="1055363"/>
          </a:xfrm>
          <a:prstGeom prst="rect">
            <a:avLst/>
          </a:prstGeom>
        </p:spPr>
      </p:pic>
      <p:pic>
        <p:nvPicPr>
          <p:cNvPr id="40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448" y="2715711"/>
            <a:ext cx="1009677" cy="969380"/>
          </a:xfrm>
          <a:prstGeom prst="rect">
            <a:avLst/>
          </a:prstGeom>
        </p:spPr>
      </p:pic>
      <p:cxnSp>
        <p:nvCxnSpPr>
          <p:cNvPr id="49" name="Straight Arrow Connector 20"/>
          <p:cNvCxnSpPr>
            <a:endCxn id="9" idx="1"/>
          </p:cNvCxnSpPr>
          <p:nvPr/>
        </p:nvCxnSpPr>
        <p:spPr>
          <a:xfrm>
            <a:off x="1158344" y="3200401"/>
            <a:ext cx="680499" cy="0"/>
          </a:xfrm>
          <a:prstGeom prst="straightConnector1">
            <a:avLst/>
          </a:prstGeom>
          <a:ln>
            <a:solidFill>
              <a:srgbClr val="1C9E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14400" y="2863054"/>
            <a:ext cx="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Century Gothic" panose="020B0502020202020204" pitchFamily="34" charset="0"/>
              </a:defRPr>
            </a:lvl1pPr>
          </a:lstStyle>
          <a:p>
            <a:r>
              <a:rPr lang="ru-RU" sz="1200" dirty="0" smtClean="0"/>
              <a:t>ГАЗ</a:t>
            </a:r>
            <a:endParaRPr lang="en-US" sz="1200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35896" y="2133600"/>
            <a:ext cx="5313648" cy="2133600"/>
          </a:xfrm>
          <a:prstGeom prst="roundRect">
            <a:avLst/>
          </a:prstGeom>
          <a:noFill/>
          <a:ln>
            <a:solidFill>
              <a:srgbClr val="1C9EC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9818" y="2172628"/>
            <a:ext cx="130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Century Gothic" panose="020B0502020202020204" pitchFamily="34" charset="0"/>
              </a:defRPr>
            </a:lvl1pPr>
          </a:lstStyle>
          <a:p>
            <a:r>
              <a:rPr lang="en-US" sz="1400" dirty="0" smtClean="0"/>
              <a:t>MINI-GTL</a:t>
            </a:r>
            <a:endParaRPr lang="ru-RU" sz="1400" dirty="0"/>
          </a:p>
        </p:txBody>
      </p:sp>
      <p:sp>
        <p:nvSpPr>
          <p:cNvPr id="20" name="Rectangle 19"/>
          <p:cNvSpPr/>
          <p:nvPr/>
        </p:nvSpPr>
        <p:spPr>
          <a:xfrm>
            <a:off x="124475" y="1210941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  <a:buFont typeface="Wingdings" pitchFamily="2" charset="2"/>
              <a:buChar char="§"/>
            </a:pPr>
            <a:r>
              <a:rPr lang="ru-RU" sz="1600" kern="0" dirty="0" smtClean="0">
                <a:latin typeface="Century Gothic" panose="020B0502020202020204" pitchFamily="34" charset="0"/>
              </a:rPr>
              <a:t>Установка МИНИ</a:t>
            </a:r>
            <a:r>
              <a:rPr lang="en-US" sz="1600" kern="0" dirty="0" smtClean="0">
                <a:latin typeface="Century Gothic" panose="020B0502020202020204" pitchFamily="34" charset="0"/>
              </a:rPr>
              <a:t>-GTL</a:t>
            </a:r>
            <a:r>
              <a:rPr lang="en-US" sz="1600" kern="0" dirty="0">
                <a:latin typeface="Century Gothic" panose="020B0502020202020204" pitchFamily="34" charset="0"/>
              </a:rPr>
              <a:t>™ </a:t>
            </a:r>
            <a:r>
              <a:rPr lang="ru-RU" sz="1600" kern="0" dirty="0" smtClean="0">
                <a:latin typeface="Century Gothic" panose="020B0502020202020204" pitchFamily="34" charset="0"/>
              </a:rPr>
              <a:t>обеспечивает рентабельную переработку газа объемом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от 10 до 200 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млн.м</a:t>
            </a:r>
            <a:r>
              <a:rPr lang="ru-RU" sz="1600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ru-RU" sz="1600" kern="0" dirty="0" smtClean="0">
                <a:latin typeface="Century Gothic" panose="020B0502020202020204" pitchFamily="34" charset="0"/>
              </a:rPr>
              <a:t>/год.</a:t>
            </a:r>
            <a:endParaRPr lang="ru-RU" sz="1600" kern="0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02937" y="3749653"/>
            <a:ext cx="1564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kern="0" dirty="0" smtClean="0">
                <a:latin typeface="Century Gothic" panose="020B0502020202020204" pitchFamily="34" charset="0"/>
              </a:rPr>
              <a:t>500 - 2 </a:t>
            </a:r>
            <a:r>
              <a:rPr lang="en-US" sz="1200" kern="0" dirty="0">
                <a:latin typeface="Century Gothic" panose="020B0502020202020204" pitchFamily="34" charset="0"/>
              </a:rPr>
              <a:t>000 </a:t>
            </a:r>
            <a:r>
              <a:rPr lang="en-US" sz="1200" kern="0" dirty="0" smtClean="0">
                <a:latin typeface="Century Gothic" panose="020B0502020202020204" pitchFamily="34" charset="0"/>
              </a:rPr>
              <a:t>bpd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4418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cap="all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мини-GTL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ru-RU" dirty="0"/>
              <a:t>ПРОРЫВНАЯ ТЕХНОЛОГИЯ</a:t>
            </a:r>
          </a:p>
          <a:p>
            <a:r>
              <a:rPr lang="ru-RU" dirty="0"/>
              <a:t>МОНЕТИЗАЦИИ ГАЗА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352" y="-26536"/>
            <a:ext cx="1500648" cy="10815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56879" y="2569922"/>
            <a:ext cx="99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Century Gothic" panose="020B0502020202020204" pitchFamily="34" charset="0"/>
              </a:defRPr>
            </a:lvl1pPr>
          </a:lstStyle>
          <a:p>
            <a:r>
              <a:rPr lang="ru-RU" sz="1200" cap="all" dirty="0" err="1" smtClean="0"/>
              <a:t>Синтети-ческОЕ</a:t>
            </a:r>
            <a:r>
              <a:rPr lang="ru-RU" sz="1200" cap="all" dirty="0" smtClean="0"/>
              <a:t> ТОПЛИВО</a:t>
            </a:r>
            <a:endParaRPr lang="ru-RU" sz="1200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1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1" y="-14748"/>
            <a:ext cx="9144000" cy="1067484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2" t="1755" r="3792" b="6190"/>
          <a:stretch/>
        </p:blipFill>
        <p:spPr>
          <a:xfrm>
            <a:off x="5795908" y="1941168"/>
            <a:ext cx="3124200" cy="4521768"/>
          </a:xfrm>
          <a:prstGeom prst="rect">
            <a:avLst/>
          </a:prstGeom>
        </p:spPr>
      </p:pic>
      <p:sp>
        <p:nvSpPr>
          <p:cNvPr id="13" name="Rectangle 2"/>
          <p:cNvSpPr/>
          <p:nvPr/>
        </p:nvSpPr>
        <p:spPr>
          <a:xfrm>
            <a:off x="323528" y="1094406"/>
            <a:ext cx="5164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Начиная с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2007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–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построены и успешно испытаны реакторы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POX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с производительностью по газу (метану)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1, 10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и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100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м3 в час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5653696" y="1052736"/>
            <a:ext cx="3622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Реактор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POX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для опытно-промышленной установки мощностью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1 200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м3/час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53375" y="2576737"/>
            <a:ext cx="903555" cy="137159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1890937"/>
            <a:ext cx="4665090" cy="4883365"/>
            <a:chOff x="467544" y="1890937"/>
            <a:chExt cx="4665090" cy="4883365"/>
          </a:xfrm>
        </p:grpSpPr>
        <p:pic>
          <p:nvPicPr>
            <p:cNvPr id="8" name="Picture 2" descr="C:\Users\SL\Desktop\ГХТ\web-site\стенд\SANY170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428" r="6655"/>
            <a:stretch/>
          </p:blipFill>
          <p:spPr bwMode="auto">
            <a:xfrm>
              <a:off x="2106692" y="1890937"/>
              <a:ext cx="2664249" cy="270329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SL\Desktop\ГХТ\web-site\стенд\SANY170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473" t="46" b="1"/>
            <a:stretch/>
          </p:blipFill>
          <p:spPr bwMode="auto">
            <a:xfrm>
              <a:off x="521458" y="1890937"/>
              <a:ext cx="1568748" cy="134762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SL\Desktop\ГХТ\web-site\стенд\SANY169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69" r="7968" b="19410"/>
            <a:stretch/>
          </p:blipFill>
          <p:spPr bwMode="auto">
            <a:xfrm>
              <a:off x="521458" y="3246605"/>
              <a:ext cx="1568748" cy="134762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539553" y="4602273"/>
              <a:ext cx="3352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Реактор 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POX </a:t>
              </a:r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производительностью 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</a:t>
              </a:r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00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м3/ч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algn="r"/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Стендовые испытания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, </a:t>
              </a:r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Январь 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2014</a:t>
              </a:r>
            </a:p>
          </p:txBody>
        </p:sp>
        <p:pic>
          <p:nvPicPr>
            <p:cNvPr id="16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00" t="9467" r="13000" b="14028"/>
            <a:stretch/>
          </p:blipFill>
          <p:spPr>
            <a:xfrm>
              <a:off x="534777" y="5012500"/>
              <a:ext cx="1813763" cy="133425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7" name="Picture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34" t="8643" r="5666" b="3358"/>
            <a:stretch/>
          </p:blipFill>
          <p:spPr>
            <a:xfrm>
              <a:off x="2987354" y="5012500"/>
              <a:ext cx="1800565" cy="1320414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18" name="Стрелка вправо 17"/>
            <p:cNvSpPr/>
            <p:nvPr/>
          </p:nvSpPr>
          <p:spPr>
            <a:xfrm rot="10800000">
              <a:off x="2400937" y="5647582"/>
              <a:ext cx="477327" cy="28629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16200000">
              <a:off x="1319522" y="4450660"/>
              <a:ext cx="188956" cy="70830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6700" y="6346978"/>
              <a:ext cx="231593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Реактор 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POX </a:t>
              </a:r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производительностью 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 </a:t>
              </a:r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м3/ч</a:t>
              </a:r>
              <a:endParaRPr lang="en-US" sz="105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544" y="6358804"/>
              <a:ext cx="230289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Реактор 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POX </a:t>
              </a:r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производительностью </a:t>
              </a:r>
              <a:r>
                <a:rPr lang="en-US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 </a:t>
              </a:r>
              <a:r>
                <a:rPr lang="ru-RU" sz="10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м3/ч</a:t>
              </a:r>
              <a:endParaRPr lang="en-US" sz="105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4617" y="5541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cap="all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Пройден полный цикл </a:t>
            </a:r>
            <a:endParaRPr lang="en-US" dirty="0" smtClean="0"/>
          </a:p>
          <a:p>
            <a:r>
              <a:rPr lang="ru-RU" dirty="0" smtClean="0"/>
              <a:t>масштабирования </a:t>
            </a:r>
            <a:r>
              <a:rPr lang="ru-RU" dirty="0"/>
              <a:t>и </a:t>
            </a:r>
            <a:r>
              <a:rPr lang="ru-RU" dirty="0" smtClean="0"/>
              <a:t>испытаний</a:t>
            </a:r>
            <a:endParaRPr lang="ru-RU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5903" y="-18339"/>
            <a:ext cx="1500648" cy="1071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3989"/>
            <a:ext cx="9144000" cy="1067484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39" y="66947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cap="all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Интеллектуальная </a:t>
            </a:r>
          </a:p>
          <a:p>
            <a:r>
              <a:rPr lang="ru-RU" dirty="0"/>
              <a:t>собственность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752" y="1287699"/>
            <a:ext cx="1777648" cy="2580727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8398" y="1340768"/>
            <a:ext cx="441840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0CA31A"/>
              </a:buClr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В 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IP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портфеле </a:t>
            </a:r>
            <a:r>
              <a:rPr lang="ru-RU" sz="1600" dirty="0" err="1" smtClean="0">
                <a:latin typeface="Century Gothic" panose="020B0502020202020204" pitchFamily="34" charset="0"/>
                <a:ea typeface="Calibri" panose="020F0502020204030204" pitchFamily="34" charset="0"/>
              </a:rPr>
              <a:t>Газохим</a:t>
            </a:r>
            <a:r>
              <a:rPr lang="ru-RU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 Техно:</a:t>
            </a:r>
          </a:p>
          <a:p>
            <a:pPr marL="285750" indent="-285750" algn="just">
              <a:spcBef>
                <a:spcPts val="600"/>
              </a:spcBef>
              <a:buClr>
                <a:srgbClr val="0CA31A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CA31A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6 </a:t>
            </a:r>
            <a:r>
              <a:rPr lang="ru-RU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патентов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РФ, </a:t>
            </a:r>
            <a:endParaRPr lang="ru-RU" sz="1600" dirty="0" smtClean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CA31A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CA31A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свидетельства на товарные знаки «мини-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GTL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» и «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mini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-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GTL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</a:rPr>
              <a:t>», </a:t>
            </a:r>
            <a:endParaRPr lang="ru-RU" sz="1600" dirty="0" smtClean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CA31A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подано более </a:t>
            </a:r>
            <a:r>
              <a:rPr lang="ru-RU" sz="2800" dirty="0" smtClean="0">
                <a:solidFill>
                  <a:srgbClr val="0CA31A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50 </a:t>
            </a:r>
            <a:r>
              <a:rPr lang="ru-RU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международных заявок, </a:t>
            </a:r>
          </a:p>
          <a:p>
            <a:pPr marL="285750" indent="-285750" algn="just">
              <a:spcBef>
                <a:spcPts val="600"/>
              </a:spcBef>
              <a:buClr>
                <a:srgbClr val="0CA31A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получен патент США,</a:t>
            </a:r>
          </a:p>
          <a:p>
            <a:pPr marL="285750" indent="-285750" algn="just">
              <a:spcBef>
                <a:spcPts val="600"/>
              </a:spcBef>
              <a:buClr>
                <a:srgbClr val="0CA31A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в ближайшее время ожидается получение патентов в Китае/ЕС/США.</a:t>
            </a:r>
            <a:endParaRPr lang="en-US" sz="1600" i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1367" y="3951674"/>
            <a:ext cx="1743665" cy="24657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08" r="30313"/>
          <a:stretch/>
        </p:blipFill>
        <p:spPr bwMode="auto">
          <a:xfrm>
            <a:off x="6260813" y="1285602"/>
            <a:ext cx="1803972" cy="257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393" y="1204451"/>
            <a:ext cx="2089607" cy="271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666" y="3925765"/>
            <a:ext cx="1755873" cy="24830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5903" y="-18339"/>
            <a:ext cx="1500648" cy="10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4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1" y="-14748"/>
            <a:ext cx="9144000" cy="1069760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4724" y="6220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cap="all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Mini-GTL:</a:t>
            </a:r>
          </a:p>
          <a:p>
            <a:r>
              <a:rPr lang="ru-RU" dirty="0"/>
              <a:t>ФИНАНСОВЫЕ ПОКАЗАТЕЛИ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7892" y="2193132"/>
            <a:ext cx="7300041" cy="17111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700" lvl="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</a:pPr>
            <a:r>
              <a:rPr lang="ru-RU" dirty="0" smtClean="0">
                <a:latin typeface="Century Gothic" panose="020B0502020202020204" pitchFamily="34" charset="0"/>
              </a:rPr>
              <a:t>Установка</a:t>
            </a:r>
            <a:r>
              <a:rPr lang="en-GB" dirty="0" smtClean="0">
                <a:latin typeface="Century Gothic" panose="020B0502020202020204" pitchFamily="34" charset="0"/>
              </a:rPr>
              <a:t> MINI</a:t>
            </a:r>
            <a:r>
              <a:rPr lang="en-US" dirty="0" smtClean="0">
                <a:latin typeface="Century Gothic" panose="020B0502020202020204" pitchFamily="34" charset="0"/>
              </a:rPr>
              <a:t>-GTL </a:t>
            </a:r>
            <a:r>
              <a:rPr lang="ru-RU" dirty="0" smtClean="0">
                <a:latin typeface="Century Gothic" panose="020B0502020202020204" pitchFamily="34" charset="0"/>
              </a:rPr>
              <a:t>стоимостью </a:t>
            </a:r>
            <a:r>
              <a:rPr lang="en-US" b="1" dirty="0">
                <a:solidFill>
                  <a:srgbClr val="0CA31A"/>
                </a:solidFill>
                <a:latin typeface="Century Gothic" panose="020B0502020202020204" pitchFamily="34" charset="0"/>
              </a:rPr>
              <a:t>$50 </a:t>
            </a:r>
            <a:r>
              <a:rPr lang="ru-RU" b="1" dirty="0">
                <a:solidFill>
                  <a:srgbClr val="0CA31A"/>
                </a:solidFill>
                <a:latin typeface="Century Gothic" panose="020B0502020202020204" pitchFamily="34" charset="0"/>
              </a:rPr>
              <a:t>млн </a:t>
            </a:r>
            <a:endParaRPr lang="ru-RU" b="1" dirty="0" smtClean="0">
              <a:solidFill>
                <a:srgbClr val="0CA31A"/>
              </a:solidFill>
              <a:latin typeface="Century Gothic" panose="020B0502020202020204" pitchFamily="34" charset="0"/>
            </a:endParaRPr>
          </a:p>
          <a:p>
            <a:pPr marL="12700" lvl="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</a:pPr>
            <a:r>
              <a:rPr lang="ru-RU" dirty="0" smtClean="0">
                <a:latin typeface="Century Gothic" panose="020B0502020202020204" pitchFamily="34" charset="0"/>
              </a:rPr>
              <a:t>может переработать </a:t>
            </a:r>
            <a:r>
              <a:rPr lang="en-US" b="1" dirty="0">
                <a:solidFill>
                  <a:srgbClr val="0CA31A"/>
                </a:solidFill>
                <a:latin typeface="Century Gothic" panose="020B0502020202020204" pitchFamily="34" charset="0"/>
              </a:rPr>
              <a:t>65 </a:t>
            </a:r>
            <a:r>
              <a:rPr lang="ru-RU" b="1" dirty="0" err="1">
                <a:solidFill>
                  <a:srgbClr val="0CA31A"/>
                </a:solidFill>
                <a:latin typeface="Century Gothic" panose="020B0502020202020204" pitchFamily="34" charset="0"/>
              </a:rPr>
              <a:t>млн.м</a:t>
            </a:r>
            <a:r>
              <a:rPr lang="en-US" b="1" baseline="30000" dirty="0">
                <a:solidFill>
                  <a:srgbClr val="0CA31A"/>
                </a:solidFill>
                <a:latin typeface="Century Gothic" panose="020B0502020202020204" pitchFamily="34" charset="0"/>
              </a:rPr>
              <a:t>3</a:t>
            </a:r>
            <a:r>
              <a:rPr lang="ru-RU" b="1" dirty="0">
                <a:solidFill>
                  <a:srgbClr val="0CA31A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газа </a:t>
            </a:r>
            <a:r>
              <a:rPr lang="en-US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/</a:t>
            </a:r>
            <a:r>
              <a:rPr lang="ru-RU" b="1" dirty="0">
                <a:solidFill>
                  <a:srgbClr val="0CA31A"/>
                </a:solidFill>
                <a:latin typeface="Century Gothic" panose="020B0502020202020204" pitchFamily="34" charset="0"/>
              </a:rPr>
              <a:t>год</a:t>
            </a:r>
            <a:r>
              <a:rPr lang="en-US" b="1" dirty="0">
                <a:solidFill>
                  <a:srgbClr val="0CA31A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rgbClr val="0CA31A"/>
              </a:solidFill>
              <a:latin typeface="Century Gothic" panose="020B0502020202020204" pitchFamily="34" charset="0"/>
            </a:endParaRPr>
          </a:p>
          <a:p>
            <a:pPr marL="12700" lvl="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</a:pPr>
            <a:r>
              <a:rPr lang="ru-RU" dirty="0" smtClean="0">
                <a:latin typeface="Century Gothic" panose="020B0502020202020204" pitchFamily="34" charset="0"/>
              </a:rPr>
              <a:t>производить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500 </a:t>
            </a:r>
            <a:r>
              <a:rPr lang="ru-RU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барр. в день</a:t>
            </a:r>
            <a:r>
              <a:rPr lang="en-US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синтетического топлива</a:t>
            </a:r>
          </a:p>
          <a:p>
            <a:pPr marL="12700" lvl="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</a:pPr>
            <a:r>
              <a:rPr lang="ru-RU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23</a:t>
            </a:r>
            <a:r>
              <a:rPr lang="en-US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% IRR</a:t>
            </a:r>
            <a:r>
              <a:rPr lang="ru-RU" b="1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* </a:t>
            </a:r>
            <a:r>
              <a:rPr lang="ru-RU" dirty="0">
                <a:latin typeface="Century Gothic" panose="020B0502020202020204" pitchFamily="34" charset="0"/>
              </a:rPr>
              <a:t>установки </a:t>
            </a:r>
            <a:r>
              <a:rPr lang="en-GB" dirty="0" smtClean="0">
                <a:latin typeface="Century Gothic" panose="020B0502020202020204" pitchFamily="34" charset="0"/>
              </a:rPr>
              <a:t>MINI</a:t>
            </a:r>
            <a:r>
              <a:rPr lang="en-US" dirty="0" smtClean="0">
                <a:latin typeface="Century Gothic" panose="020B0502020202020204" pitchFamily="34" charset="0"/>
              </a:rPr>
              <a:t>-GTL</a:t>
            </a:r>
            <a:endParaRPr lang="en-US" b="1" dirty="0">
              <a:solidFill>
                <a:srgbClr val="0CA31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7"/>
          <p:cNvSpPr/>
          <p:nvPr/>
        </p:nvSpPr>
        <p:spPr>
          <a:xfrm>
            <a:off x="1388533" y="4037017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MINI-GTL - </a:t>
            </a:r>
            <a:r>
              <a:rPr lang="ru-RU" sz="1400" kern="0" dirty="0">
                <a:solidFill>
                  <a:srgbClr val="0CA31A"/>
                </a:solidFill>
                <a:latin typeface="Century Gothic" panose="020B0502020202020204" pitchFamily="34" charset="0"/>
              </a:rPr>
              <a:t>РЕШЕНИЕ ДЛЯ </a:t>
            </a:r>
            <a:r>
              <a:rPr lang="en-US" sz="1400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 </a:t>
            </a:r>
            <a:r>
              <a:rPr lang="ru-RU" sz="1400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СЛОЖНЫХ РЕСУРСОВ ГАЗА</a:t>
            </a:r>
            <a:endParaRPr lang="en-US" sz="1400" dirty="0">
              <a:solidFill>
                <a:srgbClr val="0CA31A"/>
              </a:solidFill>
            </a:endParaRP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372" y="4420994"/>
            <a:ext cx="1374651" cy="1319787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585" y="4420994"/>
            <a:ext cx="1350267" cy="1325883"/>
          </a:xfrm>
          <a:prstGeom prst="rect">
            <a:avLst/>
          </a:prstGeom>
        </p:spPr>
      </p:pic>
      <p:sp>
        <p:nvSpPr>
          <p:cNvPr id="16" name="Rectangle 20"/>
          <p:cNvSpPr/>
          <p:nvPr/>
        </p:nvSpPr>
        <p:spPr>
          <a:xfrm>
            <a:off x="2696272" y="5792594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Газ на суше</a:t>
            </a:r>
            <a:endParaRPr lang="en-US" sz="1200" dirty="0"/>
          </a:p>
        </p:txBody>
      </p:sp>
      <p:sp>
        <p:nvSpPr>
          <p:cNvPr id="17" name="Rectangle 21"/>
          <p:cNvSpPr/>
          <p:nvPr/>
        </p:nvSpPr>
        <p:spPr>
          <a:xfrm>
            <a:off x="4610266" y="5792594"/>
            <a:ext cx="1378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Газ на шельфе</a:t>
            </a:r>
            <a:endParaRPr lang="en-US" sz="1200" dirty="0"/>
          </a:p>
        </p:txBody>
      </p:sp>
      <p:sp>
        <p:nvSpPr>
          <p:cNvPr id="20" name="Rectangle 1"/>
          <p:cNvSpPr/>
          <p:nvPr/>
        </p:nvSpPr>
        <p:spPr>
          <a:xfrm>
            <a:off x="291657" y="1269802"/>
            <a:ext cx="864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</a:pPr>
            <a:r>
              <a:rPr lang="ru-RU" kern="0" dirty="0" smtClean="0">
                <a:latin typeface="Century Gothic" panose="020B0502020202020204" pitchFamily="34" charset="0"/>
              </a:rPr>
              <a:t>Установка </a:t>
            </a:r>
            <a:r>
              <a:rPr lang="en-US" kern="0" dirty="0" smtClean="0">
                <a:latin typeface="Century Gothic" panose="020B0502020202020204" pitchFamily="34" charset="0"/>
              </a:rPr>
              <a:t>Mini-GTL</a:t>
            </a:r>
            <a:r>
              <a:rPr lang="ru-RU" kern="0" dirty="0" smtClean="0">
                <a:latin typeface="Century Gothic" panose="020B0502020202020204" pitchFamily="34" charset="0"/>
              </a:rPr>
              <a:t> позволяет </a:t>
            </a:r>
            <a:r>
              <a:rPr lang="ru-RU" kern="0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получать прибыль перерабатывая газ </a:t>
            </a:r>
            <a:r>
              <a:rPr lang="ru-RU" kern="0" dirty="0" smtClean="0">
                <a:latin typeface="Century Gothic" panose="020B0502020202020204" pitchFamily="34" charset="0"/>
              </a:rPr>
              <a:t>малых и средних месторождений и нетрадиционных источников.</a:t>
            </a:r>
            <a:endParaRPr lang="ru-RU" sz="1600" kern="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352" y="-26536"/>
            <a:ext cx="1500648" cy="1081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656" y="6324600"/>
            <a:ext cx="786174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270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  <a:defRPr kern="0">
                <a:latin typeface="Century Gothic" panose="020B0502020202020204" pitchFamily="34" charset="0"/>
              </a:defRPr>
            </a:lvl1pPr>
          </a:lstStyle>
          <a:p>
            <a:r>
              <a:rPr lang="ru-RU" sz="1400" dirty="0"/>
              <a:t>*финансовые показатели подтверждены аудитом </a:t>
            </a:r>
            <a:r>
              <a:rPr lang="en-GB" sz="1400" dirty="0" err="1" smtClean="0"/>
              <a:t>WorleyParsons</a:t>
            </a:r>
            <a:r>
              <a:rPr lang="en-GB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891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1" y="-14748"/>
            <a:ext cx="9144000" cy="1067484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2945" y="24203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Варианты исполнения мини-</a:t>
            </a:r>
            <a:r>
              <a:rPr lang="en-GB" sz="28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GTL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5903" y="-18339"/>
            <a:ext cx="1500648" cy="107107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87500" y="2802041"/>
            <a:ext cx="1371600" cy="1258845"/>
          </a:xfrm>
          <a:prstGeom prst="ellipse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3015964"/>
            <a:ext cx="148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Блок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интез-газа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РОХ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86866" y="1408155"/>
            <a:ext cx="1371600" cy="1258845"/>
          </a:xfrm>
          <a:prstGeom prst="ellipse">
            <a:avLst/>
          </a:prstGeom>
          <a:solidFill>
            <a:srgbClr val="0CA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55439" y="2932155"/>
            <a:ext cx="1371600" cy="1258845"/>
          </a:xfrm>
          <a:prstGeom prst="ellipse">
            <a:avLst/>
          </a:prstGeom>
          <a:solidFill>
            <a:srgbClr val="0CA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6866" y="1719174"/>
            <a:ext cx="1340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Синтез метанола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1837" y="3120062"/>
            <a:ext cx="1218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Синтез ВО бензинов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52999" y="4371905"/>
            <a:ext cx="1371600" cy="12588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4579650"/>
            <a:ext cx="148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Синтез Фишера Тропша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64450" y="1622078"/>
            <a:ext cx="211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just">
              <a:spcBef>
                <a:spcPts val="300"/>
              </a:spcBef>
            </a:pPr>
            <a:r>
              <a:rPr lang="ru-RU" sz="1200" dirty="0" smtClean="0">
                <a:latin typeface="Century Gothic" panose="020B0502020202020204" pitchFamily="34" charset="0"/>
              </a:rPr>
              <a:t>Метанол </a:t>
            </a:r>
            <a:r>
              <a:rPr lang="ru-RU" sz="1200" dirty="0">
                <a:latin typeface="Century Gothic" panose="020B0502020202020204" pitchFamily="34" charset="0"/>
              </a:rPr>
              <a:t>для </a:t>
            </a:r>
            <a:r>
              <a:rPr lang="ru-RU" sz="1200" dirty="0" smtClean="0">
                <a:latin typeface="Century Gothic" panose="020B0502020202020204" pitchFamily="34" charset="0"/>
              </a:rPr>
              <a:t>технологических </a:t>
            </a:r>
            <a:r>
              <a:rPr lang="ru-RU" sz="1200" dirty="0">
                <a:latin typeface="Century Gothic" panose="020B0502020202020204" pitchFamily="34" charset="0"/>
              </a:rPr>
              <a:t>нужд газодобычи и транспорта газа.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64450" y="3300374"/>
            <a:ext cx="2114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just">
              <a:spcBef>
                <a:spcPts val="300"/>
              </a:spcBef>
            </a:pPr>
            <a:r>
              <a:rPr lang="ru-RU" sz="1200" dirty="0" smtClean="0">
                <a:latin typeface="Century Gothic" panose="020B0502020202020204" pitchFamily="34" charset="0"/>
              </a:rPr>
              <a:t>Высокооктановый бензин, товарный </a:t>
            </a:r>
            <a:r>
              <a:rPr lang="ru-RU" sz="1200" dirty="0">
                <a:latin typeface="Century Gothic" panose="020B0502020202020204" pitchFamily="34" charset="0"/>
              </a:rPr>
              <a:t>продукт.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8193" y="5783543"/>
            <a:ext cx="625460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dirty="0">
                <a:solidFill>
                  <a:srgbClr val="0CA31A"/>
                </a:solidFill>
                <a:latin typeface="Century Gothic" panose="020B0502020202020204" pitchFamily="34" charset="0"/>
              </a:rPr>
              <a:t>Задача</a:t>
            </a:r>
            <a:r>
              <a:rPr lang="ru-RU" sz="1200" dirty="0">
                <a:latin typeface="Century Gothic" panose="020B0502020202020204" pitchFamily="34" charset="0"/>
              </a:rPr>
              <a:t> – создать отечественный </a:t>
            </a:r>
            <a:r>
              <a:rPr lang="ru-RU" sz="1200" dirty="0" smtClean="0">
                <a:latin typeface="Century Gothic" panose="020B0502020202020204" pitchFamily="34" charset="0"/>
              </a:rPr>
              <a:t>реактор и катализатор Фишера-Тропша. </a:t>
            </a:r>
          </a:p>
          <a:p>
            <a:pPr algn="just">
              <a:spcBef>
                <a:spcPts val="300"/>
              </a:spcBef>
            </a:pPr>
            <a:r>
              <a:rPr lang="ru-RU" sz="1200" dirty="0" smtClean="0">
                <a:latin typeface="Century Gothic" panose="020B0502020202020204" pitchFamily="34" charset="0"/>
              </a:rPr>
              <a:t>При полностью отечественном оборудовании увеличение </a:t>
            </a:r>
            <a:r>
              <a:rPr lang="en-GB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IRR</a:t>
            </a:r>
            <a:r>
              <a:rPr lang="ru-RU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 на 7-8</a:t>
            </a:r>
            <a:r>
              <a:rPr lang="en-GB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%</a:t>
            </a:r>
            <a:r>
              <a:rPr lang="ru-RU" dirty="0">
                <a:solidFill>
                  <a:srgbClr val="0CA31A"/>
                </a:solidFill>
                <a:latin typeface="Century Gothic" panose="020B0502020202020204" pitchFamily="34" charset="0"/>
              </a:rPr>
              <a:t>.</a:t>
            </a:r>
            <a:r>
              <a:rPr lang="ru-RU" dirty="0" smtClean="0">
                <a:solidFill>
                  <a:srgbClr val="0CA31A"/>
                </a:solidFill>
                <a:latin typeface="Century Gothic" panose="020B0502020202020204" pitchFamily="34" charset="0"/>
              </a:rPr>
              <a:t> </a:t>
            </a:r>
            <a:endParaRPr lang="ru-RU" dirty="0">
              <a:solidFill>
                <a:srgbClr val="0CA31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2745" y="1511185"/>
            <a:ext cx="2691705" cy="1054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300"/>
              </a:spcBef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ru-RU" sz="1800" dirty="0">
                <a:solidFill>
                  <a:srgbClr val="0CA31A"/>
                </a:solidFill>
              </a:rPr>
              <a:t>100% </a:t>
            </a:r>
            <a:r>
              <a:rPr lang="ru-RU" dirty="0"/>
              <a:t>отечественное оборудование</a:t>
            </a:r>
          </a:p>
          <a:p>
            <a:r>
              <a:rPr lang="en-GB" sz="1800" dirty="0">
                <a:solidFill>
                  <a:srgbClr val="0CA31A"/>
                </a:solidFill>
              </a:rPr>
              <a:t>IRR= 43%* </a:t>
            </a:r>
            <a:r>
              <a:rPr lang="ru-RU" dirty="0"/>
              <a:t>при производстве метанола 75 </a:t>
            </a:r>
            <a:r>
              <a:rPr lang="ru-RU" dirty="0" err="1" smtClean="0"/>
              <a:t>тт</a:t>
            </a:r>
            <a:r>
              <a:rPr lang="ru-RU" dirty="0" smtClean="0"/>
              <a:t>/г.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84720" y="6596390"/>
            <a:ext cx="5485666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270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  <a:defRPr kern="0">
                <a:latin typeface="Century Gothic" panose="020B0502020202020204" pitchFamily="34" charset="0"/>
              </a:defRPr>
            </a:lvl1pPr>
          </a:lstStyle>
          <a:p>
            <a:r>
              <a:rPr lang="ru-RU" sz="1050" dirty="0"/>
              <a:t>*финансовые показатели подтверждены аудитом </a:t>
            </a:r>
            <a:r>
              <a:rPr lang="en-GB" sz="1050" dirty="0" err="1" smtClean="0"/>
              <a:t>WorleyParsons</a:t>
            </a:r>
            <a:r>
              <a:rPr lang="en-GB" sz="1050" dirty="0"/>
              <a:t>.</a:t>
            </a:r>
            <a:endParaRPr lang="en-US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3872745" y="3089456"/>
            <a:ext cx="2691705" cy="1054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300"/>
              </a:spcBef>
              <a:defRPr>
                <a:solidFill>
                  <a:srgbClr val="0CA31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100% </a:t>
            </a:r>
            <a:r>
              <a:rPr lang="ru-RU" sz="1200" dirty="0">
                <a:solidFill>
                  <a:schemeClr val="tx1"/>
                </a:solidFill>
              </a:rPr>
              <a:t>отечественное оборудование</a:t>
            </a:r>
          </a:p>
          <a:p>
            <a:r>
              <a:rPr lang="en-GB" dirty="0" smtClean="0"/>
              <a:t>IRR= </a:t>
            </a:r>
            <a:r>
              <a:rPr lang="en-US" dirty="0" smtClean="0"/>
              <a:t>22</a:t>
            </a:r>
            <a:r>
              <a:rPr lang="en-GB" dirty="0" smtClean="0"/>
              <a:t>%</a:t>
            </a:r>
            <a:r>
              <a:rPr lang="ru-RU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при </a:t>
            </a:r>
            <a:r>
              <a:rPr lang="ru-RU" sz="1200" dirty="0">
                <a:solidFill>
                  <a:schemeClr val="tx1"/>
                </a:solidFill>
              </a:rPr>
              <a:t>производстве </a:t>
            </a:r>
            <a:r>
              <a:rPr lang="ru-RU" sz="1200" dirty="0" smtClean="0">
                <a:solidFill>
                  <a:schemeClr val="tx1"/>
                </a:solidFill>
              </a:rPr>
              <a:t>бензина </a:t>
            </a:r>
            <a:r>
              <a:rPr lang="en-US" sz="1200" dirty="0" smtClean="0">
                <a:solidFill>
                  <a:schemeClr val="tx1"/>
                </a:solidFill>
              </a:rPr>
              <a:t>17,5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тт</a:t>
            </a:r>
            <a:r>
              <a:rPr lang="ru-RU" sz="1200" dirty="0">
                <a:solidFill>
                  <a:schemeClr val="tx1"/>
                </a:solidFill>
              </a:rPr>
              <a:t>/г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2745" y="4429716"/>
            <a:ext cx="2691705" cy="12388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300"/>
              </a:spcBef>
              <a:defRPr>
                <a:solidFill>
                  <a:srgbClr val="0CA31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70% </a:t>
            </a:r>
            <a:r>
              <a:rPr lang="ru-RU" sz="1200" dirty="0">
                <a:solidFill>
                  <a:schemeClr val="tx1"/>
                </a:solidFill>
              </a:rPr>
              <a:t>отечественное оборудование</a:t>
            </a:r>
          </a:p>
          <a:p>
            <a:r>
              <a:rPr lang="en-GB" dirty="0" smtClean="0"/>
              <a:t>IRR= </a:t>
            </a:r>
            <a:r>
              <a:rPr lang="ru-RU" dirty="0" smtClean="0"/>
              <a:t>23</a:t>
            </a:r>
            <a:r>
              <a:rPr lang="en-GB" dirty="0" smtClean="0"/>
              <a:t>%*</a:t>
            </a:r>
            <a:r>
              <a:rPr lang="ru-RU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при </a:t>
            </a:r>
            <a:r>
              <a:rPr lang="ru-RU" sz="1200" dirty="0">
                <a:solidFill>
                  <a:schemeClr val="tx1"/>
                </a:solidFill>
              </a:rPr>
              <a:t>производстве метанола синтетического топлива 25тт/г.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53547" y="4371905"/>
            <a:ext cx="202532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just">
              <a:spcBef>
                <a:spcPts val="300"/>
              </a:spcBef>
            </a:pPr>
            <a:r>
              <a:rPr lang="ru-RU" sz="1200" dirty="0" smtClean="0">
                <a:latin typeface="Century Gothic" panose="020B0502020202020204" pitchFamily="34" charset="0"/>
              </a:rPr>
              <a:t>Синтетическое топливо: </a:t>
            </a:r>
          </a:p>
          <a:p>
            <a:pPr marL="459450" indent="-171450" algn="just">
              <a:spcBef>
                <a:spcPts val="300"/>
              </a:spcBef>
              <a:buClr>
                <a:srgbClr val="0CA31A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нефть, </a:t>
            </a:r>
          </a:p>
          <a:p>
            <a:pPr marL="459450" indent="-171450" algn="just">
              <a:spcBef>
                <a:spcPts val="300"/>
              </a:spcBef>
              <a:buClr>
                <a:srgbClr val="0CA31A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дизельное топливо, </a:t>
            </a:r>
          </a:p>
          <a:p>
            <a:pPr marL="459450" indent="-171450" algn="just">
              <a:spcBef>
                <a:spcPts val="300"/>
              </a:spcBef>
              <a:buClr>
                <a:srgbClr val="0CA31A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latin typeface="Century Gothic" panose="020B0502020202020204" pitchFamily="34" charset="0"/>
              </a:rPr>
              <a:t>п</a:t>
            </a:r>
            <a:r>
              <a:rPr lang="ru-RU" sz="1200" dirty="0" smtClean="0">
                <a:latin typeface="Century Gothic" panose="020B0502020202020204" pitchFamily="34" charset="0"/>
              </a:rPr>
              <a:t>арафины.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54" name="Стрелка вправо 19"/>
          <p:cNvSpPr/>
          <p:nvPr/>
        </p:nvSpPr>
        <p:spPr>
          <a:xfrm>
            <a:off x="1339754" y="1717577"/>
            <a:ext cx="897573" cy="3414595"/>
          </a:xfrm>
          <a:prstGeom prst="rightArrow">
            <a:avLst>
              <a:gd name="adj1" fmla="val 35123"/>
              <a:gd name="adj2" fmla="val 50000"/>
            </a:avLst>
          </a:prstGeom>
          <a:solidFill>
            <a:srgbClr val="1C9EC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34200" y="1124852"/>
            <a:ext cx="1828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ПРОДУКТ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03108" y="1119235"/>
            <a:ext cx="25613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ОБОРУДОВАНИЕ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8620" y="4128351"/>
            <a:ext cx="1329358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2700" algn="just">
              <a:spcBef>
                <a:spcPts val="600"/>
              </a:spcBef>
              <a:spcAft>
                <a:spcPts val="300"/>
              </a:spcAft>
              <a:buClr>
                <a:srgbClr val="0CA31A"/>
              </a:buClr>
              <a:defRPr ker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sz="1050" dirty="0" smtClean="0"/>
              <a:t>Инновация </a:t>
            </a:r>
            <a:r>
              <a:rPr lang="ru-RU" sz="1050" dirty="0" err="1" smtClean="0"/>
              <a:t>Газохим</a:t>
            </a:r>
            <a:r>
              <a:rPr lang="ru-RU" sz="1050" dirty="0" smtClean="0"/>
              <a:t> Техно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6372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1" y="-14748"/>
            <a:ext cx="9144000" cy="1067484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520" y="21224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Предложения ПАО ГАЗПРОМ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5903" y="-18339"/>
            <a:ext cx="1500648" cy="1071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6862" y="1364272"/>
            <a:ext cx="8299938" cy="419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indent="-458788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Clr>
                <a:srgbClr val="0CA31A"/>
              </a:buClr>
              <a:buFont typeface="+mj-lt"/>
              <a:buAutoNum type="arabicPeriod"/>
            </a:pPr>
            <a:r>
              <a:rPr lang="ru-RU" sz="1600" dirty="0">
                <a:latin typeface="Century Gothic" panose="020B0502020202020204" pitchFamily="34" charset="0"/>
              </a:rPr>
              <a:t>Предлагаем ПАО «Газпром»  выступить </a:t>
            </a:r>
            <a:r>
              <a:rPr lang="ru-RU" sz="1600" dirty="0">
                <a:solidFill>
                  <a:srgbClr val="0CA31A"/>
                </a:solidFill>
                <a:latin typeface="Century Gothic" panose="020B0502020202020204" pitchFamily="34" charset="0"/>
              </a:rPr>
              <a:t>организатором испытаний </a:t>
            </a:r>
            <a:r>
              <a:rPr lang="ru-RU" sz="1600" dirty="0">
                <a:latin typeface="Century Gothic" panose="020B0502020202020204" pitchFamily="34" charset="0"/>
              </a:rPr>
              <a:t>отдельных технологических решений или комплексного решения </a:t>
            </a:r>
            <a:r>
              <a:rPr lang="ru-RU" sz="1600" dirty="0" smtClean="0">
                <a:latin typeface="Century Gothic" panose="020B0502020202020204" pitchFamily="34" charset="0"/>
              </a:rPr>
              <a:t>МИНИ-</a:t>
            </a:r>
            <a:r>
              <a:rPr lang="en-US" sz="1600" dirty="0" smtClean="0">
                <a:latin typeface="Century Gothic" panose="020B0502020202020204" pitchFamily="34" charset="0"/>
              </a:rPr>
              <a:t>GTL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pPr marL="458788" indent="-458788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Clr>
                <a:srgbClr val="0CA31A"/>
              </a:buClr>
              <a:buFont typeface="+mj-lt"/>
              <a:buAutoNum type="arabicPeriod"/>
            </a:pPr>
            <a:r>
              <a:rPr lang="ru-RU" sz="1600" dirty="0">
                <a:latin typeface="Century Gothic" panose="020B0502020202020204" pitchFamily="34" charset="0"/>
              </a:rPr>
              <a:t>Предлагаем ПАО «Газпром» выступить </a:t>
            </a:r>
            <a:r>
              <a:rPr lang="ru-RU" sz="1600" dirty="0">
                <a:solidFill>
                  <a:srgbClr val="0CA31A"/>
                </a:solidFill>
                <a:latin typeface="Century Gothic" panose="020B0502020202020204" pitchFamily="34" charset="0"/>
              </a:rPr>
              <a:t>заказчиком ОКР  </a:t>
            </a:r>
            <a:r>
              <a:rPr lang="ru-RU" sz="1600" dirty="0">
                <a:latin typeface="Century Gothic" panose="020B0502020202020204" pitchFamily="34" charset="0"/>
              </a:rPr>
              <a:t>для технологического оборудования синтеза жидких углеводородов.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458788" indent="-458788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Clr>
                <a:srgbClr val="0CA31A"/>
              </a:buClr>
              <a:buFont typeface="+mj-lt"/>
              <a:buAutoNum type="arabicPeriod"/>
            </a:pPr>
            <a:r>
              <a:rPr lang="ru-RU" sz="1600" dirty="0">
                <a:latin typeface="Century Gothic" panose="020B0502020202020204" pitchFamily="34" charset="0"/>
              </a:rPr>
              <a:t>Суммарное потребление метанола для технологических нужд структурами ПАО «Газпром» достигает </a:t>
            </a:r>
            <a:r>
              <a:rPr lang="ru-RU" sz="2000" dirty="0">
                <a:solidFill>
                  <a:srgbClr val="0CA31A"/>
                </a:solidFill>
                <a:latin typeface="Century Gothic" panose="020B0502020202020204" pitchFamily="34" charset="0"/>
              </a:rPr>
              <a:t>400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тыс. тонн в год.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447675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Clr>
                <a:srgbClr val="0CA31A"/>
              </a:buClr>
            </a:pPr>
            <a:r>
              <a:rPr lang="ru-RU" sz="1600" dirty="0">
                <a:latin typeface="Century Gothic" panose="020B0502020202020204" pitchFamily="34" charset="0"/>
              </a:rPr>
              <a:t>Предлагаем провести </a:t>
            </a:r>
            <a:r>
              <a:rPr lang="ru-RU" sz="1600" dirty="0">
                <a:solidFill>
                  <a:srgbClr val="0CA31A"/>
                </a:solidFill>
                <a:latin typeface="Century Gothic" panose="020B0502020202020204" pitchFamily="34" charset="0"/>
              </a:rPr>
              <a:t>совместное  исследование </a:t>
            </a:r>
            <a:r>
              <a:rPr lang="ru-RU" sz="1600" dirty="0">
                <a:latin typeface="Century Gothic" panose="020B0502020202020204" pitchFamily="34" charset="0"/>
              </a:rPr>
              <a:t>и определить  газовые промыслы и объёмы потребности </a:t>
            </a:r>
            <a:r>
              <a:rPr lang="ru-RU" sz="1600" dirty="0" smtClean="0">
                <a:latin typeface="Century Gothic" panose="020B0502020202020204" pitchFamily="34" charset="0"/>
              </a:rPr>
              <a:t>этих </a:t>
            </a:r>
            <a:r>
              <a:rPr lang="ru-RU" sz="1600" dirty="0">
                <a:latin typeface="Century Gothic" panose="020B0502020202020204" pitchFamily="34" charset="0"/>
              </a:rPr>
              <a:t>промыслов в замещении привозного метанола на метанол, производимый непосредственно на промысле установкой МИНИ-</a:t>
            </a:r>
            <a:r>
              <a:rPr lang="en-US" sz="1600" dirty="0">
                <a:latin typeface="Century Gothic" panose="020B0502020202020204" pitchFamily="34" charset="0"/>
              </a:rPr>
              <a:t>GTL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Clr>
                <a:srgbClr val="0CA31A"/>
              </a:buClr>
            </a:pP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0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C9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7916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контакты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data:image/jpeg;base64,/9j/4AAQSkZJRgABAQAAAQABAAD/2wCEAAkGBhQSERMUExQUFRQWFRcYFxgXFxcXFxcXFRYWFRsYGBUdGyYfFxkjHBgUHy8gIycpLCwsFx8xNTAqNSYsLCkBCQoKDgwOGg8PGjUhHiUsNS8sNCwsLDU1NSosLiwpNS8pNTUsKi8zLCwqLCwxLSktLDAvKioqKSwsLzQsLCwsLP/AABEIAHoBngMBIgACEQEDEQH/xAAcAAEAAgMBAQEAAAAAAAAAAAAABgcEBQgDAQL/xABKEAACAQIDBQQFCQUFBgcBAAABAgMAEQQSIQUGEzFBByJRcTJhgZGhFCNScoKSsbPBNUJidNEVNKLS4RYkQ5Oy8AglM3ODwvFj/8QAGwEBAAIDAQEAAAAAAAAAAAAAAAEGAwQFAgf/xAAzEQACAQMCAQoGAgIDAAAAAAAAAQIDBBEFITEGEkFRYXGRscHREyIygaHhFPAjQjPC8f/aAAwDAQACEQMRAD8AvGlKUAr4zAAk6AczWv23t2LCx55T9VR6THwUfryFVbtjeXEY+QRi4QnuxKdPNj+95nQeqvEpqKyzRub2FD5VvJ8EibbZ7R8PDdYrzN/CbIPt9fYDUO2h2iYuT0WWIeCDX7zXPutWds3s9zD5xmJ6hLWH2iP0FblezWK3I38S5v8AAWrmrUoVP+KMpLrUdvF4NSpbajWWZNQ7M48ssrzE7Vmk9OWRvrOx/WsW9TbaPZwV9ByPrC4+8OXuqK7R2PLAbSKQOjDVT5H9OdZKV7Rqy5ieJdTTT8H6HGubG5ornVFldfFf3vPGHGyJqjuv1WYfga3GB35xkX/FLjwkAf4nvfGtBStw1IVqkPpk19yytkdqKNZcRGUP00uy+1fSHsvU0weNSVQ8bK6nkVNx/wDvqqga2m7+3XwswdSct++vRl9Y6kdKlzaWcZOva6tNSUa266y8aVh7P2msqgi2oBHgQdbisyvNGvCvDn03lFnaa4ilKVmIFKUoBSlKAUpSgFKUoBSlKAUpSgFKUoBSlKAUpSgFKUoBSlKAUpSgFKUoBSlKAUpSgFKUoBSlKAUpSgFa7bu20wsJkfyVerN0Uf16CtgzAAkmwGpJqmN794ji5ywPzSXWMerq1vFuflYdKhvBoX13/Gp5X1PgYG2NsSYmUySG5PIdFHRVHQVN+z/YQCCRh3n1PqQHQe3n7vCq8Vbmr52ZhBHFGoAGVEU/ZUCtS5tJXEI5eI87ftxvjuzjJy9G+etKrLdpfl9PmZKoALAWFfa+XrX4veLDRaSTxKfAut/u3vW4o9CRZowlN4isvsNgRWvx2xUkBFhrzBF1PmK99m7UjxCZ4nDpci4va458xrWVWvcWtKuubVjnzXd0ofNTbT2617lQb37pnDHOoPDY28cp8L9QajNX5tLALNE8b+i6keXgfMGx9lUbiMHlZlOhUkHzBsa2LSxqSg4xlzsdfHHr37FQ1a3jRqKcFhS8zFr7X6aIivxUVKU6bxNYOSnkn25O0S0OW/ejNh9U6j/7D2VO8Bjc4sfSHx9dVRuPicuIK9HQ+9e8Phf31P4pCpBHMVSa91LTNQk19Et2u/p7858j6Bpcv5NnHPGO3h+sEkpXnh5g6gjrXpV1hOM4qUXlPge2sbMUpSvRApSlAKUpQClKUApSlAKUpQClKUApSlAKUpQClKUApSlAKUpQClKUApSlAKUpQClKUApSlAKUpQGi3zZjhJUQ95lPLmVGrD2i49tUxV07UlvIfVp+tVtvRsLgycRR827fdY6keR5j3dK4Vrqca99O2k8b4j9tn+d0cnW7GTpRuI74W/v7mt2Thc00Sn9+RF97AVbmO2lM03AgjZbC7zup4ag/QH/Ef22HW/KqeglKuGHNSCPMG/6VfEMmZVbTUA6ajUX0PUVbLmKhGKitk2l9sb+Jr8n6kY/Eysvb18iMJuVndnxeJlxC37qE8OML/EqkAnysPVUb25hNjxTZyxaw1hhOZCR4kaD1jMPxqyMZg0lRo5FDIwswPIioNL2PwFiVmlAvoLKbeq/WsFOa/wBnjuL3Y3kHJu4qyj0JR2WPtw8PuajG9rDKoTCwJEgFlza2HqRbBfjXrsXtdcG2JjDD6UejDzQmx9hFZUvY4n7uJYecYP4MK10vY/OD3ZoiLHmGBvbQWsRqbDnWb/A1g6ylo04cz8vnZ8TZbS7YEGkEDN65GC/4Rf8AEVCNv7wo0zuguXIYgXADOoZhcjoxYVjbV2BPhjaaJk8CdVPkwuD760mJHe91bdBKnvA1NV0Kwq28JRWUn0Pjs+P6wbeLbSHmCvxHw/pWSxDDMpBHqqNV6YfEMhup8x0PnWarL40HCf8AWUy75M0mudbPmvqe691+SYbt4jJioj4tl++Cv6irMqmdn7TDHTR1NyOumtx4irlVrgHxr5VymouFWE3xaa8N/Ucn+fCNSjNYcX57ehsNkT2Yr46jzH+n4Vt6jcUmUg+BvUjBro8nLl1KDpP/AFf4f7ydW5jiWes+0pUa7R9oSQbMxMsTlJFVSrLzF5EGnsJqymqSWlczbP3x2viGKwT4uVgLkRjOQL2uQFNhcis2Xb23ohmY49QOZaFio87x2oTg6MpVEbsdueIjdVxgWaImxdVCyqPGy2V7eFgfXV5YbErIiuhDI6hlYcirC4I9RBFCD1pUT3/7QItmRC44k7g8OO9uXN3PRB7ydB1IpaTera205Ssb4hzz4eHzIig8r5SLD1uT50B0rSuacXBtnADiucbEo5txGdB9azMo+1U97O+2MzyJhsblEjELHMBlDMeSuvJWPIEWBOlh1AtmlKwts7YiwsEk8zZY0FyevgAB1JNgB4mgM2lc77ydreOxkmTDl4IybIkX/qt4Xcd4sfBbDz51iNsDbaLxsuPHW4lkLeZQPn+FCTpOlUXuF2yTRyrDjn4kTHLxSAHjPK7kemnjfUc7m1qvMGhB9pXOu8G/mPTaOIjXFTBFxUiKoIsFExUKNOVtK6KoBShrnXfDfzHxbQxcceKmVEnkVVBFgoYgAacqA6KpXwV9oBSoJ2v73PgsGqwuUnmcKjD0lVLM7D/Cv26jfY3v9NPiJcNipmlZ1zxFyLgp6ajTqCG+waAt+lKUApVDdqO+mNw+08RFDiZY41EVlUiwvCjG2niSfbV0buzs+EwzuSzNBEzE8yWjUknzNAbGlKortU3zxuH2nLFDiZY4wkRCqRYEoCenjQF60rU7p4lpMDhHdizvh4mZjzLNGpJPrJrK2xteLCwvPM2WNBdj8AAOpJsAOpNAZlK553m7XcbjJMmGLwRk2RItZn8LuO9mPglvbzrDO7u3AOLkx/jfivn+5nz/AAoSdJUrn3dTtixeFkCYstiIgbMH0mTobMbEkfRf3ir52btKPERJNEweN1DKw6g/gehHQgihBWmz99PnpFmPcaRyr9VBY2B8V/Dy5Zu+UZfDKyG6hgxtqCtiL3HQXqAE1lQbakijdFbuMCCp1XvC1wOh8qqMbHN1CvR2lzuHQ/Zlz1TRVdUJQpbNrGBENKsns32vnjeBjrH3lv8AQPQeR/6hVWRbSU+kMvr5j39PbW93b2sIMRHLc5QTmy2N1IItzselfUqlGNSh8OG+Ft3/ALPj0KFzpd0v5MHDoeeGO/g8F00rzgnDqrKbqwBBHUEXBr0qtluTyKUpQH4lhVgVYBgeYIuD5g86pntD3fiXFssKLFZUNlFl1Hh0q6aqrtCH++t9RPwNdDT0pVWn1HP1K6rW1FTpSw+cvXiVlPh2Q2YW/A+RrzqUzQBxZhcf98q0GOwBjPip5H9D666dSi4brgdHStbp3n+Op8s/w+72NPjlIZWBIPK40+Ptq0Nl76yx2WQcRRpfk49vI+331We0PRB8DUqvVT1+hCsoKazx9C0aTbUp1q6ms/T/ANi1dm7UjnXNG1/EcmU+BHSpVgnvGvkPhpVEbP2g8Lh0NiPcR4EdRV17t48TYaKQAgMDoehDEEe8Gq/pFm7a5lzXmLj+co1tXsnbpSW8WzZ1Eu1b9kYv6i/mpUtqJdq37Ixf1F/NSrSV8rTsB/v2I/lz+bHV8VzH2eb6LsyeSVomlzx5LBgtu8rXuQfo1O5//EItjkwbZumaYW+CXoSaPt02RFDjYpIwFaaMtIBpdla2e3iQbHxy+dWV2Q4hm2Rhi37vEUE/RWVwPcNPZVI4vFYzbWOHdzyvZQqghIowevPKguSSeZJ5kgV0FDskYLZhgjN+DhnAPIlgjEt6iWufbQHPW8m05Np7Sdl1M0wihB5BM2SMeoWsT6yTXR27G7UWBw6QQgWUd5rd536ux6k/AWA0Fc8dlcYO1sEDyzsfaInI+IFdO0DPzJGGBBAIIsQdQQeYI6iubu1XdFcBjfmhaGZeJGPoG9nQeoGxHgGA6V0nVRf+IRBwsGeueUewqhPxC0CJt2bbwnG7Oglc3kAMch6l4zlzH1sMrfaqvO33b5MkGEU91V4zjxZiyID5AOftCt32AOfkOIHQYk29sUV/0qv+2ZidrzX6JCB5cMH8SaAnvYfuikeH+WuoMspYRk/uRqSungWIa58APXe0q0O4UYGzMCBy+TQn2lFJ+JNb6hBCNrdkeDxONOKkDWYAvEvdR5L6uxGuotcC1yL31N5nBAqKqKAqqAqgcgALAD1AV6UoDlfef9q4r+dl/PaupxXKm+BI2ljLc/lc1rePFa1bj/aPbf08f/ypP8lCTpM1yxv3+08b/Myf9Rraf7R7b+nj/wDlyf5KiuOlkaV2mzGUsS+cENmJ1zA8jQHXq19r4taLfneL5FgZ5798Llj9cj91fOxNz6gaEFI9p21m2htYwxd4Iy4aIdC+azH2uSL+CitXtHCSbH2pZSWOHlV0PLiRkAj7ykqfbUi7D93+PjmxD6rh1uCessl1XzIXiHztUg7fN3rpBjFGqngyfVa7IfY2cfbFCS18DjVmiSVDdJEV1PirAEH3Gveqz7DN4+Ng3wzHv4du764pCSPc2ceWWrMoQc2dsX7XxPlD+RHV/bq/3HCfy8P5S1QPbD+18T5Q/kR144Xb+2FRBG+OyBVCZY5CuUAZbHJqLWoSdM1zh2zfteb6kP5Yry/2j239PH/8qT/JUb21isRJMWxRkMxAuZQVewGlwQDyoDp7cn9nYL+Vg/KWqs7e94S00OEU91F4rjxdrqgPkoY/bq09yf2dgv5WD8paoTtfcna+Kv04QHlwIz+poCyOxTc1IsMuMdQZpr5Cf3IrkDL4FrEk+BUeN7NrVbpoBgcIByGHht5cNa2tCCqu2/c1Hg+XRqBLGVEttM8bEKGPiykrr4E+AtrOwbeXKZ8I7dzLxo7nRTcI49uZDbxv41Ze/cYbZuNDcvk0x9oRiPiBXL2CxLoxKEg2I08Lg/oKEk+xsOSSRD+67L91iP0rDxXL21Jd+sBwsdN4ORIPti5/xZqjzrcEVx6MlRrpy4Jn0+2qqpThU60mYNYvFZGOUkeX9KyiK/EkYPOrmn0o8ajZq7pc3Cff09hMd0O1GTDoIZYxIgPdIOVgDqR1BHM2051YuyN/8HiLAScNj+7J3D7/AET7DVBjD2PiPVzHrr3RuY6j41gqUIzeek4NHRaM4/DnFwktlj24d2Oo6XBr7VAbG3rxOFtwpWC/QbvJ908vZY1P9i9rcT2GJQxn6SXZPu+kv+KtOdvOPDc511oNzR3h867OPh7ZLAqqe0F741/UiD/Df9asnZ+2YZxeGVH+qwJHmvMe2qo3rxPExk7fxlfuAJ/9a3NNi/it9hR9dzCioSWHn0Zqa/MiBgQRcGv1Su8VBNxeVxIttzAcNW6qeR9o0PrrabOmzxI38Iv5jQ/EVk7TwwkQoevwPQ++tXu6TwiD0cj4D9b1U9ajBx+X/V+Z9V5JarO6r8ypx5uH24eU/DJtKuvcuDJgcOPGMN98l/1ql4IC7Ki+kzBR5sbD4mr+wuHCIiDkqhR5KAB+Fcayju2WPlDUxCFPrefDb1PWol2rfsjF/UX81KltRLtXP/lGM+ov5qV0yoFRdj+7mHxuLmjxMYkRYcwBLLZuIgvdSDyJq3U7KNmA3+SJ7XlI9xe1Vn2AN/v2I/lj+bHV80JMPZux4cOuWCKOJfBFVQfOw1PnWVJGGBB1BBB8joa/VKEHK0efZm0hmBzYXEC4+kqN0+snL61dRYHGpNGksbBkdQysORVhcGq77V+zRsZ/vOGA+UKtnTQcVRyseWccteY06Cqy3Z7QMbsstCBdQTmgmVu43WwuGQnw5dbUJOmKoLtx3jWfGJAhBXDqwYjlxZCCw+yFQedx0ry212442aMpGsWHuLF0zF/ssxsvna/gRXzs77LZcbIs+JVkwwOY5rh5+tgDrkPV+vS97gCzex7Yxw+y4iws0zNMR6nsE96Kh9tV3287JKY6Ke3dmhAv/HESCPutHV8ogAAAsBoAOQAqP78boptHCtCxyuDmie18jgEAnxUgkEeB8QKEGi7GN4VxGz0hv85h/m2HXJcmNvK3d80NT6uWmjx2x8VezwSi4BtdJF9R9GRDYafgRpLT2+YzJbgYfPb0vnLeeTN+tCS7JtsQpMkDSoszqWRCwDMAbXA6/wCh8DWZXNGwdg43bWMMjM5BYGWciyxgdE6Zh+6g+Aua6SwuHEaIgLEKoUFiWYhRa7MdWPiTzoQcubz/ALVxP87L+e1dT1yvvOw/tXFaj++y9f8A+7V1SKEs+GuWN+/2njf5mT/qNdUGuVt+2H9p43Uf3mXr/EaA6oWqR7et4880ODU6RDiSfXcWQHyS5/8Akq5sdjkhieWQ2SNGdj4KoJPwFc07Gwz7X2sM/wDx5jJJr6MQ7zD2IAg9lAeu6fabiNnQtFAmHIZy7F1YsSQBqQ40AAHKsvbvbDisXh5MPKmFySLY2RwRqCCDxDYggEadK6HXARgWEafdX+lffkMf0E+6P6UBzR2a7yfItoQyE2jc8KTwySEC59Stkb7Jrp6ude2fdwYXHmRQBHiVzjoA4ssgHtyt9urf7Md5fluzonLXkjHCl8c8YAufrLlb7VAUv2xftfE+UP5EdX/ur/ccJ/Lw/lLXP/bGw/tfE6jlD+RHV/7q/wBxwn8vD+UtAbWucO2b9rzfUh/LFdH1zf2zMP7Xm1HoQ/lrQIvbcn9nYL+Vg/KWqd7dtjGPHJOB3Z4wL/xxd0j7pj+NXDuT+zsF/KwflLX53z3Tj2hhWgfun0o3tco4vZrdRqQR1BPnQg03ZDvGuJ2dEl/nMOBE462X0G8igGvireFTauYJIMfsTFZu9E+oDWzRSr4X5Op0NuY9RqUN2+4zJYQYcP8AS+ct55M360JJx2z7xLh9ntDf53E9xR1yAgyN5W7vm4qvuxfdRcVPPJMuaKOMJ5yOysLeSofvCtDgtm4/beKLd6ViQGlbSKJfC4FlA1sq6nXTma6G3T3YjwGGSCLW2rMdC7n0mPnoAOgAHSgI52pbIzRxzqNYzlf6rHQ+xtPt1WldAYzCLLG0bi6uCpHiDpVbbU7OwrERyEeAcXH3hb8DXE1KcKDVSeyfmWvR9SpwpfBqvGOHd/6QOaG+vWsQipVitz8SnJQ4/gYH4Gx+FabGYBlNnVkP8QI/HnW3p2rwS5jlmPZ0fotFK4pz+mSZqJGZfWK9QdK9JIiOdeBjI9E29XT/AEq0QnGa50XlHlRnRblHMo9XSu7PkelK/HFtzBH4e+v0K9mxCrCeye/58D7xSuoJBGtxoffWOu0ZB++x89fxr7in6VjVMW1uisaz8K4qKnOKko9aT3ZnrtqTrlPs/oa+y7xMouVX4/1rUTYtV9Z8B/3pWunnLHX3Vl+LPrKTeWun08pU05dnrjyM/EbxytyIX6o195vW52HFaFSebEt7/wDQCo3s/BmVwo5dT4DqamkMN8qqLnRVA5noAB7hVc1apFJU48W8s7fJSwUJTuEsJLC834epKuzjY/FxYkI7kIzfbNwo/Fvs1blaXdLYPyTDKhtnbvSH+I9L+AFh7PXW6rFb0/hww+Jh1O7/AJNw5Lgtl3fsV+JUBBDAEdQbEfGv3UZ7Rx/5dPcZheK66HN8/FpY6a8taznNJBBhkXVFQetQB8RXtVfMrYN5sXBgvkkQgEXCYxIJp5Jo1jdo4WZVVLsC3Mhz4Vsto7y4jBcUYgxTkYWSeMxoYu9E8aNGwLv3SZYyGvyzXBtQEvpUYx+0cbhYJJJWw8xPCSPKjxBZppVhAYFmzRAupvcNYHTW4+4/aWKwkeaeTDupnwyBwjR2SWZY5cyl2AspuGzddRpcgSSWUKCzEBQLkk2AA6knkKwdobIw2IOWaKGUqBo6I5UNe3MEgGx9xqLYvfNpUxnzScBRgxHxV/8AVixUzQu7qTojKCVBtpYnnYYmD3iTDfLPkuHVYhDA8LMWvO8s0mGWRnJLcC6qF/hUkaMKAluD3QwUTBo8Jh0YcisSAjyNritvUX2ntLF4SFpJXhlHFwygxxSK1pcQkUi8IOxaytdSDck2Km2uOu9Er4cziSOMSzmPDpwJJZbI0ilWjVwWmIQtlsojsc17GgJhSoFHvxPwouIYoLzzwyTyxPkUwnuAxCQZHkvyL2BVhrcCtzsfeGSTZ8uILRu6fKsrKpVHEEkqI2XMSAQin0utAb7FYRJVKyIrqeasoZT7DpWpXcbAA5hgsLf/ANmP8LVoYN+ZpIJZ0WO0SYePI6OjviMSIrMbkGOAGVLd0lgGINgCcja+8WKwa4hZGhldcHLiYnWNowDCyqyPHxGuLuhBBH7w6XIEvhhVFCqAqjQAAAAeoDlX7qHbV3gxWE4wkaGU/IsRiYisbJlfDhLo68RsyHiJY3B0I61+sTvBicLJ8+8U0fyPE4kiOFomBw/BOUEyuDcSHoOQoCTtgIybmNCb3vlW9/G9qyKisO2MVE+H+UNA4xKSWEaMnCkSEzgXLtxUyq4vZTcA9bDw2RvDicuAlneBosYguEjaMwscO2JBzGRs62RwbgW0PLSgJjXg+AjJJMaEnmSq3PwqG4LfGcuwJWRHws88b/J5IEvDwyMhdyZYyJBrYcgRcNpt8JvDI0mzlIS2Jw7ySaHRljhcZddBd2536UBIHjBFiAQeYIuPdXnFg0U3VFU+IUA+8CofsjfuSf8As8KisZioxLgdxHfDSziJNfT7gY88otfVhXnsPfWWafCo0uHzTPIsuHWN1lw+SKWTKztJqwZFU9wA306UBOqVH8dvPwcaYHVzH8nSQcOGWV8zSyIb8NWstlHMDW+taJ9853wmGkjdBO+GM7xrh5JifAm0gEUdwwuxuenI0BOJ8Kj2zqrW5ZgDb30gwyJfIqrfnlAH4VFsNvuTJZ0fK2Cw2IURwzTENNxswZkU2UZEtcDr7PxsveDFYsQLE0MTnBQYmV2jaQF8RmCoicRbKDG5JuTqoHU0BKpMFGxuyIT4lQT77V7KoAsNAKhY3ixcqYKSN4IxiJTAytC0mSRExBdlcSrmUtCQBYaG968cVvbjOLNwYjIsEoiyLh3bjFVQyHjcS0RuzZRZrWFyb6ATuvCXARsbtGjHxKqT7yKj0W8M5x5wVorqTMX8cKRZVCZribOcpPLKM1u8BWDszft5Y8B3GEk8qpKTBMsWUxyseHIwyE3ReTNpf2ATVEAAAAAGgA0AHlX2obhN5sSYoMWxi+TzTpGIQjCREml4Mb8XPZnuULLlAsSBqLn5LvJieMSGh4I2gmEycJs5Vgl24nEte5I9HpQEuxOFSRSsiq6nmrAMD5g6GtQNxcBfN8iwt/8A2Y/wtatTJvPiRE2MvF8mXEGPg5G4hjXEfJi/Fz2EmYFguW1rLe+tekW28Uy46YPCI8NJiUWPgsWbgoSpMnF8bX7vT13oCVQQKihUVVUcgoAA8gNBXm20IwATIgDXynMtjbnY31qLYbfZ5ZsOiKpjaCVpJLd0zRxxuUj11ClrMdRc5b3VrQfeHfVcHh8PisJh4OLKqCeRkZollmjWd4okzjKc3efLoDlvdr2AumsXH4PONPSHL+lZVKw16EK9N06iymeoycXlEZZbGx51+ZIwwswBHgRce41vcbgA+o0b8fOtNLEVNiLGvnGoabVsp77x6H79TOnSqqfDiR3aW5kMmqfNN/DqvtT+lqjGN3DnW+UK4/gNj91rfCrHpS11e7tvol4nVo6jXpbJ57ym8Tst4zlcFT4MCD/rWLPHkVmNrAXq6p8OrjK6qw8GAI9xqB7+7vwBEVAUZyScrG1l9Rv1I91WvTuUda5qxozW77Fw4vq6DYueUEaFvKrOOGlt3vZfkrKTat+nvrGkxjHrbyrcybq/Rk96/wBDXg2679GT/EP0q7q5pPpPnFTWXW+qp6Gmr3wmDaRsqjz8APE1sRuxJ4p72/y1YOxezKSONQZEDGxawYm56dOXKufqGrUbSCblu+Bu6VRo3lbE54it37fcjOz9nrEthqT6R8f6CrR7PdzytsTMvet80p6A/vkeJHL1a+Fsnd7s3jicSTNxCNVQqAoPiRc5vLlU2rl0Kcqj+NU4vr9fYtd/qVKNJW1ptHg32dS9X0ilKVvlcFYm1NmJiImikBKMVJsSD3GDjUetRWXSgPDHYFJo3ikUNG6lWU8iDz8vOtbhd04F4mfiTGSPhMZ3aU8LX5sFjoupv1PMk2rc0oDRxbnQBJEfizK6cMiWWSTLGDcKpJutiAc3pXA10FP9joCjJIZZgzRMTNI0hPAfOi6m2UG9xbW5ve9bylAanaG7EE/G4ilhOIRILmzCBy6C3hcm/iDY16Yvd6CVpTImbiwrC4JOUxozsBbobu2o15eArZUoDSR7pQhSGaaQlomzSSu7DgSCWMAk6AMLnqepNfcVujA7Ow4kbNKJs0bshWUIYy6W0UshKt0bqCa3VKA0uF3Rgj4duIeHK8wDSuwMsnN3ue+w1IzXsSSKzItjRrDJCAckhlLC5uTOzu+vMXLt5VnUoDTS7pYZhZkJHAGHYZms8S2yh9dSpuVbmMxsdawNrbmA4XFpEzyTzYdog88jOQLHKmY3yrckmw1OpualFKA0aboQ5Zg5llaaIwu8kjO/CYEFFb9wak6AXNib2FZ82x4nkSRluyRSRC5uuSUoWBXkb8Nefr8azaUBosJujDF3kMjMsbRxCSR3WFWFisYYnKNFF9TYAXtpWLu1uWkMOH45eWWPDrFZ5GkjjvGqSCJTYAGxF7Xtpy0qT0oDQYTcqCMjWZrRPCgeV3CRSBQUUE6DuLrz0GteUO5KRy4aSOacfJyQA8jyKYihQxgE90G0Zvr6AqSUoDU4TdeCKLDxIpVMOxaKxIIYpJGWJ/eJEjm56m/OvuE3ahjEOUNeGR5FLOzMZJVdXd2Ju5Ikfn4+oVtaUBijZqccz2PEMaxk3NsiszjTle7HWtSdx8PljVTMgSLg9yV1LxAkhHIN2ALNY8xmOupqQUoDXYHYEUJugIPAig1Yn5uHPkHmM7a9aw33OgyQqhliMMQhV45XRzEABkZge8NAddQbkEXNb2lAa5dgQhcOiplXDMGiVSQFIjeIX+l3Xbn1N+dY+J3TheV5LypxCGlWOV0SVlAALoDqbBQbWuAAbitzSgNUu7MIcOA3EE5nz5jnLsuQgt9DJZMnLKALaCvsO7cKx4eMBsuGcPF3jcMFdRc/vaO3OtpSgNHHudAsgccTKrtIkXEfgpKxJMiRXsGuzEdASSADrXtDuvAsccYDWjmE4JdmZpQxfO7k3cliSb1tqUBpG3QgMpf5zKZOKYuI3BMoObiGK9s2YBrcswzWvrWXHsKJY54wDlnaRpO8bkyizWP7unhyrYUoDWR7uQLwAq5RBG8cYBICo6qrC3XRRrWt2r2eYPEYWDCyRtwYLcNVdktZStyRqxNySTzJJqS0oBSlKAV5zQBhZhevSleZwjNOMllMlPHA1M+yCPRN/UefvrBkiK8wR51JK+EVXbnk7b1Hmk3B+K/v3NmFzJcdyNVX++mJzYkr0RVX2nvH8R7qtfaEKgeiPcKpveP+9TfXNa2maY7S7fOecR28UcjXq/Otkl0y9Ga6vTD4ZpDlRWdvBQWPuFTHcXZ0Ujd+ON+XpKrfiKsqHDqgsiqo8FAA9wq0qJw7bS3WjznLC7isN3uz7ENIjygRorBiG1YgG9so5e21WZhsEqchr4nnWRSvDt6bmqjWZLg+ruLBa28baDhDp4ilKVnNk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рямоугольник 8"/>
          <p:cNvSpPr/>
          <p:nvPr/>
        </p:nvSpPr>
        <p:spPr>
          <a:xfrm>
            <a:off x="3268132" y="1371600"/>
            <a:ext cx="4047068" cy="27615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ru-RU" b="1" dirty="0" smtClean="0">
                <a:latin typeface="Century Gothic" panose="020B0502020202020204" pitchFamily="34" charset="0"/>
              </a:rPr>
              <a:t>Евгений</a:t>
            </a:r>
            <a:r>
              <a:rPr lang="ru-RU" b="1" dirty="0" smtClean="0">
                <a:latin typeface="Century Gothic" panose="020B0502020202020204" pitchFamily="34" charset="0"/>
              </a:rPr>
              <a:t> Рябов</a:t>
            </a:r>
            <a:endParaRPr lang="ru-RU" b="1" dirty="0">
              <a:latin typeface="Century Gothic" panose="020B0502020202020204" pitchFamily="34" charset="0"/>
            </a:endParaRP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ru-RU" sz="1600" dirty="0" smtClean="0">
                <a:latin typeface="Century Gothic" panose="020B0502020202020204" pitchFamily="34" charset="0"/>
              </a:rPr>
              <a:t>Заместитель директора по развитию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ru-RU" sz="1600" b="1" dirty="0" smtClean="0">
                <a:latin typeface="Century Gothic" panose="020B0502020202020204" pitchFamily="34" charset="0"/>
              </a:rPr>
              <a:t>ООО </a:t>
            </a:r>
            <a:r>
              <a:rPr lang="ru-RU" sz="1600" b="1" dirty="0">
                <a:latin typeface="Century Gothic" panose="020B0502020202020204" pitchFamily="34" charset="0"/>
              </a:rPr>
              <a:t>«</a:t>
            </a:r>
            <a:r>
              <a:rPr lang="ru-RU" sz="1600" b="1" dirty="0" err="1">
                <a:latin typeface="Century Gothic" panose="020B0502020202020204" pitchFamily="34" charset="0"/>
              </a:rPr>
              <a:t>Газохим</a:t>
            </a:r>
            <a:r>
              <a:rPr lang="ru-RU" sz="1600" b="1" dirty="0">
                <a:latin typeface="Century Gothic" panose="020B0502020202020204" pitchFamily="34" charset="0"/>
              </a:rPr>
              <a:t> Техно»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Century Gothic" panose="020B0502020202020204" pitchFamily="34" charset="0"/>
              </a:rPr>
              <a:t>Тел: </a:t>
            </a:r>
            <a:r>
              <a:rPr lang="ru-RU" sz="1600" dirty="0" smtClean="0">
                <a:latin typeface="Century Gothic" panose="020B0502020202020204" pitchFamily="34" charset="0"/>
              </a:rPr>
              <a:t>	+</a:t>
            </a:r>
            <a:r>
              <a:rPr lang="ru-RU" sz="1600" dirty="0" smtClean="0">
                <a:latin typeface="Century Gothic" panose="020B0502020202020204" pitchFamily="34" charset="0"/>
              </a:rPr>
              <a:t>7(495) 685 </a:t>
            </a:r>
            <a:r>
              <a:rPr lang="ru-RU" sz="1600" dirty="0" smtClean="0">
                <a:latin typeface="Century Gothic" panose="020B0502020202020204" pitchFamily="34" charset="0"/>
              </a:rPr>
              <a:t>9243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ru-RU" sz="1600" dirty="0" err="1" smtClean="0">
                <a:latin typeface="Century Gothic" panose="020B0502020202020204" pitchFamily="34" charset="0"/>
              </a:rPr>
              <a:t>Моб</a:t>
            </a:r>
            <a:r>
              <a:rPr lang="ru-RU" sz="1600" dirty="0" smtClean="0">
                <a:latin typeface="Century Gothic" panose="020B0502020202020204" pitchFamily="34" charset="0"/>
              </a:rPr>
              <a:t>: 	+7(985) 928 2801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US" sz="1600" dirty="0" smtClean="0">
                <a:latin typeface="Century Gothic" panose="020B0502020202020204" pitchFamily="34" charset="0"/>
              </a:rPr>
              <a:t>E-mail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 </a:t>
            </a:r>
            <a:r>
              <a:rPr lang="en-US" sz="1600" u="sng" dirty="0" smtClean="0"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info@gazohim.ru</a:t>
            </a:r>
            <a:endParaRPr lang="ru-RU" sz="1600" u="sng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US" sz="1600" dirty="0" smtClean="0">
                <a:latin typeface="Century Gothic" panose="020B0502020202020204" pitchFamily="34" charset="0"/>
              </a:rPr>
              <a:t>E-mail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sz="16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e.ryabov@gazohim.ru</a:t>
            </a:r>
            <a:endParaRPr lang="en-US" sz="1600" u="sng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en-US" sz="16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www.gazohim.ru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D:\GazohimTehno\Конференции и выставки\GGFR ХМАО 2015\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3133"/>
            <a:ext cx="2600960" cy="46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00400" y="4495800"/>
            <a:ext cx="3894668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Century Gothic" panose="020B0502020202020204" pitchFamily="34" charset="0"/>
              </a:rPr>
              <a:t>Адрес:  143026, г. Москва,</a:t>
            </a: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latin typeface="Century Gothic" panose="020B0502020202020204" pitchFamily="34" charset="0"/>
              </a:rPr>
              <a:t>территория </a:t>
            </a:r>
            <a:r>
              <a:rPr lang="ru-RU" dirty="0">
                <a:latin typeface="Century Gothic" panose="020B0502020202020204" pitchFamily="34" charset="0"/>
              </a:rPr>
              <a:t>инновационного центра </a:t>
            </a:r>
            <a:r>
              <a:rPr lang="ru-RU" dirty="0" err="1" smtClean="0">
                <a:latin typeface="Century Gothic" panose="020B0502020202020204" pitchFamily="34" charset="0"/>
              </a:rPr>
              <a:t>Сколково</a:t>
            </a:r>
            <a:r>
              <a:rPr lang="ru-RU" dirty="0" smtClean="0">
                <a:latin typeface="Century Gothic" panose="020B0502020202020204" pitchFamily="34" charset="0"/>
              </a:rPr>
              <a:t>,</a:t>
            </a:r>
          </a:p>
          <a:p>
            <a:pPr marL="12700">
              <a:lnSpc>
                <a:spcPts val="2760"/>
              </a:lnSpc>
              <a:spcAft>
                <a:spcPts val="300"/>
              </a:spcAft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Century Gothic" panose="020B0502020202020204" pitchFamily="34" charset="0"/>
              </a:rPr>
              <a:t>ул. Нобеля, д. </a:t>
            </a:r>
            <a:r>
              <a:rPr lang="ru-RU" dirty="0" smtClean="0">
                <a:latin typeface="Century Gothic" panose="020B0502020202020204" pitchFamily="34" charset="0"/>
              </a:rPr>
              <a:t>5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5903" y="-18339"/>
            <a:ext cx="1500648" cy="10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4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658</Words>
  <Application>Microsoft Office PowerPoint</Application>
  <PresentationFormat>Экран (4:3)</PresentationFormat>
  <Paragraphs>122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</dc:creator>
  <cp:lastModifiedBy>*</cp:lastModifiedBy>
  <cp:revision>516</cp:revision>
  <cp:lastPrinted>2014-10-21T08:14:39Z</cp:lastPrinted>
  <dcterms:created xsi:type="dcterms:W3CDTF">2006-08-16T00:00:00Z</dcterms:created>
  <dcterms:modified xsi:type="dcterms:W3CDTF">2016-10-01T10:13:33Z</dcterms:modified>
</cp:coreProperties>
</file>