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7" r:id="rId2"/>
    <p:sldMasterId id="2147483664" r:id="rId3"/>
    <p:sldMasterId id="2147483648" r:id="rId4"/>
    <p:sldMasterId id="2147483656" r:id="rId5"/>
    <p:sldMasterId id="2147483652" r:id="rId6"/>
  </p:sldMasterIdLst>
  <p:notesMasterIdLst>
    <p:notesMasterId r:id="rId21"/>
  </p:notesMasterIdLst>
  <p:handoutMasterIdLst>
    <p:handoutMasterId r:id="rId22"/>
  </p:handoutMasterIdLst>
  <p:sldIdLst>
    <p:sldId id="333" r:id="rId7"/>
    <p:sldId id="338" r:id="rId8"/>
    <p:sldId id="339" r:id="rId9"/>
    <p:sldId id="340" r:id="rId10"/>
    <p:sldId id="341" r:id="rId11"/>
    <p:sldId id="350" r:id="rId12"/>
    <p:sldId id="342" r:id="rId13"/>
    <p:sldId id="348" r:id="rId14"/>
    <p:sldId id="344" r:id="rId15"/>
    <p:sldId id="345" r:id="rId16"/>
    <p:sldId id="349" r:id="rId17"/>
    <p:sldId id="346" r:id="rId18"/>
    <p:sldId id="347" r:id="rId19"/>
    <p:sldId id="337" r:id="rId20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92">
          <p15:clr>
            <a:srgbClr val="A4A3A4"/>
          </p15:clr>
        </p15:guide>
        <p15:guide id="2" orient="horz" pos="3156">
          <p15:clr>
            <a:srgbClr val="A4A3A4"/>
          </p15:clr>
        </p15:guide>
        <p15:guide id="3" pos="132">
          <p15:clr>
            <a:srgbClr val="A4A3A4"/>
          </p15:clr>
        </p15:guide>
        <p15:guide id="4" pos="5628">
          <p15:clr>
            <a:srgbClr val="A4A3A4"/>
          </p15:clr>
        </p15:guide>
        <p15:guide id="5" pos="1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AC"/>
    <a:srgbClr val="5AA0F4"/>
    <a:srgbClr val="7FE5FD"/>
    <a:srgbClr val="85B9F7"/>
    <a:srgbClr val="7EC1FE"/>
    <a:srgbClr val="8C3FC5"/>
    <a:srgbClr val="0033CC"/>
    <a:srgbClr val="3678C8"/>
    <a:srgbClr val="00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0971" autoAdjust="0"/>
  </p:normalViewPr>
  <p:slideViewPr>
    <p:cSldViewPr snapToGrid="0" showGuides="1">
      <p:cViewPr varScale="1">
        <p:scale>
          <a:sx n="145" d="100"/>
          <a:sy n="145" d="100"/>
        </p:scale>
        <p:origin x="-666" y="-96"/>
      </p:cViewPr>
      <p:guideLst>
        <p:guide orient="horz" pos="592"/>
        <p:guide orient="horz" pos="3156"/>
        <p:guide pos="132"/>
        <p:guide pos="5628"/>
        <p:guide pos="1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-3630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079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064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6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494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9" name="Picture 3" descr="C:\Users\v.aprelkov\Desktop\transg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2" y="93600"/>
            <a:ext cx="1542521" cy="8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09549" y="1200151"/>
            <a:ext cx="8715375" cy="800219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09549" y="1200151"/>
            <a:ext cx="8715375" cy="800219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51063" y="1200151"/>
            <a:ext cx="6773861" cy="3311888"/>
          </a:xfrm>
        </p:spPr>
        <p:txBody>
          <a:bodyPr lIns="0" tIns="0" rIns="0" bIns="0">
            <a:no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65350" y="1200151"/>
            <a:ext cx="6759574" cy="3311888"/>
          </a:xfrm>
        </p:spPr>
        <p:txBody>
          <a:bodyPr lIns="0" tIns="0" rIns="0" bIns="0">
            <a:no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МЕПОПРИЯТИЯ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051" name="Picture 3" descr="C:\Users\v.aprelkov\Desktop\transgaz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2" y="93600"/>
            <a:ext cx="1542521" cy="8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9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622799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0" y="4622799"/>
            <a:ext cx="9144000" cy="539751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2165350" y="1200151"/>
            <a:ext cx="6769100" cy="33343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pic>
        <p:nvPicPr>
          <p:cNvPr id="14" name="Picture 3" descr="C:\Users\v.aprelkov\Desktop\transgaz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2" y="93600"/>
            <a:ext cx="1542521" cy="8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 baseline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1" name="Picture 3" descr="C:\Users\v.aprelkov\Desktop\transgaz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2" y="93600"/>
            <a:ext cx="1542521" cy="8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3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2146300"/>
            <a:ext cx="9144000" cy="29972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11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80021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2" name="Picture 3" descr="C:\Users\v.aprelkov\Desktop\transgaz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2" y="93600"/>
            <a:ext cx="1542521" cy="8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4" r:id="rId2"/>
    <p:sldLayoutId id="2147483651" r:id="rId3"/>
    <p:sldLayoutId id="2147483668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1949450" y="0"/>
            <a:ext cx="7194549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160655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2" name="Picture 3" descr="C:\Users\v.aprelkov\Desktop\transgaz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2" y="93600"/>
            <a:ext cx="1542521" cy="8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5" r:id="rId2"/>
    <p:sldLayoutId id="2147483658" r:id="rId3"/>
    <p:sldLayoutId id="214748367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4001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3" name="Picture 3" descr="C:\Users\v.aprelkov\Desktop\transgaz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2" y="93600"/>
            <a:ext cx="1542521" cy="8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54" r:id="rId3"/>
    <p:sldLayoutId id="214748367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2"/>
          <p:cNvSpPr txBox="1">
            <a:spLocks/>
          </p:cNvSpPr>
          <p:nvPr/>
        </p:nvSpPr>
        <p:spPr>
          <a:xfrm>
            <a:off x="2078988" y="1236288"/>
            <a:ext cx="7213600" cy="234007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ru-RU" sz="2600" b="1" cap="all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idx="10"/>
          </p:nvPr>
        </p:nvSpPr>
        <p:spPr bwMode="auto">
          <a:xfrm>
            <a:off x="2125980" y="4774168"/>
            <a:ext cx="7018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Актуальные системы автоматизации ГРС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1229" y="3495130"/>
            <a:ext cx="6106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Несветайлов Р.В.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Начальник производственного отдела автоматизации         ООО «Газпром трансгаз Краснодар»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1229" y="1691243"/>
            <a:ext cx="630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АКТУАЛЬНЫЕ СИСТЕМЫ АВТОМАТИЗАЦИИ ГРС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87136"/>
            <a:ext cx="5042529" cy="3344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03" y="1261561"/>
            <a:ext cx="1082114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11" y="1261561"/>
            <a:ext cx="1458596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67539" y="545714"/>
            <a:ext cx="5110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СТН - 3000 - Р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2125980" y="4774168"/>
            <a:ext cx="7018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Актуальные системы автоматизации ГРС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287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089">
            <a:off x="4780288" y="846690"/>
            <a:ext cx="2691316" cy="323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4926" y="557729"/>
            <a:ext cx="516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СТН - 3000 - 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6" descr="http://www.atgs.ru/wp-content/uploads/2017/03/RKUm-e1489746869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3" y="1188184"/>
            <a:ext cx="4781982" cy="3313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485">
            <a:off x="6963814" y="1787937"/>
            <a:ext cx="2309537" cy="287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2125980" y="4774168"/>
            <a:ext cx="7018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Актуальные системы автоматизации ГРС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11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620" y="608825"/>
            <a:ext cx="4386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РИУС - ГРС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5" y="1314090"/>
            <a:ext cx="2038870" cy="3047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t="5931" b="1679"/>
          <a:stretch/>
        </p:blipFill>
        <p:spPr bwMode="auto">
          <a:xfrm>
            <a:off x="2949754" y="1214348"/>
            <a:ext cx="5794752" cy="3272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2125980" y="4774168"/>
            <a:ext cx="7018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Актуальные системы автоматизации ГРС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69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010" y="607367"/>
            <a:ext cx="193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РИУС - ГРС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12"/>
          <p:cNvSpPr txBox="1">
            <a:spLocks noChangeArrowheads="1"/>
          </p:cNvSpPr>
          <p:nvPr/>
        </p:nvSpPr>
        <p:spPr bwMode="auto">
          <a:xfrm>
            <a:off x="2125980" y="4774168"/>
            <a:ext cx="7018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Актуальные системы автоматизации ГРС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9004" y="1163171"/>
            <a:ext cx="853229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Состав </a:t>
            </a:r>
            <a:r>
              <a:rPr lang="ru-RU" sz="2000" b="1" dirty="0" smtClean="0">
                <a:solidFill>
                  <a:schemeClr val="bg1"/>
                </a:solidFill>
              </a:rPr>
              <a:t>САУ </a:t>
            </a:r>
            <a:r>
              <a:rPr lang="ru-RU" sz="2000" b="1" dirty="0" smtClean="0">
                <a:solidFill>
                  <a:schemeClr val="bg1"/>
                </a:solidFill>
              </a:rPr>
              <a:t>ГРС: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Шкаф управления (ШУ</a:t>
            </a:r>
            <a:r>
              <a:rPr lang="ru-RU" dirty="0" smtClean="0">
                <a:solidFill>
                  <a:schemeClr val="bg1"/>
                </a:solidFill>
              </a:rPr>
              <a:t>) с:</a:t>
            </a:r>
            <a:endParaRPr lang="ru-RU" dirty="0" smtClean="0">
              <a:solidFill>
                <a:schemeClr val="bg1"/>
              </a:solidFill>
            </a:endParaRPr>
          </a:p>
          <a:p>
            <a:pPr defTabSz="360000"/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контроллером </a:t>
            </a:r>
            <a:r>
              <a:rPr lang="ru-RU" dirty="0" smtClean="0">
                <a:solidFill>
                  <a:schemeClr val="bg1"/>
                </a:solidFill>
              </a:rPr>
              <a:t>серии «СОНЕТ» </a:t>
            </a:r>
            <a:r>
              <a:rPr lang="ru-RU" i="1" dirty="0" smtClean="0">
                <a:solidFill>
                  <a:schemeClr val="bg1"/>
                </a:solidFill>
              </a:rPr>
              <a:t>(производство </a:t>
            </a:r>
            <a:r>
              <a:rPr lang="ru-RU" i="1" dirty="0" smtClean="0">
                <a:solidFill>
                  <a:schemeClr val="bg1"/>
                </a:solidFill>
              </a:rPr>
              <a:t>ФГУП </a:t>
            </a:r>
            <a:r>
              <a:rPr lang="ru-RU" i="1" dirty="0" smtClean="0">
                <a:solidFill>
                  <a:schemeClr val="bg1"/>
                </a:solidFill>
              </a:rPr>
              <a:t>ЭЗАН, Россия</a:t>
            </a:r>
            <a:r>
              <a:rPr lang="ru-RU" i="1" dirty="0" smtClean="0">
                <a:solidFill>
                  <a:schemeClr val="bg1"/>
                </a:solidFill>
              </a:rPr>
              <a:t>)</a:t>
            </a:r>
          </a:p>
          <a:p>
            <a:pPr defTabSz="360000"/>
            <a:r>
              <a:rPr lang="ru-RU" dirty="0" smtClean="0">
                <a:solidFill>
                  <a:schemeClr val="bg1"/>
                </a:solidFill>
              </a:rPr>
              <a:t>	- </a:t>
            </a:r>
            <a:r>
              <a:rPr lang="ru-RU" dirty="0" smtClean="0">
                <a:solidFill>
                  <a:schemeClr val="bg1"/>
                </a:solidFill>
              </a:rPr>
              <a:t>набором </a:t>
            </a:r>
            <a:r>
              <a:rPr lang="ru-RU" dirty="0" smtClean="0">
                <a:solidFill>
                  <a:schemeClr val="bg1"/>
                </a:solidFill>
              </a:rPr>
              <a:t>модулей ввода/вывода сигналов </a:t>
            </a:r>
            <a:r>
              <a:rPr lang="ru-RU" i="1" dirty="0" smtClean="0">
                <a:solidFill>
                  <a:schemeClr val="bg1"/>
                </a:solidFill>
              </a:rPr>
              <a:t>(производство </a:t>
            </a:r>
            <a:r>
              <a:rPr lang="ru-RU" i="1" dirty="0">
                <a:solidFill>
                  <a:schemeClr val="bg1"/>
                </a:solidFill>
              </a:rPr>
              <a:t>ФГУП </a:t>
            </a:r>
            <a:r>
              <a:rPr lang="ru-RU" i="1" dirty="0" smtClean="0">
                <a:solidFill>
                  <a:schemeClr val="bg1"/>
                </a:solidFill>
              </a:rPr>
              <a:t>ЭЗАН, Россия</a:t>
            </a:r>
            <a:r>
              <a:rPr lang="ru-RU" i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  Шкаф бесперебойного питания (ШБП</a:t>
            </a:r>
            <a:r>
              <a:rPr lang="ru-RU" dirty="0" smtClean="0">
                <a:solidFill>
                  <a:schemeClr val="bg1"/>
                </a:solidFill>
              </a:rPr>
              <a:t>) с:</a:t>
            </a:r>
            <a:endParaRPr lang="ru-RU" dirty="0" smtClean="0">
              <a:solidFill>
                <a:schemeClr val="bg1"/>
              </a:solidFill>
            </a:endParaRPr>
          </a:p>
          <a:p>
            <a:pPr defTabSz="360000"/>
            <a:r>
              <a:rPr lang="ru-RU" dirty="0" smtClean="0">
                <a:solidFill>
                  <a:schemeClr val="bg1"/>
                </a:solidFill>
              </a:rPr>
              <a:t>	- </a:t>
            </a:r>
            <a:r>
              <a:rPr lang="ru-RU" dirty="0" smtClean="0">
                <a:solidFill>
                  <a:schemeClr val="bg1"/>
                </a:solidFill>
              </a:rPr>
              <a:t>источником </a:t>
            </a:r>
            <a:r>
              <a:rPr lang="ru-RU" dirty="0">
                <a:solidFill>
                  <a:schemeClr val="bg1"/>
                </a:solidFill>
              </a:rPr>
              <a:t>бесперебойного питания </a:t>
            </a:r>
            <a:r>
              <a:rPr lang="ru-RU" i="1" dirty="0" smtClean="0">
                <a:solidFill>
                  <a:schemeClr val="bg1"/>
                </a:solidFill>
              </a:rPr>
              <a:t>(производство  АТС-</a:t>
            </a:r>
            <a:r>
              <a:rPr lang="ru-RU" i="1" dirty="0" err="1" smtClean="0">
                <a:solidFill>
                  <a:schemeClr val="bg1"/>
                </a:solidFill>
              </a:rPr>
              <a:t>Конверс</a:t>
            </a:r>
            <a:r>
              <a:rPr lang="ru-RU" i="1" dirty="0" smtClean="0">
                <a:solidFill>
                  <a:schemeClr val="bg1"/>
                </a:solidFill>
              </a:rPr>
              <a:t>, Россия</a:t>
            </a:r>
            <a:r>
              <a:rPr lang="ru-RU" i="1" dirty="0" smtClean="0">
                <a:solidFill>
                  <a:schemeClr val="bg1"/>
                </a:solidFill>
              </a:rPr>
              <a:t>)</a:t>
            </a:r>
          </a:p>
          <a:p>
            <a:pPr defTabSz="360000"/>
            <a:r>
              <a:rPr lang="ru-RU" dirty="0" smtClean="0">
                <a:solidFill>
                  <a:schemeClr val="bg1"/>
                </a:solidFill>
              </a:rPr>
              <a:t>	- </a:t>
            </a:r>
            <a:r>
              <a:rPr lang="ru-RU" dirty="0" smtClean="0">
                <a:solidFill>
                  <a:schemeClr val="bg1"/>
                </a:solidFill>
              </a:rPr>
              <a:t>зарядным устройством </a:t>
            </a:r>
            <a:r>
              <a:rPr lang="ru-RU" i="1" dirty="0" smtClean="0">
                <a:solidFill>
                  <a:schemeClr val="bg1"/>
                </a:solidFill>
              </a:rPr>
              <a:t>(производство АТС-</a:t>
            </a:r>
            <a:r>
              <a:rPr lang="ru-RU" i="1" dirty="0" err="1" smtClean="0">
                <a:solidFill>
                  <a:schemeClr val="bg1"/>
                </a:solidFill>
              </a:rPr>
              <a:t>Конверс</a:t>
            </a:r>
            <a:r>
              <a:rPr lang="ru-RU" i="1" dirty="0" smtClean="0">
                <a:solidFill>
                  <a:schemeClr val="bg1"/>
                </a:solidFill>
              </a:rPr>
              <a:t>, Россия</a:t>
            </a:r>
            <a:r>
              <a:rPr lang="ru-RU" i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  АРМ оператора ГРС на базе промышленного компьютера </a:t>
            </a:r>
            <a:r>
              <a:rPr lang="en-US" dirty="0" err="1" smtClean="0">
                <a:solidFill>
                  <a:schemeClr val="bg1"/>
                </a:solidFill>
              </a:rPr>
              <a:t>AdvantiX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(Россия)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 .  Удаленный пост контроля </a:t>
            </a:r>
            <a:r>
              <a:rPr lang="ru-RU" dirty="0">
                <a:solidFill>
                  <a:schemeClr val="bg1"/>
                </a:solidFill>
              </a:rPr>
              <a:t>и сигнализации ГРС (УПКС) на базе </a:t>
            </a:r>
            <a:r>
              <a:rPr lang="ru-RU" dirty="0" smtClean="0">
                <a:solidFill>
                  <a:schemeClr val="bg1"/>
                </a:solidFill>
              </a:rPr>
              <a:t>программируемого </a:t>
            </a:r>
          </a:p>
          <a:p>
            <a:pPr defTabSz="360000"/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панельного контроллера (НИЛ АП)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сенсорной панели </a:t>
            </a:r>
            <a:r>
              <a:rPr lang="ru-RU" i="1" dirty="0" smtClean="0">
                <a:solidFill>
                  <a:schemeClr val="bg1"/>
                </a:solidFill>
              </a:rPr>
              <a:t>(Овен)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   Комплект ПО (</a:t>
            </a:r>
            <a:r>
              <a:rPr lang="en-US" dirty="0" smtClean="0">
                <a:solidFill>
                  <a:schemeClr val="bg1"/>
                </a:solidFill>
              </a:rPr>
              <a:t>SCADA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HMI </a:t>
            </a:r>
            <a:r>
              <a:rPr lang="ru-RU" dirty="0" smtClean="0">
                <a:solidFill>
                  <a:schemeClr val="bg1"/>
                </a:solidFill>
              </a:rPr>
              <a:t>«Соната» </a:t>
            </a:r>
            <a:r>
              <a:rPr lang="ru-RU" i="1" dirty="0" smtClean="0">
                <a:solidFill>
                  <a:schemeClr val="bg1"/>
                </a:solidFill>
              </a:rPr>
              <a:t>(разработка </a:t>
            </a:r>
            <a:r>
              <a:rPr lang="ru-RU" i="1" dirty="0" smtClean="0">
                <a:solidFill>
                  <a:schemeClr val="bg1"/>
                </a:solidFill>
              </a:rPr>
              <a:t>ФГУП </a:t>
            </a:r>
            <a:r>
              <a:rPr lang="ru-RU" i="1" dirty="0" smtClean="0">
                <a:solidFill>
                  <a:schemeClr val="bg1"/>
                </a:solidFill>
              </a:rPr>
              <a:t>ЭЗАН, Россия)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4944"/>
            <a:ext cx="9144000" cy="10609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2105584" y="1481839"/>
            <a:ext cx="4591052" cy="40011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БЛАГОДАРЮ ЗА ВНИМАНИЕ!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40433" y="2177724"/>
            <a:ext cx="7204075" cy="238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72000" rIns="0" bIns="72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Несветайлов Роман Владимирович</a:t>
            </a:r>
          </a:p>
          <a:p>
            <a:pPr eaLnBrk="1" hangingPunct="1"/>
            <a:r>
              <a:rPr lang="ru-RU" altLang="ru-RU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Начальник производственного отдела автоматизации</a:t>
            </a:r>
          </a:p>
          <a:p>
            <a:pPr eaLnBrk="1" hangingPunct="1"/>
            <a:r>
              <a:rPr lang="ru-RU" altLang="ru-RU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</a:t>
            </a:r>
            <a:r>
              <a:rPr lang="ru-RU" altLang="ru-RU" sz="2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трансгаз</a:t>
            </a:r>
            <a:r>
              <a:rPr lang="ru-RU" altLang="ru-RU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Краснодар»</a:t>
            </a:r>
          </a:p>
          <a:p>
            <a:pPr eaLnBrk="1" hangingPunct="1"/>
            <a:r>
              <a:rPr lang="ru-RU" altLang="ru-RU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тел: (741) 3-11-65 </a:t>
            </a:r>
          </a:p>
          <a:p>
            <a:pPr eaLnBrk="1" hangingPunct="1"/>
            <a:r>
              <a:rPr lang="en-US" altLang="ru-RU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</a:t>
            </a:r>
            <a:r>
              <a:rPr lang="ru-RU" altLang="ru-RU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US" altLang="ru-RU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mail</a:t>
            </a:r>
            <a:r>
              <a:rPr lang="en-US" altLang="ru-RU" sz="2200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en-GB" altLang="ru-RU" sz="2200" smtClean="0">
                <a:solidFill>
                  <a:schemeClr val="bg1"/>
                </a:solidFill>
                <a:latin typeface="Arial Narrow" panose="020B0606020202030204" pitchFamily="34" charset="0"/>
              </a:rPr>
              <a:t>r.nesvetaylov</a:t>
            </a:r>
            <a:r>
              <a:rPr lang="en-US" altLang="ru-RU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@tgk.gazprom.ru</a:t>
            </a:r>
            <a:endParaRPr lang="ru-RU" altLang="ru-RU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2125980" y="4774168"/>
            <a:ext cx="7018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Актуальные системы автоматизации ГРС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700" dirty="0" smtClean="0"/>
              <a:t>Приказ ПАО «Газпром» № 495 от 24.08.2015 «О единой технической политике в сфере использования МТР и их </a:t>
            </a:r>
            <a:r>
              <a:rPr lang="ru-RU" sz="1700" dirty="0" err="1" smtClean="0"/>
              <a:t>импортозамещения</a:t>
            </a:r>
            <a:r>
              <a:rPr lang="ru-RU" sz="1700" dirty="0" smtClean="0"/>
              <a:t>…» и директивное письмо </a:t>
            </a:r>
            <a:br>
              <a:rPr lang="ru-RU" sz="1700" dirty="0" smtClean="0"/>
            </a:br>
            <a:r>
              <a:rPr lang="ru-RU" sz="1700" dirty="0" smtClean="0"/>
              <a:t>№ 03/40-638 от 07.03.2017 «Об утверждении Регламента»</a:t>
            </a:r>
            <a:endParaRPr lang="ru-RU" sz="1700" dirty="0"/>
          </a:p>
        </p:txBody>
      </p:sp>
      <p:pic>
        <p:nvPicPr>
          <p:cNvPr id="1026" name="Picture 2" descr="X:\+Департамент 840+\Регламент проведения испытаний\РЕГЛАМЕНТ по испытаниям отред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62" y="1213155"/>
            <a:ext cx="2539581" cy="327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93" y="1530975"/>
            <a:ext cx="2192329" cy="3018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29AC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4" y="1213155"/>
            <a:ext cx="2290632" cy="3002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29AC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Rectangle 12"/>
          <p:cNvSpPr>
            <a:spLocks noGrp="1" noChangeArrowheads="1"/>
          </p:cNvSpPr>
          <p:nvPr>
            <p:ph idx="10"/>
          </p:nvPr>
        </p:nvSpPr>
        <p:spPr bwMode="auto">
          <a:xfrm>
            <a:off x="2125980" y="4774168"/>
            <a:ext cx="7018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Актуальные системы автоматизации ГРС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2" y="1259915"/>
            <a:ext cx="2486992" cy="3191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29AC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005418" y="1190065"/>
            <a:ext cx="58225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Комплекс испытаний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 Стендовые испытания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 Предварительные испытания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 Опытная эксплуатация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 Приемочные испытания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2125980" y="4774168"/>
            <a:ext cx="7018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smtClean="0"/>
              <a:t>Актуальные системы автоматизации ГРС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006364" y="566585"/>
            <a:ext cx="687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Виды испытаний опытных образцов</a:t>
            </a:r>
            <a:endParaRPr lang="ru-RU" sz="280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78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07" y="2287169"/>
            <a:ext cx="76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		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Rectangle 12"/>
          <p:cNvSpPr txBox="1">
            <a:spLocks noChangeArrowheads="1"/>
          </p:cNvSpPr>
          <p:nvPr/>
        </p:nvSpPr>
        <p:spPr bwMode="auto">
          <a:xfrm>
            <a:off x="2125980" y="4774168"/>
            <a:ext cx="7018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smtClean="0"/>
              <a:t>Актуальные системы автоматизации ГРС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585128"/>
              </p:ext>
            </p:extLst>
          </p:nvPr>
        </p:nvGraphicFramePr>
        <p:xfrm>
          <a:off x="341907" y="1283714"/>
          <a:ext cx="85147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747"/>
                <a:gridCol w="6268013"/>
              </a:tblGrid>
              <a:tr h="1678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Стендовые испытания 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Проводятся 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для предварительной проверки заявленных характеристик Образца на соответствие требованиям ТЗ, нормативно-технической документации Российской Федерации и ПАО «Газпром», а также для определения возможности их апробирования на технологических объектах ПАО «Газпром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».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2743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Предварительные испытания 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Проводится комплексное опробование опытного образца совместно с технологическим оборудованием в течение 72 часов, а так же проверки, предусмотренные ПМИ, после чего оформляется акт предварительных испытаний. 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6364" y="566585"/>
            <a:ext cx="687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Виды испытаний опытных образцов</a:t>
            </a:r>
            <a:endParaRPr lang="ru-RU" sz="280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36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 txBox="1">
            <a:spLocks noChangeArrowheads="1"/>
          </p:cNvSpPr>
          <p:nvPr/>
        </p:nvSpPr>
        <p:spPr bwMode="auto">
          <a:xfrm>
            <a:off x="2125980" y="4774168"/>
            <a:ext cx="7018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smtClean="0"/>
              <a:t>Актуальные системы автоматизации ГРС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06364" y="566585"/>
            <a:ext cx="687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Виды испытаний опытных образцов</a:t>
            </a:r>
            <a:endParaRPr lang="ru-RU" sz="280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82822"/>
              </p:ext>
            </p:extLst>
          </p:nvPr>
        </p:nvGraphicFramePr>
        <p:xfrm>
          <a:off x="312489" y="1271349"/>
          <a:ext cx="851476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134"/>
                <a:gridCol w="6341626"/>
              </a:tblGrid>
              <a:tr h="21222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Опытная эксплуатация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Испытание Образца проводится в период от 1 месяца, но не более 6 месяцев (определяется ПМИ), при котором выполняется:</a:t>
                      </a:r>
                    </a:p>
                    <a:p>
                      <a:pPr marL="285750" indent="-285750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правильности функционирования Образца при выполнении каждой его функции во всех предусмотренных режимах</a:t>
                      </a:r>
                    </a:p>
                    <a:p>
                      <a:pPr marL="285750" indent="-285750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недостатков работы Образца</a:t>
                      </a:r>
                    </a:p>
                    <a:p>
                      <a:pPr marL="285750" indent="-285750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доработка ПО и корректировка ЭД (при необходимости) </a:t>
                      </a:r>
                      <a:endParaRPr lang="ru-RU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743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Приемочные испытания 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Проводятся для определения соответствия Образца ТЗ, оценки результатов опытной эксплуатации и определения возможности применения систем автоматизации, созданных на базе Образца на объектах ПАО «Газпром».</a:t>
                      </a:r>
                      <a:endParaRPr lang="ru-RU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0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5" y="1880316"/>
            <a:ext cx="1852192" cy="2533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024291" y="557729"/>
            <a:ext cx="699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Магистраль - 21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09" y="1236231"/>
            <a:ext cx="1840661" cy="2517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61" y="1236230"/>
            <a:ext cx="1737163" cy="2517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25" y="1880316"/>
            <a:ext cx="1769446" cy="2533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726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0880" y="571874"/>
            <a:ext cx="678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Магистраль - 21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2125980" y="4774168"/>
            <a:ext cx="7018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smtClean="0"/>
              <a:t>Актуальные системы автоматизации ГРС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2" y="1218549"/>
            <a:ext cx="1287088" cy="324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37" y="1218549"/>
            <a:ext cx="2437517" cy="324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50" y="1218549"/>
            <a:ext cx="2436379" cy="324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076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257300"/>
            <a:ext cx="2253395" cy="319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9AC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012950" y="559174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СТН - 3000 - 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75" y="1343813"/>
            <a:ext cx="2650053" cy="3017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42" y="1202167"/>
            <a:ext cx="2368575" cy="329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3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 bwMode="auto">
          <a:xfrm>
            <a:off x="2125980" y="4774168"/>
            <a:ext cx="7018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Актуальные системы автоматизации ГРС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993900" y="552824"/>
            <a:ext cx="510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СТН - 3000 - 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38" y="1826322"/>
            <a:ext cx="1995454" cy="2670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76" y="1492630"/>
            <a:ext cx="1973307" cy="2669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0" y="1233539"/>
            <a:ext cx="2255837" cy="318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02" y="1233539"/>
            <a:ext cx="1919720" cy="2670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026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9584</TotalTime>
  <Words>337</Words>
  <Application>Microsoft Office PowerPoint</Application>
  <PresentationFormat>Экран (16:9)</PresentationFormat>
  <Paragraphs>64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3_Тема Office</vt:lpstr>
      <vt:lpstr>5_Тема Office</vt:lpstr>
      <vt:lpstr>4_Тема Office</vt:lpstr>
      <vt:lpstr>Тема Office</vt:lpstr>
      <vt:lpstr>2_Тема Office</vt:lpstr>
      <vt:lpstr>1_Тема Office</vt:lpstr>
      <vt:lpstr>Презентация PowerPoint</vt:lpstr>
      <vt:lpstr>Приказ ПАО «Газпром» № 495 от 24.08.2015 «О единой технической политике в сфере использования МТР и их импортозамещения…» и директивное письмо  № 03/40-638 от 07.03.2017 «Об утверждении Регламента»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Скоботкова Екатерина Дмитриевна</cp:lastModifiedBy>
  <cp:revision>459</cp:revision>
  <cp:lastPrinted>2017-03-02T07:59:37Z</cp:lastPrinted>
  <dcterms:created xsi:type="dcterms:W3CDTF">2016-02-05T10:31:15Z</dcterms:created>
  <dcterms:modified xsi:type="dcterms:W3CDTF">2017-10-18T05:30:35Z</dcterms:modified>
</cp:coreProperties>
</file>