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88" r:id="rId4"/>
    <p:sldId id="266" r:id="rId5"/>
    <p:sldId id="289" r:id="rId6"/>
    <p:sldId id="287" r:id="rId7"/>
    <p:sldId id="292" r:id="rId8"/>
    <p:sldId id="293" r:id="rId9"/>
    <p:sldId id="290" r:id="rId10"/>
    <p:sldId id="295" r:id="rId11"/>
    <p:sldId id="300" r:id="rId12"/>
    <p:sldId id="291" r:id="rId13"/>
    <p:sldId id="268" r:id="rId14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E6"/>
    <a:srgbClr val="1D3979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1" autoAdjust="0"/>
    <p:restoredTop sz="94660"/>
  </p:normalViewPr>
  <p:slideViewPr>
    <p:cSldViewPr>
      <p:cViewPr varScale="1">
        <p:scale>
          <a:sx n="132" d="100"/>
          <a:sy n="132" d="100"/>
        </p:scale>
        <p:origin x="86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0156651613889648"/>
          <c:y val="0.296703561386916"/>
          <c:w val="0.965537495426996"/>
          <c:h val="0.52687405428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0.00171652221859714"/>
                  <c:y val="0.005145285443374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83E6"/>
                        </a:solidFill>
                      </a:rPr>
                      <a:t>4 969</a:t>
                    </a:r>
                    <a:endParaRPr lang="en-US" dirty="0">
                      <a:solidFill>
                        <a:srgbClr val="003366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0726795106864283"/>
                  <c:y val="0.00829928321463927"/>
                </c:manualLayout>
              </c:layout>
              <c:tx>
                <c:rich>
                  <a:bodyPr/>
                  <a:lstStyle/>
                  <a:p>
                    <a:r>
                      <a:rPr lang="is-IS" dirty="0" smtClean="0">
                        <a:solidFill>
                          <a:srgbClr val="0083E6"/>
                        </a:solidFill>
                      </a:rPr>
                      <a:t>7 204</a:t>
                    </a:r>
                    <a:endParaRPr lang="is-IS" dirty="0">
                      <a:solidFill>
                        <a:srgbClr val="003366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15664774805911"/>
                  <c:y val="-0.00105037841143647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83E6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156651613889648"/>
                  <c:y val="-0.00524374790056358"/>
                </c:manualLayout>
              </c:layout>
              <c:tx>
                <c:rich>
                  <a:bodyPr/>
                  <a:lstStyle/>
                  <a:p>
                    <a:r>
                      <a:rPr lang="fi-FI" dirty="0" smtClean="0">
                        <a:solidFill>
                          <a:srgbClr val="0083E6"/>
                        </a:solidFill>
                      </a:rPr>
                      <a:t>7 418</a:t>
                    </a:r>
                    <a:endParaRPr lang="fi-FI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is-IS" dirty="0" smtClean="0">
                        <a:solidFill>
                          <a:srgbClr val="0083E6"/>
                        </a:solidFill>
                      </a:rPr>
                      <a:t>5 908</a:t>
                    </a:r>
                    <a:endParaRPr lang="is-I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83E6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 formatCode="m/d/yyyy">
                  <c:v>43434.0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4969.0</c:v>
                </c:pt>
                <c:pt idx="1">
                  <c:v>7204.0</c:v>
                </c:pt>
                <c:pt idx="2">
                  <c:v>7668.0</c:v>
                </c:pt>
                <c:pt idx="3">
                  <c:v>7418.0</c:v>
                </c:pt>
                <c:pt idx="4">
                  <c:v>5908.0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2081989296"/>
        <c:axId val="2078316080"/>
      </c:barChart>
      <c:catAx>
        <c:axId val="208198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3366"/>
                </a:solidFill>
                <a:latin typeface="+mn-lt"/>
              </a:defRPr>
            </a:pPr>
            <a:endParaRPr lang="ru-RU"/>
          </a:p>
        </c:txPr>
        <c:crossAx val="2078316080"/>
        <c:crosses val="autoZero"/>
        <c:auto val="1"/>
        <c:lblAlgn val="ctr"/>
        <c:lblOffset val="100"/>
        <c:noMultiLvlLbl val="0"/>
      </c:catAx>
      <c:valAx>
        <c:axId val="2078316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198929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7FCA8-9638-4AB0-BF46-6791199D25D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7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7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2CD40-5D53-46C7-9B2E-63CA7AEA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0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1.wdp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2.wdp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3.wdp"/><Relationship Id="rId5" Type="http://schemas.openxmlformats.org/officeDocument/2006/relationships/image" Target="../media/image19.jpeg"/><Relationship Id="rId6" Type="http://schemas.microsoft.com/office/2007/relationships/hdphoto" Target="../media/hdphoto4.wdp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17556" r="30750" b="33333"/>
          <a:stretch/>
        </p:blipFill>
        <p:spPr bwMode="auto">
          <a:xfrm>
            <a:off x="4453" y="0"/>
            <a:ext cx="1471204" cy="82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1" y="4775195"/>
            <a:ext cx="9143999" cy="368305"/>
          </a:xfrm>
          <a:prstGeom prst="rect">
            <a:avLst/>
          </a:prstGeom>
          <a:solidFill>
            <a:srgbClr val="1D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3" t="17966" r="20299" b="74393"/>
          <a:stretch/>
        </p:blipFill>
        <p:spPr bwMode="auto">
          <a:xfrm>
            <a:off x="1475658" y="0"/>
            <a:ext cx="7668342" cy="82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t="29562" r="13104" b="23353"/>
          <a:stretch/>
        </p:blipFill>
        <p:spPr bwMode="auto">
          <a:xfrm>
            <a:off x="11989" y="821956"/>
            <a:ext cx="9132010" cy="395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821956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0" y="477519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403648" y="1491630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Итоги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работы ООО «Газпром трансгаз Томск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эксплуатации компрессорных станций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 2017-2018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гг., основные проблемные вопросы, положительный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опыт.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2636557"/>
            <a:ext cx="5881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i="1" dirty="0"/>
          </a:p>
          <a:p>
            <a:pPr>
              <a:spcBef>
                <a:spcPts val="0"/>
              </a:spcBef>
            </a:pPr>
            <a:endParaRPr lang="ru-RU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Парфенов Александр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Викторович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начальник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производственного отдела по эксплуатации компрессорных станций ООО «Газпром трансгаз Томск»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1475656" y="0"/>
            <a:ext cx="0" cy="8219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1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8028384" cy="627534"/>
          </a:xfrm>
          <a:prstGeom prst="rect">
            <a:avLst/>
          </a:prstGeom>
          <a:solidFill>
            <a:srgbClr val="1D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17556" r="30750" b="33333"/>
          <a:stretch/>
        </p:blipFill>
        <p:spPr bwMode="auto">
          <a:xfrm>
            <a:off x="1" y="0"/>
            <a:ext cx="1115615" cy="6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1115616" y="195486"/>
            <a:ext cx="80283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dirty="0">
                <a:solidFill>
                  <a:schemeClr val="bg1"/>
                </a:solidFill>
                <a:latin typeface="Arial Narrow" panose="020B0606020202030204" pitchFamily="34" charset="0"/>
              </a:rPr>
              <a:t>Выход из строя винтовых </a:t>
            </a:r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компрессоров «</a:t>
            </a:r>
            <a:r>
              <a:rPr lang="en-US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Atlas</a:t>
            </a:r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Copco</a:t>
            </a:r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115616" y="0"/>
            <a:ext cx="0" cy="6275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" y="4820335"/>
            <a:ext cx="1115615" cy="323165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452" y="4811101"/>
            <a:ext cx="463093" cy="3323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115616" y="4829733"/>
            <a:ext cx="0" cy="313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ProEA1\Desktop\IMG_20171024_103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98" y="3135345"/>
            <a:ext cx="1866733" cy="139603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roEA1\Desktop\Безымян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" y="3135347"/>
            <a:ext cx="1864707" cy="139603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roEA1\Desktop\IMG-20171026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30" y="3135344"/>
            <a:ext cx="1832200" cy="139603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115616" y="4820335"/>
            <a:ext cx="8028384" cy="3231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Итоги работы ООО «Газпром трансгаз Томск» по эксплуатации компрессорных станций за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</a:t>
            </a:r>
            <a:r>
              <a:rPr lang="en-US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-201</a:t>
            </a:r>
            <a:r>
              <a:rPr lang="en-US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гг.</a:t>
            </a:r>
            <a:endParaRPr lang="en-US" sz="15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 descr="F:\ИНФО КСВ\Винтовые пары с  Парабели\Фото№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98" y="1406389"/>
            <a:ext cx="2507374" cy="166941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ИНФО КСВ\07.12.2015 Поломка воздушного компрессора Чажемто\Фото из ИТЦ\DSC076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35" y="3135348"/>
            <a:ext cx="1861296" cy="139603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6040"/>
            <a:ext cx="2313908" cy="166976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08931"/>
            <a:ext cx="2682102" cy="19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35899" y="738344"/>
            <a:ext cx="3888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07.12.2015 г. Разрушение подшипников  ступени сжатия на </a:t>
            </a:r>
            <a:r>
              <a:rPr lang="ru-RU" sz="1400" b="1" dirty="0">
                <a:solidFill>
                  <a:srgbClr val="0083E6"/>
                </a:solidFill>
                <a:latin typeface="Arial Narrow" panose="020B0606020202030204" pitchFamily="34" charset="0"/>
              </a:rPr>
              <a:t>КС </a:t>
            </a:r>
            <a:r>
              <a:rPr lang="ru-RU" sz="14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«Чажемто»</a:t>
            </a:r>
            <a:r>
              <a:rPr lang="ru-RU" sz="1400" b="1" dirty="0">
                <a:solidFill>
                  <a:srgbClr val="0083E6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при наработке 5350 ч</a:t>
            </a:r>
            <a:endParaRPr lang="ru-RU" sz="1400" b="1" dirty="0">
              <a:solidFill>
                <a:srgbClr val="0083E6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20072" y="763118"/>
            <a:ext cx="3891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83E6"/>
                </a:solidFill>
                <a:latin typeface="Arial Narrow" panose="020B0606020202030204" pitchFamily="34" charset="0"/>
              </a:rPr>
              <a:t>09.10.2017 </a:t>
            </a:r>
            <a:r>
              <a:rPr lang="ru-RU" sz="14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г. </a:t>
            </a:r>
            <a:r>
              <a:rPr lang="ru-RU" sz="1400" b="1" dirty="0">
                <a:solidFill>
                  <a:srgbClr val="0083E6"/>
                </a:solidFill>
                <a:latin typeface="Arial Narrow" panose="020B0606020202030204" pitchFamily="34" charset="0"/>
              </a:rPr>
              <a:t>Разрушение подшипников  </a:t>
            </a:r>
            <a:r>
              <a:rPr lang="ru-RU" sz="14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ступени сжатия </a:t>
            </a:r>
            <a:r>
              <a:rPr lang="ru-RU" sz="1400" b="1" dirty="0">
                <a:solidFill>
                  <a:srgbClr val="0083E6"/>
                </a:solidFill>
                <a:latin typeface="Arial Narrow" panose="020B0606020202030204" pitchFamily="34" charset="0"/>
              </a:rPr>
              <a:t>КС «</a:t>
            </a:r>
            <a:r>
              <a:rPr lang="ru-RU" sz="14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Парабель» при наработке 25740 ч</a:t>
            </a:r>
            <a:endParaRPr lang="ru-RU" sz="1400" b="1" dirty="0">
              <a:solidFill>
                <a:srgbClr val="0083E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8028384" cy="627534"/>
          </a:xfrm>
          <a:prstGeom prst="rect">
            <a:avLst/>
          </a:prstGeom>
          <a:solidFill>
            <a:srgbClr val="1D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17556" r="30750" b="33333"/>
          <a:stretch/>
        </p:blipFill>
        <p:spPr bwMode="auto">
          <a:xfrm>
            <a:off x="1" y="0"/>
            <a:ext cx="1115615" cy="6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1115616" y="195486"/>
            <a:ext cx="80283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Дефекты покрытия винтовых пар компрессоров «</a:t>
            </a:r>
            <a:r>
              <a:rPr lang="en-US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Atlas</a:t>
            </a:r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Copco</a:t>
            </a:r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 выявленные в 2018 году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115616" y="0"/>
            <a:ext cx="0" cy="6275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" y="4820335"/>
            <a:ext cx="1115615" cy="323165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452" y="4811101"/>
            <a:ext cx="463093" cy="3323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115616" y="4829733"/>
            <a:ext cx="0" cy="313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15616" y="4820335"/>
            <a:ext cx="8028384" cy="3231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Итоги работы ООО «Газпром трансгаз Томск» по эксплуатации компрессорных станций за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</a:t>
            </a:r>
            <a:r>
              <a:rPr lang="en-US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-201</a:t>
            </a:r>
            <a:r>
              <a:rPr lang="en-US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гг.</a:t>
            </a:r>
            <a:endParaRPr lang="en-US" sz="15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 descr="I:\ПОЭКС\001.Переписка\002. Техническое обслуживание и текущий ремонт ОФ\ТО и ТР 2018\АГМ 2018\фото блоков Александровская\049ea10f-f860-4c97-a541-8caf23342c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"/>
          <a:stretch/>
        </p:blipFill>
        <p:spPr bwMode="auto">
          <a:xfrm>
            <a:off x="2699792" y="2003948"/>
            <a:ext cx="2869422" cy="272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772" y="6883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"/>
          <a:stretch/>
        </p:blipFill>
        <p:spPr bwMode="auto">
          <a:xfrm>
            <a:off x="5796136" y="2003948"/>
            <a:ext cx="3096344" cy="272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F:\ИНФО КСВ\07.12.2015 Поломка воздушного компрессора Чажемто\КСВ вскрытие 1 ступени сжатия\IMAG19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 b="16912"/>
          <a:stretch/>
        </p:blipFill>
        <p:spPr bwMode="auto">
          <a:xfrm>
            <a:off x="395536" y="2004618"/>
            <a:ext cx="2088232" cy="2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03262"/>
              </p:ext>
            </p:extLst>
          </p:nvPr>
        </p:nvGraphicFramePr>
        <p:xfrm>
          <a:off x="395537" y="743868"/>
          <a:ext cx="8496943" cy="110780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39886"/>
                <a:gridCol w="964369"/>
                <a:gridCol w="1728192"/>
                <a:gridCol w="1047980"/>
                <a:gridCol w="1277295"/>
                <a:gridCol w="1047382"/>
                <a:gridCol w="1091839"/>
              </a:tblGrid>
              <a:tr h="2848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Тип компрессора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КС «Александровская»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КС «Чажемто»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КС «Проскоково»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38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Atlas Copco 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132 ZT 132-7,5 FF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наработка,ч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дефекты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наработка,ч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дефекты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наработка,ч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дефекты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443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791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коррозия,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выкрашивание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покрытия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винтов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10120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царапины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7508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царапины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3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8028384" cy="627533"/>
          </a:xfrm>
          <a:prstGeom prst="rect">
            <a:avLst/>
          </a:prstGeom>
          <a:solidFill>
            <a:srgbClr val="1D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9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17556" r="30750" b="33333"/>
          <a:stretch/>
        </p:blipFill>
        <p:spPr bwMode="auto">
          <a:xfrm>
            <a:off x="-1" y="0"/>
            <a:ext cx="1115617" cy="6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1115616" y="195485"/>
            <a:ext cx="8028384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115616" y="0"/>
            <a:ext cx="0" cy="6275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" y="4820335"/>
            <a:ext cx="1115615" cy="323165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452" y="4811101"/>
            <a:ext cx="463093" cy="3323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115616" y="4829733"/>
            <a:ext cx="0" cy="313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755576" y="987574"/>
            <a:ext cx="72728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период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04.12.2018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15.12.2018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КС «Парабель» и КС «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Чажемто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провести расследование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причин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появление дефектов на винтовых парах компрессоров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Atlas Copco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с участием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представителей «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Atlas Copco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условий работы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наименьшим количеством циклов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загрузки-разгрузки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AutoNum type="arabicPeriod" startAt="3"/>
            </a:pP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Замена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дефектной винтовой пары компрессора типа «ZT» с частотным     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приводом по статье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«Капитальный ремонт».</a:t>
            </a:r>
          </a:p>
          <a:p>
            <a:pPr marL="0" indent="0"/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4820335"/>
            <a:ext cx="8028384" cy="3231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Итоги работы ООО «Газпром трансгаз Томск» по эксплуатации компрессорных станций за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2017-2018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гг.</a:t>
            </a:r>
            <a:endParaRPr lang="en-US" sz="15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15616" y="195486"/>
            <a:ext cx="80283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dirty="0">
                <a:solidFill>
                  <a:schemeClr val="bg1"/>
                </a:solidFill>
                <a:latin typeface="Arial Narrow" panose="020B0606020202030204" pitchFamily="34" charset="0"/>
              </a:rPr>
              <a:t>Мероприятия </a:t>
            </a:r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 предотвращению </a:t>
            </a:r>
            <a:r>
              <a:rPr lang="ru-RU" sz="1900" dirty="0">
                <a:solidFill>
                  <a:schemeClr val="bg1"/>
                </a:solidFill>
                <a:latin typeface="Arial Narrow" panose="020B0606020202030204" pitchFamily="34" charset="0"/>
              </a:rPr>
              <a:t>отказов</a:t>
            </a:r>
          </a:p>
        </p:txBody>
      </p:sp>
    </p:spTree>
    <p:extLst>
      <p:ext uri="{BB962C8B-B14F-4D97-AF65-F5344CB8AC3E}">
        <p14:creationId xmlns:p14="http://schemas.microsoft.com/office/powerpoint/2010/main" val="7174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17556" r="30750" b="33333"/>
          <a:stretch/>
        </p:blipFill>
        <p:spPr bwMode="auto">
          <a:xfrm>
            <a:off x="4453" y="0"/>
            <a:ext cx="1471204" cy="82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1" y="4775195"/>
            <a:ext cx="9143999" cy="368305"/>
          </a:xfrm>
          <a:prstGeom prst="rect">
            <a:avLst/>
          </a:prstGeom>
          <a:solidFill>
            <a:srgbClr val="1D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3" t="17966" r="20299" b="74393"/>
          <a:stretch/>
        </p:blipFill>
        <p:spPr bwMode="auto">
          <a:xfrm>
            <a:off x="1475657" y="0"/>
            <a:ext cx="7668342" cy="82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t="29562" r="13104" b="23353"/>
          <a:stretch/>
        </p:blipFill>
        <p:spPr bwMode="auto">
          <a:xfrm>
            <a:off x="0" y="821956"/>
            <a:ext cx="9132010" cy="395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821956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0" y="477519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03648" y="1832506"/>
            <a:ext cx="324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475656" y="0"/>
            <a:ext cx="0" cy="8219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03648" y="2636557"/>
            <a:ext cx="5881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i="1" dirty="0"/>
          </a:p>
          <a:p>
            <a:pPr>
              <a:spcBef>
                <a:spcPts val="0"/>
              </a:spcBef>
            </a:pPr>
            <a:endParaRPr lang="ru-RU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Парфенов Александр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Викторович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начальник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производственного отдела по эксплуатации компрессорных станций ООО «Газпром трансгаз Томск»</a:t>
            </a:r>
          </a:p>
        </p:txBody>
      </p:sp>
    </p:spTree>
    <p:extLst>
      <p:ext uri="{BB962C8B-B14F-4D97-AF65-F5344CB8AC3E}">
        <p14:creationId xmlns:p14="http://schemas.microsoft.com/office/powerpoint/2010/main" val="5600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lON\Desktop\32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25195"/>
          <a:stretch/>
        </p:blipFill>
        <p:spPr bwMode="auto">
          <a:xfrm flipH="1">
            <a:off x="6228184" y="2109316"/>
            <a:ext cx="2576092" cy="272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0"/>
            <a:ext cx="8172400" cy="627534"/>
          </a:xfrm>
          <a:prstGeom prst="rect">
            <a:avLst/>
          </a:prstGeom>
          <a:solidFill>
            <a:srgbClr val="1D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17556" r="30750" b="33333"/>
          <a:stretch/>
        </p:blipFill>
        <p:spPr bwMode="auto">
          <a:xfrm>
            <a:off x="1" y="0"/>
            <a:ext cx="1115615" cy="6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1115616" y="267494"/>
            <a:ext cx="8028384" cy="313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Парк </a:t>
            </a:r>
            <a:r>
              <a:rPr lang="en-US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ГПА ООО «Газпром трансгаз Томск»</a:t>
            </a:r>
            <a:endParaRPr lang="ru-RU" sz="1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15616" y="4820335"/>
            <a:ext cx="8028384" cy="3231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Итоги работы ООО «Газпром трансгаз Томск» по эксплуатации компрессорных станций за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2017-2018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гг.</a:t>
            </a:r>
            <a:endParaRPr lang="en-US" sz="15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Прямоугольник 1027"/>
          <p:cNvSpPr/>
          <p:nvPr/>
        </p:nvSpPr>
        <p:spPr>
          <a:xfrm>
            <a:off x="1" y="4820335"/>
            <a:ext cx="1115615" cy="323165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4452" y="4811101"/>
            <a:ext cx="463093" cy="3323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1115616" y="0"/>
            <a:ext cx="0" cy="6275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6"/>
          <p:cNvSpPr>
            <a:spLocks noChangeArrowheads="1"/>
          </p:cNvSpPr>
          <p:nvPr/>
        </p:nvSpPr>
        <p:spPr bwMode="auto">
          <a:xfrm>
            <a:off x="467544" y="699542"/>
            <a:ext cx="415080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эксплуатации </a:t>
            </a:r>
            <a:r>
              <a:rPr lang="ru-RU" sz="1600" b="1" dirty="0">
                <a:solidFill>
                  <a:srgbClr val="0083E6"/>
                </a:solidFill>
                <a:latin typeface="Arial Narrow" panose="020B0606020202030204" pitchFamily="34" charset="0"/>
              </a:rPr>
              <a:t>9 </a:t>
            </a:r>
            <a:r>
              <a:rPr lang="ru-RU" sz="1600" dirty="0" smtClean="0">
                <a:latin typeface="Arial Narrow" panose="020B0606020202030204" pitchFamily="34" charset="0"/>
              </a:rPr>
              <a:t>компрессорных станций,</a:t>
            </a:r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суммарной мощностью</a:t>
            </a:r>
            <a:r>
              <a:rPr lang="ru-RU" sz="1600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rgbClr val="0083E6"/>
                </a:solidFill>
                <a:latin typeface="Arial Narrow" panose="020B0606020202030204" pitchFamily="34" charset="0"/>
              </a:rPr>
              <a:t>190 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МВт.</a:t>
            </a:r>
            <a:endParaRPr lang="ru-RU" sz="1600" b="1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Газоперекачивающих агрегатов </a:t>
            </a:r>
            <a:r>
              <a:rPr lang="ru-RU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31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 шт.,                        </a:t>
            </a: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в том числе:</a:t>
            </a:r>
            <a:endParaRPr lang="ru-RU" sz="1600" dirty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rgbClr val="0083E6"/>
                </a:solidFill>
                <a:latin typeface="Arial Narrow" panose="020B0606020202030204" pitchFamily="34" charset="0"/>
              </a:rPr>
              <a:t>– </a:t>
            </a:r>
            <a:r>
              <a:rPr lang="ru-RU" sz="1600" dirty="0" smtClean="0">
                <a:latin typeface="Arial Narrow" panose="020B0606020202030204" pitchFamily="34" charset="0"/>
              </a:rPr>
              <a:t>с </a:t>
            </a:r>
            <a:r>
              <a:rPr lang="ru-RU" sz="1600" dirty="0">
                <a:latin typeface="Arial Narrow" panose="020B0606020202030204" pitchFamily="34" charset="0"/>
              </a:rPr>
              <a:t>электрическим  </a:t>
            </a:r>
            <a:r>
              <a:rPr lang="ru-RU" sz="1600" dirty="0" smtClean="0">
                <a:latin typeface="Arial Narrow" panose="020B0606020202030204" pitchFamily="34" charset="0"/>
              </a:rPr>
              <a:t>приводом</a:t>
            </a:r>
            <a:endParaRPr lang="ru-RU" sz="1600" dirty="0"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latin typeface="Arial Narrow" panose="020B0606020202030204" pitchFamily="34" charset="0"/>
              </a:rPr>
              <a:t>     ЭГПА-4,0/8200-56/1,26</a:t>
            </a:r>
            <a:r>
              <a:rPr lang="en-US" sz="1600" dirty="0" smtClean="0">
                <a:latin typeface="Arial Narrow" panose="020B0606020202030204" pitchFamily="34" charset="0"/>
              </a:rPr>
              <a:t>-</a:t>
            </a:r>
            <a:r>
              <a:rPr lang="ru-RU" sz="1600" dirty="0" smtClean="0">
                <a:latin typeface="Arial Narrow" panose="020B0606020202030204" pitchFamily="34" charset="0"/>
              </a:rPr>
              <a:t>Р </a:t>
            </a:r>
            <a:r>
              <a:rPr lang="ru-RU" sz="1600" dirty="0">
                <a:latin typeface="Arial Narrow" panose="020B0606020202030204" pitchFamily="34" charset="0"/>
              </a:rPr>
              <a:t>–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 </a:t>
            </a:r>
            <a:r>
              <a:rPr lang="ru-RU" sz="1600" b="1" dirty="0">
                <a:solidFill>
                  <a:srgbClr val="0083E6"/>
                </a:solidFill>
                <a:latin typeface="Arial Narrow" panose="020B0606020202030204" pitchFamily="34" charset="0"/>
              </a:rPr>
              <a:t>22 шт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.</a:t>
            </a:r>
            <a:endParaRPr lang="ru-RU" sz="1600" b="1" dirty="0">
              <a:solidFill>
                <a:srgbClr val="0083E6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–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с </a:t>
            </a:r>
            <a:r>
              <a:rPr lang="ru-RU" sz="1600" dirty="0">
                <a:latin typeface="Arial Narrow" panose="020B0606020202030204" pitchFamily="34" charset="0"/>
              </a:rPr>
              <a:t>газотурбинным </a:t>
            </a:r>
            <a:r>
              <a:rPr lang="ru-RU" sz="1600" dirty="0" smtClean="0">
                <a:latin typeface="Arial Narrow" panose="020B0606020202030204" pitchFamily="34" charset="0"/>
              </a:rPr>
              <a:t>приводом</a:t>
            </a:r>
            <a:endParaRPr lang="ru-RU" sz="1600" dirty="0"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latin typeface="Arial Narrow" panose="020B0606020202030204" pitchFamily="34" charset="0"/>
              </a:rPr>
              <a:t>     ГПА-10-01 </a:t>
            </a:r>
            <a:r>
              <a:rPr lang="ru-RU" sz="1600" dirty="0">
                <a:latin typeface="Arial Narrow" panose="020B0606020202030204" pitchFamily="34" charset="0"/>
              </a:rPr>
              <a:t>–</a:t>
            </a:r>
            <a:r>
              <a:rPr lang="ru-RU" sz="1600" dirty="0" smtClean="0">
                <a:latin typeface="Arial Narrow" panose="020B0606020202030204" pitchFamily="34" charset="0"/>
              </a:rPr>
              <a:t>  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7 </a:t>
            </a:r>
            <a:r>
              <a:rPr lang="ru-RU" sz="1600" b="1" dirty="0">
                <a:solidFill>
                  <a:srgbClr val="0083E6"/>
                </a:solidFill>
                <a:latin typeface="Arial Narrow" panose="020B0606020202030204" pitchFamily="34" charset="0"/>
              </a:rPr>
              <a:t>шт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.</a:t>
            </a:r>
            <a:endParaRPr lang="ru-RU" sz="1600" b="1" dirty="0">
              <a:solidFill>
                <a:srgbClr val="0083E6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latin typeface="Arial Narrow" panose="020B0606020202030204" pitchFamily="34" charset="0"/>
              </a:rPr>
              <a:t>     ГПА-16М-10 </a:t>
            </a:r>
            <a:r>
              <a:rPr lang="ru-RU" sz="1600" dirty="0">
                <a:latin typeface="Arial Narrow" panose="020B0606020202030204" pitchFamily="34" charset="0"/>
              </a:rPr>
              <a:t>«Урал» –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rgbClr val="0083E6"/>
                </a:solidFill>
                <a:latin typeface="Arial Narrow" panose="020B0606020202030204" pitchFamily="34" charset="0"/>
              </a:rPr>
              <a:t>2 шт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.</a:t>
            </a:r>
            <a:endParaRPr lang="ru-RU" sz="1600" b="1" dirty="0">
              <a:solidFill>
                <a:srgbClr val="0083E6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Picture 3" descr="C:\Users\HolON\Desktop\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6"/>
          <a:stretch/>
        </p:blipFill>
        <p:spPr bwMode="auto">
          <a:xfrm>
            <a:off x="5423264" y="488327"/>
            <a:ext cx="3240360" cy="18901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9137" y="4442796"/>
            <a:ext cx="21387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83E6"/>
                </a:solidFill>
                <a:latin typeface="Arial Narrow" panose="020B0606020202030204" pitchFamily="34" charset="0"/>
              </a:rPr>
              <a:t>ЭГПА-4,0/8200-56/1,26</a:t>
            </a:r>
            <a:r>
              <a:rPr lang="en-US" sz="1600" b="1" dirty="0">
                <a:solidFill>
                  <a:srgbClr val="0083E6"/>
                </a:solidFill>
                <a:latin typeface="Arial Narrow" panose="020B0606020202030204" pitchFamily="34" charset="0"/>
              </a:rPr>
              <a:t>-</a:t>
            </a:r>
            <a:r>
              <a:rPr lang="ru-RU" sz="1600" b="1" dirty="0">
                <a:solidFill>
                  <a:srgbClr val="0083E6"/>
                </a:solidFill>
                <a:latin typeface="Arial Narrow" panose="020B0606020202030204" pitchFamily="34" charset="0"/>
              </a:rPr>
              <a:t>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36102" y="1083328"/>
            <a:ext cx="1013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83E6"/>
                </a:solidFill>
                <a:latin typeface="Arial Narrow" panose="020B0606020202030204" pitchFamily="34" charset="0"/>
              </a:rPr>
              <a:t>ГПА-10-01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115616" y="4829733"/>
            <a:ext cx="0" cy="313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HolON\Desktop\12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0" b="11098"/>
          <a:stretch/>
        </p:blipFill>
        <p:spPr bwMode="auto">
          <a:xfrm>
            <a:off x="179512" y="3003798"/>
            <a:ext cx="3919538" cy="159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4208" y="2613278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83E6"/>
                </a:solidFill>
                <a:latin typeface="Arial Narrow" panose="020B0606020202030204" pitchFamily="34" charset="0"/>
              </a:rPr>
              <a:t>ГПА-16М-10 «Урал» </a:t>
            </a:r>
          </a:p>
        </p:txBody>
      </p:sp>
    </p:spTree>
    <p:extLst>
      <p:ext uri="{BB962C8B-B14F-4D97-AF65-F5344CB8AC3E}">
        <p14:creationId xmlns:p14="http://schemas.microsoft.com/office/powerpoint/2010/main" val="37348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8028384" cy="627534"/>
          </a:xfrm>
          <a:prstGeom prst="rect">
            <a:avLst/>
          </a:prstGeom>
          <a:solidFill>
            <a:srgbClr val="1D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17556" r="30750" b="33333"/>
          <a:stretch/>
        </p:blipFill>
        <p:spPr bwMode="auto">
          <a:xfrm>
            <a:off x="1" y="0"/>
            <a:ext cx="1115615" cy="6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1115616" y="195485"/>
            <a:ext cx="8028384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dirty="0">
                <a:solidFill>
                  <a:schemeClr val="bg1"/>
                </a:solidFill>
                <a:latin typeface="Arial Narrow" panose="020B0606020202030204" pitchFamily="34" charset="0"/>
              </a:rPr>
              <a:t>Показатели работы </a:t>
            </a:r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ГПА по Обществу</a:t>
            </a:r>
            <a:r>
              <a:rPr lang="en-US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30.11.2018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115616" y="0"/>
            <a:ext cx="0" cy="6275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" y="4820335"/>
            <a:ext cx="1115615" cy="323165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452" y="4811101"/>
            <a:ext cx="463093" cy="3323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115616" y="4829733"/>
            <a:ext cx="0" cy="313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95536" y="779786"/>
            <a:ext cx="5906492" cy="164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>
                <a:solidFill>
                  <a:srgbClr val="0083E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Показатели работы </a:t>
            </a:r>
            <a:r>
              <a:rPr lang="ru-RU" b="1" dirty="0" smtClean="0">
                <a:solidFill>
                  <a:srgbClr val="0083E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ГПА:</a:t>
            </a:r>
            <a:endParaRPr lang="ru-RU" b="1" dirty="0">
              <a:solidFill>
                <a:srgbClr val="0083E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время работы под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нагрузкой –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83E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</a:t>
            </a:r>
            <a:r>
              <a:rPr lang="en-US" sz="1600" b="1" dirty="0" smtClean="0">
                <a:solidFill>
                  <a:srgbClr val="0083E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261</a:t>
            </a:r>
            <a:r>
              <a:rPr lang="en-US" sz="1600" b="1" dirty="0" smtClean="0">
                <a:solidFill>
                  <a:srgbClr val="0083E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часов;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время нахождения ГПА в вынужденном простое – 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86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часов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время нахождения ГПА в ремонте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4 058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часов;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коэффициент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готовности ГПА – 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0,99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pPr marL="0" lvl="0" indent="0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коэффициент оперативной готовности – 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0,983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коэффициент технического использования – 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0,919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9" b="7624"/>
          <a:stretch/>
        </p:blipFill>
        <p:spPr bwMode="auto">
          <a:xfrm>
            <a:off x="539552" y="2569670"/>
            <a:ext cx="3600400" cy="216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6" b="23792"/>
          <a:stretch/>
        </p:blipFill>
        <p:spPr bwMode="auto">
          <a:xfrm>
            <a:off x="5292079" y="779786"/>
            <a:ext cx="3589253" cy="164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6328" r="20215" b="21739"/>
          <a:stretch/>
        </p:blipFill>
        <p:spPr bwMode="auto">
          <a:xfrm>
            <a:off x="5292078" y="2569670"/>
            <a:ext cx="3589253" cy="216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15616" y="4820335"/>
            <a:ext cx="8028384" cy="3231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Итоги работы ООО «Газпром трансгаз Томск» по эксплуатации компрессорных станций за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2017-2018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гг.</a:t>
            </a:r>
            <a:endParaRPr lang="en-US" sz="15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4608512" y="617995"/>
            <a:ext cx="464400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83E6"/>
                </a:solidFill>
                <a:latin typeface="Arial Narrow"/>
                <a:cs typeface="Arial" charset="0"/>
              </a:rPr>
              <a:t>По </a:t>
            </a:r>
            <a:r>
              <a:rPr lang="ru-RU" sz="1500" b="1" dirty="0">
                <a:solidFill>
                  <a:srgbClr val="0083E6"/>
                </a:solidFill>
                <a:latin typeface="Arial Narrow"/>
                <a:cs typeface="Arial" charset="0"/>
              </a:rPr>
              <a:t>состоянию на </a:t>
            </a:r>
            <a:r>
              <a:rPr lang="ru-RU" sz="1500" b="1" dirty="0" smtClean="0">
                <a:solidFill>
                  <a:srgbClr val="0083E6"/>
                </a:solidFill>
                <a:latin typeface="Arial Narrow"/>
                <a:cs typeface="Arial" charset="0"/>
              </a:rPr>
              <a:t>30.11</a:t>
            </a:r>
            <a:r>
              <a:rPr lang="en-US" sz="1500" b="1" dirty="0" smtClean="0">
                <a:solidFill>
                  <a:srgbClr val="0083E6"/>
                </a:solidFill>
                <a:latin typeface="Arial Narrow"/>
                <a:cs typeface="Arial" charset="0"/>
              </a:rPr>
              <a:t>.</a:t>
            </a:r>
            <a:r>
              <a:rPr lang="ru-RU" sz="1500" b="1" dirty="0" smtClean="0">
                <a:solidFill>
                  <a:srgbClr val="0083E6"/>
                </a:solidFill>
                <a:latin typeface="Arial Narrow"/>
                <a:cs typeface="Arial" charset="0"/>
              </a:rPr>
              <a:t>2018 </a:t>
            </a:r>
            <a:r>
              <a:rPr lang="ru-RU" sz="1500" b="1" dirty="0">
                <a:solidFill>
                  <a:srgbClr val="0083E6"/>
                </a:solidFill>
                <a:latin typeface="Arial Narrow"/>
                <a:cs typeface="Arial" charset="0"/>
              </a:rPr>
              <a:t>года: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latin typeface="Arial Narrow"/>
                <a:cs typeface="Arial" charset="0"/>
              </a:rPr>
              <a:t>Наработка на отказ – </a:t>
            </a:r>
            <a:r>
              <a:rPr lang="ru-RU" sz="1500" b="1" dirty="0" smtClean="0">
                <a:solidFill>
                  <a:srgbClr val="0083E6"/>
                </a:solidFill>
                <a:latin typeface="Arial Narrow"/>
                <a:cs typeface="Arial" charset="0"/>
              </a:rPr>
              <a:t>5 908 </a:t>
            </a:r>
            <a:r>
              <a:rPr lang="ru-RU" sz="1500" dirty="0" smtClean="0">
                <a:latin typeface="Arial Narrow"/>
                <a:cs typeface="Arial" charset="0"/>
              </a:rPr>
              <a:t>часов</a:t>
            </a:r>
            <a:endParaRPr lang="ru-RU" sz="1500" dirty="0">
              <a:latin typeface="Arial Narrow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latin typeface="Arial Narrow"/>
                <a:cs typeface="Arial" charset="0"/>
              </a:rPr>
              <a:t>Произошло </a:t>
            </a:r>
            <a:r>
              <a:rPr lang="ru-RU" sz="1500" b="1" dirty="0" smtClean="0">
                <a:solidFill>
                  <a:srgbClr val="0083E6"/>
                </a:solidFill>
                <a:latin typeface="Arial Narrow"/>
                <a:cs typeface="Arial" charset="0"/>
              </a:rPr>
              <a:t>8</a:t>
            </a:r>
            <a:r>
              <a:rPr lang="ru-RU" sz="1500" dirty="0" smtClean="0">
                <a:latin typeface="Arial Narrow"/>
                <a:cs typeface="Arial" charset="0"/>
              </a:rPr>
              <a:t> отказов </a:t>
            </a:r>
            <a:r>
              <a:rPr lang="ru-RU" sz="1500" dirty="0">
                <a:latin typeface="Arial Narrow"/>
                <a:cs typeface="Arial" charset="0"/>
              </a:rPr>
              <a:t>в работе </a:t>
            </a:r>
            <a:r>
              <a:rPr lang="ru-RU" sz="1500" dirty="0" smtClean="0">
                <a:latin typeface="Arial Narrow"/>
                <a:cs typeface="Arial" charset="0"/>
              </a:rPr>
              <a:t>ГПА</a:t>
            </a:r>
            <a:endParaRPr lang="ru-RU" sz="1500" dirty="0">
              <a:latin typeface="Arial Narrow"/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83E6"/>
                </a:solidFill>
                <a:latin typeface="Arial Narrow"/>
                <a:cs typeface="Arial" charset="0"/>
              </a:rPr>
              <a:t>Причины </a:t>
            </a:r>
            <a:r>
              <a:rPr lang="ru-RU" sz="1500" b="1" dirty="0">
                <a:solidFill>
                  <a:srgbClr val="0083E6"/>
                </a:solidFill>
                <a:latin typeface="Arial Narrow"/>
                <a:cs typeface="Arial" charset="0"/>
              </a:rPr>
              <a:t>отказов </a:t>
            </a:r>
            <a:r>
              <a:rPr lang="ru-RU" sz="1500" b="1" dirty="0" smtClean="0">
                <a:solidFill>
                  <a:srgbClr val="0083E6"/>
                </a:solidFill>
                <a:latin typeface="Arial Narrow"/>
                <a:cs typeface="Arial" charset="0"/>
              </a:rPr>
              <a:t>ГПА: </a:t>
            </a:r>
            <a:endParaRPr lang="ru-RU" sz="1500" b="1" dirty="0">
              <a:solidFill>
                <a:srgbClr val="0083E6"/>
              </a:solidFill>
              <a:latin typeface="Arial Narrow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latin typeface="Arial Narrow"/>
                <a:cs typeface="Arial" charset="0"/>
              </a:rPr>
              <a:t>Нарушение внешнего энергоснабжения – 2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latin typeface="Arial Narrow"/>
                <a:cs typeface="Arial" charset="0"/>
              </a:rPr>
              <a:t>Неисправность КИПиА – 3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latin typeface="Arial Narrow"/>
                <a:cs typeface="Arial" charset="0"/>
              </a:rPr>
              <a:t>Неисправность системы регулирования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Arial Narrow"/>
                <a:cs typeface="Arial" charset="0"/>
              </a:rPr>
              <a:t> </a:t>
            </a:r>
            <a:r>
              <a:rPr lang="en-US" sz="1500" dirty="0" smtClean="0">
                <a:latin typeface="Arial Narrow"/>
                <a:cs typeface="Arial" charset="0"/>
              </a:rPr>
              <a:t>      </a:t>
            </a:r>
            <a:r>
              <a:rPr lang="ru-RU" sz="1500" dirty="0" smtClean="0">
                <a:latin typeface="Arial Narrow"/>
                <a:cs typeface="Arial" charset="0"/>
              </a:rPr>
              <a:t>и </a:t>
            </a:r>
            <a:r>
              <a:rPr lang="ru-RU" sz="1500" dirty="0">
                <a:latin typeface="Arial Narrow"/>
                <a:cs typeface="Arial" charset="0"/>
              </a:rPr>
              <a:t>маслоснабжения – 2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latin typeface="Arial Narrow"/>
                <a:cs typeface="Arial" charset="0"/>
              </a:rPr>
              <a:t>Некачественный ремонт механической </a:t>
            </a:r>
            <a:r>
              <a:rPr lang="ru-RU" sz="1500" dirty="0" smtClean="0">
                <a:latin typeface="Arial Narrow"/>
                <a:cs typeface="Arial" charset="0"/>
              </a:rPr>
              <a:t>части – </a:t>
            </a:r>
            <a:r>
              <a:rPr lang="ru-RU" sz="1500" dirty="0">
                <a:latin typeface="Arial Narrow"/>
                <a:cs typeface="Arial" charset="0"/>
              </a:rPr>
              <a:t>1</a:t>
            </a:r>
          </a:p>
          <a:p>
            <a:pPr marL="76200" fontAlgn="base">
              <a:spcBef>
                <a:spcPct val="0"/>
              </a:spcBef>
              <a:spcAft>
                <a:spcPct val="0"/>
              </a:spcAft>
            </a:pPr>
            <a:endParaRPr lang="ru-RU" sz="1500" dirty="0" smtClean="0">
              <a:solidFill>
                <a:srgbClr val="0083E6"/>
              </a:solidFill>
              <a:latin typeface="Arial Narrow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0"/>
            <a:ext cx="8172400" cy="627534"/>
          </a:xfrm>
          <a:prstGeom prst="rect">
            <a:avLst/>
          </a:prstGeom>
          <a:solidFill>
            <a:srgbClr val="1D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17556" r="30750" b="33333"/>
          <a:stretch/>
        </p:blipFill>
        <p:spPr bwMode="auto">
          <a:xfrm>
            <a:off x="1" y="0"/>
            <a:ext cx="1115615" cy="6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1115616" y="195485"/>
            <a:ext cx="8028384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Наработка на отказ парка ГПА</a:t>
            </a:r>
            <a:r>
              <a:rPr lang="en-US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2017 и 2018 </a:t>
            </a:r>
            <a:r>
              <a:rPr lang="ru-RU" sz="1900" dirty="0">
                <a:solidFill>
                  <a:schemeClr val="bg1"/>
                </a:solidFill>
                <a:latin typeface="Arial Narrow" panose="020B0606020202030204" pitchFamily="34" charset="0"/>
              </a:rPr>
              <a:t>гг.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>
            <a:off x="1426794" y="4453825"/>
            <a:ext cx="914400" cy="82296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115616" y="0"/>
            <a:ext cx="0" cy="6275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" y="4820335"/>
            <a:ext cx="1115615" cy="323165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452" y="4811101"/>
            <a:ext cx="463093" cy="3323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15616" y="4829733"/>
            <a:ext cx="0" cy="313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1427163" y="4948238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398588" y="4803775"/>
            <a:ext cx="914400" cy="9350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3527265143"/>
              </p:ext>
            </p:extLst>
          </p:nvPr>
        </p:nvGraphicFramePr>
        <p:xfrm>
          <a:off x="516489" y="2211710"/>
          <a:ext cx="8306330" cy="2588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432049" y="617995"/>
            <a:ext cx="417646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83E6"/>
                </a:solidFill>
                <a:latin typeface="Arial Narrow"/>
                <a:cs typeface="Arial" charset="0"/>
              </a:rPr>
              <a:t>В 2017 году: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 Narrow"/>
                <a:cs typeface="Arial" charset="0"/>
              </a:rPr>
              <a:t>Наработка на отказ – </a:t>
            </a:r>
            <a:r>
              <a:rPr lang="en-US" sz="1500" b="1" dirty="0" smtClean="0">
                <a:solidFill>
                  <a:srgbClr val="0083E6"/>
                </a:solidFill>
                <a:latin typeface="Arial Narrow"/>
                <a:cs typeface="Arial" charset="0"/>
              </a:rPr>
              <a:t>7</a:t>
            </a:r>
            <a:r>
              <a:rPr lang="ru-RU" sz="1500" b="1" dirty="0" smtClean="0">
                <a:solidFill>
                  <a:srgbClr val="0083E6"/>
                </a:solidFill>
                <a:latin typeface="Arial Narrow"/>
                <a:cs typeface="Arial" charset="0"/>
              </a:rPr>
              <a:t> 418</a:t>
            </a:r>
            <a:r>
              <a:rPr lang="ru-RU" sz="1500" dirty="0" smtClean="0">
                <a:latin typeface="Arial Narrow"/>
                <a:cs typeface="Arial" charset="0"/>
              </a:rPr>
              <a:t> часов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 Narrow"/>
                <a:cs typeface="Arial" charset="0"/>
              </a:rPr>
              <a:t>Произошло</a:t>
            </a:r>
            <a:r>
              <a:rPr lang="en-US" sz="1500" dirty="0" smtClean="0">
                <a:latin typeface="Arial Narrow"/>
                <a:cs typeface="Arial" charset="0"/>
              </a:rPr>
              <a:t> </a:t>
            </a:r>
            <a:r>
              <a:rPr lang="ru-RU" sz="1500" b="1" dirty="0" smtClean="0">
                <a:solidFill>
                  <a:srgbClr val="0083E6"/>
                </a:solidFill>
                <a:latin typeface="Arial Narrow"/>
                <a:cs typeface="Arial" charset="0"/>
              </a:rPr>
              <a:t>7</a:t>
            </a:r>
            <a:r>
              <a:rPr lang="ru-RU" sz="1500" dirty="0" smtClean="0">
                <a:latin typeface="Arial Narrow"/>
                <a:cs typeface="Arial" charset="0"/>
              </a:rPr>
              <a:t> отказов в работе ГПА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83E6"/>
                </a:solidFill>
                <a:latin typeface="Arial Narrow"/>
                <a:cs typeface="Arial" charset="0"/>
              </a:rPr>
              <a:t>Причины отказов ГПА: </a:t>
            </a:r>
            <a:endParaRPr lang="ru-RU" sz="1500" b="1" dirty="0">
              <a:solidFill>
                <a:srgbClr val="0083E6"/>
              </a:solidFill>
              <a:latin typeface="Arial Narrow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latin typeface="Arial Narrow"/>
                <a:cs typeface="Arial" charset="0"/>
              </a:rPr>
              <a:t>Нарушение внешнего энергоснабжения – 4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latin typeface="Arial Narrow"/>
                <a:cs typeface="Arial" charset="0"/>
              </a:rPr>
              <a:t>Неисправность КИПиА – 2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latin typeface="Arial Narrow"/>
                <a:cs typeface="Arial" charset="0"/>
              </a:rPr>
              <a:t>Неисправность системы регулирования и маслоснабжения – 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15616" y="4820335"/>
            <a:ext cx="8028384" cy="3231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Итоги работы ООО «Газпром трансгаз Томск» по эксплуатации компрессорных станций за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2017-2018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гг.</a:t>
            </a:r>
            <a:endParaRPr lang="en-US" sz="15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0"/>
            <a:ext cx="8172400" cy="627534"/>
          </a:xfrm>
          <a:prstGeom prst="rect">
            <a:avLst/>
          </a:prstGeom>
          <a:solidFill>
            <a:srgbClr val="1D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17556" r="30750" b="33333"/>
          <a:stretch/>
        </p:blipFill>
        <p:spPr bwMode="auto">
          <a:xfrm>
            <a:off x="1" y="0"/>
            <a:ext cx="1115615" cy="6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1115616" y="195485"/>
            <a:ext cx="8028384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dirty="0">
                <a:solidFill>
                  <a:schemeClr val="bg1"/>
                </a:solidFill>
                <a:latin typeface="Arial Narrow" panose="020B0606020202030204" pitchFamily="34" charset="0"/>
              </a:rPr>
              <a:t>Мероприятия по повышению надежности </a:t>
            </a:r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работы ГПА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>
            <a:off x="1426794" y="4453825"/>
            <a:ext cx="914400" cy="82296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115616" y="0"/>
            <a:ext cx="0" cy="6275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" y="4820335"/>
            <a:ext cx="1115615" cy="323165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452" y="4811101"/>
            <a:ext cx="463093" cy="3323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115616" y="4829733"/>
            <a:ext cx="0" cy="313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619793" y="771550"/>
            <a:ext cx="741670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1.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Модернизация </a:t>
            </a:r>
            <a:r>
              <a:rPr lang="ru-RU" sz="2000" dirty="0">
                <a:latin typeface="Arial Narrow" panose="020B0606020202030204" pitchFamily="34" charset="0"/>
              </a:rPr>
              <a:t>системы обеспечения барьерным воздухом </a:t>
            </a:r>
            <a:r>
              <a:rPr lang="ru-RU" sz="2000" dirty="0" smtClean="0">
                <a:latin typeface="Arial Narrow" panose="020B0606020202030204" pitchFamily="34" charset="0"/>
              </a:rPr>
              <a:t>центробежного </a:t>
            </a:r>
            <a:r>
              <a:rPr lang="ru-RU" sz="2000" dirty="0">
                <a:latin typeface="Arial Narrow" panose="020B0606020202030204" pitchFamily="34" charset="0"/>
              </a:rPr>
              <a:t>нагнетателя ГПА-16М-10 «Урал</a:t>
            </a:r>
            <a:r>
              <a:rPr lang="ru-RU" sz="2000" dirty="0" smtClean="0">
                <a:latin typeface="Arial Narrow" panose="020B0606020202030204" pitchFamily="34" charset="0"/>
              </a:rPr>
              <a:t>»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2. </a:t>
            </a:r>
            <a:r>
              <a:rPr lang="ru-RU" sz="2000" dirty="0">
                <a:latin typeface="Arial Narrow" panose="020B0606020202030204" pitchFamily="34" charset="0"/>
              </a:rPr>
              <a:t>Повышение эксплуатационной надежности ЭГПА путем корректировки 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</a:rPr>
              <a:t>алгоритмов </a:t>
            </a:r>
            <a:r>
              <a:rPr lang="ru-RU" sz="2000" dirty="0">
                <a:latin typeface="Arial Narrow" panose="020B0606020202030204" pitchFamily="34" charset="0"/>
              </a:rPr>
              <a:t>САУ </a:t>
            </a:r>
            <a:r>
              <a:rPr lang="ru-RU" sz="2000" dirty="0" smtClean="0">
                <a:latin typeface="Arial Narrow" panose="020B0606020202030204" pitchFamily="34" charset="0"/>
              </a:rPr>
              <a:t>ЭГПА  </a:t>
            </a:r>
            <a:r>
              <a:rPr lang="ru-RU" sz="2000" dirty="0">
                <a:latin typeface="Arial Narrow" panose="020B0606020202030204" pitchFamily="34" charset="0"/>
              </a:rPr>
              <a:t>в части </a:t>
            </a:r>
            <a:r>
              <a:rPr lang="ru-RU" sz="2000" dirty="0" smtClean="0">
                <a:latin typeface="Arial Narrow" panose="020B0606020202030204" pitchFamily="34" charset="0"/>
              </a:rPr>
              <a:t>работы системы </a:t>
            </a:r>
            <a:r>
              <a:rPr lang="ru-RU" sz="2000" dirty="0">
                <a:latin typeface="Arial Narrow" panose="020B0606020202030204" pitchFamily="34" charset="0"/>
              </a:rPr>
              <a:t>газодинамических </a:t>
            </a:r>
            <a:r>
              <a:rPr lang="ru-RU" sz="2000" dirty="0" smtClean="0">
                <a:latin typeface="Arial Narrow" panose="020B0606020202030204" pitchFamily="34" charset="0"/>
              </a:rPr>
              <a:t>уплотнений центробежного </a:t>
            </a:r>
            <a:r>
              <a:rPr lang="ru-RU" sz="2000" dirty="0">
                <a:latin typeface="Arial Narrow" panose="020B0606020202030204" pitchFamily="34" charset="0"/>
              </a:rPr>
              <a:t>нагнетателя </a:t>
            </a:r>
            <a:r>
              <a:rPr lang="ru-RU" sz="2000" dirty="0" smtClean="0">
                <a:latin typeface="Arial Narrow" panose="020B0606020202030204" pitchFamily="34" charset="0"/>
              </a:rPr>
              <a:t>220-11-1-СМП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endParaRPr lang="en-US" sz="300" b="1" dirty="0" smtClean="0">
              <a:solidFill>
                <a:srgbClr val="0083E6"/>
              </a:solidFill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83E6"/>
                </a:solidFill>
                <a:latin typeface="Arial Narrow" panose="020B0606020202030204" pitchFamily="34" charset="0"/>
              </a:rPr>
              <a:t>3</a:t>
            </a:r>
            <a:r>
              <a:rPr lang="ru-RU" sz="20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. </a:t>
            </a:r>
            <a:r>
              <a:rPr lang="ru-RU" sz="2000" dirty="0">
                <a:latin typeface="Arial Narrow" panose="020B0606020202030204" pitchFamily="34" charset="0"/>
              </a:rPr>
              <a:t>Переход на </a:t>
            </a:r>
            <a:r>
              <a:rPr lang="ru-RU" sz="2000" dirty="0" smtClean="0">
                <a:latin typeface="Arial Narrow" panose="020B0606020202030204" pitchFamily="34" charset="0"/>
              </a:rPr>
              <a:t>обновлённое </a:t>
            </a:r>
            <a:r>
              <a:rPr lang="ru-RU" sz="2000" dirty="0">
                <a:latin typeface="Arial Narrow" panose="020B0606020202030204" pitchFamily="34" charset="0"/>
              </a:rPr>
              <a:t>программное обеспечение САУ ГПА </a:t>
            </a:r>
            <a:r>
              <a:rPr lang="ru-RU" sz="2000" dirty="0" smtClean="0">
                <a:latin typeface="Arial Narrow" panose="020B0606020202030204" pitchFamily="34" charset="0"/>
              </a:rPr>
              <a:t>разработки </a:t>
            </a:r>
            <a:r>
              <a:rPr lang="ru-RU" sz="2000" dirty="0">
                <a:latin typeface="Arial Narrow" panose="020B0606020202030204" pitchFamily="34" charset="0"/>
              </a:rPr>
              <a:t>ООО ВФ «ЭЛНА</a:t>
            </a:r>
            <a:r>
              <a:rPr lang="ru-RU" sz="2000" dirty="0" smtClean="0">
                <a:latin typeface="Arial Narrow" panose="020B0606020202030204" pitchFamily="34" charset="0"/>
              </a:rPr>
              <a:t>».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4</a:t>
            </a:r>
            <a:r>
              <a:rPr lang="ru-RU" sz="20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. </a:t>
            </a:r>
            <a:r>
              <a:rPr lang="ru-RU" sz="2000" dirty="0">
                <a:latin typeface="Arial Narrow" panose="020B0606020202030204" pitchFamily="34" charset="0"/>
              </a:rPr>
              <a:t>Вывод параметров </a:t>
            </a:r>
            <a:r>
              <a:rPr lang="ru-RU" sz="2000" dirty="0" smtClean="0">
                <a:latin typeface="Arial Narrow" panose="020B0606020202030204" pitchFamily="34" charset="0"/>
              </a:rPr>
              <a:t>удлинения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ротора </a:t>
            </a:r>
            <a:r>
              <a:rPr lang="ru-RU" sz="2000" dirty="0">
                <a:latin typeface="Arial Narrow" panose="020B0606020202030204" pitchFamily="34" charset="0"/>
              </a:rPr>
              <a:t>АД на АРМ сменного инженера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5</a:t>
            </a:r>
            <a:r>
              <a:rPr lang="ru-RU" sz="20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. </a:t>
            </a:r>
            <a:r>
              <a:rPr lang="ru-RU" sz="2000" dirty="0">
                <a:latin typeface="Arial Narrow" panose="020B0606020202030204" pitchFamily="34" charset="0"/>
              </a:rPr>
              <a:t>Проведение еженедельных совещаний по надежности работы ГПА</a:t>
            </a:r>
            <a:r>
              <a:rPr lang="ru-RU" sz="2000" dirty="0" smtClean="0">
                <a:latin typeface="Arial Narrow" panose="020B0606020202030204" pitchFamily="34" charset="0"/>
              </a:rPr>
              <a:t>.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395536" y="1598186"/>
            <a:ext cx="1152128" cy="469508"/>
          </a:xfrm>
          <a:prstGeom prst="snip2DiagRect">
            <a:avLst>
              <a:gd name="adj1" fmla="val 0"/>
              <a:gd name="adj2" fmla="val 3701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5228" y="1632885"/>
            <a:ext cx="623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ОГЭ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370278" y="2582047"/>
            <a:ext cx="1152128" cy="469508"/>
          </a:xfrm>
          <a:prstGeom prst="snip2DiagRect">
            <a:avLst>
              <a:gd name="adj1" fmla="val 0"/>
              <a:gd name="adj2" fmla="val 3701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5543" y="2616746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ПОА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365076" y="3539642"/>
            <a:ext cx="1152128" cy="469508"/>
          </a:xfrm>
          <a:prstGeom prst="snip2DiagRect">
            <a:avLst>
              <a:gd name="adj1" fmla="val 0"/>
              <a:gd name="adj2" fmla="val 3701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92139" y="3574341"/>
            <a:ext cx="930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ПОЭКС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с двумя вырезанными противолежащими углами 26"/>
          <p:cNvSpPr/>
          <p:nvPr/>
        </p:nvSpPr>
        <p:spPr>
          <a:xfrm>
            <a:off x="365076" y="875345"/>
            <a:ext cx="1152128" cy="469508"/>
          </a:xfrm>
          <a:prstGeom prst="snip2DiagRect">
            <a:avLst>
              <a:gd name="adj1" fmla="val 0"/>
              <a:gd name="adj2" fmla="val 3701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92139" y="910044"/>
            <a:ext cx="930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ПОЭКС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15616" y="4820335"/>
            <a:ext cx="8028384" cy="3231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Итоги работы ООО «Газпром трансгаз Томск» по эксплуатации компрессорных станций за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2017-2018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гг.</a:t>
            </a:r>
            <a:endParaRPr lang="en-US" sz="15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19759"/>
              </p:ext>
            </p:extLst>
          </p:nvPr>
        </p:nvGraphicFramePr>
        <p:xfrm>
          <a:off x="557807" y="822976"/>
          <a:ext cx="5526361" cy="153275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62065"/>
                <a:gridCol w="648072"/>
                <a:gridCol w="720080"/>
                <a:gridCol w="1296144"/>
              </a:tblGrid>
              <a:tr h="3148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работ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1400" b="1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1400" b="1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Выполнение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3E6"/>
                    </a:solidFill>
                  </a:tcPr>
                </a:tc>
              </a:tr>
              <a:tr h="30222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  Капитальный ремонт, в </a:t>
                      </a:r>
                      <a:r>
                        <a:rPr lang="ru-RU" sz="1400" u="none" strike="noStrike" dirty="0" smtClean="0">
                          <a:effectLst/>
                        </a:rPr>
                        <a:t>том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числе: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- СР ЭГПА-4,0/8200-56/1,26-Р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064">
                <a:tc vMerge="1"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- НРР </a:t>
                      </a:r>
                      <a:r>
                        <a:rPr lang="ru-RU" sz="1400" u="none" strike="noStrike" dirty="0">
                          <a:effectLst/>
                        </a:rPr>
                        <a:t>ГПА </a:t>
                      </a:r>
                      <a:r>
                        <a:rPr lang="ru-RU" sz="1100" u="none" strike="noStrike" dirty="0" smtClean="0">
                          <a:effectLst/>
                        </a:rPr>
                        <a:t>(</a:t>
                      </a:r>
                      <a:r>
                        <a:rPr lang="ru-RU" sz="1100" u="none" strike="noStrike" dirty="0">
                          <a:effectLst/>
                        </a:rPr>
                        <a:t>ремонт СГУ в зав. условиях)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1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  Техническое обслуживание ГПА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91%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ДООКС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8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71600" y="0"/>
            <a:ext cx="8172400" cy="627534"/>
          </a:xfrm>
          <a:prstGeom prst="rect">
            <a:avLst/>
          </a:prstGeom>
          <a:solidFill>
            <a:srgbClr val="1D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17556" r="30750" b="33333"/>
          <a:stretch/>
        </p:blipFill>
        <p:spPr bwMode="auto">
          <a:xfrm>
            <a:off x="-1" y="0"/>
            <a:ext cx="1115617" cy="6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1115616" y="195485"/>
            <a:ext cx="8028384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dirty="0">
                <a:solidFill>
                  <a:schemeClr val="bg1"/>
                </a:solidFill>
                <a:latin typeface="Arial Narrow" panose="020B0606020202030204" pitchFamily="34" charset="0"/>
              </a:rPr>
              <a:t>Выполнение </a:t>
            </a:r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плана</a:t>
            </a:r>
            <a:r>
              <a:rPr lang="en-US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КР, </a:t>
            </a:r>
            <a:r>
              <a:rPr lang="ru-RU" sz="1900" dirty="0">
                <a:solidFill>
                  <a:schemeClr val="bg1"/>
                </a:solidFill>
                <a:latin typeface="Arial Narrow" panose="020B0606020202030204" pitchFamily="34" charset="0"/>
              </a:rPr>
              <a:t>ТОиР </a:t>
            </a:r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 ДО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115616" y="0"/>
            <a:ext cx="0" cy="6275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" y="4820335"/>
            <a:ext cx="1115615" cy="323165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452" y="4811101"/>
            <a:ext cx="463093" cy="3323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115616" y="4829733"/>
            <a:ext cx="0" cy="313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0201" y="1437627"/>
            <a:ext cx="3600399" cy="270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15616" y="4820335"/>
            <a:ext cx="8028384" cy="3231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Итоги работы ООО «Газпром трансгаз Томск» по эксплуатации компрессорных станций за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2017-2018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гг.</a:t>
            </a:r>
            <a:endParaRPr lang="en-US" sz="15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7"/>
          <a:stretch/>
        </p:blipFill>
        <p:spPr bwMode="auto">
          <a:xfrm>
            <a:off x="3412343" y="2571750"/>
            <a:ext cx="267182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73593"/>
            <a:ext cx="2685841" cy="201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49191"/>
            <a:ext cx="295116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0"/>
            <a:ext cx="8172400" cy="627534"/>
          </a:xfrm>
          <a:prstGeom prst="rect">
            <a:avLst/>
          </a:prstGeom>
          <a:solidFill>
            <a:srgbClr val="1D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17556" r="30750" b="33333"/>
          <a:stretch/>
        </p:blipFill>
        <p:spPr bwMode="auto">
          <a:xfrm>
            <a:off x="1" y="0"/>
            <a:ext cx="1115615" cy="6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1115616" y="195486"/>
            <a:ext cx="80283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Оценка </a:t>
            </a:r>
            <a:r>
              <a:rPr lang="ru-RU" sz="1900" dirty="0">
                <a:solidFill>
                  <a:schemeClr val="bg1"/>
                </a:solidFill>
                <a:latin typeface="Arial Narrow" panose="020B0606020202030204" pitchFamily="34" charset="0"/>
              </a:rPr>
              <a:t>готовности объектов </a:t>
            </a:r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КС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115616" y="0"/>
            <a:ext cx="0" cy="6275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" y="4820335"/>
            <a:ext cx="1115615" cy="323165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452" y="4811101"/>
            <a:ext cx="463093" cy="3323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1115616" y="4829733"/>
            <a:ext cx="0" cy="313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85029" y="886836"/>
            <a:ext cx="7643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3E6"/>
                </a:solidFill>
                <a:latin typeface="Arial Narrow" panose="020B0606020202030204" pitchFamily="34" charset="0"/>
              </a:rPr>
              <a:t>Качественное приведение объектов </a:t>
            </a:r>
            <a:r>
              <a:rPr lang="ru-RU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КС </a:t>
            </a:r>
            <a:r>
              <a:rPr lang="ru-RU" b="1" dirty="0">
                <a:solidFill>
                  <a:srgbClr val="0083E6"/>
                </a:solidFill>
                <a:latin typeface="Arial Narrow" panose="020B0606020202030204" pitchFamily="34" charset="0"/>
              </a:rPr>
              <a:t>в соответствие </a:t>
            </a:r>
            <a:r>
              <a:rPr lang="ru-RU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с эксплуатационными требованиями </a:t>
            </a:r>
            <a:r>
              <a:rPr lang="ru-RU" b="1" dirty="0">
                <a:solidFill>
                  <a:srgbClr val="0083E6"/>
                </a:solidFill>
                <a:latin typeface="Arial Narrow" panose="020B0606020202030204" pitchFamily="34" charset="0"/>
              </a:rPr>
              <a:t>ЭТ 0115-1.1-2016</a:t>
            </a:r>
            <a:r>
              <a:rPr lang="ru-RU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83E6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1" y="1749191"/>
            <a:ext cx="274743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1736" r="20215" b="6424"/>
          <a:stretch/>
        </p:blipFill>
        <p:spPr bwMode="auto">
          <a:xfrm>
            <a:off x="6265656" y="1749191"/>
            <a:ext cx="2698832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265656" y="3848149"/>
            <a:ext cx="269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F8A"/>
                </a:solidFill>
              </a:rPr>
              <a:t>Сахалинское ЛПУМТ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31840" y="3837423"/>
            <a:ext cx="29511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F8A"/>
                </a:solidFill>
              </a:rPr>
              <a:t>Александровское ЛПУМГ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521" y="3837423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F8A"/>
                </a:solidFill>
              </a:rPr>
              <a:t>Томское ЛПУМГ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15616" y="4820335"/>
            <a:ext cx="8028384" cy="3231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Итоги работы ООО «Газпром трансгаз Томск» по эксплуатации компрессорных станций за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2017-2018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гг.</a:t>
            </a:r>
            <a:endParaRPr lang="en-US" sz="15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 r="-4529"/>
          <a:stretch/>
        </p:blipFill>
        <p:spPr bwMode="auto">
          <a:xfrm>
            <a:off x="6371020" y="1678348"/>
            <a:ext cx="2737484" cy="226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4"/>
          <a:stretch/>
        </p:blipFill>
        <p:spPr bwMode="auto">
          <a:xfrm>
            <a:off x="179512" y="1663146"/>
            <a:ext cx="2918090" cy="227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HolON\Desktop\DSC036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3" r="4312"/>
          <a:stretch/>
        </p:blipFill>
        <p:spPr bwMode="auto">
          <a:xfrm>
            <a:off x="3333432" y="1678349"/>
            <a:ext cx="2822744" cy="22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0"/>
            <a:ext cx="8172400" cy="627534"/>
          </a:xfrm>
          <a:prstGeom prst="rect">
            <a:avLst/>
          </a:prstGeom>
          <a:solidFill>
            <a:srgbClr val="1D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17556" r="30750" b="33333"/>
          <a:stretch/>
        </p:blipFill>
        <p:spPr bwMode="auto">
          <a:xfrm>
            <a:off x="1" y="0"/>
            <a:ext cx="1115615" cy="6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1115616" y="195486"/>
            <a:ext cx="80283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dirty="0">
                <a:solidFill>
                  <a:schemeClr val="bg1"/>
                </a:solidFill>
                <a:latin typeface="Arial Narrow" panose="020B0606020202030204" pitchFamily="34" charset="0"/>
              </a:rPr>
              <a:t>Оценка готовности объектов </a:t>
            </a:r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КС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115616" y="0"/>
            <a:ext cx="0" cy="6275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" y="4820335"/>
            <a:ext cx="1115615" cy="323165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452" y="4811101"/>
            <a:ext cx="463093" cy="3323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115616" y="4829733"/>
            <a:ext cx="0" cy="313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85029" y="893322"/>
            <a:ext cx="7643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3E6"/>
                </a:solidFill>
                <a:latin typeface="Arial Narrow" panose="020B0606020202030204" pitchFamily="34" charset="0"/>
              </a:rPr>
              <a:t>Качественное приведение объектов </a:t>
            </a:r>
            <a:r>
              <a:rPr lang="ru-RU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КС </a:t>
            </a:r>
            <a:r>
              <a:rPr lang="ru-RU" b="1" dirty="0">
                <a:solidFill>
                  <a:srgbClr val="0083E6"/>
                </a:solidFill>
                <a:latin typeface="Arial Narrow" panose="020B0606020202030204" pitchFamily="34" charset="0"/>
              </a:rPr>
              <a:t>в соответствие </a:t>
            </a:r>
            <a:r>
              <a:rPr lang="ru-RU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с эксплуатационными требованиями </a:t>
            </a:r>
            <a:r>
              <a:rPr lang="ru-RU" b="1" dirty="0">
                <a:solidFill>
                  <a:srgbClr val="0083E6"/>
                </a:solidFill>
                <a:latin typeface="Arial Narrow" panose="020B0606020202030204" pitchFamily="34" charset="0"/>
              </a:rPr>
              <a:t>ЭТ 0115-1.1-2016</a:t>
            </a:r>
            <a:r>
              <a:rPr lang="ru-RU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83E6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71020" y="3987371"/>
            <a:ext cx="2555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F8A"/>
                </a:solidFill>
              </a:rPr>
              <a:t>Омское ЛПУМГ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333432" y="3992165"/>
            <a:ext cx="2822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F8A"/>
                </a:solidFill>
              </a:rPr>
              <a:t>Барабинское ЛПУМГ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3992165"/>
            <a:ext cx="2918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F8A"/>
                </a:solidFill>
              </a:rPr>
              <a:t>Юргинское ЛПУМГ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15616" y="4820335"/>
            <a:ext cx="8028384" cy="3231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Итоги работы ООО «Газпром трансгаз Томск» по эксплуатации компрессорных станций за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2017-2018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гг.</a:t>
            </a:r>
            <a:endParaRPr lang="en-US" sz="15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8028384" cy="627533"/>
          </a:xfrm>
          <a:prstGeom prst="rect">
            <a:avLst/>
          </a:prstGeom>
          <a:solidFill>
            <a:srgbClr val="1D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17556" r="30750" b="33333"/>
          <a:stretch/>
        </p:blipFill>
        <p:spPr bwMode="auto">
          <a:xfrm>
            <a:off x="-1" y="0"/>
            <a:ext cx="1115617" cy="6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1115616" y="195485"/>
            <a:ext cx="8028384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115616" y="0"/>
            <a:ext cx="0" cy="6275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" y="4820335"/>
            <a:ext cx="1115615" cy="323165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452" y="4811101"/>
            <a:ext cx="463093" cy="3323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9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115616" y="4829733"/>
            <a:ext cx="0" cy="313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590" y="915566"/>
            <a:ext cx="3707902" cy="23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46"/>
          <p:cNvSpPr>
            <a:spLocks noChangeArrowheads="1"/>
          </p:cNvSpPr>
          <p:nvPr/>
        </p:nvSpPr>
        <p:spPr bwMode="auto">
          <a:xfrm>
            <a:off x="287884" y="915566"/>
            <a:ext cx="36360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В эксплуатации 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12 </a:t>
            </a:r>
            <a:r>
              <a:rPr lang="ru-RU" sz="1600" b="1" dirty="0" smtClean="0">
                <a:latin typeface="Arial Narrow" panose="020B0606020202030204" pitchFamily="34" charset="0"/>
              </a:rPr>
              <a:t>ед. </a:t>
            </a:r>
            <a:r>
              <a:rPr lang="ru-RU" sz="1600" b="1" dirty="0">
                <a:latin typeface="Arial Narrow" panose="020B0606020202030204" pitchFamily="34" charset="0"/>
              </a:rPr>
              <a:t>винтовых компрессоров типа «ZT» производства </a:t>
            </a:r>
            <a:r>
              <a:rPr lang="ru-RU" sz="1600" b="1" dirty="0" smtClean="0">
                <a:latin typeface="Arial Narrow" panose="020B0606020202030204" pitchFamily="34" charset="0"/>
              </a:rPr>
              <a:t>«Atlas </a:t>
            </a:r>
            <a:r>
              <a:rPr lang="ru-RU" sz="1600" b="1" dirty="0" err="1" smtClean="0">
                <a:latin typeface="Arial Narrow" panose="020B0606020202030204" pitchFamily="34" charset="0"/>
              </a:rPr>
              <a:t>Copco</a:t>
            </a:r>
            <a:r>
              <a:rPr lang="ru-RU" sz="1600" b="1" dirty="0" smtClean="0">
                <a:latin typeface="Arial Narrow" panose="020B0606020202030204" pitchFamily="34" charset="0"/>
              </a:rPr>
              <a:t>»:</a:t>
            </a:r>
            <a:endParaRPr lang="ru-RU" sz="1600" dirty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rgbClr val="0083E6"/>
                </a:solidFill>
                <a:latin typeface="Arial Narrow" panose="020B0606020202030204" pitchFamily="34" charset="0"/>
              </a:rPr>
              <a:t>– </a:t>
            </a:r>
            <a:r>
              <a:rPr lang="ru-RU" sz="1600" dirty="0" smtClean="0">
                <a:latin typeface="Arial Narrow" panose="020B0606020202030204" pitchFamily="34" charset="0"/>
              </a:rPr>
              <a:t>с частотным  приводом</a:t>
            </a:r>
            <a:endParaRPr lang="ru-RU" sz="1600" dirty="0"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latin typeface="Arial Narrow" panose="020B0606020202030204" pitchFamily="34" charset="0"/>
              </a:rPr>
              <a:t>     компрессор </a:t>
            </a:r>
            <a:r>
              <a:rPr lang="en-US" sz="1600" dirty="0" smtClean="0">
                <a:latin typeface="Arial Narrow" panose="020B0606020202030204" pitchFamily="34" charset="0"/>
              </a:rPr>
              <a:t>ZT132VSD</a:t>
            </a:r>
            <a:r>
              <a:rPr lang="ru-RU" sz="1600" dirty="0" smtClean="0">
                <a:latin typeface="Arial Narrow" panose="020B0606020202030204" pitchFamily="34" charset="0"/>
              </a:rPr>
              <a:t>-8,6-50</a:t>
            </a:r>
            <a:r>
              <a:rPr lang="en-US" sz="1600" dirty="0" smtClean="0">
                <a:latin typeface="Arial Narrow" panose="020B0606020202030204" pitchFamily="34" charset="0"/>
              </a:rPr>
              <a:t>FF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–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6 </a:t>
            </a:r>
            <a:r>
              <a:rPr lang="ru-RU" sz="1600" b="1" dirty="0">
                <a:solidFill>
                  <a:srgbClr val="0083E6"/>
                </a:solidFill>
                <a:latin typeface="Arial Narrow" panose="020B0606020202030204" pitchFamily="34" charset="0"/>
              </a:rPr>
              <a:t>шт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.</a:t>
            </a:r>
            <a:endParaRPr lang="ru-RU" sz="1600" b="1" dirty="0">
              <a:solidFill>
                <a:srgbClr val="0083E6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–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без частотного привода </a:t>
            </a:r>
          </a:p>
          <a:p>
            <a:pPr algn="just"/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    компрессор </a:t>
            </a:r>
            <a:r>
              <a:rPr lang="en-US" sz="1600" dirty="0" smtClean="0">
                <a:latin typeface="Arial Narrow" panose="020B0606020202030204" pitchFamily="34" charset="0"/>
              </a:rPr>
              <a:t>ZT132</a:t>
            </a:r>
            <a:r>
              <a:rPr lang="ru-RU" sz="1600" dirty="0" smtClean="0">
                <a:latin typeface="Arial Narrow" panose="020B0606020202030204" pitchFamily="34" charset="0"/>
              </a:rPr>
              <a:t>-7,5-50</a:t>
            </a:r>
            <a:r>
              <a:rPr lang="en-US" sz="1600" dirty="0" smtClean="0">
                <a:latin typeface="Arial Narrow" panose="020B0606020202030204" pitchFamily="34" charset="0"/>
              </a:rPr>
              <a:t>FF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– 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6 </a:t>
            </a:r>
            <a:r>
              <a:rPr lang="ru-RU" sz="1600" b="1" dirty="0">
                <a:solidFill>
                  <a:srgbClr val="0083E6"/>
                </a:solidFill>
                <a:latin typeface="Arial Narrow" panose="020B0606020202030204" pitchFamily="34" charset="0"/>
              </a:rPr>
              <a:t>шт</a:t>
            </a:r>
            <a:r>
              <a:rPr lang="ru-RU" sz="1600" b="1" dirty="0" smtClean="0">
                <a:solidFill>
                  <a:srgbClr val="0083E6"/>
                </a:solidFill>
                <a:latin typeface="Arial Narrow" panose="020B0606020202030204" pitchFamily="34" charset="0"/>
              </a:rPr>
              <a:t>.</a:t>
            </a:r>
            <a:endParaRPr lang="ru-RU" sz="1600" b="1" dirty="0">
              <a:solidFill>
                <a:srgbClr val="0083E6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2338"/>
              </p:ext>
            </p:extLst>
          </p:nvPr>
        </p:nvGraphicFramePr>
        <p:xfrm>
          <a:off x="235998" y="3579862"/>
          <a:ext cx="8728490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39658"/>
                <a:gridCol w="1512168"/>
                <a:gridCol w="1152128"/>
                <a:gridCol w="1152128"/>
                <a:gridCol w="1189049"/>
                <a:gridCol w="1184906"/>
                <a:gridCol w="1298453"/>
              </a:tblGrid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rgbClr val="0083E6"/>
                          </a:solidFill>
                          <a:latin typeface="Arial Narrow" panose="020B0606020202030204" pitchFamily="34" charset="0"/>
                        </a:rPr>
                        <a:t>Суммарная наработка компрессоров*</a:t>
                      </a:r>
                      <a:endParaRPr lang="ru-RU" sz="1300" b="0" kern="1200" dirty="0">
                        <a:solidFill>
                          <a:srgbClr val="0083E6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КС «Александровская»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КС «Вертикос»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КС «Парабель»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КС «Чажемто»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КС «Володино»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КС «Проскоково»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0083E6"/>
                          </a:solidFill>
                        </a:rPr>
                        <a:t>6027</a:t>
                      </a:r>
                      <a:endParaRPr lang="ru-RU" sz="1400" b="1" kern="1200" dirty="0">
                        <a:solidFill>
                          <a:srgbClr val="0083E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0083E6"/>
                          </a:solidFill>
                        </a:rPr>
                        <a:t>23 856</a:t>
                      </a:r>
                      <a:endParaRPr lang="ru-RU" sz="1400" b="1" kern="1200" dirty="0">
                        <a:solidFill>
                          <a:srgbClr val="0083E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83E6"/>
                          </a:solidFill>
                        </a:rPr>
                        <a:t>5</a:t>
                      </a:r>
                      <a:r>
                        <a:rPr lang="en-US" sz="1400" b="1" kern="1200" dirty="0" smtClean="0">
                          <a:solidFill>
                            <a:srgbClr val="0083E6"/>
                          </a:solidFill>
                        </a:rPr>
                        <a:t>9</a:t>
                      </a:r>
                      <a:r>
                        <a:rPr lang="ru-RU" sz="1400" b="1" kern="1200" dirty="0" smtClean="0">
                          <a:solidFill>
                            <a:srgbClr val="0083E6"/>
                          </a:solidFill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rgbClr val="0083E6"/>
                          </a:solidFill>
                        </a:rPr>
                        <a:t>9</a:t>
                      </a:r>
                      <a:r>
                        <a:rPr lang="ru-RU" sz="1400" b="1" kern="1200" dirty="0" smtClean="0">
                          <a:solidFill>
                            <a:srgbClr val="0083E6"/>
                          </a:solidFill>
                        </a:rPr>
                        <a:t>80</a:t>
                      </a:r>
                      <a:endParaRPr lang="ru-RU" sz="1400" b="1" kern="1200" dirty="0">
                        <a:solidFill>
                          <a:srgbClr val="0083E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0083E6"/>
                          </a:solidFill>
                        </a:rPr>
                        <a:t>22 120</a:t>
                      </a:r>
                      <a:endParaRPr lang="ru-RU" sz="1400" b="1" kern="1200" dirty="0">
                        <a:solidFill>
                          <a:srgbClr val="0083E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0083E6"/>
                          </a:solidFill>
                        </a:rPr>
                        <a:t>24 243</a:t>
                      </a:r>
                      <a:endParaRPr lang="ru-RU" sz="1400" b="1" kern="1200" dirty="0">
                        <a:solidFill>
                          <a:srgbClr val="0083E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0083E6"/>
                          </a:solidFill>
                        </a:rPr>
                        <a:t>15 708</a:t>
                      </a:r>
                      <a:endParaRPr lang="ru-RU" sz="1400" b="1" kern="1200" dirty="0">
                        <a:solidFill>
                          <a:srgbClr val="0083E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1115616" y="195486"/>
            <a:ext cx="80283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dirty="0">
                <a:solidFill>
                  <a:schemeClr val="bg1"/>
                </a:solidFill>
                <a:latin typeface="Arial Narrow" panose="020B0606020202030204" pitchFamily="34" charset="0"/>
              </a:rPr>
              <a:t>Парк </a:t>
            </a:r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компрессоров сжатого воздуха для обеспечения </a:t>
            </a:r>
            <a:r>
              <a:rPr lang="ru-RU" sz="1900" dirty="0">
                <a:solidFill>
                  <a:schemeClr val="bg1"/>
                </a:solidFill>
                <a:latin typeface="Arial Narrow" panose="020B0606020202030204" pitchFamily="34" charset="0"/>
              </a:rPr>
              <a:t>Э</a:t>
            </a:r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ГПА </a:t>
            </a:r>
            <a:r>
              <a:rPr lang="ru-RU" sz="1900" dirty="0">
                <a:solidFill>
                  <a:schemeClr val="bg1"/>
                </a:solidFill>
                <a:latin typeface="Arial Narrow" panose="020B0606020202030204" pitchFamily="34" charset="0"/>
              </a:rPr>
              <a:t>барьерным воздухом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4820335"/>
            <a:ext cx="8028384" cy="3231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Итоги работы ООО «Газпром трансгаз Томск» по эксплуатации компрессорных станций за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</a:t>
            </a:r>
            <a:r>
              <a:rPr lang="en-US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-201</a:t>
            </a:r>
            <a:r>
              <a:rPr lang="en-US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гг.</a:t>
            </a:r>
            <a:endParaRPr lang="en-US" sz="15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4443958"/>
            <a:ext cx="2469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*по состоянию на 30.1</a:t>
            </a:r>
            <a:r>
              <a:rPr lang="en-US" sz="1600" dirty="0" smtClean="0">
                <a:latin typeface="Arial Narrow" panose="020B0606020202030204" pitchFamily="34" charset="0"/>
              </a:rPr>
              <a:t>1</a:t>
            </a:r>
            <a:r>
              <a:rPr lang="ru-RU" sz="1600" dirty="0" smtClean="0">
                <a:latin typeface="Arial Narrow" panose="020B0606020202030204" pitchFamily="34" charset="0"/>
              </a:rPr>
              <a:t>.201</a:t>
            </a:r>
            <a:r>
              <a:rPr lang="en-US" sz="1600" dirty="0" smtClean="0">
                <a:latin typeface="Arial Narrow" panose="020B0606020202030204" pitchFamily="34" charset="0"/>
              </a:rPr>
              <a:t>8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531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D397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 fontScale="92500" lnSpcReduction="10000"/>
      </a:bodyPr>
      <a:lstStyle>
        <a:defPPr algn="l">
          <a:defRPr sz="2000" dirty="0" smtClean="0">
            <a:solidFill>
              <a:schemeClr val="bg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6288</TotalTime>
  <Words>823</Words>
  <Application>Microsoft Macintosh PowerPoint</Application>
  <PresentationFormat>Экран (16:9)</PresentationFormat>
  <Paragraphs>162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Холодов Олег Николаевич</dc:creator>
  <cp:lastModifiedBy>Александр Парфенов</cp:lastModifiedBy>
  <cp:revision>588</cp:revision>
  <cp:lastPrinted>2018-12-02T04:04:40Z</cp:lastPrinted>
  <dcterms:created xsi:type="dcterms:W3CDTF">2016-10-21T03:31:28Z</dcterms:created>
  <dcterms:modified xsi:type="dcterms:W3CDTF">2018-12-05T05:30:37Z</dcterms:modified>
</cp:coreProperties>
</file>