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6639" r:id="rId2"/>
    <p:sldMasterId id="2147486646" r:id="rId3"/>
  </p:sldMasterIdLst>
  <p:notesMasterIdLst>
    <p:notesMasterId r:id="rId9"/>
  </p:notesMasterIdLst>
  <p:sldIdLst>
    <p:sldId id="256" r:id="rId4"/>
    <p:sldId id="310" r:id="rId5"/>
    <p:sldId id="296" r:id="rId6"/>
    <p:sldId id="312" r:id="rId7"/>
    <p:sldId id="277" r:id="rId8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9FF"/>
    <a:srgbClr val="AD5BFF"/>
    <a:srgbClr val="0634C6"/>
    <a:srgbClr val="CC99FF"/>
    <a:srgbClr val="00CCFF"/>
    <a:srgbClr val="0082C8"/>
    <a:srgbClr val="008EC0"/>
    <a:srgbClr val="008AF2"/>
    <a:srgbClr val="A568D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5" autoAdjust="0"/>
    <p:restoredTop sz="93511" autoAdjust="0"/>
  </p:normalViewPr>
  <p:slideViewPr>
    <p:cSldViewPr>
      <p:cViewPr varScale="1">
        <p:scale>
          <a:sx n="144" d="100"/>
          <a:sy n="144" d="100"/>
        </p:scale>
        <p:origin x="93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1420310648641"/>
          <c:y val="0.11155864321127677"/>
          <c:w val="0.85692154581290703"/>
          <c:h val="0.61665370574663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реализации КПГ, млн куб м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bg1"/>
              </a:solidFill>
              <a:ln w="12700">
                <a:noFill/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0C-48DF-9173-710D09D780E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0C-48DF-9173-710D09D780E4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346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374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405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480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0C-48DF-9173-710D09D780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526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100" b="1" i="0" u="none" strike="noStrike" kern="120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sym typeface="Symbol"/>
                      </a:rPr>
                      <a:t>598</a:t>
                    </a:r>
                    <a:endParaRPr lang="en-US" sz="1100" dirty="0"/>
                  </a:p>
                </c:rich>
              </c:tx>
              <c:spPr>
                <a:noFill/>
                <a:ln>
                  <a:solidFill>
                    <a:schemeClr val="bg1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0C-48DF-9173-710D09D780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702347663484407E-16"/>
                  <c:y val="-1.4337068924561468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rgbClr val="FF99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>
                        <a:solidFill>
                          <a:srgbClr val="FF9900"/>
                        </a:solidFill>
                      </a:rPr>
                      <a:t>730</a:t>
                    </a:r>
                  </a:p>
                </c:rich>
              </c:tx>
              <c:spPr>
                <a:noFill/>
                <a:ln>
                  <a:solidFill>
                    <a:srgbClr val="FF9900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349</c:v>
                </c:pt>
                <c:pt idx="1">
                  <c:v>375</c:v>
                </c:pt>
                <c:pt idx="2">
                  <c:v>406</c:v>
                </c:pt>
                <c:pt idx="3">
                  <c:v>436</c:v>
                </c:pt>
                <c:pt idx="4">
                  <c:v>481</c:v>
                </c:pt>
                <c:pt idx="5">
                  <c:v>528</c:v>
                </c:pt>
                <c:pt idx="6">
                  <c:v>600</c:v>
                </c:pt>
                <c:pt idx="7">
                  <c:v>730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F0C-48DF-9173-710D09D78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60065792"/>
        <c:axId val="160061872"/>
      </c:barChart>
      <c:catAx>
        <c:axId val="16006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60061872"/>
        <c:crosses val="autoZero"/>
        <c:auto val="1"/>
        <c:lblAlgn val="ctr"/>
        <c:lblOffset val="100"/>
        <c:noMultiLvlLbl val="0"/>
      </c:catAx>
      <c:valAx>
        <c:axId val="16006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 b="0">
                <a:solidFill>
                  <a:schemeClr val="bg1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60065792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37EEC-B410-411B-B0F8-7E9E38279FA1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706"/>
            <a:ext cx="5438775" cy="44661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0F1D89-E3D0-4CD2-BCC4-B3225D032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47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1FF03-6DCB-4FA2-9471-058629E7C2C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0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baseline="0" dirty="0"/>
              <a:t> правую сторону надо добавить разбивку цифры 294: 235 эксплуатируются «Газпром газомоторное топливо», 59 ДО ПАО «Газпром»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6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269A-5BF0-42F1-9767-43807868C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9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" y="825103"/>
            <a:ext cx="3059113" cy="3919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BC16-CCF0-4CF6-AC2D-BD880A629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9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7446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4E37-AB1D-4997-BE60-CAA0B6537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1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F320-C55F-4937-971E-8216DB19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921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8898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8526" y="1200150"/>
            <a:ext cx="6756399" cy="3280410"/>
          </a:xfrm>
        </p:spPr>
        <p:txBody>
          <a:bodyPr anchor="ctr">
            <a:noAutofit/>
          </a:bodyPr>
          <a:lstStyle>
            <a:lvl1pPr>
              <a:buNone/>
              <a:defRPr sz="2600" b="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562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21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89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034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745F-F3D0-4BCA-BBFA-BF598372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45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183-55F4-4AEF-A040-D7F3E49CF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1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-19409"/>
            <a:ext cx="6985000" cy="757238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1844-E032-4943-9656-17752E7A4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1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3749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5132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846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169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6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954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123726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4797425"/>
            <a:ext cx="312737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6D45-ABFE-4ACF-97CA-6F25C5D3C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4772025"/>
            <a:ext cx="14874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696B-2E6E-4BF3-B652-C66D76EFF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8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51A91-C842-423A-8192-4D8790E7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8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3919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0853-C73B-4C66-A199-95B25FF2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DA36-1C98-45CF-9C93-2CD51F71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6EC4-3CA6-4C79-A4A2-3E6F76D3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3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FE5F-423D-43DB-975A-CD0A2030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6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2D98-40FC-49AB-BA9C-99761252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2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C0C8-A745-4C0E-943E-337569E98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815975"/>
            <a:ext cx="91440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72050AD0-7BA2-455D-9FCB-9AE6D687E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5" name="Line 16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6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7" name="Picture 20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2875"/>
            <a:ext cx="1547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63" r:id="rId1"/>
    <p:sldLayoutId id="2147486864" r:id="rId2"/>
    <p:sldLayoutId id="2147486865" r:id="rId3"/>
    <p:sldLayoutId id="2147486866" r:id="rId4"/>
    <p:sldLayoutId id="2147486867" r:id="rId5"/>
    <p:sldLayoutId id="2147486868" r:id="rId6"/>
    <p:sldLayoutId id="2147486869" r:id="rId7"/>
    <p:sldLayoutId id="2147486870" r:id="rId8"/>
    <p:sldLayoutId id="2147486871" r:id="rId9"/>
    <p:sldLayoutId id="2147486872" r:id="rId10"/>
    <p:sldLayoutId id="2147486873" r:id="rId11"/>
    <p:sldLayoutId id="21474868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622800"/>
            <a:ext cx="1936750" cy="5397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4622800"/>
            <a:ext cx="9144000" cy="5397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8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2059" name="Рисунок 22" descr="GP Ru.w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4" r:id="rId1"/>
    <p:sldLayoutId id="2147486875" r:id="rId2"/>
    <p:sldLayoutId id="2147486876" r:id="rId3"/>
    <p:sldLayoutId id="2147486877" r:id="rId4"/>
    <p:sldLayoutId id="2147486878" r:id="rId5"/>
    <p:sldLayoutId id="2147486885" r:id="rId6"/>
    <p:sldLayoutId id="214748688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7" r:id="rId6"/>
    <p:sldLayoutId id="214748688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720" y="1599642"/>
            <a:ext cx="6478587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  <a:t>СОВЕРШЕНСТВОВАНИЕ ДЕЯТЕЛЬНОСТИ</a:t>
            </a:r>
            <a:b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</a:br>
            <a: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  <a:t>ГАЗОТРАНСПОРТНЫХ ОБЩЕСТВ</a:t>
            </a:r>
            <a:b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</a:br>
            <a:r>
              <a:rPr lang="ru-RU" altLang="ru-RU" sz="2300" b="1" dirty="0" smtClean="0">
                <a:ea typeface="Arial Narrow" pitchFamily="34" charset="0"/>
                <a:cs typeface="Arial Narrow" pitchFamily="34" charset="0"/>
              </a:rPr>
              <a:t>ПЕРСПЕКТИВЫ И ЗАДАЧИ</a:t>
            </a:r>
            <a:endParaRPr altLang="ru-RU" sz="1900" dirty="0" smtClean="0"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body" sz="quarter" idx="1"/>
          </p:nvPr>
        </p:nvSpPr>
        <p:spPr>
          <a:xfrm>
            <a:off x="2051050" y="3579813"/>
            <a:ext cx="6842125" cy="863600"/>
          </a:xfrm>
        </p:spPr>
        <p:txBody>
          <a:bodyPr/>
          <a:lstStyle/>
          <a:p>
            <a:pPr algn="l" eaLnBrk="1" hangingPunct="1"/>
            <a:r>
              <a:rPr lang="ru-RU" altLang="ru-RU" sz="2200" b="1" dirty="0" smtClean="0">
                <a:ea typeface="Arial Narrow" pitchFamily="34" charset="0"/>
                <a:cs typeface="Arial Narrow" pitchFamily="34" charset="0"/>
              </a:rPr>
              <a:t>А.А. САВИН</a:t>
            </a:r>
          </a:p>
          <a:p>
            <a:pPr algn="l" eaLnBrk="1" hangingPunct="1"/>
            <a:r>
              <a:rPr lang="ru-RU" altLang="ru-RU" sz="2200" b="1" dirty="0" smtClean="0">
                <a:ea typeface="Arial Narrow" pitchFamily="34" charset="0"/>
                <a:cs typeface="Arial Narrow" pitchFamily="34" charset="0"/>
              </a:rPr>
              <a:t>ЗАМЕСТИТЕЛЬ НАЧАЛЬНИКА ДЕПАРТАМЕНТА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9732" y="4623978"/>
            <a:ext cx="6915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8"/>
          <p:cNvSpPr>
            <a:spLocks noGrp="1" noChangeArrowheads="1"/>
          </p:cNvSpPr>
          <p:nvPr>
            <p:ph type="title"/>
          </p:nvPr>
        </p:nvSpPr>
        <p:spPr>
          <a:xfrm>
            <a:off x="2051050" y="242888"/>
            <a:ext cx="6985000" cy="522287"/>
          </a:xfrm>
          <a:extLst/>
        </p:spPr>
        <p:txBody>
          <a:bodyPr/>
          <a:lstStyle/>
          <a:p>
            <a:pPr>
              <a:defRPr/>
            </a:pP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Газотранспортная система (ГТС)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14963" r="44427" b="49933"/>
          <a:stretch/>
        </p:blipFill>
        <p:spPr bwMode="auto">
          <a:xfrm>
            <a:off x="0" y="1082805"/>
            <a:ext cx="9144000" cy="35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0"/>
          <p:cNvSpPr txBox="1">
            <a:spLocks noChangeArrowheads="1"/>
          </p:cNvSpPr>
          <p:nvPr/>
        </p:nvSpPr>
        <p:spPr bwMode="auto">
          <a:xfrm>
            <a:off x="0" y="1380452"/>
            <a:ext cx="9130536" cy="32470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172,6</a:t>
            </a:r>
            <a:r>
              <a:rPr lang="ru-RU" sz="19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 тыс. км 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газопроводов</a:t>
            </a:r>
          </a:p>
          <a:p>
            <a:pPr algn="ctr">
              <a:defRPr/>
            </a:pP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254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ед. КС с установленной мощностью 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47,1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тыс. 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МВт</a:t>
            </a:r>
          </a:p>
          <a:p>
            <a:pPr algn="ctr">
              <a:defRPr/>
            </a:pP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Более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4000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ГРС </a:t>
            </a:r>
            <a:r>
              <a:rPr lang="ru-RU" sz="19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 суммарной проектной 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производительностью</a:t>
            </a:r>
          </a:p>
          <a:p>
            <a:pPr algn="ctr">
              <a:defRPr/>
            </a:pP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200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млн. 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1900" b="1" spc="50" baseline="30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/час</a:t>
            </a:r>
          </a:p>
          <a:p>
            <a:pPr algn="ctr">
              <a:defRPr/>
            </a:pP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42,6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тыс. км газораспределительных сетей</a:t>
            </a:r>
          </a:p>
          <a:p>
            <a:pPr algn="ctr">
              <a:defRPr/>
            </a:pP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15,5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пунктов редуцирования газа</a:t>
            </a:r>
          </a:p>
          <a:p>
            <a:pPr algn="ctr">
              <a:defRPr/>
            </a:pP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290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автомобильных газонаполнительных компрессорных станций</a:t>
            </a:r>
          </a:p>
          <a:p>
            <a:pPr algn="ctr">
              <a:defRPr/>
            </a:pP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 объемом реализации газа более 600 млн 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1900" b="1" spc="50" baseline="30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/год</a:t>
            </a:r>
            <a:r>
              <a:rPr lang="ru-RU" sz="1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	</a:t>
            </a:r>
          </a:p>
          <a:p>
            <a:pPr algn="ctr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Заголовок 1"/>
          <p:cNvSpPr txBox="1">
            <a:spLocks/>
          </p:cNvSpPr>
          <p:nvPr/>
        </p:nvSpPr>
        <p:spPr bwMode="auto">
          <a:xfrm>
            <a:off x="2735796" y="287298"/>
            <a:ext cx="5946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altLang="ru-RU" sz="2400" b="0" kern="0" dirty="0" smtClean="0"/>
              <a:t>Направление ГРС и газовое хозяйство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930244" y="4627123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13095" r="4375" b="13095"/>
          <a:stretch/>
        </p:blipFill>
        <p:spPr>
          <a:xfrm>
            <a:off x="222412" y="1231128"/>
            <a:ext cx="3744416" cy="2337425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2139702"/>
            <a:ext cx="3735740" cy="232067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476729" y="2283718"/>
            <a:ext cx="2232248" cy="12961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Narrow" panose="020B0606020202030204" pitchFamily="34" charset="0"/>
              </a:rPr>
              <a:t>Всего  в зоне эксплуатационной ответственности</a:t>
            </a:r>
          </a:p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4 312 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ГРС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2688" y="1095586"/>
            <a:ext cx="2232248" cy="10081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Arial Narrow" panose="020B0606020202030204" pitchFamily="34" charset="0"/>
              </a:rPr>
              <a:t>На территории РФ</a:t>
            </a:r>
          </a:p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3 980 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ГРС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82027" y="3583657"/>
            <a:ext cx="2232248" cy="10081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Arial Narrow" panose="020B0606020202030204" pitchFamily="34" charset="0"/>
              </a:rPr>
              <a:t>Зарубежные</a:t>
            </a:r>
          </a:p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332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ГРС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764756" y="2323977"/>
            <a:ext cx="352425" cy="759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30" y="1057474"/>
            <a:ext cx="4496731" cy="370302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0241" y="-135419"/>
            <a:ext cx="6762750" cy="857250"/>
          </a:xfrm>
        </p:spPr>
        <p:txBody>
          <a:bodyPr/>
          <a:lstStyle/>
          <a:p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  <a:sym typeface="Arial Narrow" pitchFamily="34" charset="0"/>
              </a:rPr>
              <a:t>Направление Газомоторное топливо</a:t>
            </a:r>
            <a:endParaRPr lang="ru-RU" altLang="ru-RU" dirty="0">
              <a:solidFill>
                <a:prstClr val="white"/>
              </a:solidFill>
              <a:cs typeface="Calibri" panose="020F0502020204030204" pitchFamily="34" charset="0"/>
              <a:sym typeface="Arial Narrow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2869" y="1214569"/>
            <a:ext cx="3638549" cy="430887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441829">
              <a:buSzPct val="90000"/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Объем реализации природного газа в качестве моторного топлива с АГНКС Группы Газпром 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2225463" y="1643264"/>
            <a:ext cx="357989" cy="1643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173</a:t>
            </a:r>
          </a:p>
        </p:txBody>
      </p:sp>
      <p:graphicFrame>
        <p:nvGraphicFramePr>
          <p:cNvPr id="30" name="Диаграмма 29"/>
          <p:cNvGraphicFramePr/>
          <p:nvPr>
            <p:extLst/>
          </p:nvPr>
        </p:nvGraphicFramePr>
        <p:xfrm>
          <a:off x="122808" y="1936665"/>
          <a:ext cx="4351020" cy="189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-39020" y="3358976"/>
            <a:ext cx="67037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b="1" dirty="0">
                <a:solidFill>
                  <a:schemeClr val="bg1"/>
                </a:solidFill>
                <a:latin typeface="Arial Narrow" panose="020B0606020202030204" pitchFamily="34" charset="0"/>
              </a:rPr>
              <a:t>МЛН</a:t>
            </a:r>
            <a:r>
              <a:rPr lang="en-US" sz="825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825" b="1" dirty="0">
                <a:solidFill>
                  <a:schemeClr val="bg1"/>
                </a:solidFill>
                <a:latin typeface="Arial Narrow" panose="020B0606020202030204" pitchFamily="34" charset="0"/>
              </a:rPr>
              <a:t>КУБ М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35385" y="2977099"/>
            <a:ext cx="661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>
                <a:solidFill>
                  <a:srgbClr val="0079C2"/>
                </a:solidFill>
                <a:latin typeface="Arial Narrow" panose="020B0606020202030204" pitchFamily="34" charset="0"/>
              </a:rPr>
              <a:t>ФАКТ</a:t>
            </a:r>
          </a:p>
          <a:p>
            <a:pPr algn="ctr"/>
            <a:r>
              <a:rPr lang="ru-RU" sz="600" b="1" dirty="0">
                <a:solidFill>
                  <a:srgbClr val="0079C2"/>
                </a:solidFill>
                <a:latin typeface="Arial Narrow" panose="020B0606020202030204" pitchFamily="34" charset="0"/>
              </a:rPr>
              <a:t>(</a:t>
            </a:r>
            <a:r>
              <a:rPr lang="ru-RU" sz="500" b="1" dirty="0">
                <a:solidFill>
                  <a:srgbClr val="0079C2"/>
                </a:solidFill>
                <a:latin typeface="Arial Narrow" panose="020B0606020202030204" pitchFamily="34" charset="0"/>
              </a:rPr>
              <a:t>1 полугодие)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7919" y="1697313"/>
            <a:ext cx="161399" cy="10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5512671" y="1818357"/>
            <a:ext cx="0" cy="75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5232763" y="1243453"/>
            <a:ext cx="591450" cy="591450"/>
          </a:xfrm>
          <a:prstGeom prst="ellipse">
            <a:avLst/>
          </a:prstGeom>
          <a:solidFill>
            <a:srgbClr val="0079C2"/>
          </a:solidFill>
          <a:ln w="38100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67269" y="1398348"/>
            <a:ext cx="2706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699"/>
                </a:solidFill>
                <a:latin typeface="Arial Narrow" panose="020B0606020202030204" pitchFamily="34" charset="0"/>
              </a:rPr>
              <a:t>АГНКС Группы Газпром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223991" y="1302368"/>
            <a:ext cx="84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294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677764" y="1857799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9C2"/>
                </a:solidFill>
                <a:latin typeface="Arial Narrow" panose="020B0606020202030204" pitchFamily="34" charset="0"/>
              </a:rPr>
              <a:t>235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48296" y="2231299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9C2"/>
                </a:solidFill>
                <a:latin typeface="Arial Narrow" panose="020B0606020202030204" pitchFamily="34" charset="0"/>
              </a:rPr>
              <a:t>59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6215090" y="1960920"/>
            <a:ext cx="2507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3366"/>
                </a:solidFill>
                <a:latin typeface="Arial Narrow" panose="020B0606020202030204" pitchFamily="34" charset="0"/>
              </a:rPr>
              <a:t>ООО «Газпром газомоторное топливо»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215090" y="2329668"/>
            <a:ext cx="1345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3366"/>
                </a:solidFill>
                <a:latin typeface="Arial Narrow" panose="020B0606020202030204" pitchFamily="34" charset="0"/>
              </a:rPr>
              <a:t>ДО ПАО «Газпром»</a:t>
            </a: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>
            <a:off x="5512671" y="2112374"/>
            <a:ext cx="1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5512671" y="2498904"/>
            <a:ext cx="1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3618004" y="1878406"/>
            <a:ext cx="448468" cy="182766"/>
          </a:xfrm>
          <a:prstGeom prst="line">
            <a:avLst/>
          </a:prstGeom>
          <a:ln>
            <a:solidFill>
              <a:srgbClr val="FF99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rot="20192924">
            <a:off x="3526758" y="1689035"/>
            <a:ext cx="506870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FF9900"/>
                </a:solidFill>
                <a:latin typeface="Arial Narrow" panose="020B0606020202030204" pitchFamily="34" charset="0"/>
              </a:rPr>
              <a:t>+22,1</a:t>
            </a:r>
            <a:r>
              <a:rPr lang="en-US" sz="900" b="1" dirty="0">
                <a:solidFill>
                  <a:srgbClr val="FF9900"/>
                </a:solidFill>
                <a:latin typeface="Arial Narrow" panose="020B0606020202030204" pitchFamily="34" charset="0"/>
              </a:rPr>
              <a:t>%</a:t>
            </a:r>
            <a:endParaRPr lang="ru-RU" sz="900" b="1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20266514">
            <a:off x="3480966" y="1771699"/>
            <a:ext cx="72090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FF9900"/>
                </a:solidFill>
                <a:latin typeface="Arial Narrow" panose="020B0606020202030204" pitchFamily="34" charset="0"/>
              </a:rPr>
              <a:t>ожидаемое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890260" y="2260210"/>
            <a:ext cx="352425" cy="106141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 rot="20862872">
            <a:off x="3131640" y="1872452"/>
            <a:ext cx="506870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CCFFCC"/>
                </a:solidFill>
                <a:latin typeface="Arial Narrow" panose="020B0606020202030204" pitchFamily="34" charset="0"/>
              </a:rPr>
              <a:t>+13,7</a:t>
            </a:r>
            <a:r>
              <a:rPr lang="en-US" sz="900" b="1" dirty="0">
                <a:solidFill>
                  <a:srgbClr val="CCFFCC"/>
                </a:solidFill>
                <a:latin typeface="Arial Narrow" panose="020B0606020202030204" pitchFamily="34" charset="0"/>
              </a:rPr>
              <a:t>%</a:t>
            </a:r>
            <a:endParaRPr lang="ru-RU" sz="900" b="1" dirty="0">
              <a:solidFill>
                <a:srgbClr val="CCFFCC"/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 rot="21258792">
            <a:off x="2669895" y="1953995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CCFFCC"/>
                </a:solidFill>
                <a:latin typeface="Arial Narrow" panose="020B0606020202030204" pitchFamily="34" charset="0"/>
              </a:rPr>
              <a:t>+</a:t>
            </a:r>
            <a:r>
              <a:rPr lang="en-US" sz="900" b="1" dirty="0">
                <a:solidFill>
                  <a:srgbClr val="CCFFCC"/>
                </a:solidFill>
                <a:latin typeface="Arial Narrow" panose="020B0606020202030204" pitchFamily="34" charset="0"/>
              </a:rPr>
              <a:t>9</a:t>
            </a:r>
            <a:r>
              <a:rPr lang="ru-RU" sz="900" b="1" dirty="0">
                <a:solidFill>
                  <a:srgbClr val="CCFFCC"/>
                </a:solidFill>
                <a:latin typeface="Arial Narrow" panose="020B0606020202030204" pitchFamily="34" charset="0"/>
              </a:rPr>
              <a:t>,</a:t>
            </a:r>
            <a:r>
              <a:rPr lang="en-US" sz="900" b="1" dirty="0">
                <a:solidFill>
                  <a:srgbClr val="CCFFCC"/>
                </a:solidFill>
                <a:latin typeface="Arial Narrow" panose="020B0606020202030204" pitchFamily="34" charset="0"/>
              </a:rPr>
              <a:t>5%</a:t>
            </a:r>
            <a:endParaRPr lang="ru-RU" sz="900" b="1" dirty="0">
              <a:solidFill>
                <a:srgbClr val="CCFFCC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 rot="21342242">
            <a:off x="845392" y="2283383"/>
            <a:ext cx="375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CCFFCC"/>
                </a:solidFill>
                <a:latin typeface="Arial Narrow" panose="020B0606020202030204" pitchFamily="34" charset="0"/>
              </a:rPr>
              <a:t>+8%</a:t>
            </a:r>
          </a:p>
        </p:txBody>
      </p:sp>
      <p:sp>
        <p:nvSpPr>
          <p:cNvPr id="110" name="TextBox 109"/>
          <p:cNvSpPr txBox="1"/>
          <p:nvPr/>
        </p:nvSpPr>
        <p:spPr>
          <a:xfrm rot="21342242">
            <a:off x="1263049" y="2207711"/>
            <a:ext cx="375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CCFFCC"/>
                </a:solidFill>
                <a:latin typeface="Arial Narrow" panose="020B0606020202030204" pitchFamily="34" charset="0"/>
              </a:rPr>
              <a:t>+8%</a:t>
            </a:r>
          </a:p>
        </p:txBody>
      </p:sp>
      <p:sp>
        <p:nvSpPr>
          <p:cNvPr id="111" name="TextBox 110"/>
          <p:cNvSpPr txBox="1"/>
          <p:nvPr/>
        </p:nvSpPr>
        <p:spPr>
          <a:xfrm rot="21342242">
            <a:off x="1744844" y="2135268"/>
            <a:ext cx="375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CCFFCC"/>
                </a:solidFill>
                <a:latin typeface="Arial Narrow" panose="020B0606020202030204" pitchFamily="34" charset="0"/>
              </a:rPr>
              <a:t>+8%</a:t>
            </a: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V="1">
            <a:off x="833324" y="2447518"/>
            <a:ext cx="424736" cy="65961"/>
          </a:xfrm>
          <a:prstGeom prst="line">
            <a:avLst/>
          </a:prstGeom>
          <a:ln>
            <a:solidFill>
              <a:srgbClr val="CCFF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1254932" y="2371643"/>
            <a:ext cx="481793" cy="74339"/>
          </a:xfrm>
          <a:prstGeom prst="line">
            <a:avLst/>
          </a:prstGeom>
          <a:ln>
            <a:solidFill>
              <a:srgbClr val="CCFFCC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3152146" y="2054431"/>
            <a:ext cx="465858" cy="89978"/>
          </a:xfrm>
          <a:prstGeom prst="line">
            <a:avLst/>
          </a:prstGeom>
          <a:ln>
            <a:solidFill>
              <a:srgbClr val="CCFFCC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2687637" y="2153935"/>
            <a:ext cx="454990" cy="49304"/>
          </a:xfrm>
          <a:prstGeom prst="line">
            <a:avLst/>
          </a:prstGeom>
          <a:ln>
            <a:solidFill>
              <a:srgbClr val="CCFFCC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1750459" y="2297304"/>
            <a:ext cx="446641" cy="74340"/>
          </a:xfrm>
          <a:prstGeom prst="line">
            <a:avLst/>
          </a:prstGeom>
          <a:ln>
            <a:solidFill>
              <a:srgbClr val="CCFFCC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2232252" y="2208002"/>
            <a:ext cx="419652" cy="82460"/>
          </a:xfrm>
          <a:prstGeom prst="line">
            <a:avLst/>
          </a:prstGeom>
          <a:ln>
            <a:solidFill>
              <a:srgbClr val="CCFFCC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rot="20887261">
            <a:off x="2174456" y="2039151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CCFFCC"/>
                </a:solidFill>
                <a:latin typeface="Arial Narrow" panose="020B0606020202030204" pitchFamily="34" charset="0"/>
              </a:rPr>
              <a:t>+11%</a:t>
            </a:r>
          </a:p>
        </p:txBody>
      </p:sp>
      <p:pic>
        <p:nvPicPr>
          <p:cNvPr id="136" name="Рисунок 13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524" y="3769981"/>
            <a:ext cx="1479079" cy="86663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" y="3776331"/>
            <a:ext cx="1445332" cy="831770"/>
          </a:xfrm>
          <a:prstGeom prst="rect">
            <a:avLst/>
          </a:prstGeom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8430" y="3764221"/>
            <a:ext cx="1318120" cy="87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19797" r="9397" b="62083"/>
          <a:stretch/>
        </p:blipFill>
        <p:spPr bwMode="auto">
          <a:xfrm>
            <a:off x="5223991" y="3115598"/>
            <a:ext cx="3384187" cy="14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912525" y="4685641"/>
            <a:ext cx="7200292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Ежегодная научно-практическая конференция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</a:rPr>
              <a:t>«Газораспределительные станции и системы газоснабжения»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796"/>
          <p:cNvSpPr>
            <a:spLocks noChangeArrowheads="1"/>
          </p:cNvSpPr>
          <p:nvPr/>
        </p:nvSpPr>
        <p:spPr bwMode="auto">
          <a:xfrm>
            <a:off x="590550" y="2139950"/>
            <a:ext cx="7835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БЛАГОДАРЮ ЗА 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975" y="3436938"/>
            <a:ext cx="6292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 smtClean="0">
                <a:solidFill>
                  <a:srgbClr val="0070C0"/>
                </a:solidFill>
              </a:rPr>
              <a:t>АНДРЕЙ АЛЕКСАНДРОВИЧ САВИН</a:t>
            </a:r>
          </a:p>
          <a:p>
            <a:pPr>
              <a:defRPr/>
            </a:pPr>
            <a:r>
              <a:rPr lang="ru-RU" b="1" cap="all" dirty="0" smtClean="0">
                <a:solidFill>
                  <a:srgbClr val="0070C0"/>
                </a:solidFill>
              </a:rPr>
              <a:t>ЗАМЕСТИТЕЛЬ НАЧАЛЬНИКА ДЕПАРТАМЕНТА</a:t>
            </a:r>
            <a:endParaRPr lang="ru-RU" b="1" cap="all" dirty="0">
              <a:solidFill>
                <a:srgbClr val="007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algn="r">
          <a:defRPr sz="1600" dirty="0"/>
        </a:defPPr>
      </a:lstStyle>
    </a:tx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183</Words>
  <Application>Microsoft Office PowerPoint</Application>
  <PresentationFormat>Экран (16:9)</PresentationFormat>
  <Paragraphs>63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Calibri</vt:lpstr>
      <vt:lpstr>Symbol</vt:lpstr>
      <vt:lpstr>Times New Roman</vt:lpstr>
      <vt:lpstr>11_Специальное оформление</vt:lpstr>
      <vt:lpstr>5_Тема Office</vt:lpstr>
      <vt:lpstr>1_Тема Office</vt:lpstr>
      <vt:lpstr>СОВЕРШЕНСТВОВАНИЕ ДЕЯТЕЛЬНОСТИ ГАЗОТРАНСПОРТНЫХ ОБЩЕСТВ ПЕРСПЕКТИВЫ И ЗАДАЧИ</vt:lpstr>
      <vt:lpstr>Газотранспортная система (ГТС) России</vt:lpstr>
      <vt:lpstr>Презентация PowerPoint</vt:lpstr>
      <vt:lpstr>Направление Газомоторное топливо</vt:lpstr>
      <vt:lpstr>Презентация PowerPoint</vt:lpstr>
    </vt:vector>
  </TitlesOfParts>
  <Company>Gazprom JSC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РАБОТ ПО РАЗВИТИЮ РЫНКА ГАЗОМОТОРНОГО ТОПЛИВА В РОССИЙСКОЙ ФЕДЕРАЦИИ</dc:title>
  <dc:creator>Пермин Александр Сергеевич</dc:creator>
  <cp:lastModifiedBy>Шабалин Николай Сергеевич</cp:lastModifiedBy>
  <cp:revision>204</cp:revision>
  <cp:lastPrinted>2019-10-16T11:24:24Z</cp:lastPrinted>
  <dcterms:created xsi:type="dcterms:W3CDTF">2016-10-04T14:16:48Z</dcterms:created>
  <dcterms:modified xsi:type="dcterms:W3CDTF">2019-10-16T11:26:04Z</dcterms:modified>
</cp:coreProperties>
</file>