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8" r:id="rId1"/>
  </p:sldMasterIdLst>
  <p:notesMasterIdLst>
    <p:notesMasterId r:id="rId32"/>
  </p:notesMasterIdLst>
  <p:sldIdLst>
    <p:sldId id="256" r:id="rId2"/>
    <p:sldId id="392" r:id="rId3"/>
    <p:sldId id="390" r:id="rId4"/>
    <p:sldId id="395" r:id="rId5"/>
    <p:sldId id="394" r:id="rId6"/>
    <p:sldId id="398" r:id="rId7"/>
    <p:sldId id="400" r:id="rId8"/>
    <p:sldId id="397" r:id="rId9"/>
    <p:sldId id="399" r:id="rId10"/>
    <p:sldId id="396" r:id="rId11"/>
    <p:sldId id="391" r:id="rId12"/>
    <p:sldId id="401" r:id="rId13"/>
    <p:sldId id="405" r:id="rId14"/>
    <p:sldId id="408" r:id="rId15"/>
    <p:sldId id="407" r:id="rId16"/>
    <p:sldId id="406" r:id="rId17"/>
    <p:sldId id="402" r:id="rId18"/>
    <p:sldId id="420" r:id="rId19"/>
    <p:sldId id="418" r:id="rId20"/>
    <p:sldId id="417" r:id="rId21"/>
    <p:sldId id="421" r:id="rId22"/>
    <p:sldId id="423" r:id="rId23"/>
    <p:sldId id="404" r:id="rId24"/>
    <p:sldId id="409" r:id="rId25"/>
    <p:sldId id="413" r:id="rId26"/>
    <p:sldId id="414" r:id="rId27"/>
    <p:sldId id="415" r:id="rId28"/>
    <p:sldId id="416" r:id="rId29"/>
    <p:sldId id="412" r:id="rId30"/>
    <p:sldId id="403" r:id="rId3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B"/>
    <a:srgbClr val="2F3B4E"/>
    <a:srgbClr val="262E42"/>
    <a:srgbClr val="405462"/>
    <a:srgbClr val="536E78"/>
    <a:srgbClr val="5E8086"/>
    <a:srgbClr val="77979C"/>
    <a:srgbClr val="65D7FF"/>
    <a:srgbClr val="6FF32D"/>
    <a:srgbClr val="FF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6" autoAdjust="0"/>
    <p:restoredTop sz="94502" autoAdjust="0"/>
  </p:normalViewPr>
  <p:slideViewPr>
    <p:cSldViewPr>
      <p:cViewPr>
        <p:scale>
          <a:sx n="80" d="100"/>
          <a:sy n="80" d="100"/>
        </p:scale>
        <p:origin x="49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FD4610-6EBE-45D7-984D-94E6DE045E2D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960A64B-1076-4730-8301-CFAFF2D1D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0946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pPr>
              <a:defRPr/>
            </a:pPr>
            <a:fld id="{6787E302-C15B-4912-8141-7AAEB16D23E6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pPr>
              <a:defRPr/>
            </a:pPr>
            <a:fld id="{B9D18274-9FD8-4C90-A067-5C14A0594F9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58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539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182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659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8692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9628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4070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9CC357-FA8D-45BC-8742-2F8ECF60BB07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A58DE-D509-49B3-B9F6-456E8705106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8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6A2E08-0B9C-4C40-8135-ACC4C83B327D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EF33A-41D2-473E-A311-6E015F1203D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799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pPr>
              <a:defRPr/>
            </a:pPr>
            <a:fld id="{577B6CAB-B01D-4A67-AFD8-AB32C0380A60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pPr>
              <a:defRPr/>
            </a:pPr>
            <a:fld id="{0D5453EA-2A63-4417-8B6A-6BFA0C910BE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179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B15D3C-D779-4547-BBBF-C054D9C8DE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87361-9E0D-4E56-8855-B12F4F7CA7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18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F681E5-CF22-4607-A41A-E8330A27D5A9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8E7BD-0730-4E9A-B28F-15814F2AC7C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192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D8E9F-B692-4A4B-A88F-24C0FC369559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246F3-DFE8-44CA-B87E-CBE57F601E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002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DAE3F-3FA6-4EAF-906E-0E398D306376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F38E1-141F-4B17-98F1-92D2D4523E8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33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A8CFA-8DA6-406A-8569-CD7B363C7C64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48656-113C-40B4-B7BD-A3EEA9E4BE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031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0F5ADF-AE9E-43F5-B91C-8A335D9FFE39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41C5A-AC8F-4ED5-A0E5-A53271763A4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35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3C2643-FA17-46B2-8666-51D40C7E78BC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7435D-F179-43C9-BFAB-F11FBB7BAFB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294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B287BE-68AB-47DA-8B10-94BD14D88F8E}" type="datetimeFigureOut">
              <a:rPr lang="ru-RU" smtClean="0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0E97A4-E68A-4E65-B8CC-768FAAFB76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8211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14300" dist="38100" dir="2700000" algn="tl">
              <a:srgbClr val="000000">
                <a:alpha val="2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emf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8424936" cy="2808312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и оценка технического состояния объектов ПАО «ГАЗПРОМ» с применением аттестованной технологии акустико-эмиссионного контроля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91680" y="188640"/>
            <a:ext cx="712879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</a:pPr>
            <a:r>
              <a:rPr lang="ru-RU" sz="1200" b="1" dirty="0" smtClean="0">
                <a:solidFill>
                  <a:srgbClr val="21263C"/>
                </a:solidFill>
                <a:latin typeface="+mn-lt"/>
              </a:rPr>
              <a:t>Кузьмин А. Н., Жуков А.В., Шитов Д.В.</a:t>
            </a:r>
          </a:p>
          <a:p>
            <a:pPr algn="r">
              <a:spcBef>
                <a:spcPts val="200"/>
              </a:spcBef>
            </a:pPr>
            <a:r>
              <a:rPr lang="ru-RU" sz="1200" b="1" dirty="0" smtClean="0">
                <a:solidFill>
                  <a:srgbClr val="21263C"/>
                </a:solidFill>
                <a:latin typeface="+mn-lt"/>
              </a:rPr>
              <a:t>ООО «Стратегия НК», Екатеринбург</a:t>
            </a:r>
          </a:p>
          <a:p>
            <a:pPr algn="r">
              <a:spcBef>
                <a:spcPts val="200"/>
              </a:spcBef>
            </a:pPr>
            <a:endParaRPr lang="ru-RU" sz="1200" b="1" dirty="0" smtClean="0">
              <a:solidFill>
                <a:srgbClr val="21263C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9712" y="472514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</a:pPr>
            <a:r>
              <a:rPr lang="ru-RU" sz="1600" dirty="0" smtClean="0">
                <a:solidFill>
                  <a:srgbClr val="FFF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Докладчик: Кузьмин Алексей Николаевич, генеральный директор ООО «Стратегия НК», к.-ф.-</a:t>
            </a:r>
            <a:r>
              <a:rPr lang="ru-RU" sz="1600" dirty="0" err="1" smtClean="0">
                <a:solidFill>
                  <a:srgbClr val="FFF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м.н</a:t>
            </a:r>
            <a:r>
              <a:rPr lang="ru-RU" sz="1600" dirty="0" smtClean="0">
                <a:solidFill>
                  <a:srgbClr val="FFF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., </a:t>
            </a:r>
            <a:r>
              <a:rPr lang="en-US" sz="1600" dirty="0" smtClean="0">
                <a:solidFill>
                  <a:srgbClr val="FFF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</a:t>
            </a:r>
            <a:r>
              <a:rPr lang="ru-RU" sz="1600" dirty="0" smtClean="0">
                <a:solidFill>
                  <a:srgbClr val="FFF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уровень по акустико-эмиссионному методу контроля</a:t>
            </a:r>
            <a:endParaRPr lang="ru-RU" sz="1600" dirty="0">
              <a:solidFill>
                <a:srgbClr val="FFFF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разработка технологии Акустико-эмиссионного контроля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ооо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 «Стратегия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нк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 в ПАО «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газпром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Выделенной цветом полосе частот соответствует участок наибольшей неоднородности скорости распространения моды </a:t>
            </a:r>
            <a:r>
              <a:rPr lang="en-US" sz="800" i="1" dirty="0" smtClean="0">
                <a:latin typeface="Arial Narrow" pitchFamily="34" charset="0"/>
              </a:rPr>
              <a:t>S0 </a:t>
            </a:r>
            <a:r>
              <a:rPr lang="ru-RU" sz="800" i="1" dirty="0" smtClean="0">
                <a:latin typeface="Arial Narrow" pitchFamily="34" charset="0"/>
              </a:rPr>
              <a:t>в материале ТП.</a:t>
            </a:r>
            <a:endParaRPr lang="ru-RU" sz="800" i="1" dirty="0">
              <a:latin typeface="Arial Narrow" pitchFamily="34" charset="0"/>
            </a:endParaRPr>
          </a:p>
        </p:txBody>
      </p:sp>
      <p:sp>
        <p:nvSpPr>
          <p:cNvPr id="20" name="Прямоугольник 4"/>
          <p:cNvSpPr>
            <a:spLocks noChangeArrowheads="1"/>
          </p:cNvSpPr>
          <p:nvPr/>
        </p:nvSpPr>
        <p:spPr bwMode="auto">
          <a:xfrm>
            <a:off x="179512" y="980728"/>
            <a:ext cx="8964488" cy="523220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Сравнительные испытания </a:t>
            </a:r>
            <a:r>
              <a:rPr lang="ru-RU" altLang="ru-RU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преобразователей АЭ </a:t>
            </a: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контроле </a:t>
            </a:r>
            <a:r>
              <a:rPr lang="ru-RU" altLang="ru-RU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участка магистрального газопровода с выявленным дефектом</a:t>
            </a:r>
          </a:p>
        </p:txBody>
      </p:sp>
      <p:pic>
        <p:nvPicPr>
          <p:cNvPr id="21" name="Рисунок 5" descr="Рисунок 2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6576"/>
            <a:ext cx="594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6" descr="Рисунок 2 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594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76" y="1556792"/>
            <a:ext cx="2918024" cy="158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6300192" y="3140968"/>
            <a:ext cx="2843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Arial Narrow" pitchFamily="34" charset="0"/>
              </a:rPr>
              <a:t>Дисперсионная кривая зависимости скорости симметричной моды </a:t>
            </a:r>
            <a:r>
              <a:rPr lang="en-US" sz="1000" dirty="0" smtClean="0">
                <a:solidFill>
                  <a:schemeClr val="tx1"/>
                </a:solidFill>
                <a:latin typeface="Arial Narrow" pitchFamily="34" charset="0"/>
              </a:rPr>
              <a:t>S0 </a:t>
            </a:r>
            <a:r>
              <a:rPr lang="ru-RU" sz="1000" dirty="0" smtClean="0">
                <a:solidFill>
                  <a:schemeClr val="tx1"/>
                </a:solidFill>
                <a:latin typeface="Arial Narrow" pitchFamily="34" charset="0"/>
              </a:rPr>
              <a:t>волны </a:t>
            </a:r>
            <a:r>
              <a:rPr lang="ru-RU" sz="1000" dirty="0" err="1" smtClean="0">
                <a:solidFill>
                  <a:schemeClr val="tx1"/>
                </a:solidFill>
                <a:latin typeface="Arial Narrow" pitchFamily="34" charset="0"/>
              </a:rPr>
              <a:t>Лемба</a:t>
            </a:r>
            <a:r>
              <a:rPr lang="ru-RU" sz="1000" dirty="0" smtClean="0">
                <a:solidFill>
                  <a:schemeClr val="tx1"/>
                </a:solidFill>
                <a:latin typeface="Arial Narrow" pitchFamily="34" charset="0"/>
              </a:rPr>
              <a:t> от частоты полосы пропускания фильтра*. </a:t>
            </a:r>
          </a:p>
        </p:txBody>
      </p:sp>
      <p:pic>
        <p:nvPicPr>
          <p:cNvPr id="25" name="Рисунок 24" descr="Y:\Предприятия\ГАЗПРОМ\2014\Газпром Трансгаз Югорск\!Комсомольское ЛПУ - Технологическая перемычка на МГ Ямбург-Тула1 и 2\ДДК по результатам АЭ контроля!!!\Фото ДДК_АК 24.07.14!!\Дефект №2\DSCN40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2290567" cy="15330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Прямая со стрелкой 25"/>
          <p:cNvCxnSpPr/>
          <p:nvPr/>
        </p:nvCxnSpPr>
        <p:spPr>
          <a:xfrm>
            <a:off x="3275856" y="3789040"/>
            <a:ext cx="4032448" cy="2160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7380312" y="3933056"/>
            <a:ext cx="792088" cy="28803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335094" y="5229200"/>
            <a:ext cx="28089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Arial Narrow" pitchFamily="34" charset="0"/>
              </a:rPr>
              <a:t>Исследуемый дефект коррозионного растрескивания под напряжением протяженностью 50 мм и глубиной 3,5 мм на выбранном участке МГ.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4941168"/>
            <a:ext cx="597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Локационные диаграммы на отводе МГ длиной 17 метров, 17Г1С,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</a:rPr>
              <a:t>Ø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520 мм., толщиной 8 мм., с дефектами АЭ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</a:rPr>
              <a:t>II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 класса опасности, полученные в рамках синхронной записи для преобразователей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</a:rPr>
              <a:t>GT-200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 «</a:t>
            </a:r>
            <a:r>
              <a:rPr lang="ru-RU" sz="1400" dirty="0" err="1" smtClean="0">
                <a:solidFill>
                  <a:schemeClr val="tx1"/>
                </a:solidFill>
                <a:latin typeface="Arial Narrow" pitchFamily="34" charset="0"/>
              </a:rPr>
              <a:t>Глобал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 тест»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а) и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</a:rPr>
              <a:t>SNK-15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«Стратегия НК»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б). </a:t>
            </a:r>
            <a:endParaRPr lang="ru-RU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5576" y="18448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5576" y="357301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разработка технологии Акустико-эмиссионного контроля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ооо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«Стратегия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нк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» в ПАО «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газпром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81" y="2908801"/>
            <a:ext cx="3485714" cy="3047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59" y="1727322"/>
            <a:ext cx="2647495" cy="19864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522" y="1620369"/>
            <a:ext cx="5400000" cy="1219048"/>
          </a:xfrm>
          <a:prstGeom prst="rect">
            <a:avLst/>
          </a:prstGeom>
        </p:spPr>
      </p:pic>
      <p:sp>
        <p:nvSpPr>
          <p:cNvPr id="32" name="Полилиния 31"/>
          <p:cNvSpPr/>
          <p:nvPr/>
        </p:nvSpPr>
        <p:spPr>
          <a:xfrm rot="231997">
            <a:off x="4423172" y="1609715"/>
            <a:ext cx="2989065" cy="599758"/>
          </a:xfrm>
          <a:custGeom>
            <a:avLst/>
            <a:gdLst>
              <a:gd name="connsiteX0" fmla="*/ 0 w 2745109"/>
              <a:gd name="connsiteY0" fmla="*/ 540277 h 540277"/>
              <a:gd name="connsiteX1" fmla="*/ 42530 w 2745109"/>
              <a:gd name="connsiteY1" fmla="*/ 391421 h 540277"/>
              <a:gd name="connsiteX2" fmla="*/ 148855 w 2745109"/>
              <a:gd name="connsiteY2" fmla="*/ 247882 h 540277"/>
              <a:gd name="connsiteX3" fmla="*/ 366823 w 2745109"/>
              <a:gd name="connsiteY3" fmla="*/ 136240 h 540277"/>
              <a:gd name="connsiteX4" fmla="*/ 717697 w 2745109"/>
              <a:gd name="connsiteY4" fmla="*/ 56496 h 540277"/>
              <a:gd name="connsiteX5" fmla="*/ 1143000 w 2745109"/>
              <a:gd name="connsiteY5" fmla="*/ 13965 h 540277"/>
              <a:gd name="connsiteX6" fmla="*/ 1834116 w 2745109"/>
              <a:gd name="connsiteY6" fmla="*/ 3333 h 540277"/>
              <a:gd name="connsiteX7" fmla="*/ 2174358 w 2745109"/>
              <a:gd name="connsiteY7" fmla="*/ 67128 h 540277"/>
              <a:gd name="connsiteX8" fmla="*/ 2525232 w 2745109"/>
              <a:gd name="connsiteY8" fmla="*/ 258514 h 540277"/>
              <a:gd name="connsiteX9" fmla="*/ 2732567 w 2745109"/>
              <a:gd name="connsiteY9" fmla="*/ 476482 h 540277"/>
              <a:gd name="connsiteX10" fmla="*/ 2721934 w 2745109"/>
              <a:gd name="connsiteY10" fmla="*/ 471165 h 540277"/>
              <a:gd name="connsiteX11" fmla="*/ 2721934 w 2745109"/>
              <a:gd name="connsiteY11" fmla="*/ 460533 h 54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5109" h="540277">
                <a:moveTo>
                  <a:pt x="0" y="540277"/>
                </a:moveTo>
                <a:cubicBezTo>
                  <a:pt x="8860" y="490215"/>
                  <a:pt x="17721" y="440153"/>
                  <a:pt x="42530" y="391421"/>
                </a:cubicBezTo>
                <a:cubicBezTo>
                  <a:pt x="67339" y="342689"/>
                  <a:pt x="94806" y="290412"/>
                  <a:pt x="148855" y="247882"/>
                </a:cubicBezTo>
                <a:cubicBezTo>
                  <a:pt x="202904" y="205352"/>
                  <a:pt x="272016" y="168138"/>
                  <a:pt x="366823" y="136240"/>
                </a:cubicBezTo>
                <a:cubicBezTo>
                  <a:pt x="461630" y="104342"/>
                  <a:pt x="588334" y="76875"/>
                  <a:pt x="717697" y="56496"/>
                </a:cubicBezTo>
                <a:cubicBezTo>
                  <a:pt x="847060" y="36117"/>
                  <a:pt x="956930" y="22825"/>
                  <a:pt x="1143000" y="13965"/>
                </a:cubicBezTo>
                <a:cubicBezTo>
                  <a:pt x="1329070" y="5105"/>
                  <a:pt x="1662223" y="-5528"/>
                  <a:pt x="1834116" y="3333"/>
                </a:cubicBezTo>
                <a:cubicBezTo>
                  <a:pt x="2006009" y="12193"/>
                  <a:pt x="2059172" y="24598"/>
                  <a:pt x="2174358" y="67128"/>
                </a:cubicBezTo>
                <a:cubicBezTo>
                  <a:pt x="2289544" y="109658"/>
                  <a:pt x="2432197" y="190288"/>
                  <a:pt x="2525232" y="258514"/>
                </a:cubicBezTo>
                <a:cubicBezTo>
                  <a:pt x="2618267" y="326740"/>
                  <a:pt x="2699783" y="441040"/>
                  <a:pt x="2732567" y="476482"/>
                </a:cubicBezTo>
                <a:cubicBezTo>
                  <a:pt x="2765351" y="511924"/>
                  <a:pt x="2723706" y="473823"/>
                  <a:pt x="2721934" y="471165"/>
                </a:cubicBezTo>
                <a:cubicBezTo>
                  <a:pt x="2720162" y="468507"/>
                  <a:pt x="2721048" y="464520"/>
                  <a:pt x="2721934" y="460533"/>
                </a:cubicBezTo>
              </a:path>
            </a:pathLst>
          </a:custGeom>
          <a:noFill/>
          <a:ln w="6350" cmpd="sng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23528" y="90872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Пример зарегистрированного сигнала АЭ от дефекта 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2-</a:t>
            </a:r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го класса опасности при техническом диагностировании МГ </a:t>
            </a:r>
            <a:endParaRPr lang="ru-RU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35896" y="2852936"/>
            <a:ext cx="2088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itchFamily="34" charset="0"/>
              </a:rPr>
              <a:t>Вид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осциллограммы и </a:t>
            </a:r>
            <a:r>
              <a:rPr lang="ru-RU" sz="1400" dirty="0" err="1" smtClean="0">
                <a:solidFill>
                  <a:schemeClr val="tx1"/>
                </a:solidFill>
                <a:latin typeface="Arial Narrow" pitchFamily="34" charset="0"/>
              </a:rPr>
              <a:t>вэйвлет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-спектрограммы </a:t>
            </a:r>
            <a:r>
              <a:rPr lang="ru-RU" sz="1400" dirty="0">
                <a:solidFill>
                  <a:schemeClr val="tx1"/>
                </a:solidFill>
                <a:latin typeface="Arial Narrow" pitchFamily="34" charset="0"/>
              </a:rPr>
              <a:t>сигнала принятого на ПАЭ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№1 </a:t>
            </a:r>
            <a:r>
              <a:rPr lang="ru-RU" sz="1400" dirty="0">
                <a:solidFill>
                  <a:schemeClr val="tx1"/>
                </a:solidFill>
                <a:latin typeface="Arial Narrow" pitchFamily="34" charset="0"/>
              </a:rPr>
              <a:t>отстоящего на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60 метров от источника –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развивающегося </a:t>
            </a:r>
            <a:r>
              <a:rPr lang="ru-RU" sz="1400" dirty="0" err="1" smtClean="0">
                <a:solidFill>
                  <a:schemeClr val="tx1"/>
                </a:solidFill>
                <a:latin typeface="Arial Narrow" pitchFamily="34" charset="0"/>
              </a:rPr>
              <a:t>трещиноподобного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 дефекта, МГ </a:t>
            </a:r>
            <a:r>
              <a:rPr lang="en-US" sz="1400" dirty="0" smtClean="0">
                <a:latin typeface="Arial Narrow" pitchFamily="34" charset="0"/>
              </a:rPr>
              <a:t>Ø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520х12 мм.</a:t>
            </a:r>
            <a:endParaRPr lang="ru-RU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3275856" y="422108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6012159" y="3778094"/>
            <a:ext cx="2683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Усталостная трещина в </a:t>
            </a:r>
            <a:r>
              <a:rPr lang="ru-RU" sz="1400" dirty="0" err="1" smtClean="0">
                <a:solidFill>
                  <a:schemeClr val="tx1"/>
                </a:solidFill>
                <a:latin typeface="Arial Narrow" pitchFamily="34" charset="0"/>
              </a:rPr>
              <a:t>околошовной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 зоне кольцевого сварного соединения МГ</a:t>
            </a:r>
            <a:endParaRPr lang="ru-RU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24798" y="4653136"/>
            <a:ext cx="55192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itchFamily="34" charset="0"/>
              </a:rPr>
              <a:t>Вывод: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в ходе экспериментов установлены допустимые граничные </a:t>
            </a:r>
            <a:r>
              <a:rPr lang="ru-RU" sz="1400" dirty="0">
                <a:solidFill>
                  <a:schemeClr val="tx1"/>
                </a:solidFill>
                <a:latin typeface="Arial Narrow" pitchFamily="34" charset="0"/>
              </a:rPr>
              <a:t>условия проведения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корректного АЭ </a:t>
            </a:r>
            <a:r>
              <a:rPr lang="ru-RU" sz="1400" dirty="0">
                <a:solidFill>
                  <a:schemeClr val="tx1"/>
                </a:solidFill>
                <a:latin typeface="Arial Narrow" pitchFamily="34" charset="0"/>
              </a:rPr>
              <a:t>контроля </a:t>
            </a:r>
            <a:r>
              <a:rPr lang="ru-RU" sz="1400" dirty="0" smtClean="0">
                <a:solidFill>
                  <a:schemeClr val="tx1"/>
                </a:solidFill>
                <a:latin typeface="Arial Narrow" pitchFamily="34" charset="0"/>
              </a:rPr>
              <a:t>типового  участка магистрального газопровода. Установлено, что АЭ контроль для подземного участка МГ с заданными параметрами может проводиться эффективно на расстояниях между ПАЭ до 50 метров*.</a:t>
            </a:r>
            <a:endParaRPr lang="ru-RU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3528" y="638132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Кузьмин А.Н., Жуков А.В. и др. Практическая оценка метода акустической эмиссии на технологических газопроводах. В мире НК. 2008, №3 (41), С. 24-26.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Оценка степени опасности дефектов по методике проведения акустико-эмиссионного контроля магистральных газопроводов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23528" y="63813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800" i="1" dirty="0" smtClean="0">
                <a:latin typeface="Arial Narrow" pitchFamily="34" charset="0"/>
              </a:rPr>
              <a:t>* Кузьмин А.Н., Жуков А.В. и др. Акустико-эмиссионный контроль при оценке технического состояния оборудования нефтегазового комплекса. // В Мире НК. 2017, № 1, С. 71-80. </a:t>
            </a:r>
          </a:p>
          <a:p>
            <a:endParaRPr lang="ru-RU" sz="800" i="1" dirty="0" smtClean="0">
              <a:latin typeface="Arial Narrow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954103"/>
              </p:ext>
            </p:extLst>
          </p:nvPr>
        </p:nvGraphicFramePr>
        <p:xfrm>
          <a:off x="324049" y="1943003"/>
          <a:ext cx="3671887" cy="2378074"/>
        </p:xfrm>
        <a:graphic>
          <a:graphicData uri="http://schemas.openxmlformats.org/drawingml/2006/table">
            <a:tbl>
              <a:tblPr/>
              <a:tblGrid>
                <a:gridCol w="1725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23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3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1529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 для расчета критерия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Обозначение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616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Радиус зоны локации, мм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616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локаций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8321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концентрации источника по локации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1,049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8880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Суммарная энергия, отн.ед.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4,186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616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Ранг источника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Ранг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8880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энерговыделения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1,032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616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источника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3" name="Прямоугольник 4"/>
          <p:cNvSpPr>
            <a:spLocks noChangeArrowheads="1"/>
          </p:cNvSpPr>
          <p:nvPr/>
        </p:nvSpPr>
        <p:spPr bwMode="auto">
          <a:xfrm>
            <a:off x="0" y="980728"/>
            <a:ext cx="4716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Пример распределения дефектов сварных соединений по степени опасности</a:t>
            </a:r>
            <a:r>
              <a:rPr kumimoji="0" lang="ru-RU" altLang="ru-RU" sz="1200" i="0" u="none" strike="noStrike" kern="0" cap="none" spc="0" normalizeH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участке магистрального трубопровода по стандарту </a:t>
            </a:r>
            <a:r>
              <a:rPr kumimoji="0" lang="en-US" altLang="ru-RU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NDIS 2412-80</a:t>
            </a:r>
            <a:r>
              <a:rPr kumimoji="0" lang="ru-RU" altLang="ru-RU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497773"/>
              </p:ext>
            </p:extLst>
          </p:nvPr>
        </p:nvGraphicFramePr>
        <p:xfrm>
          <a:off x="919287" y="4787803"/>
          <a:ext cx="2700412" cy="1233485"/>
        </p:xfrm>
        <a:graphic>
          <a:graphicData uri="http://schemas.openxmlformats.org/drawingml/2006/table">
            <a:tbl>
              <a:tblPr/>
              <a:tblGrid>
                <a:gridCol w="1309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6697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&lt;&lt; 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&lt; 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= 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&gt; 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5393"/>
              </p:ext>
            </p:extLst>
          </p:nvPr>
        </p:nvGraphicFramePr>
        <p:xfrm>
          <a:off x="4659437" y="4509120"/>
          <a:ext cx="4161035" cy="1224432"/>
        </p:xfrm>
        <a:graphic>
          <a:graphicData uri="http://schemas.openxmlformats.org/drawingml/2006/table">
            <a:tbl>
              <a:tblPr/>
              <a:tblGrid>
                <a:gridCol w="938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5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5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59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4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04072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P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Ранг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E-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LgC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072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072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4072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4072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4072"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kumimoji="0"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226194" y="1582886"/>
            <a:ext cx="3841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Таблица 1. Расчетные параметры по данным контроля</a:t>
            </a:r>
          </a:p>
        </p:txBody>
      </p:sp>
      <p:sp>
        <p:nvSpPr>
          <p:cNvPr id="27" name="Прямоугольник 4"/>
          <p:cNvSpPr>
            <a:spLocks noChangeArrowheads="1"/>
          </p:cNvSpPr>
          <p:nvPr/>
        </p:nvSpPr>
        <p:spPr bwMode="auto">
          <a:xfrm>
            <a:off x="611560" y="4437112"/>
            <a:ext cx="30940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Таблица 2. Определение типа источника АЭ</a:t>
            </a:r>
          </a:p>
        </p:txBody>
      </p:sp>
      <p:sp>
        <p:nvSpPr>
          <p:cNvPr id="28" name="Прямоугольник 4"/>
          <p:cNvSpPr>
            <a:spLocks noChangeArrowheads="1"/>
          </p:cNvSpPr>
          <p:nvPr/>
        </p:nvSpPr>
        <p:spPr bwMode="auto">
          <a:xfrm>
            <a:off x="4427984" y="4175174"/>
            <a:ext cx="4392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Таблица 3. Определение класса опасности источника АЭ</a:t>
            </a:r>
          </a:p>
        </p:txBody>
      </p:sp>
      <p:pic>
        <p:nvPicPr>
          <p:cNvPr id="29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860179" cy="2645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4"/>
          <p:cNvSpPr>
            <a:spLocks noChangeArrowheads="1"/>
          </p:cNvSpPr>
          <p:nvPr/>
        </p:nvSpPr>
        <p:spPr bwMode="auto">
          <a:xfrm>
            <a:off x="4572000" y="980728"/>
            <a:ext cx="4217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Диаграмма 1. Определение ранга источника АЭ для всех проконтролированных дефектов сварных соединений МН</a:t>
            </a:r>
          </a:p>
        </p:txBody>
      </p:sp>
      <p:sp>
        <p:nvSpPr>
          <p:cNvPr id="39" name="Овал 38"/>
          <p:cNvSpPr/>
          <p:nvPr/>
        </p:nvSpPr>
        <p:spPr>
          <a:xfrm>
            <a:off x="3367286" y="3301903"/>
            <a:ext cx="504825" cy="2159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0" name="Прямая со стрелкой 39"/>
          <p:cNvCxnSpPr>
            <a:stCxn id="39" idx="6"/>
          </p:cNvCxnSpPr>
          <p:nvPr/>
        </p:nvCxnSpPr>
        <p:spPr>
          <a:xfrm flipV="1">
            <a:off x="3872111" y="2636912"/>
            <a:ext cx="915913" cy="772941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sp>
        <p:nvSpPr>
          <p:cNvPr id="41" name="Овал 40"/>
          <p:cNvSpPr/>
          <p:nvPr/>
        </p:nvSpPr>
        <p:spPr>
          <a:xfrm>
            <a:off x="3357761" y="2868515"/>
            <a:ext cx="504825" cy="217488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2" name="Прямая со стрелкой 41"/>
          <p:cNvCxnSpPr>
            <a:stCxn id="41" idx="6"/>
          </p:cNvCxnSpPr>
          <p:nvPr/>
        </p:nvCxnSpPr>
        <p:spPr>
          <a:xfrm>
            <a:off x="3862586" y="2977259"/>
            <a:ext cx="2077566" cy="955797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sp>
        <p:nvSpPr>
          <p:cNvPr id="43" name="Овал 42"/>
          <p:cNvSpPr/>
          <p:nvPr/>
        </p:nvSpPr>
        <p:spPr>
          <a:xfrm>
            <a:off x="5652120" y="1844824"/>
            <a:ext cx="201613" cy="24923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4" name="Выноска 2 (без границы) 43"/>
          <p:cNvSpPr/>
          <p:nvPr/>
        </p:nvSpPr>
        <p:spPr>
          <a:xfrm>
            <a:off x="6300192" y="1556792"/>
            <a:ext cx="1044575" cy="373062"/>
          </a:xfrm>
          <a:prstGeom prst="callout2">
            <a:avLst>
              <a:gd name="adj1" fmla="val 51509"/>
              <a:gd name="adj2" fmla="val 8427"/>
              <a:gd name="adj3" fmla="val 51616"/>
              <a:gd name="adj4" fmla="val -11153"/>
              <a:gd name="adj5" fmla="val 87931"/>
              <a:gd name="adj6" fmla="val -46667"/>
            </a:avLst>
          </a:prstGeom>
          <a:noFill/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дефект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№370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5" name="Прямая со стрелкой 44"/>
          <p:cNvCxnSpPr>
            <a:stCxn id="43" idx="3"/>
            <a:endCxn id="48" idx="6"/>
          </p:cNvCxnSpPr>
          <p:nvPr/>
        </p:nvCxnSpPr>
        <p:spPr>
          <a:xfrm flipH="1">
            <a:off x="3697486" y="2057561"/>
            <a:ext cx="1984160" cy="161899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46" name="Овал 45"/>
          <p:cNvSpPr/>
          <p:nvPr/>
        </p:nvSpPr>
        <p:spPr>
          <a:xfrm>
            <a:off x="3367286" y="3852765"/>
            <a:ext cx="504825" cy="2159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7" name="Прямая со стрелкой 46"/>
          <p:cNvCxnSpPr>
            <a:stCxn id="46" idx="3"/>
          </p:cNvCxnSpPr>
          <p:nvPr/>
        </p:nvCxnSpPr>
        <p:spPr>
          <a:xfrm flipH="1">
            <a:off x="1783383" y="4037047"/>
            <a:ext cx="1657833" cy="1590741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sp>
        <p:nvSpPr>
          <p:cNvPr id="48" name="Овал 47"/>
          <p:cNvSpPr/>
          <p:nvPr/>
        </p:nvSpPr>
        <p:spPr>
          <a:xfrm>
            <a:off x="3440311" y="3589240"/>
            <a:ext cx="257175" cy="174625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3438724" y="4138515"/>
            <a:ext cx="257175" cy="174625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959474" y="5301208"/>
            <a:ext cx="360363" cy="2206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8244408" y="4653136"/>
            <a:ext cx="360362" cy="2460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2" name="Стрелка вправо 51"/>
          <p:cNvSpPr/>
          <p:nvPr/>
        </p:nvSpPr>
        <p:spPr>
          <a:xfrm>
            <a:off x="5435724" y="5399187"/>
            <a:ext cx="2736850" cy="46037"/>
          </a:xfrm>
          <a:prstGeom prst="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3" name="Стрелка вниз 52"/>
          <p:cNvSpPr/>
          <p:nvPr/>
        </p:nvSpPr>
        <p:spPr>
          <a:xfrm>
            <a:off x="8436418" y="4869160"/>
            <a:ext cx="45719" cy="421774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719487" y="5555780"/>
            <a:ext cx="358775" cy="2206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" name="Прямая со стрелкой 54"/>
          <p:cNvCxnSpPr>
            <a:stCxn id="54" idx="7"/>
            <a:endCxn id="49" idx="4"/>
          </p:cNvCxnSpPr>
          <p:nvPr/>
        </p:nvCxnSpPr>
        <p:spPr>
          <a:xfrm flipV="1">
            <a:off x="3025721" y="4313140"/>
            <a:ext cx="541591" cy="127495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56" name="Овал 55"/>
          <p:cNvSpPr/>
          <p:nvPr/>
        </p:nvSpPr>
        <p:spPr>
          <a:xfrm>
            <a:off x="8244656" y="5301208"/>
            <a:ext cx="431800" cy="2460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3438724" y="2324003"/>
            <a:ext cx="323850" cy="185737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438724" y="2509740"/>
            <a:ext cx="323850" cy="18415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8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6" grpId="1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Объекты успешного применения аттестованной технологии АЭК ООО «Стратегия НК»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1" y="2595759"/>
            <a:ext cx="2484466" cy="331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54" y="1648969"/>
            <a:ext cx="2935320" cy="220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05" y="3850683"/>
            <a:ext cx="2743318" cy="205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64" y="1628800"/>
            <a:ext cx="2858428" cy="21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36" y="3473674"/>
            <a:ext cx="2935320" cy="220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89" y="1628800"/>
            <a:ext cx="2862932" cy="214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37" y="3738811"/>
            <a:ext cx="2430884" cy="182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95536" y="1052736"/>
            <a:ext cx="830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Переходы МГ через водные преграды, ж/д и автодороги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Объекты успешного применения аттестованной технологии АЭК ООО «Стратегия НК»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08720"/>
            <a:ext cx="830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обвязка 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7" y="3678696"/>
            <a:ext cx="2931219" cy="21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1" y="1302432"/>
            <a:ext cx="3043358" cy="228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77" y="1302432"/>
            <a:ext cx="1688461" cy="30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40" y="4072294"/>
            <a:ext cx="3266744" cy="183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90" y="1593295"/>
            <a:ext cx="3304995" cy="247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96" y="3454202"/>
            <a:ext cx="2987320" cy="22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40" y="1433412"/>
            <a:ext cx="2694112" cy="202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Объекты успешного применения аттестованной технологии АЭК ООО «Стратегия НК»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08720"/>
            <a:ext cx="830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Подключающие шлейфы КС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5112568" cy="383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9" y="1317885"/>
            <a:ext cx="3150964" cy="236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9" y="3451316"/>
            <a:ext cx="1764569" cy="235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118" y="1245877"/>
            <a:ext cx="2839319" cy="212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08" y="3681349"/>
            <a:ext cx="1879463" cy="250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2610105" cy="13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14" y="2705830"/>
            <a:ext cx="2601119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339213" cy="17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98925" y="2654521"/>
            <a:ext cx="2160240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Объекты успешного применения аттестованной технологии АЭК ООО «Стратегия НК»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980728"/>
            <a:ext cx="866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Технологические перемычки МГ, ТП крановых и </a:t>
            </a:r>
            <a:r>
              <a:rPr 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межкрановых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узлов, тройники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3" y="3217264"/>
            <a:ext cx="3231434" cy="242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2" y="1340767"/>
            <a:ext cx="3632861" cy="272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89" y="1340768"/>
            <a:ext cx="3274860" cy="245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54" y="3329963"/>
            <a:ext cx="3204762" cy="240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22" y="3217264"/>
            <a:ext cx="3033733" cy="227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04" y="1385295"/>
            <a:ext cx="2841887" cy="213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Техническая диагностика кольцевых сварных соединений магистральных газопроводов с применением технологии АЭК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44016" y="980728"/>
            <a:ext cx="8964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Выявленный в ходе АЭК критически опасный дефект кольцевого сварного шва шлейфа КС*</a:t>
            </a:r>
            <a:r>
              <a:rPr lang="ru-RU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ru-RU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07" y="2204864"/>
            <a:ext cx="2788709" cy="37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Прямоугольник 62"/>
          <p:cNvSpPr/>
          <p:nvPr/>
        </p:nvSpPr>
        <p:spPr>
          <a:xfrm>
            <a:off x="1259632" y="2924944"/>
            <a:ext cx="360040" cy="2376265"/>
          </a:xfrm>
          <a:prstGeom prst="rect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0" y="1340768"/>
            <a:ext cx="2411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latin typeface="Arial Narrow" pitchFamily="34" charset="0"/>
                <a:cs typeface="Arial" pitchFamily="34" charset="0"/>
              </a:rPr>
              <a:t>Внешний вид сварного шва в процессе дополнительного дефектоскопического контроля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340768"/>
            <a:ext cx="2680664" cy="357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6" name="Прямая со стрелкой 65"/>
          <p:cNvCxnSpPr/>
          <p:nvPr/>
        </p:nvCxnSpPr>
        <p:spPr>
          <a:xfrm flipV="1">
            <a:off x="1547664" y="4149080"/>
            <a:ext cx="1872208" cy="5040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4860032" y="1340768"/>
            <a:ext cx="2627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Схема дефекта: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5292080" y="186375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5292080" y="2439816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олилиния 69"/>
          <p:cNvSpPr/>
          <p:nvPr/>
        </p:nvSpPr>
        <p:spPr>
          <a:xfrm>
            <a:off x="5282251" y="1865319"/>
            <a:ext cx="83128" cy="575954"/>
          </a:xfrm>
          <a:custGeom>
            <a:avLst/>
            <a:gdLst>
              <a:gd name="connsiteX0" fmla="*/ 5938 w 83128"/>
              <a:gd name="connsiteY0" fmla="*/ 0 h 575954"/>
              <a:gd name="connsiteX1" fmla="*/ 29689 w 83128"/>
              <a:gd name="connsiteY1" fmla="*/ 95003 h 575954"/>
              <a:gd name="connsiteX2" fmla="*/ 35626 w 83128"/>
              <a:gd name="connsiteY2" fmla="*/ 112816 h 575954"/>
              <a:gd name="connsiteX3" fmla="*/ 47502 w 83128"/>
              <a:gd name="connsiteY3" fmla="*/ 124691 h 575954"/>
              <a:gd name="connsiteX4" fmla="*/ 53439 w 83128"/>
              <a:gd name="connsiteY4" fmla="*/ 142504 h 575954"/>
              <a:gd name="connsiteX5" fmla="*/ 65315 w 83128"/>
              <a:gd name="connsiteY5" fmla="*/ 160317 h 575954"/>
              <a:gd name="connsiteX6" fmla="*/ 77190 w 83128"/>
              <a:gd name="connsiteY6" fmla="*/ 195943 h 575954"/>
              <a:gd name="connsiteX7" fmla="*/ 83128 w 83128"/>
              <a:gd name="connsiteY7" fmla="*/ 213756 h 575954"/>
              <a:gd name="connsiteX8" fmla="*/ 71252 w 83128"/>
              <a:gd name="connsiteY8" fmla="*/ 273133 h 575954"/>
              <a:gd name="connsiteX9" fmla="*/ 53439 w 83128"/>
              <a:gd name="connsiteY9" fmla="*/ 290946 h 575954"/>
              <a:gd name="connsiteX10" fmla="*/ 35626 w 83128"/>
              <a:gd name="connsiteY10" fmla="*/ 302821 h 575954"/>
              <a:gd name="connsiteX11" fmla="*/ 11876 w 83128"/>
              <a:gd name="connsiteY11" fmla="*/ 350323 h 575954"/>
              <a:gd name="connsiteX12" fmla="*/ 0 w 83128"/>
              <a:gd name="connsiteY12" fmla="*/ 451263 h 575954"/>
              <a:gd name="connsiteX13" fmla="*/ 5938 w 83128"/>
              <a:gd name="connsiteY13" fmla="*/ 546265 h 575954"/>
              <a:gd name="connsiteX14" fmla="*/ 11876 w 83128"/>
              <a:gd name="connsiteY14" fmla="*/ 564078 h 575954"/>
              <a:gd name="connsiteX15" fmla="*/ 23751 w 83128"/>
              <a:gd name="connsiteY15" fmla="*/ 575954 h 575954"/>
              <a:gd name="connsiteX16" fmla="*/ 17813 w 83128"/>
              <a:gd name="connsiteY16" fmla="*/ 564078 h 57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128" h="575954">
                <a:moveTo>
                  <a:pt x="5938" y="0"/>
                </a:moveTo>
                <a:cubicBezTo>
                  <a:pt x="20270" y="71664"/>
                  <a:pt x="11428" y="40221"/>
                  <a:pt x="29689" y="95003"/>
                </a:cubicBezTo>
                <a:cubicBezTo>
                  <a:pt x="31668" y="100941"/>
                  <a:pt x="31200" y="108391"/>
                  <a:pt x="35626" y="112816"/>
                </a:cubicBezTo>
                <a:lnTo>
                  <a:pt x="47502" y="124691"/>
                </a:lnTo>
                <a:cubicBezTo>
                  <a:pt x="49481" y="130629"/>
                  <a:pt x="50640" y="136906"/>
                  <a:pt x="53439" y="142504"/>
                </a:cubicBezTo>
                <a:cubicBezTo>
                  <a:pt x="56630" y="148887"/>
                  <a:pt x="62417" y="153796"/>
                  <a:pt x="65315" y="160317"/>
                </a:cubicBezTo>
                <a:cubicBezTo>
                  <a:pt x="70399" y="171756"/>
                  <a:pt x="73232" y="184068"/>
                  <a:pt x="77190" y="195943"/>
                </a:cubicBezTo>
                <a:lnTo>
                  <a:pt x="83128" y="213756"/>
                </a:lnTo>
                <a:cubicBezTo>
                  <a:pt x="82625" y="217278"/>
                  <a:pt x="78790" y="261827"/>
                  <a:pt x="71252" y="273133"/>
                </a:cubicBezTo>
                <a:cubicBezTo>
                  <a:pt x="66594" y="280120"/>
                  <a:pt x="59890" y="285570"/>
                  <a:pt x="53439" y="290946"/>
                </a:cubicBezTo>
                <a:cubicBezTo>
                  <a:pt x="47957" y="295514"/>
                  <a:pt x="41564" y="298863"/>
                  <a:pt x="35626" y="302821"/>
                </a:cubicBezTo>
                <a:cubicBezTo>
                  <a:pt x="21981" y="343758"/>
                  <a:pt x="32602" y="329595"/>
                  <a:pt x="11876" y="350323"/>
                </a:cubicBezTo>
                <a:cubicBezTo>
                  <a:pt x="6214" y="384291"/>
                  <a:pt x="0" y="416125"/>
                  <a:pt x="0" y="451263"/>
                </a:cubicBezTo>
                <a:cubicBezTo>
                  <a:pt x="0" y="482992"/>
                  <a:pt x="2616" y="514710"/>
                  <a:pt x="5938" y="546265"/>
                </a:cubicBezTo>
                <a:cubicBezTo>
                  <a:pt x="6593" y="552489"/>
                  <a:pt x="8656" y="558711"/>
                  <a:pt x="11876" y="564078"/>
                </a:cubicBezTo>
                <a:cubicBezTo>
                  <a:pt x="14756" y="568878"/>
                  <a:pt x="18153" y="575954"/>
                  <a:pt x="23751" y="575954"/>
                </a:cubicBezTo>
                <a:cubicBezTo>
                  <a:pt x="28177" y="575954"/>
                  <a:pt x="19792" y="568037"/>
                  <a:pt x="17813" y="5640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5508104" y="1863752"/>
            <a:ext cx="288032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084168" y="2439816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6300192" y="1863752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084168" y="1863752"/>
            <a:ext cx="216024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олилиния 74"/>
          <p:cNvSpPr/>
          <p:nvPr/>
        </p:nvSpPr>
        <p:spPr>
          <a:xfrm>
            <a:off x="6936203" y="1859382"/>
            <a:ext cx="103596" cy="587828"/>
          </a:xfrm>
          <a:custGeom>
            <a:avLst/>
            <a:gdLst>
              <a:gd name="connsiteX0" fmla="*/ 79846 w 103596"/>
              <a:gd name="connsiteY0" fmla="*/ 0 h 587828"/>
              <a:gd name="connsiteX1" fmla="*/ 73908 w 103596"/>
              <a:gd name="connsiteY1" fmla="*/ 17813 h 587828"/>
              <a:gd name="connsiteX2" fmla="*/ 50157 w 103596"/>
              <a:gd name="connsiteY2" fmla="*/ 47501 h 587828"/>
              <a:gd name="connsiteX3" fmla="*/ 44220 w 103596"/>
              <a:gd name="connsiteY3" fmla="*/ 65314 h 587828"/>
              <a:gd name="connsiteX4" fmla="*/ 32344 w 103596"/>
              <a:gd name="connsiteY4" fmla="*/ 77189 h 587828"/>
              <a:gd name="connsiteX5" fmla="*/ 20469 w 103596"/>
              <a:gd name="connsiteY5" fmla="*/ 112815 h 587828"/>
              <a:gd name="connsiteX6" fmla="*/ 14531 w 103596"/>
              <a:gd name="connsiteY6" fmla="*/ 130628 h 587828"/>
              <a:gd name="connsiteX7" fmla="*/ 8594 w 103596"/>
              <a:gd name="connsiteY7" fmla="*/ 148441 h 587828"/>
              <a:gd name="connsiteX8" fmla="*/ 8594 w 103596"/>
              <a:gd name="connsiteY8" fmla="*/ 249382 h 587828"/>
              <a:gd name="connsiteX9" fmla="*/ 20469 w 103596"/>
              <a:gd name="connsiteY9" fmla="*/ 296883 h 587828"/>
              <a:gd name="connsiteX10" fmla="*/ 44220 w 103596"/>
              <a:gd name="connsiteY10" fmla="*/ 332509 h 587828"/>
              <a:gd name="connsiteX11" fmla="*/ 56095 w 103596"/>
              <a:gd name="connsiteY11" fmla="*/ 350322 h 587828"/>
              <a:gd name="connsiteX12" fmla="*/ 79846 w 103596"/>
              <a:gd name="connsiteY12" fmla="*/ 397823 h 587828"/>
              <a:gd name="connsiteX13" fmla="*/ 91721 w 103596"/>
              <a:gd name="connsiteY13" fmla="*/ 457200 h 587828"/>
              <a:gd name="connsiteX14" fmla="*/ 103596 w 103596"/>
              <a:gd name="connsiteY14" fmla="*/ 492826 h 587828"/>
              <a:gd name="connsiteX15" fmla="*/ 97659 w 103596"/>
              <a:gd name="connsiteY15" fmla="*/ 575953 h 587828"/>
              <a:gd name="connsiteX16" fmla="*/ 85783 w 103596"/>
              <a:gd name="connsiteY16" fmla="*/ 587828 h 587828"/>
              <a:gd name="connsiteX17" fmla="*/ 103596 w 103596"/>
              <a:gd name="connsiteY17" fmla="*/ 575953 h 58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596" h="587828">
                <a:moveTo>
                  <a:pt x="79846" y="0"/>
                </a:moveTo>
                <a:cubicBezTo>
                  <a:pt x="77867" y="5938"/>
                  <a:pt x="76707" y="12215"/>
                  <a:pt x="73908" y="17813"/>
                </a:cubicBezTo>
                <a:cubicBezTo>
                  <a:pt x="66417" y="32796"/>
                  <a:pt x="61204" y="36455"/>
                  <a:pt x="50157" y="47501"/>
                </a:cubicBezTo>
                <a:cubicBezTo>
                  <a:pt x="48178" y="53439"/>
                  <a:pt x="47440" y="59947"/>
                  <a:pt x="44220" y="65314"/>
                </a:cubicBezTo>
                <a:cubicBezTo>
                  <a:pt x="41340" y="70114"/>
                  <a:pt x="34848" y="72182"/>
                  <a:pt x="32344" y="77189"/>
                </a:cubicBezTo>
                <a:cubicBezTo>
                  <a:pt x="26746" y="88385"/>
                  <a:pt x="24427" y="100940"/>
                  <a:pt x="20469" y="112815"/>
                </a:cubicBezTo>
                <a:lnTo>
                  <a:pt x="14531" y="130628"/>
                </a:lnTo>
                <a:lnTo>
                  <a:pt x="8594" y="148441"/>
                </a:lnTo>
                <a:cubicBezTo>
                  <a:pt x="732" y="203473"/>
                  <a:pt x="0" y="184924"/>
                  <a:pt x="8594" y="249382"/>
                </a:cubicBezTo>
                <a:cubicBezTo>
                  <a:pt x="9518" y="256312"/>
                  <a:pt x="15210" y="287416"/>
                  <a:pt x="20469" y="296883"/>
                </a:cubicBezTo>
                <a:cubicBezTo>
                  <a:pt x="27400" y="309359"/>
                  <a:pt x="36303" y="320634"/>
                  <a:pt x="44220" y="332509"/>
                </a:cubicBezTo>
                <a:cubicBezTo>
                  <a:pt x="48178" y="338447"/>
                  <a:pt x="53838" y="343552"/>
                  <a:pt x="56095" y="350322"/>
                </a:cubicBezTo>
                <a:cubicBezTo>
                  <a:pt x="69740" y="391259"/>
                  <a:pt x="59118" y="377097"/>
                  <a:pt x="79846" y="397823"/>
                </a:cubicBezTo>
                <a:cubicBezTo>
                  <a:pt x="83804" y="417615"/>
                  <a:pt x="85338" y="438051"/>
                  <a:pt x="91721" y="457200"/>
                </a:cubicBezTo>
                <a:lnTo>
                  <a:pt x="103596" y="492826"/>
                </a:lnTo>
                <a:cubicBezTo>
                  <a:pt x="101617" y="520535"/>
                  <a:pt x="102778" y="548649"/>
                  <a:pt x="97659" y="575953"/>
                </a:cubicBezTo>
                <a:cubicBezTo>
                  <a:pt x="96627" y="581455"/>
                  <a:pt x="80185" y="587828"/>
                  <a:pt x="85783" y="587828"/>
                </a:cubicBezTo>
                <a:cubicBezTo>
                  <a:pt x="92919" y="587828"/>
                  <a:pt x="103596" y="575953"/>
                  <a:pt x="103596" y="57595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5510488" y="1772816"/>
            <a:ext cx="789410" cy="87164"/>
          </a:xfrm>
          <a:custGeom>
            <a:avLst/>
            <a:gdLst>
              <a:gd name="connsiteX0" fmla="*/ 0 w 789410"/>
              <a:gd name="connsiteY0" fmla="*/ 87164 h 87164"/>
              <a:gd name="connsiteX1" fmla="*/ 115123 w 789410"/>
              <a:gd name="connsiteY1" fmla="*/ 31247 h 87164"/>
              <a:gd name="connsiteX2" fmla="*/ 273005 w 789410"/>
              <a:gd name="connsiteY2" fmla="*/ 4934 h 87164"/>
              <a:gd name="connsiteX3" fmla="*/ 368392 w 789410"/>
              <a:gd name="connsiteY3" fmla="*/ 1644 h 87164"/>
              <a:gd name="connsiteX4" fmla="*/ 539430 w 789410"/>
              <a:gd name="connsiteY4" fmla="*/ 11512 h 87164"/>
              <a:gd name="connsiteX5" fmla="*/ 661131 w 789410"/>
              <a:gd name="connsiteY5" fmla="*/ 27958 h 87164"/>
              <a:gd name="connsiteX6" fmla="*/ 789410 w 789410"/>
              <a:gd name="connsiteY6" fmla="*/ 87164 h 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410" h="87164">
                <a:moveTo>
                  <a:pt x="0" y="87164"/>
                </a:moveTo>
                <a:cubicBezTo>
                  <a:pt x="34811" y="66058"/>
                  <a:pt x="69622" y="44952"/>
                  <a:pt x="115123" y="31247"/>
                </a:cubicBezTo>
                <a:cubicBezTo>
                  <a:pt x="160624" y="17542"/>
                  <a:pt x="230793" y="9868"/>
                  <a:pt x="273005" y="4934"/>
                </a:cubicBezTo>
                <a:cubicBezTo>
                  <a:pt x="315217" y="0"/>
                  <a:pt x="323988" y="548"/>
                  <a:pt x="368392" y="1644"/>
                </a:cubicBezTo>
                <a:cubicBezTo>
                  <a:pt x="412796" y="2740"/>
                  <a:pt x="490640" y="7126"/>
                  <a:pt x="539430" y="11512"/>
                </a:cubicBezTo>
                <a:cubicBezTo>
                  <a:pt x="588220" y="15898"/>
                  <a:pt x="619468" y="15349"/>
                  <a:pt x="661131" y="27958"/>
                </a:cubicBezTo>
                <a:cubicBezTo>
                  <a:pt x="702794" y="40567"/>
                  <a:pt x="768030" y="77296"/>
                  <a:pt x="789410" y="8716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5796649" y="2435591"/>
            <a:ext cx="286162" cy="53724"/>
          </a:xfrm>
          <a:custGeom>
            <a:avLst/>
            <a:gdLst>
              <a:gd name="connsiteX0" fmla="*/ 0 w 286162"/>
              <a:gd name="connsiteY0" fmla="*/ 3290 h 53724"/>
              <a:gd name="connsiteX1" fmla="*/ 46049 w 286162"/>
              <a:gd name="connsiteY1" fmla="*/ 36182 h 53724"/>
              <a:gd name="connsiteX2" fmla="*/ 92098 w 286162"/>
              <a:gd name="connsiteY2" fmla="*/ 46049 h 53724"/>
              <a:gd name="connsiteX3" fmla="*/ 134858 w 286162"/>
              <a:gd name="connsiteY3" fmla="*/ 52628 h 53724"/>
              <a:gd name="connsiteX4" fmla="*/ 171039 w 286162"/>
              <a:gd name="connsiteY4" fmla="*/ 52628 h 53724"/>
              <a:gd name="connsiteX5" fmla="*/ 210510 w 286162"/>
              <a:gd name="connsiteY5" fmla="*/ 46049 h 53724"/>
              <a:gd name="connsiteX6" fmla="*/ 233534 w 286162"/>
              <a:gd name="connsiteY6" fmla="*/ 36182 h 53724"/>
              <a:gd name="connsiteX7" fmla="*/ 263137 w 286162"/>
              <a:gd name="connsiteY7" fmla="*/ 19736 h 53724"/>
              <a:gd name="connsiteX8" fmla="*/ 286162 w 286162"/>
              <a:gd name="connsiteY8" fmla="*/ 0 h 5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62" h="53724">
                <a:moveTo>
                  <a:pt x="0" y="3290"/>
                </a:moveTo>
                <a:cubicBezTo>
                  <a:pt x="15349" y="16172"/>
                  <a:pt x="30699" y="29055"/>
                  <a:pt x="46049" y="36182"/>
                </a:cubicBezTo>
                <a:cubicBezTo>
                  <a:pt x="61399" y="43309"/>
                  <a:pt x="77297" y="43308"/>
                  <a:pt x="92098" y="46049"/>
                </a:cubicBezTo>
                <a:cubicBezTo>
                  <a:pt x="106899" y="48790"/>
                  <a:pt x="121701" y="51532"/>
                  <a:pt x="134858" y="52628"/>
                </a:cubicBezTo>
                <a:cubicBezTo>
                  <a:pt x="148015" y="53724"/>
                  <a:pt x="158430" y="53724"/>
                  <a:pt x="171039" y="52628"/>
                </a:cubicBezTo>
                <a:cubicBezTo>
                  <a:pt x="183648" y="51532"/>
                  <a:pt x="200094" y="48790"/>
                  <a:pt x="210510" y="46049"/>
                </a:cubicBezTo>
                <a:cubicBezTo>
                  <a:pt x="220926" y="43308"/>
                  <a:pt x="224763" y="40567"/>
                  <a:pt x="233534" y="36182"/>
                </a:cubicBezTo>
                <a:cubicBezTo>
                  <a:pt x="242305" y="31797"/>
                  <a:pt x="254366" y="25766"/>
                  <a:pt x="263137" y="19736"/>
                </a:cubicBezTo>
                <a:cubicBezTo>
                  <a:pt x="271908" y="13706"/>
                  <a:pt x="286162" y="0"/>
                  <a:pt x="286162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5364088" y="3068960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364088" y="364502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олилиния 79"/>
          <p:cNvSpPr/>
          <p:nvPr/>
        </p:nvSpPr>
        <p:spPr>
          <a:xfrm>
            <a:off x="5354259" y="3070527"/>
            <a:ext cx="83128" cy="575954"/>
          </a:xfrm>
          <a:custGeom>
            <a:avLst/>
            <a:gdLst>
              <a:gd name="connsiteX0" fmla="*/ 5938 w 83128"/>
              <a:gd name="connsiteY0" fmla="*/ 0 h 575954"/>
              <a:gd name="connsiteX1" fmla="*/ 29689 w 83128"/>
              <a:gd name="connsiteY1" fmla="*/ 95003 h 575954"/>
              <a:gd name="connsiteX2" fmla="*/ 35626 w 83128"/>
              <a:gd name="connsiteY2" fmla="*/ 112816 h 575954"/>
              <a:gd name="connsiteX3" fmla="*/ 47502 w 83128"/>
              <a:gd name="connsiteY3" fmla="*/ 124691 h 575954"/>
              <a:gd name="connsiteX4" fmla="*/ 53439 w 83128"/>
              <a:gd name="connsiteY4" fmla="*/ 142504 h 575954"/>
              <a:gd name="connsiteX5" fmla="*/ 65315 w 83128"/>
              <a:gd name="connsiteY5" fmla="*/ 160317 h 575954"/>
              <a:gd name="connsiteX6" fmla="*/ 77190 w 83128"/>
              <a:gd name="connsiteY6" fmla="*/ 195943 h 575954"/>
              <a:gd name="connsiteX7" fmla="*/ 83128 w 83128"/>
              <a:gd name="connsiteY7" fmla="*/ 213756 h 575954"/>
              <a:gd name="connsiteX8" fmla="*/ 71252 w 83128"/>
              <a:gd name="connsiteY8" fmla="*/ 273133 h 575954"/>
              <a:gd name="connsiteX9" fmla="*/ 53439 w 83128"/>
              <a:gd name="connsiteY9" fmla="*/ 290946 h 575954"/>
              <a:gd name="connsiteX10" fmla="*/ 35626 w 83128"/>
              <a:gd name="connsiteY10" fmla="*/ 302821 h 575954"/>
              <a:gd name="connsiteX11" fmla="*/ 11876 w 83128"/>
              <a:gd name="connsiteY11" fmla="*/ 350323 h 575954"/>
              <a:gd name="connsiteX12" fmla="*/ 0 w 83128"/>
              <a:gd name="connsiteY12" fmla="*/ 451263 h 575954"/>
              <a:gd name="connsiteX13" fmla="*/ 5938 w 83128"/>
              <a:gd name="connsiteY13" fmla="*/ 546265 h 575954"/>
              <a:gd name="connsiteX14" fmla="*/ 11876 w 83128"/>
              <a:gd name="connsiteY14" fmla="*/ 564078 h 575954"/>
              <a:gd name="connsiteX15" fmla="*/ 23751 w 83128"/>
              <a:gd name="connsiteY15" fmla="*/ 575954 h 575954"/>
              <a:gd name="connsiteX16" fmla="*/ 17813 w 83128"/>
              <a:gd name="connsiteY16" fmla="*/ 564078 h 57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128" h="575954">
                <a:moveTo>
                  <a:pt x="5938" y="0"/>
                </a:moveTo>
                <a:cubicBezTo>
                  <a:pt x="20270" y="71664"/>
                  <a:pt x="11428" y="40221"/>
                  <a:pt x="29689" y="95003"/>
                </a:cubicBezTo>
                <a:cubicBezTo>
                  <a:pt x="31668" y="100941"/>
                  <a:pt x="31200" y="108391"/>
                  <a:pt x="35626" y="112816"/>
                </a:cubicBezTo>
                <a:lnTo>
                  <a:pt x="47502" y="124691"/>
                </a:lnTo>
                <a:cubicBezTo>
                  <a:pt x="49481" y="130629"/>
                  <a:pt x="50640" y="136906"/>
                  <a:pt x="53439" y="142504"/>
                </a:cubicBezTo>
                <a:cubicBezTo>
                  <a:pt x="56630" y="148887"/>
                  <a:pt x="62417" y="153796"/>
                  <a:pt x="65315" y="160317"/>
                </a:cubicBezTo>
                <a:cubicBezTo>
                  <a:pt x="70399" y="171756"/>
                  <a:pt x="73232" y="184068"/>
                  <a:pt x="77190" y="195943"/>
                </a:cubicBezTo>
                <a:lnTo>
                  <a:pt x="83128" y="213756"/>
                </a:lnTo>
                <a:cubicBezTo>
                  <a:pt x="82625" y="217278"/>
                  <a:pt x="78790" y="261827"/>
                  <a:pt x="71252" y="273133"/>
                </a:cubicBezTo>
                <a:cubicBezTo>
                  <a:pt x="66594" y="280120"/>
                  <a:pt x="59890" y="285570"/>
                  <a:pt x="53439" y="290946"/>
                </a:cubicBezTo>
                <a:cubicBezTo>
                  <a:pt x="47957" y="295514"/>
                  <a:pt x="41564" y="298863"/>
                  <a:pt x="35626" y="302821"/>
                </a:cubicBezTo>
                <a:cubicBezTo>
                  <a:pt x="21981" y="343758"/>
                  <a:pt x="32602" y="329595"/>
                  <a:pt x="11876" y="350323"/>
                </a:cubicBezTo>
                <a:cubicBezTo>
                  <a:pt x="6214" y="384291"/>
                  <a:pt x="0" y="416125"/>
                  <a:pt x="0" y="451263"/>
                </a:cubicBezTo>
                <a:cubicBezTo>
                  <a:pt x="0" y="482992"/>
                  <a:pt x="2616" y="514710"/>
                  <a:pt x="5938" y="546265"/>
                </a:cubicBezTo>
                <a:cubicBezTo>
                  <a:pt x="6593" y="552489"/>
                  <a:pt x="8656" y="558711"/>
                  <a:pt x="11876" y="564078"/>
                </a:cubicBezTo>
                <a:cubicBezTo>
                  <a:pt x="14756" y="568878"/>
                  <a:pt x="18153" y="575954"/>
                  <a:pt x="23751" y="575954"/>
                </a:cubicBezTo>
                <a:cubicBezTo>
                  <a:pt x="28177" y="575954"/>
                  <a:pt x="19792" y="568037"/>
                  <a:pt x="17813" y="5640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5580112" y="3068960"/>
            <a:ext cx="288032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6156176" y="3645024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372200" y="3068960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6156176" y="3068960"/>
            <a:ext cx="216024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олилиния 84"/>
          <p:cNvSpPr/>
          <p:nvPr/>
        </p:nvSpPr>
        <p:spPr>
          <a:xfrm>
            <a:off x="7008211" y="3064590"/>
            <a:ext cx="103596" cy="587828"/>
          </a:xfrm>
          <a:custGeom>
            <a:avLst/>
            <a:gdLst>
              <a:gd name="connsiteX0" fmla="*/ 79846 w 103596"/>
              <a:gd name="connsiteY0" fmla="*/ 0 h 587828"/>
              <a:gd name="connsiteX1" fmla="*/ 73908 w 103596"/>
              <a:gd name="connsiteY1" fmla="*/ 17813 h 587828"/>
              <a:gd name="connsiteX2" fmla="*/ 50157 w 103596"/>
              <a:gd name="connsiteY2" fmla="*/ 47501 h 587828"/>
              <a:gd name="connsiteX3" fmla="*/ 44220 w 103596"/>
              <a:gd name="connsiteY3" fmla="*/ 65314 h 587828"/>
              <a:gd name="connsiteX4" fmla="*/ 32344 w 103596"/>
              <a:gd name="connsiteY4" fmla="*/ 77189 h 587828"/>
              <a:gd name="connsiteX5" fmla="*/ 20469 w 103596"/>
              <a:gd name="connsiteY5" fmla="*/ 112815 h 587828"/>
              <a:gd name="connsiteX6" fmla="*/ 14531 w 103596"/>
              <a:gd name="connsiteY6" fmla="*/ 130628 h 587828"/>
              <a:gd name="connsiteX7" fmla="*/ 8594 w 103596"/>
              <a:gd name="connsiteY7" fmla="*/ 148441 h 587828"/>
              <a:gd name="connsiteX8" fmla="*/ 8594 w 103596"/>
              <a:gd name="connsiteY8" fmla="*/ 249382 h 587828"/>
              <a:gd name="connsiteX9" fmla="*/ 20469 w 103596"/>
              <a:gd name="connsiteY9" fmla="*/ 296883 h 587828"/>
              <a:gd name="connsiteX10" fmla="*/ 44220 w 103596"/>
              <a:gd name="connsiteY10" fmla="*/ 332509 h 587828"/>
              <a:gd name="connsiteX11" fmla="*/ 56095 w 103596"/>
              <a:gd name="connsiteY11" fmla="*/ 350322 h 587828"/>
              <a:gd name="connsiteX12" fmla="*/ 79846 w 103596"/>
              <a:gd name="connsiteY12" fmla="*/ 397823 h 587828"/>
              <a:gd name="connsiteX13" fmla="*/ 91721 w 103596"/>
              <a:gd name="connsiteY13" fmla="*/ 457200 h 587828"/>
              <a:gd name="connsiteX14" fmla="*/ 103596 w 103596"/>
              <a:gd name="connsiteY14" fmla="*/ 492826 h 587828"/>
              <a:gd name="connsiteX15" fmla="*/ 97659 w 103596"/>
              <a:gd name="connsiteY15" fmla="*/ 575953 h 587828"/>
              <a:gd name="connsiteX16" fmla="*/ 85783 w 103596"/>
              <a:gd name="connsiteY16" fmla="*/ 587828 h 587828"/>
              <a:gd name="connsiteX17" fmla="*/ 103596 w 103596"/>
              <a:gd name="connsiteY17" fmla="*/ 575953 h 58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596" h="587828">
                <a:moveTo>
                  <a:pt x="79846" y="0"/>
                </a:moveTo>
                <a:cubicBezTo>
                  <a:pt x="77867" y="5938"/>
                  <a:pt x="76707" y="12215"/>
                  <a:pt x="73908" y="17813"/>
                </a:cubicBezTo>
                <a:cubicBezTo>
                  <a:pt x="66417" y="32796"/>
                  <a:pt x="61204" y="36455"/>
                  <a:pt x="50157" y="47501"/>
                </a:cubicBezTo>
                <a:cubicBezTo>
                  <a:pt x="48178" y="53439"/>
                  <a:pt x="47440" y="59947"/>
                  <a:pt x="44220" y="65314"/>
                </a:cubicBezTo>
                <a:cubicBezTo>
                  <a:pt x="41340" y="70114"/>
                  <a:pt x="34848" y="72182"/>
                  <a:pt x="32344" y="77189"/>
                </a:cubicBezTo>
                <a:cubicBezTo>
                  <a:pt x="26746" y="88385"/>
                  <a:pt x="24427" y="100940"/>
                  <a:pt x="20469" y="112815"/>
                </a:cubicBezTo>
                <a:lnTo>
                  <a:pt x="14531" y="130628"/>
                </a:lnTo>
                <a:lnTo>
                  <a:pt x="8594" y="148441"/>
                </a:lnTo>
                <a:cubicBezTo>
                  <a:pt x="732" y="203473"/>
                  <a:pt x="0" y="184924"/>
                  <a:pt x="8594" y="249382"/>
                </a:cubicBezTo>
                <a:cubicBezTo>
                  <a:pt x="9518" y="256312"/>
                  <a:pt x="15210" y="287416"/>
                  <a:pt x="20469" y="296883"/>
                </a:cubicBezTo>
                <a:cubicBezTo>
                  <a:pt x="27400" y="309359"/>
                  <a:pt x="36303" y="320634"/>
                  <a:pt x="44220" y="332509"/>
                </a:cubicBezTo>
                <a:cubicBezTo>
                  <a:pt x="48178" y="338447"/>
                  <a:pt x="53838" y="343552"/>
                  <a:pt x="56095" y="350322"/>
                </a:cubicBezTo>
                <a:cubicBezTo>
                  <a:pt x="69740" y="391259"/>
                  <a:pt x="59118" y="377097"/>
                  <a:pt x="79846" y="397823"/>
                </a:cubicBezTo>
                <a:cubicBezTo>
                  <a:pt x="83804" y="417615"/>
                  <a:pt x="85338" y="438051"/>
                  <a:pt x="91721" y="457200"/>
                </a:cubicBezTo>
                <a:lnTo>
                  <a:pt x="103596" y="492826"/>
                </a:lnTo>
                <a:cubicBezTo>
                  <a:pt x="101617" y="520535"/>
                  <a:pt x="102778" y="548649"/>
                  <a:pt x="97659" y="575953"/>
                </a:cubicBezTo>
                <a:cubicBezTo>
                  <a:pt x="96627" y="581455"/>
                  <a:pt x="80185" y="587828"/>
                  <a:pt x="85783" y="587828"/>
                </a:cubicBezTo>
                <a:cubicBezTo>
                  <a:pt x="92919" y="587828"/>
                  <a:pt x="103596" y="575953"/>
                  <a:pt x="103596" y="57595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85"/>
          <p:cNvSpPr/>
          <p:nvPr/>
        </p:nvSpPr>
        <p:spPr>
          <a:xfrm>
            <a:off x="5868657" y="3640799"/>
            <a:ext cx="286162" cy="53724"/>
          </a:xfrm>
          <a:custGeom>
            <a:avLst/>
            <a:gdLst>
              <a:gd name="connsiteX0" fmla="*/ 0 w 286162"/>
              <a:gd name="connsiteY0" fmla="*/ 3290 h 53724"/>
              <a:gd name="connsiteX1" fmla="*/ 46049 w 286162"/>
              <a:gd name="connsiteY1" fmla="*/ 36182 h 53724"/>
              <a:gd name="connsiteX2" fmla="*/ 92098 w 286162"/>
              <a:gd name="connsiteY2" fmla="*/ 46049 h 53724"/>
              <a:gd name="connsiteX3" fmla="*/ 134858 w 286162"/>
              <a:gd name="connsiteY3" fmla="*/ 52628 h 53724"/>
              <a:gd name="connsiteX4" fmla="*/ 171039 w 286162"/>
              <a:gd name="connsiteY4" fmla="*/ 52628 h 53724"/>
              <a:gd name="connsiteX5" fmla="*/ 210510 w 286162"/>
              <a:gd name="connsiteY5" fmla="*/ 46049 h 53724"/>
              <a:gd name="connsiteX6" fmla="*/ 233534 w 286162"/>
              <a:gd name="connsiteY6" fmla="*/ 36182 h 53724"/>
              <a:gd name="connsiteX7" fmla="*/ 263137 w 286162"/>
              <a:gd name="connsiteY7" fmla="*/ 19736 h 53724"/>
              <a:gd name="connsiteX8" fmla="*/ 286162 w 286162"/>
              <a:gd name="connsiteY8" fmla="*/ 0 h 5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62" h="53724">
                <a:moveTo>
                  <a:pt x="0" y="3290"/>
                </a:moveTo>
                <a:cubicBezTo>
                  <a:pt x="15349" y="16172"/>
                  <a:pt x="30699" y="29055"/>
                  <a:pt x="46049" y="36182"/>
                </a:cubicBezTo>
                <a:cubicBezTo>
                  <a:pt x="61399" y="43309"/>
                  <a:pt x="77297" y="43308"/>
                  <a:pt x="92098" y="46049"/>
                </a:cubicBezTo>
                <a:cubicBezTo>
                  <a:pt x="106899" y="48790"/>
                  <a:pt x="121701" y="51532"/>
                  <a:pt x="134858" y="52628"/>
                </a:cubicBezTo>
                <a:cubicBezTo>
                  <a:pt x="148015" y="53724"/>
                  <a:pt x="158430" y="53724"/>
                  <a:pt x="171039" y="52628"/>
                </a:cubicBezTo>
                <a:cubicBezTo>
                  <a:pt x="183648" y="51532"/>
                  <a:pt x="200094" y="48790"/>
                  <a:pt x="210510" y="46049"/>
                </a:cubicBezTo>
                <a:cubicBezTo>
                  <a:pt x="220926" y="43308"/>
                  <a:pt x="224763" y="40567"/>
                  <a:pt x="233534" y="36182"/>
                </a:cubicBezTo>
                <a:cubicBezTo>
                  <a:pt x="242305" y="31797"/>
                  <a:pt x="254366" y="25766"/>
                  <a:pt x="263137" y="19736"/>
                </a:cubicBezTo>
                <a:cubicBezTo>
                  <a:pt x="271908" y="13706"/>
                  <a:pt x="286162" y="0"/>
                  <a:pt x="286162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86"/>
          <p:cNvSpPr/>
          <p:nvPr/>
        </p:nvSpPr>
        <p:spPr>
          <a:xfrm>
            <a:off x="5578986" y="2946281"/>
            <a:ext cx="1123315" cy="691515"/>
          </a:xfrm>
          <a:custGeom>
            <a:avLst/>
            <a:gdLst>
              <a:gd name="connsiteX0" fmla="*/ 0 w 1123315"/>
              <a:gd name="connsiteY0" fmla="*/ 116205 h 691515"/>
              <a:gd name="connsiteX1" fmla="*/ 60960 w 1123315"/>
              <a:gd name="connsiteY1" fmla="*/ 74295 h 691515"/>
              <a:gd name="connsiteX2" fmla="*/ 125730 w 1123315"/>
              <a:gd name="connsiteY2" fmla="*/ 55245 h 691515"/>
              <a:gd name="connsiteX3" fmla="*/ 179070 w 1123315"/>
              <a:gd name="connsiteY3" fmla="*/ 47625 h 691515"/>
              <a:gd name="connsiteX4" fmla="*/ 255270 w 1123315"/>
              <a:gd name="connsiteY4" fmla="*/ 40005 h 691515"/>
              <a:gd name="connsiteX5" fmla="*/ 327660 w 1123315"/>
              <a:gd name="connsiteY5" fmla="*/ 28575 h 691515"/>
              <a:gd name="connsiteX6" fmla="*/ 434340 w 1123315"/>
              <a:gd name="connsiteY6" fmla="*/ 28575 h 691515"/>
              <a:gd name="connsiteX7" fmla="*/ 491490 w 1123315"/>
              <a:gd name="connsiteY7" fmla="*/ 20955 h 691515"/>
              <a:gd name="connsiteX8" fmla="*/ 579120 w 1123315"/>
              <a:gd name="connsiteY8" fmla="*/ 17145 h 691515"/>
              <a:gd name="connsiteX9" fmla="*/ 632460 w 1123315"/>
              <a:gd name="connsiteY9" fmla="*/ 9525 h 691515"/>
              <a:gd name="connsiteX10" fmla="*/ 716280 w 1123315"/>
              <a:gd name="connsiteY10" fmla="*/ 17145 h 691515"/>
              <a:gd name="connsiteX11" fmla="*/ 781050 w 1123315"/>
              <a:gd name="connsiteY11" fmla="*/ 24765 h 691515"/>
              <a:gd name="connsiteX12" fmla="*/ 834390 w 1123315"/>
              <a:gd name="connsiteY12" fmla="*/ 17145 h 691515"/>
              <a:gd name="connsiteX13" fmla="*/ 925830 w 1123315"/>
              <a:gd name="connsiteY13" fmla="*/ 17145 h 691515"/>
              <a:gd name="connsiteX14" fmla="*/ 986790 w 1123315"/>
              <a:gd name="connsiteY14" fmla="*/ 9525 h 691515"/>
              <a:gd name="connsiteX15" fmla="*/ 1043940 w 1123315"/>
              <a:gd name="connsiteY15" fmla="*/ 1905 h 691515"/>
              <a:gd name="connsiteX16" fmla="*/ 1116330 w 1123315"/>
              <a:gd name="connsiteY16" fmla="*/ 20955 h 691515"/>
              <a:gd name="connsiteX17" fmla="*/ 1085850 w 1123315"/>
              <a:gd name="connsiteY17" fmla="*/ 62865 h 691515"/>
              <a:gd name="connsiteX18" fmla="*/ 1089660 w 1123315"/>
              <a:gd name="connsiteY18" fmla="*/ 81915 h 691515"/>
              <a:gd name="connsiteX19" fmla="*/ 1040130 w 1123315"/>
              <a:gd name="connsiteY19" fmla="*/ 100965 h 691515"/>
              <a:gd name="connsiteX20" fmla="*/ 1013460 w 1123315"/>
              <a:gd name="connsiteY20" fmla="*/ 93345 h 691515"/>
              <a:gd name="connsiteX21" fmla="*/ 990600 w 1123315"/>
              <a:gd name="connsiteY21" fmla="*/ 104775 h 691515"/>
              <a:gd name="connsiteX22" fmla="*/ 960120 w 1123315"/>
              <a:gd name="connsiteY22" fmla="*/ 100965 h 691515"/>
              <a:gd name="connsiteX23" fmla="*/ 937260 w 1123315"/>
              <a:gd name="connsiteY23" fmla="*/ 100965 h 691515"/>
              <a:gd name="connsiteX24" fmla="*/ 899160 w 1123315"/>
              <a:gd name="connsiteY24" fmla="*/ 100965 h 691515"/>
              <a:gd name="connsiteX25" fmla="*/ 891540 w 1123315"/>
              <a:gd name="connsiteY25" fmla="*/ 112395 h 691515"/>
              <a:gd name="connsiteX26" fmla="*/ 868680 w 1123315"/>
              <a:gd name="connsiteY26" fmla="*/ 108585 h 691515"/>
              <a:gd name="connsiteX27" fmla="*/ 857250 w 1123315"/>
              <a:gd name="connsiteY27" fmla="*/ 100965 h 691515"/>
              <a:gd name="connsiteX28" fmla="*/ 842010 w 1123315"/>
              <a:gd name="connsiteY28" fmla="*/ 108585 h 691515"/>
              <a:gd name="connsiteX29" fmla="*/ 822960 w 1123315"/>
              <a:gd name="connsiteY29" fmla="*/ 112395 h 691515"/>
              <a:gd name="connsiteX30" fmla="*/ 803910 w 1123315"/>
              <a:gd name="connsiteY30" fmla="*/ 112395 h 691515"/>
              <a:gd name="connsiteX31" fmla="*/ 781050 w 1123315"/>
              <a:gd name="connsiteY31" fmla="*/ 116205 h 691515"/>
              <a:gd name="connsiteX32" fmla="*/ 758190 w 1123315"/>
              <a:gd name="connsiteY32" fmla="*/ 139065 h 691515"/>
              <a:gd name="connsiteX33" fmla="*/ 762000 w 1123315"/>
              <a:gd name="connsiteY33" fmla="*/ 150495 h 691515"/>
              <a:gd name="connsiteX34" fmla="*/ 758190 w 1123315"/>
              <a:gd name="connsiteY34" fmla="*/ 169545 h 691515"/>
              <a:gd name="connsiteX35" fmla="*/ 750570 w 1123315"/>
              <a:gd name="connsiteY35" fmla="*/ 188595 h 691515"/>
              <a:gd name="connsiteX36" fmla="*/ 758190 w 1123315"/>
              <a:gd name="connsiteY36" fmla="*/ 219075 h 691515"/>
              <a:gd name="connsiteX37" fmla="*/ 727710 w 1123315"/>
              <a:gd name="connsiteY37" fmla="*/ 234315 h 691515"/>
              <a:gd name="connsiteX38" fmla="*/ 727710 w 1123315"/>
              <a:gd name="connsiteY38" fmla="*/ 260985 h 691515"/>
              <a:gd name="connsiteX39" fmla="*/ 731520 w 1123315"/>
              <a:gd name="connsiteY39" fmla="*/ 276225 h 691515"/>
              <a:gd name="connsiteX40" fmla="*/ 723900 w 1123315"/>
              <a:gd name="connsiteY40" fmla="*/ 295275 h 691515"/>
              <a:gd name="connsiteX41" fmla="*/ 723900 w 1123315"/>
              <a:gd name="connsiteY41" fmla="*/ 310515 h 691515"/>
              <a:gd name="connsiteX42" fmla="*/ 720090 w 1123315"/>
              <a:gd name="connsiteY42" fmla="*/ 314325 h 691515"/>
              <a:gd name="connsiteX43" fmla="*/ 704850 w 1123315"/>
              <a:gd name="connsiteY43" fmla="*/ 348615 h 691515"/>
              <a:gd name="connsiteX44" fmla="*/ 662940 w 1123315"/>
              <a:gd name="connsiteY44" fmla="*/ 474345 h 691515"/>
              <a:gd name="connsiteX45" fmla="*/ 640080 w 1123315"/>
              <a:gd name="connsiteY45" fmla="*/ 474345 h 691515"/>
              <a:gd name="connsiteX46" fmla="*/ 628650 w 1123315"/>
              <a:gd name="connsiteY46" fmla="*/ 497205 h 691515"/>
              <a:gd name="connsiteX47" fmla="*/ 628650 w 1123315"/>
              <a:gd name="connsiteY47" fmla="*/ 516255 h 691515"/>
              <a:gd name="connsiteX48" fmla="*/ 605790 w 1123315"/>
              <a:gd name="connsiteY48" fmla="*/ 523875 h 691515"/>
              <a:gd name="connsiteX49" fmla="*/ 617220 w 1123315"/>
              <a:gd name="connsiteY49" fmla="*/ 558165 h 691515"/>
              <a:gd name="connsiteX50" fmla="*/ 598170 w 1123315"/>
              <a:gd name="connsiteY50" fmla="*/ 565785 h 691515"/>
              <a:gd name="connsiteX51" fmla="*/ 598170 w 1123315"/>
              <a:gd name="connsiteY51" fmla="*/ 584835 h 691515"/>
              <a:gd name="connsiteX52" fmla="*/ 582930 w 1123315"/>
              <a:gd name="connsiteY52" fmla="*/ 611505 h 691515"/>
              <a:gd name="connsiteX53" fmla="*/ 590550 w 1123315"/>
              <a:gd name="connsiteY53" fmla="*/ 630555 h 691515"/>
              <a:gd name="connsiteX54" fmla="*/ 586740 w 1123315"/>
              <a:gd name="connsiteY54" fmla="*/ 638175 h 691515"/>
              <a:gd name="connsiteX55" fmla="*/ 582930 w 1123315"/>
              <a:gd name="connsiteY55" fmla="*/ 649605 h 691515"/>
              <a:gd name="connsiteX56" fmla="*/ 579120 w 1123315"/>
              <a:gd name="connsiteY56" fmla="*/ 691515 h 69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23315" h="691515">
                <a:moveTo>
                  <a:pt x="0" y="116205"/>
                </a:moveTo>
                <a:cubicBezTo>
                  <a:pt x="20002" y="100330"/>
                  <a:pt x="40005" y="84455"/>
                  <a:pt x="60960" y="74295"/>
                </a:cubicBezTo>
                <a:cubicBezTo>
                  <a:pt x="81915" y="64135"/>
                  <a:pt x="106045" y="59690"/>
                  <a:pt x="125730" y="55245"/>
                </a:cubicBezTo>
                <a:cubicBezTo>
                  <a:pt x="145415" y="50800"/>
                  <a:pt x="157480" y="50165"/>
                  <a:pt x="179070" y="47625"/>
                </a:cubicBezTo>
                <a:cubicBezTo>
                  <a:pt x="200660" y="45085"/>
                  <a:pt x="230505" y="43180"/>
                  <a:pt x="255270" y="40005"/>
                </a:cubicBezTo>
                <a:cubicBezTo>
                  <a:pt x="280035" y="36830"/>
                  <a:pt x="297815" y="30480"/>
                  <a:pt x="327660" y="28575"/>
                </a:cubicBezTo>
                <a:cubicBezTo>
                  <a:pt x="357505" y="26670"/>
                  <a:pt x="407035" y="29845"/>
                  <a:pt x="434340" y="28575"/>
                </a:cubicBezTo>
                <a:cubicBezTo>
                  <a:pt x="461645" y="27305"/>
                  <a:pt x="467360" y="22860"/>
                  <a:pt x="491490" y="20955"/>
                </a:cubicBezTo>
                <a:cubicBezTo>
                  <a:pt x="515620" y="19050"/>
                  <a:pt x="555625" y="19050"/>
                  <a:pt x="579120" y="17145"/>
                </a:cubicBezTo>
                <a:cubicBezTo>
                  <a:pt x="602615" y="15240"/>
                  <a:pt x="609600" y="9525"/>
                  <a:pt x="632460" y="9525"/>
                </a:cubicBezTo>
                <a:cubicBezTo>
                  <a:pt x="655320" y="9525"/>
                  <a:pt x="691515" y="14605"/>
                  <a:pt x="716280" y="17145"/>
                </a:cubicBezTo>
                <a:cubicBezTo>
                  <a:pt x="741045" y="19685"/>
                  <a:pt x="761365" y="24765"/>
                  <a:pt x="781050" y="24765"/>
                </a:cubicBezTo>
                <a:cubicBezTo>
                  <a:pt x="800735" y="24765"/>
                  <a:pt x="810260" y="18415"/>
                  <a:pt x="834390" y="17145"/>
                </a:cubicBezTo>
                <a:cubicBezTo>
                  <a:pt x="858520" y="15875"/>
                  <a:pt x="900430" y="18415"/>
                  <a:pt x="925830" y="17145"/>
                </a:cubicBezTo>
                <a:cubicBezTo>
                  <a:pt x="951230" y="15875"/>
                  <a:pt x="986790" y="9525"/>
                  <a:pt x="986790" y="9525"/>
                </a:cubicBezTo>
                <a:cubicBezTo>
                  <a:pt x="1006475" y="6985"/>
                  <a:pt x="1022350" y="0"/>
                  <a:pt x="1043940" y="1905"/>
                </a:cubicBezTo>
                <a:cubicBezTo>
                  <a:pt x="1065530" y="3810"/>
                  <a:pt x="1109345" y="10795"/>
                  <a:pt x="1116330" y="20955"/>
                </a:cubicBezTo>
                <a:cubicBezTo>
                  <a:pt x="1123315" y="31115"/>
                  <a:pt x="1090295" y="52705"/>
                  <a:pt x="1085850" y="62865"/>
                </a:cubicBezTo>
                <a:cubicBezTo>
                  <a:pt x="1081405" y="73025"/>
                  <a:pt x="1097280" y="75565"/>
                  <a:pt x="1089660" y="81915"/>
                </a:cubicBezTo>
                <a:cubicBezTo>
                  <a:pt x="1082040" y="88265"/>
                  <a:pt x="1052830" y="99060"/>
                  <a:pt x="1040130" y="100965"/>
                </a:cubicBezTo>
                <a:cubicBezTo>
                  <a:pt x="1027430" y="102870"/>
                  <a:pt x="1021715" y="92710"/>
                  <a:pt x="1013460" y="93345"/>
                </a:cubicBezTo>
                <a:cubicBezTo>
                  <a:pt x="1005205" y="93980"/>
                  <a:pt x="999490" y="103505"/>
                  <a:pt x="990600" y="104775"/>
                </a:cubicBezTo>
                <a:cubicBezTo>
                  <a:pt x="981710" y="106045"/>
                  <a:pt x="969010" y="101600"/>
                  <a:pt x="960120" y="100965"/>
                </a:cubicBezTo>
                <a:cubicBezTo>
                  <a:pt x="951230" y="100330"/>
                  <a:pt x="937260" y="100965"/>
                  <a:pt x="937260" y="100965"/>
                </a:cubicBezTo>
                <a:cubicBezTo>
                  <a:pt x="927100" y="100965"/>
                  <a:pt x="906780" y="99060"/>
                  <a:pt x="899160" y="100965"/>
                </a:cubicBezTo>
                <a:cubicBezTo>
                  <a:pt x="891540" y="102870"/>
                  <a:pt x="896620" y="111125"/>
                  <a:pt x="891540" y="112395"/>
                </a:cubicBezTo>
                <a:cubicBezTo>
                  <a:pt x="886460" y="113665"/>
                  <a:pt x="874395" y="110490"/>
                  <a:pt x="868680" y="108585"/>
                </a:cubicBezTo>
                <a:cubicBezTo>
                  <a:pt x="862965" y="106680"/>
                  <a:pt x="861695" y="100965"/>
                  <a:pt x="857250" y="100965"/>
                </a:cubicBezTo>
                <a:cubicBezTo>
                  <a:pt x="852805" y="100965"/>
                  <a:pt x="847725" y="106680"/>
                  <a:pt x="842010" y="108585"/>
                </a:cubicBezTo>
                <a:cubicBezTo>
                  <a:pt x="836295" y="110490"/>
                  <a:pt x="829310" y="111760"/>
                  <a:pt x="822960" y="112395"/>
                </a:cubicBezTo>
                <a:cubicBezTo>
                  <a:pt x="816610" y="113030"/>
                  <a:pt x="810895" y="111760"/>
                  <a:pt x="803910" y="112395"/>
                </a:cubicBezTo>
                <a:cubicBezTo>
                  <a:pt x="796925" y="113030"/>
                  <a:pt x="788670" y="111760"/>
                  <a:pt x="781050" y="116205"/>
                </a:cubicBezTo>
                <a:cubicBezTo>
                  <a:pt x="773430" y="120650"/>
                  <a:pt x="761365" y="133350"/>
                  <a:pt x="758190" y="139065"/>
                </a:cubicBezTo>
                <a:cubicBezTo>
                  <a:pt x="755015" y="144780"/>
                  <a:pt x="762000" y="145415"/>
                  <a:pt x="762000" y="150495"/>
                </a:cubicBezTo>
                <a:cubicBezTo>
                  <a:pt x="762000" y="155575"/>
                  <a:pt x="760095" y="163195"/>
                  <a:pt x="758190" y="169545"/>
                </a:cubicBezTo>
                <a:cubicBezTo>
                  <a:pt x="756285" y="175895"/>
                  <a:pt x="750570" y="180340"/>
                  <a:pt x="750570" y="188595"/>
                </a:cubicBezTo>
                <a:cubicBezTo>
                  <a:pt x="750570" y="196850"/>
                  <a:pt x="762000" y="211455"/>
                  <a:pt x="758190" y="219075"/>
                </a:cubicBezTo>
                <a:cubicBezTo>
                  <a:pt x="754380" y="226695"/>
                  <a:pt x="732790" y="227330"/>
                  <a:pt x="727710" y="234315"/>
                </a:cubicBezTo>
                <a:cubicBezTo>
                  <a:pt x="722630" y="241300"/>
                  <a:pt x="727075" y="254000"/>
                  <a:pt x="727710" y="260985"/>
                </a:cubicBezTo>
                <a:cubicBezTo>
                  <a:pt x="728345" y="267970"/>
                  <a:pt x="732155" y="270510"/>
                  <a:pt x="731520" y="276225"/>
                </a:cubicBezTo>
                <a:cubicBezTo>
                  <a:pt x="730885" y="281940"/>
                  <a:pt x="725170" y="289560"/>
                  <a:pt x="723900" y="295275"/>
                </a:cubicBezTo>
                <a:cubicBezTo>
                  <a:pt x="722630" y="300990"/>
                  <a:pt x="724535" y="307340"/>
                  <a:pt x="723900" y="310515"/>
                </a:cubicBezTo>
                <a:cubicBezTo>
                  <a:pt x="723265" y="313690"/>
                  <a:pt x="723265" y="307975"/>
                  <a:pt x="720090" y="314325"/>
                </a:cubicBezTo>
                <a:cubicBezTo>
                  <a:pt x="716915" y="320675"/>
                  <a:pt x="714375" y="321945"/>
                  <a:pt x="704850" y="348615"/>
                </a:cubicBezTo>
                <a:cubicBezTo>
                  <a:pt x="695325" y="375285"/>
                  <a:pt x="673735" y="453390"/>
                  <a:pt x="662940" y="474345"/>
                </a:cubicBezTo>
                <a:cubicBezTo>
                  <a:pt x="652145" y="495300"/>
                  <a:pt x="645795" y="470535"/>
                  <a:pt x="640080" y="474345"/>
                </a:cubicBezTo>
                <a:cubicBezTo>
                  <a:pt x="634365" y="478155"/>
                  <a:pt x="630555" y="490220"/>
                  <a:pt x="628650" y="497205"/>
                </a:cubicBezTo>
                <a:cubicBezTo>
                  <a:pt x="626745" y="504190"/>
                  <a:pt x="632460" y="511810"/>
                  <a:pt x="628650" y="516255"/>
                </a:cubicBezTo>
                <a:cubicBezTo>
                  <a:pt x="624840" y="520700"/>
                  <a:pt x="607695" y="516890"/>
                  <a:pt x="605790" y="523875"/>
                </a:cubicBezTo>
                <a:cubicBezTo>
                  <a:pt x="603885" y="530860"/>
                  <a:pt x="618490" y="551180"/>
                  <a:pt x="617220" y="558165"/>
                </a:cubicBezTo>
                <a:cubicBezTo>
                  <a:pt x="615950" y="565150"/>
                  <a:pt x="601345" y="561340"/>
                  <a:pt x="598170" y="565785"/>
                </a:cubicBezTo>
                <a:cubicBezTo>
                  <a:pt x="594995" y="570230"/>
                  <a:pt x="600710" y="577215"/>
                  <a:pt x="598170" y="584835"/>
                </a:cubicBezTo>
                <a:cubicBezTo>
                  <a:pt x="595630" y="592455"/>
                  <a:pt x="584200" y="603885"/>
                  <a:pt x="582930" y="611505"/>
                </a:cubicBezTo>
                <a:cubicBezTo>
                  <a:pt x="581660" y="619125"/>
                  <a:pt x="589915" y="626110"/>
                  <a:pt x="590550" y="630555"/>
                </a:cubicBezTo>
                <a:cubicBezTo>
                  <a:pt x="591185" y="635000"/>
                  <a:pt x="588010" y="635000"/>
                  <a:pt x="586740" y="638175"/>
                </a:cubicBezTo>
                <a:cubicBezTo>
                  <a:pt x="585470" y="641350"/>
                  <a:pt x="584200" y="640715"/>
                  <a:pt x="582930" y="649605"/>
                </a:cubicBezTo>
                <a:cubicBezTo>
                  <a:pt x="581660" y="658495"/>
                  <a:pt x="568325" y="687070"/>
                  <a:pt x="579120" y="6915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5967606" y="3562231"/>
            <a:ext cx="53340" cy="52705"/>
          </a:xfrm>
          <a:custGeom>
            <a:avLst/>
            <a:gdLst>
              <a:gd name="connsiteX0" fmla="*/ 0 w 53340"/>
              <a:gd name="connsiteY0" fmla="*/ 52705 h 52705"/>
              <a:gd name="connsiteX1" fmla="*/ 22860 w 53340"/>
              <a:gd name="connsiteY1" fmla="*/ 6985 h 52705"/>
              <a:gd name="connsiteX2" fmla="*/ 45720 w 53340"/>
              <a:gd name="connsiteY2" fmla="*/ 10795 h 52705"/>
              <a:gd name="connsiteX3" fmla="*/ 53340 w 53340"/>
              <a:gd name="connsiteY3" fmla="*/ 22225 h 52705"/>
              <a:gd name="connsiteX4" fmla="*/ 45720 w 53340"/>
              <a:gd name="connsiteY4" fmla="*/ 29845 h 52705"/>
              <a:gd name="connsiteX5" fmla="*/ 0 w 53340"/>
              <a:gd name="connsiteY5" fmla="*/ 52705 h 5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" h="52705">
                <a:moveTo>
                  <a:pt x="0" y="52705"/>
                </a:moveTo>
                <a:cubicBezTo>
                  <a:pt x="7620" y="33337"/>
                  <a:pt x="15240" y="13970"/>
                  <a:pt x="22860" y="6985"/>
                </a:cubicBezTo>
                <a:cubicBezTo>
                  <a:pt x="30480" y="0"/>
                  <a:pt x="40640" y="8255"/>
                  <a:pt x="45720" y="10795"/>
                </a:cubicBezTo>
                <a:cubicBezTo>
                  <a:pt x="50800" y="13335"/>
                  <a:pt x="53340" y="19050"/>
                  <a:pt x="53340" y="22225"/>
                </a:cubicBezTo>
                <a:lnTo>
                  <a:pt x="45720" y="29845"/>
                </a:lnTo>
                <a:lnTo>
                  <a:pt x="0" y="52705"/>
                </a:lnTo>
                <a:close/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88"/>
          <p:cNvSpPr/>
          <p:nvPr/>
        </p:nvSpPr>
        <p:spPr>
          <a:xfrm>
            <a:off x="6018406" y="3406021"/>
            <a:ext cx="78740" cy="56515"/>
          </a:xfrm>
          <a:custGeom>
            <a:avLst/>
            <a:gdLst>
              <a:gd name="connsiteX0" fmla="*/ 33020 w 78740"/>
              <a:gd name="connsiteY0" fmla="*/ 3175 h 56515"/>
              <a:gd name="connsiteX1" fmla="*/ 74930 w 78740"/>
              <a:gd name="connsiteY1" fmla="*/ 33655 h 56515"/>
              <a:gd name="connsiteX2" fmla="*/ 55880 w 78740"/>
              <a:gd name="connsiteY2" fmla="*/ 48895 h 56515"/>
              <a:gd name="connsiteX3" fmla="*/ 10160 w 78740"/>
              <a:gd name="connsiteY3" fmla="*/ 52705 h 56515"/>
              <a:gd name="connsiteX4" fmla="*/ 33020 w 78740"/>
              <a:gd name="connsiteY4" fmla="*/ 3175 h 5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40" h="56515">
                <a:moveTo>
                  <a:pt x="33020" y="3175"/>
                </a:moveTo>
                <a:cubicBezTo>
                  <a:pt x="43815" y="0"/>
                  <a:pt x="71120" y="26035"/>
                  <a:pt x="74930" y="33655"/>
                </a:cubicBezTo>
                <a:cubicBezTo>
                  <a:pt x="78740" y="41275"/>
                  <a:pt x="66675" y="45720"/>
                  <a:pt x="55880" y="48895"/>
                </a:cubicBezTo>
                <a:cubicBezTo>
                  <a:pt x="45085" y="52070"/>
                  <a:pt x="20320" y="56515"/>
                  <a:pt x="10160" y="52705"/>
                </a:cubicBezTo>
                <a:cubicBezTo>
                  <a:pt x="0" y="48895"/>
                  <a:pt x="22225" y="6350"/>
                  <a:pt x="33020" y="3175"/>
                </a:cubicBezTo>
                <a:close/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5653916" y="3218696"/>
            <a:ext cx="214630" cy="419100"/>
          </a:xfrm>
          <a:custGeom>
            <a:avLst/>
            <a:gdLst>
              <a:gd name="connsiteX0" fmla="*/ 214630 w 214630"/>
              <a:gd name="connsiteY0" fmla="*/ 419100 h 419100"/>
              <a:gd name="connsiteX1" fmla="*/ 207010 w 214630"/>
              <a:gd name="connsiteY1" fmla="*/ 361950 h 419100"/>
              <a:gd name="connsiteX2" fmla="*/ 199390 w 214630"/>
              <a:gd name="connsiteY2" fmla="*/ 361950 h 419100"/>
              <a:gd name="connsiteX3" fmla="*/ 180340 w 214630"/>
              <a:gd name="connsiteY3" fmla="*/ 361950 h 419100"/>
              <a:gd name="connsiteX4" fmla="*/ 180340 w 214630"/>
              <a:gd name="connsiteY4" fmla="*/ 342900 h 419100"/>
              <a:gd name="connsiteX5" fmla="*/ 176530 w 214630"/>
              <a:gd name="connsiteY5" fmla="*/ 323850 h 419100"/>
              <a:gd name="connsiteX6" fmla="*/ 165100 w 214630"/>
              <a:gd name="connsiteY6" fmla="*/ 316230 h 419100"/>
              <a:gd name="connsiteX7" fmla="*/ 157480 w 214630"/>
              <a:gd name="connsiteY7" fmla="*/ 308610 h 419100"/>
              <a:gd name="connsiteX8" fmla="*/ 161290 w 214630"/>
              <a:gd name="connsiteY8" fmla="*/ 285750 h 419100"/>
              <a:gd name="connsiteX9" fmla="*/ 161290 w 214630"/>
              <a:gd name="connsiteY9" fmla="*/ 274320 h 419100"/>
              <a:gd name="connsiteX10" fmla="*/ 142240 w 214630"/>
              <a:gd name="connsiteY10" fmla="*/ 266700 h 419100"/>
              <a:gd name="connsiteX11" fmla="*/ 138430 w 214630"/>
              <a:gd name="connsiteY11" fmla="*/ 259080 h 419100"/>
              <a:gd name="connsiteX12" fmla="*/ 123190 w 214630"/>
              <a:gd name="connsiteY12" fmla="*/ 247650 h 419100"/>
              <a:gd name="connsiteX13" fmla="*/ 123190 w 214630"/>
              <a:gd name="connsiteY13" fmla="*/ 240030 h 419100"/>
              <a:gd name="connsiteX14" fmla="*/ 130810 w 214630"/>
              <a:gd name="connsiteY14" fmla="*/ 217170 h 419100"/>
              <a:gd name="connsiteX15" fmla="*/ 134620 w 214630"/>
              <a:gd name="connsiteY15" fmla="*/ 186690 h 419100"/>
              <a:gd name="connsiteX16" fmla="*/ 115570 w 214630"/>
              <a:gd name="connsiteY16" fmla="*/ 148590 h 419100"/>
              <a:gd name="connsiteX17" fmla="*/ 100330 w 214630"/>
              <a:gd name="connsiteY17" fmla="*/ 137160 h 419100"/>
              <a:gd name="connsiteX18" fmla="*/ 73660 w 214630"/>
              <a:gd name="connsiteY18" fmla="*/ 106680 h 419100"/>
              <a:gd name="connsiteX19" fmla="*/ 46990 w 214630"/>
              <a:gd name="connsiteY19" fmla="*/ 80010 h 419100"/>
              <a:gd name="connsiteX20" fmla="*/ 43180 w 214630"/>
              <a:gd name="connsiteY20" fmla="*/ 72390 h 419100"/>
              <a:gd name="connsiteX21" fmla="*/ 31750 w 214630"/>
              <a:gd name="connsiteY21" fmla="*/ 60960 h 419100"/>
              <a:gd name="connsiteX22" fmla="*/ 5080 w 214630"/>
              <a:gd name="connsiteY22" fmla="*/ 15240 h 419100"/>
              <a:gd name="connsiteX23" fmla="*/ 1270 w 214630"/>
              <a:gd name="connsiteY23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630" h="419100">
                <a:moveTo>
                  <a:pt x="214630" y="419100"/>
                </a:moveTo>
                <a:cubicBezTo>
                  <a:pt x="212090" y="395287"/>
                  <a:pt x="209550" y="371475"/>
                  <a:pt x="207010" y="361950"/>
                </a:cubicBezTo>
                <a:cubicBezTo>
                  <a:pt x="204470" y="352425"/>
                  <a:pt x="199390" y="361950"/>
                  <a:pt x="199390" y="361950"/>
                </a:cubicBezTo>
                <a:cubicBezTo>
                  <a:pt x="194945" y="361950"/>
                  <a:pt x="183515" y="365125"/>
                  <a:pt x="180340" y="361950"/>
                </a:cubicBezTo>
                <a:cubicBezTo>
                  <a:pt x="177165" y="358775"/>
                  <a:pt x="180975" y="349250"/>
                  <a:pt x="180340" y="342900"/>
                </a:cubicBezTo>
                <a:cubicBezTo>
                  <a:pt x="179705" y="336550"/>
                  <a:pt x="179070" y="328295"/>
                  <a:pt x="176530" y="323850"/>
                </a:cubicBezTo>
                <a:cubicBezTo>
                  <a:pt x="173990" y="319405"/>
                  <a:pt x="168275" y="318770"/>
                  <a:pt x="165100" y="316230"/>
                </a:cubicBezTo>
                <a:cubicBezTo>
                  <a:pt x="161925" y="313690"/>
                  <a:pt x="158115" y="313690"/>
                  <a:pt x="157480" y="308610"/>
                </a:cubicBezTo>
                <a:cubicBezTo>
                  <a:pt x="156845" y="303530"/>
                  <a:pt x="160655" y="291465"/>
                  <a:pt x="161290" y="285750"/>
                </a:cubicBezTo>
                <a:cubicBezTo>
                  <a:pt x="161925" y="280035"/>
                  <a:pt x="164465" y="277495"/>
                  <a:pt x="161290" y="274320"/>
                </a:cubicBezTo>
                <a:cubicBezTo>
                  <a:pt x="158115" y="271145"/>
                  <a:pt x="146050" y="269240"/>
                  <a:pt x="142240" y="266700"/>
                </a:cubicBezTo>
                <a:cubicBezTo>
                  <a:pt x="138430" y="264160"/>
                  <a:pt x="141605" y="262255"/>
                  <a:pt x="138430" y="259080"/>
                </a:cubicBezTo>
                <a:cubicBezTo>
                  <a:pt x="135255" y="255905"/>
                  <a:pt x="125730" y="250825"/>
                  <a:pt x="123190" y="247650"/>
                </a:cubicBezTo>
                <a:cubicBezTo>
                  <a:pt x="120650" y="244475"/>
                  <a:pt x="121920" y="245110"/>
                  <a:pt x="123190" y="240030"/>
                </a:cubicBezTo>
                <a:cubicBezTo>
                  <a:pt x="124460" y="234950"/>
                  <a:pt x="128905" y="226060"/>
                  <a:pt x="130810" y="217170"/>
                </a:cubicBezTo>
                <a:cubicBezTo>
                  <a:pt x="132715" y="208280"/>
                  <a:pt x="137160" y="198120"/>
                  <a:pt x="134620" y="186690"/>
                </a:cubicBezTo>
                <a:cubicBezTo>
                  <a:pt x="132080" y="175260"/>
                  <a:pt x="121285" y="156845"/>
                  <a:pt x="115570" y="148590"/>
                </a:cubicBezTo>
                <a:cubicBezTo>
                  <a:pt x="109855" y="140335"/>
                  <a:pt x="107315" y="144145"/>
                  <a:pt x="100330" y="137160"/>
                </a:cubicBezTo>
                <a:cubicBezTo>
                  <a:pt x="93345" y="130175"/>
                  <a:pt x="82550" y="116205"/>
                  <a:pt x="73660" y="106680"/>
                </a:cubicBezTo>
                <a:cubicBezTo>
                  <a:pt x="64770" y="97155"/>
                  <a:pt x="52070" y="85725"/>
                  <a:pt x="46990" y="80010"/>
                </a:cubicBezTo>
                <a:cubicBezTo>
                  <a:pt x="41910" y="74295"/>
                  <a:pt x="45720" y="75565"/>
                  <a:pt x="43180" y="72390"/>
                </a:cubicBezTo>
                <a:cubicBezTo>
                  <a:pt x="40640" y="69215"/>
                  <a:pt x="38100" y="70485"/>
                  <a:pt x="31750" y="60960"/>
                </a:cubicBezTo>
                <a:cubicBezTo>
                  <a:pt x="25400" y="51435"/>
                  <a:pt x="10160" y="25400"/>
                  <a:pt x="5080" y="15240"/>
                </a:cubicBezTo>
                <a:cubicBezTo>
                  <a:pt x="0" y="5080"/>
                  <a:pt x="1270" y="0"/>
                  <a:pt x="127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90"/>
          <p:cNvSpPr/>
          <p:nvPr/>
        </p:nvSpPr>
        <p:spPr>
          <a:xfrm>
            <a:off x="5812031" y="3179961"/>
            <a:ext cx="144145" cy="88265"/>
          </a:xfrm>
          <a:custGeom>
            <a:avLst/>
            <a:gdLst>
              <a:gd name="connsiteX0" fmla="*/ 6985 w 144145"/>
              <a:gd name="connsiteY0" fmla="*/ 38735 h 88265"/>
              <a:gd name="connsiteX1" fmla="*/ 83185 w 144145"/>
              <a:gd name="connsiteY1" fmla="*/ 27305 h 88265"/>
              <a:gd name="connsiteX2" fmla="*/ 83185 w 144145"/>
              <a:gd name="connsiteY2" fmla="*/ 8255 h 88265"/>
              <a:gd name="connsiteX3" fmla="*/ 109855 w 144145"/>
              <a:gd name="connsiteY3" fmla="*/ 4445 h 88265"/>
              <a:gd name="connsiteX4" fmla="*/ 144145 w 144145"/>
              <a:gd name="connsiteY4" fmla="*/ 34925 h 88265"/>
              <a:gd name="connsiteX5" fmla="*/ 109855 w 144145"/>
              <a:gd name="connsiteY5" fmla="*/ 46355 h 88265"/>
              <a:gd name="connsiteX6" fmla="*/ 102235 w 144145"/>
              <a:gd name="connsiteY6" fmla="*/ 80645 h 88265"/>
              <a:gd name="connsiteX7" fmla="*/ 71755 w 144145"/>
              <a:gd name="connsiteY7" fmla="*/ 88265 h 88265"/>
              <a:gd name="connsiteX8" fmla="*/ 41275 w 144145"/>
              <a:gd name="connsiteY8" fmla="*/ 80645 h 88265"/>
              <a:gd name="connsiteX9" fmla="*/ 6985 w 144145"/>
              <a:gd name="connsiteY9" fmla="*/ 38735 h 8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145" h="88265">
                <a:moveTo>
                  <a:pt x="6985" y="38735"/>
                </a:moveTo>
                <a:cubicBezTo>
                  <a:pt x="13970" y="29845"/>
                  <a:pt x="70485" y="32385"/>
                  <a:pt x="83185" y="27305"/>
                </a:cubicBezTo>
                <a:cubicBezTo>
                  <a:pt x="95885" y="22225"/>
                  <a:pt x="78740" y="12065"/>
                  <a:pt x="83185" y="8255"/>
                </a:cubicBezTo>
                <a:cubicBezTo>
                  <a:pt x="87630" y="4445"/>
                  <a:pt x="99695" y="0"/>
                  <a:pt x="109855" y="4445"/>
                </a:cubicBezTo>
                <a:cubicBezTo>
                  <a:pt x="120015" y="8890"/>
                  <a:pt x="144145" y="27940"/>
                  <a:pt x="144145" y="34925"/>
                </a:cubicBezTo>
                <a:cubicBezTo>
                  <a:pt x="144145" y="41910"/>
                  <a:pt x="116840" y="38735"/>
                  <a:pt x="109855" y="46355"/>
                </a:cubicBezTo>
                <a:cubicBezTo>
                  <a:pt x="102870" y="53975"/>
                  <a:pt x="108585" y="73660"/>
                  <a:pt x="102235" y="80645"/>
                </a:cubicBezTo>
                <a:cubicBezTo>
                  <a:pt x="95885" y="87630"/>
                  <a:pt x="81915" y="88265"/>
                  <a:pt x="71755" y="88265"/>
                </a:cubicBezTo>
                <a:cubicBezTo>
                  <a:pt x="61595" y="88265"/>
                  <a:pt x="46990" y="83185"/>
                  <a:pt x="41275" y="80645"/>
                </a:cubicBezTo>
                <a:cubicBezTo>
                  <a:pt x="35560" y="78105"/>
                  <a:pt x="0" y="47625"/>
                  <a:pt x="6985" y="38735"/>
                </a:cubicBezTo>
                <a:close/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5220072" y="2780928"/>
            <a:ext cx="2016224" cy="1080120"/>
          </a:xfrm>
          <a:prstGeom prst="rect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 стрелкой 92"/>
          <p:cNvCxnSpPr>
            <a:stCxn id="104" idx="4"/>
            <a:endCxn id="92" idx="1"/>
          </p:cNvCxnSpPr>
          <p:nvPr/>
        </p:nvCxnSpPr>
        <p:spPr>
          <a:xfrm flipV="1">
            <a:off x="3775385" y="3320988"/>
            <a:ext cx="1444687" cy="754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3275856" y="1340768"/>
            <a:ext cx="576064" cy="3528392"/>
          </a:xfrm>
          <a:prstGeom prst="rect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Выноска 1 (без границы) 94"/>
          <p:cNvSpPr/>
          <p:nvPr/>
        </p:nvSpPr>
        <p:spPr>
          <a:xfrm>
            <a:off x="7164288" y="1628801"/>
            <a:ext cx="1979712" cy="648071"/>
          </a:xfrm>
          <a:prstGeom prst="callout1">
            <a:avLst>
              <a:gd name="adj1" fmla="val 48340"/>
              <a:gd name="adj2" fmla="val 1141"/>
              <a:gd name="adj3" fmla="val 68280"/>
              <a:gd name="adj4" fmla="val -476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</a:rPr>
              <a:t>Нормальный полуавтоматический сварной шов</a:t>
            </a:r>
            <a:endParaRPr lang="ru-RU" sz="16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Выноска 1 (без границы) 95"/>
          <p:cNvSpPr/>
          <p:nvPr/>
        </p:nvSpPr>
        <p:spPr>
          <a:xfrm>
            <a:off x="7308304" y="2708920"/>
            <a:ext cx="1835696" cy="648071"/>
          </a:xfrm>
          <a:prstGeom prst="callout1">
            <a:avLst>
              <a:gd name="adj1" fmla="val 48340"/>
              <a:gd name="adj2" fmla="val 1141"/>
              <a:gd name="adj3" fmla="val 68280"/>
              <a:gd name="adj4" fmla="val -4767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</a:rPr>
              <a:t>Аномальный полуавтоматический сварной шов</a:t>
            </a:r>
            <a:endParaRPr lang="ru-RU" sz="16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Овал 96"/>
          <p:cNvSpPr/>
          <p:nvPr/>
        </p:nvSpPr>
        <p:spPr>
          <a:xfrm rot="17151258">
            <a:off x="6078517" y="3492641"/>
            <a:ext cx="227059" cy="891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 rot="17151258">
            <a:off x="6180385" y="3135019"/>
            <a:ext cx="249457" cy="891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 rot="14604096">
            <a:off x="5555159" y="3393239"/>
            <a:ext cx="450197" cy="891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3203848" y="4941168"/>
            <a:ext cx="5940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Arial Narrow" pitchFamily="34" charset="0"/>
              </a:rPr>
              <a:t>Обнаружено: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ВИК – протяженная область СШ с превышением ширины валика усиления кольцевого сварного шва с наплывами (</a:t>
            </a:r>
            <a:r>
              <a:rPr lang="ru-RU" sz="1200" dirty="0" smtClean="0">
                <a:solidFill>
                  <a:srgbClr val="FFFF00"/>
                </a:solidFill>
                <a:latin typeface="Arial Narrow" pitchFamily="34" charset="0"/>
              </a:rPr>
              <a:t>недопустимо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);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УЗК – объемные точечные дефекты, протяженные </a:t>
            </a:r>
            <a:r>
              <a:rPr lang="ru-RU" sz="1200" dirty="0" err="1" smtClean="0">
                <a:solidFill>
                  <a:schemeClr val="tx1"/>
                </a:solidFill>
                <a:latin typeface="Arial Narrow" pitchFamily="34" charset="0"/>
              </a:rPr>
              <a:t>непровары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 в корне шва и на берегах сплавления с внешней и внутренней стороны 			             (</a:t>
            </a:r>
            <a:r>
              <a:rPr lang="ru-RU" sz="1200" dirty="0" smtClean="0">
                <a:solidFill>
                  <a:srgbClr val="FFFF00"/>
                </a:solidFill>
                <a:latin typeface="Arial Narrow" pitchFamily="34" charset="0"/>
              </a:rPr>
              <a:t>недопустимо, критически опасный дефект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).</a:t>
            </a:r>
            <a:endParaRPr lang="ru-RU" sz="1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Выноска 1 100"/>
          <p:cNvSpPr/>
          <p:nvPr/>
        </p:nvSpPr>
        <p:spPr>
          <a:xfrm>
            <a:off x="5652120" y="4149080"/>
            <a:ext cx="3240360" cy="936104"/>
          </a:xfrm>
          <a:prstGeom prst="borderCallout1">
            <a:avLst>
              <a:gd name="adj1" fmla="val 1623"/>
              <a:gd name="adj2" fmla="val 49924"/>
              <a:gd name="adj3" fmla="val -100663"/>
              <a:gd name="adj4" fmla="val 21458"/>
            </a:avLst>
          </a:prstGeom>
          <a:noFill/>
          <a:ln w="95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itchFamily="34" charset="0"/>
              </a:rPr>
              <a:t>Образовавшиеся в процессе эксплуатации концентраторы дефектов в зонах </a:t>
            </a:r>
            <a:r>
              <a:rPr lang="ru-RU" sz="1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itchFamily="34" charset="0"/>
              </a:rPr>
              <a:t>несплавления</a:t>
            </a:r>
            <a:r>
              <a:rPr lang="ru-RU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itchFamily="34" charset="0"/>
              </a:rPr>
              <a:t> сварного шва, вызванные внешней неоднородной динамической нагрузкой </a:t>
            </a:r>
            <a:endParaRPr lang="ru-RU" sz="1200" b="1" dirty="0">
              <a:solidFill>
                <a:schemeClr val="accent4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02" name="Прямая соединительная линия 101"/>
          <p:cNvCxnSpPr>
            <a:stCxn id="97" idx="4"/>
            <a:endCxn id="101" idx="3"/>
          </p:cNvCxnSpPr>
          <p:nvPr/>
        </p:nvCxnSpPr>
        <p:spPr>
          <a:xfrm>
            <a:off x="6234902" y="3549361"/>
            <a:ext cx="1037398" cy="5997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99" idx="3"/>
            <a:endCxn id="101" idx="3"/>
          </p:cNvCxnSpPr>
          <p:nvPr/>
        </p:nvCxnSpPr>
        <p:spPr>
          <a:xfrm>
            <a:off x="5879691" y="3566008"/>
            <a:ext cx="1392609" cy="583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Овал 103"/>
          <p:cNvSpPr/>
          <p:nvPr/>
        </p:nvSpPr>
        <p:spPr>
          <a:xfrm rot="16200000">
            <a:off x="3310157" y="3897466"/>
            <a:ext cx="575122" cy="35533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 rot="16200000">
            <a:off x="1295636" y="4545124"/>
            <a:ext cx="288032" cy="2160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6372200" y="3012549"/>
            <a:ext cx="345675" cy="5641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7" name="Прямая соединительная линия 106"/>
          <p:cNvCxnSpPr>
            <a:endCxn id="101" idx="3"/>
          </p:cNvCxnSpPr>
          <p:nvPr/>
        </p:nvCxnSpPr>
        <p:spPr>
          <a:xfrm>
            <a:off x="6588224" y="3068960"/>
            <a:ext cx="684076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323528" y="63813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800" i="1" dirty="0" smtClean="0">
                <a:latin typeface="Arial Narrow" pitchFamily="34" charset="0"/>
              </a:rPr>
              <a:t>*  По данным технического диагностирования, выполненного специалистами ООО «Стратегии НК» на объектах МГ ООО «Газпром </a:t>
            </a:r>
            <a:r>
              <a:rPr lang="ru-RU" sz="800" i="1" dirty="0" err="1" smtClean="0">
                <a:latin typeface="Arial Narrow" pitchFamily="34" charset="0"/>
              </a:rPr>
              <a:t>трансгаз</a:t>
            </a:r>
            <a:r>
              <a:rPr lang="ru-RU" sz="800" i="1" dirty="0" smtClean="0">
                <a:latin typeface="Arial Narrow" pitchFamily="34" charset="0"/>
              </a:rPr>
              <a:t> </a:t>
            </a:r>
            <a:r>
              <a:rPr lang="ru-RU" sz="800" i="1" dirty="0" err="1" smtClean="0">
                <a:latin typeface="Arial Narrow" pitchFamily="34" charset="0"/>
              </a:rPr>
              <a:t>Югорск</a:t>
            </a:r>
            <a:r>
              <a:rPr lang="ru-RU" sz="800" i="1" dirty="0" smtClean="0">
                <a:latin typeface="Arial Narrow" pitchFamily="34" charset="0"/>
              </a:rPr>
              <a:t>» в 2014 году. </a:t>
            </a:r>
          </a:p>
          <a:p>
            <a:endParaRPr lang="ru-RU" sz="800" i="1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1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  <p:bldP spid="70" grpId="0" animBg="1"/>
      <p:bldP spid="75" grpId="0" animBg="1"/>
      <p:bldP spid="76" grpId="0" animBg="1"/>
      <p:bldP spid="77" grpId="0" animBg="1"/>
      <p:bldP spid="80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2" grpId="1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/>
      <p:bldP spid="101" grpId="0" animBg="1"/>
      <p:bldP spid="104" grpId="0" animBg="1"/>
      <p:bldP spid="105" grpId="0" animBg="1"/>
      <p:bldP spid="1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6604" y="1012086"/>
            <a:ext cx="830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Трещина по линии сплавления сварного шва тройника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2" y="1537680"/>
            <a:ext cx="3781148" cy="2835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3" y="2938636"/>
            <a:ext cx="3678155" cy="2758616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Техническая диагностика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элементов врезок и тройников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магистральных газопроводов с применением технологии АЭК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1675833"/>
            <a:ext cx="37444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Протяженная трещина на границе сплавления сварного шва воротниковой зоны, </a:t>
            </a:r>
            <a:r>
              <a:rPr lang="ru-RU" sz="1400" dirty="0">
                <a:solidFill>
                  <a:schemeClr val="tx1"/>
                </a:solidFill>
              </a:rPr>
              <a:t>длиной до </a:t>
            </a:r>
            <a:r>
              <a:rPr lang="ru-RU" sz="1400" dirty="0" smtClean="0">
                <a:solidFill>
                  <a:schemeClr val="tx1"/>
                </a:solidFill>
              </a:rPr>
              <a:t>600 </a:t>
            </a:r>
            <a:r>
              <a:rPr lang="ru-RU" sz="1400" dirty="0">
                <a:solidFill>
                  <a:schemeClr val="tx1"/>
                </a:solidFill>
              </a:rPr>
              <a:t>мм, оценочная глубина дефекта до </a:t>
            </a:r>
            <a:r>
              <a:rPr lang="ru-RU" sz="1400" dirty="0" smtClean="0">
                <a:solidFill>
                  <a:schemeClr val="tx1"/>
                </a:solidFill>
              </a:rPr>
              <a:t>8 </a:t>
            </a:r>
            <a:r>
              <a:rPr lang="ru-RU" sz="1400" dirty="0">
                <a:solidFill>
                  <a:schemeClr val="tx1"/>
                </a:solidFill>
              </a:rPr>
              <a:t>мм</a:t>
            </a:r>
            <a:r>
              <a:rPr lang="ru-RU" sz="1400" dirty="0" smtClean="0">
                <a:solidFill>
                  <a:schemeClr val="tx1"/>
                </a:solidFill>
              </a:rPr>
              <a:t>. Эффективное расстояние между ПАЭ – 42 метра. 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03" y="1052736"/>
            <a:ext cx="4403118" cy="371310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733630" y="2677607"/>
            <a:ext cx="758250" cy="22132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69" y="3140968"/>
            <a:ext cx="3447224" cy="258541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82314" y="4149080"/>
            <a:ext cx="2448272" cy="36004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>
            <a:endCxn id="24" idx="0"/>
          </p:cNvCxnSpPr>
          <p:nvPr/>
        </p:nvCxnSpPr>
        <p:spPr>
          <a:xfrm>
            <a:off x="3491880" y="2920906"/>
            <a:ext cx="1714570" cy="12281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00963" y="3715300"/>
            <a:ext cx="173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L=</a:t>
            </a:r>
            <a:r>
              <a:rPr lang="ru-RU" sz="1400" b="1" dirty="0" smtClean="0">
                <a:latin typeface="Arial Narrow" panose="020B0606020202030204" pitchFamily="34" charset="0"/>
              </a:rPr>
              <a:t>180 мм, </a:t>
            </a:r>
            <a:r>
              <a:rPr lang="en-US" sz="1400" b="1" dirty="0" smtClean="0">
                <a:latin typeface="Arial Narrow" panose="020B0606020202030204" pitchFamily="34" charset="0"/>
              </a:rPr>
              <a:t>h=</a:t>
            </a:r>
            <a:r>
              <a:rPr lang="ru-RU" sz="1400" b="1" dirty="0" smtClean="0">
                <a:latin typeface="Arial Narrow" panose="020B0606020202030204" pitchFamily="34" charset="0"/>
              </a:rPr>
              <a:t>5,8</a:t>
            </a:r>
            <a:r>
              <a:rPr lang="en-US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мм 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60032" y="1512439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Развитые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трещины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КРН на врезке </a:t>
            </a:r>
            <a:r>
              <a:rPr lang="ru-RU" sz="1400" dirty="0" smtClean="0">
                <a:latin typeface="Arial Narrow" panose="020B0606020202030204" pitchFamily="34" charset="0"/>
              </a:rPr>
              <a:t>ТП кранового узла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На участке скопление продольных поверхностных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трещин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длиной до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18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мм, оценочная глубина дефекта до 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 </a:t>
            </a: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мм. </a:t>
            </a:r>
            <a:endParaRPr lang="ru-RU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Техническая диагностика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элементов врезок и тройников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магистральных газопроводов с применением технологии АЭК</a:t>
            </a:r>
          </a:p>
        </p:txBody>
      </p:sp>
    </p:spTree>
    <p:extLst>
      <p:ext uri="{BB962C8B-B14F-4D97-AF65-F5344CB8AC3E}">
        <p14:creationId xmlns:p14="http://schemas.microsoft.com/office/powerpoint/2010/main" val="40158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Наступление предельных состояний оборудования с большими сроками эксплуатации</a:t>
            </a:r>
            <a:endParaRPr lang="ru-RU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052736"/>
            <a:ext cx="2880320" cy="216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409161"/>
            <a:ext cx="3437258" cy="1811927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112018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07504" y="1340768"/>
            <a:ext cx="583264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ru-RU" sz="1600" kern="0" dirty="0" smtClean="0">
                <a:latin typeface="Arial Narrow" pitchFamily="34" charset="0"/>
              </a:rPr>
              <a:t>локальные участки МГ, подверженные неоднородным статическим   или переменным нагрузкам, зоны концентраций напряжений</a:t>
            </a:r>
          </a:p>
          <a:p>
            <a:pPr marL="252000" indent="-2520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ru-RU" sz="1600" kern="0" dirty="0" smtClean="0">
                <a:latin typeface="Arial Narrow" pitchFamily="34" charset="0"/>
              </a:rPr>
              <a:t>области воздействия агрессивных коррозионных сред</a:t>
            </a:r>
          </a:p>
          <a:p>
            <a:pPr marL="252000" indent="-2520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ru-RU" sz="1600" kern="0" dirty="0" smtClean="0">
                <a:latin typeface="Arial Narrow" pitchFamily="34" charset="0"/>
              </a:rPr>
              <a:t>механические повреждения</a:t>
            </a:r>
          </a:p>
          <a:p>
            <a:pPr marL="252000" indent="-2520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ru-RU" sz="1600" kern="0" dirty="0" smtClean="0">
                <a:latin typeface="Arial Narrow" pitchFamily="34" charset="0"/>
              </a:rPr>
              <a:t>совокупность факторов разрушения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504" y="980728"/>
            <a:ext cx="296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Области разрушения МГ: 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12" y="2852936"/>
            <a:ext cx="243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Фактор разрушения: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7504" y="31409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altLang="ru-RU" kern="0" dirty="0" smtClean="0">
                <a:latin typeface="Arial Narrow" pitchFamily="34" charset="0"/>
              </a:rPr>
              <a:t>накопление микроструктурных дефектов в локальных зонах концентрации пластических 		           деформаций.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3635896" y="4581128"/>
            <a:ext cx="5167002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В результате длительной эксплуатации с течением времени увеличивается вероятность возникновения локальных повреждений – развивающихся дефектов, основной причиной аварий на МГ*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07904" y="4221088"/>
            <a:ext cx="30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Основополагающий тезис: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3528" y="6381328"/>
            <a:ext cx="4572000" cy="2031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800" i="1" kern="0" dirty="0" smtClean="0">
                <a:latin typeface="Arial Narrow" pitchFamily="34" charset="0"/>
              </a:rPr>
              <a:t>* </a:t>
            </a:r>
            <a:r>
              <a:rPr lang="ru-RU" altLang="ru-RU" sz="800" i="1" kern="0" dirty="0" err="1" smtClean="0">
                <a:latin typeface="Arial Narrow" pitchFamily="34" charset="0"/>
              </a:rPr>
              <a:t>Горицкий</a:t>
            </a:r>
            <a:r>
              <a:rPr lang="ru-RU" altLang="ru-RU" sz="800" i="1" kern="0" dirty="0" smtClean="0">
                <a:latin typeface="Arial Narrow" pitchFamily="34" charset="0"/>
              </a:rPr>
              <a:t> В.М. Диагностика металлов. – М.: </a:t>
            </a:r>
            <a:r>
              <a:rPr lang="ru-RU" altLang="ru-RU" sz="800" i="1" kern="0" dirty="0" err="1" smtClean="0">
                <a:latin typeface="Arial Narrow" pitchFamily="34" charset="0"/>
              </a:rPr>
              <a:t>Металлургиздат</a:t>
            </a:r>
            <a:r>
              <a:rPr lang="ru-RU" altLang="ru-RU" sz="800" i="1" kern="0" dirty="0" smtClean="0">
                <a:latin typeface="Arial Narrow" pitchFamily="34" charset="0"/>
              </a:rPr>
              <a:t>, 2004.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6544068"/>
            <a:ext cx="4572000" cy="2031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800" i="1" kern="0" dirty="0" smtClean="0">
                <a:latin typeface="Arial Narrow" pitchFamily="34" charset="0"/>
              </a:rPr>
              <a:t>* * Все  фото с объектов  ГТС ПАО «Газпром» из  архива ООО «Стратегия НК».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3059832" y="4293096"/>
            <a:ext cx="50405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i="1" kern="0" dirty="0" smtClean="0">
                <a:latin typeface="Arial Narrow" pitchFamily="34" charset="0"/>
              </a:rPr>
              <a:t>*</a:t>
            </a:r>
            <a:r>
              <a:rPr kumimoji="0" lang="ru-RU" altLang="ru-RU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*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lum bright="-27000" contrast="70000"/>
          </a:blip>
          <a:stretch>
            <a:fillRect/>
          </a:stretch>
        </p:blipFill>
        <p:spPr>
          <a:xfrm>
            <a:off x="1475656" y="4552430"/>
            <a:ext cx="2134058" cy="1596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Дефекты, выявляемые по результатам применения новой технологии АЭК на объектах линейной части МГ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980728"/>
            <a:ext cx="830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дефекты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коррозионного растрескивания под напряжением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3" y="1412776"/>
            <a:ext cx="3755461" cy="4121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49" y="1412776"/>
            <a:ext cx="3654821" cy="2055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9" y="2401244"/>
            <a:ext cx="3419872" cy="1923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lum contrast="23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58" y="3301841"/>
            <a:ext cx="3223048" cy="1812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76" y="4132824"/>
            <a:ext cx="2844579" cy="1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08720"/>
            <a:ext cx="830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Локальная язвенная и </a:t>
            </a:r>
            <a:r>
              <a:rPr 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питтинговая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коррозия основного металла и </a:t>
            </a:r>
            <a:r>
              <a:rPr 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околошовной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зоны сварных швов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32" y="1567477"/>
            <a:ext cx="2592289" cy="2105679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4621" y="1567477"/>
            <a:ext cx="2642442" cy="2041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29" y="3636565"/>
            <a:ext cx="2598892" cy="2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4" y="3591027"/>
            <a:ext cx="2660734" cy="205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567477"/>
            <a:ext cx="2925231" cy="21961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3987920"/>
            <a:ext cx="2925231" cy="1590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93403" y="2869321"/>
            <a:ext cx="173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Ø</a:t>
            </a:r>
            <a:r>
              <a:rPr lang="en-US" sz="1400" b="1" dirty="0" smtClean="0">
                <a:latin typeface="Arial Narrow" panose="020B0606020202030204" pitchFamily="34" charset="0"/>
              </a:rPr>
              <a:t>=</a:t>
            </a:r>
            <a:r>
              <a:rPr lang="ru-RU" sz="1400" b="1" dirty="0" smtClean="0">
                <a:latin typeface="Arial Narrow" panose="020B0606020202030204" pitchFamily="34" charset="0"/>
              </a:rPr>
              <a:t>0,5 </a:t>
            </a:r>
            <a:r>
              <a:rPr lang="ru-RU" sz="1400" b="1" dirty="0" smtClean="0">
                <a:latin typeface="Arial Narrow" panose="020B0606020202030204" pitchFamily="34" charset="0"/>
              </a:rPr>
              <a:t>мм, </a:t>
            </a:r>
            <a:r>
              <a:rPr lang="en-US" sz="1400" b="1" dirty="0" smtClean="0">
                <a:latin typeface="Arial Narrow" panose="020B0606020202030204" pitchFamily="34" charset="0"/>
              </a:rPr>
              <a:t>h=</a:t>
            </a:r>
            <a:r>
              <a:rPr lang="ru-RU" sz="1400" b="1" dirty="0" smtClean="0">
                <a:latin typeface="Arial Narrow" panose="020B0606020202030204" pitchFamily="34" charset="0"/>
              </a:rPr>
              <a:t>5</a:t>
            </a:r>
            <a:r>
              <a:rPr lang="en-US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мм 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3403" y="5266379"/>
            <a:ext cx="173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Ø</a:t>
            </a:r>
            <a:r>
              <a:rPr lang="en-US" sz="1400" b="1" dirty="0" smtClean="0">
                <a:latin typeface="Arial Narrow" panose="020B0606020202030204" pitchFamily="34" charset="0"/>
              </a:rPr>
              <a:t>=</a:t>
            </a:r>
            <a:r>
              <a:rPr lang="ru-RU" sz="1400" b="1" dirty="0" smtClean="0">
                <a:latin typeface="Arial Narrow" panose="020B0606020202030204" pitchFamily="34" charset="0"/>
              </a:rPr>
              <a:t>0,8 </a:t>
            </a:r>
            <a:r>
              <a:rPr lang="ru-RU" sz="1400" b="1" dirty="0" smtClean="0">
                <a:latin typeface="Arial Narrow" panose="020B0606020202030204" pitchFamily="34" charset="0"/>
              </a:rPr>
              <a:t>мм, </a:t>
            </a:r>
            <a:r>
              <a:rPr lang="en-US" sz="1400" b="1" dirty="0" smtClean="0">
                <a:latin typeface="Arial Narrow" panose="020B0606020202030204" pitchFamily="34" charset="0"/>
              </a:rPr>
              <a:t>h=</a:t>
            </a:r>
            <a:r>
              <a:rPr lang="ru-RU" sz="1400" b="1" dirty="0">
                <a:latin typeface="Arial Narrow" panose="020B0606020202030204" pitchFamily="34" charset="0"/>
              </a:rPr>
              <a:t>9</a:t>
            </a:r>
            <a:r>
              <a:rPr lang="en-US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мм 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Дефекты, выявляемые по результатам применения новой технологии АЭК на объектах линейной части МГ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08720"/>
            <a:ext cx="830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Электрохимическая коррозия,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корозионные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дефекты потери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основного металла и </a:t>
            </a:r>
            <a:r>
              <a:rPr 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околошовной</a:t>
            </a: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зоны сварных швов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" y="1909167"/>
            <a:ext cx="4039195" cy="302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20"/>
          <p:cNvSpPr/>
          <p:nvPr/>
        </p:nvSpPr>
        <p:spPr>
          <a:xfrm rot="16200000">
            <a:off x="1138683" y="1560055"/>
            <a:ext cx="1942330" cy="299657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35191" y="1897700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D=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1÷5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мм,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h~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мм 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53" y="1555051"/>
            <a:ext cx="2759955" cy="20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47" y="1878973"/>
            <a:ext cx="2333557" cy="175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62" y="3507495"/>
            <a:ext cx="2729246" cy="204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94" y="3501007"/>
            <a:ext cx="2737893" cy="20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Овал 27"/>
          <p:cNvSpPr/>
          <p:nvPr/>
        </p:nvSpPr>
        <p:spPr>
          <a:xfrm rot="16200000">
            <a:off x="4958483" y="1452883"/>
            <a:ext cx="399407" cy="22563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6200000">
            <a:off x="4845490" y="3522608"/>
            <a:ext cx="266056" cy="267112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6200000">
            <a:off x="7253375" y="3817034"/>
            <a:ext cx="1339770" cy="124554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6200000">
            <a:off x="7437669" y="746253"/>
            <a:ext cx="502305" cy="269944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761936" y="1916832"/>
            <a:ext cx="2754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L=120 </a:t>
            </a:r>
            <a:r>
              <a:rPr lang="ru-RU" dirty="0">
                <a:latin typeface="Arial Narrow" panose="020B0606020202030204" pitchFamily="34" charset="0"/>
              </a:rPr>
              <a:t>мм., </a:t>
            </a:r>
            <a:r>
              <a:rPr lang="en-US" dirty="0">
                <a:latin typeface="Arial Narrow" panose="020B0606020202030204" pitchFamily="34" charset="0"/>
              </a:rPr>
              <a:t>D=</a:t>
            </a:r>
            <a:r>
              <a:rPr lang="ru-RU" dirty="0">
                <a:latin typeface="Arial Narrow" panose="020B0606020202030204" pitchFamily="34" charset="0"/>
              </a:rPr>
              <a:t>18 </a:t>
            </a:r>
            <a:r>
              <a:rPr lang="ru-RU" dirty="0">
                <a:latin typeface="Arial Narrow" panose="020B0606020202030204" pitchFamily="34" charset="0"/>
              </a:rPr>
              <a:t>мм, </a:t>
            </a:r>
            <a:r>
              <a:rPr lang="en-US" dirty="0">
                <a:latin typeface="Arial Narrow" panose="020B0606020202030204" pitchFamily="34" charset="0"/>
              </a:rPr>
              <a:t>h</a:t>
            </a:r>
            <a:r>
              <a:rPr lang="ru-RU" dirty="0">
                <a:latin typeface="Arial Narrow" panose="020B0606020202030204" pitchFamily="34" charset="0"/>
              </a:rPr>
              <a:t>=5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119557" y="3503283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L=</a:t>
            </a:r>
            <a:r>
              <a:rPr lang="ru-RU" dirty="0" smtClean="0">
                <a:latin typeface="Arial Narrow" panose="020B0606020202030204" pitchFamily="34" charset="0"/>
              </a:rPr>
              <a:t>160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мм., </a:t>
            </a:r>
            <a:r>
              <a:rPr lang="en-US" dirty="0" smtClean="0">
                <a:latin typeface="Arial Narrow" panose="020B0606020202030204" pitchFamily="34" charset="0"/>
              </a:rPr>
              <a:t>h</a:t>
            </a:r>
            <a:r>
              <a:rPr lang="ru-RU" dirty="0">
                <a:latin typeface="Arial Narrow" panose="020B0606020202030204" pitchFamily="34" charset="0"/>
              </a:rPr>
              <a:t>=7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429147" y="3594844"/>
            <a:ext cx="26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L=</a:t>
            </a:r>
            <a:r>
              <a:rPr lang="ru-RU" dirty="0">
                <a:latin typeface="Arial Narrow" panose="020B0606020202030204" pitchFamily="34" charset="0"/>
              </a:rPr>
              <a:t>50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мм., </a:t>
            </a:r>
            <a:r>
              <a:rPr lang="en-US" dirty="0">
                <a:latin typeface="Arial Narrow" panose="020B0606020202030204" pitchFamily="34" charset="0"/>
              </a:rPr>
              <a:t>D=</a:t>
            </a:r>
            <a:r>
              <a:rPr lang="ru-RU" dirty="0">
                <a:latin typeface="Arial Narrow" panose="020B0606020202030204" pitchFamily="34" charset="0"/>
              </a:rPr>
              <a:t>11 </a:t>
            </a:r>
            <a:r>
              <a:rPr lang="ru-RU" dirty="0">
                <a:latin typeface="Arial Narrow" panose="020B0606020202030204" pitchFamily="34" charset="0"/>
              </a:rPr>
              <a:t>мм, </a:t>
            </a:r>
            <a:r>
              <a:rPr lang="en-US" dirty="0">
                <a:latin typeface="Arial Narrow" panose="020B0606020202030204" pitchFamily="34" charset="0"/>
              </a:rPr>
              <a:t>h</a:t>
            </a:r>
            <a:r>
              <a:rPr lang="ru-RU" dirty="0">
                <a:latin typeface="Arial Narrow" panose="020B0606020202030204" pitchFamily="34" charset="0"/>
              </a:rPr>
              <a:t>=4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473872" y="1484784"/>
            <a:ext cx="26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L=</a:t>
            </a:r>
            <a:r>
              <a:rPr lang="ru-RU" dirty="0">
                <a:latin typeface="Arial Narrow" panose="020B0606020202030204" pitchFamily="34" charset="0"/>
              </a:rPr>
              <a:t>90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мм., </a:t>
            </a:r>
            <a:r>
              <a:rPr lang="en-US" dirty="0">
                <a:latin typeface="Arial Narrow" panose="020B0606020202030204" pitchFamily="34" charset="0"/>
              </a:rPr>
              <a:t>D=</a:t>
            </a:r>
            <a:r>
              <a:rPr lang="ru-RU" dirty="0">
                <a:latin typeface="Arial Narrow" panose="020B0606020202030204" pitchFamily="34" charset="0"/>
              </a:rPr>
              <a:t>11 </a:t>
            </a:r>
            <a:r>
              <a:rPr lang="ru-RU" dirty="0">
                <a:latin typeface="Arial Narrow" panose="020B0606020202030204" pitchFamily="34" charset="0"/>
              </a:rPr>
              <a:t>мм, </a:t>
            </a:r>
            <a:r>
              <a:rPr lang="en-US" dirty="0">
                <a:latin typeface="Arial Narrow" panose="020B0606020202030204" pitchFamily="34" charset="0"/>
              </a:rPr>
              <a:t>h</a:t>
            </a:r>
            <a:r>
              <a:rPr lang="ru-RU" dirty="0" smtClean="0">
                <a:latin typeface="Arial Narrow" panose="020B0606020202030204" pitchFamily="34" charset="0"/>
              </a:rPr>
              <a:t>=5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мм </a:t>
            </a: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Дефекты, выявляемые по результатам применения новой технологии АЭК на объектах линейной части МГ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Применение АЭК при проведении экспертизы промышленной безопасности трубопроводов компрессорных станций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2828604" cy="40035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8"/>
            <a:ext cx="2868695" cy="40035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2736"/>
            <a:ext cx="2851487" cy="416373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054764" y="1052736"/>
            <a:ext cx="2837715" cy="413485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Перспективное направление развития технологии АЭК на объектах магистральных газопроводов 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23528" y="404664"/>
            <a:ext cx="770485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endParaRPr lang="ru-RU" sz="1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07704" y="2780928"/>
            <a:ext cx="5789324" cy="1644553"/>
          </a:xfrm>
          <a:prstGeom prst="rect">
            <a:avLst/>
          </a:prstGeom>
        </p:spPr>
        <p:txBody>
          <a:bodyPr wrap="square" lIns="74164" tIns="37084" rIns="74164" bIns="37084">
            <a:spAutoFit/>
          </a:bodyPr>
          <a:lstStyle/>
          <a:p>
            <a:pPr algn="ctr"/>
            <a:r>
              <a:rPr lang="en-US" sz="3600" b="1" dirty="0" smtClean="0"/>
              <a:t>AE</a:t>
            </a:r>
            <a:r>
              <a:rPr lang="ru-RU" sz="3600" b="1" dirty="0"/>
              <a:t> </a:t>
            </a:r>
            <a:r>
              <a:rPr lang="en-US" sz="3600" b="1" dirty="0"/>
              <a:t>Strategy</a:t>
            </a:r>
            <a:r>
              <a:rPr lang="ru-RU" sz="3600" b="1" dirty="0"/>
              <a:t>.</a:t>
            </a:r>
            <a:r>
              <a:rPr lang="en-US" sz="3600" b="1" dirty="0" smtClean="0"/>
              <a:t>Pipeline</a:t>
            </a:r>
            <a:endParaRPr lang="ru-RU" sz="3600" b="1" dirty="0" smtClean="0"/>
          </a:p>
          <a:p>
            <a:pPr algn="ctr"/>
            <a:r>
              <a:rPr lang="ru-RU" sz="1600" b="1" dirty="0" smtClean="0">
                <a:latin typeface="Bookman Old Style" pitchFamily="18" charset="0"/>
                <a:cs typeface="Lucida Sans Unicode" pitchFamily="34" charset="0"/>
              </a:rPr>
              <a:t>Методическое обеспечение акустико-эмиссионного контроля объектов магистральных газопроводов</a:t>
            </a:r>
            <a:endParaRPr lang="ru-RU" sz="1600" b="1" dirty="0">
              <a:latin typeface="Bookman Old Style" pitchFamily="18" charset="0"/>
              <a:cs typeface="Lucida Sans Unicode" pitchFamily="34" charset="0"/>
            </a:endParaRPr>
          </a:p>
          <a:p>
            <a:endParaRPr lang="ru-RU" sz="1800" b="1" dirty="0">
              <a:solidFill>
                <a:srgbClr val="0099CC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584" y="2095688"/>
            <a:ext cx="7663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ru-RU" sz="1800" b="1" dirty="0" smtClean="0">
                <a:latin typeface="Bookman Old Style" pitchFamily="18" charset="0"/>
                <a:cs typeface="Lucida Sans Unicode" pitchFamily="34" charset="0"/>
              </a:rPr>
              <a:t>Разработка автоматической технологии формирования (карты) контроля объекта МГ: </a:t>
            </a:r>
          </a:p>
          <a:p>
            <a:pPr marL="180000" lvl="0" indent="-180000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параметры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настройки АЭ системы</a:t>
            </a: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; </a:t>
            </a:r>
          </a:p>
          <a:p>
            <a:pPr marL="180000" lvl="0" indent="-180000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выбор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преобразователя АЭ, частотного диапазона;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расчет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расстояния между преобразователями.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554792"/>
            <a:ext cx="4234188" cy="261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27662 L 2.77778E-6 1.11111E-6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Перспективное направление развития технологии АЭК на объектах магистральных газопроводов 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23528" y="404664"/>
            <a:ext cx="770485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endParaRPr lang="ru-RU" sz="1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3702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3869233" cy="26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23728" y="1052736"/>
            <a:ext cx="5003498" cy="628890"/>
          </a:xfrm>
          <a:prstGeom prst="rect">
            <a:avLst/>
          </a:prstGeom>
        </p:spPr>
        <p:txBody>
          <a:bodyPr wrap="square" lIns="74164" tIns="37084" rIns="74164" bIns="37084">
            <a:spAutoFit/>
          </a:bodyPr>
          <a:lstStyle/>
          <a:p>
            <a:r>
              <a:rPr lang="en-US" sz="3600" b="1" dirty="0" smtClean="0"/>
              <a:t>AE</a:t>
            </a:r>
            <a:r>
              <a:rPr lang="ru-RU" sz="3600" b="1" dirty="0"/>
              <a:t> </a:t>
            </a:r>
            <a:r>
              <a:rPr lang="en-US" sz="3600" b="1" dirty="0"/>
              <a:t>Strategy</a:t>
            </a:r>
            <a:r>
              <a:rPr lang="ru-RU" sz="3600" b="1" dirty="0"/>
              <a:t>.</a:t>
            </a:r>
            <a:r>
              <a:rPr lang="en-US" sz="3600" b="1" dirty="0" smtClean="0"/>
              <a:t>Pipeline</a:t>
            </a:r>
            <a:endParaRPr lang="ru-RU" sz="1800" b="1" dirty="0">
              <a:solidFill>
                <a:srgbClr val="0099CC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Перспективное направление развития технологии АЭК на объектах магистральных газопроводов 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23528" y="404664"/>
            <a:ext cx="770485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23728" y="1052736"/>
            <a:ext cx="5003498" cy="628890"/>
          </a:xfrm>
          <a:prstGeom prst="rect">
            <a:avLst/>
          </a:prstGeom>
        </p:spPr>
        <p:txBody>
          <a:bodyPr wrap="square" lIns="74164" tIns="37084" rIns="74164" bIns="37084">
            <a:spAutoFit/>
          </a:bodyPr>
          <a:lstStyle/>
          <a:p>
            <a:r>
              <a:rPr lang="en-US" sz="3600" b="1" dirty="0" smtClean="0"/>
              <a:t>AE</a:t>
            </a:r>
            <a:r>
              <a:rPr lang="ru-RU" sz="3600" b="1" dirty="0"/>
              <a:t> </a:t>
            </a:r>
            <a:r>
              <a:rPr lang="en-US" sz="3600" b="1" dirty="0"/>
              <a:t>Strategy</a:t>
            </a:r>
            <a:r>
              <a:rPr lang="ru-RU" sz="3600" b="1" dirty="0"/>
              <a:t>.</a:t>
            </a:r>
            <a:r>
              <a:rPr lang="en-US" sz="3600" b="1" dirty="0" smtClean="0"/>
              <a:t>Pipeline</a:t>
            </a:r>
            <a:endParaRPr lang="ru-RU" sz="1800" b="1" dirty="0">
              <a:solidFill>
                <a:srgbClr val="0099CC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1700808"/>
            <a:ext cx="6838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smtClean="0">
                <a:latin typeface="Bookman Old Style" pitchFamily="18" charset="0"/>
                <a:cs typeface="Lucida Sans Unicode" pitchFamily="34" charset="0"/>
              </a:rPr>
              <a:t>2</a:t>
            </a:r>
            <a:r>
              <a:rPr lang="ru-RU" sz="1800" b="1" dirty="0" smtClean="0">
                <a:latin typeface="Bookman Old Style" pitchFamily="18" charset="0"/>
                <a:cs typeface="Lucida Sans Unicode" pitchFamily="34" charset="0"/>
              </a:rPr>
              <a:t>. </a:t>
            </a:r>
            <a:r>
              <a:rPr lang="ru-RU" sz="1800" b="1" dirty="0">
                <a:latin typeface="Bookman Old Style" pitchFamily="18" charset="0"/>
                <a:cs typeface="Lucida Sans Unicode" pitchFamily="34" charset="0"/>
              </a:rPr>
              <a:t>С</a:t>
            </a:r>
            <a:r>
              <a:rPr lang="ru-RU" sz="1800" b="1" dirty="0" smtClean="0">
                <a:latin typeface="Bookman Old Style" pitchFamily="18" charset="0"/>
                <a:cs typeface="Lucida Sans Unicode" pitchFamily="34" charset="0"/>
              </a:rPr>
              <a:t>опровождение </a:t>
            </a:r>
            <a:r>
              <a:rPr lang="ru-RU" sz="1800" b="1" dirty="0">
                <a:latin typeface="Bookman Old Style" pitchFamily="18" charset="0"/>
                <a:cs typeface="Lucida Sans Unicode" pitchFamily="34" charset="0"/>
              </a:rPr>
              <a:t>процесса </a:t>
            </a:r>
            <a:r>
              <a:rPr lang="ru-RU" sz="1800" b="1" dirty="0" smtClean="0">
                <a:latin typeface="Bookman Old Style" pitchFamily="18" charset="0"/>
                <a:cs typeface="Lucida Sans Unicode" pitchFamily="34" charset="0"/>
              </a:rPr>
              <a:t>испытаний: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предварительные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испытания;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определение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типа и источника помех; 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предварительная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классификация </a:t>
            </a: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по степени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опасности источника АЭ.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67" y="3419091"/>
            <a:ext cx="3741841" cy="22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9" y="3438266"/>
            <a:ext cx="3178754" cy="22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Перспективное направление развития технологии АЭК на объектах магистральных газопроводов 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23528" y="404664"/>
            <a:ext cx="770485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23728" y="1052736"/>
            <a:ext cx="5003498" cy="628890"/>
          </a:xfrm>
          <a:prstGeom prst="rect">
            <a:avLst/>
          </a:prstGeom>
        </p:spPr>
        <p:txBody>
          <a:bodyPr wrap="square" lIns="74164" tIns="37084" rIns="74164" bIns="37084">
            <a:spAutoFit/>
          </a:bodyPr>
          <a:lstStyle/>
          <a:p>
            <a:r>
              <a:rPr lang="en-US" sz="3600" b="1" dirty="0" smtClean="0"/>
              <a:t>AE</a:t>
            </a:r>
            <a:r>
              <a:rPr lang="ru-RU" sz="3600" b="1" dirty="0"/>
              <a:t> </a:t>
            </a:r>
            <a:r>
              <a:rPr lang="en-US" sz="3600" b="1" dirty="0"/>
              <a:t>Strategy</a:t>
            </a:r>
            <a:r>
              <a:rPr lang="ru-RU" sz="3600" b="1" dirty="0"/>
              <a:t>.</a:t>
            </a:r>
            <a:r>
              <a:rPr lang="en-US" sz="3600" b="1" dirty="0" smtClean="0"/>
              <a:t>Pipeline</a:t>
            </a:r>
            <a:endParaRPr lang="ru-RU" sz="1800" b="1" dirty="0">
              <a:solidFill>
                <a:srgbClr val="0099CC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1844824"/>
            <a:ext cx="6980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0" indent="-180000"/>
            <a:r>
              <a:rPr lang="ru-RU" sz="1800" b="1" dirty="0" smtClean="0">
                <a:latin typeface="Bookman Old Style" pitchFamily="18" charset="0"/>
                <a:cs typeface="Lucida Sans Unicode" pitchFamily="34" charset="0"/>
              </a:rPr>
              <a:t>3. Постобработка: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фильтрация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данных АЭ контроля;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автоматическая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классификация по степени опасности;</a:t>
            </a:r>
          </a:p>
          <a:p>
            <a:pPr marL="180000" indent="-180000" algn="just">
              <a:buFont typeface="Arial" pitchFamily="34" charset="0"/>
              <a:buChar char="•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подготовка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отчетной документации.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70" y="3297492"/>
            <a:ext cx="3990438" cy="243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" y="3297492"/>
            <a:ext cx="3147143" cy="243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Перспективное направление развития технологии АЭК на объектах магистральных газопроводов 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23528" y="404664"/>
            <a:ext cx="770485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endParaRPr lang="ru-RU" sz="1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23728" y="1052736"/>
            <a:ext cx="5003498" cy="628890"/>
          </a:xfrm>
          <a:prstGeom prst="rect">
            <a:avLst/>
          </a:prstGeom>
        </p:spPr>
        <p:txBody>
          <a:bodyPr wrap="square" lIns="74164" tIns="37084" rIns="74164" bIns="37084">
            <a:spAutoFit/>
          </a:bodyPr>
          <a:lstStyle/>
          <a:p>
            <a:r>
              <a:rPr lang="en-US" sz="3600" b="1" dirty="0" smtClean="0"/>
              <a:t>AE</a:t>
            </a:r>
            <a:r>
              <a:rPr lang="ru-RU" sz="3600" b="1" dirty="0"/>
              <a:t> </a:t>
            </a:r>
            <a:r>
              <a:rPr lang="en-US" sz="3600" b="1" dirty="0"/>
              <a:t>Strategy</a:t>
            </a:r>
            <a:r>
              <a:rPr lang="ru-RU" sz="3600" b="1" dirty="0"/>
              <a:t>.</a:t>
            </a:r>
            <a:r>
              <a:rPr lang="en-US" sz="3600" b="1" dirty="0" smtClean="0"/>
              <a:t>Pipeline</a:t>
            </a:r>
            <a:endParaRPr lang="ru-RU" sz="1800" b="1" dirty="0">
              <a:solidFill>
                <a:srgbClr val="0099CC"/>
              </a:solidFill>
              <a:latin typeface="Bookman Old Style" pitchFamily="18" charset="0"/>
              <a:cs typeface="Lucida Sans Unicode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1844824"/>
            <a:ext cx="73423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800" b="1" dirty="0" smtClean="0">
                <a:latin typeface="Bookman Old Style" pitchFamily="18" charset="0"/>
                <a:cs typeface="Lucida Sans Unicode" pitchFamily="34" charset="0"/>
              </a:rPr>
              <a:t>Программное обеспечение позволит:</a:t>
            </a: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унифицировать работы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по АЭ </a:t>
            </a: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контролю;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автоматизировать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процесс обработки данных;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обеспечивать слежение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за развитием источника АЭ при периодическом контроле;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снизить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трудозатраты;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800" dirty="0" smtClean="0">
                <a:latin typeface="Bookman Old Style" pitchFamily="18" charset="0"/>
                <a:cs typeface="Lucida Sans Unicode" pitchFamily="34" charset="0"/>
              </a:rPr>
              <a:t>снизить </a:t>
            </a:r>
            <a:r>
              <a:rPr lang="ru-RU" sz="1800" dirty="0">
                <a:latin typeface="Bookman Old Style" pitchFamily="18" charset="0"/>
                <a:cs typeface="Lucida Sans Unicode" pitchFamily="34" charset="0"/>
              </a:rPr>
              <a:t>вероятность возникновения ошибки из-за неверных параметров АЭ системы.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/>
                <a:latin typeface="Century Gothic" pitchFamily="34" charset="0"/>
              </a:rPr>
              <a:t>Выводы по докладу</a:t>
            </a:r>
            <a:endParaRPr lang="ru-RU" sz="1800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0768"/>
            <a:ext cx="849694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Представлена аттестованная в ПАО «Газпром» технология акустико-эмиссионного контроля магистральных газопроводов, включающая средства специализированного аппаратного обеспечения и методические положения, разработанные ООО «Стратегия НК»;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Сформулированы основные положения методики;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Приведены </a:t>
            </a:r>
            <a:r>
              <a:rPr lang="ru-RU" sz="1800" b="1" dirty="0" smtClean="0">
                <a:solidFill>
                  <a:schemeClr val="tx1"/>
                </a:solidFill>
              </a:rPr>
              <a:t>практические результаты ее использования;</a:t>
            </a:r>
            <a:endParaRPr lang="ru-RU" sz="1800" b="1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Рассмотрены характерные типы выявляемых дефектов на объектах МГ;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Сделан вывод, что метод АЭ может быть необходимым звеном при оценке технического состояния объектов МГ, в том числе в рамках процедуры экспертизы промышленной безопасности;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Анонсирована перспективная разработка специализированного программного обеспечения для стандартизации и автоматизации процедуры АЭК на объектах ЛЧМГ.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Метод акустико-эмиссионного контроля на объектах линейной части магистральных газопроводов ПАО «Газпром»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962144"/>
            <a:ext cx="6588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Arial Narrow" pitchFamily="34" charset="0"/>
              </a:rPr>
              <a:t>Большой потенциал метода АЭ</a:t>
            </a:r>
            <a:r>
              <a:rPr lang="ru-RU" sz="1400" i="1" dirty="0" smtClean="0">
                <a:solidFill>
                  <a:srgbClr val="FFFF00"/>
                </a:solidFill>
                <a:latin typeface="Arial Narrow" pitchFamily="34" charset="0"/>
              </a:rPr>
              <a:t>, </a:t>
            </a:r>
            <a:r>
              <a:rPr lang="ru-RU" sz="1400" b="1" i="1" dirty="0" smtClean="0">
                <a:solidFill>
                  <a:srgbClr val="FFFF00"/>
                </a:solidFill>
                <a:latin typeface="Arial Narrow" pitchFamily="34" charset="0"/>
              </a:rPr>
              <a:t>обеспечивающий предотвращение аварий на промышленных объектах</a:t>
            </a:r>
            <a:r>
              <a:rPr lang="ru-RU" sz="1400" i="1" dirty="0" smtClean="0">
                <a:latin typeface="Arial Narrow" pitchFamily="34" charset="0"/>
              </a:rPr>
              <a:t>, реализуется через адекватное определение технического состояния объекта, которое является основной функцией технической диагностики*.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630932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Иванов В.И. и др. Акустико-эмиссионная диагностика. – М., Спектр, 2017. </a:t>
            </a:r>
            <a:endParaRPr lang="ru-RU" sz="800" i="1" dirty="0">
              <a:latin typeface="Arial Narrow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1916832"/>
            <a:ext cx="36358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altLang="ru-RU" sz="1400" kern="0" dirty="0" smtClean="0">
                <a:latin typeface="Arial Narrow" pitchFamily="34" charset="0"/>
              </a:rPr>
              <a:t>контроль технического состояния объекта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altLang="ru-RU" sz="1400" kern="0" dirty="0" smtClean="0">
                <a:latin typeface="Arial Narrow" pitchFamily="34" charset="0"/>
              </a:rPr>
              <a:t>поиск места и определение причин отказа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altLang="ru-RU" sz="1400" kern="0" dirty="0" smtClean="0">
                <a:latin typeface="Arial Narrow" pitchFamily="34" charset="0"/>
              </a:rPr>
              <a:t>прогнозирование технического состояния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9512" y="1628800"/>
            <a:ext cx="561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АЭ в задачах технического диагностирования МГ: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5496" y="2924944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Уникальность метода по сравнению с другими методами НК заключается в том, что он позволяет не только обнаружить зарождение и рост опасных для эксплуатации объекта контроля дефектов, но и оценить степень их опасности.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148064" y="3197294"/>
            <a:ext cx="3995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Narrow" pitchFamily="34" charset="0"/>
              </a:rPr>
              <a:t>	               В результате проведения АЭ </a:t>
            </a:r>
          </a:p>
          <a:p>
            <a:r>
              <a:rPr lang="ru-RU" sz="1400" dirty="0" smtClean="0">
                <a:latin typeface="Arial Narrow" pitchFamily="34" charset="0"/>
              </a:rPr>
              <a:t>	               контроля заказчик получает </a:t>
            </a:r>
          </a:p>
          <a:p>
            <a:r>
              <a:rPr lang="ru-RU" sz="1400" dirty="0" smtClean="0">
                <a:latin typeface="Arial Narrow" pitchFamily="34" charset="0"/>
              </a:rPr>
              <a:t>	               наиболее достоверную информацию о техническом состоянии объекта, </a:t>
            </a:r>
          </a:p>
          <a:p>
            <a:r>
              <a:rPr lang="ru-RU" sz="1400" dirty="0" smtClean="0">
                <a:latin typeface="Arial Narrow" pitchFamily="34" charset="0"/>
              </a:rPr>
              <a:t>характеристиках его поврежденности, возникших в процессе длительной его эксплуатации, опасных и недопустимых  дефектах, допущенных в процессе монтажа или в ходе ремонтных мероприятий. 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4103440" y="5373216"/>
            <a:ext cx="50405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856224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latin typeface="Arial Narrow" pitchFamily="34" charset="0"/>
              </a:rPr>
              <a:t>определение </a:t>
            </a:r>
            <a:r>
              <a:rPr lang="ru-RU" sz="1400" dirty="0">
                <a:latin typeface="Arial Narrow" pitchFamily="34" charset="0"/>
              </a:rPr>
              <a:t>технического состояния объекта с применением метода АЭ производится на текущих рабочих параметрах эксплуатации </a:t>
            </a:r>
            <a:endParaRPr lang="ru-RU" sz="1400" dirty="0" smtClean="0">
              <a:latin typeface="Arial Narrow" pitchFamily="34" charset="0"/>
            </a:endParaRPr>
          </a:p>
          <a:p>
            <a:pPr defTabSz="856224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latin typeface="Arial Narrow" pitchFamily="34" charset="0"/>
              </a:rPr>
              <a:t>опасного </a:t>
            </a:r>
            <a:r>
              <a:rPr lang="ru-RU" sz="1400" dirty="0">
                <a:latin typeface="Arial Narrow" pitchFamily="34" charset="0"/>
              </a:rPr>
              <a:t>производственного </a:t>
            </a:r>
            <a:endParaRPr lang="ru-RU" sz="1400" dirty="0" smtClean="0">
              <a:latin typeface="Arial Narrow" pitchFamily="34" charset="0"/>
            </a:endParaRPr>
          </a:p>
          <a:p>
            <a:pPr defTabSz="856224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latin typeface="Arial Narrow" pitchFamily="34" charset="0"/>
              </a:rPr>
              <a:t>объекта</a:t>
            </a:r>
            <a:r>
              <a:rPr lang="ru-RU" sz="1400" dirty="0">
                <a:latin typeface="Arial Narrow" pitchFamily="34" charset="0"/>
              </a:rPr>
              <a:t>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20072" y="4941168"/>
            <a:ext cx="341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Принцип подхода АЭ для МГ: 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052736"/>
            <a:ext cx="273630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18"/>
            <a:ext cx="2507345" cy="188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167435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509120"/>
            <a:ext cx="3897160" cy="159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Техническая диагностика кольцевых сварных соединений магистральных газопроводов с применением технологии АЭК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44016" y="980728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Классификация дефектов кольцевых сварных соединений МГ 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не по размерам, а по степени их опасности*</a:t>
            </a:r>
            <a:endParaRPr lang="ru-RU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Прямоугольник 110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51520" y="6315798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 Кузьмин </a:t>
            </a:r>
            <a:r>
              <a:rPr lang="ru-RU" sz="800" i="1" dirty="0">
                <a:latin typeface="Arial Narrow" pitchFamily="34" charset="0"/>
              </a:rPr>
              <a:t>А.Н., Жуков А.В., </a:t>
            </a:r>
            <a:r>
              <a:rPr lang="ru-RU" sz="800" i="1" dirty="0" smtClean="0">
                <a:latin typeface="Arial Narrow" pitchFamily="34" charset="0"/>
              </a:rPr>
              <a:t>и др. </a:t>
            </a:r>
            <a:r>
              <a:rPr lang="ru-RU" sz="800" i="1" dirty="0">
                <a:latin typeface="Arial Narrow" pitchFamily="34" charset="0"/>
              </a:rPr>
              <a:t>Контроль трубопроводов с применением метода акустической эмиссии. </a:t>
            </a:r>
            <a:r>
              <a:rPr lang="ru-RU" sz="800" i="1" dirty="0" smtClean="0">
                <a:latin typeface="Arial Narrow" pitchFamily="34" charset="0"/>
              </a:rPr>
              <a:t>В </a:t>
            </a:r>
            <a:r>
              <a:rPr lang="ru-RU" sz="800" i="1" dirty="0">
                <a:latin typeface="Arial Narrow" pitchFamily="34" charset="0"/>
              </a:rPr>
              <a:t>мире НК. 2009, №1 (43), С. 29-31.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79512" y="414908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Сравнительная диаграмма результатов радиографического и акустико-эмиссионного контроля  аномальных по ВТД 20 поперечных сварных соединений магистрального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газопровода**. </a:t>
            </a:r>
            <a:endParaRPr lang="ru-RU" sz="1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420888"/>
            <a:ext cx="4320480" cy="1216686"/>
          </a:xfrm>
          <a:prstGeom prst="rect">
            <a:avLst/>
          </a:prstGeom>
        </p:spPr>
      </p:pic>
      <p:cxnSp>
        <p:nvCxnSpPr>
          <p:cNvPr id="59" name="Прямая со стрелкой 58"/>
          <p:cNvCxnSpPr>
            <a:stCxn id="60" idx="0"/>
          </p:cNvCxnSpPr>
          <p:nvPr/>
        </p:nvCxnSpPr>
        <p:spPr>
          <a:xfrm flipH="1" flipV="1">
            <a:off x="5868144" y="3140968"/>
            <a:ext cx="720080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4499992" y="3789040"/>
            <a:ext cx="41764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Фрагмент внутренней трещины поперечной ориентации на цепочке пор и неметаллических включений в центральных слоях сварного шва после </a:t>
            </a:r>
            <a:r>
              <a:rPr kumimoji="0" lang="ru-RU" altLang="ru-RU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вышлифовки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и контроля проникающими веществами.  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995936" y="1556792"/>
            <a:ext cx="49243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Металлографический анализ вырезанного после ремонта сварного соединения в области обнаружения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критически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опасного источника акустической эмиссии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sz="1000" dirty="0" smtClean="0">
                <a:latin typeface="Arial Narrow" pitchFamily="34" charset="0"/>
              </a:rPr>
              <a:t>На фото: толщина стенки МГ 16,5 мм., глубина </a:t>
            </a:r>
            <a:r>
              <a:rPr lang="ru-RU" sz="1000" dirty="0" err="1" smtClean="0">
                <a:latin typeface="Arial Narrow" pitchFamily="34" charset="0"/>
              </a:rPr>
              <a:t>вышлифовки</a:t>
            </a:r>
            <a:r>
              <a:rPr lang="ru-RU" sz="1000" dirty="0" smtClean="0">
                <a:latin typeface="Arial Narrow" pitchFamily="34" charset="0"/>
              </a:rPr>
              <a:t> центральной области сварного шва от валика усиления - 4,3 мм.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941168"/>
            <a:ext cx="3760468" cy="901452"/>
          </a:xfrm>
          <a:prstGeom prst="rect">
            <a:avLst/>
          </a:prstGeom>
        </p:spPr>
      </p:pic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4427984" y="4365104"/>
            <a:ext cx="3931393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Характеристика критически опасного развивающегося дефекта АЭ: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общая протяженность трещины - 70 мм.,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глубина дефекта - 9 мм.,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максимальная зона раскрытия - 400 мкм.     </a:t>
            </a: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556792"/>
            <a:ext cx="3295905" cy="2468475"/>
          </a:xfrm>
          <a:prstGeom prst="rect">
            <a:avLst/>
          </a:prstGeom>
        </p:spPr>
      </p:pic>
      <p:sp>
        <p:nvSpPr>
          <p:cNvPr id="121" name="Прямоугольник 120"/>
          <p:cNvSpPr/>
          <p:nvPr/>
        </p:nvSpPr>
        <p:spPr>
          <a:xfrm>
            <a:off x="251520" y="6597932"/>
            <a:ext cx="61206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* Данные получены специалистами ООО «Стратегия НК» на объектах ЛЧМГ ООО «Газпром </a:t>
            </a:r>
            <a:r>
              <a:rPr lang="ru-RU" sz="800" i="1" dirty="0" err="1" smtClean="0">
                <a:latin typeface="Arial Narrow" pitchFamily="34" charset="0"/>
              </a:rPr>
              <a:t>трансгаз</a:t>
            </a:r>
            <a:r>
              <a:rPr lang="ru-RU" sz="800" i="1" dirty="0" smtClean="0">
                <a:latin typeface="Arial Narrow" pitchFamily="34" charset="0"/>
              </a:rPr>
              <a:t> Екатеринбург» .</a:t>
            </a:r>
            <a:endParaRPr lang="ru-RU" sz="800" i="1" dirty="0">
              <a:latin typeface="Arial Narrow" pitchFamily="34" charset="0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899592" y="3356992"/>
            <a:ext cx="792088" cy="1440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4" name="Прямая со стрелкой 123"/>
          <p:cNvCxnSpPr>
            <a:stCxn id="122" idx="6"/>
          </p:cNvCxnSpPr>
          <p:nvPr/>
        </p:nvCxnSpPr>
        <p:spPr>
          <a:xfrm flipV="1">
            <a:off x="1691680" y="3140968"/>
            <a:ext cx="338437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В Мире НК 2003 титул 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3" y="1052735"/>
            <a:ext cx="3419945" cy="468052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Новая технология акустико-эмиссионного контроля, адаптированная  для протяженных объектов ГТС ПАО «Газпром»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504" y="1423229"/>
            <a:ext cx="54006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000" lvl="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latin typeface="Arial Narrow" pitchFamily="34" charset="0"/>
              </a:rPr>
              <a:t>слабая помехоустойчивость в условиях эксплуатации;</a:t>
            </a:r>
          </a:p>
          <a:p>
            <a:pPr marL="180000" lvl="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latin typeface="Arial Narrow" pitchFamily="34" charset="0"/>
              </a:rPr>
              <a:t>существующая устаревшая нормативная и методическая база АЭ в ПАО «Газпром» носит общий, рекомендательный характер, отсутствуют единые отраслевые нормативные карты АЭ контроля конкретных технологических объектов, элементов и сооружений ЛЧМГ;</a:t>
            </a:r>
          </a:p>
          <a:p>
            <a:pPr marL="180000" lvl="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latin typeface="Arial Narrow" pitchFamily="34" charset="0"/>
              </a:rPr>
              <a:t> специализированные аппаратурные решения (датчики АЭ, частотные фильтры, </a:t>
            </a:r>
            <a:r>
              <a:rPr lang="ru-RU" sz="1200" dirty="0" err="1" smtClean="0">
                <a:latin typeface="Arial Narrow" pitchFamily="34" charset="0"/>
              </a:rPr>
              <a:t>предусилители</a:t>
            </a:r>
            <a:r>
              <a:rPr lang="ru-RU" sz="1200" dirty="0" smtClean="0">
                <a:latin typeface="Arial Narrow" pitchFamily="34" charset="0"/>
              </a:rPr>
              <a:t> </a:t>
            </a:r>
            <a:r>
              <a:rPr lang="ru-RU" sz="1200" dirty="0" err="1" smtClean="0">
                <a:latin typeface="Arial Narrow" pitchFamily="34" charset="0"/>
              </a:rPr>
              <a:t>итд</a:t>
            </a:r>
            <a:r>
              <a:rPr lang="ru-RU" sz="1200" dirty="0" smtClean="0">
                <a:latin typeface="Arial Narrow" pitchFamily="34" charset="0"/>
              </a:rPr>
              <a:t>) с учетом особенностей АЭ контроля объектов ЛЧМГ у производителей серийного АЭ оборудования отсутствуют.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98072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Проблемы практического применения АЭ на объектах магистральных газопроводов:</a:t>
            </a:r>
            <a:endParaRPr lang="ru-RU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Рисунок 25" descr="Технадзор 2010 титул 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052736"/>
            <a:ext cx="3490346" cy="4608512"/>
          </a:xfrm>
          <a:prstGeom prst="rect">
            <a:avLst/>
          </a:prstGeom>
        </p:spPr>
      </p:pic>
      <p:pic>
        <p:nvPicPr>
          <p:cNvPr id="25" name="Рисунок 24" descr="В Мире НК 2009 титул 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1052736"/>
            <a:ext cx="3390774" cy="4608512"/>
          </a:xfrm>
          <a:prstGeom prst="rect">
            <a:avLst/>
          </a:prstGeom>
        </p:spPr>
      </p:pic>
      <p:pic>
        <p:nvPicPr>
          <p:cNvPr id="24" name="Рисунок 23" descr="В Мире НК 2008 титул 2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052736"/>
            <a:ext cx="3109224" cy="4608512"/>
          </a:xfrm>
          <a:prstGeom prst="rect">
            <a:avLst/>
          </a:prstGeom>
        </p:spPr>
      </p:pic>
      <p:pic>
        <p:nvPicPr>
          <p:cNvPr id="27" name="Рисунок 26" descr="Технадзор 2012 титул 5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1052736"/>
            <a:ext cx="3384376" cy="4616015"/>
          </a:xfrm>
          <a:prstGeom prst="rect">
            <a:avLst/>
          </a:prstGeom>
        </p:spPr>
      </p:pic>
      <p:pic>
        <p:nvPicPr>
          <p:cNvPr id="23" name="Рисунок 22" descr="В Мире НК 2017 титул 1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0112" y="1052736"/>
            <a:ext cx="3312368" cy="4640439"/>
          </a:xfrm>
          <a:prstGeom prst="rect">
            <a:avLst/>
          </a:prstGeom>
        </p:spPr>
      </p:pic>
      <p:pic>
        <p:nvPicPr>
          <p:cNvPr id="33" name="Рисунок 32" descr="Территория Нефтегаз 2015 титул 9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2120" y="1052736"/>
            <a:ext cx="3247610" cy="4608512"/>
          </a:xfrm>
          <a:prstGeom prst="rect">
            <a:avLst/>
          </a:prstGeom>
        </p:spPr>
      </p:pic>
      <p:pic>
        <p:nvPicPr>
          <p:cNvPr id="29" name="Рисунок 28" descr="Химагрегаты 2018 титул 7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1052736"/>
            <a:ext cx="3186133" cy="4608513"/>
          </a:xfrm>
          <a:prstGeom prst="rect">
            <a:avLst/>
          </a:prstGeom>
        </p:spPr>
      </p:pic>
      <p:pic>
        <p:nvPicPr>
          <p:cNvPr id="30" name="Рисунок 29" descr="Химическая техника 2018 титул 8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8104" y="1052736"/>
            <a:ext cx="3469444" cy="4657842"/>
          </a:xfrm>
          <a:prstGeom prst="rect">
            <a:avLst/>
          </a:prstGeom>
        </p:spPr>
      </p:pic>
      <p:pic>
        <p:nvPicPr>
          <p:cNvPr id="28" name="Рисунок 27" descr="Химагрегаты 2018 титул 6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08104" y="1052736"/>
            <a:ext cx="3384377" cy="4636699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827584" y="3573016"/>
            <a:ext cx="648072" cy="7200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-252536" y="3429000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2002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524328" y="2348880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2018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478196" y="1031593"/>
            <a:ext cx="3707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 Narrow" pitchFamily="34" charset="0"/>
              </a:rPr>
              <a:t>Для исключения влияния указанных факторов специалистами ООО «Стратегия НК» на протяжении более 15 лет практических исследований на линейных объектах ПАО «Газпром» был разработан и применен </a:t>
            </a:r>
            <a:r>
              <a:rPr lang="ru-RU" sz="1200" b="1" dirty="0" smtClean="0">
                <a:solidFill>
                  <a:srgbClr val="FFFF00"/>
                </a:solidFill>
                <a:latin typeface="Arial Narrow" pitchFamily="34" charset="0"/>
              </a:rPr>
              <a:t>комплекс специализированных средств</a:t>
            </a:r>
            <a:r>
              <a:rPr lang="ru-RU" sz="1200" dirty="0" smtClean="0">
                <a:latin typeface="Arial Narrow" pitchFamily="34" charset="0"/>
              </a:rPr>
              <a:t>, позволивших добиться принципиально новых результатов АЭ контроля.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154126" y="990019"/>
            <a:ext cx="4968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Речь идет об объектах МГ, наиболее опасных для эксплуатации, трудно-контролируемых другими методами НК, а также объектах, частично контролируемых или не подверженных контролю средствами внутритрубной диагностики: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79512" y="1772816"/>
            <a:ext cx="489552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основные и вспомогательные трубопроводы КС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80000" marR="0" lvl="0" indent="-1800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технологические трубопроводы и перемычки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80000" marR="0" lvl="0" indent="-1800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трубопроводы-отводы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80000" marR="0" lvl="0" indent="-1800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трубопроводы обвязки крановых узлов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80000" marR="0" lvl="0" indent="-1800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переходы МГ через естественные                                                                        и искусственные преграды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51520" y="1196752"/>
            <a:ext cx="49685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Основные этапы создания технологии АЭК на объектах МГ</a:t>
            </a:r>
          </a:p>
        </p:txBody>
      </p:sp>
      <p:sp>
        <p:nvSpPr>
          <p:cNvPr id="50" name="Стрелка вправо 49"/>
          <p:cNvSpPr/>
          <p:nvPr/>
        </p:nvSpPr>
        <p:spPr>
          <a:xfrm>
            <a:off x="4355976" y="1340768"/>
            <a:ext cx="936104" cy="288032"/>
          </a:xfrm>
          <a:prstGeom prst="right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1187624" y="3347700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2008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555776" y="3203684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2011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779912" y="2852936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2015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004048" y="2708920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2016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372200" y="2492896"/>
            <a:ext cx="13658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2017</a:t>
            </a:r>
            <a:endParaRPr lang="ru-RU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2267744" y="3429000"/>
            <a:ext cx="576064" cy="7200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3563888" y="3068960"/>
            <a:ext cx="576064" cy="21602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4788024" y="2924944"/>
            <a:ext cx="576064" cy="7200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012160" y="2708920"/>
            <a:ext cx="648072" cy="1440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7380312" y="2564904"/>
            <a:ext cx="504056" cy="7200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-0.69097 0.23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00" y="11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61615 0.23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0" y="1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53976 0.22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11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44549 0.210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0" y="10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37413 0.1988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99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29132 0.1763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88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50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21684 0.1680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0" y="84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0.12691 0.1472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0" y="74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0243 0.1224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61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09844 0.10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51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3073" grpId="1"/>
      <p:bldP spid="36" grpId="0"/>
      <p:bldP spid="36" grpId="1"/>
      <p:bldP spid="42" grpId="0"/>
      <p:bldP spid="44" grpId="0"/>
      <p:bldP spid="48" grpId="0"/>
      <p:bldP spid="90113" grpId="0"/>
      <p:bldP spid="90114" grpId="0"/>
      <p:bldP spid="49" grpId="0"/>
      <p:bldP spid="50" grpId="0" animBg="1"/>
      <p:bldP spid="50" grpId="1" animBg="1"/>
      <p:bldP spid="51" grpId="0"/>
      <p:bldP spid="52" grpId="0"/>
      <p:bldP spid="53" grpId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Аттестация технологии Акустико-эмиссионного контроля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ооо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 «Стратегия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нк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 в ПАО «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газпром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962144"/>
            <a:ext cx="7884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Arial Narrow" pitchFamily="34" charset="0"/>
              </a:rPr>
              <a:t>В ООО «Газпром ВНИИГАЗ» успешно проведен стендовый этап квалификационных испытаний оборудования для акустико-эмиссионного контроля объектов транспорта газа ПАО «Газпром»</a:t>
            </a:r>
            <a:r>
              <a:rPr lang="ru-RU" sz="1400" i="1" dirty="0" smtClean="0">
                <a:latin typeface="Arial Narrow" pitchFamily="34" charset="0"/>
              </a:rPr>
              <a:t>*.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630932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 Цитата с официального сайта ООО «Газпром ВНИИГАЗ», 17.11.2017. </a:t>
            </a:r>
            <a:endParaRPr lang="ru-RU" sz="800" i="1" dirty="0">
              <a:latin typeface="Arial Narrow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3808" y="1412776"/>
            <a:ext cx="313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Этап стендовых испытаний</a:t>
            </a:r>
          </a:p>
        </p:txBody>
      </p:sp>
      <p:pic>
        <p:nvPicPr>
          <p:cNvPr id="20" name="Рисунок 19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484784"/>
            <a:ext cx="2471259" cy="1853444"/>
          </a:xfrm>
          <a:prstGeom prst="rect">
            <a:avLst/>
          </a:prstGeom>
        </p:spPr>
      </p:pic>
      <p:pic>
        <p:nvPicPr>
          <p:cNvPr id="21" name="Рисунок 20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852936"/>
            <a:ext cx="2429943" cy="2088232"/>
          </a:xfrm>
          <a:prstGeom prst="rect">
            <a:avLst/>
          </a:prstGeom>
        </p:spPr>
      </p:pic>
      <p:pic>
        <p:nvPicPr>
          <p:cNvPr id="22" name="Рисунок 21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556792"/>
            <a:ext cx="2400267" cy="1800200"/>
          </a:xfrm>
          <a:prstGeom prst="rect">
            <a:avLst/>
          </a:prstGeom>
        </p:spPr>
      </p:pic>
      <p:pic>
        <p:nvPicPr>
          <p:cNvPr id="23" name="Рисунок 22" descr="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933056"/>
            <a:ext cx="2376264" cy="1782198"/>
          </a:xfrm>
          <a:prstGeom prst="rect">
            <a:avLst/>
          </a:prstGeom>
        </p:spPr>
      </p:pic>
      <p:pic>
        <p:nvPicPr>
          <p:cNvPr id="24" name="Рисунок 23" descr="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3842284"/>
            <a:ext cx="2448272" cy="183620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3356992"/>
            <a:ext cx="26642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1 Проверка основных технических характеристик  оборудования акустико-эмиссионного измерительного комплекса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71800" y="1772816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 Narrow" pitchFamily="34" charset="0"/>
              </a:rPr>
              <a:t>Для проведения экспертизы технических условий специалистами были разработаны временные технические требования к акустико-эмиссионным комплексам для диагностирования объектов транспорта газа ПАО «Газпром».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5013176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Arial Narrow" pitchFamily="34" charset="0"/>
              </a:rPr>
              <a:t>Рис. 2 Оценка чувствительности специально разработанных</a:t>
            </a:r>
            <a:r>
              <a:rPr lang="en-US" sz="1000" dirty="0" smtClean="0">
                <a:latin typeface="Arial Narrow" pitchFamily="34" charset="0"/>
              </a:rPr>
              <a:t> </a:t>
            </a:r>
            <a:r>
              <a:rPr lang="ru-RU" sz="1000" dirty="0" smtClean="0">
                <a:latin typeface="Arial Narrow" pitchFamily="34" charset="0"/>
              </a:rPr>
              <a:t>ООО «Стратегия НК» для объектов МГ ПАО «Газпром» преобразователей АЭ типа </a:t>
            </a:r>
            <a:r>
              <a:rPr lang="en-US" sz="1000" dirty="0" smtClean="0">
                <a:latin typeface="Arial Narrow" pitchFamily="34" charset="0"/>
              </a:rPr>
              <a:t>SNK-15</a:t>
            </a:r>
            <a:r>
              <a:rPr lang="ru-RU" sz="1000" dirty="0" smtClean="0">
                <a:latin typeface="Arial Narrow" pitchFamily="34" charset="0"/>
              </a:rPr>
              <a:t>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5733256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3 Запуск калиброванного АЭ импульса, имитирующего сигнал от развивающейся трещины 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12160" y="3356992"/>
            <a:ext cx="3131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4 Оценка характеристик скорости и затухания сигнала АЭ на стенде - протяженном открытом участке МГ 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59832" y="5661248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Arial Narrow" pitchFamily="34" charset="0"/>
              </a:rPr>
              <a:t>Рис. 5 Оценка влияния параметров изоляционного покрытия на выбор оптимального расстояния между преобразователями акустической эмиссии</a:t>
            </a:r>
            <a:endParaRPr lang="ru-RU" sz="1000" dirty="0">
              <a:latin typeface="Arial Narrow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5796136" y="5589240"/>
            <a:ext cx="79208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Аттестация технологии Акустико-эмиссионного контроля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ооо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 «Стратегия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нк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 в ПАО «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газпром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504" y="980728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Результаты полевых квалификационных испытаний на объектах МГ</a:t>
            </a:r>
            <a:endParaRPr lang="ru-RU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1340768"/>
            <a:ext cx="18722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1 Развертывание полевой испытательной  </a:t>
            </a:r>
          </a:p>
          <a:p>
            <a:pPr algn="ctr"/>
            <a:r>
              <a:rPr lang="ru-RU" sz="1000" dirty="0" smtClean="0">
                <a:latin typeface="Arial Narrow" pitchFamily="34" charset="0"/>
              </a:rPr>
              <a:t>АЭ лаборатории  на выходном шлейфе КС «Алмазное» ООО «Газпром </a:t>
            </a:r>
            <a:r>
              <a:rPr lang="ru-RU" sz="1000" dirty="0" err="1" smtClean="0">
                <a:latin typeface="Arial Narrow" pitchFamily="34" charset="0"/>
              </a:rPr>
              <a:t>трансгаз</a:t>
            </a:r>
            <a:r>
              <a:rPr lang="ru-RU" sz="1000" dirty="0" smtClean="0">
                <a:latin typeface="Arial Narrow" pitchFamily="34" charset="0"/>
              </a:rPr>
              <a:t> Чайковский»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64288" y="2996952"/>
            <a:ext cx="183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Arial Narrow" pitchFamily="34" charset="0"/>
              </a:rPr>
              <a:t>Рис. 2 Подготовка к контролю, сравнительные испытания чувствительности серийного </a:t>
            </a:r>
            <a:r>
              <a:rPr lang="ru-RU" sz="1000" dirty="0" err="1" smtClean="0">
                <a:latin typeface="Arial Narrow" pitchFamily="34" charset="0"/>
              </a:rPr>
              <a:t>прелбразователя</a:t>
            </a:r>
            <a:r>
              <a:rPr lang="ru-RU" sz="1000" dirty="0" smtClean="0">
                <a:latin typeface="Arial Narrow" pitchFamily="34" charset="0"/>
              </a:rPr>
              <a:t> </a:t>
            </a:r>
            <a:r>
              <a:rPr lang="en-US" sz="1000" dirty="0" smtClean="0">
                <a:latin typeface="Arial Narrow" pitchFamily="34" charset="0"/>
              </a:rPr>
              <a:t>GT-200 (</a:t>
            </a:r>
            <a:r>
              <a:rPr lang="ru-RU" sz="1000" dirty="0" smtClean="0">
                <a:latin typeface="Arial Narrow" pitchFamily="34" charset="0"/>
              </a:rPr>
              <a:t>ООО «</a:t>
            </a:r>
            <a:r>
              <a:rPr lang="ru-RU" sz="1000" dirty="0" err="1" smtClean="0">
                <a:latin typeface="Arial Narrow" pitchFamily="34" charset="0"/>
              </a:rPr>
              <a:t>Глобалтест</a:t>
            </a:r>
            <a:r>
              <a:rPr lang="ru-RU" sz="1000" dirty="0" smtClean="0">
                <a:latin typeface="Arial Narrow" pitchFamily="34" charset="0"/>
              </a:rPr>
              <a:t>» и преобразователя </a:t>
            </a:r>
            <a:r>
              <a:rPr lang="en-US" sz="1000" dirty="0" smtClean="0">
                <a:latin typeface="Arial Narrow" pitchFamily="34" charset="0"/>
              </a:rPr>
              <a:t>SNK-15</a:t>
            </a:r>
            <a:r>
              <a:rPr lang="ru-RU" sz="1000" dirty="0" smtClean="0">
                <a:latin typeface="Arial Narrow" pitchFamily="34" charset="0"/>
              </a:rPr>
              <a:t> (ООО «Стратегия НК»)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32040" y="4077072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3 Квалификационный этап полевых испытаний, внесение результатов контроля в </a:t>
            </a:r>
            <a:r>
              <a:rPr lang="ru-RU" sz="1000" dirty="0" err="1" smtClean="0">
                <a:latin typeface="Arial Narrow" pitchFamily="34" charset="0"/>
              </a:rPr>
              <a:t>итгоговый</a:t>
            </a:r>
            <a:r>
              <a:rPr lang="ru-RU" sz="1000" dirty="0" smtClean="0">
                <a:latin typeface="Arial Narrow" pitchFamily="34" charset="0"/>
              </a:rPr>
              <a:t> протокол  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71800" y="5445224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5 Пример выявленного развивающегося дефекта – сеть трещин КРН в </a:t>
            </a:r>
            <a:r>
              <a:rPr lang="ru-RU" sz="1000" dirty="0" err="1" smtClean="0">
                <a:latin typeface="Arial Narrow" pitchFamily="34" charset="0"/>
              </a:rPr>
              <a:t>околошовной</a:t>
            </a:r>
            <a:r>
              <a:rPr lang="ru-RU" sz="1000" dirty="0" smtClean="0">
                <a:latin typeface="Arial Narrow" pitchFamily="34" charset="0"/>
              </a:rPr>
              <a:t> зоне кольцевого сварного соединения на отводе перемычки ЛЧМГ.  Максимальная оценочная глубина дефекта 40% толщины стенки ТП (5 мм).     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31" name="Picture 3" descr="C:\Users\VeretennikovAA\Desktop\Алмаз\IMG_8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124744"/>
            <a:ext cx="2552448" cy="1914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C:\Users\VeretennikovAA\Desktop\Алмаз\DSCN98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876" y="4149080"/>
            <a:ext cx="2116620" cy="151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C:\Users\VeretennikovAA\Desktop\Алмаз\DSCN9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2736304" cy="1753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:\Users\VeretennikovAA\Desktop\Алмаз\IMG_8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288157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Прямая со стрелкой 40"/>
          <p:cNvCxnSpPr/>
          <p:nvPr/>
        </p:nvCxnSpPr>
        <p:spPr>
          <a:xfrm>
            <a:off x="6300192" y="184482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6732240" y="3429000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4716016" y="436510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4932040" y="4797152"/>
            <a:ext cx="2160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 Narrow" pitchFamily="34" charset="0"/>
              </a:rPr>
              <a:t>Рис. 4 Преобразователь </a:t>
            </a:r>
            <a:r>
              <a:rPr lang="en-US" sz="1000" dirty="0" smtClean="0">
                <a:latin typeface="Arial Narrow" pitchFamily="34" charset="0"/>
              </a:rPr>
              <a:t>SNK-15 </a:t>
            </a:r>
            <a:r>
              <a:rPr lang="ru-RU" sz="1000" dirty="0" smtClean="0">
                <a:latin typeface="Arial Narrow" pitchFamily="34" charset="0"/>
              </a:rPr>
              <a:t>на объекте контроля – верхней образующей МГ </a:t>
            </a:r>
            <a:endParaRPr lang="ru-RU" sz="1000" dirty="0">
              <a:latin typeface="Arial Narrow" pitchFamily="34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6804248" y="5013176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-36512" y="1268760"/>
            <a:ext cx="44644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alt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Обнаруженные источники </a:t>
            </a:r>
            <a:r>
              <a:rPr lang="ru-RU" alt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АЭ на трубопроводах охранной зоны, узла подключения и выходных подключающих шлейфов </a:t>
            </a:r>
            <a:r>
              <a:rPr lang="ru-RU" alt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КЦ соответствуют опасным развивающимся дефектам;</a:t>
            </a:r>
          </a:p>
          <a:p>
            <a:pPr marL="180000" indent="-1800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alt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Дополнительный контроль трубных элементов в шурфах показал </a:t>
            </a:r>
            <a:r>
              <a:rPr lang="ru-RU" alt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100% подтверждение результатов АЭК;</a:t>
            </a:r>
            <a:endParaRPr lang="ru-RU" altLang="ru-RU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180000" indent="-1800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alt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Проведенный ремонт участков выходного шлейфа КЦ является эффективным, 	                                 при повторном контроле 		  опасные источники АЭ на 	                   отремонтированных			 участках не выявлены.*</a:t>
            </a:r>
          </a:p>
          <a:p>
            <a:pPr marL="252000" indent="-2520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altLang="ru-RU" sz="1300" i="1" kern="0" dirty="0" smtClean="0">
              <a:latin typeface="Arial Narrow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1520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i="1" dirty="0" smtClean="0">
                <a:latin typeface="Arial Narrow" pitchFamily="34" charset="0"/>
              </a:rPr>
              <a:t>*  Выдержка из результатов итогового протокола, составленного специалистами ИТЦ ООО «Газпром </a:t>
            </a:r>
            <a:r>
              <a:rPr lang="ru-RU" sz="800" i="1" dirty="0" err="1" smtClean="0">
                <a:latin typeface="Arial Narrow" pitchFamily="34" charset="0"/>
              </a:rPr>
              <a:t>трансгаз</a:t>
            </a:r>
            <a:r>
              <a:rPr lang="ru-RU" sz="800" i="1" dirty="0" smtClean="0">
                <a:latin typeface="Arial Narrow" pitchFamily="34" charset="0"/>
              </a:rPr>
              <a:t> Чайковский». </a:t>
            </a:r>
            <a:endParaRPr lang="ru-RU" sz="800" i="1" dirty="0"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528260"/>
            <a:ext cx="2699792" cy="170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468803" y="4725144"/>
            <a:ext cx="2086973" cy="10801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2488505" y="5733256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4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Основные документы, регламентирующие применение   </a:t>
            </a:r>
          </a:p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Новой технологии Акустико-эмиссионного контроля</a:t>
            </a:r>
          </a:p>
        </p:txBody>
      </p:sp>
      <p:pic>
        <p:nvPicPr>
          <p:cNvPr id="12" name="Рисунок 11" descr="Акт квалифик испытаний ВНИИГАЗ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492896"/>
            <a:ext cx="2490161" cy="3528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11" r="5470"/>
          <a:stretch/>
        </p:blipFill>
        <p:spPr>
          <a:xfrm>
            <a:off x="107504" y="1052736"/>
            <a:ext cx="2304256" cy="354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Св+ОТ SNK-15_Страница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2492896"/>
            <a:ext cx="2494625" cy="3528392"/>
          </a:xfrm>
          <a:prstGeom prst="rect">
            <a:avLst/>
          </a:prstGeom>
        </p:spPr>
      </p:pic>
      <p:pic>
        <p:nvPicPr>
          <p:cNvPr id="20" name="Рисунок 19" descr="Заключение испытаний ВНИИГАЗ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1052736"/>
            <a:ext cx="2465910" cy="3528393"/>
          </a:xfrm>
          <a:prstGeom prst="rect">
            <a:avLst/>
          </a:prstGeom>
        </p:spPr>
      </p:pic>
      <p:pic>
        <p:nvPicPr>
          <p:cNvPr id="21" name="Рисунок 20" descr="Св+ОТ SNK-15_Страница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16" y="1052736"/>
            <a:ext cx="2520280" cy="3564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особенности разработанной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ооо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 «Стратегия 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нк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 </a:t>
            </a:r>
          </a:p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технологии Акустико-эмиссионного контроля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1340768"/>
            <a:ext cx="849694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Разработаны и успешно применяются внесенные в реестр ПАО «Газпром» адаптированные для объектов ЛЧМГ преобразователи АЭ </a:t>
            </a:r>
            <a:r>
              <a:rPr lang="en-US" sz="1800" b="1" dirty="0" smtClean="0">
                <a:solidFill>
                  <a:schemeClr val="tx1"/>
                </a:solidFill>
              </a:rPr>
              <a:t>SNK-15 </a:t>
            </a:r>
            <a:r>
              <a:rPr lang="ru-RU" sz="1800" b="1" dirty="0" smtClean="0">
                <a:solidFill>
                  <a:schemeClr val="tx1"/>
                </a:solidFill>
              </a:rPr>
              <a:t>пр-ва ООО «Стратегия НК»;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Разработана методика оценки максимально допустимого </a:t>
            </a:r>
            <a:r>
              <a:rPr lang="ru-RU" sz="1800" b="1" dirty="0">
                <a:solidFill>
                  <a:schemeClr val="tx1"/>
                </a:solidFill>
              </a:rPr>
              <a:t>расстояния между преобразователями АЭ </a:t>
            </a:r>
            <a:r>
              <a:rPr lang="ru-RU" sz="1800" b="1" dirty="0" smtClean="0">
                <a:solidFill>
                  <a:schemeClr val="tx1"/>
                </a:solidFill>
              </a:rPr>
              <a:t>непосредственно на </a:t>
            </a:r>
            <a:r>
              <a:rPr lang="ru-RU" sz="1800" b="1" dirty="0">
                <a:solidFill>
                  <a:schemeClr val="tx1"/>
                </a:solidFill>
              </a:rPr>
              <a:t>объекте контроля;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Предложен алгоритм подавления помех и настройки оптимальных параметров измерительных каналов при проведении контроля объектов ЛЧМГ с заданными свойствами;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Установлены количественные характеристики применения адаптированного </a:t>
            </a:r>
            <a:r>
              <a:rPr lang="ru-RU" sz="1800" b="1" dirty="0" err="1" smtClean="0">
                <a:solidFill>
                  <a:schemeClr val="tx1"/>
                </a:solidFill>
              </a:rPr>
              <a:t>амлитудного</a:t>
            </a:r>
            <a:r>
              <a:rPr lang="ru-RU" sz="1800" b="1" dirty="0" smtClean="0">
                <a:solidFill>
                  <a:schemeClr val="tx1"/>
                </a:solidFill>
              </a:rPr>
              <a:t> и локально-динамического критериев оценки степени опасности источников АЭ, соответствующих опасным развивающимся дефектам на объекте контроля;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4099384" y="-4063889"/>
            <a:ext cx="980729" cy="9108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71800" y="6237312"/>
            <a:ext cx="3240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152" y="5805264"/>
            <a:ext cx="2880320" cy="8640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021288"/>
            <a:ext cx="2376264" cy="4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6200000" flipH="1">
            <a:off x="1470544" y="4874274"/>
            <a:ext cx="45719" cy="27717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923372" y="6062405"/>
            <a:ext cx="45719" cy="395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14300" dist="38100" dir="2700000" algn="tl">
                    <a:srgbClr val="000000">
                      <a:alpha val="2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856224"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Результаты применения технологии Акустико-эмиссионного контроля на объектах МГ ПАО «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газпром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052736"/>
            <a:ext cx="8496944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tx1"/>
                </a:solidFill>
              </a:rPr>
              <a:t>Увеличена более чем в два раза точность определения местоположения опасных развивающихся дефектов;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Достигнуто существенное улучшение соотношения сигнал/шум при контроле объектов магистральных газопроводов без выводов их из эксплуатации;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Коэффициент достоверности применения новой технологии АЭ на объектах магистральных газопроводов, рассчитанный по алгоритму</a:t>
            </a:r>
            <a:r>
              <a:rPr lang="en-US" b="1" dirty="0" smtClean="0"/>
              <a:t>*</a:t>
            </a:r>
            <a:r>
              <a:rPr lang="ru-RU" b="1" dirty="0" smtClean="0"/>
              <a:t> на основе тестовой выборки данных результатов дополнительного дефектоскопического контроля за период 2014-2017 гг., составил  0,87;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Обоснована возможность эффективного проведения АЭ контроля некоторых объектов МГ в режиме мониторинга;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Роль «человеческого фактора» при АЭК сведена к минимуму;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smtClean="0"/>
              <a:t>Достигнута устойчивая </a:t>
            </a:r>
            <a:r>
              <a:rPr lang="ru-RU" b="1" dirty="0" err="1" smtClean="0"/>
              <a:t>воспроизводимость</a:t>
            </a:r>
            <a:r>
              <a:rPr lang="ru-RU" b="1" dirty="0" smtClean="0"/>
              <a:t> результатов контроля одного и того же объекта. </a:t>
            </a:r>
            <a:endParaRPr lang="ru-RU" b="1" dirty="0"/>
          </a:p>
        </p:txBody>
      </p: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395536" y="6381328"/>
            <a:ext cx="31373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800" i="1" dirty="0" smtClean="0">
                <a:latin typeface="Arial Narrow" pitchFamily="34" charset="0"/>
              </a:rPr>
              <a:t>* Иванов В.И., Бигус Г.А. и др. Акустическая эмиссия. – М: Спектр, 2011.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9371</TotalTime>
  <Words>2311</Words>
  <Application>Microsoft Office PowerPoint</Application>
  <PresentationFormat>Экран (4:3)</PresentationFormat>
  <Paragraphs>262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Arial Narrow</vt:lpstr>
      <vt:lpstr>Bookman Old Style</vt:lpstr>
      <vt:lpstr>Calibri</vt:lpstr>
      <vt:lpstr>Century Gothic</vt:lpstr>
      <vt:lpstr>Lucida Sans Unicode</vt:lpstr>
      <vt:lpstr>Times New Roman</vt:lpstr>
      <vt:lpstr>Trebuchet MS</vt:lpstr>
      <vt:lpstr>Wingdings</vt:lpstr>
      <vt:lpstr>Контур</vt:lpstr>
      <vt:lpstr>контроль и оценка технического состояния объектов ПАО «ГАЗПРОМ» с применением аттестованной технологии акустико-эмиссионного контроля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Беспороговая регистрация данных в акустико-эмиссионном контроле при малом отношении сигнал/шум.</dc:title>
  <dc:creator>user</dc:creator>
  <cp:lastModifiedBy>Rukuzmin</cp:lastModifiedBy>
  <cp:revision>245</cp:revision>
  <dcterms:created xsi:type="dcterms:W3CDTF">2014-11-24T08:45:47Z</dcterms:created>
  <dcterms:modified xsi:type="dcterms:W3CDTF">2018-05-15T20:57:39Z</dcterms:modified>
</cp:coreProperties>
</file>