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8" autoAdjust="0"/>
  </p:normalViewPr>
  <p:slideViewPr>
    <p:cSldViewPr showGuides="1">
      <p:cViewPr varScale="1">
        <p:scale>
          <a:sx n="78" d="100"/>
          <a:sy n="78" d="100"/>
        </p:scale>
        <p:origin x="-11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82466" y="5923190"/>
            <a:ext cx="7772657" cy="80282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bg2"/>
            </a:prstShdw>
          </a:effectLst>
        </p:spPr>
        <p:txBody>
          <a:bodyPr wrap="none" lIns="75746" tIns="37873" rIns="75746" bIns="37873" anchor="ctr"/>
          <a:lstStyle/>
          <a:p>
            <a:endParaRPr lang="ru-RU"/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277697" y="2808515"/>
            <a:ext cx="6665576" cy="326571"/>
          </a:xfrm>
        </p:spPr>
        <p:txBody>
          <a:bodyPr lIns="75746" tIns="37873" rIns="75746" bIns="37873"/>
          <a:lstStyle>
            <a:lvl1pPr marL="0" indent="0" algn="ctr">
              <a:buFontTx/>
              <a:buNone/>
              <a:defRPr sz="1700" b="1">
                <a:solidFill>
                  <a:srgbClr val="292929"/>
                </a:solidFill>
              </a:defRPr>
            </a:lvl1pPr>
          </a:lstStyle>
          <a:p>
            <a:r>
              <a:rPr lang="ru-RU" dirty="0" smtClean="0"/>
              <a:t>Заголовок</a:t>
            </a:r>
            <a:endParaRPr lang="de-DE" dirty="0"/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5796136" y="6309320"/>
            <a:ext cx="2520280" cy="1878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79999" tIns="39999" rIns="79999" bIns="39999">
            <a:spAutoFit/>
          </a:bodyPr>
          <a:lstStyle/>
          <a:p>
            <a:pPr defTabSz="666749">
              <a:lnSpc>
                <a:spcPct val="87000"/>
              </a:lnSpc>
            </a:pPr>
            <a:r>
              <a:rPr lang="de-DE" sz="800" b="0" dirty="0"/>
              <a:t>© </a:t>
            </a:r>
            <a:r>
              <a:rPr lang="ru-RU" sz="800" b="0" dirty="0" smtClean="0"/>
              <a:t>ООО</a:t>
            </a:r>
            <a:r>
              <a:rPr lang="ru-RU" sz="800" b="0" baseline="0" dirty="0" smtClean="0"/>
              <a:t> «</a:t>
            </a:r>
            <a:r>
              <a:rPr lang="ru-RU" sz="800" b="0" baseline="0" dirty="0" err="1" smtClean="0"/>
              <a:t>ГазКонтроль</a:t>
            </a:r>
            <a:r>
              <a:rPr lang="ru-RU" sz="800" b="0" baseline="0" dirty="0" smtClean="0"/>
              <a:t> Технологии»</a:t>
            </a:r>
            <a:r>
              <a:rPr lang="de-DE" sz="800" b="0" dirty="0" smtClean="0"/>
              <a:t> 20</a:t>
            </a:r>
            <a:r>
              <a:rPr lang="ru-RU" sz="800" b="0" dirty="0" smtClean="0"/>
              <a:t>15</a:t>
            </a:r>
            <a:endParaRPr lang="de-DE" sz="800" b="0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6093296"/>
            <a:ext cx="611560" cy="564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657" y="274865"/>
            <a:ext cx="2057657" cy="5407479"/>
          </a:xfrm>
          <a:prstGeom prst="rect">
            <a:avLst/>
          </a:prstGeom>
        </p:spPr>
        <p:txBody>
          <a:bodyPr vert="eaVert" lIns="75746" tIns="37873" rIns="75746" bIns="3787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6687" y="274865"/>
            <a:ext cx="6049818" cy="54074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6313" y="1567543"/>
            <a:ext cx="3812566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22031" y="1567543"/>
            <a:ext cx="3813848" cy="41148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,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6312" y="1567543"/>
            <a:ext cx="7774119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33" y="4407354"/>
            <a:ext cx="7772656" cy="1362075"/>
          </a:xfrm>
          <a:prstGeom prst="rect">
            <a:avLst/>
          </a:prstGeom>
        </p:spPr>
        <p:txBody>
          <a:bodyPr lIns="75746" tIns="37873" rIns="75746" bIns="37873" anchor="t"/>
          <a:lstStyle>
            <a:lvl1pPr algn="l">
              <a:defRPr sz="3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33" y="2906486"/>
            <a:ext cx="7772656" cy="1500868"/>
          </a:xfrm>
        </p:spPr>
        <p:txBody>
          <a:bodyPr anchor="b"/>
          <a:lstStyle>
            <a:lvl1pPr marL="0" indent="0">
              <a:buNone/>
              <a:defRPr sz="1700"/>
            </a:lvl1pPr>
            <a:lvl2pPr marL="378730" indent="0">
              <a:buNone/>
              <a:defRPr sz="1500"/>
            </a:lvl2pPr>
            <a:lvl3pPr marL="757460" indent="0">
              <a:buNone/>
              <a:defRPr sz="1300"/>
            </a:lvl3pPr>
            <a:lvl4pPr marL="1136190" indent="0">
              <a:buNone/>
              <a:defRPr sz="1200"/>
            </a:lvl4pPr>
            <a:lvl5pPr marL="1514920" indent="0">
              <a:buNone/>
              <a:defRPr sz="1200"/>
            </a:lvl5pPr>
            <a:lvl6pPr marL="1893650" indent="0">
              <a:buNone/>
              <a:defRPr sz="1200"/>
            </a:lvl6pPr>
            <a:lvl7pPr marL="2272380" indent="0">
              <a:buNone/>
              <a:defRPr sz="1200"/>
            </a:lvl7pPr>
            <a:lvl8pPr marL="2651109" indent="0">
              <a:buNone/>
              <a:defRPr sz="1200"/>
            </a:lvl8pPr>
            <a:lvl9pPr marL="3029840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6313" y="1567543"/>
            <a:ext cx="3812566" cy="41148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2031" y="1567543"/>
            <a:ext cx="3813848" cy="41148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6688" y="1534887"/>
            <a:ext cx="4040909" cy="6395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8730" indent="0">
              <a:buNone/>
              <a:defRPr sz="1700" b="1"/>
            </a:lvl2pPr>
            <a:lvl3pPr marL="757460" indent="0">
              <a:buNone/>
              <a:defRPr sz="1500" b="1"/>
            </a:lvl3pPr>
            <a:lvl4pPr marL="1136190" indent="0">
              <a:buNone/>
              <a:defRPr sz="1300" b="1"/>
            </a:lvl4pPr>
            <a:lvl5pPr marL="1514920" indent="0">
              <a:buNone/>
              <a:defRPr sz="1300" b="1"/>
            </a:lvl5pPr>
            <a:lvl6pPr marL="1893650" indent="0">
              <a:buNone/>
              <a:defRPr sz="1300" b="1"/>
            </a:lvl6pPr>
            <a:lvl7pPr marL="2272380" indent="0">
              <a:buNone/>
              <a:defRPr sz="1300" b="1"/>
            </a:lvl7pPr>
            <a:lvl8pPr marL="2651109" indent="0">
              <a:buNone/>
              <a:defRPr sz="1300" b="1"/>
            </a:lvl8pPr>
            <a:lvl9pPr marL="30298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6688" y="2174422"/>
            <a:ext cx="4040909" cy="395151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21" y="1534887"/>
            <a:ext cx="4042192" cy="6395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78730" indent="0">
              <a:buNone/>
              <a:defRPr sz="1700" b="1"/>
            </a:lvl2pPr>
            <a:lvl3pPr marL="757460" indent="0">
              <a:buNone/>
              <a:defRPr sz="1500" b="1"/>
            </a:lvl3pPr>
            <a:lvl4pPr marL="1136190" indent="0">
              <a:buNone/>
              <a:defRPr sz="1300" b="1"/>
            </a:lvl4pPr>
            <a:lvl5pPr marL="1514920" indent="0">
              <a:buNone/>
              <a:defRPr sz="1300" b="1"/>
            </a:lvl5pPr>
            <a:lvl6pPr marL="1893650" indent="0">
              <a:buNone/>
              <a:defRPr sz="1300" b="1"/>
            </a:lvl6pPr>
            <a:lvl7pPr marL="2272380" indent="0">
              <a:buNone/>
              <a:defRPr sz="1300" b="1"/>
            </a:lvl7pPr>
            <a:lvl8pPr marL="2651109" indent="0">
              <a:buNone/>
              <a:defRPr sz="1300" b="1"/>
            </a:lvl8pPr>
            <a:lvl9pPr marL="30298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21" y="2174422"/>
            <a:ext cx="4042192" cy="395151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7" y="274864"/>
            <a:ext cx="8230626" cy="1143000"/>
          </a:xfrm>
          <a:prstGeom prst="rect">
            <a:avLst/>
          </a:prstGeom>
        </p:spPr>
        <p:txBody>
          <a:bodyPr lIns="75746" tIns="37873" rIns="75746" bIns="3787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688" y="273504"/>
            <a:ext cx="3008233" cy="1162050"/>
          </a:xfrm>
          <a:prstGeom prst="rect">
            <a:avLst/>
          </a:prstGeom>
        </p:spPr>
        <p:txBody>
          <a:bodyPr lIns="75746" tIns="37873" rIns="75746" bIns="37873"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243" y="273504"/>
            <a:ext cx="5112070" cy="585243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6688" y="1435554"/>
            <a:ext cx="3008233" cy="4690382"/>
          </a:xfrm>
        </p:spPr>
        <p:txBody>
          <a:bodyPr/>
          <a:lstStyle>
            <a:lvl1pPr marL="0" indent="0">
              <a:buNone/>
              <a:defRPr sz="1200"/>
            </a:lvl1pPr>
            <a:lvl2pPr marL="378730" indent="0">
              <a:buNone/>
              <a:defRPr sz="1000"/>
            </a:lvl2pPr>
            <a:lvl3pPr marL="757460" indent="0">
              <a:buNone/>
              <a:defRPr sz="800"/>
            </a:lvl3pPr>
            <a:lvl4pPr marL="1136190" indent="0">
              <a:buNone/>
              <a:defRPr sz="700"/>
            </a:lvl4pPr>
            <a:lvl5pPr marL="1514920" indent="0">
              <a:buNone/>
              <a:defRPr sz="700"/>
            </a:lvl5pPr>
            <a:lvl6pPr marL="1893650" indent="0">
              <a:buNone/>
              <a:defRPr sz="700"/>
            </a:lvl6pPr>
            <a:lvl7pPr marL="2272380" indent="0">
              <a:buNone/>
              <a:defRPr sz="700"/>
            </a:lvl7pPr>
            <a:lvl8pPr marL="2651109" indent="0">
              <a:buNone/>
              <a:defRPr sz="700"/>
            </a:lvl8pPr>
            <a:lvl9pPr marL="30298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113" y="4800600"/>
            <a:ext cx="5486656" cy="567418"/>
          </a:xfrm>
          <a:prstGeom prst="rect">
            <a:avLst/>
          </a:prstGeom>
        </p:spPr>
        <p:txBody>
          <a:bodyPr lIns="75746" tIns="37873" rIns="75746" bIns="37873"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113" y="612321"/>
            <a:ext cx="5486656" cy="4114800"/>
          </a:xfrm>
        </p:spPr>
        <p:txBody>
          <a:bodyPr/>
          <a:lstStyle>
            <a:lvl1pPr marL="0" indent="0">
              <a:buNone/>
              <a:defRPr sz="2700"/>
            </a:lvl1pPr>
            <a:lvl2pPr marL="378730" indent="0">
              <a:buNone/>
              <a:defRPr sz="2300"/>
            </a:lvl2pPr>
            <a:lvl3pPr marL="757460" indent="0">
              <a:buNone/>
              <a:defRPr sz="2000"/>
            </a:lvl3pPr>
            <a:lvl4pPr marL="1136190" indent="0">
              <a:buNone/>
              <a:defRPr sz="1700"/>
            </a:lvl4pPr>
            <a:lvl5pPr marL="1514920" indent="0">
              <a:buNone/>
              <a:defRPr sz="1700"/>
            </a:lvl5pPr>
            <a:lvl6pPr marL="1893650" indent="0">
              <a:buNone/>
              <a:defRPr sz="1700"/>
            </a:lvl6pPr>
            <a:lvl7pPr marL="2272380" indent="0">
              <a:buNone/>
              <a:defRPr sz="1700"/>
            </a:lvl7pPr>
            <a:lvl8pPr marL="2651109" indent="0">
              <a:buNone/>
              <a:defRPr sz="1700"/>
            </a:lvl8pPr>
            <a:lvl9pPr marL="3029840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113" y="5368018"/>
            <a:ext cx="5486656" cy="804182"/>
          </a:xfrm>
        </p:spPr>
        <p:txBody>
          <a:bodyPr/>
          <a:lstStyle>
            <a:lvl1pPr marL="0" indent="0">
              <a:buNone/>
              <a:defRPr sz="1200"/>
            </a:lvl1pPr>
            <a:lvl2pPr marL="378730" indent="0">
              <a:buNone/>
              <a:defRPr sz="1000"/>
            </a:lvl2pPr>
            <a:lvl3pPr marL="757460" indent="0">
              <a:buNone/>
              <a:defRPr sz="800"/>
            </a:lvl3pPr>
            <a:lvl4pPr marL="1136190" indent="0">
              <a:buNone/>
              <a:defRPr sz="700"/>
            </a:lvl4pPr>
            <a:lvl5pPr marL="1514920" indent="0">
              <a:buNone/>
              <a:defRPr sz="700"/>
            </a:lvl5pPr>
            <a:lvl6pPr marL="1893650" indent="0">
              <a:buNone/>
              <a:defRPr sz="700"/>
            </a:lvl6pPr>
            <a:lvl7pPr marL="2272380" indent="0">
              <a:buNone/>
              <a:defRPr sz="700"/>
            </a:lvl7pPr>
            <a:lvl8pPr marL="2651109" indent="0">
              <a:buNone/>
              <a:defRPr sz="700"/>
            </a:lvl8pPr>
            <a:lvl9pPr marL="30298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314" y="1567543"/>
            <a:ext cx="774956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19" rIns="91436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2465" y="1031422"/>
            <a:ext cx="7772657" cy="80283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75749" tIns="37874" rIns="75749" bIns="37874" anchor="ctr"/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82465" y="5923190"/>
            <a:ext cx="7772657" cy="80282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 type="none" w="sm" len="sm"/>
            <a:tailEnd type="none" w="sm" len="sm"/>
          </a:ln>
          <a:effectLst>
            <a:prstShdw prst="shdw17" dist="17961" dir="2700000">
              <a:schemeClr val="bg2"/>
            </a:prstShdw>
          </a:effectLst>
        </p:spPr>
        <p:txBody>
          <a:bodyPr wrap="none" lIns="75749" tIns="37874" rIns="75749" bIns="37874" anchor="ctr"/>
          <a:lstStyle/>
          <a:p>
            <a:endParaRPr lang="ru-RU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796136" y="6309320"/>
            <a:ext cx="2520280" cy="1878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79999" tIns="39999" rIns="79999" bIns="39999">
            <a:spAutoFit/>
          </a:bodyPr>
          <a:lstStyle/>
          <a:p>
            <a:pPr defTabSz="666749">
              <a:lnSpc>
                <a:spcPct val="87000"/>
              </a:lnSpc>
            </a:pPr>
            <a:r>
              <a:rPr lang="de-DE" sz="800" b="0" dirty="0"/>
              <a:t>© </a:t>
            </a:r>
            <a:r>
              <a:rPr lang="ru-RU" sz="800" b="0" dirty="0" smtClean="0"/>
              <a:t>ООО</a:t>
            </a:r>
            <a:r>
              <a:rPr lang="ru-RU" sz="800" b="0" baseline="0" dirty="0" smtClean="0"/>
              <a:t> «</a:t>
            </a:r>
            <a:r>
              <a:rPr lang="ru-RU" sz="800" b="0" baseline="0" dirty="0" err="1" smtClean="0"/>
              <a:t>ГазКонтроль</a:t>
            </a:r>
            <a:r>
              <a:rPr lang="ru-RU" sz="800" b="0" baseline="0" dirty="0" smtClean="0"/>
              <a:t> Технологии»</a:t>
            </a:r>
            <a:r>
              <a:rPr lang="de-DE" sz="800" b="0" dirty="0" smtClean="0"/>
              <a:t> 20</a:t>
            </a:r>
            <a:r>
              <a:rPr lang="ru-RU" sz="800" b="0" dirty="0" smtClean="0"/>
              <a:t>15</a:t>
            </a:r>
            <a:endParaRPr lang="de-DE" sz="800" b="0" dirty="0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686314" y="6223907"/>
            <a:ext cx="2300111" cy="23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5719" rIns="91436" bIns="45719"/>
          <a:lstStyle/>
          <a:p>
            <a:pPr marL="343238" indent="-343238" defTabSz="913984">
              <a:spcBef>
                <a:spcPct val="20000"/>
              </a:spcBef>
            </a:pPr>
            <a:endParaRPr lang="de-DE" sz="800" b="0" dirty="0"/>
          </a:p>
        </p:txBody>
      </p:sp>
      <p:sp>
        <p:nvSpPr>
          <p:cNvPr id="1141" name="Text Box 117"/>
          <p:cNvSpPr txBox="1">
            <a:spLocks noChangeArrowheads="1"/>
          </p:cNvSpPr>
          <p:nvPr userDrawn="1"/>
        </p:nvSpPr>
        <p:spPr bwMode="auto">
          <a:xfrm>
            <a:off x="-1108363" y="0"/>
            <a:ext cx="729929" cy="30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defTabSz="827189"/>
            <a:r>
              <a:rPr lang="de-DE" sz="1400" b="0">
                <a:solidFill>
                  <a:schemeClr val="bg1"/>
                </a:solidFill>
              </a:rPr>
              <a:t>Farben</a:t>
            </a:r>
          </a:p>
        </p:txBody>
      </p:sp>
      <p:pic>
        <p:nvPicPr>
          <p:cNvPr id="1142" name="Picture 118" descr="button_all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564444" y="3411311"/>
            <a:ext cx="192424" cy="210910"/>
          </a:xfrm>
          <a:prstGeom prst="rect">
            <a:avLst/>
          </a:prstGeom>
          <a:noFill/>
        </p:spPr>
      </p:pic>
      <p:pic>
        <p:nvPicPr>
          <p:cNvPr id="1143" name="Picture 119" descr="button_info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-1299505" y="3411312"/>
            <a:ext cx="192424" cy="209550"/>
          </a:xfrm>
          <a:prstGeom prst="rect">
            <a:avLst/>
          </a:prstGeom>
          <a:noFill/>
        </p:spPr>
      </p:pic>
      <p:pic>
        <p:nvPicPr>
          <p:cNvPr id="1144" name="Picture 120" descr="button_netz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-809465" y="3411312"/>
            <a:ext cx="192424" cy="209550"/>
          </a:xfrm>
          <a:prstGeom prst="rect">
            <a:avLst/>
          </a:prstGeom>
          <a:noFill/>
        </p:spPr>
      </p:pic>
      <p:pic>
        <p:nvPicPr>
          <p:cNvPr id="1145" name="Picture 121" descr="button_produkt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-1055768" y="3411311"/>
            <a:ext cx="192424" cy="210910"/>
          </a:xfrm>
          <a:prstGeom prst="rect">
            <a:avLst/>
          </a:prstGeom>
          <a:noFill/>
        </p:spPr>
      </p:pic>
      <p:sp>
        <p:nvSpPr>
          <p:cNvPr id="1146" name="Text Box 122"/>
          <p:cNvSpPr txBox="1">
            <a:spLocks noChangeArrowheads="1"/>
          </p:cNvSpPr>
          <p:nvPr userDrawn="1"/>
        </p:nvSpPr>
        <p:spPr bwMode="auto">
          <a:xfrm>
            <a:off x="-1969142" y="2798990"/>
            <a:ext cx="1590707" cy="510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defTabSz="827189">
              <a:spcBef>
                <a:spcPct val="0"/>
              </a:spcBef>
            </a:pPr>
            <a:r>
              <a:rPr lang="de-DE" sz="1400" b="0">
                <a:solidFill>
                  <a:schemeClr val="bg1"/>
                </a:solidFill>
              </a:rPr>
              <a:t>Buttons der </a:t>
            </a:r>
          </a:p>
          <a:p>
            <a:pPr algn="r" defTabSz="827189">
              <a:spcBef>
                <a:spcPct val="0"/>
              </a:spcBef>
            </a:pPr>
            <a:r>
              <a:rPr lang="de-DE" sz="1400" b="0">
                <a:solidFill>
                  <a:schemeClr val="bg1"/>
                </a:solidFill>
              </a:rPr>
              <a:t>Geschäftsgebiete</a:t>
            </a:r>
          </a:p>
        </p:txBody>
      </p:sp>
      <p:sp>
        <p:nvSpPr>
          <p:cNvPr id="1147" name="Text Box 123"/>
          <p:cNvSpPr txBox="1">
            <a:spLocks noChangeArrowheads="1"/>
          </p:cNvSpPr>
          <p:nvPr userDrawn="1"/>
        </p:nvSpPr>
        <p:spPr bwMode="auto">
          <a:xfrm>
            <a:off x="-1771586" y="4540704"/>
            <a:ext cx="1393152" cy="308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defTabSz="827189"/>
            <a:r>
              <a:rPr lang="de-DE" sz="1400" b="0">
                <a:solidFill>
                  <a:schemeClr val="bg1"/>
                </a:solidFill>
              </a:rPr>
              <a:t>Linienstärken</a:t>
            </a:r>
            <a:br>
              <a:rPr lang="de-DE" sz="1400" b="0">
                <a:solidFill>
                  <a:schemeClr val="bg1"/>
                </a:solidFill>
              </a:rPr>
            </a:br>
            <a:r>
              <a:rPr lang="de-DE" sz="1400" b="0">
                <a:solidFill>
                  <a:schemeClr val="bg1"/>
                </a:solidFill>
              </a:rPr>
              <a:t>1 Punkt</a:t>
            </a:r>
          </a:p>
        </p:txBody>
      </p:sp>
      <p:sp>
        <p:nvSpPr>
          <p:cNvPr id="1148" name="Line 124"/>
          <p:cNvSpPr>
            <a:spLocks noChangeShapeType="1"/>
          </p:cNvSpPr>
          <p:nvPr userDrawn="1"/>
        </p:nvSpPr>
        <p:spPr bwMode="auto">
          <a:xfrm flipV="1">
            <a:off x="-1697182" y="5193847"/>
            <a:ext cx="1325162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lIns="91436" tIns="45719" rIns="91436" bIns="45719"/>
          <a:lstStyle/>
          <a:p>
            <a:endParaRPr lang="ru-RU"/>
          </a:p>
        </p:txBody>
      </p:sp>
      <p:sp>
        <p:nvSpPr>
          <p:cNvPr id="1149" name="Line 125"/>
          <p:cNvSpPr>
            <a:spLocks noChangeShapeType="1"/>
          </p:cNvSpPr>
          <p:nvPr userDrawn="1"/>
        </p:nvSpPr>
        <p:spPr bwMode="auto">
          <a:xfrm>
            <a:off x="-1697182" y="5411561"/>
            <a:ext cx="1325162" cy="0"/>
          </a:xfrm>
          <a:prstGeom prst="line">
            <a:avLst/>
          </a:prstGeom>
          <a:noFill/>
          <a:ln w="12700">
            <a:solidFill>
              <a:srgbClr val="F09058"/>
            </a:solidFill>
            <a:round/>
            <a:headEnd/>
            <a:tailEnd/>
          </a:ln>
          <a:effectLst/>
        </p:spPr>
        <p:txBody>
          <a:bodyPr lIns="91436" tIns="45719" rIns="91436" bIns="45719"/>
          <a:lstStyle/>
          <a:p>
            <a:endParaRPr lang="ru-RU"/>
          </a:p>
        </p:txBody>
      </p:sp>
      <p:sp>
        <p:nvSpPr>
          <p:cNvPr id="1150" name="Line 126"/>
          <p:cNvSpPr>
            <a:spLocks noChangeShapeType="1"/>
          </p:cNvSpPr>
          <p:nvPr userDrawn="1"/>
        </p:nvSpPr>
        <p:spPr bwMode="auto">
          <a:xfrm>
            <a:off x="-1697182" y="5629275"/>
            <a:ext cx="1325162" cy="0"/>
          </a:xfrm>
          <a:prstGeom prst="line">
            <a:avLst/>
          </a:prstGeom>
          <a:noFill/>
          <a:ln w="12700">
            <a:solidFill>
              <a:srgbClr val="7DA8D2"/>
            </a:solidFill>
            <a:round/>
            <a:headEnd/>
            <a:tailEnd/>
          </a:ln>
          <a:effectLst/>
        </p:spPr>
        <p:txBody>
          <a:bodyPr lIns="91436" tIns="45719" rIns="91436" bIns="45719"/>
          <a:lstStyle/>
          <a:p>
            <a:endParaRPr lang="ru-RU"/>
          </a:p>
        </p:txBody>
      </p:sp>
      <p:sp>
        <p:nvSpPr>
          <p:cNvPr id="1151" name="Line 127"/>
          <p:cNvSpPr>
            <a:spLocks noChangeShapeType="1"/>
          </p:cNvSpPr>
          <p:nvPr userDrawn="1"/>
        </p:nvSpPr>
        <p:spPr bwMode="auto">
          <a:xfrm>
            <a:off x="-1697182" y="5846990"/>
            <a:ext cx="1325162" cy="0"/>
          </a:xfrm>
          <a:prstGeom prst="line">
            <a:avLst/>
          </a:prstGeom>
          <a:noFill/>
          <a:ln w="12700">
            <a:solidFill>
              <a:srgbClr val="A7C381"/>
            </a:solidFill>
            <a:round/>
            <a:headEnd/>
            <a:tailEnd/>
          </a:ln>
          <a:effectLst/>
        </p:spPr>
        <p:txBody>
          <a:bodyPr lIns="91436" tIns="45719" rIns="91436" bIns="45719"/>
          <a:lstStyle/>
          <a:p>
            <a:endParaRPr lang="ru-RU"/>
          </a:p>
        </p:txBody>
      </p:sp>
      <p:sp>
        <p:nvSpPr>
          <p:cNvPr id="1152" name="Line 128"/>
          <p:cNvSpPr>
            <a:spLocks noChangeShapeType="1"/>
          </p:cNvSpPr>
          <p:nvPr userDrawn="1"/>
        </p:nvSpPr>
        <p:spPr bwMode="auto">
          <a:xfrm>
            <a:off x="-1697182" y="6064704"/>
            <a:ext cx="1325162" cy="0"/>
          </a:xfrm>
          <a:prstGeom prst="line">
            <a:avLst/>
          </a:prstGeom>
          <a:noFill/>
          <a:ln w="12700">
            <a:solidFill>
              <a:srgbClr val="292929"/>
            </a:solidFill>
            <a:round/>
            <a:headEnd/>
            <a:tailEnd/>
          </a:ln>
          <a:effectLst/>
        </p:spPr>
        <p:txBody>
          <a:bodyPr lIns="91436" tIns="45719" rIns="91436" bIns="45719"/>
          <a:lstStyle/>
          <a:p>
            <a:endParaRPr lang="ru-RU"/>
          </a:p>
        </p:txBody>
      </p:sp>
      <p:sp>
        <p:nvSpPr>
          <p:cNvPr id="1153" name="Line 129"/>
          <p:cNvSpPr>
            <a:spLocks noChangeShapeType="1"/>
          </p:cNvSpPr>
          <p:nvPr userDrawn="1"/>
        </p:nvSpPr>
        <p:spPr bwMode="auto">
          <a:xfrm>
            <a:off x="-1697182" y="6282418"/>
            <a:ext cx="1325162" cy="0"/>
          </a:xfrm>
          <a:prstGeom prst="line">
            <a:avLst/>
          </a:prstGeom>
          <a:noFill/>
          <a:ln w="12700">
            <a:solidFill>
              <a:srgbClr val="B2B2B2"/>
            </a:solidFill>
            <a:round/>
            <a:headEnd/>
            <a:tailEnd/>
          </a:ln>
          <a:effectLst/>
        </p:spPr>
        <p:txBody>
          <a:bodyPr lIns="91436" tIns="45719" rIns="91436" bIns="45719"/>
          <a:lstStyle/>
          <a:p>
            <a:endParaRPr lang="ru-RU"/>
          </a:p>
        </p:txBody>
      </p:sp>
      <p:pic>
        <p:nvPicPr>
          <p:cNvPr id="1154" name="Picture 130" descr="button_grau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-636283" y="4099833"/>
            <a:ext cx="184727" cy="202746"/>
          </a:xfrm>
          <a:prstGeom prst="rect">
            <a:avLst/>
          </a:prstGeom>
          <a:noFill/>
        </p:spPr>
      </p:pic>
      <p:sp>
        <p:nvSpPr>
          <p:cNvPr id="1155" name="Text Box 131"/>
          <p:cNvSpPr txBox="1">
            <a:spLocks noChangeArrowheads="1"/>
          </p:cNvSpPr>
          <p:nvPr userDrawn="1"/>
        </p:nvSpPr>
        <p:spPr bwMode="auto">
          <a:xfrm>
            <a:off x="-1771586" y="3795033"/>
            <a:ext cx="1393152" cy="307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defTabSz="827189"/>
            <a:r>
              <a:rPr lang="de-DE" sz="1400" b="0">
                <a:solidFill>
                  <a:schemeClr val="bg1"/>
                </a:solidFill>
              </a:rPr>
              <a:t>Städtebutton</a:t>
            </a:r>
          </a:p>
        </p:txBody>
      </p:sp>
      <p:sp>
        <p:nvSpPr>
          <p:cNvPr id="1156" name="Rectangle 132"/>
          <p:cNvSpPr>
            <a:spLocks noChangeArrowheads="1"/>
          </p:cNvSpPr>
          <p:nvPr userDrawn="1"/>
        </p:nvSpPr>
        <p:spPr bwMode="auto">
          <a:xfrm>
            <a:off x="-636283" y="737507"/>
            <a:ext cx="264263" cy="289833"/>
          </a:xfrm>
          <a:prstGeom prst="rect">
            <a:avLst/>
          </a:prstGeom>
          <a:solidFill>
            <a:srgbClr val="D8E6EA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57" name="Rectangle 133"/>
          <p:cNvSpPr>
            <a:spLocks noChangeArrowheads="1"/>
          </p:cNvSpPr>
          <p:nvPr userDrawn="1"/>
        </p:nvSpPr>
        <p:spPr bwMode="auto">
          <a:xfrm>
            <a:off x="-968535" y="737507"/>
            <a:ext cx="265546" cy="289833"/>
          </a:xfrm>
          <a:prstGeom prst="rect">
            <a:avLst/>
          </a:prstGeom>
          <a:solidFill>
            <a:srgbClr val="B0CED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58" name="Rectangle 134"/>
          <p:cNvSpPr>
            <a:spLocks noChangeArrowheads="1"/>
          </p:cNvSpPr>
          <p:nvPr userDrawn="1"/>
        </p:nvSpPr>
        <p:spPr bwMode="auto">
          <a:xfrm>
            <a:off x="-1299505" y="737507"/>
            <a:ext cx="264263" cy="289833"/>
          </a:xfrm>
          <a:prstGeom prst="rect">
            <a:avLst/>
          </a:prstGeom>
          <a:solidFill>
            <a:srgbClr val="7DA8D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59" name="Rectangle 135"/>
          <p:cNvSpPr>
            <a:spLocks noChangeArrowheads="1"/>
          </p:cNvSpPr>
          <p:nvPr userDrawn="1"/>
        </p:nvSpPr>
        <p:spPr bwMode="auto">
          <a:xfrm>
            <a:off x="-636283" y="1113064"/>
            <a:ext cx="264263" cy="289833"/>
          </a:xfrm>
          <a:prstGeom prst="rect">
            <a:avLst/>
          </a:prstGeom>
          <a:solidFill>
            <a:srgbClr val="E3EFDB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0" name="Rectangle 136"/>
          <p:cNvSpPr>
            <a:spLocks noChangeArrowheads="1"/>
          </p:cNvSpPr>
          <p:nvPr userDrawn="1"/>
        </p:nvSpPr>
        <p:spPr bwMode="auto">
          <a:xfrm>
            <a:off x="-968535" y="1113064"/>
            <a:ext cx="265546" cy="289833"/>
          </a:xfrm>
          <a:prstGeom prst="rect">
            <a:avLst/>
          </a:prstGeom>
          <a:solidFill>
            <a:srgbClr val="C7DFB7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1" name="Rectangle 137"/>
          <p:cNvSpPr>
            <a:spLocks noChangeArrowheads="1"/>
          </p:cNvSpPr>
          <p:nvPr userDrawn="1"/>
        </p:nvSpPr>
        <p:spPr bwMode="auto">
          <a:xfrm>
            <a:off x="-1299505" y="1113064"/>
            <a:ext cx="264263" cy="289833"/>
          </a:xfrm>
          <a:prstGeom prst="rect">
            <a:avLst/>
          </a:prstGeom>
          <a:solidFill>
            <a:srgbClr val="A7C38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2" name="Rectangle 138"/>
          <p:cNvSpPr>
            <a:spLocks noChangeArrowheads="1"/>
          </p:cNvSpPr>
          <p:nvPr userDrawn="1"/>
        </p:nvSpPr>
        <p:spPr bwMode="auto">
          <a:xfrm>
            <a:off x="-636283" y="1487262"/>
            <a:ext cx="264263" cy="291193"/>
          </a:xfrm>
          <a:prstGeom prst="rect">
            <a:avLst/>
          </a:prstGeom>
          <a:solidFill>
            <a:srgbClr val="FEDAC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3" name="Rectangle 139"/>
          <p:cNvSpPr>
            <a:spLocks noChangeArrowheads="1"/>
          </p:cNvSpPr>
          <p:nvPr userDrawn="1"/>
        </p:nvSpPr>
        <p:spPr bwMode="auto">
          <a:xfrm>
            <a:off x="-968535" y="1487262"/>
            <a:ext cx="265546" cy="291193"/>
          </a:xfrm>
          <a:prstGeom prst="rect">
            <a:avLst/>
          </a:prstGeom>
          <a:solidFill>
            <a:srgbClr val="FEB58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4" name="Rectangle 140"/>
          <p:cNvSpPr>
            <a:spLocks noChangeArrowheads="1"/>
          </p:cNvSpPr>
          <p:nvPr userDrawn="1"/>
        </p:nvSpPr>
        <p:spPr bwMode="auto">
          <a:xfrm>
            <a:off x="-1299505" y="1487262"/>
            <a:ext cx="264263" cy="291193"/>
          </a:xfrm>
          <a:prstGeom prst="rect">
            <a:avLst/>
          </a:prstGeom>
          <a:solidFill>
            <a:srgbClr val="F09058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5" name="Rectangle 141"/>
          <p:cNvSpPr>
            <a:spLocks noChangeArrowheads="1"/>
          </p:cNvSpPr>
          <p:nvPr userDrawn="1"/>
        </p:nvSpPr>
        <p:spPr bwMode="auto">
          <a:xfrm>
            <a:off x="-1299505" y="363311"/>
            <a:ext cx="264263" cy="289832"/>
          </a:xfrm>
          <a:prstGeom prst="rect">
            <a:avLst/>
          </a:prstGeom>
          <a:solidFill>
            <a:srgbClr val="B2B2B2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6" name="Rectangle 142"/>
          <p:cNvSpPr>
            <a:spLocks noChangeArrowheads="1"/>
          </p:cNvSpPr>
          <p:nvPr userDrawn="1"/>
        </p:nvSpPr>
        <p:spPr bwMode="auto">
          <a:xfrm>
            <a:off x="-968535" y="363311"/>
            <a:ext cx="265546" cy="289832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7" name="Rectangle 143"/>
          <p:cNvSpPr>
            <a:spLocks noChangeArrowheads="1"/>
          </p:cNvSpPr>
          <p:nvPr userDrawn="1"/>
        </p:nvSpPr>
        <p:spPr bwMode="auto">
          <a:xfrm>
            <a:off x="-636283" y="363311"/>
            <a:ext cx="264263" cy="289832"/>
          </a:xfrm>
          <a:prstGeom prst="rect">
            <a:avLst/>
          </a:prstGeom>
          <a:solidFill>
            <a:srgbClr val="F1F1F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8" name="Rectangle 144"/>
          <p:cNvSpPr>
            <a:spLocks noChangeArrowheads="1"/>
          </p:cNvSpPr>
          <p:nvPr userDrawn="1"/>
        </p:nvSpPr>
        <p:spPr bwMode="auto">
          <a:xfrm>
            <a:off x="-636283" y="1864178"/>
            <a:ext cx="264263" cy="289833"/>
          </a:xfrm>
          <a:prstGeom prst="rect">
            <a:avLst/>
          </a:prstGeom>
          <a:solidFill>
            <a:srgbClr val="EFE0DD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69" name="Rectangle 145"/>
          <p:cNvSpPr>
            <a:spLocks noChangeArrowheads="1"/>
          </p:cNvSpPr>
          <p:nvPr userDrawn="1"/>
        </p:nvSpPr>
        <p:spPr bwMode="auto">
          <a:xfrm>
            <a:off x="-968535" y="1864178"/>
            <a:ext cx="265546" cy="289833"/>
          </a:xfrm>
          <a:prstGeom prst="rect">
            <a:avLst/>
          </a:prstGeom>
          <a:solidFill>
            <a:srgbClr val="DFC0B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70" name="Rectangle 146"/>
          <p:cNvSpPr>
            <a:spLocks noChangeArrowheads="1"/>
          </p:cNvSpPr>
          <p:nvPr userDrawn="1"/>
        </p:nvSpPr>
        <p:spPr bwMode="auto">
          <a:xfrm>
            <a:off x="-1299505" y="1864178"/>
            <a:ext cx="264263" cy="289833"/>
          </a:xfrm>
          <a:prstGeom prst="rect">
            <a:avLst/>
          </a:prstGeom>
          <a:solidFill>
            <a:srgbClr val="C9978B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71" name="Rectangle 147"/>
          <p:cNvSpPr>
            <a:spLocks noChangeArrowheads="1"/>
          </p:cNvSpPr>
          <p:nvPr userDrawn="1"/>
        </p:nvSpPr>
        <p:spPr bwMode="auto">
          <a:xfrm>
            <a:off x="-636283" y="2239736"/>
            <a:ext cx="264263" cy="289833"/>
          </a:xfrm>
          <a:prstGeom prst="rect">
            <a:avLst/>
          </a:prstGeom>
          <a:solidFill>
            <a:srgbClr val="FFFBC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72" name="Rectangle 148"/>
          <p:cNvSpPr>
            <a:spLocks noChangeArrowheads="1"/>
          </p:cNvSpPr>
          <p:nvPr userDrawn="1"/>
        </p:nvSpPr>
        <p:spPr bwMode="auto">
          <a:xfrm>
            <a:off x="-968535" y="2239736"/>
            <a:ext cx="265546" cy="289833"/>
          </a:xfrm>
          <a:prstGeom prst="rect">
            <a:avLst/>
          </a:prstGeom>
          <a:solidFill>
            <a:srgbClr val="FFF78B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73" name="Rectangle 149"/>
          <p:cNvSpPr>
            <a:spLocks noChangeArrowheads="1"/>
          </p:cNvSpPr>
          <p:nvPr userDrawn="1"/>
        </p:nvSpPr>
        <p:spPr bwMode="auto">
          <a:xfrm>
            <a:off x="-1299505" y="2239736"/>
            <a:ext cx="264263" cy="289833"/>
          </a:xfrm>
          <a:prstGeom prst="rect">
            <a:avLst/>
          </a:prstGeom>
          <a:solidFill>
            <a:srgbClr val="FFF23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9" rIns="91436" bIns="45719" anchor="ctr"/>
          <a:lstStyle/>
          <a:p>
            <a:endParaRPr lang="ru-RU"/>
          </a:p>
        </p:txBody>
      </p:sp>
      <p:sp>
        <p:nvSpPr>
          <p:cNvPr id="1175" name="Rectangle 151"/>
          <p:cNvSpPr>
            <a:spLocks noChangeArrowheads="1"/>
          </p:cNvSpPr>
          <p:nvPr userDrawn="1"/>
        </p:nvSpPr>
        <p:spPr bwMode="auto">
          <a:xfrm>
            <a:off x="3756122" y="6219825"/>
            <a:ext cx="1603535" cy="23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5719" rIns="91436" bIns="45719"/>
          <a:lstStyle/>
          <a:p>
            <a:pPr marL="343238" indent="-343238" algn="ctr" defTabSz="913984">
              <a:spcBef>
                <a:spcPct val="20000"/>
              </a:spcBef>
            </a:pPr>
            <a:r>
              <a:rPr lang="de-DE" sz="800" dirty="0" smtClean="0"/>
              <a:t>http://basic-projects.com</a:t>
            </a:r>
            <a:endParaRPr lang="de-DE" sz="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8100392" y="6093296"/>
            <a:ext cx="611560" cy="564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>
    <p:zoom/>
  </p:transition>
  <p:txStyles>
    <p:titleStyle>
      <a:lvl1pPr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2pPr>
      <a:lvl3pPr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3pPr>
      <a:lvl4pPr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4pPr>
      <a:lvl5pPr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5pPr>
      <a:lvl6pPr marL="378744"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6pPr>
      <a:lvl7pPr marL="757489"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7pPr>
      <a:lvl8pPr marL="1136233"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8pPr>
      <a:lvl9pPr marL="1514978" algn="l" defTabSz="913984" rtl="0" fontAlgn="base"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Verdana" pitchFamily="34" charset="0"/>
        </a:defRPr>
      </a:lvl9pPr>
    </p:titleStyle>
    <p:bodyStyle>
      <a:lvl1pPr marL="248551" indent="-248551" algn="l" defTabSz="222250" rtl="0" fontAlgn="base">
        <a:spcBef>
          <a:spcPct val="20000"/>
        </a:spcBef>
        <a:spcAft>
          <a:spcPct val="0"/>
        </a:spcAft>
        <a:buBlip>
          <a:blip r:embed="rId21"/>
        </a:buBlip>
        <a:defRPr sz="1300">
          <a:solidFill>
            <a:schemeClr val="tx1"/>
          </a:solidFill>
          <a:latin typeface="+mn-lt"/>
          <a:ea typeface="+mn-ea"/>
          <a:cs typeface="+mn-cs"/>
        </a:defRPr>
      </a:lvl1pPr>
      <a:lvl2pPr marL="480006" indent="-230140" algn="l" defTabSz="222250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2pPr>
      <a:lvl3pPr marL="710146" indent="-228825" algn="l" defTabSz="222250" rtl="0" fontAlgn="base">
        <a:spcBef>
          <a:spcPct val="20000"/>
        </a:spcBef>
        <a:spcAft>
          <a:spcPct val="0"/>
        </a:spcAft>
        <a:buChar char="–"/>
        <a:defRPr sz="1300">
          <a:solidFill>
            <a:schemeClr val="tx1"/>
          </a:solidFill>
          <a:latin typeface="+mn-lt"/>
        </a:defRPr>
      </a:lvl3pPr>
      <a:lvl4pPr marL="1600459" indent="-228825" algn="l" defTabSz="222250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6793" indent="-227510" algn="l" defTabSz="22225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435537" indent="-227510" algn="l" defTabSz="22225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814282" indent="-227510" algn="l" defTabSz="22225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193026" indent="-227510" algn="l" defTabSz="22225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571771" indent="-227510" algn="l" defTabSz="22225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ru-RU"/>
      </a:defPPr>
      <a:lvl1pPr marL="0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78744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7489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36233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978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93722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72467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51211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29956" algn="l" defTabSz="75748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668354" y="623207"/>
            <a:ext cx="7745717" cy="39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5719" rIns="91436" bIns="45719" anchor="ctr"/>
          <a:lstStyle/>
          <a:p>
            <a:pPr defTabSz="913984">
              <a:spcBef>
                <a:spcPct val="0"/>
              </a:spcBef>
            </a:pPr>
            <a:endParaRPr lang="de-DE" sz="1700" dirty="0">
              <a:solidFill>
                <a:schemeClr val="tx2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sz="quarter" idx="1"/>
          </p:nvPr>
        </p:nvSpPr>
        <p:spPr>
          <a:xfrm>
            <a:off x="1277697" y="1052736"/>
            <a:ext cx="6665576" cy="4680519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ru-RU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800" cap="all" dirty="0" smtClean="0">
                <a:solidFill>
                  <a:srgbClr val="CC3300"/>
                </a:solidFill>
              </a:rPr>
              <a:t>Предложения по применению систем дистанционного мониторинга и расчетного анализа показателей технического состояния оборудования КС в части ГПА для дистанционного мониторинга технического состояния объектов газотранспортной системы </a:t>
            </a:r>
          </a:p>
          <a:p>
            <a:pPr>
              <a:lnSpc>
                <a:spcPct val="150000"/>
              </a:lnSpc>
            </a:pPr>
            <a:r>
              <a:rPr lang="ru-RU" sz="1800" cap="all" dirty="0" smtClean="0">
                <a:solidFill>
                  <a:srgbClr val="CC3300"/>
                </a:solidFill>
              </a:rPr>
              <a:t>ПАО «Газпром»</a:t>
            </a:r>
            <a:endParaRPr lang="ru-RU" sz="1800" cap="all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800" dirty="0" smtClean="0">
                <a:solidFill>
                  <a:srgbClr val="C00000"/>
                </a:solidFill>
              </a:rPr>
              <a:t>Индикаторы </a:t>
            </a:r>
            <a:r>
              <a:rPr lang="ru-RU" sz="1800" dirty="0" smtClean="0">
                <a:solidFill>
                  <a:srgbClr val="C00000"/>
                </a:solidFill>
              </a:rPr>
              <a:t>Общей эффективности оборудования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6314" y="1268760"/>
            <a:ext cx="7749565" cy="4413583"/>
          </a:xfrm>
        </p:spPr>
        <p:txBody>
          <a:bodyPr/>
          <a:lstStyle/>
          <a:p>
            <a:pPr>
              <a:buNone/>
            </a:pPr>
            <a:r>
              <a:rPr lang="ru-RU" sz="1400" b="1" dirty="0" smtClean="0">
                <a:solidFill>
                  <a:srgbClr val="7030A0"/>
                </a:solidFill>
              </a:rPr>
              <a:t>Доступность = А </a:t>
            </a:r>
            <a:r>
              <a:rPr lang="ru-RU" sz="1400" b="1" dirty="0" err="1" smtClean="0">
                <a:solidFill>
                  <a:srgbClr val="7030A0"/>
                </a:solidFill>
              </a:rPr>
              <a:t>х</a:t>
            </a:r>
            <a:r>
              <a:rPr lang="ru-RU" sz="1400" b="1" dirty="0" smtClean="0">
                <a:solidFill>
                  <a:srgbClr val="7030A0"/>
                </a:solidFill>
              </a:rPr>
              <a:t> В</a:t>
            </a:r>
            <a:endParaRPr lang="ru-RU" sz="1400" dirty="0" smtClean="0">
              <a:solidFill>
                <a:srgbClr val="7030A0"/>
              </a:solidFill>
            </a:endParaRPr>
          </a:p>
          <a:p>
            <a:pPr lvl="0"/>
            <a:r>
              <a:rPr lang="ru-RU" sz="1400" dirty="0" smtClean="0">
                <a:solidFill>
                  <a:srgbClr val="0070C0"/>
                </a:solidFill>
              </a:rPr>
              <a:t>Коэффициент А, учитывает соотношение фактической наработки на отказ и нормируемой наработки с учетом типа ГПА. </a:t>
            </a:r>
          </a:p>
          <a:p>
            <a:pPr lvl="0"/>
            <a:r>
              <a:rPr lang="ru-RU" sz="1400" dirty="0" smtClean="0">
                <a:solidFill>
                  <a:srgbClr val="0070C0"/>
                </a:solidFill>
              </a:rPr>
              <a:t>Коэффициент В, учитывает соотношение </a:t>
            </a:r>
            <a:r>
              <a:rPr lang="ru-RU" sz="1400" dirty="0" smtClean="0">
                <a:solidFill>
                  <a:srgbClr val="0070C0"/>
                </a:solidFill>
              </a:rPr>
              <a:t>располагаемой мощность </a:t>
            </a:r>
            <a:r>
              <a:rPr lang="ru-RU" sz="1400" dirty="0" smtClean="0">
                <a:solidFill>
                  <a:srgbClr val="0070C0"/>
                </a:solidFill>
              </a:rPr>
              <a:t>по фактическому техническому состоянию и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мощности по нормативу для данного типа КЦ. 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7030A0"/>
                </a:solidFill>
              </a:rPr>
              <a:t>Производительность = С </a:t>
            </a:r>
            <a:r>
              <a:rPr lang="ru-RU" sz="1400" b="1" dirty="0" err="1" smtClean="0">
                <a:solidFill>
                  <a:srgbClr val="7030A0"/>
                </a:solidFill>
              </a:rPr>
              <a:t>х</a:t>
            </a:r>
            <a:r>
              <a:rPr lang="ru-RU" sz="1400" b="1" dirty="0" smtClean="0">
                <a:solidFill>
                  <a:srgbClr val="7030A0"/>
                </a:solidFill>
              </a:rPr>
              <a:t> D</a:t>
            </a:r>
            <a:endParaRPr lang="ru-RU" sz="1400" dirty="0" smtClean="0">
              <a:solidFill>
                <a:srgbClr val="7030A0"/>
              </a:solidFill>
            </a:endParaRPr>
          </a:p>
          <a:p>
            <a:pPr lvl="0"/>
            <a:r>
              <a:rPr lang="ru-RU" sz="1400" dirty="0" smtClean="0">
                <a:solidFill>
                  <a:srgbClr val="0070C0"/>
                </a:solidFill>
              </a:rPr>
              <a:t>Коэффициент C, учитывает техническое состояние ГТУ и равен соотношению фактической мощности для режима «В работе» и по паспортной характеристике.</a:t>
            </a:r>
          </a:p>
          <a:p>
            <a:pPr lvl="0"/>
            <a:r>
              <a:rPr lang="ru-RU" sz="1400" dirty="0" smtClean="0">
                <a:solidFill>
                  <a:srgbClr val="0070C0"/>
                </a:solidFill>
              </a:rPr>
              <a:t>Коэффициент D, учитывает техническое состояние ЦБК и равен соотношению фактического политропного КПД для режима «В работе» и по паспортной характеристике.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7030A0"/>
                </a:solidFill>
              </a:rPr>
              <a:t>Качество 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Коэффициент, учитывающий соотношение потребления топливного газа </a:t>
            </a:r>
            <a:r>
              <a:rPr lang="ru-RU" sz="1400" dirty="0" smtClean="0">
                <a:solidFill>
                  <a:srgbClr val="0070C0"/>
                </a:solidFill>
              </a:rPr>
              <a:t>относительно </a:t>
            </a:r>
            <a:r>
              <a:rPr lang="ru-RU" sz="1400" dirty="0" smtClean="0">
                <a:solidFill>
                  <a:srgbClr val="0070C0"/>
                </a:solidFill>
              </a:rPr>
              <a:t>объема компримируемого газа. </a:t>
            </a:r>
          </a:p>
          <a:p>
            <a:pPr>
              <a:buNone/>
            </a:pPr>
            <a:r>
              <a:rPr lang="ru-RU" sz="1400" dirty="0" smtClean="0">
                <a:solidFill>
                  <a:srgbClr val="0070C0"/>
                </a:solidFill>
              </a:rPr>
              <a:t>	Существующий </a:t>
            </a:r>
            <a:r>
              <a:rPr lang="ru-RU" sz="1400" dirty="0" smtClean="0">
                <a:solidFill>
                  <a:srgbClr val="0070C0"/>
                </a:solidFill>
              </a:rPr>
              <a:t>регламент эксплуатации предусматривает нормирование потребления газа на собственные нужды КЦ с учетом типов используемых ГПА.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800" dirty="0" smtClean="0">
                <a:solidFill>
                  <a:srgbClr val="C00000"/>
                </a:solidFill>
              </a:rPr>
              <a:t> Индикаторы Общей эффективности </a:t>
            </a:r>
            <a:r>
              <a:rPr lang="ru-RU" sz="1800" dirty="0" smtClean="0">
                <a:solidFill>
                  <a:srgbClr val="C00000"/>
                </a:solidFill>
              </a:rPr>
              <a:t>оборудования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1800" dirty="0" smtClean="0">
                <a:solidFill>
                  <a:srgbClr val="0070C0"/>
                </a:solidFill>
              </a:rPr>
              <a:t>Показатель </a:t>
            </a:r>
            <a:r>
              <a:rPr lang="ru-RU" sz="1800" b="1" dirty="0" smtClean="0">
                <a:solidFill>
                  <a:srgbClr val="7030A0"/>
                </a:solidFill>
              </a:rPr>
              <a:t>Качество</a:t>
            </a:r>
            <a:r>
              <a:rPr lang="ru-RU" sz="1800" dirty="0" smtClean="0">
                <a:solidFill>
                  <a:srgbClr val="0070C0"/>
                </a:solidFill>
              </a:rPr>
              <a:t> характеризуют </a:t>
            </a:r>
            <a:r>
              <a:rPr lang="ru-RU" sz="1800" dirty="0" err="1" smtClean="0">
                <a:solidFill>
                  <a:srgbClr val="0070C0"/>
                </a:solidFill>
              </a:rPr>
              <a:t>энергоэффективность</a:t>
            </a:r>
            <a:r>
              <a:rPr lang="ru-RU" sz="1800" dirty="0" smtClean="0">
                <a:solidFill>
                  <a:srgbClr val="0070C0"/>
                </a:solidFill>
              </a:rPr>
              <a:t> в полном соответствии с положениями документа </a:t>
            </a:r>
            <a:r>
              <a:rPr lang="ru-RU" sz="1800" dirty="0" smtClean="0">
                <a:solidFill>
                  <a:srgbClr val="7030A0"/>
                </a:solidFill>
              </a:rPr>
              <a:t>СТО Газпром 2-3.5-113-2007 «Методика оценки </a:t>
            </a:r>
            <a:r>
              <a:rPr lang="ru-RU" sz="1800" dirty="0" err="1" smtClean="0">
                <a:solidFill>
                  <a:srgbClr val="7030A0"/>
                </a:solidFill>
              </a:rPr>
              <a:t>энергоэффективности</a:t>
            </a:r>
            <a:r>
              <a:rPr lang="ru-RU" sz="1800" dirty="0" smtClean="0">
                <a:solidFill>
                  <a:srgbClr val="7030A0"/>
                </a:solidFill>
              </a:rPr>
              <a:t> газотранспортных объектов и систем». 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36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endParaRPr lang="ru-RU" sz="36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</a:t>
            </a:r>
            <a:r>
              <a:rPr lang="ru-RU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СПАСИБО </a:t>
            </a:r>
            <a:r>
              <a:rPr lang="ru-RU" sz="40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ВНИМАНИЕ</a:t>
            </a:r>
            <a:endParaRPr lang="ru-RU" sz="4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3600" dirty="0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9552" y="1841336"/>
            <a:ext cx="8064896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ООО «</a:t>
            </a:r>
            <a:r>
              <a:rPr lang="ru-RU" sz="2800" b="1" dirty="0" err="1" smtClean="0">
                <a:solidFill>
                  <a:srgbClr val="7030A0"/>
                </a:solidFill>
              </a:rPr>
              <a:t>ГазКонтроль</a:t>
            </a:r>
            <a:r>
              <a:rPr lang="ru-RU" sz="2800" b="1" dirty="0">
                <a:solidFill>
                  <a:srgbClr val="7030A0"/>
                </a:solidFill>
              </a:rPr>
              <a:t> </a:t>
            </a:r>
            <a:r>
              <a:rPr lang="ru-RU" sz="2800" b="1" dirty="0" smtClean="0">
                <a:solidFill>
                  <a:srgbClr val="7030A0"/>
                </a:solidFill>
              </a:rPr>
              <a:t>Технологии»</a:t>
            </a:r>
          </a:p>
          <a:p>
            <a:pPr algn="ctr"/>
            <a:endParaRPr lang="ru-RU" dirty="0" smtClean="0">
              <a:solidFill>
                <a:srgbClr val="0070C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70C0"/>
                </a:solidFill>
              </a:rPr>
              <a:t>Научно-технические разработки и инновации в области информационных технологий</a:t>
            </a: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70C0"/>
                </a:solidFill>
              </a:rPr>
              <a:t>Специальное математическое и программное обеспечение для быстродействующих вычислительных систем промышленной автоматизации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30626" cy="1143000"/>
          </a:xfrm>
        </p:spPr>
        <p:txBody>
          <a:bodyPr/>
          <a:lstStyle/>
          <a:p>
            <a:r>
              <a:rPr lang="ru-RU" sz="2000" dirty="0" smtClean="0">
                <a:solidFill>
                  <a:srgbClr val="C00000"/>
                </a:solidFill>
              </a:rPr>
              <a:t>От технологической сигнализации 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>к аналитической информации</a:t>
            </a:r>
            <a:endParaRPr lang="ru-RU" sz="2000" dirty="0">
              <a:solidFill>
                <a:srgbClr val="9966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52380"/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Для обеспечения надежного контроля большого объема параметров и сигналов требуется переход от технологической и аварийной сигнализации к автоматическому выявлению нештатных ситуаций и индикации интегральных показателей технологического режима.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	Такой переход обеспечивает аналитическая обработка технологических данных.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	Для решения этих задач наши специалисты создали программно-аппаратный комплекс специального назначения,  обеспечивающий расчет интегральных показателей с контролем качества и полноты контролируемых параметров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996600"/>
                </a:solidFill>
              </a:rPr>
              <a:t/>
            </a:r>
            <a:br>
              <a:rPr lang="ru-RU" sz="2000" dirty="0" smtClean="0">
                <a:solidFill>
                  <a:srgbClr val="996600"/>
                </a:solidFill>
              </a:rPr>
            </a:br>
            <a:r>
              <a:rPr lang="ru-RU" sz="2000" dirty="0" smtClean="0">
                <a:solidFill>
                  <a:srgbClr val="996600"/>
                </a:solidFill>
              </a:rPr>
              <a:t>Расчёт значения фактических показателей ГТУ и ЦБК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Обеспечение непрерывного качественного контроля технического состояния ГПА позволит обосновать и оптимизировать затраты на организационно-технические мероприятия Дочерних </a:t>
            </a:r>
            <a:r>
              <a:rPr lang="ru-RU" sz="1800" dirty="0" smtClean="0">
                <a:solidFill>
                  <a:srgbClr val="0070C0"/>
                </a:solidFill>
              </a:rPr>
              <a:t>обществ.</a:t>
            </a:r>
            <a:endParaRPr lang="ru-RU" sz="18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Основными целями этих организационно-технических мероприятий </a:t>
            </a:r>
            <a:r>
              <a:rPr lang="ru-RU" sz="1800" dirty="0" smtClean="0">
                <a:solidFill>
                  <a:srgbClr val="0070C0"/>
                </a:solidFill>
              </a:rPr>
              <a:t>могут являются</a:t>
            </a:r>
            <a:r>
              <a:rPr lang="ru-RU" sz="1800" dirty="0" smtClean="0">
                <a:solidFill>
                  <a:srgbClr val="0070C0"/>
                </a:solidFill>
              </a:rPr>
              <a:t>: </a:t>
            </a:r>
          </a:p>
          <a:p>
            <a:pPr lvl="0"/>
            <a:r>
              <a:rPr lang="ru-RU" sz="1800" dirty="0" smtClean="0">
                <a:solidFill>
                  <a:srgbClr val="0070C0"/>
                </a:solidFill>
              </a:rPr>
              <a:t>Минимизация затрат при выполнении плановых заданий по транспорту газа.</a:t>
            </a:r>
          </a:p>
          <a:p>
            <a:pPr lvl="0"/>
            <a:r>
              <a:rPr lang="ru-RU" sz="1800" dirty="0" smtClean="0">
                <a:solidFill>
                  <a:srgbClr val="0070C0"/>
                </a:solidFill>
              </a:rPr>
              <a:t>Снижение темпов</a:t>
            </a:r>
            <a:r>
              <a:rPr lang="ru-RU" sz="1800" b="1" dirty="0" smtClean="0">
                <a:solidFill>
                  <a:srgbClr val="0070C0"/>
                </a:solidFill>
              </a:rPr>
              <a:t> </a:t>
            </a:r>
            <a:r>
              <a:rPr lang="ru-RU" sz="1800" dirty="0" smtClean="0">
                <a:solidFill>
                  <a:srgbClr val="0070C0"/>
                </a:solidFill>
              </a:rPr>
              <a:t>расхода технического ресурса ГПА.</a:t>
            </a:r>
          </a:p>
          <a:p>
            <a:pPr lvl="0"/>
            <a:r>
              <a:rPr lang="ru-RU" sz="1800" dirty="0" smtClean="0">
                <a:solidFill>
                  <a:srgbClr val="0070C0"/>
                </a:solidFill>
              </a:rPr>
              <a:t>Сокращение собственного энергопотребления ГПА за счет снижения расхода топливного газа.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996600"/>
                </a:solidFill>
              </a:rPr>
              <a:t/>
            </a:r>
            <a:br>
              <a:rPr lang="ru-RU" sz="2000" dirty="0" smtClean="0">
                <a:solidFill>
                  <a:srgbClr val="996600"/>
                </a:solidFill>
              </a:rPr>
            </a:br>
            <a:r>
              <a:rPr lang="ru-RU" sz="2000" dirty="0" smtClean="0">
                <a:solidFill>
                  <a:srgbClr val="996600"/>
                </a:solidFill>
              </a:rPr>
              <a:t>Методы расчёта фактических показателей</a:t>
            </a: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1600" dirty="0" smtClean="0">
                <a:solidFill>
                  <a:srgbClr val="0070C0"/>
                </a:solidFill>
              </a:rPr>
              <a:t>Для реализации дистанционного технического диагностирования технологического оборудования площадных объектов в части ГПА предлагается использовать унифицированный для всего парка газотурбинных ГПА метод расчёта выходных показателей ГТУ, так называемый «линейный» (или «экспресс-метод»). Математически метод является универсальным для любых по сложности конструктивных схем ГТУ, применяемых в качестве привода по парку ГПА ПАО «Газпром». Расчёты выходных показателей ГТУ выполняются по четырём унифицированным математическим алгоритмам соответственно группам ГПА. 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	</a:t>
            </a:r>
            <a:endParaRPr lang="ru-RU" sz="1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Подробно </a:t>
            </a:r>
            <a:r>
              <a:rPr lang="ru-RU" sz="1600" dirty="0" smtClean="0">
                <a:solidFill>
                  <a:srgbClr val="0070C0"/>
                </a:solidFill>
              </a:rPr>
              <a:t>особенности  и  возможности  </a:t>
            </a:r>
            <a:r>
              <a:rPr lang="ru-RU" sz="1600" dirty="0" smtClean="0">
                <a:solidFill>
                  <a:srgbClr val="0070C0"/>
                </a:solidFill>
              </a:rPr>
              <a:t>данного </a:t>
            </a:r>
            <a:r>
              <a:rPr lang="ru-RU" sz="1600" dirty="0" smtClean="0">
                <a:solidFill>
                  <a:srgbClr val="0070C0"/>
                </a:solidFill>
              </a:rPr>
              <a:t>метода  изложены в книге  </a:t>
            </a:r>
            <a:r>
              <a:rPr lang="ru-RU" sz="1600" i="1" dirty="0" smtClean="0">
                <a:solidFill>
                  <a:srgbClr val="0070C0"/>
                </a:solidFill>
              </a:rPr>
              <a:t>А.Г. Вертепов «Практические расчёты режимов </a:t>
            </a:r>
            <a:r>
              <a:rPr lang="ru-RU" sz="1600" i="1" dirty="0" err="1" smtClean="0">
                <a:solidFill>
                  <a:srgbClr val="0070C0"/>
                </a:solidFill>
              </a:rPr>
              <a:t>компримирования</a:t>
            </a:r>
            <a:r>
              <a:rPr lang="ru-RU" sz="1600" i="1" dirty="0" smtClean="0">
                <a:solidFill>
                  <a:srgbClr val="0070C0"/>
                </a:solidFill>
              </a:rPr>
              <a:t> газа на компрессорных станциях газопроводов». Монография. – М.: Издательский центр РГУ нефти и газа имени И.М. Губкина, 2011. – С. 224.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996600"/>
                </a:solidFill>
              </a:rPr>
              <a:t/>
            </a:r>
            <a:br>
              <a:rPr lang="ru-RU" sz="1800" dirty="0" smtClean="0">
                <a:solidFill>
                  <a:srgbClr val="996600"/>
                </a:solidFill>
              </a:rPr>
            </a:br>
            <a:r>
              <a:rPr lang="ru-RU" sz="1800" dirty="0" smtClean="0">
                <a:solidFill>
                  <a:srgbClr val="996600"/>
                </a:solidFill>
              </a:rPr>
              <a:t>Методы расчёта фактических показателей</a:t>
            </a:r>
            <a:endParaRPr lang="ru-RU" sz="1800" dirty="0">
              <a:solidFill>
                <a:srgbClr val="9966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1600" dirty="0" smtClean="0">
                <a:solidFill>
                  <a:srgbClr val="0070C0"/>
                </a:solidFill>
              </a:rPr>
              <a:t>«Линейный» метод использован при разработке нормативной документации </a:t>
            </a:r>
            <a:r>
              <a:rPr lang="ru-RU" sz="1600" dirty="0" smtClean="0">
                <a:solidFill>
                  <a:srgbClr val="7030A0"/>
                </a:solidFill>
              </a:rPr>
              <a:t>СТО Газпром 2-2.3-250-2008 «Методика по определению выходных показателей ГТУ агрегата ГПА-Ц-8, ГПУ-10, ГПУ-16».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	Линейный метод на протяжении ряда лет (с 1994 г.) использовался при обследовании технического состояния ГПА на объектах ПАО «Газпром».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	Например, проводилось сравнение показателей эффективной мощности, полученных по «Линейному экспресс – методу», с полученными от измерителя крутящего момента «БИКМ», при испытаниях т/а 44 КС-3 Комсомольского ЛПУ МГ ООО «Газпром </a:t>
            </a:r>
            <a:r>
              <a:rPr lang="ru-RU" sz="1600" dirty="0" err="1" smtClean="0">
                <a:solidFill>
                  <a:srgbClr val="0070C0"/>
                </a:solidFill>
              </a:rPr>
              <a:t>трансгаз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</a:rPr>
              <a:t>Югорск</a:t>
            </a:r>
            <a:r>
              <a:rPr lang="ru-RU" sz="1600" dirty="0" smtClean="0">
                <a:solidFill>
                  <a:srgbClr val="0070C0"/>
                </a:solidFill>
              </a:rPr>
              <a:t>». Отклонение расчётной мощности от измеренной составило не более 2.8% в диапазоне от 6200 – 8700 </a:t>
            </a:r>
            <a:r>
              <a:rPr lang="ru-RU" sz="1600" dirty="0" err="1" smtClean="0">
                <a:solidFill>
                  <a:srgbClr val="0070C0"/>
                </a:solidFill>
              </a:rPr>
              <a:t>Квт</a:t>
            </a:r>
            <a:r>
              <a:rPr lang="ru-RU" sz="1600" dirty="0" smtClean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r>
              <a:rPr lang="ru-RU" sz="1600" dirty="0" smtClean="0">
                <a:solidFill>
                  <a:srgbClr val="0070C0"/>
                </a:solidFill>
              </a:rPr>
              <a:t>	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>Применение </a:t>
            </a:r>
            <a:r>
              <a:rPr lang="ru-RU" sz="1800" dirty="0" smtClean="0">
                <a:solidFill>
                  <a:srgbClr val="C00000"/>
                </a:solidFill>
              </a:rPr>
              <a:t>Аналитической обработки технологических данных в </a:t>
            </a:r>
            <a:r>
              <a:rPr lang="ru-RU" sz="1800" dirty="0" smtClean="0">
                <a:solidFill>
                  <a:srgbClr val="C00000"/>
                </a:solidFill>
              </a:rPr>
              <a:t>ООО «Газпром </a:t>
            </a:r>
            <a:r>
              <a:rPr lang="ru-RU" sz="1800" dirty="0" err="1" smtClean="0">
                <a:solidFill>
                  <a:srgbClr val="C00000"/>
                </a:solidFill>
              </a:rPr>
              <a:t>трансгаз</a:t>
            </a:r>
            <a:r>
              <a:rPr lang="ru-RU" sz="1800" dirty="0" smtClean="0">
                <a:solidFill>
                  <a:srgbClr val="C00000"/>
                </a:solidFill>
              </a:rPr>
              <a:t> Сургут»</a:t>
            </a: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55000"/>
              <a:buNone/>
            </a:pP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Аналитическая обработка технологических данных, получаемых в «реальном времени» от штатных САУ ГПА, позволяет оценить  динамику изменения показателей технического состояния по их временным зависимостям (трендам).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ct val="55000"/>
              <a:buNone/>
            </a:pP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	Для решения этих задач специалисты фирмы создали программно-аппаратный 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комплекс «сервер-вычислитель»,  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обеспечивающий расчет интегральных показателей с контролем качества и полноты 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измеренных 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параметров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Arial"/>
              </a:rPr>
              <a:t>.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16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ct val="55000"/>
              <a:buNone/>
            </a:pP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Сервер-вычислитель», 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реализует </a:t>
            </a:r>
            <a:r>
              <a:rPr lang="ru-RU" sz="1600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расчет показателей ГПА с учетом баланса мощности ГТУ – ЦБК.</a:t>
            </a:r>
            <a:endParaRPr lang="ru-RU" sz="16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Arial"/>
            </a:endParaRP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>Применение Аналитической обработки технологических данных в ООО «Газпром </a:t>
            </a:r>
            <a:r>
              <a:rPr lang="ru-RU" sz="1800" dirty="0" err="1" smtClean="0">
                <a:solidFill>
                  <a:srgbClr val="C00000"/>
                </a:solidFill>
              </a:rPr>
              <a:t>трансгаз</a:t>
            </a:r>
            <a:r>
              <a:rPr lang="ru-RU" sz="1800" dirty="0" smtClean="0">
                <a:solidFill>
                  <a:srgbClr val="C00000"/>
                </a:solidFill>
              </a:rPr>
              <a:t> Сургут»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1600" dirty="0" smtClean="0">
                <a:solidFill>
                  <a:srgbClr val="7030A0"/>
                </a:solidFill>
              </a:rPr>
              <a:t>Функция </a:t>
            </a:r>
            <a:r>
              <a:rPr lang="ru-RU" sz="1600" dirty="0" smtClean="0">
                <a:solidFill>
                  <a:srgbClr val="7030A0"/>
                </a:solidFill>
              </a:rPr>
              <a:t>расчёта по стандартизированным алгоритмам выполняется для следующего состава выходных показателей</a:t>
            </a:r>
            <a:r>
              <a:rPr lang="ru-RU" sz="1600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endParaRPr lang="ru-RU" sz="1600" dirty="0" smtClean="0">
              <a:solidFill>
                <a:srgbClr val="7030A0"/>
              </a:solidFill>
            </a:endParaRPr>
          </a:p>
          <a:p>
            <a:pPr lvl="0"/>
            <a:r>
              <a:rPr lang="ru-RU" sz="1600" dirty="0" smtClean="0"/>
              <a:t>эффективная (фактическая) мощность ГТУ на режиме, кВт;</a:t>
            </a:r>
          </a:p>
          <a:p>
            <a:r>
              <a:rPr lang="ru-RU" sz="1600" dirty="0" smtClean="0"/>
              <a:t>коэффициент технического состояния ГТУ по мощности;</a:t>
            </a:r>
          </a:p>
          <a:p>
            <a:pPr lvl="0"/>
            <a:r>
              <a:rPr lang="ru-RU" sz="1600" dirty="0" smtClean="0"/>
              <a:t> </a:t>
            </a:r>
            <a:r>
              <a:rPr lang="ru-RU" sz="1600" dirty="0" smtClean="0"/>
              <a:t>располагаемая мощность ГТУ, кВт;</a:t>
            </a:r>
          </a:p>
          <a:p>
            <a:pPr lvl="0"/>
            <a:r>
              <a:rPr lang="ru-RU" sz="1600" dirty="0" smtClean="0"/>
              <a:t>расход топливного газа, нм</a:t>
            </a:r>
            <a:r>
              <a:rPr lang="ru-RU" sz="1600" baseline="30000" dirty="0" smtClean="0"/>
              <a:t>3</a:t>
            </a:r>
            <a:r>
              <a:rPr lang="ru-RU" sz="1600" dirty="0" smtClean="0"/>
              <a:t>/ч;</a:t>
            </a:r>
          </a:p>
          <a:p>
            <a:pPr lvl="0"/>
            <a:r>
              <a:rPr lang="ru-RU" sz="1600" dirty="0" smtClean="0"/>
              <a:t>объемный </a:t>
            </a:r>
            <a:r>
              <a:rPr lang="ru-RU" sz="1600" dirty="0" smtClean="0"/>
              <a:t>расход газа компримируемого ЦБК газа, физический и </a:t>
            </a:r>
          </a:p>
          <a:p>
            <a:pPr lvl="0">
              <a:buNone/>
            </a:pPr>
            <a:r>
              <a:rPr lang="ru-RU" sz="1600" dirty="0" smtClean="0"/>
              <a:t>	коммерческий </a:t>
            </a:r>
            <a:r>
              <a:rPr lang="ru-RU" sz="1600" dirty="0" smtClean="0"/>
              <a:t>расход газа через ЦБК, млн. нм</a:t>
            </a:r>
            <a:r>
              <a:rPr lang="ru-RU" sz="1600" baseline="30000" dirty="0" smtClean="0"/>
              <a:t>3</a:t>
            </a:r>
            <a:r>
              <a:rPr lang="ru-RU" sz="1600" dirty="0" smtClean="0"/>
              <a:t>/</a:t>
            </a:r>
            <a:r>
              <a:rPr lang="ru-RU" sz="1600" dirty="0" err="1" smtClean="0"/>
              <a:t>сут</a:t>
            </a:r>
            <a:r>
              <a:rPr lang="ru-RU" sz="1600" dirty="0" smtClean="0"/>
              <a:t>;</a:t>
            </a:r>
          </a:p>
          <a:p>
            <a:pPr lvl="0"/>
            <a:r>
              <a:rPr lang="ru-RU" sz="1600" dirty="0" smtClean="0"/>
              <a:t>политропный </a:t>
            </a:r>
            <a:r>
              <a:rPr lang="ru-RU" sz="1600" dirty="0" smtClean="0"/>
              <a:t>КПД ЦБК;</a:t>
            </a:r>
          </a:p>
          <a:p>
            <a:pPr lvl="0"/>
            <a:r>
              <a:rPr lang="ru-RU" sz="1600" dirty="0" smtClean="0"/>
              <a:t>коэффициент технического состояния ЦБК по политропному КПД;</a:t>
            </a:r>
          </a:p>
          <a:p>
            <a:pPr lvl="0"/>
            <a:r>
              <a:rPr lang="ru-RU" sz="1600" dirty="0" smtClean="0"/>
              <a:t>коэффициент технического состояния ЦБК по политропному напору;</a:t>
            </a:r>
          </a:p>
          <a:p>
            <a:pPr lvl="0"/>
            <a:r>
              <a:rPr lang="ru-RU" sz="1600" i="1" dirty="0" smtClean="0"/>
              <a:t>значения </a:t>
            </a:r>
            <a:r>
              <a:rPr lang="ru-RU" sz="1600" i="1" dirty="0" smtClean="0"/>
              <a:t>фактических газодинамических характеристик </a:t>
            </a:r>
            <a:r>
              <a:rPr lang="ru-RU" sz="1600" dirty="0" smtClean="0"/>
              <a:t>ЦБК и ГТУ.</a:t>
            </a: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800" dirty="0" smtClean="0">
                <a:solidFill>
                  <a:srgbClr val="C00000"/>
                </a:solidFill>
              </a:rPr>
              <a:t>Индикаторы </a:t>
            </a:r>
            <a:r>
              <a:rPr lang="ru-RU" sz="1800" dirty="0" smtClean="0">
                <a:solidFill>
                  <a:srgbClr val="C00000"/>
                </a:solidFill>
              </a:rPr>
              <a:t>Общей эффективности </a:t>
            </a:r>
            <a:r>
              <a:rPr lang="ru-RU" sz="1800" dirty="0" smtClean="0">
                <a:solidFill>
                  <a:srgbClr val="C00000"/>
                </a:solidFill>
              </a:rPr>
              <a:t>оборудования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1800" dirty="0" smtClean="0">
                <a:solidFill>
                  <a:srgbClr val="0070C0"/>
                </a:solidFill>
              </a:rPr>
              <a:t>OЭО </a:t>
            </a:r>
            <a:r>
              <a:rPr lang="ru-RU" sz="1800" dirty="0" smtClean="0">
                <a:solidFill>
                  <a:srgbClr val="0070C0"/>
                </a:solidFill>
              </a:rPr>
              <a:t>(</a:t>
            </a:r>
            <a:r>
              <a:rPr lang="ru-RU" sz="1800" dirty="0" err="1" smtClean="0">
                <a:solidFill>
                  <a:srgbClr val="0070C0"/>
                </a:solidFill>
              </a:rPr>
              <a:t>Overall</a:t>
            </a:r>
            <a:r>
              <a:rPr lang="ru-RU" sz="1800" dirty="0" smtClean="0">
                <a:solidFill>
                  <a:srgbClr val="0070C0"/>
                </a:solidFill>
              </a:rPr>
              <a:t> </a:t>
            </a:r>
            <a:r>
              <a:rPr lang="ru-RU" sz="1800" dirty="0" err="1" smtClean="0">
                <a:solidFill>
                  <a:srgbClr val="0070C0"/>
                </a:solidFill>
              </a:rPr>
              <a:t>Equipment</a:t>
            </a:r>
            <a:r>
              <a:rPr lang="ru-RU" sz="1800" dirty="0" smtClean="0">
                <a:solidFill>
                  <a:srgbClr val="0070C0"/>
                </a:solidFill>
              </a:rPr>
              <a:t> </a:t>
            </a:r>
            <a:r>
              <a:rPr lang="ru-RU" sz="1800" dirty="0" err="1" smtClean="0">
                <a:solidFill>
                  <a:srgbClr val="0070C0"/>
                </a:solidFill>
              </a:rPr>
              <a:t>Effectiveness</a:t>
            </a:r>
            <a:r>
              <a:rPr lang="ru-RU" sz="1800" dirty="0" smtClean="0">
                <a:solidFill>
                  <a:srgbClr val="0070C0"/>
                </a:solidFill>
              </a:rPr>
              <a:t>, OEE) исходит от планируемых производственных показателей и анализирует потери с целью их уменьшения или устранения. </a:t>
            </a:r>
          </a:p>
          <a:p>
            <a:pPr>
              <a:buNone/>
            </a:pPr>
            <a:r>
              <a:rPr lang="ru-RU" sz="1800" dirty="0" smtClean="0">
                <a:solidFill>
                  <a:srgbClr val="0070C0"/>
                </a:solidFill>
              </a:rPr>
              <a:t>	Для </a:t>
            </a:r>
            <a:r>
              <a:rPr lang="ru-RU" sz="1800" dirty="0" smtClean="0">
                <a:solidFill>
                  <a:srgbClr val="0070C0"/>
                </a:solidFill>
              </a:rPr>
              <a:t>определения OЭО применительно к площадным объектам предлагается использовать </a:t>
            </a:r>
            <a:r>
              <a:rPr lang="ru-RU" sz="1800" dirty="0" smtClean="0">
                <a:solidFill>
                  <a:srgbClr val="0070C0"/>
                </a:solidFill>
              </a:rPr>
              <a:t>для «</a:t>
            </a:r>
            <a:r>
              <a:rPr lang="ru-RU" sz="1800" dirty="0" smtClean="0">
                <a:solidFill>
                  <a:srgbClr val="0070C0"/>
                </a:solidFill>
              </a:rPr>
              <a:t>КЦ» три критерия:</a:t>
            </a:r>
          </a:p>
          <a:p>
            <a:pPr lvl="0"/>
            <a:r>
              <a:rPr lang="ru-RU" sz="1800" dirty="0" smtClean="0">
                <a:solidFill>
                  <a:srgbClr val="0070C0"/>
                </a:solidFill>
              </a:rPr>
              <a:t>Доступность</a:t>
            </a:r>
          </a:p>
          <a:p>
            <a:pPr lvl="0"/>
            <a:r>
              <a:rPr lang="ru-RU" sz="1800" dirty="0" smtClean="0">
                <a:solidFill>
                  <a:srgbClr val="0070C0"/>
                </a:solidFill>
              </a:rPr>
              <a:t>Производительность</a:t>
            </a:r>
          </a:p>
          <a:p>
            <a:pPr lvl="0"/>
            <a:r>
              <a:rPr lang="ru-RU" sz="1800" dirty="0" smtClean="0">
                <a:solidFill>
                  <a:srgbClr val="0070C0"/>
                </a:solidFill>
              </a:rPr>
              <a:t>Качество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b="1" dirty="0" smtClean="0"/>
              <a:t>		</a:t>
            </a:r>
            <a:r>
              <a:rPr lang="ru-RU" sz="1800" b="1" dirty="0" smtClean="0">
                <a:solidFill>
                  <a:srgbClr val="7030A0"/>
                </a:solidFill>
              </a:rPr>
              <a:t>ОЭО </a:t>
            </a:r>
            <a:r>
              <a:rPr lang="ru-RU" sz="1800" b="1" dirty="0" smtClean="0">
                <a:solidFill>
                  <a:srgbClr val="7030A0"/>
                </a:solidFill>
              </a:rPr>
              <a:t>= Доступность </a:t>
            </a:r>
            <a:r>
              <a:rPr lang="ru-RU" sz="1800" b="1" dirty="0" err="1" smtClean="0">
                <a:solidFill>
                  <a:srgbClr val="7030A0"/>
                </a:solidFill>
              </a:rPr>
              <a:t>х</a:t>
            </a:r>
            <a:r>
              <a:rPr lang="ru-RU" sz="1800" b="1" dirty="0" smtClean="0">
                <a:solidFill>
                  <a:srgbClr val="7030A0"/>
                </a:solidFill>
              </a:rPr>
              <a:t> Производительность </a:t>
            </a:r>
            <a:r>
              <a:rPr lang="ru-RU" sz="1800" b="1" dirty="0" err="1" smtClean="0">
                <a:solidFill>
                  <a:srgbClr val="7030A0"/>
                </a:solidFill>
              </a:rPr>
              <a:t>х</a:t>
            </a:r>
            <a:r>
              <a:rPr lang="ru-RU" sz="1800" b="1" dirty="0" smtClean="0">
                <a:solidFill>
                  <a:srgbClr val="7030A0"/>
                </a:solidFill>
              </a:rPr>
              <a:t> Качество</a:t>
            </a:r>
            <a:endParaRPr lang="ru-RU" sz="1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1_GCT">
  <a:themeElements>
    <a:clrScheme name="psi_neu_6481 4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7DA8D2"/>
      </a:accent1>
      <a:accent2>
        <a:srgbClr val="B0CED6"/>
      </a:accent2>
      <a:accent3>
        <a:srgbClr val="FFFFFF"/>
      </a:accent3>
      <a:accent4>
        <a:srgbClr val="000000"/>
      </a:accent4>
      <a:accent5>
        <a:srgbClr val="BFD1E5"/>
      </a:accent5>
      <a:accent6>
        <a:srgbClr val="9FBAC2"/>
      </a:accent6>
      <a:hlink>
        <a:srgbClr val="000000"/>
      </a:hlink>
      <a:folHlink>
        <a:srgbClr val="000000"/>
      </a:folHlink>
    </a:clrScheme>
    <a:fontScheme name="psi_neu_648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10377" tIns="55189" rIns="110377" bIns="55189" numCol="1" anchor="t" anchorCtr="0" compatLnSpc="1">
        <a:prstTxWarp prst="textNoShape">
          <a:avLst/>
        </a:prstTxWarp>
        <a:spAutoFit/>
      </a:bodyPr>
      <a:lstStyle>
        <a:defPPr marL="414338" marR="0" indent="-414338" algn="l" defTabSz="110331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10377" tIns="55189" rIns="110377" bIns="55189" numCol="1" anchor="t" anchorCtr="0" compatLnSpc="1">
        <a:prstTxWarp prst="textNoShape">
          <a:avLst/>
        </a:prstTxWarp>
        <a:spAutoFit/>
      </a:bodyPr>
      <a:lstStyle>
        <a:defPPr marL="414338" marR="0" indent="-414338" algn="l" defTabSz="110331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si_neu_6481 1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2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A7C381"/>
        </a:accent1>
        <a:accent2>
          <a:srgbClr val="C7DFB7"/>
        </a:accent2>
        <a:accent3>
          <a:srgbClr val="FFFFFF"/>
        </a:accent3>
        <a:accent4>
          <a:srgbClr val="000000"/>
        </a:accent4>
        <a:accent5>
          <a:srgbClr val="D0DEC1"/>
        </a:accent5>
        <a:accent6>
          <a:srgbClr val="B4CAA6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3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09058"/>
        </a:accent1>
        <a:accent2>
          <a:srgbClr val="FEB58C"/>
        </a:accent2>
        <a:accent3>
          <a:srgbClr val="FFFFFF"/>
        </a:accent3>
        <a:accent4>
          <a:srgbClr val="000000"/>
        </a:accent4>
        <a:accent5>
          <a:srgbClr val="F6C6B4"/>
        </a:accent5>
        <a:accent6>
          <a:srgbClr val="E6A47E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4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DA8D2"/>
        </a:accent1>
        <a:accent2>
          <a:srgbClr val="B0CED6"/>
        </a:accent2>
        <a:accent3>
          <a:srgbClr val="FFFFFF"/>
        </a:accent3>
        <a:accent4>
          <a:srgbClr val="000000"/>
        </a:accent4>
        <a:accent5>
          <a:srgbClr val="BFD1E5"/>
        </a:accent5>
        <a:accent6>
          <a:srgbClr val="9FBAC2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5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B2B2B2"/>
        </a:accent1>
        <a:accent2>
          <a:srgbClr val="A7C381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97B074"/>
        </a:accent6>
        <a:hlink>
          <a:srgbClr val="F09058"/>
        </a:hlink>
        <a:folHlink>
          <a:srgbClr val="7DA8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6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7DA8D2"/>
        </a:accent1>
        <a:accent2>
          <a:srgbClr val="A7C381"/>
        </a:accent2>
        <a:accent3>
          <a:srgbClr val="FFFFFF"/>
        </a:accent3>
        <a:accent4>
          <a:srgbClr val="000000"/>
        </a:accent4>
        <a:accent5>
          <a:srgbClr val="BFD1E5"/>
        </a:accent5>
        <a:accent6>
          <a:srgbClr val="97B074"/>
        </a:accent6>
        <a:hlink>
          <a:srgbClr val="F0905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7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F09058"/>
        </a:accent1>
        <a:accent2>
          <a:srgbClr val="A7C381"/>
        </a:accent2>
        <a:accent3>
          <a:srgbClr val="FFFFFF"/>
        </a:accent3>
        <a:accent4>
          <a:srgbClr val="000000"/>
        </a:accent4>
        <a:accent5>
          <a:srgbClr val="F6C6B4"/>
        </a:accent5>
        <a:accent6>
          <a:srgbClr val="97B074"/>
        </a:accent6>
        <a:hlink>
          <a:srgbClr val="7DA8D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i_neu_6481 8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A7C381"/>
        </a:accent1>
        <a:accent2>
          <a:srgbClr val="F09058"/>
        </a:accent2>
        <a:accent3>
          <a:srgbClr val="FFFFFF"/>
        </a:accent3>
        <a:accent4>
          <a:srgbClr val="000000"/>
        </a:accent4>
        <a:accent5>
          <a:srgbClr val="D0DEC1"/>
        </a:accent5>
        <a:accent6>
          <a:srgbClr val="D9824F"/>
        </a:accent6>
        <a:hlink>
          <a:srgbClr val="7DA8D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276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1_GCT</vt:lpstr>
      <vt:lpstr>Слайд 1</vt:lpstr>
      <vt:lpstr>Слайд 2</vt:lpstr>
      <vt:lpstr>От технологической сигнализации  к аналитической информации</vt:lpstr>
      <vt:lpstr> Расчёт значения фактических показателей ГТУ и ЦБК</vt:lpstr>
      <vt:lpstr> Методы расчёта фактических показателей</vt:lpstr>
      <vt:lpstr> Методы расчёта фактических показателей</vt:lpstr>
      <vt:lpstr>Применение Аналитической обработки технологических данных в ООО «Газпром трансгаз Сургут»</vt:lpstr>
      <vt:lpstr>Применение Аналитической обработки технологических данных в ООО «Газпром трансгаз Сургут»</vt:lpstr>
      <vt:lpstr> Индикаторы Общей эффективности оборудования</vt:lpstr>
      <vt:lpstr> Индикаторы Общей эффективности оборудования</vt:lpstr>
      <vt:lpstr>  Индикаторы Общей эффективности оборудования</vt:lpstr>
      <vt:lpstr>Слайд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Asus</cp:lastModifiedBy>
  <cp:revision>17</cp:revision>
  <dcterms:created xsi:type="dcterms:W3CDTF">2015-12-02T13:26:10Z</dcterms:created>
  <dcterms:modified xsi:type="dcterms:W3CDTF">2017-10-05T05:04:58Z</dcterms:modified>
</cp:coreProperties>
</file>