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9" r:id="rId2"/>
    <p:sldId id="334" r:id="rId3"/>
    <p:sldId id="355" r:id="rId4"/>
    <p:sldId id="343" r:id="rId5"/>
    <p:sldId id="354" r:id="rId6"/>
    <p:sldId id="332" r:id="rId7"/>
    <p:sldId id="346" r:id="rId8"/>
  </p:sldIdLst>
  <p:sldSz cx="9144000" cy="5143500" type="screen16x9"/>
  <p:notesSz cx="7099300" cy="10234613"/>
  <p:defaultTextStyle>
    <a:defPPr>
      <a:defRPr lang="uk-UA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6407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54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3" clrIdx="0">
    <p:extLst/>
  </p:cmAuthor>
  <p:cmAuthor id="2" name="Kisina" initials="K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DFF"/>
    <a:srgbClr val="D02222"/>
    <a:srgbClr val="002656"/>
    <a:srgbClr val="DD2782"/>
    <a:srgbClr val="FCAF17"/>
    <a:srgbClr val="F2385A"/>
    <a:srgbClr val="F5A503"/>
    <a:srgbClr val="36B1BF"/>
    <a:srgbClr val="4AD9D9"/>
    <a:srgbClr val="275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4" autoAdjust="0"/>
    <p:restoredTop sz="95340" autoAdjust="0"/>
  </p:normalViewPr>
  <p:slideViewPr>
    <p:cSldViewPr showGuides="1">
      <p:cViewPr varScale="1">
        <p:scale>
          <a:sx n="207" d="100"/>
          <a:sy n="207" d="100"/>
        </p:scale>
        <p:origin x="396" y="150"/>
      </p:cViewPr>
      <p:guideLst>
        <p:guide orient="horz" pos="2382"/>
        <p:guide pos="6407"/>
        <p:guide orient="horz" pos="1620"/>
        <p:guide pos="54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42" y="-90"/>
      </p:cViewPr>
      <p:guideLst>
        <p:guide orient="horz" pos="3127"/>
        <p:guide pos="2142"/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841054482818E-2"/>
          <c:y val="0.11701592047871801"/>
          <c:w val="0.98871589455171804"/>
          <c:h val="0.7693150986233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721728"/>
        <c:axId val="928427472"/>
      </c:lineChart>
      <c:catAx>
        <c:axId val="795721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8427472"/>
        <c:crosses val="autoZero"/>
        <c:auto val="1"/>
        <c:lblAlgn val="ctr"/>
        <c:lblOffset val="100"/>
        <c:noMultiLvlLbl val="0"/>
      </c:catAx>
      <c:valAx>
        <c:axId val="928427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9572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2225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92CA4-CD54-4743-AC96-C3A47F67859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AD5A628-ECFB-499A-A437-96D01C5C81EC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lIns="0" tIns="0" rIns="0" bIns="0"/>
        <a:lstStyle/>
        <a:p>
          <a:endParaRPr lang="ru-RU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5910C-270E-41C5-8F65-7D825361DF48}" type="parTrans" cxnId="{A9463177-026F-440F-AFCD-BADF5E80E5D7}">
      <dgm:prSet/>
      <dgm:spPr/>
      <dgm:t>
        <a:bodyPr/>
        <a:lstStyle/>
        <a:p>
          <a:endParaRPr lang="ru-RU" sz="1600"/>
        </a:p>
      </dgm:t>
    </dgm:pt>
    <dgm:pt modelId="{C0070375-64DD-4ECF-9FB7-DFF59B86CC67}" type="sibTrans" cxnId="{A9463177-026F-440F-AFCD-BADF5E80E5D7}">
      <dgm:prSet/>
      <dgm:spPr/>
      <dgm:t>
        <a:bodyPr/>
        <a:lstStyle/>
        <a:p>
          <a:endParaRPr lang="ru-RU" sz="1600"/>
        </a:p>
      </dgm:t>
    </dgm:pt>
    <dgm:pt modelId="{FBF188ED-AAB1-4C70-B9BF-8724C685B13F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lIns="0" tIns="0" rIns="0" bIns="0"/>
        <a:lstStyle/>
        <a:p>
          <a:endParaRPr lang="ru-RU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A84605-9193-44D4-B23D-6297030E7AA1}" type="parTrans" cxnId="{FDA28529-C4AE-4E63-B101-0BD82FE9A46F}">
      <dgm:prSet/>
      <dgm:spPr/>
      <dgm:t>
        <a:bodyPr/>
        <a:lstStyle/>
        <a:p>
          <a:endParaRPr lang="ru-RU" sz="1600"/>
        </a:p>
      </dgm:t>
    </dgm:pt>
    <dgm:pt modelId="{8154A33B-EC11-4794-ACCB-8285EE2133F1}" type="sibTrans" cxnId="{FDA28529-C4AE-4E63-B101-0BD82FE9A46F}">
      <dgm:prSet/>
      <dgm:spPr/>
      <dgm:t>
        <a:bodyPr/>
        <a:lstStyle/>
        <a:p>
          <a:endParaRPr lang="ru-RU" sz="1600"/>
        </a:p>
      </dgm:t>
    </dgm:pt>
    <dgm:pt modelId="{C31F3785-9F87-488F-BC23-E99357308DD3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BE71F5-FC61-4A8E-827F-3C733410293B}" type="parTrans" cxnId="{3038019D-739A-4CFA-ABA4-061775B6E6DF}">
      <dgm:prSet/>
      <dgm:spPr/>
      <dgm:t>
        <a:bodyPr/>
        <a:lstStyle/>
        <a:p>
          <a:endParaRPr lang="ru-RU" sz="1600"/>
        </a:p>
      </dgm:t>
    </dgm:pt>
    <dgm:pt modelId="{FBDEAFC5-7DF8-41F9-9860-B2D803A24F0D}" type="sibTrans" cxnId="{3038019D-739A-4CFA-ABA4-061775B6E6DF}">
      <dgm:prSet/>
      <dgm:spPr/>
      <dgm:t>
        <a:bodyPr/>
        <a:lstStyle/>
        <a:p>
          <a:endParaRPr lang="ru-RU" sz="1600"/>
        </a:p>
      </dgm:t>
    </dgm:pt>
    <dgm:pt modelId="{9347E707-A540-43AD-9264-6CD87BE5CCD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DF1BE-85D7-41A1-B572-E1BE8E66F3AA}" type="parTrans" cxnId="{FA7635DE-C8C6-4F88-971D-857127CD1E21}">
      <dgm:prSet/>
      <dgm:spPr/>
      <dgm:t>
        <a:bodyPr/>
        <a:lstStyle/>
        <a:p>
          <a:endParaRPr lang="ru-RU" sz="1600"/>
        </a:p>
      </dgm:t>
    </dgm:pt>
    <dgm:pt modelId="{93D79F43-03CB-4AAF-802E-731A7F3EB77A}" type="sibTrans" cxnId="{FA7635DE-C8C6-4F88-971D-857127CD1E21}">
      <dgm:prSet/>
      <dgm:spPr/>
      <dgm:t>
        <a:bodyPr/>
        <a:lstStyle/>
        <a:p>
          <a:endParaRPr lang="ru-RU" sz="1600"/>
        </a:p>
      </dgm:t>
    </dgm:pt>
    <dgm:pt modelId="{03CC5352-5B17-40CB-84FF-8760D5D8E1D4}">
      <dgm:prSet phldrT="[Текст]" custT="1"/>
      <dgm:spPr>
        <a:noFill/>
        <a:ln>
          <a:noFill/>
        </a:ln>
      </dgm:spPr>
      <dgm:t>
        <a:bodyPr/>
        <a:lstStyle/>
        <a:p>
          <a:endParaRPr lang="ru-RU" sz="3600" b="1" cap="all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E48AF31-6CD5-463F-87BA-CDBA201AA79F}" type="sibTrans" cxnId="{A002D155-AC9D-4E69-9DFF-3C26D824838D}">
      <dgm:prSet/>
      <dgm:spPr/>
      <dgm:t>
        <a:bodyPr/>
        <a:lstStyle/>
        <a:p>
          <a:endParaRPr lang="ru-RU" sz="1600"/>
        </a:p>
      </dgm:t>
    </dgm:pt>
    <dgm:pt modelId="{31D17612-3D32-4F2D-9F84-AC2C3621F740}" type="parTrans" cxnId="{A002D155-AC9D-4E69-9DFF-3C26D824838D}">
      <dgm:prSet/>
      <dgm:spPr/>
      <dgm:t>
        <a:bodyPr/>
        <a:lstStyle/>
        <a:p>
          <a:endParaRPr lang="ru-RU" sz="1600"/>
        </a:p>
      </dgm:t>
    </dgm:pt>
    <dgm:pt modelId="{6FD6887E-A7C1-46FC-A039-16E198116F70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lIns="0" tIns="0" rIns="0" bIns="0"/>
        <a:lstStyle/>
        <a:p>
          <a:endParaRPr lang="ru-RU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BA0F3F-6F93-44EA-B355-EB0C79721FA3}" type="sibTrans" cxnId="{440CE5C9-E3A6-4C80-B42A-7A6D3852E311}">
      <dgm:prSet/>
      <dgm:spPr/>
      <dgm:t>
        <a:bodyPr/>
        <a:lstStyle/>
        <a:p>
          <a:endParaRPr lang="ru-RU" sz="1600"/>
        </a:p>
      </dgm:t>
    </dgm:pt>
    <dgm:pt modelId="{E1935577-00BA-478A-B021-FF5BC0DB6B64}" type="parTrans" cxnId="{440CE5C9-E3A6-4C80-B42A-7A6D3852E311}">
      <dgm:prSet/>
      <dgm:spPr/>
      <dgm:t>
        <a:bodyPr/>
        <a:lstStyle/>
        <a:p>
          <a:endParaRPr lang="ru-RU" sz="1600"/>
        </a:p>
      </dgm:t>
    </dgm:pt>
    <dgm:pt modelId="{8831F87B-DC13-4908-A492-E55E41C4D689}" type="pres">
      <dgm:prSet presAssocID="{1A192CA4-CD54-4743-AC96-C3A47F6785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2F6B66-41F7-418D-894F-EE204E5FDD60}" type="pres">
      <dgm:prSet presAssocID="{03CC5352-5B17-40CB-84FF-8760D5D8E1D4}" presName="centerShape" presStyleLbl="node0" presStyleIdx="0" presStyleCnt="1"/>
      <dgm:spPr/>
      <dgm:t>
        <a:bodyPr/>
        <a:lstStyle/>
        <a:p>
          <a:endParaRPr lang="ru-RU"/>
        </a:p>
      </dgm:t>
    </dgm:pt>
    <dgm:pt modelId="{F31EFB72-721C-495E-85E4-7F33D06B53CB}" type="pres">
      <dgm:prSet presAssocID="{FAD5A628-ECFB-499A-A437-96D01C5C81EC}" presName="node" presStyleLbl="node1" presStyleIdx="0" presStyleCnt="5" custScaleX="130863" custScaleY="129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0C924-FB47-42C2-B986-72661B6FE7E2}" type="pres">
      <dgm:prSet presAssocID="{FAD5A628-ECFB-499A-A437-96D01C5C81EC}" presName="dummy" presStyleCnt="0"/>
      <dgm:spPr/>
    </dgm:pt>
    <dgm:pt modelId="{5F9C053B-EA71-410F-8581-059BFA1D39A8}" type="pres">
      <dgm:prSet presAssocID="{C0070375-64DD-4ECF-9FB7-DFF59B86CC6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C030742-24A8-4DB8-AB0A-71EE18AC9E22}" type="pres">
      <dgm:prSet presAssocID="{FBF188ED-AAB1-4C70-B9BF-8724C685B13F}" presName="node" presStyleLbl="node1" presStyleIdx="1" presStyleCnt="5" custScaleX="141903" custScaleY="129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5BE27-E90C-4EF5-87B0-7448A9F2606C}" type="pres">
      <dgm:prSet presAssocID="{FBF188ED-AAB1-4C70-B9BF-8724C685B13F}" presName="dummy" presStyleCnt="0"/>
      <dgm:spPr/>
    </dgm:pt>
    <dgm:pt modelId="{09D38F8A-5868-43DC-A98A-F1CB1427AE1C}" type="pres">
      <dgm:prSet presAssocID="{8154A33B-EC11-4794-ACCB-8285EE2133F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9F0C35E-5899-465B-8B1F-492DD221281F}" type="pres">
      <dgm:prSet presAssocID="{6FD6887E-A7C1-46FC-A039-16E198116F70}" presName="node" presStyleLbl="node1" presStyleIdx="2" presStyleCnt="5" custScaleX="136909" custScaleY="135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40995-4869-498F-A248-C2564026520D}" type="pres">
      <dgm:prSet presAssocID="{6FD6887E-A7C1-46FC-A039-16E198116F70}" presName="dummy" presStyleCnt="0"/>
      <dgm:spPr/>
    </dgm:pt>
    <dgm:pt modelId="{B6A4DF04-BE5D-47CC-BABB-E68A20A134D1}" type="pres">
      <dgm:prSet presAssocID="{A8BA0F3F-6F93-44EA-B355-EB0C79721FA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4852480-3983-49DC-88E5-49EBAEC98928}" type="pres">
      <dgm:prSet presAssocID="{C31F3785-9F87-488F-BC23-E99357308DD3}" presName="node" presStyleLbl="node1" presStyleIdx="3" presStyleCnt="5" custScaleX="137612" custScaleY="134248" custRadScaleRad="105211" custRadScaleInc="16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E726E-48F4-48E3-9742-D73324EEE701}" type="pres">
      <dgm:prSet presAssocID="{C31F3785-9F87-488F-BC23-E99357308DD3}" presName="dummy" presStyleCnt="0"/>
      <dgm:spPr/>
    </dgm:pt>
    <dgm:pt modelId="{4747B588-ECAA-4762-8DB9-A4FF85A9A5D8}" type="pres">
      <dgm:prSet presAssocID="{FBDEAFC5-7DF8-41F9-9860-B2D803A24F0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43577BA-96BE-4AFD-8672-18DDA7E87CBB}" type="pres">
      <dgm:prSet presAssocID="{9347E707-A540-43AD-9264-6CD87BE5CCDA}" presName="node" presStyleLbl="node1" presStyleIdx="4" presStyleCnt="5" custScaleX="134207" custScaleY="122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0C7CE-227B-4503-9FC3-FFC836A3D410}" type="pres">
      <dgm:prSet presAssocID="{9347E707-A540-43AD-9264-6CD87BE5CCDA}" presName="dummy" presStyleCnt="0"/>
      <dgm:spPr/>
    </dgm:pt>
    <dgm:pt modelId="{42F66A6C-7360-49DD-A0CA-23473522B7EB}" type="pres">
      <dgm:prSet presAssocID="{93D79F43-03CB-4AAF-802E-731A7F3EB77A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A7635DE-C8C6-4F88-971D-857127CD1E21}" srcId="{03CC5352-5B17-40CB-84FF-8760D5D8E1D4}" destId="{9347E707-A540-43AD-9264-6CD87BE5CCDA}" srcOrd="4" destOrd="0" parTransId="{E40DF1BE-85D7-41A1-B572-E1BE8E66F3AA}" sibTransId="{93D79F43-03CB-4AAF-802E-731A7F3EB77A}"/>
    <dgm:cxn modelId="{6969D1FA-6C9F-4208-8EFD-5C88B285D7E6}" type="presOf" srcId="{6FD6887E-A7C1-46FC-A039-16E198116F70}" destId="{99F0C35E-5899-465B-8B1F-492DD221281F}" srcOrd="0" destOrd="0" presId="urn:microsoft.com/office/officeart/2005/8/layout/radial6"/>
    <dgm:cxn modelId="{01705B66-8205-4ED1-9957-607BC0A0D414}" type="presOf" srcId="{C0070375-64DD-4ECF-9FB7-DFF59B86CC67}" destId="{5F9C053B-EA71-410F-8581-059BFA1D39A8}" srcOrd="0" destOrd="0" presId="urn:microsoft.com/office/officeart/2005/8/layout/radial6"/>
    <dgm:cxn modelId="{440CE5C9-E3A6-4C80-B42A-7A6D3852E311}" srcId="{03CC5352-5B17-40CB-84FF-8760D5D8E1D4}" destId="{6FD6887E-A7C1-46FC-A039-16E198116F70}" srcOrd="2" destOrd="0" parTransId="{E1935577-00BA-478A-B021-FF5BC0DB6B64}" sibTransId="{A8BA0F3F-6F93-44EA-B355-EB0C79721FA3}"/>
    <dgm:cxn modelId="{A9463177-026F-440F-AFCD-BADF5E80E5D7}" srcId="{03CC5352-5B17-40CB-84FF-8760D5D8E1D4}" destId="{FAD5A628-ECFB-499A-A437-96D01C5C81EC}" srcOrd="0" destOrd="0" parTransId="{DD05910C-270E-41C5-8F65-7D825361DF48}" sibTransId="{C0070375-64DD-4ECF-9FB7-DFF59B86CC67}"/>
    <dgm:cxn modelId="{2E986EDE-7150-450F-97D8-F8727CCBF95F}" type="presOf" srcId="{A8BA0F3F-6F93-44EA-B355-EB0C79721FA3}" destId="{B6A4DF04-BE5D-47CC-BABB-E68A20A134D1}" srcOrd="0" destOrd="0" presId="urn:microsoft.com/office/officeart/2005/8/layout/radial6"/>
    <dgm:cxn modelId="{1D10CF08-A4D3-4F61-9E04-F8F93D4369BE}" type="presOf" srcId="{C31F3785-9F87-488F-BC23-E99357308DD3}" destId="{C4852480-3983-49DC-88E5-49EBAEC98928}" srcOrd="0" destOrd="0" presId="urn:microsoft.com/office/officeart/2005/8/layout/radial6"/>
    <dgm:cxn modelId="{367640A0-1FF5-4120-B3B9-7CA448D0041E}" type="presOf" srcId="{FAD5A628-ECFB-499A-A437-96D01C5C81EC}" destId="{F31EFB72-721C-495E-85E4-7F33D06B53CB}" srcOrd="0" destOrd="0" presId="urn:microsoft.com/office/officeart/2005/8/layout/radial6"/>
    <dgm:cxn modelId="{A002D155-AC9D-4E69-9DFF-3C26D824838D}" srcId="{1A192CA4-CD54-4743-AC96-C3A47F678595}" destId="{03CC5352-5B17-40CB-84FF-8760D5D8E1D4}" srcOrd="0" destOrd="0" parTransId="{31D17612-3D32-4F2D-9F84-AC2C3621F740}" sibTransId="{7E48AF31-6CD5-463F-87BA-CDBA201AA79F}"/>
    <dgm:cxn modelId="{C24261DD-37B9-414E-AECF-8C233DCFDAEA}" type="presOf" srcId="{FBF188ED-AAB1-4C70-B9BF-8724C685B13F}" destId="{4C030742-24A8-4DB8-AB0A-71EE18AC9E22}" srcOrd="0" destOrd="0" presId="urn:microsoft.com/office/officeart/2005/8/layout/radial6"/>
    <dgm:cxn modelId="{92D764C2-7393-4514-A623-2ED94092A40C}" type="presOf" srcId="{FBDEAFC5-7DF8-41F9-9860-B2D803A24F0D}" destId="{4747B588-ECAA-4762-8DB9-A4FF85A9A5D8}" srcOrd="0" destOrd="0" presId="urn:microsoft.com/office/officeart/2005/8/layout/radial6"/>
    <dgm:cxn modelId="{746FD0F5-5E3B-4136-A8A8-9051FB7308BC}" type="presOf" srcId="{8154A33B-EC11-4794-ACCB-8285EE2133F1}" destId="{09D38F8A-5868-43DC-A98A-F1CB1427AE1C}" srcOrd="0" destOrd="0" presId="urn:microsoft.com/office/officeart/2005/8/layout/radial6"/>
    <dgm:cxn modelId="{FDA28529-C4AE-4E63-B101-0BD82FE9A46F}" srcId="{03CC5352-5B17-40CB-84FF-8760D5D8E1D4}" destId="{FBF188ED-AAB1-4C70-B9BF-8724C685B13F}" srcOrd="1" destOrd="0" parTransId="{F5A84605-9193-44D4-B23D-6297030E7AA1}" sibTransId="{8154A33B-EC11-4794-ACCB-8285EE2133F1}"/>
    <dgm:cxn modelId="{A6FBEE3C-5A0E-455B-8FA1-17068C0BC1D0}" type="presOf" srcId="{9347E707-A540-43AD-9264-6CD87BE5CCDA}" destId="{743577BA-96BE-4AFD-8672-18DDA7E87CBB}" srcOrd="0" destOrd="0" presId="urn:microsoft.com/office/officeart/2005/8/layout/radial6"/>
    <dgm:cxn modelId="{92339810-AB24-457B-9C8E-5DFBF6D8D1C2}" type="presOf" srcId="{03CC5352-5B17-40CB-84FF-8760D5D8E1D4}" destId="{932F6B66-41F7-418D-894F-EE204E5FDD60}" srcOrd="0" destOrd="0" presId="urn:microsoft.com/office/officeart/2005/8/layout/radial6"/>
    <dgm:cxn modelId="{3038019D-739A-4CFA-ABA4-061775B6E6DF}" srcId="{03CC5352-5B17-40CB-84FF-8760D5D8E1D4}" destId="{C31F3785-9F87-488F-BC23-E99357308DD3}" srcOrd="3" destOrd="0" parTransId="{33BE71F5-FC61-4A8E-827F-3C733410293B}" sibTransId="{FBDEAFC5-7DF8-41F9-9860-B2D803A24F0D}"/>
    <dgm:cxn modelId="{6C5BAEF2-922A-481B-B236-8E66E16D79E1}" type="presOf" srcId="{93D79F43-03CB-4AAF-802E-731A7F3EB77A}" destId="{42F66A6C-7360-49DD-A0CA-23473522B7EB}" srcOrd="0" destOrd="0" presId="urn:microsoft.com/office/officeart/2005/8/layout/radial6"/>
    <dgm:cxn modelId="{5613496E-90C7-4F52-A9C3-22A6EAA2B420}" type="presOf" srcId="{1A192CA4-CD54-4743-AC96-C3A47F678595}" destId="{8831F87B-DC13-4908-A492-E55E41C4D689}" srcOrd="0" destOrd="0" presId="urn:microsoft.com/office/officeart/2005/8/layout/radial6"/>
    <dgm:cxn modelId="{37BBCB4D-7DE4-4EB3-B8AF-F94C874E7402}" type="presParOf" srcId="{8831F87B-DC13-4908-A492-E55E41C4D689}" destId="{932F6B66-41F7-418D-894F-EE204E5FDD60}" srcOrd="0" destOrd="0" presId="urn:microsoft.com/office/officeart/2005/8/layout/radial6"/>
    <dgm:cxn modelId="{3790F818-3F4C-4BDB-A310-C207A27A2203}" type="presParOf" srcId="{8831F87B-DC13-4908-A492-E55E41C4D689}" destId="{F31EFB72-721C-495E-85E4-7F33D06B53CB}" srcOrd="1" destOrd="0" presId="urn:microsoft.com/office/officeart/2005/8/layout/radial6"/>
    <dgm:cxn modelId="{C17E83DF-D02F-46E6-8D8E-01D9F89628A5}" type="presParOf" srcId="{8831F87B-DC13-4908-A492-E55E41C4D689}" destId="{8860C924-FB47-42C2-B986-72661B6FE7E2}" srcOrd="2" destOrd="0" presId="urn:microsoft.com/office/officeart/2005/8/layout/radial6"/>
    <dgm:cxn modelId="{C551BCAA-1E4A-42E1-9C5F-37ED0BC75A07}" type="presParOf" srcId="{8831F87B-DC13-4908-A492-E55E41C4D689}" destId="{5F9C053B-EA71-410F-8581-059BFA1D39A8}" srcOrd="3" destOrd="0" presId="urn:microsoft.com/office/officeart/2005/8/layout/radial6"/>
    <dgm:cxn modelId="{E8ABF576-12AC-4D73-A1F5-19CE9B8AC34F}" type="presParOf" srcId="{8831F87B-DC13-4908-A492-E55E41C4D689}" destId="{4C030742-24A8-4DB8-AB0A-71EE18AC9E22}" srcOrd="4" destOrd="0" presId="urn:microsoft.com/office/officeart/2005/8/layout/radial6"/>
    <dgm:cxn modelId="{7D7182C7-1B3C-4ED4-B3CA-5D247542939D}" type="presParOf" srcId="{8831F87B-DC13-4908-A492-E55E41C4D689}" destId="{4895BE27-E90C-4EF5-87B0-7448A9F2606C}" srcOrd="5" destOrd="0" presId="urn:microsoft.com/office/officeart/2005/8/layout/radial6"/>
    <dgm:cxn modelId="{7A3E315A-2CF0-4FC1-BA1E-036111FD8F1E}" type="presParOf" srcId="{8831F87B-DC13-4908-A492-E55E41C4D689}" destId="{09D38F8A-5868-43DC-A98A-F1CB1427AE1C}" srcOrd="6" destOrd="0" presId="urn:microsoft.com/office/officeart/2005/8/layout/radial6"/>
    <dgm:cxn modelId="{8DD00176-A094-4479-A7FD-5837E0F87037}" type="presParOf" srcId="{8831F87B-DC13-4908-A492-E55E41C4D689}" destId="{99F0C35E-5899-465B-8B1F-492DD221281F}" srcOrd="7" destOrd="0" presId="urn:microsoft.com/office/officeart/2005/8/layout/radial6"/>
    <dgm:cxn modelId="{D58B0397-D90D-4FCA-9E02-2B062B125229}" type="presParOf" srcId="{8831F87B-DC13-4908-A492-E55E41C4D689}" destId="{6E940995-4869-498F-A248-C2564026520D}" srcOrd="8" destOrd="0" presId="urn:microsoft.com/office/officeart/2005/8/layout/radial6"/>
    <dgm:cxn modelId="{73B0BFAF-BF69-4B6B-B4CA-E000A861E566}" type="presParOf" srcId="{8831F87B-DC13-4908-A492-E55E41C4D689}" destId="{B6A4DF04-BE5D-47CC-BABB-E68A20A134D1}" srcOrd="9" destOrd="0" presId="urn:microsoft.com/office/officeart/2005/8/layout/radial6"/>
    <dgm:cxn modelId="{30D2310B-B1A8-4FDF-A5E6-A963DAC03116}" type="presParOf" srcId="{8831F87B-DC13-4908-A492-E55E41C4D689}" destId="{C4852480-3983-49DC-88E5-49EBAEC98928}" srcOrd="10" destOrd="0" presId="urn:microsoft.com/office/officeart/2005/8/layout/radial6"/>
    <dgm:cxn modelId="{A235F446-B893-4772-9168-AAEF503A5942}" type="presParOf" srcId="{8831F87B-DC13-4908-A492-E55E41C4D689}" destId="{E9DE726E-48F4-48E3-9742-D73324EEE701}" srcOrd="11" destOrd="0" presId="urn:microsoft.com/office/officeart/2005/8/layout/radial6"/>
    <dgm:cxn modelId="{F4C93376-679B-420B-AAC0-2A27C035FC01}" type="presParOf" srcId="{8831F87B-DC13-4908-A492-E55E41C4D689}" destId="{4747B588-ECAA-4762-8DB9-A4FF85A9A5D8}" srcOrd="12" destOrd="0" presId="urn:microsoft.com/office/officeart/2005/8/layout/radial6"/>
    <dgm:cxn modelId="{FC3110B9-988C-47F5-9579-8E731CD80BCD}" type="presParOf" srcId="{8831F87B-DC13-4908-A492-E55E41C4D689}" destId="{743577BA-96BE-4AFD-8672-18DDA7E87CBB}" srcOrd="13" destOrd="0" presId="urn:microsoft.com/office/officeart/2005/8/layout/radial6"/>
    <dgm:cxn modelId="{45437978-734C-4A07-9E93-D5A1EA5CDE48}" type="presParOf" srcId="{8831F87B-DC13-4908-A492-E55E41C4D689}" destId="{5D60C7CE-227B-4503-9FC3-FFC836A3D410}" srcOrd="14" destOrd="0" presId="urn:microsoft.com/office/officeart/2005/8/layout/radial6"/>
    <dgm:cxn modelId="{A1CEE661-3D49-4B1C-A96F-F99CF01C47BD}" type="presParOf" srcId="{8831F87B-DC13-4908-A492-E55E41C4D689}" destId="{42F66A6C-7360-49DD-A0CA-23473522B7E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A3BFD-5263-42DD-9040-99BAB2DB155C}" type="doc">
      <dgm:prSet loTypeId="urn:microsoft.com/office/officeart/2005/8/layout/vList2" loCatId="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C296D0FD-91A6-4550-B2FE-81A0A10A2E62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bg1"/>
              </a:solidFill>
            </a:rPr>
            <a:t>Внедрение сквозного инспекционного сопровождения производства трубной продукции, сертифицированной в ИНТЕРГАЗСЕРТ.</a:t>
          </a:r>
          <a:endParaRPr lang="ru-RU" sz="1200" b="0" dirty="0">
            <a:solidFill>
              <a:schemeClr val="bg1"/>
            </a:solidFill>
          </a:endParaRPr>
        </a:p>
      </dgm:t>
    </dgm:pt>
    <dgm:pt modelId="{98C9B9D4-677D-4A24-BF1A-019B5A149351}" type="sibTrans" cxnId="{AD9D94C4-BF76-49F7-A7A4-8BE87C865967}">
      <dgm:prSet/>
      <dgm:spPr/>
      <dgm:t>
        <a:bodyPr/>
        <a:lstStyle/>
        <a:p>
          <a:endParaRPr lang="ru-RU" sz="1200" b="0">
            <a:solidFill>
              <a:schemeClr val="tx1"/>
            </a:solidFill>
          </a:endParaRPr>
        </a:p>
      </dgm:t>
    </dgm:pt>
    <dgm:pt modelId="{D484E700-2CA4-464D-82A0-A3E43D0C2443}" type="parTrans" cxnId="{AD9D94C4-BF76-49F7-A7A4-8BE87C865967}">
      <dgm:prSet/>
      <dgm:spPr/>
      <dgm:t>
        <a:bodyPr/>
        <a:lstStyle/>
        <a:p>
          <a:endParaRPr lang="ru-RU" sz="1200" b="0">
            <a:solidFill>
              <a:schemeClr val="tx1"/>
            </a:solidFill>
          </a:endParaRPr>
        </a:p>
      </dgm:t>
    </dgm:pt>
    <dgm:pt modelId="{73B45D72-97CF-401D-8AC4-BD96DB3061B2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bg1"/>
              </a:solidFill>
            </a:rPr>
            <a:t>Повышение качества регламентов управления инфраструктурными проектами и внедрение</a:t>
          </a:r>
          <a:r>
            <a:rPr lang="ru-RU" sz="1200" b="0" baseline="0" dirty="0" smtClean="0">
              <a:solidFill>
                <a:schemeClr val="bg1"/>
              </a:solidFill>
            </a:rPr>
            <a:t> системы управления рисками, непосредственно влияющих на качество трубной продукции.</a:t>
          </a:r>
          <a:endParaRPr lang="ru-RU" sz="1200" b="0" dirty="0">
            <a:solidFill>
              <a:schemeClr val="bg1"/>
            </a:solidFill>
          </a:endParaRPr>
        </a:p>
      </dgm:t>
    </dgm:pt>
    <dgm:pt modelId="{BEC67DF0-406F-4908-9F17-AC6D705333FF}" type="sibTrans" cxnId="{928BBF1E-5B66-4BA0-8F3F-091787CDFD04}">
      <dgm:prSet/>
      <dgm:spPr/>
      <dgm:t>
        <a:bodyPr/>
        <a:lstStyle/>
        <a:p>
          <a:endParaRPr lang="ru-RU" sz="1200" b="0">
            <a:solidFill>
              <a:schemeClr val="tx1"/>
            </a:solidFill>
          </a:endParaRPr>
        </a:p>
      </dgm:t>
    </dgm:pt>
    <dgm:pt modelId="{2DE2EC13-4C95-47B2-863E-CEA87F60B510}" type="parTrans" cxnId="{928BBF1E-5B66-4BA0-8F3F-091787CDFD04}">
      <dgm:prSet/>
      <dgm:spPr/>
      <dgm:t>
        <a:bodyPr/>
        <a:lstStyle/>
        <a:p>
          <a:endParaRPr lang="ru-RU" sz="1200" b="0">
            <a:solidFill>
              <a:schemeClr val="tx1"/>
            </a:solidFill>
          </a:endParaRPr>
        </a:p>
      </dgm:t>
    </dgm:pt>
    <dgm:pt modelId="{9D230D62-55CD-4672-9B6A-254C3909855C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200" b="0" dirty="0" smtClean="0"/>
            <a:t>Создание единого  цифрового пространства проекта (ЕЦП</a:t>
          </a:r>
          <a:r>
            <a:rPr lang="en-US" sz="1200" b="0" dirty="0" smtClean="0"/>
            <a:t>)</a:t>
          </a:r>
          <a:r>
            <a:rPr lang="ru-RU" sz="1200" b="0" dirty="0" smtClean="0"/>
            <a:t> включающего контроль и управление  процессами жизненного цикла трубной продукции в реальном масштабе времени на основе моделирования и  анализа рисков инфраструктурных проектов в разрезе понятия «качество», надежности и эффективности.  </a:t>
          </a:r>
          <a:endParaRPr lang="ru-RU" sz="1200" b="0" dirty="0">
            <a:solidFill>
              <a:schemeClr val="bg1"/>
            </a:solidFill>
          </a:endParaRPr>
        </a:p>
      </dgm:t>
    </dgm:pt>
    <dgm:pt modelId="{AED76442-00E5-4B0A-840D-94A0A29D562A}" type="sibTrans" cxnId="{F489341D-8AA3-459B-A97D-D9BB73AF09A1}">
      <dgm:prSet/>
      <dgm:spPr/>
      <dgm:t>
        <a:bodyPr/>
        <a:lstStyle/>
        <a:p>
          <a:endParaRPr lang="ru-RU" sz="1200" b="0">
            <a:solidFill>
              <a:schemeClr val="tx1"/>
            </a:solidFill>
          </a:endParaRPr>
        </a:p>
      </dgm:t>
    </dgm:pt>
    <dgm:pt modelId="{1166F918-50DD-48FB-8396-D3D688E6742C}" type="parTrans" cxnId="{F489341D-8AA3-459B-A97D-D9BB73AF09A1}">
      <dgm:prSet/>
      <dgm:spPr/>
      <dgm:t>
        <a:bodyPr/>
        <a:lstStyle/>
        <a:p>
          <a:endParaRPr lang="ru-RU" sz="1200" b="0">
            <a:solidFill>
              <a:schemeClr val="tx1"/>
            </a:solidFill>
          </a:endParaRPr>
        </a:p>
      </dgm:t>
    </dgm:pt>
    <dgm:pt modelId="{024D5A8F-4E64-43F3-8AE1-C7685DBB874C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bg1"/>
              </a:solidFill>
            </a:rPr>
            <a:t>Разработка и внедрение общих  технических условий отражающих  методы обеспечения  технико-экономически обоснованных требований к </a:t>
          </a:r>
          <a:r>
            <a:rPr lang="ru-RU" sz="1200" b="0" baseline="0" dirty="0" smtClean="0">
              <a:solidFill>
                <a:schemeClr val="bg1"/>
              </a:solidFill>
            </a:rPr>
            <a:t>трубной продукции при производстве </a:t>
          </a:r>
          <a:r>
            <a:rPr lang="ru-RU" sz="1200" b="0" dirty="0" smtClean="0">
              <a:solidFill>
                <a:schemeClr val="bg1"/>
              </a:solidFill>
            </a:rPr>
            <a:t> строительстве и эксплуатации инфраструктурных проектов</a:t>
          </a:r>
          <a:r>
            <a:rPr lang="ru-RU" sz="1200" b="0" baseline="0" dirty="0" smtClean="0">
              <a:solidFill>
                <a:schemeClr val="bg1"/>
              </a:solidFill>
            </a:rPr>
            <a:t>.</a:t>
          </a:r>
          <a:endParaRPr lang="ru-RU" sz="1200" b="0" dirty="0">
            <a:solidFill>
              <a:schemeClr val="bg1"/>
            </a:solidFill>
          </a:endParaRPr>
        </a:p>
      </dgm:t>
    </dgm:pt>
    <dgm:pt modelId="{2E6635A0-4ED3-4E09-9B4C-777ADDBAB32A}" type="parTrans" cxnId="{8024E313-BE5C-4CFF-9288-C60F0CF6B9C4}">
      <dgm:prSet/>
      <dgm:spPr/>
      <dgm:t>
        <a:bodyPr/>
        <a:lstStyle/>
        <a:p>
          <a:endParaRPr lang="ru-RU" sz="1200"/>
        </a:p>
      </dgm:t>
    </dgm:pt>
    <dgm:pt modelId="{91B1AC49-BE8A-4CDD-AE9C-4DE929893CA8}" type="sibTrans" cxnId="{8024E313-BE5C-4CFF-9288-C60F0CF6B9C4}">
      <dgm:prSet/>
      <dgm:spPr/>
      <dgm:t>
        <a:bodyPr/>
        <a:lstStyle/>
        <a:p>
          <a:endParaRPr lang="ru-RU" sz="1200"/>
        </a:p>
      </dgm:t>
    </dgm:pt>
    <dgm:pt modelId="{D62D014D-8FE0-F842-B101-EEDA2B779320}" type="pres">
      <dgm:prSet presAssocID="{9B3A3BFD-5263-42DD-9040-99BAB2DB15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7AD2EF-FA0F-6546-A86F-E2AE5284DA88}" type="pres">
      <dgm:prSet presAssocID="{73B45D72-97CF-401D-8AC4-BD96DB3061B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817B4-8520-F04C-9830-501DC743B335}" type="pres">
      <dgm:prSet presAssocID="{BEC67DF0-406F-4908-9F17-AC6D705333FF}" presName="spacer" presStyleCnt="0"/>
      <dgm:spPr/>
      <dgm:t>
        <a:bodyPr/>
        <a:lstStyle/>
        <a:p>
          <a:endParaRPr lang="ru-RU"/>
        </a:p>
      </dgm:t>
    </dgm:pt>
    <dgm:pt modelId="{510DE888-5C1A-4EE6-9088-E5EF65C15BEE}" type="pres">
      <dgm:prSet presAssocID="{024D5A8F-4E64-43F3-8AE1-C7685DBB874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25C8B-640B-4046-A798-563188EF8320}" type="pres">
      <dgm:prSet presAssocID="{91B1AC49-BE8A-4CDD-AE9C-4DE929893CA8}" presName="spacer" presStyleCnt="0"/>
      <dgm:spPr/>
    </dgm:pt>
    <dgm:pt modelId="{94A4E27D-226D-464A-B668-709DD7B52C88}" type="pres">
      <dgm:prSet presAssocID="{C296D0FD-91A6-4550-B2FE-81A0A10A2E6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11CF5-175B-BD4F-8F69-041F6D10ACD7}" type="pres">
      <dgm:prSet presAssocID="{98C9B9D4-677D-4A24-BF1A-019B5A149351}" presName="spacer" presStyleCnt="0"/>
      <dgm:spPr/>
      <dgm:t>
        <a:bodyPr/>
        <a:lstStyle/>
        <a:p>
          <a:endParaRPr lang="ru-RU"/>
        </a:p>
      </dgm:t>
    </dgm:pt>
    <dgm:pt modelId="{63645891-C5EB-5148-B047-B81225DB087F}" type="pres">
      <dgm:prSet presAssocID="{9D230D62-55CD-4672-9B6A-254C3909855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DD724B-B40F-4947-932C-209430E08E43}" type="presOf" srcId="{C296D0FD-91A6-4550-B2FE-81A0A10A2E62}" destId="{94A4E27D-226D-464A-B668-709DD7B52C88}" srcOrd="0" destOrd="0" presId="urn:microsoft.com/office/officeart/2005/8/layout/vList2"/>
    <dgm:cxn modelId="{6575CBC5-E69E-43C4-858F-F7FDC1FC5A3F}" type="presOf" srcId="{73B45D72-97CF-401D-8AC4-BD96DB3061B2}" destId="{D57AD2EF-FA0F-6546-A86F-E2AE5284DA88}" srcOrd="0" destOrd="0" presId="urn:microsoft.com/office/officeart/2005/8/layout/vList2"/>
    <dgm:cxn modelId="{A5DAF5C7-7CC7-40C1-86DE-009190DB7A22}" type="presOf" srcId="{024D5A8F-4E64-43F3-8AE1-C7685DBB874C}" destId="{510DE888-5C1A-4EE6-9088-E5EF65C15BEE}" srcOrd="0" destOrd="0" presId="urn:microsoft.com/office/officeart/2005/8/layout/vList2"/>
    <dgm:cxn modelId="{F489341D-8AA3-459B-A97D-D9BB73AF09A1}" srcId="{9B3A3BFD-5263-42DD-9040-99BAB2DB155C}" destId="{9D230D62-55CD-4672-9B6A-254C3909855C}" srcOrd="3" destOrd="0" parTransId="{1166F918-50DD-48FB-8396-D3D688E6742C}" sibTransId="{AED76442-00E5-4B0A-840D-94A0A29D562A}"/>
    <dgm:cxn modelId="{928BBF1E-5B66-4BA0-8F3F-091787CDFD04}" srcId="{9B3A3BFD-5263-42DD-9040-99BAB2DB155C}" destId="{73B45D72-97CF-401D-8AC4-BD96DB3061B2}" srcOrd="0" destOrd="0" parTransId="{2DE2EC13-4C95-47B2-863E-CEA87F60B510}" sibTransId="{BEC67DF0-406F-4908-9F17-AC6D705333FF}"/>
    <dgm:cxn modelId="{330A89A0-2BAE-4668-B78F-B0E3C58ECEA6}" type="presOf" srcId="{9B3A3BFD-5263-42DD-9040-99BAB2DB155C}" destId="{D62D014D-8FE0-F842-B101-EEDA2B779320}" srcOrd="0" destOrd="0" presId="urn:microsoft.com/office/officeart/2005/8/layout/vList2"/>
    <dgm:cxn modelId="{8024E313-BE5C-4CFF-9288-C60F0CF6B9C4}" srcId="{9B3A3BFD-5263-42DD-9040-99BAB2DB155C}" destId="{024D5A8F-4E64-43F3-8AE1-C7685DBB874C}" srcOrd="1" destOrd="0" parTransId="{2E6635A0-4ED3-4E09-9B4C-777ADDBAB32A}" sibTransId="{91B1AC49-BE8A-4CDD-AE9C-4DE929893CA8}"/>
    <dgm:cxn modelId="{AD9D94C4-BF76-49F7-A7A4-8BE87C865967}" srcId="{9B3A3BFD-5263-42DD-9040-99BAB2DB155C}" destId="{C296D0FD-91A6-4550-B2FE-81A0A10A2E62}" srcOrd="2" destOrd="0" parTransId="{D484E700-2CA4-464D-82A0-A3E43D0C2443}" sibTransId="{98C9B9D4-677D-4A24-BF1A-019B5A149351}"/>
    <dgm:cxn modelId="{338E47DC-26EC-4026-BF40-5406F1374807}" type="presOf" srcId="{9D230D62-55CD-4672-9B6A-254C3909855C}" destId="{63645891-C5EB-5148-B047-B81225DB087F}" srcOrd="0" destOrd="0" presId="urn:microsoft.com/office/officeart/2005/8/layout/vList2"/>
    <dgm:cxn modelId="{6FEDA6C5-36D0-4486-BBDC-AFA31A72A0A4}" type="presParOf" srcId="{D62D014D-8FE0-F842-B101-EEDA2B779320}" destId="{D57AD2EF-FA0F-6546-A86F-E2AE5284DA88}" srcOrd="0" destOrd="0" presId="urn:microsoft.com/office/officeart/2005/8/layout/vList2"/>
    <dgm:cxn modelId="{DBC16800-64C2-4E38-9F4C-3DD3D0B1A2E4}" type="presParOf" srcId="{D62D014D-8FE0-F842-B101-EEDA2B779320}" destId="{119817B4-8520-F04C-9830-501DC743B335}" srcOrd="1" destOrd="0" presId="urn:microsoft.com/office/officeart/2005/8/layout/vList2"/>
    <dgm:cxn modelId="{1B2AA570-3338-4DA7-AB65-4A1C13787639}" type="presParOf" srcId="{D62D014D-8FE0-F842-B101-EEDA2B779320}" destId="{510DE888-5C1A-4EE6-9088-E5EF65C15BEE}" srcOrd="2" destOrd="0" presId="urn:microsoft.com/office/officeart/2005/8/layout/vList2"/>
    <dgm:cxn modelId="{7F1BF1A5-C70E-4DEE-8D07-725F61D6D20F}" type="presParOf" srcId="{D62D014D-8FE0-F842-B101-EEDA2B779320}" destId="{F0525C8B-640B-4046-A798-563188EF8320}" srcOrd="3" destOrd="0" presId="urn:microsoft.com/office/officeart/2005/8/layout/vList2"/>
    <dgm:cxn modelId="{D5C7705D-4361-4D3D-A866-5C1CAD8523F7}" type="presParOf" srcId="{D62D014D-8FE0-F842-B101-EEDA2B779320}" destId="{94A4E27D-226D-464A-B668-709DD7B52C88}" srcOrd="4" destOrd="0" presId="urn:microsoft.com/office/officeart/2005/8/layout/vList2"/>
    <dgm:cxn modelId="{9A20529B-6F34-43BD-881B-7948BC62E687}" type="presParOf" srcId="{D62D014D-8FE0-F842-B101-EEDA2B779320}" destId="{E0C11CF5-175B-BD4F-8F69-041F6D10ACD7}" srcOrd="5" destOrd="0" presId="urn:microsoft.com/office/officeart/2005/8/layout/vList2"/>
    <dgm:cxn modelId="{E38D284D-C4B9-4345-9CAA-B4BAF2DDAA1E}" type="presParOf" srcId="{D62D014D-8FE0-F842-B101-EEDA2B779320}" destId="{63645891-C5EB-5148-B047-B81225DB087F}" srcOrd="6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66A6C-7360-49DD-A0CA-23473522B7EB}">
      <dsp:nvSpPr>
        <dsp:cNvPr id="0" name=""/>
        <dsp:cNvSpPr/>
      </dsp:nvSpPr>
      <dsp:spPr>
        <a:xfrm>
          <a:off x="1603027" y="373889"/>
          <a:ext cx="2510079" cy="2510079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7B588-ECAA-4762-8DB9-A4FF85A9A5D8}">
      <dsp:nvSpPr>
        <dsp:cNvPr id="0" name=""/>
        <dsp:cNvSpPr/>
      </dsp:nvSpPr>
      <dsp:spPr>
        <a:xfrm>
          <a:off x="1580091" y="438309"/>
          <a:ext cx="2510079" cy="2510079"/>
        </a:xfrm>
        <a:prstGeom prst="blockArc">
          <a:avLst>
            <a:gd name="adj1" fmla="val 7863613"/>
            <a:gd name="adj2" fmla="val 12071782"/>
            <a:gd name="adj3" fmla="val 4643"/>
          </a:avLst>
        </a:prstGeom>
        <a:solidFill>
          <a:schemeClr val="accent1">
            <a:shade val="90000"/>
            <a:hueOff val="281334"/>
            <a:satOff val="-5195"/>
            <a:lumOff val="240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4DF04-BE5D-47CC-BABB-E68A20A134D1}">
      <dsp:nvSpPr>
        <dsp:cNvPr id="0" name=""/>
        <dsp:cNvSpPr/>
      </dsp:nvSpPr>
      <dsp:spPr>
        <a:xfrm>
          <a:off x="1551067" y="413805"/>
          <a:ext cx="2510079" cy="2510079"/>
        </a:xfrm>
        <a:prstGeom prst="blockArc">
          <a:avLst>
            <a:gd name="adj1" fmla="val 3056237"/>
            <a:gd name="adj2" fmla="val 7757091"/>
            <a:gd name="adj3" fmla="val 4643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38F8A-5868-43DC-A98A-F1CB1427AE1C}">
      <dsp:nvSpPr>
        <dsp:cNvPr id="0" name=""/>
        <dsp:cNvSpPr/>
      </dsp:nvSpPr>
      <dsp:spPr>
        <a:xfrm>
          <a:off x="1603027" y="373889"/>
          <a:ext cx="2510079" cy="2510079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1">
            <a:shade val="90000"/>
            <a:hueOff val="93778"/>
            <a:satOff val="-1732"/>
            <a:lumOff val="80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C053B-EA71-410F-8581-059BFA1D39A8}">
      <dsp:nvSpPr>
        <dsp:cNvPr id="0" name=""/>
        <dsp:cNvSpPr/>
      </dsp:nvSpPr>
      <dsp:spPr>
        <a:xfrm>
          <a:off x="1603027" y="373889"/>
          <a:ext cx="2510079" cy="2510079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F6B66-41F7-418D-894F-EE204E5FDD60}">
      <dsp:nvSpPr>
        <dsp:cNvPr id="0" name=""/>
        <dsp:cNvSpPr/>
      </dsp:nvSpPr>
      <dsp:spPr>
        <a:xfrm>
          <a:off x="2279972" y="1050834"/>
          <a:ext cx="1156190" cy="115619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cap="all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449292" y="1220154"/>
        <a:ext cx="817550" cy="817550"/>
      </dsp:txXfrm>
    </dsp:sp>
    <dsp:sp modelId="{F31EFB72-721C-495E-85E4-7F33D06B53CB}">
      <dsp:nvSpPr>
        <dsp:cNvPr id="0" name=""/>
        <dsp:cNvSpPr/>
      </dsp:nvSpPr>
      <dsp:spPr>
        <a:xfrm>
          <a:off x="2328508" y="-122842"/>
          <a:ext cx="1059118" cy="1051736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3612" y="31181"/>
        <a:ext cx="748910" cy="743690"/>
      </dsp:txXfrm>
    </dsp:sp>
    <dsp:sp modelId="{4C030742-24A8-4DB8-AB0A-71EE18AC9E22}">
      <dsp:nvSpPr>
        <dsp:cNvPr id="0" name=""/>
        <dsp:cNvSpPr/>
      </dsp:nvSpPr>
      <dsp:spPr>
        <a:xfrm>
          <a:off x="3449736" y="724547"/>
          <a:ext cx="1148468" cy="1051113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7925" y="878479"/>
        <a:ext cx="812090" cy="743249"/>
      </dsp:txXfrm>
    </dsp:sp>
    <dsp:sp modelId="{99F0C35E-5899-465B-8B1F-492DD221281F}">
      <dsp:nvSpPr>
        <dsp:cNvPr id="0" name=""/>
        <dsp:cNvSpPr/>
      </dsp:nvSpPr>
      <dsp:spPr>
        <a:xfrm>
          <a:off x="3024610" y="2070569"/>
          <a:ext cx="1108050" cy="1100272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6880" y="2231700"/>
        <a:ext cx="783510" cy="778010"/>
      </dsp:txXfrm>
    </dsp:sp>
    <dsp:sp modelId="{C4852480-3983-49DC-88E5-49EBAEC98928}">
      <dsp:nvSpPr>
        <dsp:cNvPr id="0" name=""/>
        <dsp:cNvSpPr/>
      </dsp:nvSpPr>
      <dsp:spPr>
        <a:xfrm>
          <a:off x="1473024" y="2074446"/>
          <a:ext cx="1113739" cy="1086514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36127" y="2233562"/>
        <a:ext cx="787533" cy="768282"/>
      </dsp:txXfrm>
    </dsp:sp>
    <dsp:sp modelId="{743577BA-96BE-4AFD-8672-18DDA7E87CBB}">
      <dsp:nvSpPr>
        <dsp:cNvPr id="0" name=""/>
        <dsp:cNvSpPr/>
      </dsp:nvSpPr>
      <dsp:spPr>
        <a:xfrm>
          <a:off x="1149072" y="752623"/>
          <a:ext cx="1086182" cy="994962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8140" y="898332"/>
        <a:ext cx="768046" cy="703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AD2EF-FA0F-6546-A86F-E2AE5284DA88}">
      <dsp:nvSpPr>
        <dsp:cNvPr id="0" name=""/>
        <dsp:cNvSpPr/>
      </dsp:nvSpPr>
      <dsp:spPr>
        <a:xfrm>
          <a:off x="0" y="275"/>
          <a:ext cx="7498559" cy="698946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</a:rPr>
            <a:t>Повышение качества регламентов управления инфраструктурными проектами и внедрение</a:t>
          </a:r>
          <a:r>
            <a:rPr lang="ru-RU" sz="1200" b="0" kern="1200" baseline="0" dirty="0" smtClean="0">
              <a:solidFill>
                <a:schemeClr val="bg1"/>
              </a:solidFill>
            </a:rPr>
            <a:t> системы управления рисками, непосредственно влияющих на качество трубной продукции.</a:t>
          </a:r>
          <a:endParaRPr lang="ru-RU" sz="1200" b="0" kern="1200" dirty="0">
            <a:solidFill>
              <a:schemeClr val="bg1"/>
            </a:solidFill>
          </a:endParaRPr>
        </a:p>
      </dsp:txBody>
      <dsp:txXfrm>
        <a:off x="34120" y="34395"/>
        <a:ext cx="7430319" cy="630706"/>
      </dsp:txXfrm>
    </dsp:sp>
    <dsp:sp modelId="{510DE888-5C1A-4EE6-9088-E5EF65C15BEE}">
      <dsp:nvSpPr>
        <dsp:cNvPr id="0" name=""/>
        <dsp:cNvSpPr/>
      </dsp:nvSpPr>
      <dsp:spPr>
        <a:xfrm>
          <a:off x="0" y="713481"/>
          <a:ext cx="7498559" cy="698946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</a:rPr>
            <a:t>Разработка и внедрение общих  технических условий отражающих  методы обеспечения  технико-экономически обоснованных требований к </a:t>
          </a:r>
          <a:r>
            <a:rPr lang="ru-RU" sz="1200" b="0" kern="1200" baseline="0" dirty="0" smtClean="0">
              <a:solidFill>
                <a:schemeClr val="bg1"/>
              </a:solidFill>
            </a:rPr>
            <a:t>трубной продукции при производстве </a:t>
          </a:r>
          <a:r>
            <a:rPr lang="ru-RU" sz="1200" b="0" kern="1200" dirty="0" smtClean="0">
              <a:solidFill>
                <a:schemeClr val="bg1"/>
              </a:solidFill>
            </a:rPr>
            <a:t> строительстве и эксплуатации инфраструктурных проектов</a:t>
          </a:r>
          <a:r>
            <a:rPr lang="ru-RU" sz="1200" b="0" kern="1200" baseline="0" dirty="0" smtClean="0">
              <a:solidFill>
                <a:schemeClr val="bg1"/>
              </a:solidFill>
            </a:rPr>
            <a:t>.</a:t>
          </a:r>
          <a:endParaRPr lang="ru-RU" sz="1200" b="0" kern="1200" dirty="0">
            <a:solidFill>
              <a:schemeClr val="bg1"/>
            </a:solidFill>
          </a:endParaRPr>
        </a:p>
      </dsp:txBody>
      <dsp:txXfrm>
        <a:off x="34120" y="747601"/>
        <a:ext cx="7430319" cy="630706"/>
      </dsp:txXfrm>
    </dsp:sp>
    <dsp:sp modelId="{94A4E27D-226D-464A-B668-709DD7B52C88}">
      <dsp:nvSpPr>
        <dsp:cNvPr id="0" name=""/>
        <dsp:cNvSpPr/>
      </dsp:nvSpPr>
      <dsp:spPr>
        <a:xfrm>
          <a:off x="0" y="1426686"/>
          <a:ext cx="7498559" cy="698946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</a:rPr>
            <a:t>Внедрение сквозного инспекционного сопровождения производства трубной продукции, сертифицированной в ИНТЕРГАЗСЕРТ.</a:t>
          </a:r>
          <a:endParaRPr lang="ru-RU" sz="1200" b="0" kern="1200" dirty="0">
            <a:solidFill>
              <a:schemeClr val="bg1"/>
            </a:solidFill>
          </a:endParaRPr>
        </a:p>
      </dsp:txBody>
      <dsp:txXfrm>
        <a:off x="34120" y="1460806"/>
        <a:ext cx="7430319" cy="630706"/>
      </dsp:txXfrm>
    </dsp:sp>
    <dsp:sp modelId="{63645891-C5EB-5148-B047-B81225DB087F}">
      <dsp:nvSpPr>
        <dsp:cNvPr id="0" name=""/>
        <dsp:cNvSpPr/>
      </dsp:nvSpPr>
      <dsp:spPr>
        <a:xfrm>
          <a:off x="0" y="2139892"/>
          <a:ext cx="7498559" cy="698946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Создание единого  цифрового пространства проекта (ЕЦП</a:t>
          </a:r>
          <a:r>
            <a:rPr lang="en-US" sz="1200" b="0" kern="1200" dirty="0" smtClean="0"/>
            <a:t>)</a:t>
          </a:r>
          <a:r>
            <a:rPr lang="ru-RU" sz="1200" b="0" kern="1200" dirty="0" smtClean="0"/>
            <a:t> включающего контроль и управление  процессами жизненного цикла трубной продукции в реальном масштабе времени на основе моделирования и  анализа рисков инфраструктурных проектов в разрезе понятия «качество», надежности и эффективности.  </a:t>
          </a:r>
          <a:endParaRPr lang="ru-RU" sz="1200" b="0" kern="1200" dirty="0">
            <a:solidFill>
              <a:schemeClr val="bg1"/>
            </a:solidFill>
          </a:endParaRPr>
        </a:p>
      </dsp:txBody>
      <dsp:txXfrm>
        <a:off x="34120" y="2174012"/>
        <a:ext cx="7430319" cy="630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0.10682</cdr:x>
      <cdr:y>0.2543</cdr:y>
    </cdr:from>
    <cdr:to>
      <cdr:x>0.94162</cdr:x>
      <cdr:y>0.99354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05119" y="946903"/>
          <a:ext cx="3947351" cy="2752679"/>
        </a:xfrm>
        <a:prstGeom xmlns:a="http://schemas.openxmlformats.org/drawingml/2006/main" prst="rect">
          <a:avLst/>
        </a:prstGeom>
        <a:solidFill xmlns:a="http://schemas.openxmlformats.org/drawingml/2006/main">
          <a:srgbClr val="C9EDFF">
            <a:alpha val="4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76363" cy="511732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9" y="2"/>
            <a:ext cx="3076363" cy="511732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r">
              <a:defRPr sz="1300"/>
            </a:lvl1pPr>
          </a:lstStyle>
          <a:p>
            <a:fld id="{13D4253D-A47A-485E-B6B2-DE0FF2FC2308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721110"/>
            <a:ext cx="3076363" cy="511732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9" y="9721110"/>
            <a:ext cx="3076363" cy="511732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r">
              <a:defRPr sz="1300"/>
            </a:lvl1pPr>
          </a:lstStyle>
          <a:p>
            <a:fld id="{AD1E237C-085B-4A18-87DB-8F31575EA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598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76363" cy="511732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9" y="2"/>
            <a:ext cx="3076363" cy="511732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r">
              <a:defRPr sz="1300"/>
            </a:lvl1pPr>
          </a:lstStyle>
          <a:p>
            <a:fld id="{CB220AC6-CCF7-4479-B702-59E0F5A43947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9938"/>
            <a:ext cx="6816725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3" tIns="49522" rIns="99043" bIns="495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861445"/>
            <a:ext cx="5679440" cy="4605576"/>
          </a:xfrm>
          <a:prstGeom prst="rect">
            <a:avLst/>
          </a:prstGeom>
        </p:spPr>
        <p:txBody>
          <a:bodyPr vert="horz" lIns="99043" tIns="49522" rIns="99043" bIns="495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721110"/>
            <a:ext cx="3076363" cy="511732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9" y="9721110"/>
            <a:ext cx="3076363" cy="511732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r">
              <a:defRPr sz="1300"/>
            </a:lvl1pPr>
          </a:lstStyle>
          <a:p>
            <a:fld id="{8EFDBD46-0D1E-49FD-A070-787D81A77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05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609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414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219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024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9938"/>
            <a:ext cx="6816725" cy="3833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BD46-0D1E-49FD-A070-787D81A775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1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6700" y="769938"/>
            <a:ext cx="5549900" cy="3122612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BD46-0D1E-49FD-A070-787D81A77507}" type="slidenum">
              <a:rPr lang="ru-RU" smtClean="0"/>
              <a:t>2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>
          <a:xfrm>
            <a:off x="466322" y="4003676"/>
            <a:ext cx="6317062" cy="5642396"/>
          </a:xfrm>
        </p:spPr>
        <p:txBody>
          <a:bodyPr/>
          <a:lstStyle/>
          <a:p>
            <a:endParaRPr lang="ru-RU" sz="1200" dirty="0">
              <a:solidFill>
                <a:srgbClr val="002656"/>
              </a:solidFill>
            </a:endParaRPr>
          </a:p>
          <a:p>
            <a:endParaRPr lang="ru-RU" sz="1200" dirty="0">
              <a:solidFill>
                <a:srgbClr val="002656"/>
              </a:solidFill>
            </a:endParaRPr>
          </a:p>
          <a:p>
            <a:endParaRPr lang="ru-RU" sz="1200" dirty="0">
              <a:solidFill>
                <a:srgbClr val="002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5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smtClean="0"/>
              <a:t>тесном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BD46-0D1E-49FD-A070-787D81A775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8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9938"/>
            <a:ext cx="6816725" cy="3833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09931" y="4746096"/>
            <a:ext cx="5679440" cy="4899976"/>
          </a:xfrm>
        </p:spPr>
        <p:txBody>
          <a:bodyPr/>
          <a:lstStyle/>
          <a:p>
            <a:pPr defTabSz="947684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BD46-0D1E-49FD-A070-787D81A775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9938"/>
            <a:ext cx="6816725" cy="3833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684">
              <a:defRPr/>
            </a:pPr>
            <a:r>
              <a:rPr lang="ru-RU" sz="1200" b="1" dirty="0" smtClean="0"/>
              <a:t>.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BD46-0D1E-49FD-A070-787D81A775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0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6063" y="769938"/>
            <a:ext cx="5741987" cy="3228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931" y="4077918"/>
            <a:ext cx="6148656" cy="5345428"/>
          </a:xfrm>
        </p:spPr>
        <p:txBody>
          <a:bodyPr/>
          <a:lstStyle/>
          <a:p>
            <a:pPr>
              <a:defRPr/>
            </a:pPr>
            <a:endParaRPr lang="ru-RU" sz="1000" dirty="0">
              <a:solidFill>
                <a:srgbClr val="00265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BD46-0D1E-49FD-A070-787D81A775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4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DBD46-0D1E-49FD-A070-787D81A775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7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8" y="269550"/>
            <a:ext cx="2244085" cy="64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8434774" y="4824966"/>
            <a:ext cx="400190" cy="0"/>
          </a:xfrm>
          <a:prstGeom prst="line">
            <a:avLst/>
          </a:prstGeom>
          <a:ln w="635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384932" y="771550"/>
            <a:ext cx="1523800" cy="0"/>
          </a:xfrm>
          <a:prstGeom prst="line">
            <a:avLst/>
          </a:prstGeom>
          <a:ln w="63500">
            <a:solidFill>
              <a:srgbClr val="FCA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1894065" y="771550"/>
            <a:ext cx="6540709" cy="0"/>
          </a:xfrm>
          <a:prstGeom prst="line">
            <a:avLst/>
          </a:prstGeom>
          <a:ln w="63500">
            <a:solidFill>
              <a:srgbClr val="064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512770" y="4873950"/>
            <a:ext cx="322194" cy="210758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fld id="{AB881934-AF6D-41A4-AD79-21D8FC652CDF}" type="slidenum">
              <a:rPr lang="ru-RU" sz="900" baseline="0" smtClean="0">
                <a:solidFill>
                  <a:srgbClr val="064B85"/>
                </a:solidFill>
              </a:rPr>
              <a:t>‹#›</a:t>
            </a:fld>
            <a:endParaRPr lang="uk-UA" sz="900" baseline="0" dirty="0">
              <a:solidFill>
                <a:srgbClr val="064B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2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70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6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81629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11" indent="-306111" algn="l" defTabSz="8162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40" indent="-255092" algn="l" defTabSz="8162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70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17" indent="-204074" algn="l" defTabSz="81629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65" indent="-204074" algn="l" defTabSz="816296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"/>
          <a:stretch/>
        </p:blipFill>
        <p:spPr>
          <a:xfrm>
            <a:off x="0" y="1427222"/>
            <a:ext cx="3635896" cy="33295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35495" y="1635646"/>
            <a:ext cx="5539827" cy="87247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Совершенствование механизмов обеспечения качества продукции, работ и услуг для инфраструктурных проектов ПАО «Газпром</a:t>
            </a:r>
            <a:r>
              <a:rPr lang="ru-RU" sz="1200" b="1" dirty="0" smtClean="0">
                <a:solidFill>
                  <a:schemeClr val="tx2"/>
                </a:solidFill>
              </a:rPr>
              <a:t>» </a:t>
            </a:r>
            <a:endParaRPr lang="ru-RU" sz="1200" b="1" dirty="0">
              <a:solidFill>
                <a:schemeClr val="tx2"/>
              </a:solidFill>
            </a:endParaRPr>
          </a:p>
          <a:p>
            <a:pPr algn="ctr"/>
            <a:endParaRPr lang="ru-RU" sz="1400" b="1" dirty="0">
              <a:solidFill>
                <a:schemeClr val="tx2"/>
              </a:solidFill>
            </a:endParaRP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Новые возможности по управлению </a:t>
            </a:r>
            <a:r>
              <a:rPr lang="ru-RU" sz="1400" b="1" dirty="0" smtClean="0">
                <a:solidFill>
                  <a:schemeClr val="tx2"/>
                </a:solidFill>
              </a:rPr>
              <a:t>качеством 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6915" y="3863868"/>
            <a:ext cx="5356985" cy="580090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algn="r"/>
            <a:r>
              <a:rPr lang="ru-RU" sz="1100" b="1" dirty="0">
                <a:solidFill>
                  <a:srgbClr val="002656"/>
                </a:solidFill>
              </a:rPr>
              <a:t>Докладчик: </a:t>
            </a:r>
          </a:p>
          <a:p>
            <a:pPr algn="r"/>
            <a:r>
              <a:rPr lang="ru-RU" sz="1100" dirty="0" smtClean="0">
                <a:solidFill>
                  <a:srgbClr val="002656"/>
                </a:solidFill>
              </a:rPr>
              <a:t>Председатель </a:t>
            </a:r>
            <a:r>
              <a:rPr lang="ru-RU" sz="1100" dirty="0">
                <a:solidFill>
                  <a:srgbClr val="002656"/>
                </a:solidFill>
              </a:rPr>
              <a:t>К</a:t>
            </a:r>
            <a:r>
              <a:rPr lang="ru-RU" sz="1100" dirty="0" smtClean="0">
                <a:solidFill>
                  <a:srgbClr val="002656"/>
                </a:solidFill>
              </a:rPr>
              <a:t>оординационного Совета, </a:t>
            </a:r>
            <a:r>
              <a:rPr lang="ru-RU" sz="1100" dirty="0">
                <a:solidFill>
                  <a:srgbClr val="002656"/>
                </a:solidFill>
              </a:rPr>
              <a:t>д.т.н</a:t>
            </a:r>
            <a:r>
              <a:rPr lang="ru-RU" sz="1100" dirty="0" smtClean="0">
                <a:solidFill>
                  <a:srgbClr val="002656"/>
                </a:solidFill>
              </a:rPr>
              <a:t>.</a:t>
            </a:r>
          </a:p>
          <a:p>
            <a:pPr algn="r"/>
            <a:r>
              <a:rPr lang="ru-RU" sz="1100" dirty="0" smtClean="0">
                <a:solidFill>
                  <a:srgbClr val="002656"/>
                </a:solidFill>
              </a:rPr>
              <a:t> </a:t>
            </a:r>
            <a:r>
              <a:rPr lang="ru-RU" sz="1100" b="1" dirty="0" smtClean="0">
                <a:solidFill>
                  <a:srgbClr val="002656"/>
                </a:solidFill>
              </a:rPr>
              <a:t>Иван Павлович </a:t>
            </a:r>
            <a:r>
              <a:rPr lang="ru-RU" sz="1100" b="1" dirty="0" err="1" smtClean="0">
                <a:solidFill>
                  <a:srgbClr val="002656"/>
                </a:solidFill>
              </a:rPr>
              <a:t>Шабалов</a:t>
            </a:r>
            <a:endParaRPr lang="ru-RU" sz="1100" b="1" dirty="0">
              <a:solidFill>
                <a:srgbClr val="002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783" y="195486"/>
            <a:ext cx="7943115" cy="47236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1300" b="1" dirty="0">
                <a:solidFill>
                  <a:srgbClr val="002656"/>
                </a:solidFill>
              </a:rPr>
              <a:t>Предпосылки для нового подхода к управлению рисками при реализации инфраструктурных трубопроводных проектов в аспекте понятия «качество»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1131590"/>
            <a:ext cx="7512093" cy="2288250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ru-RU" dirty="0" smtClean="0">
                <a:solidFill>
                  <a:srgbClr val="002656"/>
                </a:solidFill>
              </a:rPr>
              <a:t>Рынок </a:t>
            </a:r>
            <a:r>
              <a:rPr lang="ru-RU" dirty="0">
                <a:solidFill>
                  <a:srgbClr val="002656"/>
                </a:solidFill>
              </a:rPr>
              <a:t>трубной продукции </a:t>
            </a:r>
            <a:r>
              <a:rPr lang="ru-RU" dirty="0" err="1" smtClean="0">
                <a:solidFill>
                  <a:srgbClr val="002656"/>
                </a:solidFill>
              </a:rPr>
              <a:t>высококонкурентен</a:t>
            </a:r>
            <a:r>
              <a:rPr lang="ru-RU" dirty="0" smtClean="0">
                <a:solidFill>
                  <a:srgbClr val="002656"/>
                </a:solidFill>
              </a:rPr>
              <a:t> </a:t>
            </a:r>
            <a:r>
              <a:rPr lang="ru-RU" dirty="0">
                <a:solidFill>
                  <a:srgbClr val="002656"/>
                </a:solidFill>
              </a:rPr>
              <a:t>и находится в состоянии сжатия.</a:t>
            </a:r>
            <a:endParaRPr lang="en-US" dirty="0">
              <a:solidFill>
                <a:srgbClr val="002656"/>
              </a:solidFill>
            </a:endParaRPr>
          </a:p>
          <a:p>
            <a:endParaRPr lang="ru-RU" dirty="0">
              <a:solidFill>
                <a:srgbClr val="002656"/>
              </a:solidFill>
            </a:endParaRPr>
          </a:p>
          <a:p>
            <a:r>
              <a:rPr lang="ru-RU" dirty="0" smtClean="0">
                <a:solidFill>
                  <a:srgbClr val="002656"/>
                </a:solidFill>
              </a:rPr>
              <a:t>Повышение эффективности инфраструктурных проектов </a:t>
            </a:r>
            <a:r>
              <a:rPr lang="ru-RU" dirty="0">
                <a:solidFill>
                  <a:srgbClr val="002656"/>
                </a:solidFill>
              </a:rPr>
              <a:t>достигается через сокращение </a:t>
            </a:r>
            <a:r>
              <a:rPr lang="ru-RU" dirty="0" smtClean="0">
                <a:solidFill>
                  <a:srgbClr val="002656"/>
                </a:solidFill>
              </a:rPr>
              <a:t>их себестоимости </a:t>
            </a:r>
            <a:r>
              <a:rPr lang="ru-RU" dirty="0">
                <a:solidFill>
                  <a:srgbClr val="002656"/>
                </a:solidFill>
              </a:rPr>
              <a:t>на 20-30</a:t>
            </a:r>
            <a:r>
              <a:rPr lang="ru-RU" dirty="0" smtClean="0">
                <a:solidFill>
                  <a:srgbClr val="002656"/>
                </a:solidFill>
              </a:rPr>
              <a:t>% (на весь период жизненного цикла проекта).</a:t>
            </a:r>
          </a:p>
          <a:p>
            <a:endParaRPr lang="en-US" dirty="0">
              <a:solidFill>
                <a:srgbClr val="002656"/>
              </a:solidFill>
            </a:endParaRPr>
          </a:p>
          <a:p>
            <a:r>
              <a:rPr lang="ru-RU" dirty="0" smtClean="0">
                <a:solidFill>
                  <a:srgbClr val="002656"/>
                </a:solidFill>
              </a:rPr>
              <a:t>Возрастают </a:t>
            </a:r>
            <a:r>
              <a:rPr lang="ru-RU" dirty="0">
                <a:solidFill>
                  <a:srgbClr val="002656"/>
                </a:solidFill>
              </a:rPr>
              <a:t>требования к экологии, промышленной безопасности,   надежности материалов, машин и оборудования. </a:t>
            </a:r>
            <a:endParaRPr lang="en-US" dirty="0">
              <a:solidFill>
                <a:srgbClr val="00265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4436" y="3691741"/>
            <a:ext cx="6040462" cy="995589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endParaRPr lang="ru-RU" sz="2000" b="1" dirty="0">
              <a:solidFill>
                <a:srgbClr val="002656"/>
              </a:solidFill>
            </a:endParaRPr>
          </a:p>
          <a:p>
            <a:r>
              <a:rPr lang="ru-RU" sz="2000" b="1" dirty="0" smtClean="0">
                <a:solidFill>
                  <a:srgbClr val="002656"/>
                </a:solidFill>
              </a:rPr>
              <a:t>Высокий риск снижения </a:t>
            </a:r>
            <a:r>
              <a:rPr lang="ru-RU" sz="2000" b="1" dirty="0">
                <a:solidFill>
                  <a:srgbClr val="002656"/>
                </a:solidFill>
              </a:rPr>
              <a:t>качества </a:t>
            </a:r>
            <a:r>
              <a:rPr lang="ru-RU" sz="2000" b="1" dirty="0" smtClean="0">
                <a:solidFill>
                  <a:srgbClr val="002656"/>
                </a:solidFill>
              </a:rPr>
              <a:t>проектов</a:t>
            </a:r>
            <a:r>
              <a:rPr lang="ru-RU" sz="2000" b="1" dirty="0">
                <a:solidFill>
                  <a:srgbClr val="002656"/>
                </a:solidFill>
              </a:rPr>
              <a:t>!</a:t>
            </a:r>
          </a:p>
          <a:p>
            <a:endParaRPr lang="ru-RU" sz="2000" b="1" dirty="0">
              <a:solidFill>
                <a:srgbClr val="002656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82" y="3652861"/>
            <a:ext cx="1381127" cy="1381127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5482" y="1203598"/>
            <a:ext cx="385775" cy="38577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5482" y="2015982"/>
            <a:ext cx="385775" cy="385775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5481" y="2883254"/>
            <a:ext cx="385775" cy="3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6740525" y="1825625"/>
            <a:ext cx="1879600" cy="625475"/>
          </a:xfrm>
          <a:custGeom>
            <a:avLst/>
            <a:gdLst>
              <a:gd name="connsiteX0" fmla="*/ 0 w 1879600"/>
              <a:gd name="connsiteY0" fmla="*/ 19050 h 625475"/>
              <a:gd name="connsiteX1" fmla="*/ 152400 w 1879600"/>
              <a:gd name="connsiteY1" fmla="*/ 95250 h 625475"/>
              <a:gd name="connsiteX2" fmla="*/ 346075 w 1879600"/>
              <a:gd name="connsiteY2" fmla="*/ 209550 h 625475"/>
              <a:gd name="connsiteX3" fmla="*/ 571500 w 1879600"/>
              <a:gd name="connsiteY3" fmla="*/ 323850 h 625475"/>
              <a:gd name="connsiteX4" fmla="*/ 746125 w 1879600"/>
              <a:gd name="connsiteY4" fmla="*/ 415925 h 625475"/>
              <a:gd name="connsiteX5" fmla="*/ 892175 w 1879600"/>
              <a:gd name="connsiteY5" fmla="*/ 492125 h 625475"/>
              <a:gd name="connsiteX6" fmla="*/ 1054100 w 1879600"/>
              <a:gd name="connsiteY6" fmla="*/ 546100 h 625475"/>
              <a:gd name="connsiteX7" fmla="*/ 1162050 w 1879600"/>
              <a:gd name="connsiteY7" fmla="*/ 574675 h 625475"/>
              <a:gd name="connsiteX8" fmla="*/ 1266825 w 1879600"/>
              <a:gd name="connsiteY8" fmla="*/ 596900 h 625475"/>
              <a:gd name="connsiteX9" fmla="*/ 1422400 w 1879600"/>
              <a:gd name="connsiteY9" fmla="*/ 606425 h 625475"/>
              <a:gd name="connsiteX10" fmla="*/ 1685925 w 1879600"/>
              <a:gd name="connsiteY10" fmla="*/ 625475 h 625475"/>
              <a:gd name="connsiteX11" fmla="*/ 1879600 w 1879600"/>
              <a:gd name="connsiteY11" fmla="*/ 625475 h 625475"/>
              <a:gd name="connsiteX12" fmla="*/ 1876425 w 1879600"/>
              <a:gd name="connsiteY12" fmla="*/ 0 h 625475"/>
              <a:gd name="connsiteX13" fmla="*/ 0 w 1879600"/>
              <a:gd name="connsiteY13" fmla="*/ 19050 h 6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600" h="625475">
                <a:moveTo>
                  <a:pt x="0" y="19050"/>
                </a:moveTo>
                <a:lnTo>
                  <a:pt x="152400" y="95250"/>
                </a:lnTo>
                <a:lnTo>
                  <a:pt x="346075" y="209550"/>
                </a:lnTo>
                <a:lnTo>
                  <a:pt x="571500" y="323850"/>
                </a:lnTo>
                <a:lnTo>
                  <a:pt x="746125" y="415925"/>
                </a:lnTo>
                <a:lnTo>
                  <a:pt x="892175" y="492125"/>
                </a:lnTo>
                <a:lnTo>
                  <a:pt x="1054100" y="546100"/>
                </a:lnTo>
                <a:lnTo>
                  <a:pt x="1162050" y="574675"/>
                </a:lnTo>
                <a:lnTo>
                  <a:pt x="1266825" y="596900"/>
                </a:lnTo>
                <a:lnTo>
                  <a:pt x="1422400" y="606425"/>
                </a:lnTo>
                <a:lnTo>
                  <a:pt x="1685925" y="625475"/>
                </a:lnTo>
                <a:lnTo>
                  <a:pt x="1879600" y="625475"/>
                </a:lnTo>
                <a:cubicBezTo>
                  <a:pt x="1878542" y="416983"/>
                  <a:pt x="1877483" y="208492"/>
                  <a:pt x="1876425" y="0"/>
                </a:cubicBezTo>
                <a:lnTo>
                  <a:pt x="0" y="1905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479925" y="1308100"/>
            <a:ext cx="4152900" cy="530225"/>
          </a:xfrm>
          <a:custGeom>
            <a:avLst/>
            <a:gdLst>
              <a:gd name="connsiteX0" fmla="*/ 0 w 4152900"/>
              <a:gd name="connsiteY0" fmla="*/ 530225 h 530225"/>
              <a:gd name="connsiteX1" fmla="*/ 107950 w 4152900"/>
              <a:gd name="connsiteY1" fmla="*/ 419100 h 530225"/>
              <a:gd name="connsiteX2" fmla="*/ 304800 w 4152900"/>
              <a:gd name="connsiteY2" fmla="*/ 244475 h 530225"/>
              <a:gd name="connsiteX3" fmla="*/ 403225 w 4152900"/>
              <a:gd name="connsiteY3" fmla="*/ 168275 h 530225"/>
              <a:gd name="connsiteX4" fmla="*/ 511175 w 4152900"/>
              <a:gd name="connsiteY4" fmla="*/ 111125 h 530225"/>
              <a:gd name="connsiteX5" fmla="*/ 622300 w 4152900"/>
              <a:gd name="connsiteY5" fmla="*/ 60325 h 530225"/>
              <a:gd name="connsiteX6" fmla="*/ 857250 w 4152900"/>
              <a:gd name="connsiteY6" fmla="*/ 12700 h 530225"/>
              <a:gd name="connsiteX7" fmla="*/ 1206500 w 4152900"/>
              <a:gd name="connsiteY7" fmla="*/ 9525 h 530225"/>
              <a:gd name="connsiteX8" fmla="*/ 4152900 w 4152900"/>
              <a:gd name="connsiteY8" fmla="*/ 0 h 530225"/>
              <a:gd name="connsiteX9" fmla="*/ 4152900 w 4152900"/>
              <a:gd name="connsiteY9" fmla="*/ 527050 h 530225"/>
              <a:gd name="connsiteX10" fmla="*/ 0 w 4152900"/>
              <a:gd name="connsiteY10" fmla="*/ 530225 h 53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2900" h="530225">
                <a:moveTo>
                  <a:pt x="0" y="530225"/>
                </a:moveTo>
                <a:lnTo>
                  <a:pt x="107950" y="419100"/>
                </a:lnTo>
                <a:lnTo>
                  <a:pt x="304800" y="244475"/>
                </a:lnTo>
                <a:lnTo>
                  <a:pt x="403225" y="168275"/>
                </a:lnTo>
                <a:lnTo>
                  <a:pt x="511175" y="111125"/>
                </a:lnTo>
                <a:lnTo>
                  <a:pt x="622300" y="60325"/>
                </a:lnTo>
                <a:lnTo>
                  <a:pt x="857250" y="12700"/>
                </a:lnTo>
                <a:lnTo>
                  <a:pt x="1206500" y="9525"/>
                </a:lnTo>
                <a:lnTo>
                  <a:pt x="4152900" y="0"/>
                </a:lnTo>
                <a:lnTo>
                  <a:pt x="4152900" y="527050"/>
                </a:lnTo>
                <a:lnTo>
                  <a:pt x="0" y="53022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484798" y="2389377"/>
            <a:ext cx="4132407" cy="2155449"/>
          </a:xfrm>
          <a:prstGeom prst="rect">
            <a:avLst/>
          </a:prstGeom>
          <a:solidFill>
            <a:srgbClr val="DFF7D5">
              <a:alpha val="18000"/>
            </a:srgbClr>
          </a:solidFill>
          <a:ln>
            <a:noFill/>
          </a:ln>
        </p:spPr>
        <p:txBody>
          <a:bodyPr wrap="square" lIns="71561" tIns="35780" rIns="71561" bIns="35780" rtlCol="0">
            <a:noAutofit/>
          </a:bodyPr>
          <a:lstStyle/>
          <a:p>
            <a:pPr>
              <a:buClr>
                <a:srgbClr val="002858"/>
              </a:buClr>
            </a:pPr>
            <a:r>
              <a:rPr lang="ru-RU" sz="1000" b="1" dirty="0">
                <a:solidFill>
                  <a:srgbClr val="002656"/>
                </a:solidFill>
              </a:rPr>
              <a:t>С 2014 года трубная промышленность РФ работает на пике своего развития:</a:t>
            </a:r>
          </a:p>
          <a:p>
            <a:pPr>
              <a:buClr>
                <a:srgbClr val="002858"/>
              </a:buClr>
            </a:pPr>
            <a:endParaRPr lang="ru-RU" sz="900" b="1" dirty="0">
              <a:solidFill>
                <a:srgbClr val="002656"/>
              </a:solidFill>
            </a:endParaRPr>
          </a:p>
          <a:p>
            <a:pPr marL="223628" indent="-223628">
              <a:lnSpc>
                <a:spcPts val="939"/>
              </a:lnSpc>
              <a:buClr>
                <a:srgbClr val="002858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656"/>
                </a:solidFill>
              </a:rPr>
              <a:t>Освоены новые производства (более 3 млн. тонн в год)</a:t>
            </a:r>
          </a:p>
          <a:p>
            <a:pPr marL="223628" indent="-223628">
              <a:lnSpc>
                <a:spcPts val="939"/>
              </a:lnSpc>
              <a:buClr>
                <a:srgbClr val="002858"/>
              </a:buClr>
              <a:buFont typeface="Wingdings" panose="05000000000000000000" pitchFamily="2" charset="2"/>
              <a:buChar char="§"/>
            </a:pPr>
            <a:endParaRPr lang="ru-RU" sz="900" dirty="0">
              <a:solidFill>
                <a:srgbClr val="002656"/>
              </a:solidFill>
            </a:endParaRPr>
          </a:p>
          <a:p>
            <a:pPr marL="223628" indent="-223628">
              <a:lnSpc>
                <a:spcPts val="939"/>
              </a:lnSpc>
              <a:buClr>
                <a:srgbClr val="002858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656"/>
                </a:solidFill>
              </a:rPr>
              <a:t>Развита география поставок (более 80 стран мира)</a:t>
            </a:r>
          </a:p>
          <a:p>
            <a:pPr>
              <a:lnSpc>
                <a:spcPts val="939"/>
              </a:lnSpc>
              <a:buClr>
                <a:srgbClr val="002858"/>
              </a:buClr>
            </a:pPr>
            <a:endParaRPr lang="ru-RU" sz="900" dirty="0">
              <a:solidFill>
                <a:srgbClr val="002656"/>
              </a:solidFill>
            </a:endParaRPr>
          </a:p>
          <a:p>
            <a:pPr marL="223628" indent="-223628">
              <a:lnSpc>
                <a:spcPts val="939"/>
              </a:lnSpc>
              <a:buClr>
                <a:srgbClr val="002858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656"/>
                </a:solidFill>
              </a:rPr>
              <a:t>Обеспечивается практически 100% потребности российских нефтегазовых компаний</a:t>
            </a:r>
          </a:p>
          <a:p>
            <a:pPr marL="223628" indent="-223628">
              <a:lnSpc>
                <a:spcPts val="939"/>
              </a:lnSpc>
              <a:buClr>
                <a:srgbClr val="002858"/>
              </a:buClr>
              <a:buFont typeface="Wingdings" panose="05000000000000000000" pitchFamily="2" charset="2"/>
              <a:buChar char="§"/>
            </a:pPr>
            <a:endParaRPr lang="ru-RU" sz="900" dirty="0">
              <a:solidFill>
                <a:srgbClr val="002656"/>
              </a:solidFill>
            </a:endParaRPr>
          </a:p>
          <a:p>
            <a:pPr marL="223628" indent="-223628">
              <a:lnSpc>
                <a:spcPts val="939"/>
              </a:lnSpc>
              <a:buClr>
                <a:srgbClr val="002858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656"/>
                </a:solidFill>
              </a:rPr>
              <a:t>Достигнутый уровень качества соответствует мировым стандартам </a:t>
            </a:r>
            <a:r>
              <a:rPr lang="en-US" sz="900" dirty="0">
                <a:solidFill>
                  <a:srgbClr val="002656"/>
                </a:solidFill>
              </a:rPr>
              <a:t>(API, DNV</a:t>
            </a:r>
            <a:r>
              <a:rPr lang="ru-RU" sz="900" dirty="0">
                <a:solidFill>
                  <a:srgbClr val="002656"/>
                </a:solidFill>
              </a:rPr>
              <a:t>)</a:t>
            </a:r>
          </a:p>
          <a:p>
            <a:pPr marL="223628" indent="-223628">
              <a:lnSpc>
                <a:spcPts val="939"/>
              </a:lnSpc>
              <a:buClr>
                <a:srgbClr val="002858"/>
              </a:buClr>
              <a:buFont typeface="Wingdings" panose="05000000000000000000" pitchFamily="2" charset="2"/>
              <a:buChar char="§"/>
            </a:pPr>
            <a:endParaRPr lang="ru-RU" sz="900" dirty="0">
              <a:solidFill>
                <a:srgbClr val="002656"/>
              </a:solidFill>
            </a:endParaRPr>
          </a:p>
          <a:p>
            <a:pPr marL="223628" indent="-223628">
              <a:lnSpc>
                <a:spcPts val="939"/>
              </a:lnSpc>
              <a:buClr>
                <a:srgbClr val="002858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656"/>
                </a:solidFill>
              </a:rPr>
              <a:t>Успешный опыт участия в международных проектах </a:t>
            </a:r>
          </a:p>
          <a:p>
            <a:pPr marL="223628" indent="-223628">
              <a:lnSpc>
                <a:spcPts val="939"/>
              </a:lnSpc>
              <a:buClr>
                <a:srgbClr val="002858"/>
              </a:buClr>
              <a:buFont typeface="Wingdings" panose="05000000000000000000" pitchFamily="2" charset="2"/>
              <a:buChar char="§"/>
            </a:pPr>
            <a:endParaRPr lang="ru-RU" sz="900" dirty="0">
              <a:solidFill>
                <a:srgbClr val="002656"/>
              </a:solidFill>
            </a:endParaRPr>
          </a:p>
          <a:p>
            <a:pPr marL="223628" indent="-223628">
              <a:lnSpc>
                <a:spcPts val="939"/>
              </a:lnSpc>
              <a:buClr>
                <a:srgbClr val="002858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656"/>
                </a:solidFill>
              </a:rPr>
              <a:t>Отрасль независима от импортных поставщиков</a:t>
            </a:r>
          </a:p>
        </p:txBody>
      </p:sp>
      <p:graphicFrame>
        <p:nvGraphicFramePr>
          <p:cNvPr id="130" name="Диаграмма 129"/>
          <p:cNvGraphicFramePr/>
          <p:nvPr>
            <p:extLst>
              <p:ext uri="{D42A27DB-BD31-4B8C-83A1-F6EECF244321}">
                <p14:modId xmlns:p14="http://schemas.microsoft.com/office/powerpoint/2010/main" val="3844164919"/>
              </p:ext>
            </p:extLst>
          </p:nvPr>
        </p:nvGraphicFramePr>
        <p:xfrm>
          <a:off x="26514" y="891422"/>
          <a:ext cx="4728506" cy="3723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олилиния: фигура 19"/>
          <p:cNvSpPr/>
          <p:nvPr/>
        </p:nvSpPr>
        <p:spPr>
          <a:xfrm>
            <a:off x="5859013" y="1336512"/>
            <a:ext cx="2707998" cy="1104643"/>
          </a:xfrm>
          <a:custGeom>
            <a:avLst/>
            <a:gdLst>
              <a:gd name="connsiteX0" fmla="*/ 0 w 3180521"/>
              <a:gd name="connsiteY0" fmla="*/ 0 h 1620700"/>
              <a:gd name="connsiteX1" fmla="*/ 1480930 w 3180521"/>
              <a:gd name="connsiteY1" fmla="*/ 1043609 h 1620700"/>
              <a:gd name="connsiteX2" fmla="*/ 2305878 w 3180521"/>
              <a:gd name="connsiteY2" fmla="*/ 1530626 h 1620700"/>
              <a:gd name="connsiteX3" fmla="*/ 3180521 w 3180521"/>
              <a:gd name="connsiteY3" fmla="*/ 1620078 h 16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0521" h="1620700">
                <a:moveTo>
                  <a:pt x="0" y="0"/>
                </a:moveTo>
                <a:cubicBezTo>
                  <a:pt x="548308" y="394252"/>
                  <a:pt x="1096617" y="788505"/>
                  <a:pt x="1480930" y="1043609"/>
                </a:cubicBezTo>
                <a:cubicBezTo>
                  <a:pt x="1865243" y="1298713"/>
                  <a:pt x="2022613" y="1434548"/>
                  <a:pt x="2305878" y="1530626"/>
                </a:cubicBezTo>
                <a:cubicBezTo>
                  <a:pt x="2589143" y="1626704"/>
                  <a:pt x="3082786" y="1621734"/>
                  <a:pt x="3180521" y="1620078"/>
                </a:cubicBezTo>
              </a:path>
            </a:pathLst>
          </a:custGeom>
          <a:noFill/>
          <a:ln w="15875">
            <a:solidFill>
              <a:srgbClr val="FB84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025763" y="2695237"/>
            <a:ext cx="2811957" cy="210758"/>
          </a:xfrm>
          <a:prstGeom prst="rect">
            <a:avLst/>
          </a:prstGeom>
          <a:solidFill>
            <a:schemeClr val="bg1"/>
          </a:solidFill>
        </p:spPr>
        <p:txBody>
          <a:bodyPr wrap="square" lIns="71561" tIns="35780" rIns="71561" bIns="35780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656"/>
                </a:solidFill>
                <a:cs typeface="Times New Roman" panose="02020603050405020304" pitchFamily="18" charset="0"/>
              </a:rPr>
              <a:t>Развитие трубной  промышленности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1587" y="393925"/>
            <a:ext cx="6682628" cy="28770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1400" b="1" dirty="0">
                <a:solidFill>
                  <a:srgbClr val="002656"/>
                </a:solidFill>
              </a:rPr>
              <a:t>Современный уровень развития трубной промышленности в РФ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16226" y="4380246"/>
            <a:ext cx="2776555" cy="210758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656"/>
                </a:solidFill>
              </a:rPr>
              <a:t>Удовлетворение потребностей рынка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0074" y="1626253"/>
            <a:ext cx="2178661" cy="210758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656"/>
                </a:solidFill>
              </a:rPr>
              <a:t>Мировые стандарты качества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6172592" y="2140724"/>
            <a:ext cx="0" cy="171421"/>
          </a:xfrm>
          <a:prstGeom prst="line">
            <a:avLst/>
          </a:prstGeom>
          <a:ln w="38100">
            <a:solidFill>
              <a:srgbClr val="FB8466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331298" y="2130574"/>
            <a:ext cx="0" cy="171421"/>
          </a:xfrm>
          <a:prstGeom prst="line">
            <a:avLst/>
          </a:prstGeom>
          <a:ln w="38100">
            <a:solidFill>
              <a:srgbClr val="FB8466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740525" y="2139702"/>
            <a:ext cx="0" cy="171421"/>
          </a:xfrm>
          <a:prstGeom prst="line">
            <a:avLst/>
          </a:prstGeom>
          <a:ln w="38100">
            <a:solidFill>
              <a:srgbClr val="FB8466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164288" y="869601"/>
            <a:ext cx="0" cy="171421"/>
          </a:xfrm>
          <a:prstGeom prst="line">
            <a:avLst/>
          </a:prstGeom>
          <a:ln w="38100">
            <a:solidFill>
              <a:srgbClr val="92D05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668344" y="868792"/>
            <a:ext cx="0" cy="171421"/>
          </a:xfrm>
          <a:prstGeom prst="line">
            <a:avLst/>
          </a:prstGeom>
          <a:ln w="38100">
            <a:solidFill>
              <a:srgbClr val="92D05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660232" y="869601"/>
            <a:ext cx="0" cy="171421"/>
          </a:xfrm>
          <a:prstGeom prst="line">
            <a:avLst/>
          </a:prstGeom>
          <a:ln w="38100">
            <a:solidFill>
              <a:srgbClr val="92D05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60232" y="1358396"/>
            <a:ext cx="1795253" cy="349258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algn="ctr"/>
            <a:r>
              <a:rPr lang="ru-RU" sz="900" b="1" dirty="0">
                <a:solidFill>
                  <a:srgbClr val="00B050"/>
                </a:solidFill>
              </a:rPr>
              <a:t>Область качества и </a:t>
            </a:r>
          </a:p>
          <a:p>
            <a:pPr algn="ctr"/>
            <a:r>
              <a:rPr lang="ru-RU" sz="900" b="1" dirty="0">
                <a:solidFill>
                  <a:srgbClr val="00B050"/>
                </a:solidFill>
              </a:rPr>
              <a:t>конкурентоспособности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7704" y="2931790"/>
            <a:ext cx="2388580" cy="720080"/>
          </a:xfrm>
          <a:prstGeom prst="rect">
            <a:avLst/>
          </a:prstGeom>
          <a:solidFill>
            <a:srgbClr val="C9EDFF">
              <a:alpha val="29000"/>
            </a:srgbClr>
          </a:solidFill>
        </p:spPr>
        <p:txBody>
          <a:bodyPr wrap="square" lIns="71561" tIns="35780" rIns="71561" bIns="35780" rtlCol="0">
            <a:noAutofit/>
          </a:bodyPr>
          <a:lstStyle/>
          <a:p>
            <a:pPr algn="just"/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</a:rPr>
              <a:t>Активная </a:t>
            </a:r>
            <a:r>
              <a:rPr lang="ru-RU" sz="800" b="1" dirty="0">
                <a:solidFill>
                  <a:schemeClr val="tx2">
                    <a:lumMod val="75000"/>
                  </a:schemeClr>
                </a:solidFill>
              </a:rPr>
              <a:t>стадия формирования отрасли</a:t>
            </a:r>
          </a:p>
          <a:p>
            <a:pPr algn="just">
              <a:lnSpc>
                <a:spcPts val="939"/>
              </a:lnSpc>
            </a:pPr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</a:rPr>
              <a:t>Ввод новых производств</a:t>
            </a: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</a:rPr>
              <a:t>Освоение 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</a:rPr>
              <a:t>технологий</a:t>
            </a: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</a:rPr>
              <a:t>Признание 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</a:rPr>
              <a:t>на уровне </a:t>
            </a: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</a:rPr>
              <a:t> международных 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</a:rPr>
              <a:t>проектов</a:t>
            </a: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endParaRPr lang="ru-RU" sz="700" dirty="0">
              <a:solidFill>
                <a:srgbClr val="0071BA"/>
              </a:solidFill>
            </a:endParaRP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endParaRPr lang="ru-RU" sz="700" dirty="0">
              <a:solidFill>
                <a:srgbClr val="0071BA"/>
              </a:solidFill>
            </a:endParaRP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endParaRPr lang="ru-RU" sz="700" dirty="0">
              <a:solidFill>
                <a:srgbClr val="0071BA"/>
              </a:solidFill>
            </a:endParaRP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endParaRPr lang="ru-RU" sz="700" dirty="0">
              <a:solidFill>
                <a:srgbClr val="0071BA"/>
              </a:solidFill>
            </a:endParaRP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endParaRPr lang="ru-RU" sz="700" dirty="0">
              <a:solidFill>
                <a:srgbClr val="0071BA"/>
              </a:solidFill>
            </a:endParaRP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endParaRPr lang="ru-RU" sz="700" dirty="0">
              <a:solidFill>
                <a:srgbClr val="0071BA"/>
              </a:solidFill>
            </a:endParaRP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endParaRPr lang="ru-RU" sz="700" dirty="0">
              <a:solidFill>
                <a:srgbClr val="0071BA"/>
              </a:solidFill>
            </a:endParaRP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endParaRPr lang="ru-RU" sz="700" dirty="0">
              <a:solidFill>
                <a:srgbClr val="0071BA"/>
              </a:solidFill>
            </a:endParaRP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endParaRPr lang="ru-RU" sz="700" dirty="0">
              <a:solidFill>
                <a:srgbClr val="0071BA"/>
              </a:solidFill>
            </a:endParaRP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endParaRPr lang="ru-RU" sz="700" dirty="0">
              <a:solidFill>
                <a:srgbClr val="0071BA"/>
              </a:solidFill>
            </a:endParaRP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endParaRPr lang="ru-RU" sz="700" dirty="0">
              <a:solidFill>
                <a:srgbClr val="0071BA"/>
              </a:solidFill>
            </a:endParaRP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endParaRPr lang="ru-RU" sz="700" dirty="0">
              <a:solidFill>
                <a:srgbClr val="0071BA"/>
              </a:solidFill>
            </a:endParaRPr>
          </a:p>
          <a:p>
            <a:pPr marL="223628" indent="-223628" algn="just">
              <a:lnSpc>
                <a:spcPts val="939"/>
              </a:lnSpc>
              <a:buClr>
                <a:srgbClr val="0071BA"/>
              </a:buClr>
              <a:buSzPct val="120000"/>
              <a:buFont typeface="Wingdings" panose="05000000000000000000" pitchFamily="2" charset="2"/>
              <a:buChar char="§"/>
            </a:pPr>
            <a:endParaRPr lang="ru-RU" sz="700" dirty="0">
              <a:solidFill>
                <a:srgbClr val="0071BA"/>
              </a:solidFill>
            </a:endParaRPr>
          </a:p>
          <a:p>
            <a:pPr algn="just">
              <a:lnSpc>
                <a:spcPts val="939"/>
              </a:lnSpc>
              <a:buClr>
                <a:srgbClr val="0071BA"/>
              </a:buClr>
              <a:buSzPct val="120000"/>
            </a:pPr>
            <a:endParaRPr lang="ru-RU" sz="700" dirty="0">
              <a:solidFill>
                <a:srgbClr val="0071BA"/>
              </a:solidFill>
            </a:endParaRPr>
          </a:p>
          <a:p>
            <a:pPr algn="just">
              <a:lnSpc>
                <a:spcPts val="939"/>
              </a:lnSpc>
              <a:buClr>
                <a:srgbClr val="0071BA"/>
              </a:buClr>
              <a:buSzPct val="120000"/>
            </a:pPr>
            <a:endParaRPr lang="ru-RU" sz="700" dirty="0">
              <a:solidFill>
                <a:srgbClr val="0071BA"/>
              </a:solidFill>
            </a:endParaRPr>
          </a:p>
          <a:p>
            <a:pPr algn="just">
              <a:lnSpc>
                <a:spcPts val="939"/>
              </a:lnSpc>
              <a:buClr>
                <a:srgbClr val="0071BA"/>
              </a:buClr>
              <a:buSzPct val="120000"/>
            </a:pPr>
            <a:endParaRPr lang="ru-RU" sz="700" dirty="0">
              <a:solidFill>
                <a:srgbClr val="0071BA"/>
              </a:solidFill>
            </a:endParaRPr>
          </a:p>
          <a:p>
            <a:pPr algn="just">
              <a:lnSpc>
                <a:spcPts val="939"/>
              </a:lnSpc>
              <a:buClr>
                <a:srgbClr val="0071BA"/>
              </a:buClr>
              <a:buSzPct val="120000"/>
            </a:pPr>
            <a:endParaRPr lang="ru-RU" sz="700" dirty="0">
              <a:solidFill>
                <a:srgbClr val="0071BA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71173" y="1855907"/>
            <a:ext cx="3419272" cy="210758"/>
          </a:xfrm>
          <a:prstGeom prst="rect">
            <a:avLst/>
          </a:prstGeom>
          <a:noFill/>
          <a:ln w="19050">
            <a:solidFill>
              <a:srgbClr val="FB8466"/>
            </a:solidFill>
          </a:ln>
        </p:spPr>
        <p:txBody>
          <a:bodyPr wrap="square" lIns="71561" tIns="35780" rIns="71561" bIns="35780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656"/>
                </a:solidFill>
              </a:rPr>
              <a:t>«Оптимизация» затрат, снижение объемов производства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5825" y="1111451"/>
            <a:ext cx="2734620" cy="21075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lIns="71561" tIns="35780" rIns="71561" bIns="35780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656"/>
                </a:solidFill>
              </a:rPr>
              <a:t>Инвестиции в качество</a:t>
            </a: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>
          <a:xfrm flipH="1">
            <a:off x="531632" y="4587496"/>
            <a:ext cx="8028918" cy="0"/>
          </a:xfrm>
          <a:prstGeom prst="line">
            <a:avLst/>
          </a:prstGeom>
          <a:ln w="15875">
            <a:solidFill>
              <a:srgbClr val="8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7544" y="4587974"/>
            <a:ext cx="8044476" cy="241536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2000      2005      2006      2007      2008      2009      2010      2011     2013     2015     2017     2019     2020   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484798" y="1053277"/>
            <a:ext cx="0" cy="3534219"/>
          </a:xfrm>
          <a:prstGeom prst="line">
            <a:avLst/>
          </a:prstGeom>
          <a:ln w="15875">
            <a:solidFill>
              <a:srgbClr val="8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олилиния: фигура 6"/>
          <p:cNvSpPr/>
          <p:nvPr/>
        </p:nvSpPr>
        <p:spPr>
          <a:xfrm>
            <a:off x="4478984" y="1317054"/>
            <a:ext cx="1376841" cy="515185"/>
          </a:xfrm>
          <a:custGeom>
            <a:avLst/>
            <a:gdLst>
              <a:gd name="connsiteX0" fmla="*/ 0 w 1610139"/>
              <a:gd name="connsiteY0" fmla="*/ 757354 h 757354"/>
              <a:gd name="connsiteX1" fmla="*/ 705678 w 1610139"/>
              <a:gd name="connsiteY1" fmla="*/ 91433 h 757354"/>
              <a:gd name="connsiteX2" fmla="*/ 1610139 w 1610139"/>
              <a:gd name="connsiteY2" fmla="*/ 1980 h 75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0139" h="757354">
                <a:moveTo>
                  <a:pt x="0" y="757354"/>
                </a:moveTo>
                <a:cubicBezTo>
                  <a:pt x="218661" y="487341"/>
                  <a:pt x="437322" y="217329"/>
                  <a:pt x="705678" y="91433"/>
                </a:cubicBezTo>
                <a:cubicBezTo>
                  <a:pt x="974034" y="-34463"/>
                  <a:pt x="1434548" y="8606"/>
                  <a:pt x="1610139" y="198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114078"/>
              </p:ext>
            </p:extLst>
          </p:nvPr>
        </p:nvGraphicFramePr>
        <p:xfrm>
          <a:off x="755576" y="3795886"/>
          <a:ext cx="3502111" cy="71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13"/>
                <a:gridCol w="706723"/>
                <a:gridCol w="499574"/>
                <a:gridCol w="576064"/>
                <a:gridCol w="597953"/>
                <a:gridCol w="604384"/>
              </a:tblGrid>
              <a:tr h="270127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2005 г.</a:t>
                      </a:r>
                      <a:endParaRPr lang="ru-RU" sz="7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2006 г.</a:t>
                      </a:r>
                      <a:endParaRPr lang="ru-RU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2008 г.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2009 г.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2010 г.</a:t>
                      </a:r>
                      <a:endParaRPr lang="ru-RU" sz="700" dirty="0"/>
                    </a:p>
                  </a:txBody>
                  <a:tcPr/>
                </a:tc>
              </a:tr>
              <a:tr h="400385"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smtClean="0"/>
                        <a:t>ВМЗ</a:t>
                      </a:r>
                    </a:p>
                    <a:p>
                      <a:pPr algn="ctr"/>
                      <a:r>
                        <a:rPr lang="ru-RU" sz="700" b="1" dirty="0" smtClean="0"/>
                        <a:t>(ТБД)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smtClean="0"/>
                        <a:t>Северсталь </a:t>
                      </a:r>
                    </a:p>
                    <a:p>
                      <a:pPr algn="ctr"/>
                      <a:r>
                        <a:rPr lang="ru-RU" sz="800" b="1" dirty="0" smtClean="0"/>
                        <a:t>(стан 5000)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smtClean="0"/>
                        <a:t>ИТЗ </a:t>
                      </a:r>
                    </a:p>
                    <a:p>
                      <a:pPr algn="ctr"/>
                      <a:r>
                        <a:rPr lang="ru-RU" sz="700" b="1" dirty="0" smtClean="0"/>
                        <a:t>(ТБД)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smtClean="0"/>
                        <a:t>ВТЗ </a:t>
                      </a:r>
                    </a:p>
                    <a:p>
                      <a:pPr algn="ctr"/>
                      <a:r>
                        <a:rPr lang="ru-RU" sz="700" b="1" dirty="0" smtClean="0"/>
                        <a:t>(ТБД)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smtClean="0"/>
                        <a:t>ММК </a:t>
                      </a:r>
                    </a:p>
                    <a:p>
                      <a:pPr algn="ctr"/>
                      <a:r>
                        <a:rPr lang="ru-RU" sz="700" b="1" dirty="0" smtClean="0"/>
                        <a:t>(стан 5000)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smtClean="0"/>
                        <a:t>ЧТПЗ</a:t>
                      </a:r>
                    </a:p>
                    <a:p>
                      <a:pPr algn="ctr"/>
                      <a:r>
                        <a:rPr lang="ru-RU" sz="700" b="1" dirty="0" smtClean="0"/>
                        <a:t>(ТБД)</a:t>
                      </a:r>
                      <a:endParaRPr lang="ru-RU" sz="7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531632" y="1837005"/>
            <a:ext cx="8104288" cy="0"/>
          </a:xfrm>
          <a:prstGeom prst="line">
            <a:avLst/>
          </a:prstGeom>
          <a:ln w="15875">
            <a:solidFill>
              <a:srgbClr val="5F96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Диагональная полоса 1"/>
          <p:cNvSpPr/>
          <p:nvPr/>
        </p:nvSpPr>
        <p:spPr>
          <a:xfrm>
            <a:off x="531620" y="1838325"/>
            <a:ext cx="3939293" cy="1546888"/>
          </a:xfrm>
          <a:custGeom>
            <a:avLst/>
            <a:gdLst>
              <a:gd name="connsiteX0" fmla="*/ 0 w 3950230"/>
              <a:gd name="connsiteY0" fmla="*/ 1398294 h 1742857"/>
              <a:gd name="connsiteX1" fmla="*/ 3169270 w 3950230"/>
              <a:gd name="connsiteY1" fmla="*/ 0 h 1742857"/>
              <a:gd name="connsiteX2" fmla="*/ 3950230 w 3950230"/>
              <a:gd name="connsiteY2" fmla="*/ 0 h 1742857"/>
              <a:gd name="connsiteX3" fmla="*/ 0 w 3950230"/>
              <a:gd name="connsiteY3" fmla="*/ 1742857 h 1742857"/>
              <a:gd name="connsiteX4" fmla="*/ 0 w 3950230"/>
              <a:gd name="connsiteY4" fmla="*/ 1398294 h 1742857"/>
              <a:gd name="connsiteX0" fmla="*/ 0 w 3950230"/>
              <a:gd name="connsiteY0" fmla="*/ 1398294 h 1742857"/>
              <a:gd name="connsiteX1" fmla="*/ 3169270 w 3950230"/>
              <a:gd name="connsiteY1" fmla="*/ 0 h 1742857"/>
              <a:gd name="connsiteX2" fmla="*/ 3950230 w 3950230"/>
              <a:gd name="connsiteY2" fmla="*/ 86008 h 1742857"/>
              <a:gd name="connsiteX3" fmla="*/ 0 w 3950230"/>
              <a:gd name="connsiteY3" fmla="*/ 1742857 h 1742857"/>
              <a:gd name="connsiteX4" fmla="*/ 0 w 3950230"/>
              <a:gd name="connsiteY4" fmla="*/ 1398294 h 1742857"/>
              <a:gd name="connsiteX0" fmla="*/ 0 w 3950230"/>
              <a:gd name="connsiteY0" fmla="*/ 1411874 h 1756437"/>
              <a:gd name="connsiteX1" fmla="*/ 3603836 w 3950230"/>
              <a:gd name="connsiteY1" fmla="*/ 0 h 1756437"/>
              <a:gd name="connsiteX2" fmla="*/ 3950230 w 3950230"/>
              <a:gd name="connsiteY2" fmla="*/ 99588 h 1756437"/>
              <a:gd name="connsiteX3" fmla="*/ 0 w 3950230"/>
              <a:gd name="connsiteY3" fmla="*/ 1756437 h 1756437"/>
              <a:gd name="connsiteX4" fmla="*/ 0 w 3950230"/>
              <a:gd name="connsiteY4" fmla="*/ 1411874 h 1756437"/>
              <a:gd name="connsiteX0" fmla="*/ 0 w 3950230"/>
              <a:gd name="connsiteY0" fmla="*/ 1411874 h 1756437"/>
              <a:gd name="connsiteX1" fmla="*/ 3603836 w 3950230"/>
              <a:gd name="connsiteY1" fmla="*/ 0 h 1756437"/>
              <a:gd name="connsiteX2" fmla="*/ 3950230 w 3950230"/>
              <a:gd name="connsiteY2" fmla="*/ 99588 h 1756437"/>
              <a:gd name="connsiteX3" fmla="*/ 0 w 3950230"/>
              <a:gd name="connsiteY3" fmla="*/ 1756437 h 1756437"/>
              <a:gd name="connsiteX4" fmla="*/ 0 w 3950230"/>
              <a:gd name="connsiteY4" fmla="*/ 1411874 h 1756437"/>
              <a:gd name="connsiteX0" fmla="*/ 0 w 3950230"/>
              <a:gd name="connsiteY0" fmla="*/ 1411874 h 1756437"/>
              <a:gd name="connsiteX1" fmla="*/ 3603836 w 3950230"/>
              <a:gd name="connsiteY1" fmla="*/ 0 h 1756437"/>
              <a:gd name="connsiteX2" fmla="*/ 3950230 w 3950230"/>
              <a:gd name="connsiteY2" fmla="*/ 99588 h 1756437"/>
              <a:gd name="connsiteX3" fmla="*/ 0 w 3950230"/>
              <a:gd name="connsiteY3" fmla="*/ 1756437 h 1756437"/>
              <a:gd name="connsiteX4" fmla="*/ 0 w 3950230"/>
              <a:gd name="connsiteY4" fmla="*/ 1411874 h 1756437"/>
              <a:gd name="connsiteX0" fmla="*/ 0 w 3950230"/>
              <a:gd name="connsiteY0" fmla="*/ 1411874 h 1756437"/>
              <a:gd name="connsiteX1" fmla="*/ 3603836 w 3950230"/>
              <a:gd name="connsiteY1" fmla="*/ 0 h 1756437"/>
              <a:gd name="connsiteX2" fmla="*/ 3950230 w 3950230"/>
              <a:gd name="connsiteY2" fmla="*/ 99588 h 1756437"/>
              <a:gd name="connsiteX3" fmla="*/ 0 w 3950230"/>
              <a:gd name="connsiteY3" fmla="*/ 1756437 h 1756437"/>
              <a:gd name="connsiteX4" fmla="*/ 0 w 3950230"/>
              <a:gd name="connsiteY4" fmla="*/ 1411874 h 1756437"/>
              <a:gd name="connsiteX0" fmla="*/ 0 w 3950230"/>
              <a:gd name="connsiteY0" fmla="*/ 1411874 h 1756437"/>
              <a:gd name="connsiteX1" fmla="*/ 3603836 w 3950230"/>
              <a:gd name="connsiteY1" fmla="*/ 0 h 1756437"/>
              <a:gd name="connsiteX2" fmla="*/ 3950230 w 3950230"/>
              <a:gd name="connsiteY2" fmla="*/ 99588 h 1756437"/>
              <a:gd name="connsiteX3" fmla="*/ 0 w 3950230"/>
              <a:gd name="connsiteY3" fmla="*/ 1756437 h 1756437"/>
              <a:gd name="connsiteX4" fmla="*/ 0 w 3950230"/>
              <a:gd name="connsiteY4" fmla="*/ 1411874 h 1756437"/>
              <a:gd name="connsiteX0" fmla="*/ 5399 w 3955629"/>
              <a:gd name="connsiteY0" fmla="*/ 1411874 h 1756437"/>
              <a:gd name="connsiteX1" fmla="*/ 3609235 w 3955629"/>
              <a:gd name="connsiteY1" fmla="*/ 0 h 1756437"/>
              <a:gd name="connsiteX2" fmla="*/ 3955629 w 3955629"/>
              <a:gd name="connsiteY2" fmla="*/ 99588 h 1756437"/>
              <a:gd name="connsiteX3" fmla="*/ 5399 w 3955629"/>
              <a:gd name="connsiteY3" fmla="*/ 1756437 h 1756437"/>
              <a:gd name="connsiteX4" fmla="*/ 0 w 3955629"/>
              <a:gd name="connsiteY4" fmla="*/ 1453929 h 1756437"/>
              <a:gd name="connsiteX5" fmla="*/ 5399 w 3955629"/>
              <a:gd name="connsiteY5" fmla="*/ 1411874 h 1756437"/>
              <a:gd name="connsiteX0" fmla="*/ 0 w 3972864"/>
              <a:gd name="connsiteY0" fmla="*/ 1248911 h 1756437"/>
              <a:gd name="connsiteX1" fmla="*/ 3626470 w 3972864"/>
              <a:gd name="connsiteY1" fmla="*/ 0 h 1756437"/>
              <a:gd name="connsiteX2" fmla="*/ 3972864 w 3972864"/>
              <a:gd name="connsiteY2" fmla="*/ 99588 h 1756437"/>
              <a:gd name="connsiteX3" fmla="*/ 22634 w 3972864"/>
              <a:gd name="connsiteY3" fmla="*/ 1756437 h 1756437"/>
              <a:gd name="connsiteX4" fmla="*/ 17235 w 3972864"/>
              <a:gd name="connsiteY4" fmla="*/ 1453929 h 1756437"/>
              <a:gd name="connsiteX5" fmla="*/ 0 w 3972864"/>
              <a:gd name="connsiteY5" fmla="*/ 1248911 h 1756437"/>
              <a:gd name="connsiteX0" fmla="*/ 4529 w 3977393"/>
              <a:gd name="connsiteY0" fmla="*/ 1248911 h 1561788"/>
              <a:gd name="connsiteX1" fmla="*/ 3630999 w 3977393"/>
              <a:gd name="connsiteY1" fmla="*/ 0 h 1561788"/>
              <a:gd name="connsiteX2" fmla="*/ 3977393 w 3977393"/>
              <a:gd name="connsiteY2" fmla="*/ 99588 h 1561788"/>
              <a:gd name="connsiteX3" fmla="*/ 2 w 3977393"/>
              <a:gd name="connsiteY3" fmla="*/ 1561788 h 1561788"/>
              <a:gd name="connsiteX4" fmla="*/ 21764 w 3977393"/>
              <a:gd name="connsiteY4" fmla="*/ 1453929 h 1561788"/>
              <a:gd name="connsiteX5" fmla="*/ 4529 w 3977393"/>
              <a:gd name="connsiteY5" fmla="*/ 1248911 h 1561788"/>
              <a:gd name="connsiteX0" fmla="*/ 4529 w 3977393"/>
              <a:gd name="connsiteY0" fmla="*/ 1248911 h 1561788"/>
              <a:gd name="connsiteX1" fmla="*/ 3630999 w 3977393"/>
              <a:gd name="connsiteY1" fmla="*/ 0 h 1561788"/>
              <a:gd name="connsiteX2" fmla="*/ 3969077 w 3977393"/>
              <a:gd name="connsiteY2" fmla="*/ 23482 h 1561788"/>
              <a:gd name="connsiteX3" fmla="*/ 3977393 w 3977393"/>
              <a:gd name="connsiteY3" fmla="*/ 99588 h 1561788"/>
              <a:gd name="connsiteX4" fmla="*/ 2 w 3977393"/>
              <a:gd name="connsiteY4" fmla="*/ 1561788 h 1561788"/>
              <a:gd name="connsiteX5" fmla="*/ 21764 w 3977393"/>
              <a:gd name="connsiteY5" fmla="*/ 1453929 h 1561788"/>
              <a:gd name="connsiteX6" fmla="*/ 4529 w 3977393"/>
              <a:gd name="connsiteY6" fmla="*/ 1248911 h 1561788"/>
              <a:gd name="connsiteX0" fmla="*/ 4529 w 3979720"/>
              <a:gd name="connsiteY0" fmla="*/ 1248911 h 1561788"/>
              <a:gd name="connsiteX1" fmla="*/ 3630999 w 3979720"/>
              <a:gd name="connsiteY1" fmla="*/ 0 h 1561788"/>
              <a:gd name="connsiteX2" fmla="*/ 3979720 w 3979720"/>
              <a:gd name="connsiteY2" fmla="*/ 12789 h 1561788"/>
              <a:gd name="connsiteX3" fmla="*/ 3977393 w 3979720"/>
              <a:gd name="connsiteY3" fmla="*/ 99588 h 1561788"/>
              <a:gd name="connsiteX4" fmla="*/ 2 w 3979720"/>
              <a:gd name="connsiteY4" fmla="*/ 1561788 h 1561788"/>
              <a:gd name="connsiteX5" fmla="*/ 21764 w 3979720"/>
              <a:gd name="connsiteY5" fmla="*/ 1453929 h 1561788"/>
              <a:gd name="connsiteX6" fmla="*/ 4529 w 3979720"/>
              <a:gd name="connsiteY6" fmla="*/ 1248911 h 1561788"/>
              <a:gd name="connsiteX0" fmla="*/ 4529 w 3979720"/>
              <a:gd name="connsiteY0" fmla="*/ 1248911 h 1561788"/>
              <a:gd name="connsiteX1" fmla="*/ 3630999 w 3979720"/>
              <a:gd name="connsiteY1" fmla="*/ 0 h 1561788"/>
              <a:gd name="connsiteX2" fmla="*/ 3979720 w 3979720"/>
              <a:gd name="connsiteY2" fmla="*/ 12789 h 1561788"/>
              <a:gd name="connsiteX3" fmla="*/ 3977393 w 3979720"/>
              <a:gd name="connsiteY3" fmla="*/ 99588 h 1561788"/>
              <a:gd name="connsiteX4" fmla="*/ 2 w 3979720"/>
              <a:gd name="connsiteY4" fmla="*/ 1561788 h 1561788"/>
              <a:gd name="connsiteX5" fmla="*/ 21764 w 3979720"/>
              <a:gd name="connsiteY5" fmla="*/ 1453929 h 1561788"/>
              <a:gd name="connsiteX6" fmla="*/ 4529 w 3979720"/>
              <a:gd name="connsiteY6" fmla="*/ 1248911 h 1561788"/>
              <a:gd name="connsiteX0" fmla="*/ 4529 w 3977414"/>
              <a:gd name="connsiteY0" fmla="*/ 1248911 h 1561788"/>
              <a:gd name="connsiteX1" fmla="*/ 3630999 w 3977414"/>
              <a:gd name="connsiteY1" fmla="*/ 0 h 1561788"/>
              <a:gd name="connsiteX2" fmla="*/ 3958434 w 3977414"/>
              <a:gd name="connsiteY2" fmla="*/ 5660 h 1561788"/>
              <a:gd name="connsiteX3" fmla="*/ 3977393 w 3977414"/>
              <a:gd name="connsiteY3" fmla="*/ 99588 h 1561788"/>
              <a:gd name="connsiteX4" fmla="*/ 2 w 3977414"/>
              <a:gd name="connsiteY4" fmla="*/ 1561788 h 1561788"/>
              <a:gd name="connsiteX5" fmla="*/ 21764 w 3977414"/>
              <a:gd name="connsiteY5" fmla="*/ 1453929 h 1561788"/>
              <a:gd name="connsiteX6" fmla="*/ 4529 w 3977414"/>
              <a:gd name="connsiteY6" fmla="*/ 1248911 h 1561788"/>
              <a:gd name="connsiteX0" fmla="*/ 4529 w 3958434"/>
              <a:gd name="connsiteY0" fmla="*/ 1248911 h 1561788"/>
              <a:gd name="connsiteX1" fmla="*/ 3630999 w 3958434"/>
              <a:gd name="connsiteY1" fmla="*/ 0 h 1561788"/>
              <a:gd name="connsiteX2" fmla="*/ 3958434 w 3958434"/>
              <a:gd name="connsiteY2" fmla="*/ 5660 h 1561788"/>
              <a:gd name="connsiteX3" fmla="*/ 3952560 w 3958434"/>
              <a:gd name="connsiteY3" fmla="*/ 99588 h 1561788"/>
              <a:gd name="connsiteX4" fmla="*/ 2 w 3958434"/>
              <a:gd name="connsiteY4" fmla="*/ 1561788 h 1561788"/>
              <a:gd name="connsiteX5" fmla="*/ 21764 w 3958434"/>
              <a:gd name="connsiteY5" fmla="*/ 1453929 h 1561788"/>
              <a:gd name="connsiteX6" fmla="*/ 4529 w 3958434"/>
              <a:gd name="connsiteY6" fmla="*/ 1248911 h 1561788"/>
              <a:gd name="connsiteX0" fmla="*/ 4540 w 3958445"/>
              <a:gd name="connsiteY0" fmla="*/ 1248911 h 1561788"/>
              <a:gd name="connsiteX1" fmla="*/ 3631010 w 3958445"/>
              <a:gd name="connsiteY1" fmla="*/ 0 h 1561788"/>
              <a:gd name="connsiteX2" fmla="*/ 3958445 w 3958445"/>
              <a:gd name="connsiteY2" fmla="*/ 5660 h 1561788"/>
              <a:gd name="connsiteX3" fmla="*/ 3952571 w 3958445"/>
              <a:gd name="connsiteY3" fmla="*/ 99588 h 1561788"/>
              <a:gd name="connsiteX4" fmla="*/ 13 w 3958445"/>
              <a:gd name="connsiteY4" fmla="*/ 1561788 h 1561788"/>
              <a:gd name="connsiteX5" fmla="*/ 4036 w 3958445"/>
              <a:gd name="connsiteY5" fmla="*/ 1446800 h 1561788"/>
              <a:gd name="connsiteX6" fmla="*/ 4540 w 3958445"/>
              <a:gd name="connsiteY6" fmla="*/ 1248911 h 15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445" h="1561788">
                <a:moveTo>
                  <a:pt x="4540" y="1248911"/>
                </a:moveTo>
                <a:cubicBezTo>
                  <a:pt x="1246560" y="882401"/>
                  <a:pt x="2529319" y="547579"/>
                  <a:pt x="3631010" y="0"/>
                </a:cubicBezTo>
                <a:cubicBezTo>
                  <a:pt x="3690891" y="16881"/>
                  <a:pt x="3884374" y="6602"/>
                  <a:pt x="3958445" y="5660"/>
                </a:cubicBezTo>
                <a:cubicBezTo>
                  <a:pt x="3957669" y="34593"/>
                  <a:pt x="3953347" y="70655"/>
                  <a:pt x="3952571" y="99588"/>
                </a:cubicBezTo>
                <a:cubicBezTo>
                  <a:pt x="2721836" y="805780"/>
                  <a:pt x="1348444" y="1095513"/>
                  <a:pt x="13" y="1561788"/>
                </a:cubicBezTo>
                <a:cubicBezTo>
                  <a:pt x="-278" y="1503202"/>
                  <a:pt x="4327" y="1505386"/>
                  <a:pt x="4036" y="1446800"/>
                </a:cubicBezTo>
                <a:lnTo>
                  <a:pt x="4540" y="1248911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5">
                <a:lumMod val="20000"/>
                <a:lumOff val="80000"/>
              </a:schemeClr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4852" y="2067694"/>
            <a:ext cx="1184552" cy="318480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algn="ctr"/>
            <a:r>
              <a:rPr lang="ru-RU" sz="800" b="1" dirty="0">
                <a:solidFill>
                  <a:schemeClr val="tx2">
                    <a:lumMod val="75000"/>
                  </a:schemeClr>
                </a:solidFill>
              </a:rPr>
              <a:t>Область </a:t>
            </a: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</a:rPr>
              <a:t>набора компетенций</a:t>
            </a:r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1633" y="1053277"/>
            <a:ext cx="0" cy="3534219"/>
          </a:xfrm>
          <a:prstGeom prst="line">
            <a:avLst/>
          </a:prstGeom>
          <a:ln w="15875">
            <a:solidFill>
              <a:srgbClr val="8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7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141" y="195486"/>
            <a:ext cx="8108620" cy="503146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1400" b="1" dirty="0">
                <a:solidFill>
                  <a:srgbClr val="002656"/>
                </a:solidFill>
              </a:rPr>
              <a:t>Сквозная система </a:t>
            </a:r>
            <a:r>
              <a:rPr lang="ru-RU" sz="1400" b="1" dirty="0" smtClean="0">
                <a:solidFill>
                  <a:srgbClr val="002656"/>
                </a:solidFill>
              </a:rPr>
              <a:t>инспекционного сопровождения производства</a:t>
            </a:r>
            <a:r>
              <a:rPr lang="en-US" sz="1400" b="1" dirty="0" smtClean="0">
                <a:solidFill>
                  <a:srgbClr val="002656"/>
                </a:solidFill>
              </a:rPr>
              <a:t> </a:t>
            </a:r>
            <a:endParaRPr lang="ru-RU" sz="1400" b="1" dirty="0" smtClean="0">
              <a:solidFill>
                <a:srgbClr val="002656"/>
              </a:solidFill>
            </a:endParaRPr>
          </a:p>
          <a:p>
            <a:r>
              <a:rPr lang="en-US" sz="1400" b="1" dirty="0" smtClean="0">
                <a:solidFill>
                  <a:srgbClr val="002656"/>
                </a:solidFill>
              </a:rPr>
              <a:t>(</a:t>
            </a:r>
            <a:r>
              <a:rPr lang="ru-RU" sz="1400" b="1" dirty="0" err="1" smtClean="0">
                <a:solidFill>
                  <a:srgbClr val="002656"/>
                </a:solidFill>
              </a:rPr>
              <a:t>прослеживаемость</a:t>
            </a:r>
            <a:r>
              <a:rPr lang="ru-RU" sz="1400" b="1" dirty="0" smtClean="0">
                <a:solidFill>
                  <a:srgbClr val="002656"/>
                </a:solidFill>
              </a:rPr>
              <a:t> показателей качества)</a:t>
            </a:r>
            <a:endParaRPr lang="ru-RU" sz="1400" b="1" dirty="0">
              <a:solidFill>
                <a:srgbClr val="002656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50125"/>
            <a:ext cx="170168" cy="2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561" tIns="35780" rIns="71561" bIns="35780" numCol="1" anchor="ctr" anchorCtr="0" compatLnSpc="1">
            <a:prstTxWarp prst="textNoShape">
              <a:avLst/>
            </a:prstTxWarp>
            <a:spAutoFit/>
          </a:bodyPr>
          <a:lstStyle/>
          <a:p>
            <a:pPr defTabSz="7156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9552" y="911071"/>
            <a:ext cx="8203115" cy="2236743"/>
            <a:chOff x="735461" y="1156357"/>
            <a:chExt cx="8007206" cy="1995952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3833106" y="2638977"/>
              <a:ext cx="930145" cy="283691"/>
            </a:xfrm>
            <a:prstGeom prst="roundRect">
              <a:avLst/>
            </a:prstGeom>
            <a:noFill/>
            <a:ln w="127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561" tIns="35780" rIns="71561" bIns="35780"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45293" y="2683111"/>
              <a:ext cx="1105770" cy="241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ru-RU" sz="1100" b="1" dirty="0">
                  <a:solidFill>
                    <a:srgbClr val="002858"/>
                  </a:solidFill>
                </a:rPr>
                <a:t>Инспекция</a:t>
              </a: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811694" y="1182572"/>
              <a:ext cx="1105770" cy="391170"/>
              <a:chOff x="963098" y="2772519"/>
              <a:chExt cx="1293136" cy="575044"/>
            </a:xfrm>
          </p:grpSpPr>
          <p:sp>
            <p:nvSpPr>
              <p:cNvPr id="15" name="Прямоугольник: скругленные углы 14"/>
              <p:cNvSpPr/>
              <p:nvPr/>
            </p:nvSpPr>
            <p:spPr>
              <a:xfrm>
                <a:off x="1065790" y="2772519"/>
                <a:ext cx="1087753" cy="575044"/>
              </a:xfrm>
              <a:prstGeom prst="roundRect">
                <a:avLst/>
              </a:prstGeom>
              <a:noFill/>
              <a:ln w="19050">
                <a:solidFill>
                  <a:srgbClr val="FCAF1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CAF17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63098" y="2906152"/>
                <a:ext cx="1293136" cy="384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ru-RU" sz="1100" b="1" dirty="0">
                    <a:solidFill>
                      <a:srgbClr val="002858"/>
                    </a:solidFill>
                  </a:rPr>
                  <a:t>Сляб</a:t>
                </a:r>
              </a:p>
            </p:txBody>
          </p:sp>
        </p:grpSp>
        <p:sp>
          <p:nvSpPr>
            <p:cNvPr id="17" name="Прямоугольник: скругленные углы 16"/>
            <p:cNvSpPr/>
            <p:nvPr/>
          </p:nvSpPr>
          <p:spPr>
            <a:xfrm>
              <a:off x="735461" y="2144284"/>
              <a:ext cx="6113998" cy="326347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561" tIns="35780" rIns="71561" bIns="35780"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461" y="2139702"/>
              <a:ext cx="1120926" cy="3492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ru-RU" sz="900" b="1" dirty="0">
                  <a:solidFill>
                    <a:srgbClr val="002656"/>
                  </a:solidFill>
                </a:rPr>
                <a:t>Всего параметров</a:t>
              </a:r>
            </a:p>
          </p:txBody>
        </p:sp>
        <p:sp>
          <p:nvSpPr>
            <p:cNvPr id="19" name="Прямоугольник: скругленные углы 18"/>
            <p:cNvSpPr/>
            <p:nvPr/>
          </p:nvSpPr>
          <p:spPr>
            <a:xfrm>
              <a:off x="735461" y="1709034"/>
              <a:ext cx="6113998" cy="326347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561" tIns="35780" rIns="71561" bIns="35780"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5461" y="1707654"/>
              <a:ext cx="1120926" cy="3492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ru-RU" sz="900" b="1" dirty="0">
                  <a:solidFill>
                    <a:srgbClr val="002656"/>
                  </a:solidFill>
                </a:rPr>
                <a:t>Передаваемые параметры</a:t>
              </a: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093088" y="1185734"/>
              <a:ext cx="1105770" cy="391170"/>
              <a:chOff x="963098" y="2772519"/>
              <a:chExt cx="1293136" cy="575044"/>
            </a:xfrm>
          </p:grpSpPr>
          <p:sp>
            <p:nvSpPr>
              <p:cNvPr id="22" name="Прямоугольник: скругленные углы 21"/>
              <p:cNvSpPr/>
              <p:nvPr/>
            </p:nvSpPr>
            <p:spPr>
              <a:xfrm>
                <a:off x="1065790" y="2772519"/>
                <a:ext cx="1087753" cy="575044"/>
              </a:xfrm>
              <a:prstGeom prst="roundRect">
                <a:avLst/>
              </a:prstGeom>
              <a:noFill/>
              <a:ln w="19050">
                <a:solidFill>
                  <a:srgbClr val="FCAF1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CAF17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63098" y="2906152"/>
                <a:ext cx="1293136" cy="384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ru-RU" sz="1100" b="1" dirty="0">
                    <a:solidFill>
                      <a:srgbClr val="002858"/>
                    </a:solidFill>
                  </a:rPr>
                  <a:t>Лист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4374482" y="1188896"/>
              <a:ext cx="1105770" cy="391170"/>
              <a:chOff x="963098" y="2772519"/>
              <a:chExt cx="1293136" cy="575044"/>
            </a:xfrm>
          </p:grpSpPr>
          <p:sp>
            <p:nvSpPr>
              <p:cNvPr id="25" name="Прямоугольник: скругленные углы 24"/>
              <p:cNvSpPr/>
              <p:nvPr/>
            </p:nvSpPr>
            <p:spPr>
              <a:xfrm>
                <a:off x="1065790" y="2772519"/>
                <a:ext cx="1087753" cy="575044"/>
              </a:xfrm>
              <a:prstGeom prst="roundRect">
                <a:avLst/>
              </a:prstGeom>
              <a:noFill/>
              <a:ln w="19050">
                <a:solidFill>
                  <a:srgbClr val="FCAF1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CAF17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63098" y="2906152"/>
                <a:ext cx="1293136" cy="384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ru-RU" sz="1100" b="1" dirty="0">
                    <a:solidFill>
                      <a:srgbClr val="002858"/>
                    </a:solidFill>
                  </a:rPr>
                  <a:t>Труба</a:t>
                </a: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5655876" y="1188895"/>
              <a:ext cx="1105770" cy="391170"/>
              <a:chOff x="963098" y="2772519"/>
              <a:chExt cx="1293136" cy="575044"/>
            </a:xfrm>
          </p:grpSpPr>
          <p:sp>
            <p:nvSpPr>
              <p:cNvPr id="29" name="Прямоугольник: скругленные углы 28"/>
              <p:cNvSpPr/>
              <p:nvPr/>
            </p:nvSpPr>
            <p:spPr>
              <a:xfrm>
                <a:off x="1065790" y="2772519"/>
                <a:ext cx="1087753" cy="575044"/>
              </a:xfrm>
              <a:prstGeom prst="roundRect">
                <a:avLst/>
              </a:prstGeom>
              <a:noFill/>
              <a:ln w="19050">
                <a:solidFill>
                  <a:srgbClr val="FCAF1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CAF17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63098" y="2906152"/>
                <a:ext cx="1293136" cy="384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ru-RU" sz="1100" b="1" dirty="0">
                    <a:solidFill>
                      <a:srgbClr val="002858"/>
                    </a:solidFill>
                  </a:rPr>
                  <a:t>Покрытие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099516" y="1753428"/>
              <a:ext cx="465072" cy="241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en-US" sz="1100" b="1" dirty="0">
                  <a:solidFill>
                    <a:srgbClr val="FCAF17"/>
                  </a:solidFill>
                </a:rPr>
                <a:t>30</a:t>
              </a:r>
              <a:endParaRPr lang="ru-RU" sz="1100" b="1" dirty="0">
                <a:solidFill>
                  <a:srgbClr val="FCAF17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11694" y="2214586"/>
              <a:ext cx="1105770" cy="241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ru-RU" sz="1100" b="1" dirty="0">
                  <a:solidFill>
                    <a:srgbClr val="002858"/>
                  </a:solidFill>
                </a:rPr>
                <a:t>200</a:t>
              </a:r>
            </a:p>
          </p:txBody>
        </p:sp>
        <p:cxnSp>
          <p:nvCxnSpPr>
            <p:cNvPr id="33" name="Соединитель: изогнутый 32"/>
            <p:cNvCxnSpPr>
              <a:cxnSpLocks/>
            </p:cNvCxnSpPr>
            <p:nvPr/>
          </p:nvCxnSpPr>
          <p:spPr>
            <a:xfrm rot="16200000" flipH="1">
              <a:off x="2979079" y="939369"/>
              <a:ext cx="3162" cy="1281394"/>
            </a:xfrm>
            <a:prstGeom prst="curvedConnector3">
              <a:avLst>
                <a:gd name="adj1" fmla="val 7089092"/>
              </a:avLst>
            </a:prstGeom>
            <a:ln w="19050">
              <a:solidFill>
                <a:srgbClr val="FCAF17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Соединитель: изогнутый 33"/>
            <p:cNvCxnSpPr>
              <a:cxnSpLocks/>
            </p:cNvCxnSpPr>
            <p:nvPr/>
          </p:nvCxnSpPr>
          <p:spPr>
            <a:xfrm rot="16200000" flipH="1">
              <a:off x="4285089" y="949985"/>
              <a:ext cx="3162" cy="1281394"/>
            </a:xfrm>
            <a:prstGeom prst="curvedConnector3">
              <a:avLst>
                <a:gd name="adj1" fmla="val 7089092"/>
              </a:avLst>
            </a:prstGeom>
            <a:ln w="19050">
              <a:solidFill>
                <a:srgbClr val="FCAF17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Соединитель: изогнутый 34"/>
            <p:cNvCxnSpPr>
              <a:cxnSpLocks/>
            </p:cNvCxnSpPr>
            <p:nvPr/>
          </p:nvCxnSpPr>
          <p:spPr>
            <a:xfrm rot="16200000" flipH="1">
              <a:off x="5629344" y="951566"/>
              <a:ext cx="3162" cy="1281394"/>
            </a:xfrm>
            <a:prstGeom prst="curvedConnector3">
              <a:avLst>
                <a:gd name="adj1" fmla="val 7089092"/>
              </a:avLst>
            </a:prstGeom>
            <a:ln w="19050">
              <a:solidFill>
                <a:srgbClr val="FCAF17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401419" y="1760796"/>
              <a:ext cx="465072" cy="241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en-US" sz="1100" b="1" dirty="0">
                  <a:solidFill>
                    <a:srgbClr val="FCAF17"/>
                  </a:solidFill>
                </a:rPr>
                <a:t>60</a:t>
              </a:r>
              <a:endParaRPr lang="ru-RU" sz="1100" b="1" dirty="0">
                <a:solidFill>
                  <a:srgbClr val="FCAF17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94562" y="1749075"/>
              <a:ext cx="465072" cy="241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ru-RU" sz="1100" b="1" dirty="0">
                  <a:solidFill>
                    <a:srgbClr val="FCAF17"/>
                  </a:solidFill>
                </a:rPr>
                <a:t>7</a:t>
              </a:r>
              <a:r>
                <a:rPr lang="en-US" sz="1100" b="1" dirty="0">
                  <a:solidFill>
                    <a:srgbClr val="FCAF17"/>
                  </a:solidFill>
                </a:rPr>
                <a:t>0</a:t>
              </a:r>
              <a:endParaRPr lang="ru-RU" sz="1100" b="1" dirty="0">
                <a:solidFill>
                  <a:srgbClr val="FCAF17"/>
                </a:solidFill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6506" y="1922089"/>
              <a:ext cx="1016161" cy="80836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136629" y="2214586"/>
              <a:ext cx="1105770" cy="241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ru-RU" sz="1100" b="1" dirty="0">
                  <a:solidFill>
                    <a:srgbClr val="002858"/>
                  </a:solidFill>
                </a:rPr>
                <a:t>300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74213" y="2221590"/>
              <a:ext cx="1105770" cy="241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ru-RU" sz="1100" b="1" dirty="0">
                  <a:solidFill>
                    <a:srgbClr val="002858"/>
                  </a:solidFill>
                </a:rPr>
                <a:t>550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43689" y="2221590"/>
              <a:ext cx="1105770" cy="241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ru-RU" sz="1100" b="1" dirty="0">
                  <a:solidFill>
                    <a:srgbClr val="002858"/>
                  </a:solidFill>
                </a:rPr>
                <a:t>150</a:t>
              </a:r>
            </a:p>
          </p:txBody>
        </p:sp>
        <p:sp>
          <p:nvSpPr>
            <p:cNvPr id="42" name="Прямоугольник: скругленные углы 41"/>
            <p:cNvSpPr/>
            <p:nvPr/>
          </p:nvSpPr>
          <p:spPr>
            <a:xfrm>
              <a:off x="1826756" y="1156359"/>
              <a:ext cx="1077435" cy="1397592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561" tIns="35780" rIns="71561" bIns="35780"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: скругленные углы 42"/>
            <p:cNvSpPr/>
            <p:nvPr/>
          </p:nvSpPr>
          <p:spPr>
            <a:xfrm>
              <a:off x="3112291" y="1156359"/>
              <a:ext cx="1077435" cy="1397592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561" tIns="35780" rIns="71561" bIns="35780"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: скругленные углы 43"/>
            <p:cNvSpPr/>
            <p:nvPr/>
          </p:nvSpPr>
          <p:spPr>
            <a:xfrm>
              <a:off x="4390302" y="1156358"/>
              <a:ext cx="1077435" cy="1397592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561" tIns="35780" rIns="71561" bIns="35780"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/>
            <p:cNvSpPr/>
            <p:nvPr/>
          </p:nvSpPr>
          <p:spPr>
            <a:xfrm>
              <a:off x="5674446" y="1156357"/>
              <a:ext cx="1077435" cy="1397592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561" tIns="35780" rIns="71561" bIns="35780"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 стрелкой 45"/>
            <p:cNvCxnSpPr>
              <a:cxnSpLocks/>
            </p:cNvCxnSpPr>
            <p:nvPr/>
          </p:nvCxnSpPr>
          <p:spPr>
            <a:xfrm>
              <a:off x="3564220" y="2418889"/>
              <a:ext cx="608663" cy="259162"/>
            </a:xfrm>
            <a:prstGeom prst="straightConnector1">
              <a:avLst/>
            </a:prstGeom>
            <a:ln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cxnSpLocks/>
              <a:stCxn id="52" idx="3"/>
            </p:cNvCxnSpPr>
            <p:nvPr/>
          </p:nvCxnSpPr>
          <p:spPr>
            <a:xfrm flipV="1">
              <a:off x="6873795" y="2483230"/>
              <a:ext cx="1021062" cy="65684"/>
            </a:xfrm>
            <a:prstGeom prst="straightConnector1">
              <a:avLst/>
            </a:prstGeom>
            <a:ln w="19050"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21304967">
              <a:off x="6889452" y="2505346"/>
              <a:ext cx="1059543" cy="410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en-US" sz="1100" b="1" dirty="0">
                  <a:solidFill>
                    <a:srgbClr val="002656"/>
                  </a:solidFill>
                </a:rPr>
                <a:t>∑~</a:t>
              </a:r>
              <a:r>
                <a:rPr lang="ru-RU" sz="1100" b="1" dirty="0">
                  <a:solidFill>
                    <a:srgbClr val="002656"/>
                  </a:solidFill>
                </a:rPr>
                <a:t>1200 параметров</a:t>
              </a:r>
            </a:p>
          </p:txBody>
        </p:sp>
        <p:cxnSp>
          <p:nvCxnSpPr>
            <p:cNvPr id="49" name="Прямая со стрелкой 48"/>
            <p:cNvCxnSpPr>
              <a:cxnSpLocks/>
              <a:stCxn id="51" idx="3"/>
            </p:cNvCxnSpPr>
            <p:nvPr/>
          </p:nvCxnSpPr>
          <p:spPr>
            <a:xfrm>
              <a:off x="6873796" y="1870572"/>
              <a:ext cx="1037942" cy="412697"/>
            </a:xfrm>
            <a:prstGeom prst="straightConnector1">
              <a:avLst/>
            </a:prstGeom>
            <a:ln>
              <a:solidFill>
                <a:srgbClr val="FCAF17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1575920">
              <a:off x="6930541" y="1721593"/>
              <a:ext cx="1105770" cy="410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ru-RU" sz="1100" b="1" dirty="0">
                  <a:solidFill>
                    <a:srgbClr val="FCAF17"/>
                  </a:solidFill>
                </a:rPr>
                <a:t>∑</a:t>
              </a:r>
              <a:r>
                <a:rPr lang="en-US" sz="1100" b="1" dirty="0">
                  <a:solidFill>
                    <a:srgbClr val="FCAF17"/>
                  </a:solidFill>
                </a:rPr>
                <a:t>~</a:t>
              </a:r>
              <a:r>
                <a:rPr lang="ru-RU" sz="1100" b="1" dirty="0">
                  <a:solidFill>
                    <a:srgbClr val="FCAF17"/>
                  </a:solidFill>
                </a:rPr>
                <a:t>100 параметров</a:t>
              </a:r>
            </a:p>
          </p:txBody>
        </p:sp>
        <p:sp>
          <p:nvSpPr>
            <p:cNvPr id="51" name="Прямоугольник: скругленные углы 50"/>
            <p:cNvSpPr/>
            <p:nvPr/>
          </p:nvSpPr>
          <p:spPr>
            <a:xfrm>
              <a:off x="1798977" y="1654209"/>
              <a:ext cx="5074818" cy="432726"/>
            </a:xfrm>
            <a:prstGeom prst="roundRect">
              <a:avLst/>
            </a:prstGeom>
            <a:noFill/>
            <a:ln w="19050">
              <a:solidFill>
                <a:srgbClr val="FCAF17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1561" tIns="35780" rIns="71561" bIns="35780" rtlCol="0" anchor="ctr"/>
            <a:lstStyle/>
            <a:p>
              <a:pPr algn="ctr"/>
              <a:endParaRPr lang="ru-RU">
                <a:solidFill>
                  <a:srgbClr val="FCAF17"/>
                </a:solidFill>
              </a:endParaRPr>
            </a:p>
          </p:txBody>
        </p:sp>
        <p:sp>
          <p:nvSpPr>
            <p:cNvPr id="52" name="Прямоугольник: скругленные углы 51"/>
            <p:cNvSpPr/>
            <p:nvPr/>
          </p:nvSpPr>
          <p:spPr>
            <a:xfrm>
              <a:off x="1798978" y="2122886"/>
              <a:ext cx="5074817" cy="852058"/>
            </a:xfrm>
            <a:prstGeom prst="roundRect">
              <a:avLst>
                <a:gd name="adj" fmla="val 3072"/>
              </a:avLst>
            </a:prstGeom>
            <a:noFill/>
            <a:ln w="19050">
              <a:solidFill>
                <a:srgbClr val="002858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1561" tIns="35780" rIns="71561" bIns="35780" rtlCol="0" anchor="ctr"/>
            <a:lstStyle/>
            <a:p>
              <a:pPr algn="ctr"/>
              <a:endParaRPr lang="ru-RU">
                <a:solidFill>
                  <a:srgbClr val="FCAF17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42539" y="1882574"/>
              <a:ext cx="1735436" cy="1743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ru-RU" sz="800" b="1" dirty="0" smtClean="0">
                  <a:solidFill>
                    <a:srgbClr val="002656"/>
                  </a:solidFill>
                </a:rPr>
                <a:t>Существующая  </a:t>
              </a:r>
              <a:r>
                <a:rPr lang="ru-RU" sz="800" b="1" dirty="0">
                  <a:solidFill>
                    <a:srgbClr val="002656"/>
                  </a:solidFill>
                </a:rPr>
                <a:t>схема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57990" y="2785203"/>
              <a:ext cx="1637561" cy="1743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ru-RU" sz="800" b="1" dirty="0" smtClean="0">
                  <a:solidFill>
                    <a:srgbClr val="002656"/>
                  </a:solidFill>
                </a:rPr>
                <a:t>Предлагаемая  </a:t>
              </a:r>
              <a:r>
                <a:rPr lang="ru-RU" sz="800" b="1" dirty="0">
                  <a:solidFill>
                    <a:srgbClr val="002656"/>
                  </a:solidFill>
                </a:rPr>
                <a:t>схема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09172" y="1749472"/>
              <a:ext cx="465072" cy="241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en-US" sz="1100" b="1" dirty="0">
                  <a:solidFill>
                    <a:srgbClr val="FCAF17"/>
                  </a:solidFill>
                </a:rPr>
                <a:t>30</a:t>
              </a:r>
              <a:endParaRPr lang="ru-RU" sz="1100" b="1" dirty="0">
                <a:solidFill>
                  <a:srgbClr val="FCAF17"/>
                </a:solidFill>
              </a:endParaRPr>
            </a:p>
          </p:txBody>
        </p:sp>
        <p:cxnSp>
          <p:nvCxnSpPr>
            <p:cNvPr id="56" name="Соединитель: изогнутый 55"/>
            <p:cNvCxnSpPr>
              <a:cxnSpLocks/>
              <a:stCxn id="32" idx="2"/>
              <a:endCxn id="13" idx="1"/>
            </p:cNvCxnSpPr>
            <p:nvPr/>
          </p:nvCxnSpPr>
          <p:spPr>
            <a:xfrm rot="16200000" flipH="1">
              <a:off x="2881058" y="1939643"/>
              <a:ext cx="347757" cy="1380714"/>
            </a:xfrm>
            <a:prstGeom prst="curvedConnector2">
              <a:avLst/>
            </a:prstGeom>
            <a:ln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Соединитель: изогнутый 56"/>
            <p:cNvCxnSpPr>
              <a:cxnSpLocks/>
            </p:cNvCxnSpPr>
            <p:nvPr/>
          </p:nvCxnSpPr>
          <p:spPr>
            <a:xfrm rot="5400000">
              <a:off x="5355064" y="1933149"/>
              <a:ext cx="363844" cy="1380714"/>
            </a:xfrm>
            <a:prstGeom prst="curvedConnector2">
              <a:avLst/>
            </a:prstGeom>
            <a:ln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Соединитель: изогнутый 57"/>
            <p:cNvCxnSpPr>
              <a:cxnSpLocks/>
            </p:cNvCxnSpPr>
            <p:nvPr/>
          </p:nvCxnSpPr>
          <p:spPr>
            <a:xfrm rot="16200000" flipV="1">
              <a:off x="2916464" y="1894041"/>
              <a:ext cx="363844" cy="1380714"/>
            </a:xfrm>
            <a:prstGeom prst="curvedConnector2">
              <a:avLst/>
            </a:prstGeom>
            <a:ln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>
              <a:cxnSpLocks/>
            </p:cNvCxnSpPr>
            <p:nvPr/>
          </p:nvCxnSpPr>
          <p:spPr>
            <a:xfrm flipH="1" flipV="1">
              <a:off x="3677455" y="2414858"/>
              <a:ext cx="608663" cy="259162"/>
            </a:xfrm>
            <a:prstGeom prst="straightConnector1">
              <a:avLst/>
            </a:prstGeom>
            <a:ln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>
              <a:cxnSpLocks/>
            </p:cNvCxnSpPr>
            <p:nvPr/>
          </p:nvCxnSpPr>
          <p:spPr>
            <a:xfrm flipV="1">
              <a:off x="4329740" y="2418889"/>
              <a:ext cx="608663" cy="259162"/>
            </a:xfrm>
            <a:prstGeom prst="straightConnector1">
              <a:avLst/>
            </a:prstGeom>
            <a:ln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>
              <a:cxnSpLocks/>
            </p:cNvCxnSpPr>
            <p:nvPr/>
          </p:nvCxnSpPr>
          <p:spPr>
            <a:xfrm flipH="1">
              <a:off x="4442975" y="2414858"/>
              <a:ext cx="608663" cy="259162"/>
            </a:xfrm>
            <a:prstGeom prst="straightConnector1">
              <a:avLst/>
            </a:prstGeom>
            <a:ln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Соединитель: изогнутый 61"/>
            <p:cNvCxnSpPr>
              <a:cxnSpLocks/>
            </p:cNvCxnSpPr>
            <p:nvPr/>
          </p:nvCxnSpPr>
          <p:spPr>
            <a:xfrm rot="5400000" flipH="1" flipV="1">
              <a:off x="5305347" y="1928713"/>
              <a:ext cx="363844" cy="1380714"/>
            </a:xfrm>
            <a:prstGeom prst="curvedConnector2">
              <a:avLst/>
            </a:prstGeom>
            <a:ln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1594979">
              <a:off x="7124947" y="1549538"/>
              <a:ext cx="1105770" cy="3492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ru-RU" sz="900" b="1" dirty="0">
                  <a:solidFill>
                    <a:srgbClr val="FCAF17"/>
                  </a:solidFill>
                </a:rPr>
                <a:t>Риск потери качества </a:t>
              </a:r>
              <a:r>
                <a:rPr lang="en-US" sz="900" b="1" dirty="0">
                  <a:solidFill>
                    <a:srgbClr val="FCAF17"/>
                  </a:solidFill>
                </a:rPr>
                <a:t>max</a:t>
              </a:r>
              <a:endParaRPr lang="ru-RU" sz="900" b="1" dirty="0">
                <a:solidFill>
                  <a:srgbClr val="FCAF17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21304967">
              <a:off x="7009574" y="2833829"/>
              <a:ext cx="952149" cy="318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1561" tIns="35780" rIns="71561" bIns="35780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ru-RU" sz="800" b="1" dirty="0">
                  <a:solidFill>
                    <a:srgbClr val="002656"/>
                  </a:solidFill>
                </a:rPr>
                <a:t>Риск потери качества </a:t>
              </a:r>
              <a:r>
                <a:rPr lang="en-US" sz="800" b="1" dirty="0">
                  <a:solidFill>
                    <a:srgbClr val="002656"/>
                  </a:solidFill>
                </a:rPr>
                <a:t>min</a:t>
              </a:r>
              <a:endParaRPr lang="ru-RU" sz="800" b="1" dirty="0">
                <a:solidFill>
                  <a:srgbClr val="002656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41189" y="3219822"/>
            <a:ext cx="8003572" cy="1457253"/>
          </a:xfrm>
          <a:prstGeom prst="rect">
            <a:avLst/>
          </a:prstGeom>
          <a:noFill/>
          <a:ln>
            <a:noFill/>
          </a:ln>
        </p:spPr>
        <p:txBody>
          <a:bodyPr wrap="square" lIns="71561" tIns="35780" rIns="71561" bIns="35780" rtlCol="0">
            <a:spAutoFit/>
          </a:bodyPr>
          <a:lstStyle/>
          <a:p>
            <a:pPr>
              <a:lnSpc>
                <a:spcPts val="900"/>
              </a:lnSpc>
              <a:buClr>
                <a:schemeClr val="tx1">
                  <a:lumMod val="85000"/>
                  <a:lumOff val="15000"/>
                </a:schemeClr>
              </a:buClr>
            </a:pPr>
            <a:r>
              <a:rPr lang="ru-RU" sz="1300" b="1" u="sng" dirty="0">
                <a:solidFill>
                  <a:srgbClr val="002656"/>
                </a:solidFill>
              </a:rPr>
              <a:t>Преимущества системы </a:t>
            </a:r>
            <a:r>
              <a:rPr lang="ru-RU" sz="1300" b="1" u="sng" dirty="0" err="1">
                <a:solidFill>
                  <a:srgbClr val="002656"/>
                </a:solidFill>
              </a:rPr>
              <a:t>прослеживаемости</a:t>
            </a:r>
            <a:r>
              <a:rPr lang="ru-RU" sz="1300" b="1" u="sng" dirty="0" smtClean="0">
                <a:solidFill>
                  <a:srgbClr val="002656"/>
                </a:solidFill>
              </a:rPr>
              <a:t>:</a:t>
            </a:r>
          </a:p>
          <a:p>
            <a:pPr algn="ctr">
              <a:lnSpc>
                <a:spcPts val="900"/>
              </a:lnSpc>
              <a:buClr>
                <a:schemeClr val="tx1">
                  <a:lumMod val="85000"/>
                  <a:lumOff val="15000"/>
                </a:schemeClr>
              </a:buClr>
            </a:pPr>
            <a:endParaRPr lang="ru-RU" sz="1300" b="1" dirty="0">
              <a:solidFill>
                <a:srgbClr val="002656"/>
              </a:solidFill>
            </a:endParaRPr>
          </a:p>
          <a:p>
            <a:pPr algn="just">
              <a:lnSpc>
                <a:spcPts val="900"/>
              </a:lnSpc>
              <a:buClr>
                <a:schemeClr val="tx1">
                  <a:lumMod val="85000"/>
                  <a:lumOff val="15000"/>
                </a:schemeClr>
              </a:buClr>
            </a:pPr>
            <a:endParaRPr lang="ru-RU" sz="300" b="1" dirty="0">
              <a:solidFill>
                <a:srgbClr val="002656"/>
              </a:solidFill>
            </a:endParaRPr>
          </a:p>
          <a:p>
            <a:pPr marL="268354" indent="-268354" algn="just">
              <a:lnSpc>
                <a:spcPts val="900"/>
              </a:lnSpc>
              <a:buClr>
                <a:srgbClr val="0071BA"/>
              </a:buClr>
              <a:buSzPct val="117000"/>
              <a:buAutoNum type="arabicPeriod"/>
            </a:pPr>
            <a:r>
              <a:rPr lang="ru-RU" sz="1100" b="1" dirty="0">
                <a:solidFill>
                  <a:srgbClr val="002656"/>
                </a:solidFill>
              </a:rPr>
              <a:t>Современный метод с использованием единой цифровой базы данных производства на всех технологических переделах.</a:t>
            </a:r>
          </a:p>
          <a:p>
            <a:pPr marL="268354" indent="-268354" algn="just">
              <a:lnSpc>
                <a:spcPts val="900"/>
              </a:lnSpc>
              <a:buClr>
                <a:srgbClr val="0071BA"/>
              </a:buClr>
              <a:buSzPct val="117000"/>
              <a:buAutoNum type="arabicPeriod"/>
            </a:pPr>
            <a:endParaRPr lang="ru-RU" sz="1100" b="1" dirty="0">
              <a:solidFill>
                <a:srgbClr val="002656"/>
              </a:solidFill>
            </a:endParaRPr>
          </a:p>
          <a:p>
            <a:pPr marL="268354" indent="-268354" algn="just">
              <a:lnSpc>
                <a:spcPts val="900"/>
              </a:lnSpc>
              <a:buClr>
                <a:srgbClr val="0071BA"/>
              </a:buClr>
              <a:buSzPct val="117000"/>
              <a:buAutoNum type="arabicPeriod"/>
            </a:pPr>
            <a:r>
              <a:rPr lang="ru-RU" sz="1100" b="1" dirty="0">
                <a:solidFill>
                  <a:srgbClr val="002656"/>
                </a:solidFill>
              </a:rPr>
              <a:t>Прослеживаемость идентичности фактических технологических </a:t>
            </a:r>
            <a:r>
              <a:rPr lang="ru-RU" sz="1100" b="1" dirty="0"/>
              <a:t>параметров</a:t>
            </a:r>
            <a:r>
              <a:rPr lang="ru-RU" sz="1100" b="1" dirty="0">
                <a:solidFill>
                  <a:srgbClr val="002656"/>
                </a:solidFill>
              </a:rPr>
              <a:t>, параметрам заявленным при сертификации.</a:t>
            </a:r>
          </a:p>
          <a:p>
            <a:pPr marL="268354" indent="-268354" algn="just">
              <a:lnSpc>
                <a:spcPts val="900"/>
              </a:lnSpc>
              <a:buClr>
                <a:srgbClr val="0071BA"/>
              </a:buClr>
              <a:buSzPct val="117000"/>
              <a:buAutoNum type="arabicPeriod"/>
            </a:pPr>
            <a:endParaRPr lang="ru-RU" sz="1100" b="1" dirty="0">
              <a:solidFill>
                <a:srgbClr val="002656"/>
              </a:solidFill>
            </a:endParaRPr>
          </a:p>
          <a:p>
            <a:pPr marL="268354" indent="-268354" algn="just">
              <a:lnSpc>
                <a:spcPts val="900"/>
              </a:lnSpc>
              <a:buClr>
                <a:srgbClr val="0071BA"/>
              </a:buClr>
              <a:buSzPct val="117000"/>
              <a:buAutoNum type="arabicPeriod"/>
            </a:pPr>
            <a:r>
              <a:rPr lang="ru-RU" sz="1100" b="1" dirty="0">
                <a:solidFill>
                  <a:srgbClr val="002656"/>
                </a:solidFill>
              </a:rPr>
              <a:t>Объективная оценка качества каждой единицы продукции.</a:t>
            </a:r>
          </a:p>
          <a:p>
            <a:pPr marL="268354" indent="-268354" algn="just">
              <a:lnSpc>
                <a:spcPts val="900"/>
              </a:lnSpc>
              <a:buClr>
                <a:srgbClr val="0071BA"/>
              </a:buClr>
              <a:buSzPct val="117000"/>
              <a:buAutoNum type="arabicPeriod"/>
            </a:pPr>
            <a:endParaRPr lang="ru-RU" sz="1000" b="1" dirty="0">
              <a:solidFill>
                <a:srgbClr val="002656"/>
              </a:solidFill>
            </a:endParaRPr>
          </a:p>
          <a:p>
            <a:pPr marL="268354" indent="-268354" algn="just">
              <a:lnSpc>
                <a:spcPts val="900"/>
              </a:lnSpc>
              <a:buClr>
                <a:srgbClr val="0071BA"/>
              </a:buClr>
              <a:buSzPct val="117000"/>
              <a:buAutoNum type="arabicPeriod"/>
            </a:pPr>
            <a:r>
              <a:rPr lang="ru-RU" sz="1100" b="1" dirty="0">
                <a:solidFill>
                  <a:srgbClr val="002656"/>
                </a:solidFill>
              </a:rPr>
              <a:t>Возможность полной оцифровки технологических параметров (80% / 20%).</a:t>
            </a:r>
          </a:p>
        </p:txBody>
      </p:sp>
    </p:spTree>
    <p:extLst>
      <p:ext uri="{BB962C8B-B14F-4D97-AF65-F5344CB8AC3E}">
        <p14:creationId xmlns:p14="http://schemas.microsoft.com/office/powerpoint/2010/main" val="21643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32389" y="1864506"/>
            <a:ext cx="2482821" cy="2534279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3141" y="268211"/>
            <a:ext cx="8067291" cy="431331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>
              <a:lnSpc>
                <a:spcPts val="1380"/>
              </a:lnSpc>
              <a:buClr>
                <a:srgbClr val="0071BA"/>
              </a:buClr>
              <a:buSzPct val="117000"/>
            </a:pPr>
            <a:r>
              <a:rPr lang="ru-RU" sz="1400" b="1" dirty="0">
                <a:solidFill>
                  <a:srgbClr val="002656"/>
                </a:solidFill>
              </a:rPr>
              <a:t>Единое цифровое </a:t>
            </a:r>
            <a:r>
              <a:rPr lang="ru-RU" sz="1400" b="1" dirty="0" smtClean="0">
                <a:solidFill>
                  <a:srgbClr val="002656"/>
                </a:solidFill>
              </a:rPr>
              <a:t>пространство  трубной </a:t>
            </a:r>
            <a:r>
              <a:rPr lang="ru-RU" sz="1400" b="1" dirty="0">
                <a:solidFill>
                  <a:srgbClr val="002656"/>
                </a:solidFill>
              </a:rPr>
              <a:t>продукции </a:t>
            </a:r>
            <a:r>
              <a:rPr lang="ru-RU" sz="1400" b="1" dirty="0">
                <a:solidFill>
                  <a:srgbClr val="002656"/>
                </a:solidFill>
              </a:rPr>
              <a:t>(ЕЦП ТП</a:t>
            </a:r>
            <a:r>
              <a:rPr lang="en-US" sz="1400" b="1" dirty="0">
                <a:solidFill>
                  <a:srgbClr val="002656"/>
                </a:solidFill>
              </a:rPr>
              <a:t> </a:t>
            </a:r>
            <a:r>
              <a:rPr lang="ru-RU" sz="1400" b="1" dirty="0">
                <a:solidFill>
                  <a:srgbClr val="002656"/>
                </a:solidFill>
              </a:rPr>
              <a:t>) </a:t>
            </a:r>
            <a:endParaRPr lang="ru-RU" sz="1400" b="1" dirty="0" smtClean="0">
              <a:solidFill>
                <a:srgbClr val="002656"/>
              </a:solidFill>
            </a:endParaRPr>
          </a:p>
          <a:p>
            <a:pPr algn="ctr">
              <a:lnSpc>
                <a:spcPts val="1380"/>
              </a:lnSpc>
              <a:buClr>
                <a:srgbClr val="0071BA"/>
              </a:buClr>
              <a:buSzPct val="117000"/>
            </a:pPr>
            <a:r>
              <a:rPr lang="ru-RU" sz="1400" b="1" dirty="0" smtClean="0">
                <a:solidFill>
                  <a:srgbClr val="002656"/>
                </a:solidFill>
              </a:rPr>
              <a:t>жизненного </a:t>
            </a:r>
            <a:r>
              <a:rPr lang="ru-RU" sz="1400" b="1" dirty="0">
                <a:solidFill>
                  <a:srgbClr val="002656"/>
                </a:solidFill>
              </a:rPr>
              <a:t>цикла инфраструктурного </a:t>
            </a:r>
            <a:r>
              <a:rPr lang="ru-RU" sz="1400" b="1" dirty="0">
                <a:solidFill>
                  <a:srgbClr val="002656"/>
                </a:solidFill>
              </a:rPr>
              <a:t>проекта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422825206"/>
              </p:ext>
            </p:extLst>
          </p:nvPr>
        </p:nvGraphicFramePr>
        <p:xfrm>
          <a:off x="107504" y="1491630"/>
          <a:ext cx="574727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5" descr="C:\Users\beginin\Downloads\three-buildings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7" y="828085"/>
            <a:ext cx="678888" cy="5400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beginin\Downloads\construction-tool-vehicle-with-crane-lifting-materials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05" y="4146376"/>
            <a:ext cx="634587" cy="5048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beginin\Downloads\factory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66" y="2259546"/>
            <a:ext cx="836205" cy="6652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beginin\Downloads\water-tap-on-pipes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6" y="2398892"/>
            <a:ext cx="746777" cy="5940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beginin\Downloads\train-front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83" y="4384506"/>
            <a:ext cx="352082" cy="2800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beginin\Downloads\truck-front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20" y="4401024"/>
            <a:ext cx="344959" cy="2744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beginin\Downloads\ship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10" y="4329875"/>
            <a:ext cx="440773" cy="3506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beginin\Downloads\truck-side-view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44" y="2767395"/>
            <a:ext cx="275887" cy="2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64126" y="1697737"/>
            <a:ext cx="1202690" cy="318480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</a:t>
            </a:r>
          </a:p>
          <a:p>
            <a:pPr algn="ctr"/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 </a:t>
            </a:r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10</a:t>
            </a:r>
            <a:r>
              <a:rPr lang="en-US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03205" y="3867881"/>
            <a:ext cx="1184013" cy="580090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Транспортировка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трубной продукции</a:t>
            </a:r>
          </a:p>
          <a:p>
            <a:pPr algn="ctr"/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 500)</a:t>
            </a:r>
            <a:endParaRPr lang="ru-RU" sz="800" dirty="0"/>
          </a:p>
          <a:p>
            <a:pPr algn="ctr"/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19179" y="4583436"/>
            <a:ext cx="87740" cy="68117"/>
          </a:xfrm>
          <a:prstGeom prst="ellipse">
            <a:avLst/>
          </a:prstGeom>
          <a:noFill/>
          <a:ln w="19050"/>
          <a:effectLst>
            <a:outerShdw blurRad="63500" sx="80000" sy="80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1800"/>
          </a:p>
        </p:txBody>
      </p:sp>
      <p:sp>
        <p:nvSpPr>
          <p:cNvPr id="29" name="Овал 28"/>
          <p:cNvSpPr/>
          <p:nvPr/>
        </p:nvSpPr>
        <p:spPr>
          <a:xfrm>
            <a:off x="717146" y="4583436"/>
            <a:ext cx="87740" cy="68117"/>
          </a:xfrm>
          <a:prstGeom prst="ellipse">
            <a:avLst/>
          </a:prstGeom>
          <a:noFill/>
          <a:ln w="19050"/>
          <a:effectLst>
            <a:outerShdw blurRad="63500" sx="80000" sy="80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1800"/>
          </a:p>
        </p:txBody>
      </p:sp>
      <p:sp>
        <p:nvSpPr>
          <p:cNvPr id="31" name="Овал 30"/>
          <p:cNvSpPr/>
          <p:nvPr/>
        </p:nvSpPr>
        <p:spPr>
          <a:xfrm>
            <a:off x="766329" y="4507413"/>
            <a:ext cx="87740" cy="68117"/>
          </a:xfrm>
          <a:prstGeom prst="ellipse">
            <a:avLst/>
          </a:prstGeom>
          <a:noFill/>
          <a:ln w="19050"/>
          <a:effectLst>
            <a:outerShdw blurRad="63500" sx="80000" sy="80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1800"/>
          </a:p>
        </p:txBody>
      </p:sp>
      <p:sp>
        <p:nvSpPr>
          <p:cNvPr id="32" name="Овал 31"/>
          <p:cNvSpPr/>
          <p:nvPr/>
        </p:nvSpPr>
        <p:spPr>
          <a:xfrm>
            <a:off x="661494" y="4507603"/>
            <a:ext cx="87740" cy="68117"/>
          </a:xfrm>
          <a:prstGeom prst="ellipse">
            <a:avLst/>
          </a:prstGeom>
          <a:noFill/>
          <a:ln w="19050"/>
          <a:effectLst>
            <a:outerShdw blurRad="63500" sx="80000" sy="80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1800"/>
          </a:p>
        </p:txBody>
      </p:sp>
      <p:sp>
        <p:nvSpPr>
          <p:cNvPr id="33" name="TextBox 32"/>
          <p:cNvSpPr txBox="1"/>
          <p:nvPr/>
        </p:nvSpPr>
        <p:spPr>
          <a:xfrm>
            <a:off x="2019360" y="2777937"/>
            <a:ext cx="1908877" cy="11541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ЕЦП</a:t>
            </a:r>
          </a:p>
          <a:p>
            <a:pPr algn="ctr"/>
            <a:r>
              <a:rPr lang="ru-RU" sz="2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ТП</a:t>
            </a:r>
          </a:p>
          <a:p>
            <a:pPr algn="ctr"/>
            <a:r>
              <a:rPr lang="ru-RU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ru-RU" sz="25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4463" y="3963754"/>
            <a:ext cx="1061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</a:t>
            </a:r>
          </a:p>
          <a:p>
            <a:pPr lvl="0" algn="ctr"/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 </a:t>
            </a:r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  <a:r>
              <a:rPr lang="en-US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15113" y="4583436"/>
            <a:ext cx="87740" cy="68117"/>
          </a:xfrm>
          <a:prstGeom prst="ellipse">
            <a:avLst/>
          </a:prstGeom>
          <a:noFill/>
          <a:ln w="19050"/>
          <a:effectLst>
            <a:outerShdw blurRad="63500" sx="80000" sy="80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1800"/>
          </a:p>
        </p:txBody>
      </p:sp>
      <p:sp>
        <p:nvSpPr>
          <p:cNvPr id="35" name="TextBox 34"/>
          <p:cNvSpPr txBox="1"/>
          <p:nvPr/>
        </p:nvSpPr>
        <p:spPr>
          <a:xfrm>
            <a:off x="3535253" y="2517302"/>
            <a:ext cx="1184013" cy="580090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lvl="0" algn="ctr"/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трубной продукции </a:t>
            </a:r>
          </a:p>
          <a:p>
            <a:pPr lvl="0" algn="ctr"/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 </a:t>
            </a:r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34890" y="2567349"/>
            <a:ext cx="880810" cy="456980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lvl="0"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Эксплуатация</a:t>
            </a:r>
          </a:p>
          <a:p>
            <a:pPr lvl="0"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 </a:t>
            </a:r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10</a:t>
            </a:r>
            <a:r>
              <a:rPr lang="en-US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0223" y="891971"/>
            <a:ext cx="26464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Единое цифровое пространство трубной продукции проекта  закладывается на стадии проектирования, дополняется на стадии производства, транспортировки и строительства. </a:t>
            </a:r>
          </a:p>
          <a:p>
            <a:r>
              <a:rPr lang="ru-RU" sz="1000" dirty="0" smtClean="0"/>
              <a:t>На стадии эксплуатации формируются  данные связанные с параметрами вмещающей среды, системами электрохимической защиты, текущих и капитальных ремонтов, результатами внутритрубной диагностики и т.д.</a:t>
            </a:r>
          </a:p>
          <a:p>
            <a:r>
              <a:rPr lang="ru-RU" sz="1000" dirty="0" smtClean="0"/>
              <a:t>Это все позволяет оперативно и точно идентифицировать трубную продукцию по которой проявляются отклонения или проблемы. </a:t>
            </a:r>
          </a:p>
          <a:p>
            <a:r>
              <a:rPr lang="ru-RU" sz="1000" dirty="0" smtClean="0"/>
              <a:t>ЕЦП ТП позволяет оперативно определять причинно-следственные связи развития негативных процессов, принимать меры по их компенсации или устранению</a:t>
            </a:r>
            <a:r>
              <a:rPr lang="ru-RU" sz="1000" smtClean="0"/>
              <a:t>. </a:t>
            </a:r>
          </a:p>
          <a:p>
            <a:r>
              <a:rPr lang="ru-RU" sz="1000" smtClean="0"/>
              <a:t>Обоснованно </a:t>
            </a:r>
            <a:r>
              <a:rPr lang="ru-RU" sz="1000" dirty="0" smtClean="0"/>
              <a:t>принимать решения по совершенствованию требований к трубной продукции и нормативных технических документов по проектированию строительству  и т.д.</a:t>
            </a:r>
            <a:r>
              <a:rPr lang="ru-RU" sz="1000" dirty="0"/>
              <a:t> Формирование ЕЦ ТП осуществляется в процессе инспекционного мониторинга.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9793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810028" y="1188102"/>
            <a:ext cx="2155109" cy="879325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364549" y="3585726"/>
            <a:ext cx="956245" cy="374940"/>
          </a:xfrm>
          <a:prstGeom prst="rect">
            <a:avLst/>
          </a:prstGeom>
          <a:solidFill>
            <a:srgbClr val="F2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824413" y="2259312"/>
            <a:ext cx="2110243" cy="879325"/>
          </a:xfrm>
          <a:prstGeom prst="rect">
            <a:avLst/>
          </a:prstGeom>
          <a:solidFill>
            <a:srgbClr val="F2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4859" y="3329540"/>
            <a:ext cx="2155109" cy="879325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814859" y="3328460"/>
            <a:ext cx="2155109" cy="879448"/>
          </a:xfrm>
          <a:prstGeom prst="rtTriangle">
            <a:avLst/>
          </a:prstGeom>
          <a:solidFill>
            <a:srgbClr val="F2385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1519" y="211979"/>
            <a:ext cx="7450519" cy="47236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1300" b="1" dirty="0">
                <a:solidFill>
                  <a:srgbClr val="002656"/>
                </a:solidFill>
              </a:rPr>
              <a:t>Концепция управления рисками при реализации инфраструктурных трубопроводных проектов в аспекте понятия «качество»</a:t>
            </a:r>
          </a:p>
        </p:txBody>
      </p:sp>
      <p:sp>
        <p:nvSpPr>
          <p:cNvPr id="74" name="Rectangle 28"/>
          <p:cNvSpPr>
            <a:spLocks noChangeArrowheads="1"/>
          </p:cNvSpPr>
          <p:nvPr/>
        </p:nvSpPr>
        <p:spPr bwMode="auto">
          <a:xfrm>
            <a:off x="925028" y="4530741"/>
            <a:ext cx="301362" cy="190972"/>
          </a:xfrm>
          <a:prstGeom prst="rect">
            <a:avLst/>
          </a:prstGeom>
          <a:solidFill>
            <a:srgbClr val="2C973E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7156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b="1" kern="0" dirty="0">
              <a:solidFill>
                <a:srgbClr val="002858"/>
              </a:solidFill>
              <a:ea typeface="宋体" pitchFamily="2" charset="-122"/>
            </a:endParaRPr>
          </a:p>
        </p:txBody>
      </p:sp>
      <p:sp>
        <p:nvSpPr>
          <p:cNvPr id="75" name="Rectangle 28"/>
          <p:cNvSpPr>
            <a:spLocks noChangeArrowheads="1"/>
          </p:cNvSpPr>
          <p:nvPr/>
        </p:nvSpPr>
        <p:spPr bwMode="auto">
          <a:xfrm>
            <a:off x="5825635" y="4530249"/>
            <a:ext cx="301362" cy="190972"/>
          </a:xfrm>
          <a:prstGeom prst="rect">
            <a:avLst/>
          </a:prstGeom>
          <a:solidFill>
            <a:srgbClr val="0071BA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7156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b="1" kern="0" dirty="0">
              <a:solidFill>
                <a:srgbClr val="002858"/>
              </a:solidFill>
              <a:ea typeface="宋体" pitchFamily="2" charset="-122"/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3196114" y="4532006"/>
            <a:ext cx="301362" cy="190972"/>
          </a:xfrm>
          <a:prstGeom prst="rect">
            <a:avLst/>
          </a:prstGeom>
          <a:solidFill>
            <a:srgbClr val="F2385A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7156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b="1" kern="0" dirty="0">
              <a:solidFill>
                <a:srgbClr val="002858"/>
              </a:solidFill>
              <a:ea typeface="宋体" pitchFamily="2" charset="-122"/>
            </a:endParaRPr>
          </a:p>
        </p:txBody>
      </p:sp>
      <p:sp>
        <p:nvSpPr>
          <p:cNvPr id="78" name="Text Box 17"/>
          <p:cNvSpPr txBox="1">
            <a:spLocks noChangeArrowheads="1"/>
          </p:cNvSpPr>
          <p:nvPr/>
        </p:nvSpPr>
        <p:spPr bwMode="auto">
          <a:xfrm>
            <a:off x="1273645" y="4564672"/>
            <a:ext cx="6146656" cy="12311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kern="0" dirty="0">
                <a:solidFill>
                  <a:srgbClr val="002858"/>
                </a:solidFill>
              </a:rPr>
              <a:t>Текущая компетенция трубников</a:t>
            </a:r>
            <a:endParaRPr lang="en-US" altLang="ru-RU" sz="800" kern="0" dirty="0">
              <a:solidFill>
                <a:srgbClr val="002858"/>
              </a:solidFill>
            </a:endParaRPr>
          </a:p>
        </p:txBody>
      </p:sp>
      <p:sp>
        <p:nvSpPr>
          <p:cNvPr id="79" name="Text Box 17"/>
          <p:cNvSpPr txBox="1">
            <a:spLocks noChangeArrowheads="1"/>
          </p:cNvSpPr>
          <p:nvPr/>
        </p:nvSpPr>
        <p:spPr bwMode="auto">
          <a:xfrm>
            <a:off x="3618900" y="4558848"/>
            <a:ext cx="2061126" cy="12311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kern="0" dirty="0">
                <a:solidFill>
                  <a:srgbClr val="002858"/>
                </a:solidFill>
              </a:rPr>
              <a:t>Необходимая компетенция трубников</a:t>
            </a:r>
            <a:endParaRPr lang="en-US" altLang="ru-RU" sz="800" kern="0" dirty="0">
              <a:solidFill>
                <a:srgbClr val="002858"/>
              </a:solidFill>
            </a:endParaRPr>
          </a:p>
        </p:txBody>
      </p:sp>
      <p:sp>
        <p:nvSpPr>
          <p:cNvPr id="80" name="Text Box 17"/>
          <p:cNvSpPr txBox="1">
            <a:spLocks noChangeArrowheads="1"/>
          </p:cNvSpPr>
          <p:nvPr/>
        </p:nvSpPr>
        <p:spPr bwMode="auto">
          <a:xfrm>
            <a:off x="6194850" y="4561505"/>
            <a:ext cx="1819806" cy="12311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kern="0" dirty="0">
                <a:solidFill>
                  <a:srgbClr val="002858"/>
                </a:solidFill>
              </a:rPr>
              <a:t>Компетенция группы «Газпром»</a:t>
            </a:r>
            <a:endParaRPr lang="en-US" altLang="ru-RU" sz="800" kern="0" dirty="0">
              <a:solidFill>
                <a:srgbClr val="002858"/>
              </a:solidFill>
            </a:endParaRPr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820814" y="3445080"/>
            <a:ext cx="2145333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700" b="1" kern="0" dirty="0">
                <a:solidFill>
                  <a:schemeClr val="bg1"/>
                </a:solidFill>
              </a:rPr>
              <a:t>Участие трубных компаний в реализации инфраструктурных проектов на всех этапах жизненного цикла (проектирование, производство, транспортная и складская логистика, монтаж и эксплуатация</a:t>
            </a:r>
            <a:r>
              <a:rPr lang="ru-RU" altLang="ru-RU" sz="700" b="1" kern="0" dirty="0" smtClean="0">
                <a:solidFill>
                  <a:schemeClr val="bg1"/>
                </a:solidFill>
              </a:rPr>
              <a:t>),</a:t>
            </a:r>
            <a:r>
              <a:rPr lang="en-US" altLang="ru-RU" sz="700" b="1" kern="0" dirty="0" smtClean="0">
                <a:solidFill>
                  <a:schemeClr val="bg1"/>
                </a:solidFill>
              </a:rPr>
              <a:t> </a:t>
            </a:r>
            <a:r>
              <a:rPr lang="ru-RU" altLang="ru-RU" sz="700" b="1" kern="0" dirty="0" smtClean="0">
                <a:solidFill>
                  <a:schemeClr val="bg1"/>
                </a:solidFill>
              </a:rPr>
              <a:t>а </a:t>
            </a:r>
            <a:r>
              <a:rPr lang="ru-RU" altLang="ru-RU" sz="700" b="1" kern="0" dirty="0">
                <a:solidFill>
                  <a:schemeClr val="bg1"/>
                </a:solidFill>
              </a:rPr>
              <a:t>также при контроле качества</a:t>
            </a:r>
            <a:endParaRPr lang="en-US" altLang="ru-RU" sz="700" b="1" kern="0" dirty="0">
              <a:solidFill>
                <a:schemeClr val="bg1"/>
              </a:solidFill>
            </a:endParaRPr>
          </a:p>
        </p:txBody>
      </p:sp>
      <p:sp>
        <p:nvSpPr>
          <p:cNvPr id="86" name="Прямоугольный треугольник 85"/>
          <p:cNvSpPr/>
          <p:nvPr/>
        </p:nvSpPr>
        <p:spPr>
          <a:xfrm>
            <a:off x="805083" y="2259190"/>
            <a:ext cx="2155109" cy="879448"/>
          </a:xfrm>
          <a:prstGeom prst="rtTriangle">
            <a:avLst/>
          </a:prstGeom>
          <a:solidFill>
            <a:srgbClr val="2BA56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647287" y="1185785"/>
            <a:ext cx="2155109" cy="879325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91" name="Прямоугольный треугольник 90"/>
          <p:cNvSpPr/>
          <p:nvPr/>
        </p:nvSpPr>
        <p:spPr>
          <a:xfrm>
            <a:off x="3647287" y="1184706"/>
            <a:ext cx="2155109" cy="879448"/>
          </a:xfrm>
          <a:prstGeom prst="rtTriangle">
            <a:avLst/>
          </a:prstGeom>
          <a:solidFill>
            <a:srgbClr val="F2385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3183639" y="3583489"/>
            <a:ext cx="956245" cy="374940"/>
          </a:xfrm>
          <a:prstGeom prst="rect">
            <a:avLst/>
          </a:prstGeom>
          <a:solidFill>
            <a:srgbClr val="F2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124" name="Прямоугольный треугольник 123"/>
          <p:cNvSpPr/>
          <p:nvPr/>
        </p:nvSpPr>
        <p:spPr>
          <a:xfrm>
            <a:off x="3183639" y="3583366"/>
            <a:ext cx="956245" cy="374992"/>
          </a:xfrm>
          <a:prstGeom prst="rtTriangle">
            <a:avLst/>
          </a:prstGeom>
          <a:solidFill>
            <a:srgbClr val="2BA56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4274094" y="3583279"/>
            <a:ext cx="956245" cy="374940"/>
          </a:xfrm>
          <a:prstGeom prst="rect">
            <a:avLst/>
          </a:prstGeom>
          <a:solidFill>
            <a:srgbClr val="F2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134" name="Прямоугольный треугольник 133"/>
          <p:cNvSpPr/>
          <p:nvPr/>
        </p:nvSpPr>
        <p:spPr>
          <a:xfrm>
            <a:off x="4274094" y="3583156"/>
            <a:ext cx="956245" cy="374992"/>
          </a:xfrm>
          <a:prstGeom prst="rtTriangle">
            <a:avLst/>
          </a:prstGeom>
          <a:solidFill>
            <a:srgbClr val="2BA56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138" name="Прямоугольный треугольник 137"/>
          <p:cNvSpPr/>
          <p:nvPr/>
        </p:nvSpPr>
        <p:spPr>
          <a:xfrm>
            <a:off x="5366106" y="3588958"/>
            <a:ext cx="956245" cy="374992"/>
          </a:xfrm>
          <a:prstGeom prst="rtTriangle">
            <a:avLst/>
          </a:prstGeom>
          <a:solidFill>
            <a:srgbClr val="0071B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6477179" y="1184828"/>
            <a:ext cx="2155109" cy="879325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140" name="Прямоугольный треугольник 139"/>
          <p:cNvSpPr/>
          <p:nvPr/>
        </p:nvSpPr>
        <p:spPr>
          <a:xfrm>
            <a:off x="6477179" y="1183749"/>
            <a:ext cx="2155109" cy="879448"/>
          </a:xfrm>
          <a:prstGeom prst="rtTriangle">
            <a:avLst/>
          </a:prstGeom>
          <a:solidFill>
            <a:srgbClr val="F2385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6477179" y="2259312"/>
            <a:ext cx="2155109" cy="879325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142" name="Прямоугольный треугольник 141"/>
          <p:cNvSpPr/>
          <p:nvPr/>
        </p:nvSpPr>
        <p:spPr>
          <a:xfrm>
            <a:off x="6477179" y="2258233"/>
            <a:ext cx="2155109" cy="879448"/>
          </a:xfrm>
          <a:prstGeom prst="rtTriangle">
            <a:avLst/>
          </a:prstGeom>
          <a:solidFill>
            <a:srgbClr val="F2385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6477179" y="3333796"/>
            <a:ext cx="2155109" cy="879325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144" name="Прямоугольный треугольник 143"/>
          <p:cNvSpPr/>
          <p:nvPr/>
        </p:nvSpPr>
        <p:spPr>
          <a:xfrm>
            <a:off x="6477179" y="3332717"/>
            <a:ext cx="2155109" cy="879448"/>
          </a:xfrm>
          <a:prstGeom prst="rtTriangle">
            <a:avLst/>
          </a:prstGeom>
          <a:solidFill>
            <a:srgbClr val="F2385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3183639" y="2258355"/>
            <a:ext cx="3137155" cy="879325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146" name="Прямоугольный треугольник 145"/>
          <p:cNvSpPr/>
          <p:nvPr/>
        </p:nvSpPr>
        <p:spPr>
          <a:xfrm>
            <a:off x="3183639" y="2257275"/>
            <a:ext cx="3137155" cy="879448"/>
          </a:xfrm>
          <a:prstGeom prst="rtTriangle">
            <a:avLst/>
          </a:prstGeom>
          <a:solidFill>
            <a:srgbClr val="F2385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151" name="Text Box 17"/>
          <p:cNvSpPr txBox="1">
            <a:spLocks noChangeArrowheads="1"/>
          </p:cNvSpPr>
          <p:nvPr/>
        </p:nvSpPr>
        <p:spPr bwMode="auto">
          <a:xfrm>
            <a:off x="814859" y="2450025"/>
            <a:ext cx="2145333" cy="492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b="1" kern="0" dirty="0">
                <a:solidFill>
                  <a:schemeClr val="bg1"/>
                </a:solidFill>
              </a:rPr>
              <a:t>Новый подход к сбору статистических данных на всех этапах реализации инфраструктурных проектов</a:t>
            </a:r>
          </a:p>
          <a:p>
            <a:pPr algn="ctr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b="1" kern="0" dirty="0">
                <a:solidFill>
                  <a:schemeClr val="bg1"/>
                </a:solidFill>
              </a:rPr>
              <a:t>(ПРОСЛЕЖИВАЕМОСТЬ)</a:t>
            </a:r>
            <a:endParaRPr lang="en-US" altLang="ru-RU" sz="800" b="1" kern="0" dirty="0">
              <a:solidFill>
                <a:schemeClr val="bg1"/>
              </a:solidFill>
            </a:endParaRPr>
          </a:p>
        </p:txBody>
      </p:sp>
      <p:sp>
        <p:nvSpPr>
          <p:cNvPr id="172" name="Text Box 17"/>
          <p:cNvSpPr txBox="1">
            <a:spLocks noChangeArrowheads="1"/>
          </p:cNvSpPr>
          <p:nvPr/>
        </p:nvSpPr>
        <p:spPr bwMode="auto">
          <a:xfrm>
            <a:off x="3661761" y="1484017"/>
            <a:ext cx="2145333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b="1" kern="0" dirty="0">
                <a:solidFill>
                  <a:schemeClr val="bg1"/>
                </a:solidFill>
              </a:rPr>
              <a:t>Управление рисками на каждом этапе реализации инфраструктурного проекта</a:t>
            </a:r>
          </a:p>
        </p:txBody>
      </p:sp>
      <p:sp>
        <p:nvSpPr>
          <p:cNvPr id="173" name="Text Box 17"/>
          <p:cNvSpPr txBox="1">
            <a:spLocks noChangeArrowheads="1"/>
          </p:cNvSpPr>
          <p:nvPr/>
        </p:nvSpPr>
        <p:spPr bwMode="auto">
          <a:xfrm>
            <a:off x="3174587" y="2548821"/>
            <a:ext cx="3146207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b="1" kern="0" dirty="0">
                <a:solidFill>
                  <a:schemeClr val="bg1"/>
                </a:solidFill>
              </a:rPr>
              <a:t>Формирование ограничительной </a:t>
            </a:r>
          </a:p>
          <a:p>
            <a:pPr algn="ctr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b="1" kern="0" dirty="0">
                <a:solidFill>
                  <a:schemeClr val="bg1"/>
                </a:solidFill>
              </a:rPr>
              <a:t>и конкурентной политики</a:t>
            </a:r>
          </a:p>
        </p:txBody>
      </p:sp>
      <p:sp>
        <p:nvSpPr>
          <p:cNvPr id="187" name="Text Box 17"/>
          <p:cNvSpPr txBox="1">
            <a:spLocks noChangeArrowheads="1"/>
          </p:cNvSpPr>
          <p:nvPr/>
        </p:nvSpPr>
        <p:spPr bwMode="auto">
          <a:xfrm>
            <a:off x="6426165" y="1424639"/>
            <a:ext cx="2145333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b="1" kern="0" dirty="0">
                <a:solidFill>
                  <a:schemeClr val="bg1"/>
                </a:solidFill>
              </a:rPr>
              <a:t>Построение профессиональных экономических и инвестиционных моделей развития</a:t>
            </a:r>
          </a:p>
        </p:txBody>
      </p:sp>
      <p:sp>
        <p:nvSpPr>
          <p:cNvPr id="188" name="Text Box 17"/>
          <p:cNvSpPr txBox="1">
            <a:spLocks noChangeArrowheads="1"/>
          </p:cNvSpPr>
          <p:nvPr/>
        </p:nvSpPr>
        <p:spPr bwMode="auto">
          <a:xfrm>
            <a:off x="6524911" y="2498267"/>
            <a:ext cx="2046587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b="1" kern="0" dirty="0">
                <a:solidFill>
                  <a:schemeClr val="bg1"/>
                </a:solidFill>
              </a:rPr>
              <a:t>Разработка договорных моделей с учетом современных экономических концепций и анализа рынков</a:t>
            </a:r>
          </a:p>
        </p:txBody>
      </p:sp>
      <p:sp>
        <p:nvSpPr>
          <p:cNvPr id="189" name="Text Box 17"/>
          <p:cNvSpPr txBox="1">
            <a:spLocks noChangeArrowheads="1"/>
          </p:cNvSpPr>
          <p:nvPr/>
        </p:nvSpPr>
        <p:spPr bwMode="auto">
          <a:xfrm>
            <a:off x="6489534" y="3694278"/>
            <a:ext cx="2145333" cy="1231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b="1" kern="0" dirty="0">
                <a:solidFill>
                  <a:schemeClr val="bg1"/>
                </a:solidFill>
              </a:rPr>
              <a:t>Администрирование затрат</a:t>
            </a:r>
          </a:p>
        </p:txBody>
      </p:sp>
      <p:sp>
        <p:nvSpPr>
          <p:cNvPr id="190" name="Text Box 17"/>
          <p:cNvSpPr txBox="1">
            <a:spLocks noChangeArrowheads="1"/>
          </p:cNvSpPr>
          <p:nvPr/>
        </p:nvSpPr>
        <p:spPr bwMode="auto">
          <a:xfrm>
            <a:off x="3181060" y="3691931"/>
            <a:ext cx="958823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b="1" kern="0" dirty="0">
                <a:solidFill>
                  <a:schemeClr val="bg1"/>
                </a:solidFill>
              </a:rPr>
              <a:t>Система стандартизации</a:t>
            </a:r>
          </a:p>
        </p:txBody>
      </p:sp>
      <p:sp>
        <p:nvSpPr>
          <p:cNvPr id="193" name="Прямоугольный треугольник 192"/>
          <p:cNvSpPr/>
          <p:nvPr/>
        </p:nvSpPr>
        <p:spPr>
          <a:xfrm>
            <a:off x="805083" y="1200489"/>
            <a:ext cx="2155109" cy="879448"/>
          </a:xfrm>
          <a:prstGeom prst="rtTriangle">
            <a:avLst/>
          </a:prstGeom>
          <a:solidFill>
            <a:srgbClr val="F2385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191" name="Text Box 17"/>
          <p:cNvSpPr txBox="1">
            <a:spLocks noChangeArrowheads="1"/>
          </p:cNvSpPr>
          <p:nvPr/>
        </p:nvSpPr>
        <p:spPr bwMode="auto">
          <a:xfrm>
            <a:off x="4261718" y="3691931"/>
            <a:ext cx="958823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b="1" kern="0" dirty="0">
                <a:solidFill>
                  <a:schemeClr val="bg1"/>
                </a:solidFill>
              </a:rPr>
              <a:t>Система оценки соответствия</a:t>
            </a:r>
          </a:p>
        </p:txBody>
      </p:sp>
      <p:sp>
        <p:nvSpPr>
          <p:cNvPr id="192" name="Text Box 17"/>
          <p:cNvSpPr txBox="1">
            <a:spLocks noChangeArrowheads="1"/>
          </p:cNvSpPr>
          <p:nvPr/>
        </p:nvSpPr>
        <p:spPr bwMode="auto">
          <a:xfrm>
            <a:off x="5331635" y="3704456"/>
            <a:ext cx="958823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b="1" kern="0" dirty="0">
                <a:solidFill>
                  <a:schemeClr val="bg1"/>
                </a:solidFill>
              </a:rPr>
              <a:t>Система </a:t>
            </a:r>
          </a:p>
          <a:p>
            <a:pPr algn="ctr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b="1" kern="0" dirty="0">
                <a:solidFill>
                  <a:schemeClr val="bg1"/>
                </a:solidFill>
              </a:rPr>
              <a:t>закупок</a:t>
            </a:r>
          </a:p>
        </p:txBody>
      </p:sp>
      <p:sp>
        <p:nvSpPr>
          <p:cNvPr id="171" name="Text Box 17"/>
          <p:cNvSpPr txBox="1">
            <a:spLocks noChangeArrowheads="1"/>
          </p:cNvSpPr>
          <p:nvPr/>
        </p:nvSpPr>
        <p:spPr bwMode="auto">
          <a:xfrm>
            <a:off x="801569" y="1430605"/>
            <a:ext cx="2145333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800" b="1" kern="0" dirty="0">
                <a:solidFill>
                  <a:schemeClr val="bg1"/>
                </a:solidFill>
              </a:rPr>
              <a:t>Обсуждение в профессиональных союзах и представление независимых компетентных мнений</a:t>
            </a:r>
          </a:p>
        </p:txBody>
      </p:sp>
      <p:sp>
        <p:nvSpPr>
          <p:cNvPr id="194" name="Text Box 17"/>
          <p:cNvSpPr txBox="1">
            <a:spLocks noChangeArrowheads="1"/>
          </p:cNvSpPr>
          <p:nvPr/>
        </p:nvSpPr>
        <p:spPr bwMode="auto">
          <a:xfrm>
            <a:off x="846315" y="3314288"/>
            <a:ext cx="143403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b="1" kern="0" dirty="0">
                <a:solidFill>
                  <a:schemeClr val="bg1"/>
                </a:solidFill>
              </a:rPr>
              <a:t>0</a:t>
            </a:r>
            <a:endParaRPr lang="en-US" altLang="ru-RU" b="1" kern="0" dirty="0">
              <a:solidFill>
                <a:schemeClr val="bg1"/>
              </a:solidFill>
            </a:endParaRPr>
          </a:p>
        </p:txBody>
      </p:sp>
      <p:sp>
        <p:nvSpPr>
          <p:cNvPr id="195" name="Text Box 17"/>
          <p:cNvSpPr txBox="1">
            <a:spLocks noChangeArrowheads="1"/>
          </p:cNvSpPr>
          <p:nvPr/>
        </p:nvSpPr>
        <p:spPr bwMode="auto">
          <a:xfrm>
            <a:off x="860369" y="2283521"/>
            <a:ext cx="143403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b="1" kern="0" dirty="0">
                <a:solidFill>
                  <a:schemeClr val="bg1"/>
                </a:solidFill>
              </a:rPr>
              <a:t>1</a:t>
            </a:r>
            <a:endParaRPr lang="en-US" altLang="ru-RU" b="1" kern="0" dirty="0">
              <a:solidFill>
                <a:schemeClr val="bg1"/>
              </a:solidFill>
            </a:endParaRPr>
          </a:p>
        </p:txBody>
      </p:sp>
      <p:sp>
        <p:nvSpPr>
          <p:cNvPr id="197" name="Text Box 17"/>
          <p:cNvSpPr txBox="1">
            <a:spLocks noChangeArrowheads="1"/>
          </p:cNvSpPr>
          <p:nvPr/>
        </p:nvSpPr>
        <p:spPr bwMode="auto">
          <a:xfrm>
            <a:off x="883815" y="1205240"/>
            <a:ext cx="143403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b="1" kern="0" dirty="0">
                <a:solidFill>
                  <a:schemeClr val="bg1"/>
                </a:solidFill>
              </a:rPr>
              <a:t>2</a:t>
            </a:r>
            <a:endParaRPr lang="en-US" altLang="ru-RU" b="1" kern="0" dirty="0">
              <a:solidFill>
                <a:schemeClr val="bg1"/>
              </a:solidFill>
            </a:endParaRPr>
          </a:p>
        </p:txBody>
      </p:sp>
      <p:sp>
        <p:nvSpPr>
          <p:cNvPr id="198" name="Text Box 17"/>
          <p:cNvSpPr txBox="1">
            <a:spLocks noChangeArrowheads="1"/>
          </p:cNvSpPr>
          <p:nvPr/>
        </p:nvSpPr>
        <p:spPr bwMode="auto">
          <a:xfrm>
            <a:off x="3682277" y="1205025"/>
            <a:ext cx="143403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b="1" kern="0" dirty="0">
                <a:solidFill>
                  <a:schemeClr val="bg1"/>
                </a:solidFill>
              </a:rPr>
              <a:t>3</a:t>
            </a:r>
            <a:endParaRPr lang="en-US" altLang="ru-RU" b="1" kern="0" dirty="0">
              <a:solidFill>
                <a:schemeClr val="bg1"/>
              </a:solidFill>
            </a:endParaRPr>
          </a:p>
        </p:txBody>
      </p:sp>
      <p:sp>
        <p:nvSpPr>
          <p:cNvPr id="199" name="Text Box 17"/>
          <p:cNvSpPr txBox="1">
            <a:spLocks noChangeArrowheads="1"/>
          </p:cNvSpPr>
          <p:nvPr/>
        </p:nvSpPr>
        <p:spPr bwMode="auto">
          <a:xfrm>
            <a:off x="6498882" y="1167391"/>
            <a:ext cx="143403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b="1" kern="0" dirty="0">
                <a:solidFill>
                  <a:schemeClr val="bg1"/>
                </a:solidFill>
              </a:rPr>
              <a:t>5</a:t>
            </a:r>
            <a:endParaRPr lang="en-US" altLang="ru-RU" b="1" kern="0" dirty="0">
              <a:solidFill>
                <a:schemeClr val="bg1"/>
              </a:solidFill>
            </a:endParaRPr>
          </a:p>
        </p:txBody>
      </p:sp>
      <p:sp>
        <p:nvSpPr>
          <p:cNvPr id="200" name="Text Box 17"/>
          <p:cNvSpPr txBox="1">
            <a:spLocks noChangeArrowheads="1"/>
          </p:cNvSpPr>
          <p:nvPr/>
        </p:nvSpPr>
        <p:spPr bwMode="auto">
          <a:xfrm>
            <a:off x="6498861" y="2248418"/>
            <a:ext cx="143403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b="1" kern="0" dirty="0">
                <a:solidFill>
                  <a:schemeClr val="bg1"/>
                </a:solidFill>
              </a:rPr>
              <a:t>6</a:t>
            </a:r>
            <a:endParaRPr lang="en-US" altLang="ru-RU" b="1" kern="0" dirty="0">
              <a:solidFill>
                <a:schemeClr val="bg1"/>
              </a:solidFill>
            </a:endParaRPr>
          </a:p>
        </p:txBody>
      </p:sp>
      <p:sp>
        <p:nvSpPr>
          <p:cNvPr id="201" name="Text Box 17"/>
          <p:cNvSpPr txBox="1">
            <a:spLocks noChangeArrowheads="1"/>
          </p:cNvSpPr>
          <p:nvPr/>
        </p:nvSpPr>
        <p:spPr bwMode="auto">
          <a:xfrm>
            <a:off x="6513843" y="3357440"/>
            <a:ext cx="143403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b="1" kern="0" dirty="0">
                <a:solidFill>
                  <a:schemeClr val="bg1"/>
                </a:solidFill>
              </a:rPr>
              <a:t>7</a:t>
            </a:r>
            <a:endParaRPr lang="en-US" altLang="ru-RU" b="1" kern="0" dirty="0">
              <a:solidFill>
                <a:schemeClr val="bg1"/>
              </a:solidFill>
            </a:endParaRPr>
          </a:p>
        </p:txBody>
      </p:sp>
      <p:sp>
        <p:nvSpPr>
          <p:cNvPr id="202" name="Text Box 17"/>
          <p:cNvSpPr txBox="1">
            <a:spLocks noChangeArrowheads="1"/>
          </p:cNvSpPr>
          <p:nvPr/>
        </p:nvSpPr>
        <p:spPr bwMode="auto">
          <a:xfrm>
            <a:off x="3233308" y="2268742"/>
            <a:ext cx="143403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b="1" kern="0" dirty="0">
                <a:solidFill>
                  <a:schemeClr val="bg1"/>
                </a:solidFill>
              </a:rPr>
              <a:t>4</a:t>
            </a:r>
            <a:endParaRPr lang="en-US" altLang="ru-RU" b="1" kern="0" dirty="0">
              <a:solidFill>
                <a:schemeClr val="bg1"/>
              </a:solidFill>
            </a:endParaRPr>
          </a:p>
        </p:txBody>
      </p:sp>
      <p:sp>
        <p:nvSpPr>
          <p:cNvPr id="203" name="Text Box 17"/>
          <p:cNvSpPr txBox="1">
            <a:spLocks noChangeArrowheads="1"/>
          </p:cNvSpPr>
          <p:nvPr/>
        </p:nvSpPr>
        <p:spPr bwMode="auto">
          <a:xfrm>
            <a:off x="3519822" y="3545672"/>
            <a:ext cx="316107" cy="20005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1300" b="1" kern="0" dirty="0">
                <a:solidFill>
                  <a:schemeClr val="bg1"/>
                </a:solidFill>
              </a:rPr>
              <a:t>4.1</a:t>
            </a:r>
            <a:endParaRPr lang="en-US" altLang="ru-RU" sz="1300" b="1" kern="0" dirty="0">
              <a:solidFill>
                <a:schemeClr val="bg1"/>
              </a:solidFill>
            </a:endParaRPr>
          </a:p>
        </p:txBody>
      </p:sp>
      <p:sp>
        <p:nvSpPr>
          <p:cNvPr id="204" name="Text Box 17"/>
          <p:cNvSpPr txBox="1">
            <a:spLocks noChangeArrowheads="1"/>
          </p:cNvSpPr>
          <p:nvPr/>
        </p:nvSpPr>
        <p:spPr bwMode="auto">
          <a:xfrm>
            <a:off x="4593386" y="3550228"/>
            <a:ext cx="316107" cy="20005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1300" b="1" kern="0" dirty="0">
                <a:solidFill>
                  <a:schemeClr val="bg1"/>
                </a:solidFill>
              </a:rPr>
              <a:t>4.2</a:t>
            </a:r>
            <a:endParaRPr lang="en-US" altLang="ru-RU" sz="1300" b="1" kern="0" dirty="0">
              <a:solidFill>
                <a:schemeClr val="bg1"/>
              </a:solidFill>
            </a:endParaRPr>
          </a:p>
        </p:txBody>
      </p:sp>
      <p:sp>
        <p:nvSpPr>
          <p:cNvPr id="205" name="Text Box 17"/>
          <p:cNvSpPr txBox="1">
            <a:spLocks noChangeArrowheads="1"/>
          </p:cNvSpPr>
          <p:nvPr/>
        </p:nvSpPr>
        <p:spPr bwMode="auto">
          <a:xfrm>
            <a:off x="5660166" y="3541848"/>
            <a:ext cx="316107" cy="20005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defTabSz="8162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28A"/>
              </a:buClr>
              <a:defRPr/>
            </a:pPr>
            <a:r>
              <a:rPr lang="ru-RU" altLang="ru-RU" sz="1300" b="1" kern="0" dirty="0">
                <a:solidFill>
                  <a:schemeClr val="bg1"/>
                </a:solidFill>
              </a:rPr>
              <a:t>4.3</a:t>
            </a:r>
            <a:endParaRPr lang="en-US" altLang="ru-RU" sz="1300" b="1" kern="0" dirty="0">
              <a:solidFill>
                <a:schemeClr val="bg1"/>
              </a:solidFill>
            </a:endParaRPr>
          </a:p>
        </p:txBody>
      </p:sp>
      <p:sp>
        <p:nvSpPr>
          <p:cNvPr id="7" name="Стрелка: вправо 6"/>
          <p:cNvSpPr/>
          <p:nvPr/>
        </p:nvSpPr>
        <p:spPr>
          <a:xfrm rot="16200000">
            <a:off x="1681173" y="3009885"/>
            <a:ext cx="280496" cy="3442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206" name="Стрелка: вправо 205"/>
          <p:cNvSpPr/>
          <p:nvPr/>
        </p:nvSpPr>
        <p:spPr>
          <a:xfrm rot="16200000">
            <a:off x="1681172" y="1951288"/>
            <a:ext cx="280496" cy="3442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207" name="Стрелка: вправо 206"/>
          <p:cNvSpPr/>
          <p:nvPr/>
        </p:nvSpPr>
        <p:spPr>
          <a:xfrm rot="5400000">
            <a:off x="4619708" y="1957574"/>
            <a:ext cx="280496" cy="3442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208" name="Стрелка: вправо 207"/>
          <p:cNvSpPr/>
          <p:nvPr/>
        </p:nvSpPr>
        <p:spPr>
          <a:xfrm>
            <a:off x="3152053" y="1461403"/>
            <a:ext cx="352600" cy="27383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209" name="Стрелка: вправо 208"/>
          <p:cNvSpPr/>
          <p:nvPr/>
        </p:nvSpPr>
        <p:spPr>
          <a:xfrm>
            <a:off x="5961138" y="1450397"/>
            <a:ext cx="352600" cy="27383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210" name="Стрелка: вправо 209"/>
          <p:cNvSpPr/>
          <p:nvPr/>
        </p:nvSpPr>
        <p:spPr>
          <a:xfrm rot="5400000">
            <a:off x="7478308" y="1958413"/>
            <a:ext cx="280496" cy="3442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211" name="Стрелка: вправо 210"/>
          <p:cNvSpPr/>
          <p:nvPr/>
        </p:nvSpPr>
        <p:spPr>
          <a:xfrm rot="5400000">
            <a:off x="7478308" y="3067152"/>
            <a:ext cx="280496" cy="3442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214" name="Стрелка: вправо 213"/>
          <p:cNvSpPr/>
          <p:nvPr/>
        </p:nvSpPr>
        <p:spPr>
          <a:xfrm rot="5400000">
            <a:off x="3661149" y="3177072"/>
            <a:ext cx="280496" cy="3442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215" name="Стрелка: вправо 214"/>
          <p:cNvSpPr/>
          <p:nvPr/>
        </p:nvSpPr>
        <p:spPr>
          <a:xfrm rot="16200000">
            <a:off x="3362682" y="3177073"/>
            <a:ext cx="280496" cy="3442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218" name="Стрелка: вправо 217"/>
          <p:cNvSpPr/>
          <p:nvPr/>
        </p:nvSpPr>
        <p:spPr>
          <a:xfrm rot="12645806">
            <a:off x="2887532" y="2015904"/>
            <a:ext cx="352600" cy="27383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219" name="Стрелка: вправо 218"/>
          <p:cNvSpPr/>
          <p:nvPr/>
        </p:nvSpPr>
        <p:spPr>
          <a:xfrm rot="5400000">
            <a:off x="4746059" y="3177072"/>
            <a:ext cx="280496" cy="3442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220" name="Стрелка: вправо 219"/>
          <p:cNvSpPr/>
          <p:nvPr/>
        </p:nvSpPr>
        <p:spPr>
          <a:xfrm rot="16200000">
            <a:off x="4447592" y="3177073"/>
            <a:ext cx="280496" cy="3442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221" name="Стрелка: вправо 220"/>
          <p:cNvSpPr/>
          <p:nvPr/>
        </p:nvSpPr>
        <p:spPr>
          <a:xfrm rot="5400000">
            <a:off x="5830969" y="3177072"/>
            <a:ext cx="280496" cy="3442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222" name="Стрелка: вправо 221"/>
          <p:cNvSpPr/>
          <p:nvPr/>
        </p:nvSpPr>
        <p:spPr>
          <a:xfrm rot="16200000">
            <a:off x="5532502" y="3177073"/>
            <a:ext cx="280496" cy="3442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88368904"/>
              </p:ext>
            </p:extLst>
          </p:nvPr>
        </p:nvGraphicFramePr>
        <p:xfrm>
          <a:off x="1272385" y="956772"/>
          <a:ext cx="7498559" cy="283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156" y="135690"/>
            <a:ext cx="8451196" cy="503146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656"/>
                </a:solidFill>
              </a:rPr>
              <a:t>Мероприятия по снижению рисков «потери» качества и повышению эффективности управления проектом</a:t>
            </a:r>
          </a:p>
        </p:txBody>
      </p:sp>
      <p:sp>
        <p:nvSpPr>
          <p:cNvPr id="4" name="Стрелка: пятиугольник 13"/>
          <p:cNvSpPr/>
          <p:nvPr/>
        </p:nvSpPr>
        <p:spPr>
          <a:xfrm>
            <a:off x="9703" y="1900054"/>
            <a:ext cx="1174677" cy="281280"/>
          </a:xfrm>
          <a:prstGeom prst="homePlate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5" name="Стрелка: пятиугольник 14"/>
          <p:cNvSpPr/>
          <p:nvPr/>
        </p:nvSpPr>
        <p:spPr>
          <a:xfrm>
            <a:off x="9703" y="2626257"/>
            <a:ext cx="1152884" cy="282798"/>
          </a:xfrm>
          <a:prstGeom prst="homePlate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6" name="Стрелка: пятиугольник 15"/>
          <p:cNvSpPr/>
          <p:nvPr/>
        </p:nvSpPr>
        <p:spPr>
          <a:xfrm>
            <a:off x="9703" y="3302914"/>
            <a:ext cx="1167413" cy="271447"/>
          </a:xfrm>
          <a:prstGeom prst="homePlate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7" name="Стрелка: пятиугольник 3"/>
          <p:cNvSpPr/>
          <p:nvPr/>
        </p:nvSpPr>
        <p:spPr>
          <a:xfrm>
            <a:off x="9703" y="1203597"/>
            <a:ext cx="1152884" cy="289583"/>
          </a:xfrm>
          <a:prstGeom prst="homePlate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2987" y="1119899"/>
            <a:ext cx="449901" cy="456980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2500" b="1" dirty="0">
                <a:solidFill>
                  <a:srgbClr val="002858"/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2351" y="1812204"/>
            <a:ext cx="449901" cy="456980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2500" b="1" dirty="0">
                <a:solidFill>
                  <a:srgbClr val="002858"/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2351" y="2536735"/>
            <a:ext cx="449901" cy="456980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2500" b="1" dirty="0">
                <a:solidFill>
                  <a:srgbClr val="002858"/>
                </a:solidFill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2350" y="3210147"/>
            <a:ext cx="449901" cy="456980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2500" b="1" dirty="0">
                <a:solidFill>
                  <a:srgbClr val="002858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1276" y="4047085"/>
            <a:ext cx="6819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656"/>
                </a:solidFill>
              </a:rPr>
              <a:t>Качество регламентов </a:t>
            </a:r>
            <a:r>
              <a:rPr lang="ru-RU" b="1" dirty="0" smtClean="0">
                <a:solidFill>
                  <a:srgbClr val="002656"/>
                </a:solidFill>
              </a:rPr>
              <a:t>и </a:t>
            </a:r>
            <a:r>
              <a:rPr lang="ru-RU" b="1" dirty="0">
                <a:solidFill>
                  <a:srgbClr val="002656"/>
                </a:solidFill>
              </a:rPr>
              <a:t>система управления рисками напрямую влияют на качество трубной </a:t>
            </a:r>
            <a:r>
              <a:rPr lang="ru-RU" b="1" dirty="0" smtClean="0">
                <a:solidFill>
                  <a:srgbClr val="002656"/>
                </a:solidFill>
              </a:rPr>
              <a:t>продукции</a:t>
            </a:r>
            <a:endParaRPr lang="ru-RU" b="1" dirty="0">
              <a:solidFill>
                <a:srgbClr val="002656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127" y="3954501"/>
            <a:ext cx="754781" cy="75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85F1E11F-7A16-8D45-96F6-FD974CD819F1}">
  <we:reference id="wa104178141" version="3.0.11.21" store="ru-RU" storeType="OMEX"/>
  <we:alternateReferences>
    <we:reference id="WA104178141" version="3.0.11.21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B25555AE-F59A-754D-9707-348E6F3BFC61}">
  <we:reference id="wa104379997" version="1.0.0.2" store="ru-RU" storeType="OMEX"/>
  <we:alternateReferences>
    <we:reference id="WA104379997" version="1.0.0.2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9819</TotalTime>
  <Words>784</Words>
  <Application>Microsoft Office PowerPoint</Application>
  <PresentationFormat>Экран (16:9)</PresentationFormat>
  <Paragraphs>178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宋体</vt:lpstr>
      <vt:lpstr>Arial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Великоднев Валерий Яковлевич</cp:lastModifiedBy>
  <cp:revision>678</cp:revision>
  <cp:lastPrinted>2017-09-15T10:23:24Z</cp:lastPrinted>
  <dcterms:created xsi:type="dcterms:W3CDTF">2016-06-12T17:53:41Z</dcterms:created>
  <dcterms:modified xsi:type="dcterms:W3CDTF">2017-09-28T15:17:15Z</dcterms:modified>
</cp:coreProperties>
</file>