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8" r:id="rId2"/>
    <p:sldId id="350" r:id="rId3"/>
    <p:sldId id="363" r:id="rId4"/>
    <p:sldId id="364" r:id="rId5"/>
    <p:sldId id="365" r:id="rId6"/>
    <p:sldId id="367" r:id="rId7"/>
    <p:sldId id="366" r:id="rId8"/>
    <p:sldId id="369" r:id="rId9"/>
    <p:sldId id="370" r:id="rId10"/>
    <p:sldId id="371" r:id="rId11"/>
    <p:sldId id="374" r:id="rId12"/>
    <p:sldId id="375" r:id="rId13"/>
    <p:sldId id="372" r:id="rId14"/>
    <p:sldId id="373" r:id="rId15"/>
    <p:sldId id="362" r:id="rId16"/>
  </p:sldIdLst>
  <p:sldSz cx="9144000" cy="5143500" type="screen16x9"/>
  <p:notesSz cx="6858000" cy="9144000"/>
  <p:defaultTextStyle>
    <a:defPPr>
      <a:defRPr lang="ru-RU"/>
    </a:defPPr>
    <a:lvl1pPr marL="0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89589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79178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68767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58355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47945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37533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727123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116712" algn="l" defTabSz="7791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41"/>
    <a:srgbClr val="777777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94743" autoAdjust="0"/>
  </p:normalViewPr>
  <p:slideViewPr>
    <p:cSldViewPr>
      <p:cViewPr varScale="1">
        <p:scale>
          <a:sx n="146" d="100"/>
          <a:sy n="146" d="100"/>
        </p:scale>
        <p:origin x="85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 smtClean="0"/>
              <a:t>Гусевский арматурный завод «Гусар»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18BA4-3A0D-471E-B962-770CFF198C43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16C66-4D96-45E8-9C19-76C3186249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1502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 smtClean="0"/>
              <a:t>Гусевский арматурный завод «Гусар»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D66E4-79D7-4847-942D-5505CFDD91A9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146B0-423A-4E51-9DF0-554AA81F818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3905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589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178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767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355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945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533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123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712" algn="l" defTabSz="77917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7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6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5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79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68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79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5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1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67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589" indent="0">
              <a:buNone/>
              <a:defRPr sz="1700" b="1"/>
            </a:lvl2pPr>
            <a:lvl3pPr marL="779178" indent="0">
              <a:buNone/>
              <a:defRPr sz="1600" b="1"/>
            </a:lvl3pPr>
            <a:lvl4pPr marL="1168767" indent="0">
              <a:buNone/>
              <a:defRPr sz="1300" b="1"/>
            </a:lvl4pPr>
            <a:lvl5pPr marL="1558355" indent="0">
              <a:buNone/>
              <a:defRPr sz="1300" b="1"/>
            </a:lvl5pPr>
            <a:lvl6pPr marL="1947945" indent="0">
              <a:buNone/>
              <a:defRPr sz="1300" b="1"/>
            </a:lvl6pPr>
            <a:lvl7pPr marL="2337533" indent="0">
              <a:buNone/>
              <a:defRPr sz="1300" b="1"/>
            </a:lvl7pPr>
            <a:lvl8pPr marL="2727123" indent="0">
              <a:buNone/>
              <a:defRPr sz="1300" b="1"/>
            </a:lvl8pPr>
            <a:lvl9pPr marL="3116712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6" cy="47982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589" indent="0">
              <a:buNone/>
              <a:defRPr sz="1700" b="1"/>
            </a:lvl2pPr>
            <a:lvl3pPr marL="779178" indent="0">
              <a:buNone/>
              <a:defRPr sz="1600" b="1"/>
            </a:lvl3pPr>
            <a:lvl4pPr marL="1168767" indent="0">
              <a:buNone/>
              <a:defRPr sz="1300" b="1"/>
            </a:lvl4pPr>
            <a:lvl5pPr marL="1558355" indent="0">
              <a:buNone/>
              <a:defRPr sz="1300" b="1"/>
            </a:lvl5pPr>
            <a:lvl6pPr marL="1947945" indent="0">
              <a:buNone/>
              <a:defRPr sz="1300" b="1"/>
            </a:lvl6pPr>
            <a:lvl7pPr marL="2337533" indent="0">
              <a:buNone/>
              <a:defRPr sz="1300" b="1"/>
            </a:lvl7pPr>
            <a:lvl8pPr marL="2727123" indent="0">
              <a:buNone/>
              <a:defRPr sz="1300" b="1"/>
            </a:lvl8pPr>
            <a:lvl9pPr marL="3116712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6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49" cy="43898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589" indent="0">
              <a:buNone/>
              <a:defRPr sz="1000"/>
            </a:lvl2pPr>
            <a:lvl3pPr marL="779178" indent="0">
              <a:buNone/>
              <a:defRPr sz="900"/>
            </a:lvl3pPr>
            <a:lvl4pPr marL="1168767" indent="0">
              <a:buNone/>
              <a:defRPr sz="800"/>
            </a:lvl4pPr>
            <a:lvl5pPr marL="1558355" indent="0">
              <a:buNone/>
              <a:defRPr sz="800"/>
            </a:lvl5pPr>
            <a:lvl6pPr marL="1947945" indent="0">
              <a:buNone/>
              <a:defRPr sz="800"/>
            </a:lvl6pPr>
            <a:lvl7pPr marL="2337533" indent="0">
              <a:buNone/>
              <a:defRPr sz="800"/>
            </a:lvl7pPr>
            <a:lvl8pPr marL="2727123" indent="0">
              <a:buNone/>
              <a:defRPr sz="800"/>
            </a:lvl8pPr>
            <a:lvl9pPr marL="311671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589" indent="0">
              <a:buNone/>
              <a:defRPr sz="2300"/>
            </a:lvl2pPr>
            <a:lvl3pPr marL="779178" indent="0">
              <a:buNone/>
              <a:defRPr sz="2000"/>
            </a:lvl3pPr>
            <a:lvl4pPr marL="1168767" indent="0">
              <a:buNone/>
              <a:defRPr sz="1700"/>
            </a:lvl4pPr>
            <a:lvl5pPr marL="1558355" indent="0">
              <a:buNone/>
              <a:defRPr sz="1700"/>
            </a:lvl5pPr>
            <a:lvl6pPr marL="1947945" indent="0">
              <a:buNone/>
              <a:defRPr sz="1700"/>
            </a:lvl6pPr>
            <a:lvl7pPr marL="2337533" indent="0">
              <a:buNone/>
              <a:defRPr sz="1700"/>
            </a:lvl7pPr>
            <a:lvl8pPr marL="2727123" indent="0">
              <a:buNone/>
              <a:defRPr sz="1700"/>
            </a:lvl8pPr>
            <a:lvl9pPr marL="3116712" indent="0">
              <a:buNone/>
              <a:defRPr sz="1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589" indent="0">
              <a:buNone/>
              <a:defRPr sz="1000"/>
            </a:lvl2pPr>
            <a:lvl3pPr marL="779178" indent="0">
              <a:buNone/>
              <a:defRPr sz="900"/>
            </a:lvl3pPr>
            <a:lvl4pPr marL="1168767" indent="0">
              <a:buNone/>
              <a:defRPr sz="800"/>
            </a:lvl4pPr>
            <a:lvl5pPr marL="1558355" indent="0">
              <a:buNone/>
              <a:defRPr sz="800"/>
            </a:lvl5pPr>
            <a:lvl6pPr marL="1947945" indent="0">
              <a:buNone/>
              <a:defRPr sz="800"/>
            </a:lvl6pPr>
            <a:lvl7pPr marL="2337533" indent="0">
              <a:buNone/>
              <a:defRPr sz="800"/>
            </a:lvl7pPr>
            <a:lvl8pPr marL="2727123" indent="0">
              <a:buNone/>
              <a:defRPr sz="800"/>
            </a:lvl8pPr>
            <a:lvl9pPr marL="311671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77917" tIns="38959" rIns="77917" bIns="3895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17" tIns="38959" rIns="77917" bIns="3895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77917" tIns="38959" rIns="77917" bIns="389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A54D-7342-47FD-B79F-FB3A0578175C}" type="datetimeFigureOut">
              <a:rPr lang="ru-RU" smtClean="0"/>
              <a:pPr/>
              <a:t>02.10.2018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77917" tIns="38959" rIns="77917" bIns="389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17" tIns="38959" rIns="77917" bIns="389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51343-74E5-41C6-883F-19B74A385D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9178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192" indent="-292192" algn="l" defTabSz="7791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082" indent="-243493" algn="l" defTabSz="77917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73972" indent="-194795" algn="l" defTabSz="779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562" indent="-194795" algn="l" defTabSz="779178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150" indent="-194795" algn="l" defTabSz="779178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739" indent="-194795" algn="l" defTabSz="7791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328" indent="-194795" algn="l" defTabSz="7791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1917" indent="-194795" algn="l" defTabSz="7791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505" indent="-194795" algn="l" defTabSz="77917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9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78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67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55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45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533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123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712" algn="l" defTabSz="77917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-20538"/>
            <a:ext cx="9143355" cy="5143500"/>
          </a:xfrm>
          <a:prstGeom prst="rect">
            <a:avLst/>
          </a:prstGeom>
        </p:spPr>
      </p:pic>
      <p:pic>
        <p:nvPicPr>
          <p:cNvPr id="11" name="Рисунок 10" descr="logo.png"/>
          <p:cNvPicPr>
            <a:picLocks noChangeAspect="1"/>
          </p:cNvPicPr>
          <p:nvPr/>
        </p:nvPicPr>
        <p:blipFill>
          <a:blip r:embed="rId3" cstate="print"/>
          <a:srcRect l="56300" t="16400" r="15348" b="65400"/>
          <a:stretch>
            <a:fillRect/>
          </a:stretch>
        </p:blipFill>
        <p:spPr>
          <a:xfrm>
            <a:off x="5148064" y="843558"/>
            <a:ext cx="2592288" cy="9361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03848" y="2427734"/>
            <a:ext cx="568863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 Локализация оборудования,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используемого для бурения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и строительства </a:t>
            </a:r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морских </a:t>
            </a:r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скважин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на шельфе — «Система придонных подвесок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(Mudline)» производства завода «Гусар</a:t>
            </a:r>
            <a:r>
              <a:rPr lang="ru-RU" sz="200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 в паре с колонной головкой</a:t>
            </a:r>
            <a:endParaRPr lang="ru-RU" sz="2000" dirty="0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Производственные возможности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327713" y="2449800"/>
            <a:ext cx="87807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Гусевский арматурный завод «Гусар»</a:t>
            </a:r>
          </a:p>
          <a:p>
            <a:pPr eaLnBrk="1" hangingPunct="1"/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Производство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трубопроводной запорно-регулирующей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арматуры и нефтегазового оборудования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. Объем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выпуска — свыше 50 000 шт. в год. </a:t>
            </a:r>
            <a:endParaRPr lang="ru-RU" sz="900" dirty="0">
              <a:solidFill>
                <a:srgbClr val="C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Оснащенность производства — более 50 высокопроизводительных обрабатывающих центров с возможностью обработки деталей до 20 тонн. 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42"/>
          <p:cNvSpPr txBox="1">
            <a:spLocks noChangeArrowheads="1"/>
          </p:cNvSpPr>
          <p:nvPr/>
        </p:nvSpPr>
        <p:spPr bwMode="auto">
          <a:xfrm>
            <a:off x="327713" y="4250000"/>
            <a:ext cx="27321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Литейный завод </a:t>
            </a:r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ООО «Гусар».  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Мощность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— 7-8 тыс.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тонн литья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в год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8" name="TextBox 42"/>
          <p:cNvSpPr txBox="1">
            <a:spLocks noChangeArrowheads="1"/>
          </p:cNvSpPr>
          <p:nvPr/>
        </p:nvSpPr>
        <p:spPr bwMode="auto">
          <a:xfrm>
            <a:off x="3203848" y="4250000"/>
            <a:ext cx="56886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Металлообработка на </a:t>
            </a:r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мощностях завода «Гусар» </a:t>
            </a:r>
          </a:p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Современное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оборудования и инновационные технологии позволяют заводу «Гусар»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выпускать импортные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аналоги деталей для различных отраслей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промышленности: судостроение и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автомобилестроение, авиастроение, станкостроение </a:t>
            </a:r>
          </a:p>
        </p:txBody>
      </p:sp>
      <p:pic>
        <p:nvPicPr>
          <p:cNvPr id="9" name="Рисунок 8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" y="1203598"/>
            <a:ext cx="8604000" cy="1209415"/>
          </a:xfrm>
          <a:prstGeom prst="rect">
            <a:avLst/>
          </a:prstGeom>
        </p:spPr>
      </p:pic>
      <p:pic>
        <p:nvPicPr>
          <p:cNvPr id="10" name="Рисунок 9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00" y="3003798"/>
            <a:ext cx="8604000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Производственные возможности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718"/>
            <a:ext cx="9144000" cy="36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Сборочно-испытательный участок ООО «Гусар»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Рисунок 8" descr="РСПС-0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03598"/>
            <a:ext cx="9144000" cy="36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Инженерные возможности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63838"/>
            <a:ext cx="9144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>
                <a:solidFill>
                  <a:srgbClr val="008641"/>
                </a:solidFill>
              </a:rPr>
              <a:t>Квалификация сотрудников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4153"/>
              </p:ext>
            </p:extLst>
          </p:nvPr>
        </p:nvGraphicFramePr>
        <p:xfrm>
          <a:off x="2051720" y="3651870"/>
          <a:ext cx="5040560" cy="1001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182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Высшее профессиональное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952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340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952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Среднее проф. образов. по программам подготовки </a:t>
                      </a:r>
                      <a:r>
                        <a:rPr lang="ru-RU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квал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. специалистов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54</a:t>
                      </a:r>
                      <a:endParaRPr lang="ru-RU" sz="1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3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Среднее проф.образ. по программам подготовки </a:t>
                      </a:r>
                      <a:r>
                        <a:rPr lang="ru-RU" sz="1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квалифицир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. рабочих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14</a:t>
                      </a:r>
                      <a:endParaRPr lang="ru-RU" sz="1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82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Среднее (полное) общее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36000" marB="36000" anchor="ctr">
                    <a:lnT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97</a:t>
                      </a:r>
                    </a:p>
                  </a:txBody>
                  <a:tcPr marL="0" marR="0" marT="36000" marB="36000" anchor="ctr">
                    <a:lnT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3" cstate="print"/>
          <a:srcRect l="45554" t="62846" r="2859" b="7635"/>
          <a:stretch>
            <a:fillRect/>
          </a:stretch>
        </p:blipFill>
        <p:spPr>
          <a:xfrm>
            <a:off x="2339752" y="1200660"/>
            <a:ext cx="4536504" cy="194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pic>
        <p:nvPicPr>
          <p:cNvPr id="15" name="Рисунок 14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6200"/>
            <a:ext cx="9144000" cy="44573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Инженерные возможности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851670"/>
            <a:ext cx="1855755" cy="71903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ru-RU" sz="1400" b="1" dirty="0" smtClean="0"/>
              <a:t>г. Абердин</a:t>
            </a:r>
          </a:p>
          <a:p>
            <a:r>
              <a:rPr lang="ru-RU" sz="1400" dirty="0" err="1" smtClean="0"/>
              <a:t>Конструкторско</a:t>
            </a:r>
            <a:r>
              <a:rPr lang="ru-RU" sz="1400" dirty="0" smtClean="0"/>
              <a:t>-</a:t>
            </a:r>
          </a:p>
          <a:p>
            <a:r>
              <a:rPr lang="ru-RU" sz="1400" dirty="0" smtClean="0"/>
              <a:t>технологический центр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9213" y="2285459"/>
            <a:ext cx="1855755" cy="71903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ru-RU" sz="1400" b="1" dirty="0" smtClean="0"/>
              <a:t>г. Москва</a:t>
            </a:r>
          </a:p>
          <a:p>
            <a:pPr algn="r"/>
            <a:r>
              <a:rPr lang="ru-RU" sz="1400" dirty="0" err="1" smtClean="0"/>
              <a:t>Конструкторско</a:t>
            </a:r>
            <a:r>
              <a:rPr lang="ru-RU" sz="1400" dirty="0" smtClean="0"/>
              <a:t>-</a:t>
            </a:r>
          </a:p>
          <a:p>
            <a:pPr algn="r"/>
            <a:r>
              <a:rPr lang="ru-RU" sz="1400" dirty="0" smtClean="0"/>
              <a:t>технологический центр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9073" y="1347614"/>
            <a:ext cx="2039202" cy="5035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ru-RU" sz="1400" b="1" dirty="0" smtClean="0"/>
              <a:t>г. Гусь-Хрустальный</a:t>
            </a:r>
          </a:p>
          <a:p>
            <a:pPr algn="r"/>
            <a:r>
              <a:rPr lang="ru-RU" sz="1400" dirty="0" smtClean="0"/>
              <a:t>Производственный центр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" y="2161768"/>
            <a:ext cx="9144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Российское</a:t>
            </a:r>
            <a:r>
              <a:rPr lang="en-US" sz="36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—</a:t>
            </a:r>
            <a:r>
              <a:rPr lang="en-US" sz="3600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значит лучшее!</a:t>
            </a:r>
          </a:p>
        </p:txBody>
      </p:sp>
    </p:spTree>
    <p:extLst>
      <p:ext uri="{BB962C8B-B14F-4D97-AF65-F5344CB8AC3E}">
        <p14:creationId xmlns:p14="http://schemas.microsoft.com/office/powerpoint/2010/main" val="313073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Зачем нужна локализация </a:t>
            </a:r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оборудования </a:t>
            </a:r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для морской добычи нефти и газа?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Рисунок 9" descr="shutterstock_3139624.jpg"/>
          <p:cNvPicPr>
            <a:picLocks noChangeAspect="1"/>
          </p:cNvPicPr>
          <p:nvPr/>
        </p:nvPicPr>
        <p:blipFill>
          <a:blip r:embed="rId3" cstate="print"/>
          <a:srcRect t="42790" b="34707"/>
          <a:stretch>
            <a:fillRect/>
          </a:stretch>
        </p:blipFill>
        <p:spPr>
          <a:xfrm>
            <a:off x="0" y="3435846"/>
            <a:ext cx="9144000" cy="1368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1275606"/>
            <a:ext cx="8496944" cy="2027084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</a:p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Развитие проектов морских месторождений в России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восполнения запасов углеводородов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</a:p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Санкционные ограничения на импорт оборудования для морской добычи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</a:p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российских технологий для морской добычи нефти и газа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355" cy="514350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0" y="3363838"/>
            <a:ext cx="9144000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Plexus Ocean Systems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Рисунок 8" descr="plexus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2732" y="1347614"/>
            <a:ext cx="1993404" cy="880420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0" y="3363838"/>
            <a:ext cx="9144000" cy="0"/>
          </a:xfrm>
          <a:prstGeom prst="line">
            <a:avLst/>
          </a:prstGeom>
          <a:ln w="15875">
            <a:solidFill>
              <a:srgbClr val="008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British_Gas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651870"/>
            <a:ext cx="2088232" cy="856176"/>
          </a:xfrm>
          <a:prstGeom prst="rect">
            <a:avLst/>
          </a:prstGeom>
        </p:spPr>
      </p:pic>
      <p:pic>
        <p:nvPicPr>
          <p:cNvPr id="26" name="Рисунок 25" descr="5954bb45deaf2c03413be35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651870"/>
            <a:ext cx="1010151" cy="936104"/>
          </a:xfrm>
          <a:prstGeom prst="rect">
            <a:avLst/>
          </a:prstGeom>
        </p:spPr>
      </p:pic>
      <p:pic>
        <p:nvPicPr>
          <p:cNvPr id="27" name="Рисунок 26" descr="Logo_statoi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723878"/>
            <a:ext cx="864096" cy="855545"/>
          </a:xfrm>
          <a:prstGeom prst="rect">
            <a:avLst/>
          </a:prstGeom>
        </p:spPr>
      </p:pic>
      <p:pic>
        <p:nvPicPr>
          <p:cNvPr id="28" name="Рисунок 27" descr="1280px-Maersk_Logo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4037957"/>
            <a:ext cx="2088232" cy="4780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7818" y="1896849"/>
            <a:ext cx="2772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Около 20 лет на рынке.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350 скважин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6291" y="1315904"/>
            <a:ext cx="277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Частная инжиниринговая компания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7818" y="2594863"/>
            <a:ext cx="2772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 с мировыми компаниями недропользователями (British Gas, Shell,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Statoil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Maersk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 т.д.)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9635" y="2665824"/>
            <a:ext cx="2772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Наиболее современное оборудование, доступное на рынке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30316" y="1266314"/>
            <a:ext cx="2772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Оборудование для бурения 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использованием СПБУ 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0561" y="1873736"/>
            <a:ext cx="2772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Оборудование для сложных геологических и климатических условиях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Северного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моря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1059582"/>
            <a:ext cx="9144000" cy="1440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705200" y="1851670"/>
            <a:ext cx="2052000" cy="12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86800" y="2283718"/>
            <a:ext cx="2232000" cy="131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Что такое продукция «Гусар-</a:t>
            </a:r>
            <a:r>
              <a:rPr lang="en-US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PLEXUS</a:t>
            </a:r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»</a:t>
            </a:r>
            <a:r>
              <a:rPr lang="en-US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?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7808" y="3715632"/>
            <a:ext cx="2232096" cy="10883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Оборудование для</a:t>
            </a:r>
            <a:b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разведочного бурения </a:t>
            </a:r>
            <a:b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использованием СПБУ — система придонных подвесок обсадных колонн и моноблочная </a:t>
            </a:r>
            <a:b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колонная головка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240613"/>
            <a:ext cx="205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Инженерное решение </a:t>
            </a:r>
            <a:b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 конкретный проект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04192" y="3240613"/>
            <a:ext cx="205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Сопутствующее</a:t>
            </a:r>
          </a:p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оборудование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40480" y="3240613"/>
            <a:ext cx="205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Сервисные услуги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Рисунок 12" descr="shutterstock_375787948.jpg"/>
          <p:cNvPicPr>
            <a:picLocks noChangeAspect="1"/>
          </p:cNvPicPr>
          <p:nvPr/>
        </p:nvPicPr>
        <p:blipFill>
          <a:blip r:embed="rId3" cstate="print"/>
          <a:srcRect l="12889" r="13313"/>
          <a:stretch>
            <a:fillRect/>
          </a:stretch>
        </p:blipFill>
        <p:spPr>
          <a:xfrm>
            <a:off x="251996" y="1260000"/>
            <a:ext cx="2052239" cy="1854000"/>
          </a:xfrm>
          <a:prstGeom prst="rect">
            <a:avLst/>
          </a:prstGeom>
        </p:spPr>
      </p:pic>
      <p:grpSp>
        <p:nvGrpSpPr>
          <p:cNvPr id="19" name="Группа 18"/>
          <p:cNvGrpSpPr>
            <a:grpSpLocks noChangeAspect="1"/>
          </p:cNvGrpSpPr>
          <p:nvPr/>
        </p:nvGrpSpPr>
        <p:grpSpPr>
          <a:xfrm>
            <a:off x="2767855" y="1203598"/>
            <a:ext cx="1516113" cy="2412000"/>
            <a:chOff x="2699792" y="1203598"/>
            <a:chExt cx="1584176" cy="2520280"/>
          </a:xfrm>
        </p:grpSpPr>
        <p:pic>
          <p:nvPicPr>
            <p:cNvPr id="9" name="Рисунок 8" descr="plexu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792" y="1203598"/>
              <a:ext cx="576064" cy="2448272"/>
            </a:xfrm>
            <a:prstGeom prst="rect">
              <a:avLst/>
            </a:prstGeom>
          </p:spPr>
        </p:pic>
        <p:pic>
          <p:nvPicPr>
            <p:cNvPr id="17" name="Рисунок 16" descr="Image-18-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1928" y="1203878"/>
              <a:ext cx="842040" cy="2520000"/>
            </a:xfrm>
            <a:prstGeom prst="rect">
              <a:avLst/>
            </a:prstGeom>
          </p:spPr>
        </p:pic>
      </p:grpSp>
      <p:pic>
        <p:nvPicPr>
          <p:cNvPr id="20" name="Рисунок 19" descr="Clamshell Lathe 830 USS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635646"/>
            <a:ext cx="1944216" cy="1170826"/>
          </a:xfrm>
          <a:prstGeom prst="rect">
            <a:avLst/>
          </a:prstGeom>
        </p:spPr>
      </p:pic>
      <p:pic>
        <p:nvPicPr>
          <p:cNvPr id="22" name="Рисунок 21" descr="POS-GRIP Image number 1.JPG"/>
          <p:cNvPicPr>
            <a:picLocks/>
          </p:cNvPicPr>
          <p:nvPr/>
        </p:nvPicPr>
        <p:blipFill>
          <a:blip r:embed="rId7" cstate="print"/>
          <a:srcRect t="24653"/>
          <a:stretch>
            <a:fillRect/>
          </a:stretch>
        </p:blipFill>
        <p:spPr>
          <a:xfrm>
            <a:off x="6840000" y="1259999"/>
            <a:ext cx="2052000" cy="18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Система придонных подвесок обсадных колонн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423791"/>
            <a:ext cx="6227861" cy="310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7313"/>
            <a:r>
              <a:rPr lang="ru-RU" sz="1100" b="1" dirty="0" smtClean="0">
                <a:solidFill>
                  <a:srgbClr val="008641"/>
                </a:solidFill>
              </a:rPr>
              <a:t>Система придонных подвесок (донное подвесное оборудование)</a:t>
            </a:r>
          </a:p>
          <a:p>
            <a:pPr marL="87313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Предназначена для удержания части веса обсадных колонн ниже уровня дна моря во время бурения и строительства подводных разведочных скважин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/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скважины 30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 х 20” х 13-3/8” х 9-5/8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или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иное по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требованию Заказчика.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Рабочая среда — нефть, газ, конденсат, вода пластовая.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Номинальное рабочее давление — 15 000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psi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Температурный класс — L-U.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Номинальная глубина моря —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5 до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135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Проектная глубина скважины по вертикали (по стволу) —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соответствии с требованиями Заказчика.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Класс материала — DD.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/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 descr="4 - P0002 - Tersus TRT Mudline.png"/>
          <p:cNvPicPr>
            <a:picLocks noChangeAspect="1"/>
          </p:cNvPicPr>
          <p:nvPr/>
        </p:nvPicPr>
        <p:blipFill>
          <a:blip r:embed="rId3" cstate="print"/>
          <a:srcRect l="22944" r="21335"/>
          <a:stretch>
            <a:fillRect/>
          </a:stretch>
        </p:blipFill>
        <p:spPr>
          <a:xfrm>
            <a:off x="899592" y="1152128"/>
            <a:ext cx="1224136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Моноблочная буровая колонная головка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1419622"/>
            <a:ext cx="6203883" cy="2877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7313"/>
            <a:r>
              <a:rPr lang="ru-RU" sz="1100" b="1" dirty="0" smtClean="0">
                <a:solidFill>
                  <a:srgbClr val="008641"/>
                </a:solidFill>
              </a:rPr>
              <a:t>Моноблочная буровая колонная головка с </a:t>
            </a:r>
            <a:r>
              <a:rPr lang="ru-RU" sz="1100" b="1" dirty="0" smtClean="0">
                <a:solidFill>
                  <a:srgbClr val="008641"/>
                </a:solidFill>
              </a:rPr>
              <a:t>т</a:t>
            </a:r>
            <a:r>
              <a:rPr lang="ru-RU" sz="1100" b="1" dirty="0" smtClean="0">
                <a:solidFill>
                  <a:srgbClr val="008641"/>
                </a:solidFill>
              </a:rPr>
              <a:t>ехнологией уплотнения </a:t>
            </a:r>
            <a:r>
              <a:rPr lang="ru-RU" sz="1100" b="1" dirty="0" smtClean="0">
                <a:solidFill>
                  <a:srgbClr val="008641"/>
                </a:solidFill>
              </a:rPr>
              <a:t>POS-GRIP</a:t>
            </a:r>
          </a:p>
          <a:p>
            <a:pPr marL="87313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Моноблочная буровая колонная головка предназначена для герметизации устья скважины во время бурения и строительства морских скважин. Герметизация устья скважины производится с помощью уникальной технологии POS-GRIP, обеспечивающей надежное уплотнение «металл-металл» и сокращающей время, необходимое для монтажа оборудования.</a:t>
            </a:r>
          </a:p>
          <a:p>
            <a:pPr marL="87313"/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скважины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” x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20”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13-3/8”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x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9-5/8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или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иное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требованию Заказчика.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Рабочая среда — нефть, газ, конденсат, вода пластовая.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Номинальное рабочее давление — 15 000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psi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Температурный класс — L-U.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Проектная глубина скважины по вертикали (по стволу) —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соответствии с требованиями Заказчика.</a:t>
            </a:r>
          </a:p>
          <a:p>
            <a:pPr marL="87313" indent="-873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Класс материала — DD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Рисунок 6" descr="Image-18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203598"/>
            <a:ext cx="1224136" cy="36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20538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Зачем нужен продукт «Гусар-</a:t>
            </a:r>
            <a:r>
              <a:rPr lang="en-US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Plexus</a:t>
            </a:r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» нефтегазовой отрасли России?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8941" y="1219349"/>
            <a:ext cx="66247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придонных подвесок позволяет отходить от скважины на любом этапе бурения, что позволяет проводить бурение в тяжелой ледовой обстановке и отводить буровую платформу при опасности прохождения ледовых полей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системы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придонных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подвесок Гусар-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Plexus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(наличие дополнительных центровочных поверхностей) позволяет увеличить надежность при проведении операции возврата к скважине.</a:t>
            </a: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Бурение и спуск оборудования производится без проведения промежуточных операций монтажа/демонтажа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блока ПВО, что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сокращает время бурения до 5 дней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Бурение и спуск оборудования производится под постоянной защитой ПВО, что повышает безопасность работы на буровой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7313" indent="-87313">
              <a:spcAft>
                <a:spcPts val="60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Экономическая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эффективность за счет локализации производства на территории РФ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209924" y="1218726"/>
            <a:ext cx="2201836" cy="3502924"/>
            <a:chOff x="2699792" y="1203598"/>
            <a:chExt cx="1584176" cy="2520280"/>
          </a:xfrm>
        </p:grpSpPr>
        <p:pic>
          <p:nvPicPr>
            <p:cNvPr id="10" name="Рисунок 9" descr="plexu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9792" y="1203598"/>
              <a:ext cx="576064" cy="2448272"/>
            </a:xfrm>
            <a:prstGeom prst="rect">
              <a:avLst/>
            </a:prstGeom>
          </p:spPr>
        </p:pic>
        <p:pic>
          <p:nvPicPr>
            <p:cNvPr id="11" name="Рисунок 10" descr="Image-18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1928" y="1203878"/>
              <a:ext cx="84204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Путь локализации производства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3" cstate="print"/>
          <a:srcRect t="19600" b="8001"/>
          <a:stretch>
            <a:fillRect/>
          </a:stretch>
        </p:blipFill>
        <p:spPr>
          <a:xfrm>
            <a:off x="322" y="1152128"/>
            <a:ext cx="9143355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35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843558"/>
            <a:ext cx="9143998" cy="257369"/>
          </a:xfrm>
          <a:prstGeom prst="rect">
            <a:avLst/>
          </a:prstGeom>
          <a:solidFill>
            <a:srgbClr val="00864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Результаты локализации производства</a:t>
            </a:r>
            <a:endParaRPr lang="ru-RU" sz="1200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1532316"/>
            <a:ext cx="5472608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Подписано лицензионное соглашение с компанией Plexus (Шотландия).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Подготовлен полный комплект конструкторской документации.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Созданы конструкторско-технологические центры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ООО «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Гусар» в г. Москва и</a:t>
            </a:r>
            <a:b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Абердин.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Подписан договор на поставку и оказание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услуг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ПАО «Газпром»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осуществления производственно-хозяйственной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деятельности в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году (строительство поисково-оценочной скважины на шельфе Арктики).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Производство, испытания и сертификация опытно-промышленного образца системы придонных подвесок обсадных колонн (до конца 2018 года).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Серийное производство системы придонных подвесок обсадных колонн для нужд ПАО «Газпром» 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(1-я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четверть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 года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ru-RU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2"/>
          <a:stretch>
            <a:fillRect/>
          </a:stretch>
        </p:blipFill>
        <p:spPr bwMode="auto">
          <a:xfrm>
            <a:off x="323528" y="1208097"/>
            <a:ext cx="2448272" cy="352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121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13067</TotalTime>
  <Words>652</Words>
  <Application>Microsoft Office PowerPoint</Application>
  <PresentationFormat>Экран (16:9)</PresentationFormat>
  <Paragraphs>96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Unicode MS</vt:lpstr>
      <vt:lpstr>Calibri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1443</cp:revision>
  <cp:lastPrinted>2016-11-29T18:25:35Z</cp:lastPrinted>
  <dcterms:created xsi:type="dcterms:W3CDTF">2013-04-30T06:42:31Z</dcterms:created>
  <dcterms:modified xsi:type="dcterms:W3CDTF">2018-10-02T17:17:55Z</dcterms:modified>
</cp:coreProperties>
</file>