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516" r:id="rId2"/>
    <p:sldId id="543" r:id="rId3"/>
    <p:sldId id="578" r:id="rId4"/>
    <p:sldId id="570" r:id="rId5"/>
    <p:sldId id="571" r:id="rId6"/>
    <p:sldId id="575" r:id="rId7"/>
    <p:sldId id="585" r:id="rId8"/>
    <p:sldId id="551" r:id="rId9"/>
    <p:sldId id="568" r:id="rId10"/>
    <p:sldId id="569" r:id="rId11"/>
    <p:sldId id="567" r:id="rId12"/>
    <p:sldId id="558" r:id="rId13"/>
    <p:sldId id="566" r:id="rId14"/>
    <p:sldId id="587" r:id="rId15"/>
    <p:sldId id="589" r:id="rId16"/>
    <p:sldId id="593" r:id="rId17"/>
    <p:sldId id="591" r:id="rId18"/>
    <p:sldId id="592" r:id="rId19"/>
    <p:sldId id="586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  <a:srgbClr val="000099"/>
    <a:srgbClr val="FFFF00"/>
    <a:srgbClr val="CCFFCC"/>
    <a:srgbClr val="3399FF"/>
    <a:srgbClr val="FF330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230" autoAdjust="0"/>
    <p:restoredTop sz="96595" autoAdjust="0"/>
  </p:normalViewPr>
  <p:slideViewPr>
    <p:cSldViewPr snapToGrid="0">
      <p:cViewPr varScale="1">
        <p:scale>
          <a:sx n="67" d="100"/>
          <a:sy n="67" d="100"/>
        </p:scale>
        <p:origin x="-139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480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8" tIns="48173" rIns="96348" bIns="48173" numCol="1" anchor="t" anchorCtr="0" compatLnSpc="1">
            <a:prstTxWarp prst="textNoShape">
              <a:avLst/>
            </a:prstTxWarp>
          </a:bodyPr>
          <a:lstStyle>
            <a:lvl1pPr algn="l" defTabSz="96384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21" y="1"/>
            <a:ext cx="3075479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8" tIns="48173" rIns="96348" bIns="48173" numCol="1" anchor="t" anchorCtr="0" compatLnSpc="1">
            <a:prstTxWarp prst="textNoShape">
              <a:avLst/>
            </a:prstTxWarp>
          </a:bodyPr>
          <a:lstStyle>
            <a:lvl1pPr algn="r" defTabSz="96384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6381F8-1F00-44C3-B59B-4E9AD42E4525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0378"/>
            <a:ext cx="5205933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8" tIns="48173" rIns="96348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029"/>
            <a:ext cx="3075480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8" tIns="48173" rIns="96348" bIns="48173" numCol="1" anchor="b" anchorCtr="0" compatLnSpc="1">
            <a:prstTxWarp prst="textNoShape">
              <a:avLst/>
            </a:prstTxWarp>
          </a:bodyPr>
          <a:lstStyle>
            <a:lvl1pPr algn="l" defTabSz="96384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21" y="9724029"/>
            <a:ext cx="3075479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8" tIns="48173" rIns="96348" bIns="48173" numCol="1" anchor="b" anchorCtr="0" compatLnSpc="1">
            <a:prstTxWarp prst="textNoShape">
              <a:avLst/>
            </a:prstTxWarp>
          </a:bodyPr>
          <a:lstStyle>
            <a:lvl1pPr algn="r" defTabSz="96384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06DD90-A925-4ABA-A612-F96049AA2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C New PPT 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6346825"/>
            <a:ext cx="9145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C New PPT 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72288" y="6465888"/>
            <a:ext cx="1946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© John Crane</a:t>
            </a:r>
          </a:p>
        </p:txBody>
      </p:sp>
      <p:pic>
        <p:nvPicPr>
          <p:cNvPr id="7" name="Picture 8" descr="PPT Image str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8534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8538" y="304800"/>
            <a:ext cx="1949450" cy="601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5697538" cy="601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0975"/>
            <a:ext cx="7461250" cy="500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6900" y="1196975"/>
            <a:ext cx="3894138" cy="4868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3894137" cy="4868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0975"/>
            <a:ext cx="7461250" cy="500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96900" y="1196975"/>
            <a:ext cx="7940675" cy="4868863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3" name="Picture 3" descr="topSt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17600"/>
          </a:xfrm>
          <a:prstGeom prst="rect">
            <a:avLst/>
          </a:prstGeom>
          <a:noFill/>
        </p:spPr>
      </p:pic>
      <p:pic>
        <p:nvPicPr>
          <p:cNvPr id="465926" name="Picture 6" descr="Smiths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411913"/>
            <a:ext cx="936625" cy="282575"/>
          </a:xfrm>
          <a:prstGeom prst="rect">
            <a:avLst/>
          </a:prstGeom>
          <a:noFill/>
        </p:spPr>
      </p:pic>
      <p:sp>
        <p:nvSpPr>
          <p:cNvPr id="465929" name="Text Box 9"/>
          <p:cNvSpPr txBox="1">
            <a:spLocks noChangeArrowheads="1"/>
          </p:cNvSpPr>
          <p:nvPr userDrawn="1"/>
        </p:nvSpPr>
        <p:spPr bwMode="auto">
          <a:xfrm>
            <a:off x="6905625" y="6489700"/>
            <a:ext cx="2085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rgbClr val="000066"/>
                </a:solidFill>
                <a:latin typeface="Arial" pitchFamily="34" charset="0"/>
              </a:rPr>
              <a:t>	           © John Crane</a:t>
            </a:r>
            <a:endParaRPr lang="en-GB" sz="8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551" y="514351"/>
            <a:ext cx="7732713" cy="32385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6975"/>
            <a:ext cx="3822700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3700" y="1196975"/>
            <a:ext cx="3824288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JC New PPT Footer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346825"/>
            <a:ext cx="91455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JC New PPT Head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55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0975"/>
            <a:ext cx="7461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196975"/>
            <a:ext cx="79406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48475" y="6437313"/>
            <a:ext cx="19462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  © John Crane</a:t>
            </a:r>
          </a:p>
        </p:txBody>
      </p:sp>
      <p:sp>
        <p:nvSpPr>
          <p:cNvPr id="11" name="Round Single Corner Rectangle 10"/>
          <p:cNvSpPr>
            <a:spLocks/>
          </p:cNvSpPr>
          <p:nvPr/>
        </p:nvSpPr>
        <p:spPr bwMode="auto">
          <a:xfrm>
            <a:off x="601663" y="1136650"/>
            <a:ext cx="7940675" cy="4935538"/>
          </a:xfrm>
          <a:custGeom>
            <a:avLst/>
            <a:gdLst>
              <a:gd name="T0" fmla="*/ 3970338 w 7940675"/>
              <a:gd name="T1" fmla="*/ 0 h 4935538"/>
              <a:gd name="T2" fmla="*/ 0 w 7940675"/>
              <a:gd name="T3" fmla="*/ 2467769 h 4935538"/>
              <a:gd name="T4" fmla="*/ 3970338 w 7940675"/>
              <a:gd name="T5" fmla="*/ 4935538 h 4935538"/>
              <a:gd name="T6" fmla="*/ 7940675 w 7940675"/>
              <a:gd name="T7" fmla="*/ 2467769 h 493553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7940675"/>
              <a:gd name="T13" fmla="*/ 0 h 4935538"/>
              <a:gd name="T14" fmla="*/ 7867442 w 7940675"/>
              <a:gd name="T15" fmla="*/ 4935538 h 4935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40675" h="4935538">
                <a:moveTo>
                  <a:pt x="0" y="0"/>
                </a:moveTo>
                <a:lnTo>
                  <a:pt x="7690641" y="0"/>
                </a:lnTo>
                <a:lnTo>
                  <a:pt x="7690640" y="0"/>
                </a:lnTo>
                <a:cubicBezTo>
                  <a:pt x="7828730" y="0"/>
                  <a:pt x="7940675" y="111944"/>
                  <a:pt x="7940675" y="250034"/>
                </a:cubicBezTo>
                <a:lnTo>
                  <a:pt x="7940675" y="4935538"/>
                </a:lnTo>
                <a:lnTo>
                  <a:pt x="0" y="4935538"/>
                </a:lnTo>
                <a:close/>
              </a:path>
            </a:pathLst>
          </a:custGeom>
          <a:noFill/>
          <a:ln w="9525" cap="flat" cmpd="sng" algn="ctr">
            <a:solidFill>
              <a:srgbClr val="00007E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1032"/>
          <p:cNvSpPr>
            <a:spLocks noChangeArrowheads="1"/>
          </p:cNvSpPr>
          <p:nvPr/>
        </p:nvSpPr>
        <p:spPr bwMode="auto">
          <a:xfrm>
            <a:off x="4214813" y="6589713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fld id="{81A35FA9-33C6-4F25-9D22-36B34A36F194}" type="slidenum">
              <a:rPr lang="en-US" sz="1000">
                <a:latin typeface="Arial" pitchFamily="34" charset="0"/>
                <a:cs typeface="Arial" pitchFamily="34" charset="0"/>
              </a:rPr>
              <a:pPr algn="ctr">
                <a:defRPr/>
              </a:pPr>
              <a:t>‹#›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800" r:id="rId15"/>
    <p:sldLayoutId id="2147483801" r:id="rId16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7325" indent="-1873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tabLst>
          <a:tab pos="762000" algn="l"/>
        </a:tabLst>
        <a:defRPr sz="1600">
          <a:solidFill>
            <a:srgbClr val="000068"/>
          </a:solidFill>
          <a:latin typeface="+mn-lt"/>
          <a:ea typeface="+mn-ea"/>
          <a:cs typeface="+mn-cs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15000"/>
        <a:buChar char="•"/>
        <a:tabLst>
          <a:tab pos="762000" algn="l"/>
        </a:tabLst>
        <a:defRPr sz="1400">
          <a:solidFill>
            <a:srgbClr val="000068"/>
          </a:solidFill>
          <a:latin typeface="+mn-lt"/>
          <a:cs typeface="+mn-cs"/>
        </a:defRPr>
      </a:lvl2pPr>
      <a:lvl3pPr marL="1143000" indent="-1873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15000"/>
        <a:buChar char="•"/>
        <a:tabLst>
          <a:tab pos="762000" algn="l"/>
        </a:tabLst>
        <a:defRPr sz="1400">
          <a:solidFill>
            <a:srgbClr val="000068"/>
          </a:solidFill>
          <a:latin typeface="+mn-lt"/>
          <a:cs typeface="+mn-cs"/>
        </a:defRPr>
      </a:lvl3pPr>
      <a:lvl4pPr marL="1524000" indent="-1905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15000"/>
        <a:buChar char="•"/>
        <a:tabLst>
          <a:tab pos="762000" algn="l"/>
        </a:tabLst>
        <a:defRPr sz="1400">
          <a:solidFill>
            <a:srgbClr val="00006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762000" algn="l"/>
        </a:tabLst>
        <a:defRPr sz="2000">
          <a:solidFill>
            <a:srgbClr val="00006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762000" algn="l"/>
        </a:tabLst>
        <a:defRPr sz="2000">
          <a:solidFill>
            <a:srgbClr val="00006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762000" algn="l"/>
        </a:tabLst>
        <a:defRPr sz="2000">
          <a:solidFill>
            <a:srgbClr val="00006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762000" algn="l"/>
        </a:tabLst>
        <a:defRPr sz="2000">
          <a:solidFill>
            <a:srgbClr val="00006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762000" algn="l"/>
        </a:tabLst>
        <a:defRPr sz="2000">
          <a:solidFill>
            <a:srgbClr val="00006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tiff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3695700"/>
            <a:ext cx="7334249" cy="19431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Локализация производства систем СГУ, муфт, систем фильтрации</a:t>
            </a:r>
            <a:r>
              <a:rPr lang="en-US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производственной площадке </a:t>
            </a:r>
          </a:p>
          <a:p>
            <a:pPr>
              <a:defRPr/>
            </a:pP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«Джон </a:t>
            </a:r>
            <a:r>
              <a:rPr lang="ru-RU" sz="2800" b="1" dirty="0" err="1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Крейн</a:t>
            </a: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Искра»</a:t>
            </a:r>
            <a:r>
              <a:rPr lang="en-US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и перспективы.</a:t>
            </a:r>
            <a:endParaRPr lang="ru-RU" sz="2800" b="1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4" descr="PPT Image str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59976"/>
            <a:ext cx="9144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467280" y="6010457"/>
          <a:ext cx="599801" cy="373159"/>
        </p:xfrm>
        <a:graphic>
          <a:graphicData uri="http://schemas.openxmlformats.org/presentationml/2006/ole">
            <p:oleObj spid="_x0000_s150530" name="Photo Editor Photo" r:id="rId5" imgW="1685714" imgH="1047619" progId="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3575488" y="6004253"/>
          <a:ext cx="809282" cy="387996"/>
        </p:xfrm>
        <a:graphic>
          <a:graphicData uri="http://schemas.openxmlformats.org/presentationml/2006/ole">
            <p:oleObj spid="_x0000_s150531" name="CorelDRAW" r:id="rId6" imgW="1715400" imgH="821880" progId="">
              <p:embed/>
            </p:oleObj>
          </a:graphicData>
        </a:graphic>
      </p:graphicFrame>
      <p:sp useBgFill="1">
        <p:nvSpPr>
          <p:cNvPr id="8" name="TextBox 7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Пластинчатые муфты - преимущества</a:t>
            </a:r>
            <a:endParaRPr lang="ru-RU" sz="240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96900" y="1196975"/>
            <a:ext cx="7940675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66700" indent="-266700" eaLnBrk="0" hangingPunct="0">
              <a:spcBef>
                <a:spcPct val="50000"/>
              </a:spcBef>
              <a:buClr>
                <a:schemeClr val="hlink"/>
              </a:buClr>
              <a:buSzPct val="60000"/>
              <a:buFont typeface="Monotype Sorts" pitchFamily="2" charset="2"/>
              <a:buChar char="n"/>
            </a:pPr>
            <a:r>
              <a:rPr lang="ru-RU" sz="1600" b="1" dirty="0"/>
              <a:t>Отсутствие системы смазки</a:t>
            </a:r>
          </a:p>
          <a:p>
            <a:pPr marL="266700" indent="-266700" eaLnBrk="0" hangingPunct="0">
              <a:spcBef>
                <a:spcPct val="50000"/>
              </a:spcBef>
              <a:buClr>
                <a:schemeClr val="hlink"/>
              </a:buClr>
              <a:buSzPct val="60000"/>
              <a:buFont typeface="Monotype Sorts" pitchFamily="2" charset="2"/>
              <a:buChar char="n"/>
            </a:pPr>
            <a:r>
              <a:rPr lang="ru-RU" sz="1600" b="1" dirty="0"/>
              <a:t>Исключительно </a:t>
            </a:r>
            <a:r>
              <a:rPr lang="ru-RU" sz="1600" b="1" dirty="0" smtClean="0"/>
              <a:t>высокая надежность</a:t>
            </a:r>
            <a:endParaRPr lang="en-US" sz="1600" b="1" dirty="0"/>
          </a:p>
          <a:p>
            <a:pPr marL="266700" indent="-266700" eaLnBrk="0" hangingPunct="0">
              <a:spcBef>
                <a:spcPct val="50000"/>
              </a:spcBef>
              <a:buClr>
                <a:schemeClr val="hlink"/>
              </a:buClr>
              <a:buSzPct val="60000"/>
              <a:buFont typeface="Monotype Sorts" pitchFamily="2" charset="2"/>
              <a:buChar char="n"/>
            </a:pPr>
            <a:r>
              <a:rPr lang="ru-RU" sz="1600" b="1" dirty="0"/>
              <a:t>Неограниченный срок службы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" name="Picture 5" descr="TLK Coup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503" y="4327878"/>
            <a:ext cx="6470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/>
          <a:srcRect l="64622" t="43959" r="18509" b="36349"/>
          <a:stretch>
            <a:fillRect/>
          </a:stretch>
        </p:blipFill>
        <p:spPr bwMode="auto">
          <a:xfrm>
            <a:off x="4797778" y="2502253"/>
            <a:ext cx="225901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 descr="TLK_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328" y="255146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TextBox 8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18" y="288573"/>
            <a:ext cx="7732713" cy="323850"/>
          </a:xfrm>
        </p:spPr>
        <p:txBody>
          <a:bodyPr/>
          <a:lstStyle/>
          <a:p>
            <a:r>
              <a:rPr lang="ru-RU" dirty="0" smtClean="0"/>
              <a:t>Фильтр панели управления  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6" y="1664343"/>
            <a:ext cx="6848474" cy="3487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0807" y="5108928"/>
            <a:ext cx="26574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none" dirty="0" smtClean="0"/>
              <a:t>Производство </a:t>
            </a:r>
            <a:r>
              <a:rPr lang="en-US" sz="1000" u="none" dirty="0" smtClean="0"/>
              <a:t>John Crane</a:t>
            </a:r>
          </a:p>
          <a:p>
            <a:endParaRPr lang="en-GB" sz="1000" u="none" dirty="0" smtClean="0">
              <a:solidFill>
                <a:srgbClr val="FF0000"/>
              </a:solidFill>
            </a:endParaRPr>
          </a:p>
          <a:p>
            <a:r>
              <a:rPr lang="ru-RU" sz="1000" u="none" dirty="0" smtClean="0"/>
              <a:t>Поставщики РФ</a:t>
            </a:r>
          </a:p>
          <a:p>
            <a:endParaRPr lang="en-GB" sz="1000" u="none" dirty="0" smtClean="0"/>
          </a:p>
          <a:p>
            <a:r>
              <a:rPr lang="ru-RU" sz="1000" u="none" dirty="0" smtClean="0"/>
              <a:t>Производство Джон Крейн - Искра</a:t>
            </a:r>
            <a:endParaRPr lang="en-GB" sz="1000" u="non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049308" y="5805373"/>
            <a:ext cx="457200" cy="12977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39783" y="5508312"/>
            <a:ext cx="457200" cy="12977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39783" y="5193512"/>
            <a:ext cx="457200" cy="1297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943100" y="2495550"/>
            <a:ext cx="7905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943100" y="2495550"/>
            <a:ext cx="0" cy="1981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809750" y="4381500"/>
            <a:ext cx="133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676400" y="4476750"/>
            <a:ext cx="133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809750" y="4381500"/>
            <a:ext cx="1" cy="952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2733675" y="2495550"/>
            <a:ext cx="0" cy="24193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1809751" y="4914900"/>
            <a:ext cx="9239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09750" y="4772025"/>
            <a:ext cx="1" cy="1428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1676400" y="4772025"/>
            <a:ext cx="133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1638300" y="4491037"/>
            <a:ext cx="1" cy="2809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Arc 41"/>
          <p:cNvSpPr/>
          <p:nvPr/>
        </p:nvSpPr>
        <p:spPr bwMode="auto">
          <a:xfrm>
            <a:off x="2143125" y="2383156"/>
            <a:ext cx="276225" cy="45719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095500" y="2762250"/>
            <a:ext cx="39528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490787" y="2762250"/>
            <a:ext cx="0" cy="11620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2090737" y="2762250"/>
            <a:ext cx="0" cy="11620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2105025" y="3924300"/>
            <a:ext cx="39528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Arc 47"/>
          <p:cNvSpPr/>
          <p:nvPr/>
        </p:nvSpPr>
        <p:spPr bwMode="auto">
          <a:xfrm>
            <a:off x="2143125" y="2428875"/>
            <a:ext cx="276225" cy="45719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2771775" y="3370132"/>
            <a:ext cx="133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2762250" y="3608257"/>
            <a:ext cx="133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Arc 55"/>
          <p:cNvSpPr/>
          <p:nvPr/>
        </p:nvSpPr>
        <p:spPr bwMode="auto">
          <a:xfrm>
            <a:off x="2143125" y="2428875"/>
            <a:ext cx="276225" cy="45719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143125" y="2428875"/>
            <a:ext cx="304823" cy="42653"/>
          </a:xfrm>
          <a:custGeom>
            <a:avLst/>
            <a:gdLst>
              <a:gd name="connsiteX0" fmla="*/ 0 w 304823"/>
              <a:gd name="connsiteY0" fmla="*/ 9525 h 42653"/>
              <a:gd name="connsiteX1" fmla="*/ 285750 w 304823"/>
              <a:gd name="connsiteY1" fmla="*/ 0 h 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23" h="42653">
                <a:moveTo>
                  <a:pt x="0" y="9525"/>
                </a:moveTo>
                <a:cubicBezTo>
                  <a:pt x="182562" y="39687"/>
                  <a:pt x="365125" y="69850"/>
                  <a:pt x="28575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152650" y="2419350"/>
            <a:ext cx="323752" cy="46743"/>
          </a:xfrm>
          <a:custGeom>
            <a:avLst/>
            <a:gdLst>
              <a:gd name="connsiteX0" fmla="*/ 0 w 323752"/>
              <a:gd name="connsiteY0" fmla="*/ 0 h 46743"/>
              <a:gd name="connsiteX1" fmla="*/ 304800 w 323752"/>
              <a:gd name="connsiteY1" fmla="*/ 0 h 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752" h="46743">
                <a:moveTo>
                  <a:pt x="0" y="0"/>
                </a:moveTo>
                <a:cubicBezTo>
                  <a:pt x="192881" y="40481"/>
                  <a:pt x="385762" y="80962"/>
                  <a:pt x="30480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 flipV="1">
            <a:off x="2490787" y="3924301"/>
            <a:ext cx="709613" cy="1584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959893" y="5480576"/>
            <a:ext cx="1359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smtClean="0"/>
              <a:t>Фильтр</a:t>
            </a:r>
            <a:r>
              <a:rPr lang="en-US" sz="1100" dirty="0" smtClean="0"/>
              <a:t> </a:t>
            </a:r>
            <a:r>
              <a:rPr lang="ru-RU" sz="1100" u="none" dirty="0" smtClean="0"/>
              <a:t>элементы</a:t>
            </a:r>
            <a:endParaRPr lang="en-GB" sz="1100" u="none" dirty="0"/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1676400" y="4914900"/>
            <a:ext cx="200025" cy="523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156866" y="5438775"/>
            <a:ext cx="1789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smtClean="0"/>
              <a:t>Корпус фильтра в сборе</a:t>
            </a:r>
            <a:endParaRPr lang="en-GB" sz="1100" u="none" dirty="0"/>
          </a:p>
        </p:txBody>
      </p:sp>
      <p:cxnSp>
        <p:nvCxnSpPr>
          <p:cNvPr id="70" name="Straight Connector 69"/>
          <p:cNvCxnSpPr/>
          <p:nvPr/>
        </p:nvCxnSpPr>
        <p:spPr bwMode="auto">
          <a:xfrm flipV="1">
            <a:off x="2090737" y="2057400"/>
            <a:ext cx="0" cy="4171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2490787" y="2057400"/>
            <a:ext cx="0" cy="4171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090737" y="2085975"/>
            <a:ext cx="40957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7" name="TextBox 36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38" name="TextBox 37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32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Унифицированные фильтра для панелей управления</a:t>
            </a:r>
            <a:endParaRPr lang="ru-RU" sz="18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1123950"/>
            <a:ext cx="4149726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tabLst>
                <a:tab pos="762000" algn="l"/>
              </a:tabLst>
              <a:defRPr/>
            </a:pPr>
            <a:r>
              <a:rPr lang="ru-RU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Стандартная конструкция для панелей управления.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tabLst>
                <a:tab pos="762000" algn="l"/>
              </a:tabLst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Параметры фильтра: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Расход до 2500 м3/час (при нормальных условиях)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Расчетное давление 160 бар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Расчетная температура 150°С.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Тонкость фильтрации 3 мкм и 10 мкм</a:t>
            </a:r>
            <a:r>
              <a:rPr lang="en-US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.</a:t>
            </a:r>
            <a:endParaRPr lang="ru-RU" altLang="ru-RU" kern="0" dirty="0" smtClean="0">
              <a:solidFill>
                <a:srgbClr val="000068"/>
              </a:solidFill>
              <a:latin typeface="+mn-lt"/>
              <a:cs typeface="+mn-cs"/>
            </a:endParaRPr>
          </a:p>
          <a:p>
            <a:pPr marL="187325" indent="-187325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kern="0" dirty="0" smtClean="0">
                <a:solidFill>
                  <a:srgbClr val="000068"/>
                </a:solidFill>
                <a:latin typeface="+mn-lt"/>
                <a:cs typeface="+mn-cs"/>
              </a:rPr>
              <a:t>Механическая фильтрация и сепарация жидкой фазы.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Изготовитель фильтра ООО «Джон Крейн</a:t>
            </a:r>
            <a:r>
              <a:rPr kumimoji="0" lang="ru-RU" alt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Искра»</a:t>
            </a:r>
          </a:p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endParaRPr kumimoji="0" lang="en-US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7325" lvl="0" indent="-187325" eaLnBrk="0" hangingPunct="0">
              <a:lnSpc>
                <a:spcPct val="11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762000" algn="l"/>
              </a:tabLst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2494" y="1371600"/>
            <a:ext cx="3567548" cy="422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" name="TextBox 6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666" y="0"/>
            <a:ext cx="7868355" cy="643467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Дальнейшие направления развития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2016 -2020годы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1"/>
            <a:ext cx="80828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Локализация производства </a:t>
            </a:r>
            <a:r>
              <a:rPr lang="ru-RU" sz="2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фильтр-элементов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в кооперации с промышленными предприятиями Пермского края </a:t>
            </a: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Локализация производства пакета мембран для муфт</a:t>
            </a: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Локализация производства графитовых торцов, в кооперации с научно-исследовательскими предприятиями РФ</a:t>
            </a: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Модернизация испытательного стенда</a:t>
            </a:r>
          </a:p>
          <a:p>
            <a:pPr marL="228600" indent="-2286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endParaRPr lang="ru-RU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Дальнейшее расширение ассортимента поставляемой продукции и услуг.</a:t>
            </a:r>
          </a:p>
          <a:p>
            <a:pPr marL="228600" indent="-2286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endParaRPr lang="ru-RU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Совершенствование системы менеджмента качества. Повышение надежности.  Увеличение назначенного ресурса изделий.</a:t>
            </a:r>
          </a:p>
          <a:p>
            <a:pPr marL="228600" indent="-2286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endParaRPr lang="ru-RU" sz="20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457200" indent="-457200">
              <a:buClr>
                <a:srgbClr val="FFC000"/>
              </a:buClr>
              <a:buSzPct val="150000"/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Обновление модельного ряда продукции.</a:t>
            </a:r>
          </a:p>
          <a:p>
            <a:endParaRPr lang="ru-RU" sz="8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27000"/>
            <a:ext cx="7557655" cy="621145"/>
          </a:xfrm>
        </p:spPr>
        <p:txBody>
          <a:bodyPr/>
          <a:lstStyle/>
          <a:p>
            <a:r>
              <a:rPr lang="ru-RU" sz="2000" dirty="0" smtClean="0"/>
              <a:t>Комплекс работ по модернизации компрессоров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00141B"/>
              </a:clrFrom>
              <a:clrTo>
                <a:srgbClr val="00141B">
                  <a:alpha val="0"/>
                </a:srgbClr>
              </a:clrTo>
            </a:clrChange>
            <a:lum bright="24000" contrast="33000"/>
          </a:blip>
          <a:srcRect/>
          <a:stretch>
            <a:fillRect/>
          </a:stretch>
        </p:blipFill>
        <p:spPr bwMode="auto">
          <a:xfrm>
            <a:off x="2216843" y="4527812"/>
            <a:ext cx="1316932" cy="114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Сергей\Desktop\Untitled.png"/>
          <p:cNvPicPr preferRelativeResize="0"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5000" contrast="16000"/>
          </a:blip>
          <a:srcRect/>
          <a:stretch>
            <a:fillRect/>
          </a:stretch>
        </p:blipFill>
        <p:spPr bwMode="auto">
          <a:xfrm rot="16200000">
            <a:off x="872501" y="4549148"/>
            <a:ext cx="1055182" cy="110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D:\долгое\ПУ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947" y="4520780"/>
            <a:ext cx="1064678" cy="120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D:\долгое\БПФ.t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12000" contrast="17000"/>
          </a:blip>
          <a:srcRect/>
          <a:stretch>
            <a:fillRect/>
          </a:stretch>
        </p:blipFill>
        <p:spPr bwMode="auto">
          <a:xfrm>
            <a:off x="5518301" y="4574915"/>
            <a:ext cx="1015372" cy="1121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57475" y="1447800"/>
            <a:ext cx="3619500" cy="8001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центробежных компрессоров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626" y="3028951"/>
            <a:ext cx="1091142" cy="9958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торцевых масляных уплотнений на «сухие» газовые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6152" y="3040593"/>
            <a:ext cx="1174750" cy="10181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штатных трансмиссий на современные пластинчатые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51910" y="3023449"/>
            <a:ext cx="1215389" cy="10775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штатных панелей управления газовыми уплотнениями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05967" y="3001434"/>
            <a:ext cx="1286932" cy="10911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блоков подготовки газа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5400000">
            <a:off x="2687373" y="1249099"/>
            <a:ext cx="447676" cy="31120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>
            <a:off x="3405717" y="1979085"/>
            <a:ext cx="459318" cy="16636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9" idx="2"/>
            <a:endCxn id="12" idx="0"/>
          </p:cNvCxnSpPr>
          <p:nvPr/>
        </p:nvCxnSpPr>
        <p:spPr>
          <a:xfrm rot="5400000">
            <a:off x="4075641" y="2631864"/>
            <a:ext cx="775549" cy="7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endCxn id="13" idx="0"/>
          </p:cNvCxnSpPr>
          <p:nvPr/>
        </p:nvCxnSpPr>
        <p:spPr>
          <a:xfrm>
            <a:off x="4475694" y="2792942"/>
            <a:ext cx="1573739" cy="20849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031567" y="3018368"/>
            <a:ext cx="1286932" cy="10911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металлических лабиринтов на термопластичные</a:t>
            </a:r>
          </a:p>
        </p:txBody>
      </p:sp>
      <p:cxnSp>
        <p:nvCxnSpPr>
          <p:cNvPr id="55" name="Соединительная линия уступом 29"/>
          <p:cNvCxnSpPr/>
          <p:nvPr/>
        </p:nvCxnSpPr>
        <p:spPr>
          <a:xfrm>
            <a:off x="6058960" y="2788709"/>
            <a:ext cx="1573739" cy="20849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labyrinth-seals-14142-69413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9450" y="4571999"/>
            <a:ext cx="1133475" cy="1133475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7000"/>
            <a:ext cx="7461250" cy="500063"/>
          </a:xfrm>
        </p:spPr>
        <p:txBody>
          <a:bodyPr/>
          <a:lstStyle/>
          <a:p>
            <a:r>
              <a:rPr lang="ru-RU" dirty="0" smtClean="0"/>
              <a:t>Цель переоснащения. Преимущества</a:t>
            </a:r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41813" y="1724681"/>
            <a:ext cx="7359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b="1" i="1" u="sng" dirty="0" smtClean="0">
                <a:solidFill>
                  <a:srgbClr val="000068"/>
                </a:solidFill>
              </a:rPr>
              <a:t>Цель модернизации: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Замена штатных масляных уплотнений на систему «сухих» газодинамических уплотнений</a:t>
            </a:r>
            <a:r>
              <a:rPr lang="ru-RU" dirty="0" smtClean="0">
                <a:solidFill>
                  <a:srgbClr val="000068"/>
                </a:solidFill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Замена зубчатых муфт на пластинчатые;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Установка блоков подготовки газа.</a:t>
            </a:r>
            <a:endParaRPr lang="ru-RU" dirty="0" smtClean="0">
              <a:solidFill>
                <a:srgbClr val="000068"/>
              </a:solidFill>
            </a:endParaRPr>
          </a:p>
          <a:p>
            <a:r>
              <a:rPr lang="ru-RU" b="1" i="1" u="sng" dirty="0" smtClean="0">
                <a:solidFill>
                  <a:srgbClr val="000068"/>
                </a:solidFill>
              </a:rPr>
              <a:t>Преимущества: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Экономия газа (96% использованного газа возвращается в компрессор).Безвозвратные утечки газа меньше в 5 раз.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Исключение потерь масла и затрат на уплотнительное масло.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Исключение загрязнения процессного газа маслом. Исключение замасливания трубопроводов и оборудования.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Снижение затрат электроэнергии (в 10 и более раз).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Сокращение затрат и времени на техобслуживание.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000068"/>
                </a:solidFill>
              </a:rPr>
              <a:t> Обеспечение </a:t>
            </a:r>
            <a:r>
              <a:rPr lang="ru-RU" dirty="0" err="1" smtClean="0">
                <a:solidFill>
                  <a:srgbClr val="000068"/>
                </a:solidFill>
              </a:rPr>
              <a:t>пожаро-взрывобезопасности</a:t>
            </a:r>
            <a:r>
              <a:rPr lang="ru-RU" dirty="0" smtClean="0">
                <a:solidFill>
                  <a:srgbClr val="000068"/>
                </a:solidFill>
              </a:rPr>
              <a:t> компрессора</a:t>
            </a:r>
            <a:r>
              <a:rPr lang="ru-RU" dirty="0" smtClean="0">
                <a:solidFill>
                  <a:srgbClr val="000068"/>
                </a:solidFill>
              </a:rPr>
              <a:t>.</a:t>
            </a:r>
            <a:endParaRPr lang="ru-RU" dirty="0" smtClean="0">
              <a:solidFill>
                <a:srgbClr val="00006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770" y="137231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Азотная панель управления СГУ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84700" y="1257300"/>
            <a:ext cx="3898900" cy="284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620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itchFamily="34" charset="0"/>
              </a:rPr>
              <a:t>Интегрированная система подготовки технического воздуха и система получения азота из сжатого воздуха.</a:t>
            </a:r>
          </a:p>
          <a:p>
            <a:pPr algn="just" defTabSz="1620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itchFamily="34" charset="0"/>
              </a:rPr>
              <a:t>Применение новейших мембранных технологий в разделении сжатого воздуха и получение азота.</a:t>
            </a:r>
          </a:p>
          <a:p>
            <a:pPr algn="just" defTabSz="1620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itchFamily="34" charset="0"/>
              </a:rPr>
              <a:t>Позволяет исключить дополнительную трубопроводную обвязку между системой СГУ и системой получения азота.</a:t>
            </a:r>
          </a:p>
          <a:p>
            <a:pPr algn="just" defTabSz="16200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180000" algn="l"/>
              </a:tabLst>
              <a:defRPr/>
            </a:pPr>
            <a:r>
              <a:rPr lang="ru-RU" sz="1400" dirty="0">
                <a:solidFill>
                  <a:srgbClr val="002060"/>
                </a:solidFill>
                <a:latin typeface="+mj-lt"/>
                <a:cs typeface="Arial" pitchFamily="34" charset="0"/>
              </a:rPr>
              <a:t>Позволяет уменьшить габариты и стоимость системы.</a:t>
            </a:r>
          </a:p>
          <a:p>
            <a:pPr algn="ctr">
              <a:buClr>
                <a:srgbClr val="FFC000"/>
              </a:buClr>
              <a:defRPr/>
            </a:pP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692525"/>
            <a:ext cx="1438275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489700" y="564515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000" i="1" u="sng" dirty="0">
                <a:solidFill>
                  <a:srgbClr val="002060"/>
                </a:solidFill>
                <a:latin typeface="+mj-lt"/>
              </a:rPr>
              <a:t>Патент на азотную панель управления СГУ</a:t>
            </a:r>
          </a:p>
        </p:txBody>
      </p:sp>
      <p:pic>
        <p:nvPicPr>
          <p:cNvPr id="19459" name="Picture 3" descr="D:\долгое\ПУ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312332"/>
            <a:ext cx="3875342" cy="437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3" name="Rectangle 669"/>
          <p:cNvSpPr>
            <a:spLocks noChangeArrowheads="1"/>
          </p:cNvSpPr>
          <p:nvPr/>
        </p:nvSpPr>
        <p:spPr bwMode="auto">
          <a:xfrm rot="10800000">
            <a:off x="6440488" y="2416175"/>
            <a:ext cx="53975" cy="854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84" name="Rectangle 440"/>
          <p:cNvSpPr>
            <a:spLocks noChangeArrowheads="1"/>
          </p:cNvSpPr>
          <p:nvPr/>
        </p:nvSpPr>
        <p:spPr bwMode="auto">
          <a:xfrm rot="10800000">
            <a:off x="6216650" y="2955925"/>
            <a:ext cx="49213" cy="1127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6" name="Freeform 463"/>
          <p:cNvSpPr>
            <a:spLocks/>
          </p:cNvSpPr>
          <p:nvPr/>
        </p:nvSpPr>
        <p:spPr bwMode="auto">
          <a:xfrm rot="10800000">
            <a:off x="3781425" y="2443163"/>
            <a:ext cx="98425" cy="1587"/>
          </a:xfrm>
          <a:custGeom>
            <a:avLst/>
            <a:gdLst>
              <a:gd name="T0" fmla="*/ 0 w 62"/>
              <a:gd name="T1" fmla="*/ 0 h 1"/>
              <a:gd name="T2" fmla="*/ 78125638 w 62"/>
              <a:gd name="T3" fmla="*/ 0 h 1"/>
              <a:gd name="T4" fmla="*/ 153730325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0" y="0"/>
                </a:moveTo>
                <a:lnTo>
                  <a:pt x="31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Line 466"/>
          <p:cNvSpPr>
            <a:spLocks noChangeShapeType="1"/>
          </p:cNvSpPr>
          <p:nvPr/>
        </p:nvSpPr>
        <p:spPr bwMode="auto">
          <a:xfrm rot="10800000">
            <a:off x="3783013" y="2463800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91" name="Rectangle 647"/>
          <p:cNvSpPr>
            <a:spLocks noChangeArrowheads="1"/>
          </p:cNvSpPr>
          <p:nvPr/>
        </p:nvSpPr>
        <p:spPr bwMode="auto">
          <a:xfrm>
            <a:off x="3651250" y="2354263"/>
            <a:ext cx="546100" cy="66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9" name="Line 648"/>
          <p:cNvSpPr>
            <a:spLocks noChangeShapeType="1"/>
          </p:cNvSpPr>
          <p:nvPr/>
        </p:nvSpPr>
        <p:spPr bwMode="auto">
          <a:xfrm>
            <a:off x="3654425" y="2416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649"/>
          <p:cNvSpPr>
            <a:spLocks noChangeShapeType="1"/>
          </p:cNvSpPr>
          <p:nvPr/>
        </p:nvSpPr>
        <p:spPr bwMode="auto">
          <a:xfrm>
            <a:off x="3597275" y="2354263"/>
            <a:ext cx="528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651"/>
          <p:cNvSpPr>
            <a:spLocks noChangeShapeType="1"/>
          </p:cNvSpPr>
          <p:nvPr/>
        </p:nvSpPr>
        <p:spPr bwMode="auto">
          <a:xfrm flipV="1">
            <a:off x="4197350" y="2354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09" name="Rectangle 665"/>
          <p:cNvSpPr>
            <a:spLocks noChangeArrowheads="1"/>
          </p:cNvSpPr>
          <p:nvPr/>
        </p:nvSpPr>
        <p:spPr bwMode="auto">
          <a:xfrm rot="10800000">
            <a:off x="3597275" y="2357438"/>
            <a:ext cx="53975" cy="911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63" name="Line 666"/>
          <p:cNvSpPr>
            <a:spLocks noChangeShapeType="1"/>
          </p:cNvSpPr>
          <p:nvPr/>
        </p:nvSpPr>
        <p:spPr bwMode="auto">
          <a:xfrm rot="10800000">
            <a:off x="3597275" y="235426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667"/>
          <p:cNvSpPr>
            <a:spLocks noChangeShapeType="1"/>
          </p:cNvSpPr>
          <p:nvPr/>
        </p:nvSpPr>
        <p:spPr bwMode="auto">
          <a:xfrm rot="10800000">
            <a:off x="3654425" y="2416175"/>
            <a:ext cx="0" cy="86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3" name="Arc 409"/>
          <p:cNvSpPr>
            <a:spLocks/>
          </p:cNvSpPr>
          <p:nvPr/>
        </p:nvSpPr>
        <p:spPr bwMode="auto">
          <a:xfrm rot="15960000" flipV="1">
            <a:off x="3299619" y="2988469"/>
            <a:ext cx="600075" cy="42863"/>
          </a:xfrm>
          <a:custGeom>
            <a:avLst/>
            <a:gdLst>
              <a:gd name="T0" fmla="*/ 0 w 18719"/>
              <a:gd name="T1" fmla="*/ 42567 h 20852"/>
              <a:gd name="T2" fmla="*/ 13445796 w 18719"/>
              <a:gd name="T3" fmla="*/ 0 h 20852"/>
              <a:gd name="T4" fmla="*/ 19236605 w 18719"/>
              <a:gd name="T5" fmla="*/ 88108 h 208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19" h="20852" fill="none" extrusionOk="0">
                <a:moveTo>
                  <a:pt x="0" y="10074"/>
                </a:moveTo>
                <a:cubicBezTo>
                  <a:pt x="2855" y="5115"/>
                  <a:pt x="7560" y="1492"/>
                  <a:pt x="13083" y="-1"/>
                </a:cubicBezTo>
              </a:path>
              <a:path w="18719" h="20852" stroke="0" extrusionOk="0">
                <a:moveTo>
                  <a:pt x="0" y="10074"/>
                </a:moveTo>
                <a:cubicBezTo>
                  <a:pt x="2855" y="5115"/>
                  <a:pt x="7560" y="1492"/>
                  <a:pt x="13083" y="-1"/>
                </a:cubicBezTo>
                <a:lnTo>
                  <a:pt x="18719" y="20852"/>
                </a:lnTo>
                <a:lnTo>
                  <a:pt x="0" y="10074"/>
                </a:lnTo>
                <a:close/>
              </a:path>
            </a:pathLst>
          </a:custGeom>
          <a:noFill/>
          <a:ln w="28575" cap="rnd">
            <a:solidFill>
              <a:srgbClr val="FFCC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18"/>
          <p:cNvGrpSpPr>
            <a:grpSpLocks/>
          </p:cNvGrpSpPr>
          <p:nvPr/>
        </p:nvGrpSpPr>
        <p:grpSpPr bwMode="auto">
          <a:xfrm>
            <a:off x="3122613" y="3276600"/>
            <a:ext cx="400050" cy="414338"/>
            <a:chOff x="1629" y="2191"/>
            <a:chExt cx="252" cy="256"/>
          </a:xfrm>
        </p:grpSpPr>
        <p:sp>
          <p:nvSpPr>
            <p:cNvPr id="24168" name="Rectangle 615"/>
            <p:cNvSpPr>
              <a:spLocks noChangeArrowheads="1"/>
            </p:cNvSpPr>
            <p:nvPr/>
          </p:nvSpPr>
          <p:spPr bwMode="auto">
            <a:xfrm>
              <a:off x="1629" y="2191"/>
              <a:ext cx="137" cy="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69" name="AutoShape 616"/>
            <p:cNvSpPr>
              <a:spLocks noChangeArrowheads="1"/>
            </p:cNvSpPr>
            <p:nvPr/>
          </p:nvSpPr>
          <p:spPr bwMode="auto">
            <a:xfrm rot="16200000" flipH="1">
              <a:off x="1634" y="2191"/>
              <a:ext cx="248" cy="24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7" name="Rectangle 609"/>
          <p:cNvSpPr>
            <a:spLocks noChangeArrowheads="1"/>
          </p:cNvSpPr>
          <p:nvPr/>
        </p:nvSpPr>
        <p:spPr bwMode="auto">
          <a:xfrm>
            <a:off x="4614863" y="3244850"/>
            <a:ext cx="8318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800">
                <a:solidFill>
                  <a:schemeClr val="tx1"/>
                </a:solidFill>
              </a:rPr>
              <a:t>6825 об/мин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800">
                <a:solidFill>
                  <a:schemeClr val="tx1"/>
                </a:solidFill>
              </a:rPr>
              <a:t>на останове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800">
                <a:solidFill>
                  <a:schemeClr val="tx1"/>
                </a:solidFill>
              </a:rPr>
              <a:t>5,5 МПа (абс)</a:t>
            </a: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23568" name="Rectangle 2"/>
          <p:cNvSpPr>
            <a:spLocks noChangeArrowheads="1"/>
          </p:cNvSpPr>
          <p:nvPr/>
        </p:nvSpPr>
        <p:spPr bwMode="auto">
          <a:xfrm>
            <a:off x="254000" y="326998"/>
            <a:ext cx="9601200" cy="34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42862" tIns="17462" rIns="42862" bIns="17462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en-US" sz="2400" u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Новая панель управления СГУ для ГПА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787650" y="1560513"/>
            <a:ext cx="90488" cy="7143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 rot="10800000">
            <a:off x="3798888" y="3121025"/>
            <a:ext cx="53975" cy="1492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 rot="10800000">
            <a:off x="6211888" y="3121025"/>
            <a:ext cx="53975" cy="14922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 rot="10800000">
            <a:off x="6627813" y="4440238"/>
            <a:ext cx="5080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 rot="10800000">
            <a:off x="6627813" y="4103688"/>
            <a:ext cx="50800" cy="936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 rot="10800000">
            <a:off x="6215063" y="1874838"/>
            <a:ext cx="50800" cy="12858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 rot="10800000">
            <a:off x="3798888" y="1874838"/>
            <a:ext cx="53975" cy="128587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 rot="10800000">
            <a:off x="3802063" y="2967038"/>
            <a:ext cx="50800" cy="101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 rot="10800000">
            <a:off x="6215063" y="2613025"/>
            <a:ext cx="50800" cy="1301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 rot="10800000">
            <a:off x="3802063" y="2584450"/>
            <a:ext cx="50800" cy="1174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838825" y="1812925"/>
            <a:ext cx="385763" cy="619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211888" y="1812925"/>
            <a:ext cx="1711325" cy="619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419600" y="1812925"/>
            <a:ext cx="1193800" cy="619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798888" y="1812925"/>
            <a:ext cx="398462" cy="666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729288" y="3284538"/>
            <a:ext cx="176212" cy="3984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4200525" y="3284538"/>
            <a:ext cx="176213" cy="3984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85" name="Rectangle 30"/>
          <p:cNvSpPr>
            <a:spLocks noChangeArrowheads="1"/>
          </p:cNvSpPr>
          <p:nvPr/>
        </p:nvSpPr>
        <p:spPr bwMode="auto">
          <a:xfrm>
            <a:off x="4111625" y="3373438"/>
            <a:ext cx="112713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249863" y="3829050"/>
            <a:ext cx="65087" cy="7191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 rot="10800000">
            <a:off x="6627813" y="3687763"/>
            <a:ext cx="50800" cy="269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3448050" y="5018088"/>
            <a:ext cx="4356100" cy="71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 rot="10800000">
            <a:off x="3446463" y="4111625"/>
            <a:ext cx="50800" cy="92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 rot="10800000">
            <a:off x="3446463" y="3687763"/>
            <a:ext cx="50800" cy="269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297363" y="2990850"/>
            <a:ext cx="50800" cy="288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4297363" y="2716213"/>
            <a:ext cx="49212" cy="101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2222500" y="1560513"/>
            <a:ext cx="73025" cy="2987675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222500" y="4476750"/>
            <a:ext cx="3092450" cy="71438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5697538" y="2994025"/>
            <a:ext cx="50800" cy="2905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5697538" y="2717800"/>
            <a:ext cx="50800" cy="1079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697538" y="1446213"/>
            <a:ext cx="50800" cy="5651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4297363" y="1446213"/>
            <a:ext cx="50800" cy="55403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5699125" y="2208213"/>
            <a:ext cx="49213" cy="2095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295775" y="2197100"/>
            <a:ext cx="50800" cy="2238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4075113" y="1387475"/>
            <a:ext cx="1676400" cy="587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2295525" y="1560513"/>
            <a:ext cx="298450" cy="7143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3067050" y="1600200"/>
            <a:ext cx="155575" cy="0"/>
          </a:xfrm>
          <a:prstGeom prst="line">
            <a:avLst/>
          </a:prstGeom>
          <a:noFill/>
          <a:ln w="76200">
            <a:solidFill>
              <a:srgbClr val="865A00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04" name="AutoShape 49"/>
          <p:cNvSpPr>
            <a:spLocks noChangeArrowheads="1"/>
          </p:cNvSpPr>
          <p:nvPr/>
        </p:nvSpPr>
        <p:spPr bwMode="auto">
          <a:xfrm rot="-5400000">
            <a:off x="2420938" y="5359400"/>
            <a:ext cx="541337" cy="576263"/>
          </a:xfrm>
          <a:custGeom>
            <a:avLst/>
            <a:gdLst>
              <a:gd name="T0" fmla="*/ 11871069 w 21600"/>
              <a:gd name="T1" fmla="*/ 7687028 h 21600"/>
              <a:gd name="T2" fmla="*/ 6783479 w 21600"/>
              <a:gd name="T3" fmla="*/ 15374030 h 21600"/>
              <a:gd name="T4" fmla="*/ 1695863 w 21600"/>
              <a:gd name="T5" fmla="*/ 7687028 h 21600"/>
              <a:gd name="T6" fmla="*/ 678347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 rot="-5400000">
            <a:off x="2429669" y="5366544"/>
            <a:ext cx="528637" cy="561975"/>
          </a:xfrm>
          <a:custGeom>
            <a:avLst/>
            <a:gdLst>
              <a:gd name="T0" fmla="*/ 11320590 w 21600"/>
              <a:gd name="T1" fmla="*/ 7310566 h 21600"/>
              <a:gd name="T2" fmla="*/ 6468926 w 21600"/>
              <a:gd name="T3" fmla="*/ 14621107 h 21600"/>
              <a:gd name="T4" fmla="*/ 1617238 w 21600"/>
              <a:gd name="T5" fmla="*/ 7310566 h 21600"/>
              <a:gd name="T6" fmla="*/ 646892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pattFill prst="dkVert">
            <a:fgClr>
              <a:schemeClr val="bg1"/>
            </a:fgClr>
            <a:bgClr>
              <a:schemeClr val="accent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5" name="Arc 51"/>
          <p:cNvSpPr>
            <a:spLocks/>
          </p:cNvSpPr>
          <p:nvPr/>
        </p:nvSpPr>
        <p:spPr bwMode="auto">
          <a:xfrm rot="-5640000" flipH="1" flipV="1">
            <a:off x="4456907" y="3466306"/>
            <a:ext cx="158750" cy="379413"/>
          </a:xfrm>
          <a:custGeom>
            <a:avLst/>
            <a:gdLst>
              <a:gd name="T0" fmla="*/ 7129 w 21600"/>
              <a:gd name="T1" fmla="*/ 6019160 h 23916"/>
              <a:gd name="T2" fmla="*/ 1073723 w 21600"/>
              <a:gd name="T3" fmla="*/ 0 h 23916"/>
              <a:gd name="T4" fmla="*/ 1166739 w 21600"/>
              <a:gd name="T5" fmla="*/ 5418898 h 23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16" fill="none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</a:path>
              <a:path w="21600" h="23916" stroke="0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  <a:lnTo>
                  <a:pt x="21600" y="21531"/>
                </a:lnTo>
                <a:lnTo>
                  <a:pt x="132" y="23915"/>
                </a:lnTo>
                <a:close/>
              </a:path>
            </a:pathLst>
          </a:custGeom>
          <a:noFill/>
          <a:ln w="25400" cap="rnd">
            <a:solidFill>
              <a:srgbClr val="CC99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6" name="Arc 52"/>
          <p:cNvSpPr>
            <a:spLocks/>
          </p:cNvSpPr>
          <p:nvPr/>
        </p:nvSpPr>
        <p:spPr bwMode="auto">
          <a:xfrm rot="5640000" flipV="1">
            <a:off x="5430044" y="3466307"/>
            <a:ext cx="158750" cy="379412"/>
          </a:xfrm>
          <a:custGeom>
            <a:avLst/>
            <a:gdLst>
              <a:gd name="T0" fmla="*/ 7129 w 21600"/>
              <a:gd name="T1" fmla="*/ 6019128 h 23916"/>
              <a:gd name="T2" fmla="*/ 1073723 w 21600"/>
              <a:gd name="T3" fmla="*/ 0 h 23916"/>
              <a:gd name="T4" fmla="*/ 1166739 w 21600"/>
              <a:gd name="T5" fmla="*/ 5418884 h 23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16" fill="none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</a:path>
              <a:path w="21600" h="23916" stroke="0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  <a:lnTo>
                  <a:pt x="21600" y="21531"/>
                </a:lnTo>
                <a:lnTo>
                  <a:pt x="132" y="23915"/>
                </a:lnTo>
                <a:close/>
              </a:path>
            </a:pathLst>
          </a:custGeom>
          <a:noFill/>
          <a:ln w="25400" cap="rnd">
            <a:solidFill>
              <a:srgbClr val="CC99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7" name="Arc 53"/>
          <p:cNvSpPr>
            <a:spLocks/>
          </p:cNvSpPr>
          <p:nvPr/>
        </p:nvSpPr>
        <p:spPr bwMode="auto">
          <a:xfrm rot="-5640000">
            <a:off x="5430044" y="3105944"/>
            <a:ext cx="158750" cy="379412"/>
          </a:xfrm>
          <a:custGeom>
            <a:avLst/>
            <a:gdLst>
              <a:gd name="T0" fmla="*/ 7129 w 21600"/>
              <a:gd name="T1" fmla="*/ 6019128 h 23916"/>
              <a:gd name="T2" fmla="*/ 1073723 w 21600"/>
              <a:gd name="T3" fmla="*/ 0 h 23916"/>
              <a:gd name="T4" fmla="*/ 1166739 w 21600"/>
              <a:gd name="T5" fmla="*/ 5418884 h 23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16" fill="none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</a:path>
              <a:path w="21600" h="23916" stroke="0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  <a:lnTo>
                  <a:pt x="21600" y="21531"/>
                </a:lnTo>
                <a:lnTo>
                  <a:pt x="132" y="23915"/>
                </a:lnTo>
                <a:close/>
              </a:path>
            </a:pathLst>
          </a:custGeom>
          <a:noFill/>
          <a:ln w="25400" cap="rnd">
            <a:solidFill>
              <a:srgbClr val="CC99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6440488" y="3290888"/>
            <a:ext cx="100012" cy="392112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3587750" y="3290888"/>
            <a:ext cx="87313" cy="392112"/>
          </a:xfrm>
          <a:prstGeom prst="rect">
            <a:avLst/>
          </a:prstGeom>
          <a:solidFill>
            <a:srgbClr val="FFFF00">
              <a:alpha val="5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11" name="Rectangle 56"/>
          <p:cNvSpPr>
            <a:spLocks noChangeArrowheads="1"/>
          </p:cNvSpPr>
          <p:nvPr/>
        </p:nvSpPr>
        <p:spPr bwMode="auto">
          <a:xfrm>
            <a:off x="3267075" y="3451225"/>
            <a:ext cx="552450" cy="6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12" name="Rectangle 57"/>
          <p:cNvSpPr>
            <a:spLocks noChangeArrowheads="1"/>
          </p:cNvSpPr>
          <p:nvPr/>
        </p:nvSpPr>
        <p:spPr bwMode="auto">
          <a:xfrm>
            <a:off x="3902075" y="3451225"/>
            <a:ext cx="350838" cy="6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13" name="Rectangle 58"/>
          <p:cNvSpPr>
            <a:spLocks noChangeArrowheads="1"/>
          </p:cNvSpPr>
          <p:nvPr/>
        </p:nvSpPr>
        <p:spPr bwMode="auto">
          <a:xfrm>
            <a:off x="5861050" y="3451225"/>
            <a:ext cx="350838" cy="6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14" name="Rectangle 59"/>
          <p:cNvSpPr>
            <a:spLocks noChangeArrowheads="1"/>
          </p:cNvSpPr>
          <p:nvPr/>
        </p:nvSpPr>
        <p:spPr bwMode="auto">
          <a:xfrm>
            <a:off x="6291263" y="3451225"/>
            <a:ext cx="568325" cy="68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04" name="AutoShape 60"/>
          <p:cNvSpPr>
            <a:spLocks noChangeArrowheads="1"/>
          </p:cNvSpPr>
          <p:nvPr/>
        </p:nvSpPr>
        <p:spPr bwMode="auto">
          <a:xfrm>
            <a:off x="7804150" y="4765675"/>
            <a:ext cx="503238" cy="9731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900" baseline="-25000">
              <a:solidFill>
                <a:schemeClr val="tx1"/>
              </a:solidFill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 rot="16200000" flipV="1">
            <a:off x="3087688" y="5486400"/>
            <a:ext cx="107950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06" name="AutoShape 62"/>
          <p:cNvSpPr>
            <a:spLocks noChangeArrowheads="1"/>
          </p:cNvSpPr>
          <p:nvPr/>
        </p:nvSpPr>
        <p:spPr bwMode="auto">
          <a:xfrm>
            <a:off x="3303588" y="5197475"/>
            <a:ext cx="503237" cy="9731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900" baseline="-25000">
              <a:solidFill>
                <a:schemeClr val="tx1"/>
              </a:solidFill>
            </a:endParaRP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 rot="16200000" flipV="1">
            <a:off x="4977607" y="5539581"/>
            <a:ext cx="107950" cy="217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 rot="16200000" flipV="1">
            <a:off x="4474369" y="5539581"/>
            <a:ext cx="10795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 rot="16200000" flipV="1">
            <a:off x="3914775" y="5486400"/>
            <a:ext cx="107950" cy="323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10" name="AutoShape 66"/>
          <p:cNvSpPr>
            <a:spLocks noChangeArrowheads="1"/>
          </p:cNvSpPr>
          <p:nvPr/>
        </p:nvSpPr>
        <p:spPr bwMode="auto">
          <a:xfrm>
            <a:off x="5103813" y="5449888"/>
            <a:ext cx="358775" cy="4318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 rot="16200000" flipV="1">
            <a:off x="5568951" y="5453062"/>
            <a:ext cx="107950" cy="390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23" name="Line 68"/>
          <p:cNvSpPr>
            <a:spLocks noChangeShapeType="1"/>
          </p:cNvSpPr>
          <p:nvPr/>
        </p:nvSpPr>
        <p:spPr bwMode="auto">
          <a:xfrm flipV="1">
            <a:off x="5391150" y="5594350"/>
            <a:ext cx="427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4" name="Line 69"/>
          <p:cNvSpPr>
            <a:spLocks noChangeShapeType="1"/>
          </p:cNvSpPr>
          <p:nvPr/>
        </p:nvSpPr>
        <p:spPr bwMode="auto">
          <a:xfrm flipV="1">
            <a:off x="5427663" y="57023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 rot="5400000">
            <a:off x="7581900" y="5335588"/>
            <a:ext cx="107950" cy="406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215" name="Arc 71"/>
          <p:cNvSpPr>
            <a:spLocks/>
          </p:cNvSpPr>
          <p:nvPr/>
        </p:nvSpPr>
        <p:spPr bwMode="auto">
          <a:xfrm rot="5640000" flipH="1">
            <a:off x="4456907" y="3105943"/>
            <a:ext cx="158750" cy="379413"/>
          </a:xfrm>
          <a:custGeom>
            <a:avLst/>
            <a:gdLst>
              <a:gd name="T0" fmla="*/ 7129 w 21600"/>
              <a:gd name="T1" fmla="*/ 6019160 h 23916"/>
              <a:gd name="T2" fmla="*/ 1073723 w 21600"/>
              <a:gd name="T3" fmla="*/ 0 h 23916"/>
              <a:gd name="T4" fmla="*/ 1166739 w 21600"/>
              <a:gd name="T5" fmla="*/ 5418898 h 239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16" fill="none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</a:path>
              <a:path w="21600" h="23916" stroke="0" extrusionOk="0">
                <a:moveTo>
                  <a:pt x="132" y="23915"/>
                </a:moveTo>
                <a:cubicBezTo>
                  <a:pt x="44" y="23124"/>
                  <a:pt x="0" y="22327"/>
                  <a:pt x="0" y="21531"/>
                </a:cubicBezTo>
                <a:cubicBezTo>
                  <a:pt x="-1" y="10269"/>
                  <a:pt x="8652" y="897"/>
                  <a:pt x="19877" y="-1"/>
                </a:cubicBezTo>
                <a:lnTo>
                  <a:pt x="21600" y="21531"/>
                </a:lnTo>
                <a:lnTo>
                  <a:pt x="132" y="23915"/>
                </a:lnTo>
                <a:close/>
              </a:path>
            </a:pathLst>
          </a:custGeom>
          <a:noFill/>
          <a:ln w="25400" cap="rnd">
            <a:solidFill>
              <a:srgbClr val="CC99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27" name="Line 72"/>
          <p:cNvSpPr>
            <a:spLocks noChangeShapeType="1"/>
          </p:cNvSpPr>
          <p:nvPr/>
        </p:nvSpPr>
        <p:spPr bwMode="auto">
          <a:xfrm>
            <a:off x="4297363" y="3005138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8" name="Line 73"/>
          <p:cNvSpPr>
            <a:spLocks noChangeShapeType="1"/>
          </p:cNvSpPr>
          <p:nvPr/>
        </p:nvSpPr>
        <p:spPr bwMode="auto">
          <a:xfrm>
            <a:off x="4346575" y="3005138"/>
            <a:ext cx="0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29" name="Rectangle 74"/>
          <p:cNvSpPr>
            <a:spLocks noChangeArrowheads="1"/>
          </p:cNvSpPr>
          <p:nvPr/>
        </p:nvSpPr>
        <p:spPr bwMode="auto">
          <a:xfrm>
            <a:off x="3836988" y="4203700"/>
            <a:ext cx="1409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b="1">
                <a:solidFill>
                  <a:schemeClr val="tx1"/>
                </a:solidFill>
              </a:rPr>
              <a:t>Процессный газ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23630" name="Freeform 75"/>
          <p:cNvSpPr>
            <a:spLocks/>
          </p:cNvSpPr>
          <p:nvPr/>
        </p:nvSpPr>
        <p:spPr bwMode="auto">
          <a:xfrm>
            <a:off x="5670550" y="2994025"/>
            <a:ext cx="98425" cy="1588"/>
          </a:xfrm>
          <a:custGeom>
            <a:avLst/>
            <a:gdLst>
              <a:gd name="T0" fmla="*/ 0 w 62"/>
              <a:gd name="T1" fmla="*/ 0 h 1"/>
              <a:gd name="T2" fmla="*/ 78125638 w 62"/>
              <a:gd name="T3" fmla="*/ 0 h 1"/>
              <a:gd name="T4" fmla="*/ 153730325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0" y="0"/>
                </a:moveTo>
                <a:lnTo>
                  <a:pt x="31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31" name="Oval 76"/>
          <p:cNvSpPr>
            <a:spLocks noChangeArrowheads="1"/>
          </p:cNvSpPr>
          <p:nvPr/>
        </p:nvSpPr>
        <p:spPr bwMode="auto">
          <a:xfrm>
            <a:off x="4210050" y="2416175"/>
            <a:ext cx="230188" cy="2301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32" name="Line 77"/>
          <p:cNvSpPr>
            <a:spLocks noChangeShapeType="1"/>
          </p:cNvSpPr>
          <p:nvPr/>
        </p:nvSpPr>
        <p:spPr bwMode="auto">
          <a:xfrm flipH="1" flipV="1">
            <a:off x="4238625" y="2605088"/>
            <a:ext cx="87313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3" name="Line 78"/>
          <p:cNvSpPr>
            <a:spLocks noChangeShapeType="1"/>
          </p:cNvSpPr>
          <p:nvPr/>
        </p:nvSpPr>
        <p:spPr bwMode="auto">
          <a:xfrm flipV="1">
            <a:off x="4322763" y="2601913"/>
            <a:ext cx="93662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4" name="Oval 79"/>
          <p:cNvSpPr>
            <a:spLocks noChangeArrowheads="1"/>
          </p:cNvSpPr>
          <p:nvPr/>
        </p:nvSpPr>
        <p:spPr bwMode="auto">
          <a:xfrm>
            <a:off x="5603875" y="2417763"/>
            <a:ext cx="231775" cy="2301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35" name="Line 80"/>
          <p:cNvSpPr>
            <a:spLocks noChangeShapeType="1"/>
          </p:cNvSpPr>
          <p:nvPr/>
        </p:nvSpPr>
        <p:spPr bwMode="auto">
          <a:xfrm flipH="1" flipV="1">
            <a:off x="5627688" y="2606675"/>
            <a:ext cx="93662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6" name="Line 81"/>
          <p:cNvSpPr>
            <a:spLocks noChangeShapeType="1"/>
          </p:cNvSpPr>
          <p:nvPr/>
        </p:nvSpPr>
        <p:spPr bwMode="auto">
          <a:xfrm flipV="1">
            <a:off x="5721350" y="2590800"/>
            <a:ext cx="1016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7" name="Line 82"/>
          <p:cNvSpPr>
            <a:spLocks noChangeShapeType="1"/>
          </p:cNvSpPr>
          <p:nvPr/>
        </p:nvSpPr>
        <p:spPr bwMode="auto">
          <a:xfrm flipV="1">
            <a:off x="5667375" y="2009775"/>
            <a:ext cx="1095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8" name="Line 83"/>
          <p:cNvSpPr>
            <a:spLocks noChangeShapeType="1"/>
          </p:cNvSpPr>
          <p:nvPr/>
        </p:nvSpPr>
        <p:spPr bwMode="auto">
          <a:xfrm flipH="1">
            <a:off x="5672138" y="2201863"/>
            <a:ext cx="95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39" name="Line 84"/>
          <p:cNvSpPr>
            <a:spLocks noChangeShapeType="1"/>
          </p:cNvSpPr>
          <p:nvPr/>
        </p:nvSpPr>
        <p:spPr bwMode="auto">
          <a:xfrm flipV="1">
            <a:off x="5670550" y="2012950"/>
            <a:ext cx="98425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0" name="Line 85"/>
          <p:cNvSpPr>
            <a:spLocks noChangeShapeType="1"/>
          </p:cNvSpPr>
          <p:nvPr/>
        </p:nvSpPr>
        <p:spPr bwMode="auto">
          <a:xfrm>
            <a:off x="5667375" y="2003425"/>
            <a:ext cx="1000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1" name="Rectangle 86"/>
          <p:cNvSpPr>
            <a:spLocks noChangeArrowheads="1"/>
          </p:cNvSpPr>
          <p:nvPr/>
        </p:nvSpPr>
        <p:spPr bwMode="auto">
          <a:xfrm>
            <a:off x="3225800" y="1216025"/>
            <a:ext cx="847725" cy="461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642" name="Line 87"/>
          <p:cNvSpPr>
            <a:spLocks noChangeShapeType="1"/>
          </p:cNvSpPr>
          <p:nvPr/>
        </p:nvSpPr>
        <p:spPr bwMode="auto">
          <a:xfrm flipV="1">
            <a:off x="2593975" y="1284288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3" name="Line 88"/>
          <p:cNvSpPr>
            <a:spLocks noChangeShapeType="1"/>
          </p:cNvSpPr>
          <p:nvPr/>
        </p:nvSpPr>
        <p:spPr bwMode="auto">
          <a:xfrm flipV="1">
            <a:off x="2784475" y="128587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4" name="Line 89"/>
          <p:cNvSpPr>
            <a:spLocks noChangeShapeType="1"/>
          </p:cNvSpPr>
          <p:nvPr/>
        </p:nvSpPr>
        <p:spPr bwMode="auto">
          <a:xfrm flipH="1">
            <a:off x="2595563" y="1285875"/>
            <a:ext cx="188912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5" name="Line 90"/>
          <p:cNvSpPr>
            <a:spLocks noChangeShapeType="1"/>
          </p:cNvSpPr>
          <p:nvPr/>
        </p:nvSpPr>
        <p:spPr bwMode="auto">
          <a:xfrm>
            <a:off x="2598738" y="1285875"/>
            <a:ext cx="185737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6" name="Line 91"/>
          <p:cNvSpPr>
            <a:spLocks noChangeShapeType="1"/>
          </p:cNvSpPr>
          <p:nvPr/>
        </p:nvSpPr>
        <p:spPr bwMode="auto">
          <a:xfrm>
            <a:off x="2786063" y="1335088"/>
            <a:ext cx="936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7" name="Line 92"/>
          <p:cNvSpPr>
            <a:spLocks noChangeShapeType="1"/>
          </p:cNvSpPr>
          <p:nvPr/>
        </p:nvSpPr>
        <p:spPr bwMode="auto">
          <a:xfrm>
            <a:off x="2879725" y="1285875"/>
            <a:ext cx="1588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48" name="Freeform 93"/>
          <p:cNvSpPr>
            <a:spLocks/>
          </p:cNvSpPr>
          <p:nvPr/>
        </p:nvSpPr>
        <p:spPr bwMode="auto">
          <a:xfrm>
            <a:off x="3079750" y="1284288"/>
            <a:ext cx="1588" cy="96837"/>
          </a:xfrm>
          <a:custGeom>
            <a:avLst/>
            <a:gdLst>
              <a:gd name="T0" fmla="*/ 0 w 1"/>
              <a:gd name="T1" fmla="*/ 0 h 61"/>
              <a:gd name="T2" fmla="*/ 0 w 1"/>
              <a:gd name="T3" fmla="*/ 75604297 h 61"/>
              <a:gd name="T4" fmla="*/ 0 w 1"/>
              <a:gd name="T5" fmla="*/ 151208594 h 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" h="61">
                <a:moveTo>
                  <a:pt x="0" y="0"/>
                </a:moveTo>
                <a:lnTo>
                  <a:pt x="0" y="30"/>
                </a:lnTo>
                <a:lnTo>
                  <a:pt x="0" y="6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49" name="Line 94"/>
          <p:cNvSpPr>
            <a:spLocks noChangeShapeType="1"/>
          </p:cNvSpPr>
          <p:nvPr/>
        </p:nvSpPr>
        <p:spPr bwMode="auto">
          <a:xfrm flipV="1">
            <a:off x="2881313" y="1285875"/>
            <a:ext cx="185737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0" name="Line 95"/>
          <p:cNvSpPr>
            <a:spLocks noChangeShapeType="1"/>
          </p:cNvSpPr>
          <p:nvPr/>
        </p:nvSpPr>
        <p:spPr bwMode="auto">
          <a:xfrm>
            <a:off x="3081338" y="1328738"/>
            <a:ext cx="1412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1" name="Line 96"/>
          <p:cNvSpPr>
            <a:spLocks noChangeShapeType="1"/>
          </p:cNvSpPr>
          <p:nvPr/>
        </p:nvSpPr>
        <p:spPr bwMode="auto">
          <a:xfrm>
            <a:off x="2593975" y="15494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2" name="Line 97"/>
          <p:cNvSpPr>
            <a:spLocks noChangeShapeType="1"/>
          </p:cNvSpPr>
          <p:nvPr/>
        </p:nvSpPr>
        <p:spPr bwMode="auto">
          <a:xfrm flipV="1">
            <a:off x="2786063" y="154463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3" name="Line 98"/>
          <p:cNvSpPr>
            <a:spLocks noChangeShapeType="1"/>
          </p:cNvSpPr>
          <p:nvPr/>
        </p:nvSpPr>
        <p:spPr bwMode="auto">
          <a:xfrm flipH="1">
            <a:off x="2595563" y="1546225"/>
            <a:ext cx="188912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" name="Line 99"/>
          <p:cNvSpPr>
            <a:spLocks noChangeShapeType="1"/>
          </p:cNvSpPr>
          <p:nvPr/>
        </p:nvSpPr>
        <p:spPr bwMode="auto">
          <a:xfrm>
            <a:off x="2598738" y="1546225"/>
            <a:ext cx="18573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5" name="Line 100"/>
          <p:cNvSpPr>
            <a:spLocks noChangeShapeType="1"/>
          </p:cNvSpPr>
          <p:nvPr/>
        </p:nvSpPr>
        <p:spPr bwMode="auto">
          <a:xfrm>
            <a:off x="2879725" y="1546225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6" name="Line 101"/>
          <p:cNvSpPr>
            <a:spLocks noChangeShapeType="1"/>
          </p:cNvSpPr>
          <p:nvPr/>
        </p:nvSpPr>
        <p:spPr bwMode="auto">
          <a:xfrm>
            <a:off x="2263775" y="1279525"/>
            <a:ext cx="317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7" name="Line 102"/>
          <p:cNvSpPr>
            <a:spLocks noChangeShapeType="1"/>
          </p:cNvSpPr>
          <p:nvPr/>
        </p:nvSpPr>
        <p:spPr bwMode="auto">
          <a:xfrm>
            <a:off x="5672138" y="2973388"/>
            <a:ext cx="95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8" name="Line 103"/>
          <p:cNvSpPr>
            <a:spLocks noChangeShapeType="1"/>
          </p:cNvSpPr>
          <p:nvPr/>
        </p:nvSpPr>
        <p:spPr bwMode="auto">
          <a:xfrm>
            <a:off x="5672138" y="2830513"/>
            <a:ext cx="95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9" name="Line 104"/>
          <p:cNvSpPr>
            <a:spLocks noChangeShapeType="1"/>
          </p:cNvSpPr>
          <p:nvPr/>
        </p:nvSpPr>
        <p:spPr bwMode="auto">
          <a:xfrm flipV="1">
            <a:off x="2271713" y="1335088"/>
            <a:ext cx="3190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0" name="Line 105"/>
          <p:cNvSpPr>
            <a:spLocks noChangeShapeType="1"/>
          </p:cNvSpPr>
          <p:nvPr/>
        </p:nvSpPr>
        <p:spPr bwMode="auto">
          <a:xfrm flipV="1">
            <a:off x="2879725" y="1549400"/>
            <a:ext cx="17145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1" name="Line 106"/>
          <p:cNvSpPr>
            <a:spLocks noChangeShapeType="1"/>
          </p:cNvSpPr>
          <p:nvPr/>
        </p:nvSpPr>
        <p:spPr bwMode="auto">
          <a:xfrm>
            <a:off x="4275138" y="2003425"/>
            <a:ext cx="101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2" name="Line 107"/>
          <p:cNvSpPr>
            <a:spLocks noChangeShapeType="1"/>
          </p:cNvSpPr>
          <p:nvPr/>
        </p:nvSpPr>
        <p:spPr bwMode="auto">
          <a:xfrm flipH="1">
            <a:off x="4281488" y="2192338"/>
            <a:ext cx="93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3" name="Line 108"/>
          <p:cNvSpPr>
            <a:spLocks noChangeShapeType="1"/>
          </p:cNvSpPr>
          <p:nvPr/>
        </p:nvSpPr>
        <p:spPr bwMode="auto">
          <a:xfrm flipV="1">
            <a:off x="4281488" y="2003425"/>
            <a:ext cx="93662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4" name="Line 109"/>
          <p:cNvSpPr>
            <a:spLocks noChangeShapeType="1"/>
          </p:cNvSpPr>
          <p:nvPr/>
        </p:nvSpPr>
        <p:spPr bwMode="auto">
          <a:xfrm>
            <a:off x="4278313" y="2012950"/>
            <a:ext cx="96837" cy="179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5" name="Line 110"/>
          <p:cNvSpPr>
            <a:spLocks noChangeShapeType="1"/>
          </p:cNvSpPr>
          <p:nvPr/>
        </p:nvSpPr>
        <p:spPr bwMode="auto">
          <a:xfrm flipV="1">
            <a:off x="4238625" y="2035175"/>
            <a:ext cx="195263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6" name="Line 111"/>
          <p:cNvSpPr>
            <a:spLocks noChangeShapeType="1"/>
          </p:cNvSpPr>
          <p:nvPr/>
        </p:nvSpPr>
        <p:spPr bwMode="auto">
          <a:xfrm flipV="1">
            <a:off x="5629275" y="2036763"/>
            <a:ext cx="24447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7" name="Line 112"/>
          <p:cNvSpPr>
            <a:spLocks noChangeShapeType="1"/>
          </p:cNvSpPr>
          <p:nvPr/>
        </p:nvSpPr>
        <p:spPr bwMode="auto">
          <a:xfrm flipH="1">
            <a:off x="5670550" y="2828925"/>
            <a:ext cx="98425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68" name="Rectangle 113"/>
          <p:cNvSpPr>
            <a:spLocks noChangeArrowheads="1"/>
          </p:cNvSpPr>
          <p:nvPr/>
        </p:nvSpPr>
        <p:spPr bwMode="auto">
          <a:xfrm>
            <a:off x="4278313" y="2466975"/>
            <a:ext cx="1127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669" name="Rectangle 114"/>
          <p:cNvSpPr>
            <a:spLocks noChangeArrowheads="1"/>
          </p:cNvSpPr>
          <p:nvPr/>
        </p:nvSpPr>
        <p:spPr bwMode="auto">
          <a:xfrm>
            <a:off x="5667375" y="2462213"/>
            <a:ext cx="112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670" name="Rectangle 115"/>
          <p:cNvSpPr>
            <a:spLocks noChangeArrowheads="1"/>
          </p:cNvSpPr>
          <p:nvPr/>
        </p:nvSpPr>
        <p:spPr bwMode="auto">
          <a:xfrm>
            <a:off x="3267075" y="1265238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b="1">
                <a:solidFill>
                  <a:schemeClr val="tx1"/>
                </a:solidFill>
              </a:rPr>
              <a:t>Модуль фильтров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23671" name="Rectangle 116"/>
          <p:cNvSpPr>
            <a:spLocks noChangeArrowheads="1"/>
          </p:cNvSpPr>
          <p:nvPr/>
        </p:nvSpPr>
        <p:spPr bwMode="auto">
          <a:xfrm>
            <a:off x="1230313" y="1109663"/>
            <a:ext cx="18923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1200" b="1" dirty="0">
                <a:solidFill>
                  <a:schemeClr val="tx1"/>
                </a:solidFill>
              </a:rPr>
              <a:t>Внешний источник газа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23672" name="Line 117"/>
          <p:cNvSpPr>
            <a:spLocks noChangeShapeType="1"/>
          </p:cNvSpPr>
          <p:nvPr/>
        </p:nvSpPr>
        <p:spPr bwMode="auto">
          <a:xfrm>
            <a:off x="4279900" y="2971800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73" name="Line 118"/>
          <p:cNvSpPr>
            <a:spLocks noChangeShapeType="1"/>
          </p:cNvSpPr>
          <p:nvPr/>
        </p:nvSpPr>
        <p:spPr bwMode="auto">
          <a:xfrm>
            <a:off x="4278313" y="2827338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74" name="Line 119"/>
          <p:cNvSpPr>
            <a:spLocks noChangeShapeType="1"/>
          </p:cNvSpPr>
          <p:nvPr/>
        </p:nvSpPr>
        <p:spPr bwMode="auto">
          <a:xfrm flipH="1">
            <a:off x="4279900" y="2828925"/>
            <a:ext cx="9525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75" name="Freeform 120"/>
          <p:cNvSpPr>
            <a:spLocks/>
          </p:cNvSpPr>
          <p:nvPr/>
        </p:nvSpPr>
        <p:spPr bwMode="auto">
          <a:xfrm>
            <a:off x="4278313" y="2994025"/>
            <a:ext cx="98425" cy="1588"/>
          </a:xfrm>
          <a:custGeom>
            <a:avLst/>
            <a:gdLst>
              <a:gd name="T0" fmla="*/ 153730325 w 62"/>
              <a:gd name="T1" fmla="*/ 0 h 1"/>
              <a:gd name="T2" fmla="*/ 75604688 w 62"/>
              <a:gd name="T3" fmla="*/ 0 h 1"/>
              <a:gd name="T4" fmla="*/ 0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61" y="0"/>
                </a:moveTo>
                <a:lnTo>
                  <a:pt x="3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76" name="Rectangle 121"/>
          <p:cNvSpPr>
            <a:spLocks noChangeArrowheads="1"/>
          </p:cNvSpPr>
          <p:nvPr/>
        </p:nvSpPr>
        <p:spPr bwMode="auto">
          <a:xfrm>
            <a:off x="4130675" y="1112838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b="1" dirty="0">
                <a:solidFill>
                  <a:schemeClr val="tx1"/>
                </a:solidFill>
              </a:rPr>
              <a:t>Фильтрованный процессный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b="1" dirty="0">
                <a:solidFill>
                  <a:schemeClr val="tx1"/>
                </a:solidFill>
              </a:rPr>
              <a:t>газ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23677" name="Freeform 122"/>
          <p:cNvSpPr>
            <a:spLocks/>
          </p:cNvSpPr>
          <p:nvPr/>
        </p:nvSpPr>
        <p:spPr bwMode="auto">
          <a:xfrm>
            <a:off x="5392738" y="2716213"/>
            <a:ext cx="96837" cy="1587"/>
          </a:xfrm>
          <a:custGeom>
            <a:avLst/>
            <a:gdLst>
              <a:gd name="T0" fmla="*/ 0 w 61"/>
              <a:gd name="T1" fmla="*/ 0 h 1"/>
              <a:gd name="T2" fmla="*/ 75604297 w 61"/>
              <a:gd name="T3" fmla="*/ 0 h 1"/>
              <a:gd name="T4" fmla="*/ 151208594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78" name="Freeform 123"/>
          <p:cNvSpPr>
            <a:spLocks/>
          </p:cNvSpPr>
          <p:nvPr/>
        </p:nvSpPr>
        <p:spPr bwMode="auto">
          <a:xfrm>
            <a:off x="5329238" y="3211513"/>
            <a:ext cx="219075" cy="147637"/>
          </a:xfrm>
          <a:custGeom>
            <a:avLst/>
            <a:gdLst>
              <a:gd name="T0" fmla="*/ 0 w 138"/>
              <a:gd name="T1" fmla="*/ 0 h 93"/>
              <a:gd name="T2" fmla="*/ 345262200 w 138"/>
              <a:gd name="T3" fmla="*/ 0 h 93"/>
              <a:gd name="T4" fmla="*/ 345262200 w 138"/>
              <a:gd name="T5" fmla="*/ 231853590 h 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" h="93">
                <a:moveTo>
                  <a:pt x="0" y="0"/>
                </a:moveTo>
                <a:lnTo>
                  <a:pt x="137" y="0"/>
                </a:lnTo>
                <a:lnTo>
                  <a:pt x="137" y="92"/>
                </a:lnTo>
              </a:path>
            </a:pathLst>
          </a:custGeom>
          <a:noFill/>
          <a:ln w="381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79" name="Line 124"/>
          <p:cNvSpPr>
            <a:spLocks noChangeShapeType="1"/>
          </p:cNvSpPr>
          <p:nvPr/>
        </p:nvSpPr>
        <p:spPr bwMode="auto">
          <a:xfrm flipV="1">
            <a:off x="4568825" y="2959100"/>
            <a:ext cx="0" cy="398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0" name="Line 125"/>
          <p:cNvSpPr>
            <a:spLocks noChangeShapeType="1"/>
          </p:cNvSpPr>
          <p:nvPr/>
        </p:nvSpPr>
        <p:spPr bwMode="auto">
          <a:xfrm flipV="1">
            <a:off x="4568825" y="2955925"/>
            <a:ext cx="1905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1" name="Line 126"/>
          <p:cNvSpPr>
            <a:spLocks noChangeShapeType="1"/>
          </p:cNvSpPr>
          <p:nvPr/>
        </p:nvSpPr>
        <p:spPr bwMode="auto">
          <a:xfrm flipV="1">
            <a:off x="4760913" y="2854325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2" name="Line 127"/>
          <p:cNvSpPr>
            <a:spLocks noChangeShapeType="1"/>
          </p:cNvSpPr>
          <p:nvPr/>
        </p:nvSpPr>
        <p:spPr bwMode="auto">
          <a:xfrm flipV="1">
            <a:off x="4664075" y="2714625"/>
            <a:ext cx="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3" name="Line 128"/>
          <p:cNvSpPr>
            <a:spLocks noChangeShapeType="1"/>
          </p:cNvSpPr>
          <p:nvPr/>
        </p:nvSpPr>
        <p:spPr bwMode="auto">
          <a:xfrm flipV="1">
            <a:off x="5440363" y="2716213"/>
            <a:ext cx="0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4" name="Freeform 129"/>
          <p:cNvSpPr>
            <a:spLocks/>
          </p:cNvSpPr>
          <p:nvPr/>
        </p:nvSpPr>
        <p:spPr bwMode="auto">
          <a:xfrm>
            <a:off x="5546725" y="3346450"/>
            <a:ext cx="176213" cy="26988"/>
          </a:xfrm>
          <a:custGeom>
            <a:avLst/>
            <a:gdLst>
              <a:gd name="T0" fmla="*/ 0 w 111"/>
              <a:gd name="T1" fmla="*/ 0 h 17"/>
              <a:gd name="T2" fmla="*/ 27722591 w 111"/>
              <a:gd name="T3" fmla="*/ 40323247 h 17"/>
              <a:gd name="T4" fmla="*/ 52924225 w 111"/>
              <a:gd name="T5" fmla="*/ 0 h 17"/>
              <a:gd name="T6" fmla="*/ 83166186 w 111"/>
              <a:gd name="T7" fmla="*/ 40323247 h 17"/>
              <a:gd name="T8" fmla="*/ 110887190 w 111"/>
              <a:gd name="T9" fmla="*/ 0 h 17"/>
              <a:gd name="T10" fmla="*/ 136088824 w 111"/>
              <a:gd name="T11" fmla="*/ 40323247 h 17"/>
              <a:gd name="T12" fmla="*/ 166330784 w 111"/>
              <a:gd name="T13" fmla="*/ 0 h 17"/>
              <a:gd name="T14" fmla="*/ 194053376 w 111"/>
              <a:gd name="T15" fmla="*/ 40323247 h 17"/>
              <a:gd name="T16" fmla="*/ 221774379 w 111"/>
              <a:gd name="T17" fmla="*/ 0 h 17"/>
              <a:gd name="T18" fmla="*/ 249496970 w 111"/>
              <a:gd name="T19" fmla="*/ 40323247 h 17"/>
              <a:gd name="T20" fmla="*/ 277217974 w 111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1" h="17">
                <a:moveTo>
                  <a:pt x="0" y="0"/>
                </a:moveTo>
                <a:lnTo>
                  <a:pt x="11" y="16"/>
                </a:lnTo>
                <a:lnTo>
                  <a:pt x="21" y="0"/>
                </a:lnTo>
                <a:lnTo>
                  <a:pt x="33" y="16"/>
                </a:lnTo>
                <a:lnTo>
                  <a:pt x="44" y="0"/>
                </a:lnTo>
                <a:lnTo>
                  <a:pt x="54" y="16"/>
                </a:lnTo>
                <a:lnTo>
                  <a:pt x="66" y="0"/>
                </a:lnTo>
                <a:lnTo>
                  <a:pt x="77" y="16"/>
                </a:lnTo>
                <a:lnTo>
                  <a:pt x="88" y="0"/>
                </a:lnTo>
                <a:lnTo>
                  <a:pt x="99" y="16"/>
                </a:lnTo>
                <a:lnTo>
                  <a:pt x="11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85" name="Line 130"/>
          <p:cNvSpPr>
            <a:spLocks noChangeShapeType="1"/>
          </p:cNvSpPr>
          <p:nvPr/>
        </p:nvSpPr>
        <p:spPr bwMode="auto">
          <a:xfrm flipV="1">
            <a:off x="5726113" y="3282950"/>
            <a:ext cx="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6" name="Line 131"/>
          <p:cNvSpPr>
            <a:spLocks noChangeShapeType="1"/>
          </p:cNvSpPr>
          <p:nvPr/>
        </p:nvSpPr>
        <p:spPr bwMode="auto">
          <a:xfrm flipV="1">
            <a:off x="5329238" y="3141663"/>
            <a:ext cx="0" cy="6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7" name="Line 132"/>
          <p:cNvSpPr>
            <a:spLocks noChangeShapeType="1"/>
          </p:cNvSpPr>
          <p:nvPr/>
        </p:nvSpPr>
        <p:spPr bwMode="auto">
          <a:xfrm>
            <a:off x="4768850" y="2860675"/>
            <a:ext cx="569913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88" name="Freeform 133"/>
          <p:cNvSpPr>
            <a:spLocks/>
          </p:cNvSpPr>
          <p:nvPr/>
        </p:nvSpPr>
        <p:spPr bwMode="auto">
          <a:xfrm>
            <a:off x="5334000" y="3683000"/>
            <a:ext cx="214313" cy="82550"/>
          </a:xfrm>
          <a:custGeom>
            <a:avLst/>
            <a:gdLst>
              <a:gd name="T0" fmla="*/ 0 w 135"/>
              <a:gd name="T1" fmla="*/ 128528763 h 52"/>
              <a:gd name="T2" fmla="*/ 337701725 w 135"/>
              <a:gd name="T3" fmla="*/ 128528763 h 52"/>
              <a:gd name="T4" fmla="*/ 337701725 w 135"/>
              <a:gd name="T5" fmla="*/ 0 h 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" h="52">
                <a:moveTo>
                  <a:pt x="0" y="51"/>
                </a:moveTo>
                <a:lnTo>
                  <a:pt x="134" y="51"/>
                </a:lnTo>
                <a:lnTo>
                  <a:pt x="134" y="0"/>
                </a:lnTo>
              </a:path>
            </a:pathLst>
          </a:custGeom>
          <a:noFill/>
          <a:ln w="381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89" name="Line 134"/>
          <p:cNvSpPr>
            <a:spLocks noChangeShapeType="1"/>
          </p:cNvSpPr>
          <p:nvPr/>
        </p:nvSpPr>
        <p:spPr bwMode="auto">
          <a:xfrm flipV="1">
            <a:off x="5546725" y="3621088"/>
            <a:ext cx="0" cy="6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90" name="Freeform 135"/>
          <p:cNvSpPr>
            <a:spLocks/>
          </p:cNvSpPr>
          <p:nvPr/>
        </p:nvSpPr>
        <p:spPr bwMode="auto">
          <a:xfrm>
            <a:off x="5546725" y="3597275"/>
            <a:ext cx="176213" cy="26988"/>
          </a:xfrm>
          <a:custGeom>
            <a:avLst/>
            <a:gdLst>
              <a:gd name="T0" fmla="*/ 0 w 111"/>
              <a:gd name="T1" fmla="*/ 40323247 h 17"/>
              <a:gd name="T2" fmla="*/ 27722591 w 111"/>
              <a:gd name="T3" fmla="*/ 0 h 17"/>
              <a:gd name="T4" fmla="*/ 52924225 w 111"/>
              <a:gd name="T5" fmla="*/ 40323247 h 17"/>
              <a:gd name="T6" fmla="*/ 83166186 w 111"/>
              <a:gd name="T7" fmla="*/ 0 h 17"/>
              <a:gd name="T8" fmla="*/ 110887190 w 111"/>
              <a:gd name="T9" fmla="*/ 40323247 h 17"/>
              <a:gd name="T10" fmla="*/ 136088824 w 111"/>
              <a:gd name="T11" fmla="*/ 0 h 17"/>
              <a:gd name="T12" fmla="*/ 166330784 w 111"/>
              <a:gd name="T13" fmla="*/ 40323247 h 17"/>
              <a:gd name="T14" fmla="*/ 194053376 w 111"/>
              <a:gd name="T15" fmla="*/ 0 h 17"/>
              <a:gd name="T16" fmla="*/ 221774379 w 111"/>
              <a:gd name="T17" fmla="*/ 40323247 h 17"/>
              <a:gd name="T18" fmla="*/ 249496970 w 111"/>
              <a:gd name="T19" fmla="*/ 0 h 17"/>
              <a:gd name="T20" fmla="*/ 277217974 w 111"/>
              <a:gd name="T21" fmla="*/ 403232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1" h="17">
                <a:moveTo>
                  <a:pt x="0" y="16"/>
                </a:moveTo>
                <a:lnTo>
                  <a:pt x="11" y="0"/>
                </a:lnTo>
                <a:lnTo>
                  <a:pt x="21" y="16"/>
                </a:lnTo>
                <a:lnTo>
                  <a:pt x="33" y="0"/>
                </a:lnTo>
                <a:lnTo>
                  <a:pt x="44" y="16"/>
                </a:lnTo>
                <a:lnTo>
                  <a:pt x="54" y="0"/>
                </a:lnTo>
                <a:lnTo>
                  <a:pt x="66" y="16"/>
                </a:lnTo>
                <a:lnTo>
                  <a:pt x="77" y="0"/>
                </a:lnTo>
                <a:lnTo>
                  <a:pt x="88" y="16"/>
                </a:lnTo>
                <a:lnTo>
                  <a:pt x="99" y="0"/>
                </a:lnTo>
                <a:lnTo>
                  <a:pt x="110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91" name="Line 136"/>
          <p:cNvSpPr>
            <a:spLocks noChangeShapeType="1"/>
          </p:cNvSpPr>
          <p:nvPr/>
        </p:nvSpPr>
        <p:spPr bwMode="auto">
          <a:xfrm>
            <a:off x="5721350" y="3617913"/>
            <a:ext cx="0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92" name="Freeform 137"/>
          <p:cNvSpPr>
            <a:spLocks/>
          </p:cNvSpPr>
          <p:nvPr/>
        </p:nvSpPr>
        <p:spPr bwMode="auto">
          <a:xfrm>
            <a:off x="4391025" y="3346450"/>
            <a:ext cx="179388" cy="26988"/>
          </a:xfrm>
          <a:custGeom>
            <a:avLst/>
            <a:gdLst>
              <a:gd name="T0" fmla="*/ 282258287 w 113"/>
              <a:gd name="T1" fmla="*/ 0 h 17"/>
              <a:gd name="T2" fmla="*/ 254537284 w 113"/>
              <a:gd name="T3" fmla="*/ 40323247 h 17"/>
              <a:gd name="T4" fmla="*/ 226814695 w 113"/>
              <a:gd name="T5" fmla="*/ 0 h 17"/>
              <a:gd name="T6" fmla="*/ 196572735 w 113"/>
              <a:gd name="T7" fmla="*/ 40323247 h 17"/>
              <a:gd name="T8" fmla="*/ 168851733 w 113"/>
              <a:gd name="T9" fmla="*/ 0 h 17"/>
              <a:gd name="T10" fmla="*/ 141129143 w 113"/>
              <a:gd name="T11" fmla="*/ 40323247 h 17"/>
              <a:gd name="T12" fmla="*/ 110887184 w 113"/>
              <a:gd name="T13" fmla="*/ 0 h 17"/>
              <a:gd name="T14" fmla="*/ 85685551 w 113"/>
              <a:gd name="T15" fmla="*/ 40323247 h 17"/>
              <a:gd name="T16" fmla="*/ 55443592 w 113"/>
              <a:gd name="T17" fmla="*/ 0 h 17"/>
              <a:gd name="T18" fmla="*/ 27722590 w 113"/>
              <a:gd name="T19" fmla="*/ 40323247 h 17"/>
              <a:gd name="T20" fmla="*/ 0 w 113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" h="17">
                <a:moveTo>
                  <a:pt x="112" y="0"/>
                </a:moveTo>
                <a:lnTo>
                  <a:pt x="101" y="16"/>
                </a:lnTo>
                <a:lnTo>
                  <a:pt x="90" y="0"/>
                </a:lnTo>
                <a:lnTo>
                  <a:pt x="78" y="16"/>
                </a:lnTo>
                <a:lnTo>
                  <a:pt x="67" y="0"/>
                </a:lnTo>
                <a:lnTo>
                  <a:pt x="56" y="16"/>
                </a:lnTo>
                <a:lnTo>
                  <a:pt x="44" y="0"/>
                </a:lnTo>
                <a:lnTo>
                  <a:pt x="34" y="16"/>
                </a:lnTo>
                <a:lnTo>
                  <a:pt x="22" y="0"/>
                </a:lnTo>
                <a:lnTo>
                  <a:pt x="11" y="1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93" name="Line 138"/>
          <p:cNvSpPr>
            <a:spLocks noChangeShapeType="1"/>
          </p:cNvSpPr>
          <p:nvPr/>
        </p:nvSpPr>
        <p:spPr bwMode="auto">
          <a:xfrm flipV="1">
            <a:off x="4387850" y="3282950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94" name="Freeform 139"/>
          <p:cNvSpPr>
            <a:spLocks/>
          </p:cNvSpPr>
          <p:nvPr/>
        </p:nvSpPr>
        <p:spPr bwMode="auto">
          <a:xfrm>
            <a:off x="4111625" y="3281363"/>
            <a:ext cx="120650" cy="133350"/>
          </a:xfrm>
          <a:custGeom>
            <a:avLst/>
            <a:gdLst>
              <a:gd name="T0" fmla="*/ 113407825 w 76"/>
              <a:gd name="T1" fmla="*/ 0 h 84"/>
              <a:gd name="T2" fmla="*/ 113407825 w 76"/>
              <a:gd name="T3" fmla="*/ 133569075 h 84"/>
              <a:gd name="T4" fmla="*/ 189012513 w 76"/>
              <a:gd name="T5" fmla="*/ 133569075 h 84"/>
              <a:gd name="T6" fmla="*/ 189012513 w 76"/>
              <a:gd name="T7" fmla="*/ 209173763 h 84"/>
              <a:gd name="T8" fmla="*/ 0 w 76"/>
              <a:gd name="T9" fmla="*/ 209173763 h 84"/>
              <a:gd name="T10" fmla="*/ 0 w 76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84">
                <a:moveTo>
                  <a:pt x="45" y="0"/>
                </a:moveTo>
                <a:lnTo>
                  <a:pt x="45" y="53"/>
                </a:lnTo>
                <a:lnTo>
                  <a:pt x="75" y="53"/>
                </a:lnTo>
                <a:lnTo>
                  <a:pt x="75" y="83"/>
                </a:ln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95" name="Line 140"/>
          <p:cNvSpPr>
            <a:spLocks noChangeShapeType="1"/>
          </p:cNvSpPr>
          <p:nvPr/>
        </p:nvSpPr>
        <p:spPr bwMode="auto">
          <a:xfrm>
            <a:off x="4348163" y="3394075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96" name="Freeform 141"/>
          <p:cNvSpPr>
            <a:spLocks/>
          </p:cNvSpPr>
          <p:nvPr/>
        </p:nvSpPr>
        <p:spPr bwMode="auto">
          <a:xfrm>
            <a:off x="3675063" y="3281363"/>
            <a:ext cx="123825" cy="133350"/>
          </a:xfrm>
          <a:custGeom>
            <a:avLst/>
            <a:gdLst>
              <a:gd name="T0" fmla="*/ 118448138 w 78"/>
              <a:gd name="T1" fmla="*/ 0 h 84"/>
              <a:gd name="T2" fmla="*/ 118448138 w 78"/>
              <a:gd name="T3" fmla="*/ 133569075 h 84"/>
              <a:gd name="T4" fmla="*/ 194052825 w 78"/>
              <a:gd name="T5" fmla="*/ 133569075 h 84"/>
              <a:gd name="T6" fmla="*/ 194052825 w 78"/>
              <a:gd name="T7" fmla="*/ 209173763 h 84"/>
              <a:gd name="T8" fmla="*/ 0 w 78"/>
              <a:gd name="T9" fmla="*/ 209173763 h 84"/>
              <a:gd name="T10" fmla="*/ 0 w 78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84">
                <a:moveTo>
                  <a:pt x="47" y="0"/>
                </a:moveTo>
                <a:lnTo>
                  <a:pt x="47" y="53"/>
                </a:lnTo>
                <a:lnTo>
                  <a:pt x="77" y="53"/>
                </a:lnTo>
                <a:lnTo>
                  <a:pt x="77" y="83"/>
                </a:lnTo>
                <a:lnTo>
                  <a:pt x="0" y="8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97" name="Freeform 142"/>
          <p:cNvSpPr>
            <a:spLocks/>
          </p:cNvSpPr>
          <p:nvPr/>
        </p:nvSpPr>
        <p:spPr bwMode="auto">
          <a:xfrm>
            <a:off x="4391025" y="3597275"/>
            <a:ext cx="179388" cy="26988"/>
          </a:xfrm>
          <a:custGeom>
            <a:avLst/>
            <a:gdLst>
              <a:gd name="T0" fmla="*/ 282258287 w 113"/>
              <a:gd name="T1" fmla="*/ 40323247 h 17"/>
              <a:gd name="T2" fmla="*/ 254537284 w 113"/>
              <a:gd name="T3" fmla="*/ 0 h 17"/>
              <a:gd name="T4" fmla="*/ 226814695 w 113"/>
              <a:gd name="T5" fmla="*/ 40323247 h 17"/>
              <a:gd name="T6" fmla="*/ 196572735 w 113"/>
              <a:gd name="T7" fmla="*/ 0 h 17"/>
              <a:gd name="T8" fmla="*/ 168851733 w 113"/>
              <a:gd name="T9" fmla="*/ 40323247 h 17"/>
              <a:gd name="T10" fmla="*/ 141129143 w 113"/>
              <a:gd name="T11" fmla="*/ 0 h 17"/>
              <a:gd name="T12" fmla="*/ 110887184 w 113"/>
              <a:gd name="T13" fmla="*/ 40323247 h 17"/>
              <a:gd name="T14" fmla="*/ 85685551 w 113"/>
              <a:gd name="T15" fmla="*/ 0 h 17"/>
              <a:gd name="T16" fmla="*/ 55443592 w 113"/>
              <a:gd name="T17" fmla="*/ 40323247 h 17"/>
              <a:gd name="T18" fmla="*/ 27722590 w 113"/>
              <a:gd name="T19" fmla="*/ 0 h 17"/>
              <a:gd name="T20" fmla="*/ 0 w 113"/>
              <a:gd name="T21" fmla="*/ 403232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3" h="17">
                <a:moveTo>
                  <a:pt x="112" y="16"/>
                </a:moveTo>
                <a:lnTo>
                  <a:pt x="101" y="0"/>
                </a:lnTo>
                <a:lnTo>
                  <a:pt x="90" y="16"/>
                </a:lnTo>
                <a:lnTo>
                  <a:pt x="78" y="0"/>
                </a:lnTo>
                <a:lnTo>
                  <a:pt x="67" y="16"/>
                </a:lnTo>
                <a:lnTo>
                  <a:pt x="56" y="0"/>
                </a:lnTo>
                <a:lnTo>
                  <a:pt x="44" y="16"/>
                </a:lnTo>
                <a:lnTo>
                  <a:pt x="34" y="0"/>
                </a:lnTo>
                <a:lnTo>
                  <a:pt x="22" y="16"/>
                </a:lnTo>
                <a:lnTo>
                  <a:pt x="11" y="0"/>
                </a:lnTo>
                <a:lnTo>
                  <a:pt x="0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98" name="Line 143"/>
          <p:cNvSpPr>
            <a:spLocks noChangeShapeType="1"/>
          </p:cNvSpPr>
          <p:nvPr/>
        </p:nvSpPr>
        <p:spPr bwMode="auto">
          <a:xfrm>
            <a:off x="4391025" y="3617913"/>
            <a:ext cx="0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99" name="Freeform 144"/>
          <p:cNvSpPr>
            <a:spLocks/>
          </p:cNvSpPr>
          <p:nvPr/>
        </p:nvSpPr>
        <p:spPr bwMode="auto">
          <a:xfrm>
            <a:off x="4111625" y="3554413"/>
            <a:ext cx="120650" cy="133350"/>
          </a:xfrm>
          <a:custGeom>
            <a:avLst/>
            <a:gdLst>
              <a:gd name="T0" fmla="*/ 113407825 w 76"/>
              <a:gd name="T1" fmla="*/ 209173763 h 84"/>
              <a:gd name="T2" fmla="*/ 113407825 w 76"/>
              <a:gd name="T3" fmla="*/ 75604688 h 84"/>
              <a:gd name="T4" fmla="*/ 189012513 w 76"/>
              <a:gd name="T5" fmla="*/ 75604688 h 84"/>
              <a:gd name="T6" fmla="*/ 189012513 w 76"/>
              <a:gd name="T7" fmla="*/ 0 h 84"/>
              <a:gd name="T8" fmla="*/ 0 w 76"/>
              <a:gd name="T9" fmla="*/ 0 h 84"/>
              <a:gd name="T10" fmla="*/ 0 w 76"/>
              <a:gd name="T11" fmla="*/ 209173763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84">
                <a:moveTo>
                  <a:pt x="45" y="83"/>
                </a:moveTo>
                <a:lnTo>
                  <a:pt x="45" y="30"/>
                </a:lnTo>
                <a:lnTo>
                  <a:pt x="75" y="30"/>
                </a:lnTo>
                <a:lnTo>
                  <a:pt x="75" y="0"/>
                </a:lnTo>
                <a:lnTo>
                  <a:pt x="0" y="0"/>
                </a:lnTo>
                <a:lnTo>
                  <a:pt x="0" y="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00" name="Line 145"/>
          <p:cNvSpPr>
            <a:spLocks noChangeShapeType="1"/>
          </p:cNvSpPr>
          <p:nvPr/>
        </p:nvSpPr>
        <p:spPr bwMode="auto">
          <a:xfrm>
            <a:off x="4346575" y="3579813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1" name="Freeform 146"/>
          <p:cNvSpPr>
            <a:spLocks/>
          </p:cNvSpPr>
          <p:nvPr/>
        </p:nvSpPr>
        <p:spPr bwMode="auto">
          <a:xfrm>
            <a:off x="3675063" y="3554413"/>
            <a:ext cx="123825" cy="133350"/>
          </a:xfrm>
          <a:custGeom>
            <a:avLst/>
            <a:gdLst>
              <a:gd name="T0" fmla="*/ 118448138 w 78"/>
              <a:gd name="T1" fmla="*/ 209173763 h 84"/>
              <a:gd name="T2" fmla="*/ 118448138 w 78"/>
              <a:gd name="T3" fmla="*/ 75604688 h 84"/>
              <a:gd name="T4" fmla="*/ 194052825 w 78"/>
              <a:gd name="T5" fmla="*/ 75604688 h 84"/>
              <a:gd name="T6" fmla="*/ 194052825 w 78"/>
              <a:gd name="T7" fmla="*/ 0 h 84"/>
              <a:gd name="T8" fmla="*/ 0 w 78"/>
              <a:gd name="T9" fmla="*/ 0 h 84"/>
              <a:gd name="T10" fmla="*/ 0 w 78"/>
              <a:gd name="T11" fmla="*/ 209173763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" h="84">
                <a:moveTo>
                  <a:pt x="47" y="83"/>
                </a:moveTo>
                <a:lnTo>
                  <a:pt x="47" y="30"/>
                </a:lnTo>
                <a:lnTo>
                  <a:pt x="77" y="30"/>
                </a:lnTo>
                <a:lnTo>
                  <a:pt x="77" y="0"/>
                </a:lnTo>
                <a:lnTo>
                  <a:pt x="0" y="0"/>
                </a:lnTo>
                <a:lnTo>
                  <a:pt x="0" y="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02" name="Line 147"/>
          <p:cNvSpPr>
            <a:spLocks noChangeShapeType="1"/>
          </p:cNvSpPr>
          <p:nvPr/>
        </p:nvSpPr>
        <p:spPr bwMode="auto">
          <a:xfrm>
            <a:off x="4551363" y="4019550"/>
            <a:ext cx="217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3" name="Line 148"/>
          <p:cNvSpPr>
            <a:spLocks noChangeShapeType="1"/>
          </p:cNvSpPr>
          <p:nvPr/>
        </p:nvSpPr>
        <p:spPr bwMode="auto">
          <a:xfrm flipV="1">
            <a:off x="4756150" y="3821113"/>
            <a:ext cx="582613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4" name="Line 149"/>
          <p:cNvSpPr>
            <a:spLocks noChangeShapeType="1"/>
          </p:cNvSpPr>
          <p:nvPr/>
        </p:nvSpPr>
        <p:spPr bwMode="auto">
          <a:xfrm>
            <a:off x="4568825" y="3624263"/>
            <a:ext cx="1588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5" name="Line 150"/>
          <p:cNvSpPr>
            <a:spLocks noChangeShapeType="1"/>
          </p:cNvSpPr>
          <p:nvPr/>
        </p:nvSpPr>
        <p:spPr bwMode="auto">
          <a:xfrm>
            <a:off x="4754563" y="4019550"/>
            <a:ext cx="1587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6" name="Line 151"/>
          <p:cNvSpPr>
            <a:spLocks noChangeShapeType="1"/>
          </p:cNvSpPr>
          <p:nvPr/>
        </p:nvSpPr>
        <p:spPr bwMode="auto">
          <a:xfrm flipH="1">
            <a:off x="3332163" y="3279775"/>
            <a:ext cx="12350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7" name="Line 152"/>
          <p:cNvSpPr>
            <a:spLocks noChangeShapeType="1"/>
          </p:cNvSpPr>
          <p:nvPr/>
        </p:nvSpPr>
        <p:spPr bwMode="auto">
          <a:xfrm flipH="1">
            <a:off x="3330575" y="3689350"/>
            <a:ext cx="12382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8" name="Line 153"/>
          <p:cNvSpPr>
            <a:spLocks noChangeShapeType="1"/>
          </p:cNvSpPr>
          <p:nvPr/>
        </p:nvSpPr>
        <p:spPr bwMode="auto">
          <a:xfrm>
            <a:off x="4056063" y="3556000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09" name="Freeform 154"/>
          <p:cNvSpPr>
            <a:spLocks/>
          </p:cNvSpPr>
          <p:nvPr/>
        </p:nvSpPr>
        <p:spPr bwMode="auto">
          <a:xfrm>
            <a:off x="3967163" y="3543300"/>
            <a:ext cx="87312" cy="26988"/>
          </a:xfrm>
          <a:custGeom>
            <a:avLst/>
            <a:gdLst>
              <a:gd name="T0" fmla="*/ 136087658 w 55"/>
              <a:gd name="T1" fmla="*/ 40323247 h 17"/>
              <a:gd name="T2" fmla="*/ 108365304 w 55"/>
              <a:gd name="T3" fmla="*/ 0 h 17"/>
              <a:gd name="T4" fmla="*/ 83163886 w 55"/>
              <a:gd name="T5" fmla="*/ 40323247 h 17"/>
              <a:gd name="T6" fmla="*/ 52922184 w 55"/>
              <a:gd name="T7" fmla="*/ 0 h 17"/>
              <a:gd name="T8" fmla="*/ 27720766 w 55"/>
              <a:gd name="T9" fmla="*/ 40323247 h 17"/>
              <a:gd name="T10" fmla="*/ 0 w 55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17">
                <a:moveTo>
                  <a:pt x="54" y="16"/>
                </a:moveTo>
                <a:lnTo>
                  <a:pt x="43" y="0"/>
                </a:lnTo>
                <a:lnTo>
                  <a:pt x="33" y="16"/>
                </a:lnTo>
                <a:lnTo>
                  <a:pt x="21" y="0"/>
                </a:lnTo>
                <a:lnTo>
                  <a:pt x="11" y="1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10" name="Line 155"/>
          <p:cNvSpPr>
            <a:spLocks noChangeShapeType="1"/>
          </p:cNvSpPr>
          <p:nvPr/>
        </p:nvSpPr>
        <p:spPr bwMode="auto">
          <a:xfrm flipH="1">
            <a:off x="3951288" y="3541713"/>
            <a:ext cx="158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1" name="Line 156"/>
          <p:cNvSpPr>
            <a:spLocks noChangeShapeType="1"/>
          </p:cNvSpPr>
          <p:nvPr/>
        </p:nvSpPr>
        <p:spPr bwMode="auto">
          <a:xfrm>
            <a:off x="3952875" y="355600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2" name="Line 157"/>
          <p:cNvSpPr>
            <a:spLocks noChangeShapeType="1"/>
          </p:cNvSpPr>
          <p:nvPr/>
        </p:nvSpPr>
        <p:spPr bwMode="auto">
          <a:xfrm flipV="1">
            <a:off x="4057650" y="3281363"/>
            <a:ext cx="1588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3" name="Freeform 158"/>
          <p:cNvSpPr>
            <a:spLocks/>
          </p:cNvSpPr>
          <p:nvPr/>
        </p:nvSpPr>
        <p:spPr bwMode="auto">
          <a:xfrm>
            <a:off x="3965575" y="3408363"/>
            <a:ext cx="87313" cy="26987"/>
          </a:xfrm>
          <a:custGeom>
            <a:avLst/>
            <a:gdLst>
              <a:gd name="T0" fmla="*/ 136089217 w 55"/>
              <a:gd name="T1" fmla="*/ 0 h 17"/>
              <a:gd name="T2" fmla="*/ 108368133 w 55"/>
              <a:gd name="T3" fmla="*/ 40321753 h 17"/>
              <a:gd name="T4" fmla="*/ 83166426 w 55"/>
              <a:gd name="T5" fmla="*/ 0 h 17"/>
              <a:gd name="T6" fmla="*/ 52924378 w 55"/>
              <a:gd name="T7" fmla="*/ 40321753 h 17"/>
              <a:gd name="T8" fmla="*/ 27722671 w 55"/>
              <a:gd name="T9" fmla="*/ 0 h 17"/>
              <a:gd name="T10" fmla="*/ 0 w 55"/>
              <a:gd name="T11" fmla="*/ 40321753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17">
                <a:moveTo>
                  <a:pt x="54" y="0"/>
                </a:moveTo>
                <a:lnTo>
                  <a:pt x="43" y="16"/>
                </a:lnTo>
                <a:lnTo>
                  <a:pt x="33" y="0"/>
                </a:lnTo>
                <a:lnTo>
                  <a:pt x="21" y="16"/>
                </a:lnTo>
                <a:lnTo>
                  <a:pt x="11" y="0"/>
                </a:lnTo>
                <a:lnTo>
                  <a:pt x="0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14" name="Line 159"/>
          <p:cNvSpPr>
            <a:spLocks noChangeShapeType="1"/>
          </p:cNvSpPr>
          <p:nvPr/>
        </p:nvSpPr>
        <p:spPr bwMode="auto">
          <a:xfrm flipH="1" flipV="1">
            <a:off x="3952875" y="3413125"/>
            <a:ext cx="158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5" name="Line 160"/>
          <p:cNvSpPr>
            <a:spLocks noChangeShapeType="1"/>
          </p:cNvSpPr>
          <p:nvPr/>
        </p:nvSpPr>
        <p:spPr bwMode="auto">
          <a:xfrm flipH="1" flipV="1">
            <a:off x="3956050" y="3281363"/>
            <a:ext cx="1588" cy="141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6" name="Line 161"/>
          <p:cNvSpPr>
            <a:spLocks noChangeShapeType="1"/>
          </p:cNvSpPr>
          <p:nvPr/>
        </p:nvSpPr>
        <p:spPr bwMode="auto">
          <a:xfrm flipH="1">
            <a:off x="3268663" y="3452813"/>
            <a:ext cx="54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7" name="Line 162"/>
          <p:cNvSpPr>
            <a:spLocks noChangeShapeType="1"/>
          </p:cNvSpPr>
          <p:nvPr/>
        </p:nvSpPr>
        <p:spPr bwMode="auto">
          <a:xfrm>
            <a:off x="3268663" y="3519488"/>
            <a:ext cx="54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8" name="Line 163"/>
          <p:cNvSpPr>
            <a:spLocks noChangeShapeType="1"/>
          </p:cNvSpPr>
          <p:nvPr/>
        </p:nvSpPr>
        <p:spPr bwMode="auto">
          <a:xfrm>
            <a:off x="3267075" y="3454400"/>
            <a:ext cx="0" cy="65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19" name="Line 164"/>
          <p:cNvSpPr>
            <a:spLocks noChangeShapeType="1"/>
          </p:cNvSpPr>
          <p:nvPr/>
        </p:nvSpPr>
        <p:spPr bwMode="auto">
          <a:xfrm flipH="1">
            <a:off x="3898900" y="3521075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20" name="Line 165"/>
          <p:cNvSpPr>
            <a:spLocks noChangeShapeType="1"/>
          </p:cNvSpPr>
          <p:nvPr/>
        </p:nvSpPr>
        <p:spPr bwMode="auto">
          <a:xfrm flipH="1">
            <a:off x="3902075" y="3451225"/>
            <a:ext cx="350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21" name="Line 166"/>
          <p:cNvSpPr>
            <a:spLocks noChangeShapeType="1"/>
          </p:cNvSpPr>
          <p:nvPr/>
        </p:nvSpPr>
        <p:spPr bwMode="auto">
          <a:xfrm>
            <a:off x="5548313" y="3281363"/>
            <a:ext cx="12477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22" name="Freeform 167"/>
          <p:cNvSpPr>
            <a:spLocks/>
          </p:cNvSpPr>
          <p:nvPr/>
        </p:nvSpPr>
        <p:spPr bwMode="auto">
          <a:xfrm>
            <a:off x="5878513" y="3294063"/>
            <a:ext cx="122237" cy="120650"/>
          </a:xfrm>
          <a:custGeom>
            <a:avLst/>
            <a:gdLst>
              <a:gd name="T0" fmla="*/ 78123730 w 77"/>
              <a:gd name="T1" fmla="*/ 0 h 76"/>
              <a:gd name="T2" fmla="*/ 78123730 w 77"/>
              <a:gd name="T3" fmla="*/ 118448138 h 76"/>
              <a:gd name="T4" fmla="*/ 0 w 77"/>
              <a:gd name="T5" fmla="*/ 118448138 h 76"/>
              <a:gd name="T6" fmla="*/ 0 w 77"/>
              <a:gd name="T7" fmla="*/ 189012513 h 76"/>
              <a:gd name="T8" fmla="*/ 191531092 w 77"/>
              <a:gd name="T9" fmla="*/ 189012513 h 76"/>
              <a:gd name="T10" fmla="*/ 191531092 w 77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76">
                <a:moveTo>
                  <a:pt x="31" y="0"/>
                </a:moveTo>
                <a:lnTo>
                  <a:pt x="31" y="47"/>
                </a:lnTo>
                <a:lnTo>
                  <a:pt x="0" y="47"/>
                </a:lnTo>
                <a:lnTo>
                  <a:pt x="0" y="75"/>
                </a:lnTo>
                <a:lnTo>
                  <a:pt x="76" y="75"/>
                </a:lnTo>
                <a:lnTo>
                  <a:pt x="76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3" name="Freeform 168"/>
          <p:cNvSpPr>
            <a:spLocks/>
          </p:cNvSpPr>
          <p:nvPr/>
        </p:nvSpPr>
        <p:spPr bwMode="auto">
          <a:xfrm>
            <a:off x="6319838" y="3284538"/>
            <a:ext cx="120650" cy="130175"/>
          </a:xfrm>
          <a:custGeom>
            <a:avLst/>
            <a:gdLst>
              <a:gd name="T0" fmla="*/ 75604688 w 76"/>
              <a:gd name="T1" fmla="*/ 0 h 82"/>
              <a:gd name="T2" fmla="*/ 75604688 w 76"/>
              <a:gd name="T3" fmla="*/ 128528763 h 82"/>
              <a:gd name="T4" fmla="*/ 0 w 76"/>
              <a:gd name="T5" fmla="*/ 128528763 h 82"/>
              <a:gd name="T6" fmla="*/ 0 w 76"/>
              <a:gd name="T7" fmla="*/ 204133450 h 82"/>
              <a:gd name="T8" fmla="*/ 189012513 w 76"/>
              <a:gd name="T9" fmla="*/ 204133450 h 82"/>
              <a:gd name="T10" fmla="*/ 189012513 w 76"/>
              <a:gd name="T11" fmla="*/ 0 h 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82">
                <a:moveTo>
                  <a:pt x="30" y="0"/>
                </a:moveTo>
                <a:lnTo>
                  <a:pt x="30" y="51"/>
                </a:lnTo>
                <a:lnTo>
                  <a:pt x="0" y="51"/>
                </a:lnTo>
                <a:lnTo>
                  <a:pt x="0" y="81"/>
                </a:lnTo>
                <a:lnTo>
                  <a:pt x="75" y="81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4" name="Freeform 169"/>
          <p:cNvSpPr>
            <a:spLocks/>
          </p:cNvSpPr>
          <p:nvPr/>
        </p:nvSpPr>
        <p:spPr bwMode="auto">
          <a:xfrm>
            <a:off x="5878513" y="3554413"/>
            <a:ext cx="122237" cy="133350"/>
          </a:xfrm>
          <a:custGeom>
            <a:avLst/>
            <a:gdLst>
              <a:gd name="T0" fmla="*/ 78123730 w 77"/>
              <a:gd name="T1" fmla="*/ 209173763 h 84"/>
              <a:gd name="T2" fmla="*/ 78123730 w 77"/>
              <a:gd name="T3" fmla="*/ 75604688 h 84"/>
              <a:gd name="T4" fmla="*/ 0 w 77"/>
              <a:gd name="T5" fmla="*/ 75604688 h 84"/>
              <a:gd name="T6" fmla="*/ 0 w 77"/>
              <a:gd name="T7" fmla="*/ 0 h 84"/>
              <a:gd name="T8" fmla="*/ 191531092 w 77"/>
              <a:gd name="T9" fmla="*/ 0 h 84"/>
              <a:gd name="T10" fmla="*/ 191531092 w 77"/>
              <a:gd name="T11" fmla="*/ 209173763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" h="84">
                <a:moveTo>
                  <a:pt x="31" y="83"/>
                </a:moveTo>
                <a:lnTo>
                  <a:pt x="31" y="30"/>
                </a:lnTo>
                <a:lnTo>
                  <a:pt x="0" y="30"/>
                </a:lnTo>
                <a:lnTo>
                  <a:pt x="0" y="0"/>
                </a:lnTo>
                <a:lnTo>
                  <a:pt x="76" y="0"/>
                </a:lnTo>
                <a:lnTo>
                  <a:pt x="76" y="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5" name="Freeform 170"/>
          <p:cNvSpPr>
            <a:spLocks/>
          </p:cNvSpPr>
          <p:nvPr/>
        </p:nvSpPr>
        <p:spPr bwMode="auto">
          <a:xfrm>
            <a:off x="6319838" y="3554413"/>
            <a:ext cx="120650" cy="133350"/>
          </a:xfrm>
          <a:custGeom>
            <a:avLst/>
            <a:gdLst>
              <a:gd name="T0" fmla="*/ 75604688 w 76"/>
              <a:gd name="T1" fmla="*/ 209173763 h 84"/>
              <a:gd name="T2" fmla="*/ 75604688 w 76"/>
              <a:gd name="T3" fmla="*/ 75604688 h 84"/>
              <a:gd name="T4" fmla="*/ 0 w 76"/>
              <a:gd name="T5" fmla="*/ 75604688 h 84"/>
              <a:gd name="T6" fmla="*/ 0 w 76"/>
              <a:gd name="T7" fmla="*/ 0 h 84"/>
              <a:gd name="T8" fmla="*/ 189012513 w 76"/>
              <a:gd name="T9" fmla="*/ 0 h 84"/>
              <a:gd name="T10" fmla="*/ 189012513 w 76"/>
              <a:gd name="T11" fmla="*/ 209173763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6" h="84">
                <a:moveTo>
                  <a:pt x="30" y="83"/>
                </a:moveTo>
                <a:lnTo>
                  <a:pt x="30" y="30"/>
                </a:lnTo>
                <a:lnTo>
                  <a:pt x="0" y="30"/>
                </a:lnTo>
                <a:lnTo>
                  <a:pt x="0" y="0"/>
                </a:lnTo>
                <a:lnTo>
                  <a:pt x="75" y="0"/>
                </a:lnTo>
                <a:lnTo>
                  <a:pt x="75" y="8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6" name="Line 171"/>
          <p:cNvSpPr>
            <a:spLocks noChangeShapeType="1"/>
          </p:cNvSpPr>
          <p:nvPr/>
        </p:nvSpPr>
        <p:spPr bwMode="auto">
          <a:xfrm>
            <a:off x="6053138" y="3556000"/>
            <a:ext cx="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27" name="Freeform 172"/>
          <p:cNvSpPr>
            <a:spLocks/>
          </p:cNvSpPr>
          <p:nvPr/>
        </p:nvSpPr>
        <p:spPr bwMode="auto">
          <a:xfrm>
            <a:off x="6053138" y="3536950"/>
            <a:ext cx="93662" cy="26988"/>
          </a:xfrm>
          <a:custGeom>
            <a:avLst/>
            <a:gdLst>
              <a:gd name="T0" fmla="*/ 0 w 59"/>
              <a:gd name="T1" fmla="*/ 40323247 h 17"/>
              <a:gd name="T2" fmla="*/ 30241714 w 59"/>
              <a:gd name="T3" fmla="*/ 0 h 17"/>
              <a:gd name="T4" fmla="*/ 57962491 w 59"/>
              <a:gd name="T5" fmla="*/ 40323247 h 17"/>
              <a:gd name="T6" fmla="*/ 88204204 w 59"/>
              <a:gd name="T7" fmla="*/ 0 h 17"/>
              <a:gd name="T8" fmla="*/ 115926569 w 59"/>
              <a:gd name="T9" fmla="*/ 40323247 h 17"/>
              <a:gd name="T10" fmla="*/ 146168282 w 59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" h="17">
                <a:moveTo>
                  <a:pt x="0" y="16"/>
                </a:moveTo>
                <a:lnTo>
                  <a:pt x="12" y="0"/>
                </a:lnTo>
                <a:lnTo>
                  <a:pt x="23" y="16"/>
                </a:lnTo>
                <a:lnTo>
                  <a:pt x="35" y="0"/>
                </a:lnTo>
                <a:lnTo>
                  <a:pt x="46" y="16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28" name="Line 173"/>
          <p:cNvSpPr>
            <a:spLocks noChangeShapeType="1"/>
          </p:cNvSpPr>
          <p:nvPr/>
        </p:nvSpPr>
        <p:spPr bwMode="auto">
          <a:xfrm>
            <a:off x="6146800" y="3538538"/>
            <a:ext cx="1905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29" name="Line 174"/>
          <p:cNvSpPr>
            <a:spLocks noChangeShapeType="1"/>
          </p:cNvSpPr>
          <p:nvPr/>
        </p:nvSpPr>
        <p:spPr bwMode="auto">
          <a:xfrm>
            <a:off x="6162675" y="3556000"/>
            <a:ext cx="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0" name="Line 175"/>
          <p:cNvSpPr>
            <a:spLocks noChangeShapeType="1"/>
          </p:cNvSpPr>
          <p:nvPr/>
        </p:nvSpPr>
        <p:spPr bwMode="auto">
          <a:xfrm flipV="1">
            <a:off x="6053138" y="3281363"/>
            <a:ext cx="0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1" name="Freeform 176"/>
          <p:cNvSpPr>
            <a:spLocks/>
          </p:cNvSpPr>
          <p:nvPr/>
        </p:nvSpPr>
        <p:spPr bwMode="auto">
          <a:xfrm>
            <a:off x="6053138" y="3413125"/>
            <a:ext cx="93662" cy="26988"/>
          </a:xfrm>
          <a:custGeom>
            <a:avLst/>
            <a:gdLst>
              <a:gd name="T0" fmla="*/ 0 w 59"/>
              <a:gd name="T1" fmla="*/ 0 h 17"/>
              <a:gd name="T2" fmla="*/ 30241714 w 59"/>
              <a:gd name="T3" fmla="*/ 40323247 h 17"/>
              <a:gd name="T4" fmla="*/ 57962491 w 59"/>
              <a:gd name="T5" fmla="*/ 0 h 17"/>
              <a:gd name="T6" fmla="*/ 88204204 w 59"/>
              <a:gd name="T7" fmla="*/ 40323247 h 17"/>
              <a:gd name="T8" fmla="*/ 115926569 w 59"/>
              <a:gd name="T9" fmla="*/ 0 h 17"/>
              <a:gd name="T10" fmla="*/ 146168282 w 59"/>
              <a:gd name="T11" fmla="*/ 403232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" h="17">
                <a:moveTo>
                  <a:pt x="0" y="0"/>
                </a:moveTo>
                <a:lnTo>
                  <a:pt x="12" y="16"/>
                </a:lnTo>
                <a:lnTo>
                  <a:pt x="23" y="0"/>
                </a:lnTo>
                <a:lnTo>
                  <a:pt x="35" y="16"/>
                </a:lnTo>
                <a:lnTo>
                  <a:pt x="46" y="0"/>
                </a:lnTo>
                <a:lnTo>
                  <a:pt x="5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32" name="Line 177"/>
          <p:cNvSpPr>
            <a:spLocks noChangeShapeType="1"/>
          </p:cNvSpPr>
          <p:nvPr/>
        </p:nvSpPr>
        <p:spPr bwMode="auto">
          <a:xfrm flipV="1">
            <a:off x="6148388" y="3403600"/>
            <a:ext cx="14287" cy="36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3" name="Line 178"/>
          <p:cNvSpPr>
            <a:spLocks noChangeShapeType="1"/>
          </p:cNvSpPr>
          <p:nvPr/>
        </p:nvSpPr>
        <p:spPr bwMode="auto">
          <a:xfrm flipV="1">
            <a:off x="6162675" y="32845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4" name="Line 179"/>
          <p:cNvSpPr>
            <a:spLocks noChangeShapeType="1"/>
          </p:cNvSpPr>
          <p:nvPr/>
        </p:nvSpPr>
        <p:spPr bwMode="auto">
          <a:xfrm>
            <a:off x="6289675" y="3452813"/>
            <a:ext cx="563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5" name="Line 180"/>
          <p:cNvSpPr>
            <a:spLocks noChangeShapeType="1"/>
          </p:cNvSpPr>
          <p:nvPr/>
        </p:nvSpPr>
        <p:spPr bwMode="auto">
          <a:xfrm flipH="1" flipV="1">
            <a:off x="6288088" y="3524250"/>
            <a:ext cx="5667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6" name="Line 181"/>
          <p:cNvSpPr>
            <a:spLocks noChangeShapeType="1"/>
          </p:cNvSpPr>
          <p:nvPr/>
        </p:nvSpPr>
        <p:spPr bwMode="auto">
          <a:xfrm>
            <a:off x="5861050" y="3522663"/>
            <a:ext cx="350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7" name="Line 182"/>
          <p:cNvSpPr>
            <a:spLocks noChangeShapeType="1"/>
          </p:cNvSpPr>
          <p:nvPr/>
        </p:nvSpPr>
        <p:spPr bwMode="auto">
          <a:xfrm flipV="1">
            <a:off x="5849938" y="3451225"/>
            <a:ext cx="3651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8" name="Line 183"/>
          <p:cNvSpPr>
            <a:spLocks noChangeShapeType="1"/>
          </p:cNvSpPr>
          <p:nvPr/>
        </p:nvSpPr>
        <p:spPr bwMode="auto">
          <a:xfrm flipH="1">
            <a:off x="5468938" y="3390900"/>
            <a:ext cx="3063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39" name="Line 184"/>
          <p:cNvSpPr>
            <a:spLocks noChangeShapeType="1"/>
          </p:cNvSpPr>
          <p:nvPr/>
        </p:nvSpPr>
        <p:spPr bwMode="auto">
          <a:xfrm flipH="1">
            <a:off x="5472113" y="3576638"/>
            <a:ext cx="30321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40" name="Line 185"/>
          <p:cNvSpPr>
            <a:spLocks noChangeShapeType="1"/>
          </p:cNvSpPr>
          <p:nvPr/>
        </p:nvSpPr>
        <p:spPr bwMode="auto">
          <a:xfrm>
            <a:off x="5551488" y="3689350"/>
            <a:ext cx="1236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41" name="Freeform 186"/>
          <p:cNvSpPr>
            <a:spLocks/>
          </p:cNvSpPr>
          <p:nvPr/>
        </p:nvSpPr>
        <p:spPr bwMode="auto">
          <a:xfrm>
            <a:off x="4614863" y="2716213"/>
            <a:ext cx="96837" cy="1587"/>
          </a:xfrm>
          <a:custGeom>
            <a:avLst/>
            <a:gdLst>
              <a:gd name="T0" fmla="*/ 0 w 61"/>
              <a:gd name="T1" fmla="*/ 0 h 1"/>
              <a:gd name="T2" fmla="*/ 75604297 w 61"/>
              <a:gd name="T3" fmla="*/ 0 h 1"/>
              <a:gd name="T4" fmla="*/ 151208594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42" name="Rectangle 187"/>
          <p:cNvSpPr>
            <a:spLocks noChangeArrowheads="1"/>
          </p:cNvSpPr>
          <p:nvPr/>
        </p:nvSpPr>
        <p:spPr bwMode="auto">
          <a:xfrm>
            <a:off x="4260850" y="3313113"/>
            <a:ext cx="74613" cy="346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743" name="Rectangle 188"/>
          <p:cNvSpPr>
            <a:spLocks noChangeArrowheads="1"/>
          </p:cNvSpPr>
          <p:nvPr/>
        </p:nvSpPr>
        <p:spPr bwMode="auto">
          <a:xfrm>
            <a:off x="3819525" y="3313113"/>
            <a:ext cx="74613" cy="3460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744" name="Line 189"/>
          <p:cNvSpPr>
            <a:spLocks noChangeShapeType="1"/>
          </p:cNvSpPr>
          <p:nvPr/>
        </p:nvSpPr>
        <p:spPr bwMode="auto">
          <a:xfrm flipV="1">
            <a:off x="5334000" y="3760788"/>
            <a:ext cx="0" cy="6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45" name="Line 190"/>
          <p:cNvSpPr>
            <a:spLocks noChangeShapeType="1"/>
          </p:cNvSpPr>
          <p:nvPr/>
        </p:nvSpPr>
        <p:spPr bwMode="auto">
          <a:xfrm>
            <a:off x="6859588" y="3448050"/>
            <a:ext cx="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91"/>
          <p:cNvGrpSpPr>
            <a:grpSpLocks/>
          </p:cNvGrpSpPr>
          <p:nvPr/>
        </p:nvGrpSpPr>
        <p:grpSpPr bwMode="auto">
          <a:xfrm>
            <a:off x="3338513" y="3289300"/>
            <a:ext cx="249237" cy="142875"/>
            <a:chOff x="1474" y="2251"/>
            <a:chExt cx="610" cy="385"/>
          </a:xfrm>
        </p:grpSpPr>
        <p:sp>
          <p:nvSpPr>
            <p:cNvPr id="24146" name="Rectangle 192"/>
            <p:cNvSpPr>
              <a:spLocks noChangeAspect="1" noChangeArrowheads="1"/>
            </p:cNvSpPr>
            <p:nvPr/>
          </p:nvSpPr>
          <p:spPr bwMode="auto">
            <a:xfrm>
              <a:off x="1729" y="2251"/>
              <a:ext cx="93" cy="17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47" name="Freeform 193"/>
            <p:cNvSpPr>
              <a:spLocks noChangeAspect="1"/>
            </p:cNvSpPr>
            <p:nvPr/>
          </p:nvSpPr>
          <p:spPr bwMode="auto">
            <a:xfrm flipH="1">
              <a:off x="1861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48" name="Rectangle 194"/>
            <p:cNvSpPr>
              <a:spLocks noChangeAspect="1" noChangeArrowheads="1"/>
            </p:cNvSpPr>
            <p:nvPr/>
          </p:nvSpPr>
          <p:spPr bwMode="auto">
            <a:xfrm>
              <a:off x="1474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49" name="Rectangle 195"/>
            <p:cNvSpPr>
              <a:spLocks noChangeAspect="1" noChangeArrowheads="1"/>
            </p:cNvSpPr>
            <p:nvPr/>
          </p:nvSpPr>
          <p:spPr bwMode="auto">
            <a:xfrm>
              <a:off x="1566" y="2251"/>
              <a:ext cx="176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50" name="Rectangle 196"/>
            <p:cNvSpPr>
              <a:spLocks noChangeAspect="1" noChangeArrowheads="1"/>
            </p:cNvSpPr>
            <p:nvPr/>
          </p:nvSpPr>
          <p:spPr bwMode="auto">
            <a:xfrm>
              <a:off x="1813" y="2251"/>
              <a:ext cx="175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51" name="Rectangle 197"/>
            <p:cNvSpPr>
              <a:spLocks noChangeAspect="1" noChangeArrowheads="1"/>
            </p:cNvSpPr>
            <p:nvPr/>
          </p:nvSpPr>
          <p:spPr bwMode="auto">
            <a:xfrm>
              <a:off x="1988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52" name="Freeform 198"/>
            <p:cNvSpPr>
              <a:spLocks noChangeAspect="1"/>
            </p:cNvSpPr>
            <p:nvPr/>
          </p:nvSpPr>
          <p:spPr bwMode="auto">
            <a:xfrm flipH="1">
              <a:off x="1840" y="2480"/>
              <a:ext cx="21" cy="156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7 h 1467"/>
                <a:gd name="T6" fmla="*/ 0 w 831"/>
                <a:gd name="T7" fmla="*/ 17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3" name="Freeform 199"/>
            <p:cNvSpPr>
              <a:spLocks noChangeAspect="1"/>
            </p:cNvSpPr>
            <p:nvPr/>
          </p:nvSpPr>
          <p:spPr bwMode="auto">
            <a:xfrm flipH="1">
              <a:off x="1925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4" name="Freeform 200"/>
            <p:cNvSpPr>
              <a:spLocks noChangeAspect="1"/>
            </p:cNvSpPr>
            <p:nvPr/>
          </p:nvSpPr>
          <p:spPr bwMode="auto">
            <a:xfrm flipH="1">
              <a:off x="1874" y="2480"/>
              <a:ext cx="62" cy="153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5" name="Freeform 201"/>
            <p:cNvSpPr>
              <a:spLocks noChangeAspect="1"/>
            </p:cNvSpPr>
            <p:nvPr/>
          </p:nvSpPr>
          <p:spPr bwMode="auto">
            <a:xfrm flipH="1">
              <a:off x="1969" y="2480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6" name="Freeform 202"/>
            <p:cNvSpPr>
              <a:spLocks noChangeAspect="1"/>
            </p:cNvSpPr>
            <p:nvPr/>
          </p:nvSpPr>
          <p:spPr bwMode="auto">
            <a:xfrm flipH="1">
              <a:off x="1949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7" name="Freeform 203"/>
            <p:cNvSpPr>
              <a:spLocks noChangeAspect="1"/>
            </p:cNvSpPr>
            <p:nvPr/>
          </p:nvSpPr>
          <p:spPr bwMode="auto">
            <a:xfrm flipH="1">
              <a:off x="1816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8" name="Freeform 204"/>
            <p:cNvSpPr>
              <a:spLocks noChangeAspect="1"/>
            </p:cNvSpPr>
            <p:nvPr/>
          </p:nvSpPr>
          <p:spPr bwMode="auto">
            <a:xfrm flipH="1">
              <a:off x="1677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59" name="Freeform 205"/>
            <p:cNvSpPr>
              <a:spLocks noChangeAspect="1"/>
            </p:cNvSpPr>
            <p:nvPr/>
          </p:nvSpPr>
          <p:spPr bwMode="auto">
            <a:xfrm flipH="1">
              <a:off x="1613" y="2481"/>
              <a:ext cx="25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0" name="Freeform 206"/>
            <p:cNvSpPr>
              <a:spLocks noChangeAspect="1"/>
            </p:cNvSpPr>
            <p:nvPr/>
          </p:nvSpPr>
          <p:spPr bwMode="auto">
            <a:xfrm flipH="1">
              <a:off x="1593" y="2480"/>
              <a:ext cx="21" cy="13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1" name="Freeform 207"/>
            <p:cNvSpPr>
              <a:spLocks noChangeAspect="1"/>
            </p:cNvSpPr>
            <p:nvPr/>
          </p:nvSpPr>
          <p:spPr bwMode="auto">
            <a:xfrm flipH="1">
              <a:off x="1721" y="2481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2" name="Freeform 208"/>
            <p:cNvSpPr>
              <a:spLocks noChangeAspect="1"/>
            </p:cNvSpPr>
            <p:nvPr/>
          </p:nvSpPr>
          <p:spPr bwMode="auto">
            <a:xfrm flipH="1">
              <a:off x="1701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3" name="Freeform 209"/>
            <p:cNvSpPr>
              <a:spLocks noChangeAspect="1"/>
            </p:cNvSpPr>
            <p:nvPr/>
          </p:nvSpPr>
          <p:spPr bwMode="auto">
            <a:xfrm flipH="1">
              <a:off x="1569" y="2481"/>
              <a:ext cx="23" cy="15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4" name="AutoShape 210"/>
            <p:cNvSpPr>
              <a:spLocks noChangeAspect="1" noChangeArrowheads="1"/>
            </p:cNvSpPr>
            <p:nvPr/>
          </p:nvSpPr>
          <p:spPr bwMode="auto">
            <a:xfrm flipH="1" flipV="1">
              <a:off x="1741" y="2506"/>
              <a:ext cx="75" cy="9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65" name="Freeform 211"/>
            <p:cNvSpPr>
              <a:spLocks noChangeAspect="1"/>
            </p:cNvSpPr>
            <p:nvPr/>
          </p:nvSpPr>
          <p:spPr bwMode="auto">
            <a:xfrm flipH="1">
              <a:off x="1627" y="2482"/>
              <a:ext cx="62" cy="149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5 h 1467"/>
                <a:gd name="T6" fmla="*/ 0 w 831"/>
                <a:gd name="T7" fmla="*/ 15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349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66" name="Oval 212"/>
            <p:cNvSpPr>
              <a:spLocks noChangeAspect="1" noChangeArrowheads="1"/>
            </p:cNvSpPr>
            <p:nvPr/>
          </p:nvSpPr>
          <p:spPr bwMode="auto">
            <a:xfrm>
              <a:off x="1876" y="2451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67" name="Oval 213"/>
            <p:cNvSpPr>
              <a:spLocks noChangeAspect="1" noChangeArrowheads="1"/>
            </p:cNvSpPr>
            <p:nvPr/>
          </p:nvSpPr>
          <p:spPr bwMode="auto">
            <a:xfrm>
              <a:off x="1630" y="2452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14"/>
          <p:cNvGrpSpPr>
            <a:grpSpLocks/>
          </p:cNvGrpSpPr>
          <p:nvPr/>
        </p:nvGrpSpPr>
        <p:grpSpPr bwMode="auto">
          <a:xfrm flipH="1">
            <a:off x="6543675" y="3289300"/>
            <a:ext cx="249238" cy="142875"/>
            <a:chOff x="1474" y="2251"/>
            <a:chExt cx="610" cy="385"/>
          </a:xfrm>
        </p:grpSpPr>
        <p:sp>
          <p:nvSpPr>
            <p:cNvPr id="24124" name="Rectangle 215"/>
            <p:cNvSpPr>
              <a:spLocks noChangeAspect="1" noChangeArrowheads="1"/>
            </p:cNvSpPr>
            <p:nvPr/>
          </p:nvSpPr>
          <p:spPr bwMode="auto">
            <a:xfrm>
              <a:off x="1729" y="2251"/>
              <a:ext cx="93" cy="17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5" name="Freeform 216"/>
            <p:cNvSpPr>
              <a:spLocks noChangeAspect="1"/>
            </p:cNvSpPr>
            <p:nvPr/>
          </p:nvSpPr>
          <p:spPr bwMode="auto">
            <a:xfrm flipH="1">
              <a:off x="1861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26" name="Rectangle 217"/>
            <p:cNvSpPr>
              <a:spLocks noChangeAspect="1" noChangeArrowheads="1"/>
            </p:cNvSpPr>
            <p:nvPr/>
          </p:nvSpPr>
          <p:spPr bwMode="auto">
            <a:xfrm>
              <a:off x="1474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7" name="Rectangle 218"/>
            <p:cNvSpPr>
              <a:spLocks noChangeAspect="1" noChangeArrowheads="1"/>
            </p:cNvSpPr>
            <p:nvPr/>
          </p:nvSpPr>
          <p:spPr bwMode="auto">
            <a:xfrm>
              <a:off x="1566" y="2251"/>
              <a:ext cx="176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8" name="Rectangle 219"/>
            <p:cNvSpPr>
              <a:spLocks noChangeAspect="1" noChangeArrowheads="1"/>
            </p:cNvSpPr>
            <p:nvPr/>
          </p:nvSpPr>
          <p:spPr bwMode="auto">
            <a:xfrm>
              <a:off x="1813" y="2251"/>
              <a:ext cx="175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9" name="Rectangle 220"/>
            <p:cNvSpPr>
              <a:spLocks noChangeAspect="1" noChangeArrowheads="1"/>
            </p:cNvSpPr>
            <p:nvPr/>
          </p:nvSpPr>
          <p:spPr bwMode="auto">
            <a:xfrm>
              <a:off x="1988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30" name="Freeform 221"/>
            <p:cNvSpPr>
              <a:spLocks noChangeAspect="1"/>
            </p:cNvSpPr>
            <p:nvPr/>
          </p:nvSpPr>
          <p:spPr bwMode="auto">
            <a:xfrm flipH="1">
              <a:off x="1840" y="2480"/>
              <a:ext cx="21" cy="156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7 h 1467"/>
                <a:gd name="T6" fmla="*/ 0 w 831"/>
                <a:gd name="T7" fmla="*/ 17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1" name="Freeform 222"/>
            <p:cNvSpPr>
              <a:spLocks noChangeAspect="1"/>
            </p:cNvSpPr>
            <p:nvPr/>
          </p:nvSpPr>
          <p:spPr bwMode="auto">
            <a:xfrm flipH="1">
              <a:off x="1925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2" name="Freeform 223"/>
            <p:cNvSpPr>
              <a:spLocks noChangeAspect="1"/>
            </p:cNvSpPr>
            <p:nvPr/>
          </p:nvSpPr>
          <p:spPr bwMode="auto">
            <a:xfrm flipH="1">
              <a:off x="1874" y="2480"/>
              <a:ext cx="62" cy="153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3" name="Freeform 224"/>
            <p:cNvSpPr>
              <a:spLocks noChangeAspect="1"/>
            </p:cNvSpPr>
            <p:nvPr/>
          </p:nvSpPr>
          <p:spPr bwMode="auto">
            <a:xfrm flipH="1">
              <a:off x="1969" y="2480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4" name="Freeform 225"/>
            <p:cNvSpPr>
              <a:spLocks noChangeAspect="1"/>
            </p:cNvSpPr>
            <p:nvPr/>
          </p:nvSpPr>
          <p:spPr bwMode="auto">
            <a:xfrm flipH="1">
              <a:off x="1949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5" name="Freeform 226"/>
            <p:cNvSpPr>
              <a:spLocks noChangeAspect="1"/>
            </p:cNvSpPr>
            <p:nvPr/>
          </p:nvSpPr>
          <p:spPr bwMode="auto">
            <a:xfrm flipH="1">
              <a:off x="1816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6" name="Freeform 227"/>
            <p:cNvSpPr>
              <a:spLocks noChangeAspect="1"/>
            </p:cNvSpPr>
            <p:nvPr/>
          </p:nvSpPr>
          <p:spPr bwMode="auto">
            <a:xfrm flipH="1">
              <a:off x="1677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7" name="Freeform 228"/>
            <p:cNvSpPr>
              <a:spLocks noChangeAspect="1"/>
            </p:cNvSpPr>
            <p:nvPr/>
          </p:nvSpPr>
          <p:spPr bwMode="auto">
            <a:xfrm flipH="1">
              <a:off x="1613" y="2481"/>
              <a:ext cx="25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8" name="Freeform 229"/>
            <p:cNvSpPr>
              <a:spLocks noChangeAspect="1"/>
            </p:cNvSpPr>
            <p:nvPr/>
          </p:nvSpPr>
          <p:spPr bwMode="auto">
            <a:xfrm flipH="1">
              <a:off x="1593" y="2480"/>
              <a:ext cx="21" cy="13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39" name="Freeform 230"/>
            <p:cNvSpPr>
              <a:spLocks noChangeAspect="1"/>
            </p:cNvSpPr>
            <p:nvPr/>
          </p:nvSpPr>
          <p:spPr bwMode="auto">
            <a:xfrm flipH="1">
              <a:off x="1721" y="2481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40" name="Freeform 231"/>
            <p:cNvSpPr>
              <a:spLocks noChangeAspect="1"/>
            </p:cNvSpPr>
            <p:nvPr/>
          </p:nvSpPr>
          <p:spPr bwMode="auto">
            <a:xfrm flipH="1">
              <a:off x="1701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41" name="Freeform 232"/>
            <p:cNvSpPr>
              <a:spLocks noChangeAspect="1"/>
            </p:cNvSpPr>
            <p:nvPr/>
          </p:nvSpPr>
          <p:spPr bwMode="auto">
            <a:xfrm flipH="1">
              <a:off x="1569" y="2481"/>
              <a:ext cx="23" cy="15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42" name="AutoShape 233"/>
            <p:cNvSpPr>
              <a:spLocks noChangeAspect="1" noChangeArrowheads="1"/>
            </p:cNvSpPr>
            <p:nvPr/>
          </p:nvSpPr>
          <p:spPr bwMode="auto">
            <a:xfrm flipH="1" flipV="1">
              <a:off x="1741" y="2506"/>
              <a:ext cx="75" cy="9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43" name="Freeform 234"/>
            <p:cNvSpPr>
              <a:spLocks noChangeAspect="1"/>
            </p:cNvSpPr>
            <p:nvPr/>
          </p:nvSpPr>
          <p:spPr bwMode="auto">
            <a:xfrm flipH="1">
              <a:off x="1627" y="2482"/>
              <a:ext cx="62" cy="149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5 h 1467"/>
                <a:gd name="T6" fmla="*/ 0 w 831"/>
                <a:gd name="T7" fmla="*/ 15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349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44" name="Oval 235"/>
            <p:cNvSpPr>
              <a:spLocks noChangeAspect="1" noChangeArrowheads="1"/>
            </p:cNvSpPr>
            <p:nvPr/>
          </p:nvSpPr>
          <p:spPr bwMode="auto">
            <a:xfrm>
              <a:off x="1876" y="2451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45" name="Oval 236"/>
            <p:cNvSpPr>
              <a:spLocks noChangeAspect="1" noChangeArrowheads="1"/>
            </p:cNvSpPr>
            <p:nvPr/>
          </p:nvSpPr>
          <p:spPr bwMode="auto">
            <a:xfrm>
              <a:off x="1630" y="2452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237"/>
          <p:cNvGrpSpPr>
            <a:grpSpLocks/>
          </p:cNvGrpSpPr>
          <p:nvPr/>
        </p:nvGrpSpPr>
        <p:grpSpPr bwMode="auto">
          <a:xfrm flipH="1" flipV="1">
            <a:off x="6543675" y="3540125"/>
            <a:ext cx="249238" cy="142875"/>
            <a:chOff x="1474" y="2251"/>
            <a:chExt cx="610" cy="385"/>
          </a:xfrm>
        </p:grpSpPr>
        <p:sp>
          <p:nvSpPr>
            <p:cNvPr id="24102" name="Rectangle 238"/>
            <p:cNvSpPr>
              <a:spLocks noChangeAspect="1" noChangeArrowheads="1"/>
            </p:cNvSpPr>
            <p:nvPr/>
          </p:nvSpPr>
          <p:spPr bwMode="auto">
            <a:xfrm>
              <a:off x="1729" y="2251"/>
              <a:ext cx="93" cy="17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3" name="Freeform 239"/>
            <p:cNvSpPr>
              <a:spLocks noChangeAspect="1"/>
            </p:cNvSpPr>
            <p:nvPr/>
          </p:nvSpPr>
          <p:spPr bwMode="auto">
            <a:xfrm flipH="1">
              <a:off x="1861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04" name="Rectangle 240"/>
            <p:cNvSpPr>
              <a:spLocks noChangeAspect="1" noChangeArrowheads="1"/>
            </p:cNvSpPr>
            <p:nvPr/>
          </p:nvSpPr>
          <p:spPr bwMode="auto">
            <a:xfrm>
              <a:off x="1474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5" name="Rectangle 241"/>
            <p:cNvSpPr>
              <a:spLocks noChangeAspect="1" noChangeArrowheads="1"/>
            </p:cNvSpPr>
            <p:nvPr/>
          </p:nvSpPr>
          <p:spPr bwMode="auto">
            <a:xfrm>
              <a:off x="1566" y="2251"/>
              <a:ext cx="176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6" name="Rectangle 242"/>
            <p:cNvSpPr>
              <a:spLocks noChangeAspect="1" noChangeArrowheads="1"/>
            </p:cNvSpPr>
            <p:nvPr/>
          </p:nvSpPr>
          <p:spPr bwMode="auto">
            <a:xfrm>
              <a:off x="1813" y="2251"/>
              <a:ext cx="175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7" name="Rectangle 243"/>
            <p:cNvSpPr>
              <a:spLocks noChangeAspect="1" noChangeArrowheads="1"/>
            </p:cNvSpPr>
            <p:nvPr/>
          </p:nvSpPr>
          <p:spPr bwMode="auto">
            <a:xfrm>
              <a:off x="1988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8" name="Freeform 244"/>
            <p:cNvSpPr>
              <a:spLocks noChangeAspect="1"/>
            </p:cNvSpPr>
            <p:nvPr/>
          </p:nvSpPr>
          <p:spPr bwMode="auto">
            <a:xfrm flipH="1">
              <a:off x="1840" y="2480"/>
              <a:ext cx="21" cy="156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7 h 1467"/>
                <a:gd name="T6" fmla="*/ 0 w 831"/>
                <a:gd name="T7" fmla="*/ 17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09" name="Freeform 245"/>
            <p:cNvSpPr>
              <a:spLocks noChangeAspect="1"/>
            </p:cNvSpPr>
            <p:nvPr/>
          </p:nvSpPr>
          <p:spPr bwMode="auto">
            <a:xfrm flipH="1">
              <a:off x="1925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0" name="Freeform 246"/>
            <p:cNvSpPr>
              <a:spLocks noChangeAspect="1"/>
            </p:cNvSpPr>
            <p:nvPr/>
          </p:nvSpPr>
          <p:spPr bwMode="auto">
            <a:xfrm flipH="1">
              <a:off x="1874" y="2480"/>
              <a:ext cx="62" cy="153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1" name="Freeform 247"/>
            <p:cNvSpPr>
              <a:spLocks noChangeAspect="1"/>
            </p:cNvSpPr>
            <p:nvPr/>
          </p:nvSpPr>
          <p:spPr bwMode="auto">
            <a:xfrm flipH="1">
              <a:off x="1969" y="2480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2" name="Freeform 248"/>
            <p:cNvSpPr>
              <a:spLocks noChangeAspect="1"/>
            </p:cNvSpPr>
            <p:nvPr/>
          </p:nvSpPr>
          <p:spPr bwMode="auto">
            <a:xfrm flipH="1">
              <a:off x="1949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3" name="Freeform 249"/>
            <p:cNvSpPr>
              <a:spLocks noChangeAspect="1"/>
            </p:cNvSpPr>
            <p:nvPr/>
          </p:nvSpPr>
          <p:spPr bwMode="auto">
            <a:xfrm flipH="1">
              <a:off x="1816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4" name="Freeform 250"/>
            <p:cNvSpPr>
              <a:spLocks noChangeAspect="1"/>
            </p:cNvSpPr>
            <p:nvPr/>
          </p:nvSpPr>
          <p:spPr bwMode="auto">
            <a:xfrm flipH="1">
              <a:off x="1677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5" name="Freeform 251"/>
            <p:cNvSpPr>
              <a:spLocks noChangeAspect="1"/>
            </p:cNvSpPr>
            <p:nvPr/>
          </p:nvSpPr>
          <p:spPr bwMode="auto">
            <a:xfrm flipH="1">
              <a:off x="1613" y="2481"/>
              <a:ext cx="25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6" name="Freeform 252"/>
            <p:cNvSpPr>
              <a:spLocks noChangeAspect="1"/>
            </p:cNvSpPr>
            <p:nvPr/>
          </p:nvSpPr>
          <p:spPr bwMode="auto">
            <a:xfrm flipH="1">
              <a:off x="1593" y="2480"/>
              <a:ext cx="21" cy="13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7" name="Freeform 253"/>
            <p:cNvSpPr>
              <a:spLocks noChangeAspect="1"/>
            </p:cNvSpPr>
            <p:nvPr/>
          </p:nvSpPr>
          <p:spPr bwMode="auto">
            <a:xfrm flipH="1">
              <a:off x="1721" y="2481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8" name="Freeform 254"/>
            <p:cNvSpPr>
              <a:spLocks noChangeAspect="1"/>
            </p:cNvSpPr>
            <p:nvPr/>
          </p:nvSpPr>
          <p:spPr bwMode="auto">
            <a:xfrm flipH="1">
              <a:off x="1701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19" name="Freeform 255"/>
            <p:cNvSpPr>
              <a:spLocks noChangeAspect="1"/>
            </p:cNvSpPr>
            <p:nvPr/>
          </p:nvSpPr>
          <p:spPr bwMode="auto">
            <a:xfrm flipH="1">
              <a:off x="1569" y="2481"/>
              <a:ext cx="23" cy="15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20" name="AutoShape 256"/>
            <p:cNvSpPr>
              <a:spLocks noChangeAspect="1" noChangeArrowheads="1"/>
            </p:cNvSpPr>
            <p:nvPr/>
          </p:nvSpPr>
          <p:spPr bwMode="auto">
            <a:xfrm flipH="1" flipV="1">
              <a:off x="1741" y="2506"/>
              <a:ext cx="75" cy="9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1" name="Freeform 257"/>
            <p:cNvSpPr>
              <a:spLocks noChangeAspect="1"/>
            </p:cNvSpPr>
            <p:nvPr/>
          </p:nvSpPr>
          <p:spPr bwMode="auto">
            <a:xfrm flipH="1">
              <a:off x="1627" y="2482"/>
              <a:ext cx="62" cy="149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5 h 1467"/>
                <a:gd name="T6" fmla="*/ 0 w 831"/>
                <a:gd name="T7" fmla="*/ 15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349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22" name="Oval 258"/>
            <p:cNvSpPr>
              <a:spLocks noChangeAspect="1" noChangeArrowheads="1"/>
            </p:cNvSpPr>
            <p:nvPr/>
          </p:nvSpPr>
          <p:spPr bwMode="auto">
            <a:xfrm>
              <a:off x="1876" y="2451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23" name="Oval 259"/>
            <p:cNvSpPr>
              <a:spLocks noChangeAspect="1" noChangeArrowheads="1"/>
            </p:cNvSpPr>
            <p:nvPr/>
          </p:nvSpPr>
          <p:spPr bwMode="auto">
            <a:xfrm>
              <a:off x="1630" y="2452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 flipV="1">
            <a:off x="3338513" y="3540125"/>
            <a:ext cx="249237" cy="142875"/>
            <a:chOff x="1474" y="2251"/>
            <a:chExt cx="610" cy="385"/>
          </a:xfrm>
        </p:grpSpPr>
        <p:sp>
          <p:nvSpPr>
            <p:cNvPr id="24080" name="Rectangle 261"/>
            <p:cNvSpPr>
              <a:spLocks noChangeAspect="1" noChangeArrowheads="1"/>
            </p:cNvSpPr>
            <p:nvPr/>
          </p:nvSpPr>
          <p:spPr bwMode="auto">
            <a:xfrm>
              <a:off x="1729" y="2251"/>
              <a:ext cx="93" cy="179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81" name="Freeform 262"/>
            <p:cNvSpPr>
              <a:spLocks noChangeAspect="1"/>
            </p:cNvSpPr>
            <p:nvPr/>
          </p:nvSpPr>
          <p:spPr bwMode="auto">
            <a:xfrm flipH="1">
              <a:off x="1861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82" name="Rectangle 263"/>
            <p:cNvSpPr>
              <a:spLocks noChangeAspect="1" noChangeArrowheads="1"/>
            </p:cNvSpPr>
            <p:nvPr/>
          </p:nvSpPr>
          <p:spPr bwMode="auto">
            <a:xfrm>
              <a:off x="1474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83" name="Rectangle 264"/>
            <p:cNvSpPr>
              <a:spLocks noChangeAspect="1" noChangeArrowheads="1"/>
            </p:cNvSpPr>
            <p:nvPr/>
          </p:nvSpPr>
          <p:spPr bwMode="auto">
            <a:xfrm>
              <a:off x="1566" y="2251"/>
              <a:ext cx="176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84" name="Rectangle 265"/>
            <p:cNvSpPr>
              <a:spLocks noChangeAspect="1" noChangeArrowheads="1"/>
            </p:cNvSpPr>
            <p:nvPr/>
          </p:nvSpPr>
          <p:spPr bwMode="auto">
            <a:xfrm>
              <a:off x="1813" y="2251"/>
              <a:ext cx="175" cy="179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85" name="Rectangle 266"/>
            <p:cNvSpPr>
              <a:spLocks noChangeAspect="1" noChangeArrowheads="1"/>
            </p:cNvSpPr>
            <p:nvPr/>
          </p:nvSpPr>
          <p:spPr bwMode="auto">
            <a:xfrm>
              <a:off x="1988" y="2251"/>
              <a:ext cx="96" cy="362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86" name="Freeform 267"/>
            <p:cNvSpPr>
              <a:spLocks noChangeAspect="1"/>
            </p:cNvSpPr>
            <p:nvPr/>
          </p:nvSpPr>
          <p:spPr bwMode="auto">
            <a:xfrm flipH="1">
              <a:off x="1840" y="2480"/>
              <a:ext cx="21" cy="156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7 h 1467"/>
                <a:gd name="T6" fmla="*/ 0 w 831"/>
                <a:gd name="T7" fmla="*/ 17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87" name="Freeform 268"/>
            <p:cNvSpPr>
              <a:spLocks noChangeAspect="1"/>
            </p:cNvSpPr>
            <p:nvPr/>
          </p:nvSpPr>
          <p:spPr bwMode="auto">
            <a:xfrm flipH="1">
              <a:off x="1925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88" name="Freeform 269"/>
            <p:cNvSpPr>
              <a:spLocks noChangeAspect="1"/>
            </p:cNvSpPr>
            <p:nvPr/>
          </p:nvSpPr>
          <p:spPr bwMode="auto">
            <a:xfrm flipH="1">
              <a:off x="1874" y="2480"/>
              <a:ext cx="62" cy="153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89" name="Freeform 270"/>
            <p:cNvSpPr>
              <a:spLocks noChangeAspect="1"/>
            </p:cNvSpPr>
            <p:nvPr/>
          </p:nvSpPr>
          <p:spPr bwMode="auto">
            <a:xfrm flipH="1">
              <a:off x="1969" y="2480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0" name="Freeform 271"/>
            <p:cNvSpPr>
              <a:spLocks noChangeAspect="1"/>
            </p:cNvSpPr>
            <p:nvPr/>
          </p:nvSpPr>
          <p:spPr bwMode="auto">
            <a:xfrm flipH="1">
              <a:off x="1949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1" name="Freeform 272"/>
            <p:cNvSpPr>
              <a:spLocks noChangeAspect="1"/>
            </p:cNvSpPr>
            <p:nvPr/>
          </p:nvSpPr>
          <p:spPr bwMode="auto">
            <a:xfrm flipH="1">
              <a:off x="1816" y="2481"/>
              <a:ext cx="24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2" name="Freeform 273"/>
            <p:cNvSpPr>
              <a:spLocks noChangeAspect="1"/>
            </p:cNvSpPr>
            <p:nvPr/>
          </p:nvSpPr>
          <p:spPr bwMode="auto">
            <a:xfrm flipH="1">
              <a:off x="1677" y="2481"/>
              <a:ext cx="23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3" name="Freeform 274"/>
            <p:cNvSpPr>
              <a:spLocks noChangeAspect="1"/>
            </p:cNvSpPr>
            <p:nvPr/>
          </p:nvSpPr>
          <p:spPr bwMode="auto">
            <a:xfrm flipH="1">
              <a:off x="1613" y="2481"/>
              <a:ext cx="25" cy="15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4" name="Freeform 275"/>
            <p:cNvSpPr>
              <a:spLocks noChangeAspect="1"/>
            </p:cNvSpPr>
            <p:nvPr/>
          </p:nvSpPr>
          <p:spPr bwMode="auto">
            <a:xfrm flipH="1">
              <a:off x="1593" y="2480"/>
              <a:ext cx="21" cy="13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5" name="Freeform 276"/>
            <p:cNvSpPr>
              <a:spLocks noChangeAspect="1"/>
            </p:cNvSpPr>
            <p:nvPr/>
          </p:nvSpPr>
          <p:spPr bwMode="auto">
            <a:xfrm flipH="1">
              <a:off x="1721" y="2481"/>
              <a:ext cx="18" cy="152"/>
            </a:xfrm>
            <a:custGeom>
              <a:avLst/>
              <a:gdLst>
                <a:gd name="T0" fmla="*/ 0 w 831"/>
                <a:gd name="T1" fmla="*/ 0 h 1467"/>
                <a:gd name="T2" fmla="*/ 0 w 831"/>
                <a:gd name="T3" fmla="*/ 0 h 1467"/>
                <a:gd name="T4" fmla="*/ 0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6" name="Freeform 277"/>
            <p:cNvSpPr>
              <a:spLocks noChangeAspect="1"/>
            </p:cNvSpPr>
            <p:nvPr/>
          </p:nvSpPr>
          <p:spPr bwMode="auto">
            <a:xfrm flipH="1">
              <a:off x="1701" y="2481"/>
              <a:ext cx="21" cy="131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2 h 1467"/>
                <a:gd name="T6" fmla="*/ 0 w 831"/>
                <a:gd name="T7" fmla="*/ 12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7" name="Freeform 278"/>
            <p:cNvSpPr>
              <a:spLocks noChangeAspect="1"/>
            </p:cNvSpPr>
            <p:nvPr/>
          </p:nvSpPr>
          <p:spPr bwMode="auto">
            <a:xfrm flipH="1">
              <a:off x="1569" y="2481"/>
              <a:ext cx="23" cy="153"/>
            </a:xfrm>
            <a:custGeom>
              <a:avLst/>
              <a:gdLst>
                <a:gd name="T0" fmla="*/ 0 w 831"/>
                <a:gd name="T1" fmla="*/ 0 h 1467"/>
                <a:gd name="T2" fmla="*/ 1 w 831"/>
                <a:gd name="T3" fmla="*/ 0 h 1467"/>
                <a:gd name="T4" fmla="*/ 1 w 831"/>
                <a:gd name="T5" fmla="*/ 16 h 1467"/>
                <a:gd name="T6" fmla="*/ 0 w 831"/>
                <a:gd name="T7" fmla="*/ 16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1270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98" name="AutoShape 279"/>
            <p:cNvSpPr>
              <a:spLocks noChangeAspect="1" noChangeArrowheads="1"/>
            </p:cNvSpPr>
            <p:nvPr/>
          </p:nvSpPr>
          <p:spPr bwMode="auto">
            <a:xfrm flipH="1" flipV="1">
              <a:off x="1741" y="2506"/>
              <a:ext cx="75" cy="9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99" name="Freeform 280"/>
            <p:cNvSpPr>
              <a:spLocks noChangeAspect="1"/>
            </p:cNvSpPr>
            <p:nvPr/>
          </p:nvSpPr>
          <p:spPr bwMode="auto">
            <a:xfrm flipH="1">
              <a:off x="1627" y="2482"/>
              <a:ext cx="62" cy="149"/>
            </a:xfrm>
            <a:custGeom>
              <a:avLst/>
              <a:gdLst>
                <a:gd name="T0" fmla="*/ 0 w 831"/>
                <a:gd name="T1" fmla="*/ 0 h 1467"/>
                <a:gd name="T2" fmla="*/ 5 w 831"/>
                <a:gd name="T3" fmla="*/ 0 h 1467"/>
                <a:gd name="T4" fmla="*/ 5 w 831"/>
                <a:gd name="T5" fmla="*/ 15 h 1467"/>
                <a:gd name="T6" fmla="*/ 0 w 831"/>
                <a:gd name="T7" fmla="*/ 15 h 1467"/>
                <a:gd name="T8" fmla="*/ 0 w 831"/>
                <a:gd name="T9" fmla="*/ 0 h 1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1" h="1467">
                  <a:moveTo>
                    <a:pt x="0" y="0"/>
                  </a:moveTo>
                  <a:lnTo>
                    <a:pt x="830" y="0"/>
                  </a:lnTo>
                  <a:lnTo>
                    <a:pt x="830" y="1466"/>
                  </a:lnTo>
                  <a:lnTo>
                    <a:pt x="0" y="1466"/>
                  </a:ln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  <a:ln w="34925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100" name="Oval 281"/>
            <p:cNvSpPr>
              <a:spLocks noChangeAspect="1" noChangeArrowheads="1"/>
            </p:cNvSpPr>
            <p:nvPr/>
          </p:nvSpPr>
          <p:spPr bwMode="auto">
            <a:xfrm>
              <a:off x="1876" y="2451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101" name="Oval 282"/>
            <p:cNvSpPr>
              <a:spLocks noChangeAspect="1" noChangeArrowheads="1"/>
            </p:cNvSpPr>
            <p:nvPr/>
          </p:nvSpPr>
          <p:spPr bwMode="auto">
            <a:xfrm>
              <a:off x="1630" y="2452"/>
              <a:ext cx="53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3750" name="Line 283"/>
          <p:cNvSpPr>
            <a:spLocks noChangeShapeType="1"/>
          </p:cNvSpPr>
          <p:nvPr/>
        </p:nvSpPr>
        <p:spPr bwMode="auto">
          <a:xfrm>
            <a:off x="5319713" y="38290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1" name="Line 284"/>
          <p:cNvSpPr>
            <a:spLocks noChangeShapeType="1"/>
          </p:cNvSpPr>
          <p:nvPr/>
        </p:nvSpPr>
        <p:spPr bwMode="auto">
          <a:xfrm flipH="1">
            <a:off x="2222500" y="45481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2" name="Line 285"/>
          <p:cNvSpPr>
            <a:spLocks noChangeShapeType="1"/>
          </p:cNvSpPr>
          <p:nvPr/>
        </p:nvSpPr>
        <p:spPr bwMode="auto">
          <a:xfrm flipV="1">
            <a:off x="2222500" y="1560513"/>
            <a:ext cx="0" cy="298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3" name="Line 286"/>
          <p:cNvSpPr>
            <a:spLocks noChangeShapeType="1"/>
          </p:cNvSpPr>
          <p:nvPr/>
        </p:nvSpPr>
        <p:spPr bwMode="auto">
          <a:xfrm flipV="1">
            <a:off x="2295525" y="1631950"/>
            <a:ext cx="0" cy="284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4" name="Line 287"/>
          <p:cNvSpPr>
            <a:spLocks noChangeShapeType="1"/>
          </p:cNvSpPr>
          <p:nvPr/>
        </p:nvSpPr>
        <p:spPr bwMode="auto">
          <a:xfrm flipH="1">
            <a:off x="2295525" y="4476750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5" name="Line 288"/>
          <p:cNvSpPr>
            <a:spLocks noChangeShapeType="1"/>
          </p:cNvSpPr>
          <p:nvPr/>
        </p:nvSpPr>
        <p:spPr bwMode="auto">
          <a:xfrm>
            <a:off x="5246688" y="3863975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6" name="Line 289"/>
          <p:cNvSpPr>
            <a:spLocks noChangeShapeType="1"/>
          </p:cNvSpPr>
          <p:nvPr/>
        </p:nvSpPr>
        <p:spPr bwMode="auto">
          <a:xfrm>
            <a:off x="2295525" y="16319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7" name="Line 290"/>
          <p:cNvSpPr>
            <a:spLocks noChangeShapeType="1"/>
          </p:cNvSpPr>
          <p:nvPr/>
        </p:nvSpPr>
        <p:spPr bwMode="auto">
          <a:xfrm>
            <a:off x="2222500" y="15605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58" name="Line 291"/>
          <p:cNvSpPr>
            <a:spLocks noChangeShapeType="1"/>
          </p:cNvSpPr>
          <p:nvPr/>
        </p:nvSpPr>
        <p:spPr bwMode="auto">
          <a:xfrm>
            <a:off x="3067050" y="1549400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59" name="Line 292"/>
          <p:cNvSpPr>
            <a:spLocks noChangeShapeType="1"/>
          </p:cNvSpPr>
          <p:nvPr/>
        </p:nvSpPr>
        <p:spPr bwMode="auto">
          <a:xfrm>
            <a:off x="2784475" y="1631950"/>
            <a:ext cx="873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0" name="Line 293"/>
          <p:cNvSpPr>
            <a:spLocks noChangeShapeType="1"/>
          </p:cNvSpPr>
          <p:nvPr/>
        </p:nvSpPr>
        <p:spPr bwMode="auto">
          <a:xfrm>
            <a:off x="4075113" y="1387475"/>
            <a:ext cx="167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1" name="Line 294"/>
          <p:cNvSpPr>
            <a:spLocks noChangeShapeType="1"/>
          </p:cNvSpPr>
          <p:nvPr/>
        </p:nvSpPr>
        <p:spPr bwMode="auto">
          <a:xfrm>
            <a:off x="4346575" y="1452563"/>
            <a:ext cx="134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2" name="Line 295"/>
          <p:cNvSpPr>
            <a:spLocks noChangeShapeType="1"/>
          </p:cNvSpPr>
          <p:nvPr/>
        </p:nvSpPr>
        <p:spPr bwMode="auto">
          <a:xfrm>
            <a:off x="5694363" y="1452563"/>
            <a:ext cx="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3" name="Line 296"/>
          <p:cNvSpPr>
            <a:spLocks noChangeShapeType="1"/>
          </p:cNvSpPr>
          <p:nvPr/>
        </p:nvSpPr>
        <p:spPr bwMode="auto">
          <a:xfrm>
            <a:off x="5751513" y="2208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4" name="Line 297"/>
          <p:cNvSpPr>
            <a:spLocks noChangeShapeType="1"/>
          </p:cNvSpPr>
          <p:nvPr/>
        </p:nvSpPr>
        <p:spPr bwMode="auto">
          <a:xfrm>
            <a:off x="4346575" y="14525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5" name="Line 298"/>
          <p:cNvSpPr>
            <a:spLocks noChangeShapeType="1"/>
          </p:cNvSpPr>
          <p:nvPr/>
        </p:nvSpPr>
        <p:spPr bwMode="auto">
          <a:xfrm>
            <a:off x="4075113" y="1452563"/>
            <a:ext cx="220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6" name="Line 299"/>
          <p:cNvSpPr>
            <a:spLocks noChangeShapeType="1"/>
          </p:cNvSpPr>
          <p:nvPr/>
        </p:nvSpPr>
        <p:spPr bwMode="auto">
          <a:xfrm>
            <a:off x="4297363" y="14525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7" name="Line 300"/>
          <p:cNvSpPr>
            <a:spLocks noChangeShapeType="1"/>
          </p:cNvSpPr>
          <p:nvPr/>
        </p:nvSpPr>
        <p:spPr bwMode="auto">
          <a:xfrm>
            <a:off x="4297363" y="2197100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8" name="Line 301"/>
          <p:cNvSpPr>
            <a:spLocks noChangeShapeType="1"/>
          </p:cNvSpPr>
          <p:nvPr/>
        </p:nvSpPr>
        <p:spPr bwMode="auto">
          <a:xfrm>
            <a:off x="4346575" y="2192338"/>
            <a:ext cx="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69" name="Line 302"/>
          <p:cNvSpPr>
            <a:spLocks noChangeShapeType="1"/>
          </p:cNvSpPr>
          <p:nvPr/>
        </p:nvSpPr>
        <p:spPr bwMode="auto">
          <a:xfrm>
            <a:off x="5694363" y="2208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0" name="Line 303"/>
          <p:cNvSpPr>
            <a:spLocks noChangeShapeType="1"/>
          </p:cNvSpPr>
          <p:nvPr/>
        </p:nvSpPr>
        <p:spPr bwMode="auto">
          <a:xfrm>
            <a:off x="5751513" y="13874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1" name="Line 304"/>
          <p:cNvSpPr>
            <a:spLocks noChangeShapeType="1"/>
          </p:cNvSpPr>
          <p:nvPr/>
        </p:nvSpPr>
        <p:spPr bwMode="auto">
          <a:xfrm>
            <a:off x="4346575" y="27098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2" name="Line 305"/>
          <p:cNvSpPr>
            <a:spLocks noChangeShapeType="1"/>
          </p:cNvSpPr>
          <p:nvPr/>
        </p:nvSpPr>
        <p:spPr bwMode="auto">
          <a:xfrm>
            <a:off x="4297363" y="2709863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3" name="Line 306"/>
          <p:cNvSpPr>
            <a:spLocks noChangeShapeType="1"/>
          </p:cNvSpPr>
          <p:nvPr/>
        </p:nvSpPr>
        <p:spPr bwMode="auto">
          <a:xfrm>
            <a:off x="5694363" y="27114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4" name="Line 307"/>
          <p:cNvSpPr>
            <a:spLocks noChangeShapeType="1"/>
          </p:cNvSpPr>
          <p:nvPr/>
        </p:nvSpPr>
        <p:spPr bwMode="auto">
          <a:xfrm>
            <a:off x="5751513" y="27114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5" name="Line 308"/>
          <p:cNvSpPr>
            <a:spLocks noChangeShapeType="1"/>
          </p:cNvSpPr>
          <p:nvPr/>
        </p:nvSpPr>
        <p:spPr bwMode="auto">
          <a:xfrm>
            <a:off x="5694363" y="29908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6" name="Line 309"/>
          <p:cNvSpPr>
            <a:spLocks noChangeShapeType="1"/>
          </p:cNvSpPr>
          <p:nvPr/>
        </p:nvSpPr>
        <p:spPr bwMode="auto">
          <a:xfrm>
            <a:off x="5751513" y="2995613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4" name="Freeform 310"/>
          <p:cNvSpPr>
            <a:spLocks/>
          </p:cNvSpPr>
          <p:nvPr/>
        </p:nvSpPr>
        <p:spPr bwMode="auto">
          <a:xfrm>
            <a:off x="3836988" y="3216275"/>
            <a:ext cx="414337" cy="222250"/>
          </a:xfrm>
          <a:custGeom>
            <a:avLst/>
            <a:gdLst>
              <a:gd name="T0" fmla="*/ 1417145863 w 117"/>
              <a:gd name="T1" fmla="*/ 162377370 h 117"/>
              <a:gd name="T2" fmla="*/ 1417145863 w 117"/>
              <a:gd name="T3" fmla="*/ 328362028 h 117"/>
              <a:gd name="T4" fmla="*/ 1141239917 w 117"/>
              <a:gd name="T5" fmla="*/ 407747068 h 117"/>
              <a:gd name="T6" fmla="*/ 564348242 w 117"/>
              <a:gd name="T7" fmla="*/ 407747068 h 117"/>
              <a:gd name="T8" fmla="*/ 288445837 w 117"/>
              <a:gd name="T9" fmla="*/ 328362028 h 117"/>
              <a:gd name="T10" fmla="*/ 0 w 117"/>
              <a:gd name="T11" fmla="*/ 0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17">
                <a:moveTo>
                  <a:pt x="113" y="45"/>
                </a:moveTo>
                <a:cubicBezTo>
                  <a:pt x="115" y="62"/>
                  <a:pt x="117" y="80"/>
                  <a:pt x="113" y="91"/>
                </a:cubicBezTo>
                <a:cubicBezTo>
                  <a:pt x="109" y="102"/>
                  <a:pt x="102" y="109"/>
                  <a:pt x="91" y="113"/>
                </a:cubicBezTo>
                <a:cubicBezTo>
                  <a:pt x="80" y="117"/>
                  <a:pt x="56" y="117"/>
                  <a:pt x="45" y="113"/>
                </a:cubicBezTo>
                <a:cubicBezTo>
                  <a:pt x="34" y="109"/>
                  <a:pt x="31" y="110"/>
                  <a:pt x="23" y="91"/>
                </a:cubicBezTo>
                <a:cubicBezTo>
                  <a:pt x="15" y="72"/>
                  <a:pt x="4" y="15"/>
                  <a:pt x="0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ysDot"/>
            <a:round/>
            <a:headEnd type="none" w="med" len="med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8" name="Line 311"/>
          <p:cNvSpPr>
            <a:spLocks noChangeShapeType="1"/>
          </p:cNvSpPr>
          <p:nvPr/>
        </p:nvSpPr>
        <p:spPr bwMode="auto">
          <a:xfrm>
            <a:off x="2798763" y="1560513"/>
            <a:ext cx="71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79" name="Freeform 312"/>
          <p:cNvSpPr>
            <a:spLocks/>
          </p:cNvSpPr>
          <p:nvPr/>
        </p:nvSpPr>
        <p:spPr bwMode="auto">
          <a:xfrm rot="10800000">
            <a:off x="6607175" y="3957638"/>
            <a:ext cx="98425" cy="1587"/>
          </a:xfrm>
          <a:custGeom>
            <a:avLst/>
            <a:gdLst>
              <a:gd name="T0" fmla="*/ 0 w 62"/>
              <a:gd name="T1" fmla="*/ 0 h 1"/>
              <a:gd name="T2" fmla="*/ 78125638 w 62"/>
              <a:gd name="T3" fmla="*/ 0 h 1"/>
              <a:gd name="T4" fmla="*/ 153730325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0" y="0"/>
                </a:moveTo>
                <a:lnTo>
                  <a:pt x="31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80" name="Line 313"/>
          <p:cNvSpPr>
            <a:spLocks noChangeShapeType="1"/>
          </p:cNvSpPr>
          <p:nvPr/>
        </p:nvSpPr>
        <p:spPr bwMode="auto">
          <a:xfrm rot="10800000" flipH="1" flipV="1">
            <a:off x="6653213" y="4171950"/>
            <a:ext cx="93662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1" name="Line 314"/>
          <p:cNvSpPr>
            <a:spLocks noChangeShapeType="1"/>
          </p:cNvSpPr>
          <p:nvPr/>
        </p:nvSpPr>
        <p:spPr bwMode="auto">
          <a:xfrm rot="10800000" flipV="1">
            <a:off x="6553200" y="4171950"/>
            <a:ext cx="10160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2" name="Line 315"/>
          <p:cNvSpPr>
            <a:spLocks noChangeShapeType="1"/>
          </p:cNvSpPr>
          <p:nvPr/>
        </p:nvSpPr>
        <p:spPr bwMode="auto">
          <a:xfrm rot="10800000" flipV="1">
            <a:off x="6600825" y="4795838"/>
            <a:ext cx="1000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3" name="Line 316"/>
          <p:cNvSpPr>
            <a:spLocks noChangeShapeType="1"/>
          </p:cNvSpPr>
          <p:nvPr/>
        </p:nvSpPr>
        <p:spPr bwMode="auto">
          <a:xfrm rot="10800000" flipH="1">
            <a:off x="6608763" y="4633913"/>
            <a:ext cx="95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4" name="Line 317"/>
          <p:cNvSpPr>
            <a:spLocks noChangeShapeType="1"/>
          </p:cNvSpPr>
          <p:nvPr/>
        </p:nvSpPr>
        <p:spPr bwMode="auto">
          <a:xfrm rot="10800000" flipV="1">
            <a:off x="6607175" y="4635500"/>
            <a:ext cx="98425" cy="16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5" name="Line 318"/>
          <p:cNvSpPr>
            <a:spLocks noChangeShapeType="1"/>
          </p:cNvSpPr>
          <p:nvPr/>
        </p:nvSpPr>
        <p:spPr bwMode="auto">
          <a:xfrm rot="10800000">
            <a:off x="6607175" y="4637088"/>
            <a:ext cx="93663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6" name="Line 319"/>
          <p:cNvSpPr>
            <a:spLocks noChangeShapeType="1"/>
          </p:cNvSpPr>
          <p:nvPr/>
        </p:nvSpPr>
        <p:spPr bwMode="auto">
          <a:xfrm rot="10800000">
            <a:off x="6608763" y="397827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7" name="Line 320"/>
          <p:cNvSpPr>
            <a:spLocks noChangeShapeType="1"/>
          </p:cNvSpPr>
          <p:nvPr/>
        </p:nvSpPr>
        <p:spPr bwMode="auto">
          <a:xfrm rot="10800000">
            <a:off x="6608763" y="409892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8" name="Line 321"/>
          <p:cNvSpPr>
            <a:spLocks noChangeShapeType="1"/>
          </p:cNvSpPr>
          <p:nvPr/>
        </p:nvSpPr>
        <p:spPr bwMode="auto">
          <a:xfrm rot="10800000" flipH="1">
            <a:off x="6607175" y="3979863"/>
            <a:ext cx="984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89" name="Line 322"/>
          <p:cNvSpPr>
            <a:spLocks noChangeShapeType="1"/>
          </p:cNvSpPr>
          <p:nvPr/>
        </p:nvSpPr>
        <p:spPr bwMode="auto">
          <a:xfrm rot="10800000">
            <a:off x="6624638" y="44465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67" name="Rectangle 323"/>
          <p:cNvSpPr>
            <a:spLocks noChangeArrowheads="1"/>
          </p:cNvSpPr>
          <p:nvPr/>
        </p:nvSpPr>
        <p:spPr bwMode="auto">
          <a:xfrm rot="10800000">
            <a:off x="6624638" y="4805363"/>
            <a:ext cx="53975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791" name="Line 324"/>
          <p:cNvSpPr>
            <a:spLocks noChangeShapeType="1"/>
          </p:cNvSpPr>
          <p:nvPr/>
        </p:nvSpPr>
        <p:spPr bwMode="auto">
          <a:xfrm rot="10800000">
            <a:off x="6681788" y="44465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2" name="Line 325"/>
          <p:cNvSpPr>
            <a:spLocks noChangeShapeType="1"/>
          </p:cNvSpPr>
          <p:nvPr/>
        </p:nvSpPr>
        <p:spPr bwMode="auto">
          <a:xfrm rot="10800000">
            <a:off x="6624638" y="4797425"/>
            <a:ext cx="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3" name="Line 326"/>
          <p:cNvSpPr>
            <a:spLocks noChangeShapeType="1"/>
          </p:cNvSpPr>
          <p:nvPr/>
        </p:nvSpPr>
        <p:spPr bwMode="auto">
          <a:xfrm rot="10800000">
            <a:off x="6681788" y="4111625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4" name="Line 327"/>
          <p:cNvSpPr>
            <a:spLocks noChangeShapeType="1"/>
          </p:cNvSpPr>
          <p:nvPr/>
        </p:nvSpPr>
        <p:spPr bwMode="auto">
          <a:xfrm rot="10800000">
            <a:off x="6624638" y="4111625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5" name="Line 328"/>
          <p:cNvSpPr>
            <a:spLocks noChangeShapeType="1"/>
          </p:cNvSpPr>
          <p:nvPr/>
        </p:nvSpPr>
        <p:spPr bwMode="auto">
          <a:xfrm rot="10800000">
            <a:off x="6681788" y="36845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6" name="Line 329"/>
          <p:cNvSpPr>
            <a:spLocks noChangeShapeType="1"/>
          </p:cNvSpPr>
          <p:nvPr/>
        </p:nvSpPr>
        <p:spPr bwMode="auto">
          <a:xfrm rot="10800000">
            <a:off x="6624638" y="36845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7" name="Freeform 330"/>
          <p:cNvSpPr>
            <a:spLocks/>
          </p:cNvSpPr>
          <p:nvPr/>
        </p:nvSpPr>
        <p:spPr bwMode="auto">
          <a:xfrm rot="10800000">
            <a:off x="3425825" y="3957638"/>
            <a:ext cx="98425" cy="1587"/>
          </a:xfrm>
          <a:custGeom>
            <a:avLst/>
            <a:gdLst>
              <a:gd name="T0" fmla="*/ 0 w 62"/>
              <a:gd name="T1" fmla="*/ 0 h 1"/>
              <a:gd name="T2" fmla="*/ 78125638 w 62"/>
              <a:gd name="T3" fmla="*/ 0 h 1"/>
              <a:gd name="T4" fmla="*/ 153730325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0" y="0"/>
                </a:moveTo>
                <a:lnTo>
                  <a:pt x="31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798" name="Line 331"/>
          <p:cNvSpPr>
            <a:spLocks noChangeShapeType="1"/>
          </p:cNvSpPr>
          <p:nvPr/>
        </p:nvSpPr>
        <p:spPr bwMode="auto">
          <a:xfrm rot="10800000" flipH="1" flipV="1">
            <a:off x="3471863" y="4171950"/>
            <a:ext cx="93662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799" name="Line 332"/>
          <p:cNvSpPr>
            <a:spLocks noChangeShapeType="1"/>
          </p:cNvSpPr>
          <p:nvPr/>
        </p:nvSpPr>
        <p:spPr bwMode="auto">
          <a:xfrm rot="10800000" flipV="1">
            <a:off x="3371850" y="4171950"/>
            <a:ext cx="10160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0" name="Line 333"/>
          <p:cNvSpPr>
            <a:spLocks noChangeShapeType="1"/>
          </p:cNvSpPr>
          <p:nvPr/>
        </p:nvSpPr>
        <p:spPr bwMode="auto">
          <a:xfrm rot="10800000" flipV="1">
            <a:off x="3419475" y="4805363"/>
            <a:ext cx="1095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1" name="Line 334"/>
          <p:cNvSpPr>
            <a:spLocks noChangeShapeType="1"/>
          </p:cNvSpPr>
          <p:nvPr/>
        </p:nvSpPr>
        <p:spPr bwMode="auto">
          <a:xfrm rot="10800000" flipH="1">
            <a:off x="3427413" y="4633913"/>
            <a:ext cx="952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2" name="Line 335"/>
          <p:cNvSpPr>
            <a:spLocks noChangeShapeType="1"/>
          </p:cNvSpPr>
          <p:nvPr/>
        </p:nvSpPr>
        <p:spPr bwMode="auto">
          <a:xfrm rot="10800000" flipV="1">
            <a:off x="3425825" y="4635500"/>
            <a:ext cx="984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3" name="Line 336"/>
          <p:cNvSpPr>
            <a:spLocks noChangeShapeType="1"/>
          </p:cNvSpPr>
          <p:nvPr/>
        </p:nvSpPr>
        <p:spPr bwMode="auto">
          <a:xfrm rot="10800000">
            <a:off x="3425825" y="4637088"/>
            <a:ext cx="100013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4" name="Line 337"/>
          <p:cNvSpPr>
            <a:spLocks noChangeShapeType="1"/>
          </p:cNvSpPr>
          <p:nvPr/>
        </p:nvSpPr>
        <p:spPr bwMode="auto">
          <a:xfrm rot="10800000">
            <a:off x="3427413" y="397827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5" name="Line 338"/>
          <p:cNvSpPr>
            <a:spLocks noChangeShapeType="1"/>
          </p:cNvSpPr>
          <p:nvPr/>
        </p:nvSpPr>
        <p:spPr bwMode="auto">
          <a:xfrm rot="10800000">
            <a:off x="3427413" y="409892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6" name="Line 339"/>
          <p:cNvSpPr>
            <a:spLocks noChangeShapeType="1"/>
          </p:cNvSpPr>
          <p:nvPr/>
        </p:nvSpPr>
        <p:spPr bwMode="auto">
          <a:xfrm rot="10800000" flipH="1">
            <a:off x="3425825" y="3979863"/>
            <a:ext cx="984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07" name="Rectangle 340"/>
          <p:cNvSpPr>
            <a:spLocks noChangeArrowheads="1"/>
          </p:cNvSpPr>
          <p:nvPr/>
        </p:nvSpPr>
        <p:spPr bwMode="auto">
          <a:xfrm rot="10800000" flipV="1">
            <a:off x="3409950" y="4260850"/>
            <a:ext cx="112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808" name="Line 341"/>
          <p:cNvSpPr>
            <a:spLocks noChangeShapeType="1"/>
          </p:cNvSpPr>
          <p:nvPr/>
        </p:nvSpPr>
        <p:spPr bwMode="auto">
          <a:xfrm rot="10800000">
            <a:off x="3500438" y="4813300"/>
            <a:ext cx="0" cy="20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09" name="Line 342"/>
          <p:cNvSpPr>
            <a:spLocks noChangeShapeType="1"/>
          </p:cNvSpPr>
          <p:nvPr/>
        </p:nvSpPr>
        <p:spPr bwMode="auto">
          <a:xfrm rot="10800000">
            <a:off x="3443288" y="44465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87" name="Rectangle 343"/>
          <p:cNvSpPr>
            <a:spLocks noChangeArrowheads="1"/>
          </p:cNvSpPr>
          <p:nvPr/>
        </p:nvSpPr>
        <p:spPr bwMode="auto">
          <a:xfrm rot="10800000">
            <a:off x="3446463" y="4814888"/>
            <a:ext cx="50800" cy="219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488" name="Rectangle 344"/>
          <p:cNvSpPr>
            <a:spLocks noChangeArrowheads="1"/>
          </p:cNvSpPr>
          <p:nvPr/>
        </p:nvSpPr>
        <p:spPr bwMode="auto">
          <a:xfrm rot="10800000">
            <a:off x="3446463" y="4440238"/>
            <a:ext cx="5080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12" name="Line 345"/>
          <p:cNvSpPr>
            <a:spLocks noChangeShapeType="1"/>
          </p:cNvSpPr>
          <p:nvPr/>
        </p:nvSpPr>
        <p:spPr bwMode="auto">
          <a:xfrm rot="10800000">
            <a:off x="3500438" y="4446588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3" name="Line 346"/>
          <p:cNvSpPr>
            <a:spLocks noChangeShapeType="1"/>
          </p:cNvSpPr>
          <p:nvPr/>
        </p:nvSpPr>
        <p:spPr bwMode="auto">
          <a:xfrm rot="10800000">
            <a:off x="3443288" y="4813300"/>
            <a:ext cx="0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4" name="Line 347"/>
          <p:cNvSpPr>
            <a:spLocks noChangeShapeType="1"/>
          </p:cNvSpPr>
          <p:nvPr/>
        </p:nvSpPr>
        <p:spPr bwMode="auto">
          <a:xfrm rot="10800000">
            <a:off x="3500438" y="4105275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5" name="Line 348"/>
          <p:cNvSpPr>
            <a:spLocks noChangeShapeType="1"/>
          </p:cNvSpPr>
          <p:nvPr/>
        </p:nvSpPr>
        <p:spPr bwMode="auto">
          <a:xfrm rot="10800000">
            <a:off x="3443288" y="4105275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6" name="Line 349"/>
          <p:cNvSpPr>
            <a:spLocks noChangeShapeType="1"/>
          </p:cNvSpPr>
          <p:nvPr/>
        </p:nvSpPr>
        <p:spPr bwMode="auto">
          <a:xfrm rot="10800000">
            <a:off x="3500438" y="36845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7" name="Line 350"/>
          <p:cNvSpPr>
            <a:spLocks noChangeShapeType="1"/>
          </p:cNvSpPr>
          <p:nvPr/>
        </p:nvSpPr>
        <p:spPr bwMode="auto">
          <a:xfrm rot="10800000">
            <a:off x="3443288" y="3684588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8" name="Line 351"/>
          <p:cNvSpPr>
            <a:spLocks noChangeShapeType="1"/>
          </p:cNvSpPr>
          <p:nvPr/>
        </p:nvSpPr>
        <p:spPr bwMode="auto">
          <a:xfrm flipH="1">
            <a:off x="3446463" y="5089525"/>
            <a:ext cx="4357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19" name="Line 352"/>
          <p:cNvSpPr>
            <a:spLocks noChangeShapeType="1"/>
          </p:cNvSpPr>
          <p:nvPr/>
        </p:nvSpPr>
        <p:spPr bwMode="auto">
          <a:xfrm flipH="1">
            <a:off x="3498850" y="5018088"/>
            <a:ext cx="312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0" name="Line 353"/>
          <p:cNvSpPr>
            <a:spLocks noChangeShapeType="1"/>
          </p:cNvSpPr>
          <p:nvPr/>
        </p:nvSpPr>
        <p:spPr bwMode="auto">
          <a:xfrm rot="10800000">
            <a:off x="6681788" y="4797425"/>
            <a:ext cx="0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1" name="Line 354"/>
          <p:cNvSpPr>
            <a:spLocks noChangeShapeType="1"/>
          </p:cNvSpPr>
          <p:nvPr/>
        </p:nvSpPr>
        <p:spPr bwMode="auto">
          <a:xfrm flipH="1">
            <a:off x="6688138" y="5018088"/>
            <a:ext cx="111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2" name="AutoShape 355"/>
          <p:cNvSpPr>
            <a:spLocks noChangeArrowheads="1"/>
          </p:cNvSpPr>
          <p:nvPr/>
        </p:nvSpPr>
        <p:spPr bwMode="auto">
          <a:xfrm>
            <a:off x="7804150" y="4765675"/>
            <a:ext cx="503238" cy="973138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95-9</a:t>
            </a:r>
            <a:r>
              <a:rPr lang="ru-RU" altLang="en-US" sz="900">
                <a:solidFill>
                  <a:schemeClr val="tx1"/>
                </a:solidFill>
              </a:rPr>
              <a:t>9</a:t>
            </a:r>
            <a:r>
              <a:rPr lang="en-GB" altLang="en-US" sz="900">
                <a:solidFill>
                  <a:schemeClr val="tx1"/>
                </a:solidFill>
              </a:rPr>
              <a:t>%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solidFill>
                  <a:schemeClr val="tx1"/>
                </a:solidFill>
              </a:rPr>
              <a:t>N</a:t>
            </a:r>
            <a:r>
              <a:rPr lang="en-GB" altLang="en-US" sz="900" baseline="-25000">
                <a:solidFill>
                  <a:schemeClr val="tx1"/>
                </a:solidFill>
              </a:rPr>
              <a:t>2</a:t>
            </a:r>
            <a:endParaRPr lang="ru-RU" altLang="en-US" sz="900" baseline="-25000">
              <a:solidFill>
                <a:schemeClr val="tx1"/>
              </a:solidFill>
            </a:endParaRPr>
          </a:p>
        </p:txBody>
      </p:sp>
      <p:grpSp>
        <p:nvGrpSpPr>
          <p:cNvPr id="7" name="Group 356"/>
          <p:cNvGrpSpPr>
            <a:grpSpLocks/>
          </p:cNvGrpSpPr>
          <p:nvPr/>
        </p:nvGrpSpPr>
        <p:grpSpPr bwMode="auto">
          <a:xfrm>
            <a:off x="5572125" y="5341938"/>
            <a:ext cx="2016125" cy="612775"/>
            <a:chOff x="3266" y="3498"/>
            <a:chExt cx="1134" cy="386"/>
          </a:xfrm>
        </p:grpSpPr>
        <p:sp>
          <p:nvSpPr>
            <p:cNvPr id="24078" name="AutoShape 357"/>
            <p:cNvSpPr>
              <a:spLocks noChangeArrowheads="1"/>
            </p:cNvSpPr>
            <p:nvPr/>
          </p:nvSpPr>
          <p:spPr bwMode="auto">
            <a:xfrm>
              <a:off x="3356" y="3498"/>
              <a:ext cx="1044" cy="227"/>
            </a:xfrm>
            <a:prstGeom prst="parallelogram">
              <a:avLst>
                <a:gd name="adj" fmla="val 595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6502" name="AutoShape 358"/>
            <p:cNvSpPr>
              <a:spLocks noChangeArrowheads="1"/>
            </p:cNvSpPr>
            <p:nvPr/>
          </p:nvSpPr>
          <p:spPr bwMode="auto">
            <a:xfrm>
              <a:off x="3266" y="3725"/>
              <a:ext cx="997" cy="159"/>
            </a:xfrm>
            <a:prstGeom prst="parallelogram">
              <a:avLst>
                <a:gd name="adj" fmla="val 56608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4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23824" name="AutoShape 359"/>
          <p:cNvSpPr>
            <a:spLocks noChangeArrowheads="1"/>
          </p:cNvSpPr>
          <p:nvPr/>
        </p:nvSpPr>
        <p:spPr bwMode="auto">
          <a:xfrm>
            <a:off x="5572125" y="5341938"/>
            <a:ext cx="2016125" cy="612775"/>
          </a:xfrm>
          <a:prstGeom prst="parallelogram">
            <a:avLst>
              <a:gd name="adj" fmla="val 649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25" name="Line 360"/>
          <p:cNvSpPr>
            <a:spLocks noChangeShapeType="1"/>
          </p:cNvSpPr>
          <p:nvPr/>
        </p:nvSpPr>
        <p:spPr bwMode="auto">
          <a:xfrm>
            <a:off x="5735638" y="5702300"/>
            <a:ext cx="16129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6" name="Line 361"/>
          <p:cNvSpPr>
            <a:spLocks noChangeShapeType="1"/>
          </p:cNvSpPr>
          <p:nvPr/>
        </p:nvSpPr>
        <p:spPr bwMode="auto">
          <a:xfrm>
            <a:off x="7432675" y="5592763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7" name="Line 362"/>
          <p:cNvSpPr>
            <a:spLocks noChangeShapeType="1"/>
          </p:cNvSpPr>
          <p:nvPr/>
        </p:nvSpPr>
        <p:spPr bwMode="auto">
          <a:xfrm>
            <a:off x="7493000" y="5484813"/>
            <a:ext cx="31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8" name="Line 363"/>
          <p:cNvSpPr>
            <a:spLocks noChangeShapeType="1"/>
          </p:cNvSpPr>
          <p:nvPr/>
        </p:nvSpPr>
        <p:spPr bwMode="auto">
          <a:xfrm>
            <a:off x="6399213" y="5953125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29" name="Text Box 364"/>
          <p:cNvSpPr txBox="1">
            <a:spLocks noChangeArrowheads="1"/>
          </p:cNvSpPr>
          <p:nvPr/>
        </p:nvSpPr>
        <p:spPr bwMode="auto">
          <a:xfrm>
            <a:off x="6435725" y="6061075"/>
            <a:ext cx="11525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>
                <a:solidFill>
                  <a:schemeClr val="tx1"/>
                </a:solidFill>
              </a:rPr>
              <a:t>Остаточная воздушная смесь</a:t>
            </a:r>
          </a:p>
        </p:txBody>
      </p:sp>
      <p:grpSp>
        <p:nvGrpSpPr>
          <p:cNvPr id="8" name="Group 365"/>
          <p:cNvGrpSpPr>
            <a:grpSpLocks/>
          </p:cNvGrpSpPr>
          <p:nvPr/>
        </p:nvGrpSpPr>
        <p:grpSpPr bwMode="auto">
          <a:xfrm>
            <a:off x="5103813" y="5449888"/>
            <a:ext cx="358775" cy="431800"/>
            <a:chOff x="3039" y="3453"/>
            <a:chExt cx="226" cy="272"/>
          </a:xfrm>
        </p:grpSpPr>
        <p:sp>
          <p:nvSpPr>
            <p:cNvPr id="24075" name="AutoShape 366"/>
            <p:cNvSpPr>
              <a:spLocks noChangeArrowheads="1"/>
            </p:cNvSpPr>
            <p:nvPr/>
          </p:nvSpPr>
          <p:spPr bwMode="auto">
            <a:xfrm>
              <a:off x="3039" y="3453"/>
              <a:ext cx="226" cy="27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76" name="Line 367"/>
            <p:cNvSpPr>
              <a:spLocks noChangeShapeType="1"/>
            </p:cNvSpPr>
            <p:nvPr/>
          </p:nvSpPr>
          <p:spPr bwMode="auto">
            <a:xfrm flipH="1">
              <a:off x="3084" y="363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77" name="Line 368"/>
            <p:cNvSpPr>
              <a:spLocks noChangeShapeType="1"/>
            </p:cNvSpPr>
            <p:nvPr/>
          </p:nvSpPr>
          <p:spPr bwMode="auto">
            <a:xfrm>
              <a:off x="3105" y="367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13" name="AutoShape 369"/>
          <p:cNvSpPr>
            <a:spLocks noChangeArrowheads="1"/>
          </p:cNvSpPr>
          <p:nvPr/>
        </p:nvSpPr>
        <p:spPr bwMode="auto">
          <a:xfrm>
            <a:off x="4598988" y="5449888"/>
            <a:ext cx="358775" cy="4318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9" name="Group 370"/>
          <p:cNvGrpSpPr>
            <a:grpSpLocks/>
          </p:cNvGrpSpPr>
          <p:nvPr/>
        </p:nvGrpSpPr>
        <p:grpSpPr bwMode="auto">
          <a:xfrm>
            <a:off x="4598988" y="5449888"/>
            <a:ext cx="358775" cy="431800"/>
            <a:chOff x="3039" y="3453"/>
            <a:chExt cx="226" cy="272"/>
          </a:xfrm>
        </p:grpSpPr>
        <p:sp>
          <p:nvSpPr>
            <p:cNvPr id="24072" name="AutoShape 371"/>
            <p:cNvSpPr>
              <a:spLocks noChangeArrowheads="1"/>
            </p:cNvSpPr>
            <p:nvPr/>
          </p:nvSpPr>
          <p:spPr bwMode="auto">
            <a:xfrm>
              <a:off x="3039" y="3453"/>
              <a:ext cx="226" cy="27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73" name="Line 372"/>
            <p:cNvSpPr>
              <a:spLocks noChangeShapeType="1"/>
            </p:cNvSpPr>
            <p:nvPr/>
          </p:nvSpPr>
          <p:spPr bwMode="auto">
            <a:xfrm flipH="1">
              <a:off x="3084" y="363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74" name="Line 373"/>
            <p:cNvSpPr>
              <a:spLocks noChangeShapeType="1"/>
            </p:cNvSpPr>
            <p:nvPr/>
          </p:nvSpPr>
          <p:spPr bwMode="auto">
            <a:xfrm>
              <a:off x="3105" y="367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18" name="AutoShape 374"/>
          <p:cNvSpPr>
            <a:spLocks noChangeArrowheads="1"/>
          </p:cNvSpPr>
          <p:nvPr/>
        </p:nvSpPr>
        <p:spPr bwMode="auto">
          <a:xfrm>
            <a:off x="4097338" y="5449888"/>
            <a:ext cx="358775" cy="4318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375"/>
          <p:cNvGrpSpPr>
            <a:grpSpLocks/>
          </p:cNvGrpSpPr>
          <p:nvPr/>
        </p:nvGrpSpPr>
        <p:grpSpPr bwMode="auto">
          <a:xfrm>
            <a:off x="4097338" y="5449888"/>
            <a:ext cx="358775" cy="431800"/>
            <a:chOff x="3039" y="3453"/>
            <a:chExt cx="226" cy="272"/>
          </a:xfrm>
        </p:grpSpPr>
        <p:sp>
          <p:nvSpPr>
            <p:cNvPr id="24069" name="AutoShape 376"/>
            <p:cNvSpPr>
              <a:spLocks noChangeArrowheads="1"/>
            </p:cNvSpPr>
            <p:nvPr/>
          </p:nvSpPr>
          <p:spPr bwMode="auto">
            <a:xfrm>
              <a:off x="3039" y="3453"/>
              <a:ext cx="226" cy="272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70" name="Line 377"/>
            <p:cNvSpPr>
              <a:spLocks noChangeShapeType="1"/>
            </p:cNvSpPr>
            <p:nvPr/>
          </p:nvSpPr>
          <p:spPr bwMode="auto">
            <a:xfrm flipH="1">
              <a:off x="3084" y="363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071" name="Line 378"/>
            <p:cNvSpPr>
              <a:spLocks noChangeShapeType="1"/>
            </p:cNvSpPr>
            <p:nvPr/>
          </p:nvSpPr>
          <p:spPr bwMode="auto">
            <a:xfrm>
              <a:off x="3105" y="367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835" name="Text Box 379"/>
          <p:cNvSpPr txBox="1">
            <a:spLocks noChangeArrowheads="1"/>
          </p:cNvSpPr>
          <p:nvPr/>
        </p:nvSpPr>
        <p:spPr bwMode="auto">
          <a:xfrm>
            <a:off x="7623175" y="4441825"/>
            <a:ext cx="1152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>
                <a:solidFill>
                  <a:schemeClr val="tx1"/>
                </a:solidFill>
              </a:rPr>
              <a:t>Ресивер с азотом</a:t>
            </a:r>
          </a:p>
        </p:txBody>
      </p:sp>
      <p:sp>
        <p:nvSpPr>
          <p:cNvPr id="23836" name="Rectangle 380"/>
          <p:cNvSpPr>
            <a:spLocks noChangeArrowheads="1"/>
          </p:cNvSpPr>
          <p:nvPr/>
        </p:nvSpPr>
        <p:spPr bwMode="auto">
          <a:xfrm rot="10800000" flipV="1">
            <a:off x="6591300" y="4260850"/>
            <a:ext cx="112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837" name="Line 381"/>
          <p:cNvSpPr>
            <a:spLocks noChangeShapeType="1"/>
          </p:cNvSpPr>
          <p:nvPr/>
        </p:nvSpPr>
        <p:spPr bwMode="auto">
          <a:xfrm flipV="1">
            <a:off x="4887913" y="559435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38" name="Line 382"/>
          <p:cNvSpPr>
            <a:spLocks noChangeShapeType="1"/>
          </p:cNvSpPr>
          <p:nvPr/>
        </p:nvSpPr>
        <p:spPr bwMode="auto">
          <a:xfrm flipV="1">
            <a:off x="4922838" y="5702300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39" name="Line 383"/>
          <p:cNvSpPr>
            <a:spLocks noChangeShapeType="1"/>
          </p:cNvSpPr>
          <p:nvPr/>
        </p:nvSpPr>
        <p:spPr bwMode="auto">
          <a:xfrm flipV="1">
            <a:off x="4384675" y="55943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0" name="Line 384"/>
          <p:cNvSpPr>
            <a:spLocks noChangeShapeType="1"/>
          </p:cNvSpPr>
          <p:nvPr/>
        </p:nvSpPr>
        <p:spPr bwMode="auto">
          <a:xfrm flipV="1">
            <a:off x="4419600" y="5702300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1" name="Oval 385"/>
          <p:cNvSpPr>
            <a:spLocks noChangeArrowheads="1"/>
          </p:cNvSpPr>
          <p:nvPr/>
        </p:nvSpPr>
        <p:spPr bwMode="auto">
          <a:xfrm>
            <a:off x="4635500" y="5160963"/>
            <a:ext cx="287338" cy="2524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42" name="Rectangle 386"/>
          <p:cNvSpPr>
            <a:spLocks noChangeArrowheads="1"/>
          </p:cNvSpPr>
          <p:nvPr/>
        </p:nvSpPr>
        <p:spPr bwMode="auto">
          <a:xfrm>
            <a:off x="4635500" y="5233988"/>
            <a:ext cx="2873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PDIS</a:t>
            </a:r>
            <a:endParaRPr lang="en-US" altLang="en-US" sz="800" b="1">
              <a:solidFill>
                <a:schemeClr val="tx1"/>
              </a:solidFill>
            </a:endParaRPr>
          </a:p>
        </p:txBody>
      </p:sp>
      <p:sp>
        <p:nvSpPr>
          <p:cNvPr id="23843" name="Line 387"/>
          <p:cNvSpPr>
            <a:spLocks noChangeShapeType="1"/>
          </p:cNvSpPr>
          <p:nvPr/>
        </p:nvSpPr>
        <p:spPr bwMode="auto">
          <a:xfrm flipV="1">
            <a:off x="5283200" y="5305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4" name="Line 388"/>
          <p:cNvSpPr>
            <a:spLocks noChangeShapeType="1"/>
          </p:cNvSpPr>
          <p:nvPr/>
        </p:nvSpPr>
        <p:spPr bwMode="auto">
          <a:xfrm flipH="1">
            <a:off x="4922838" y="5305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5" name="Line 389"/>
          <p:cNvSpPr>
            <a:spLocks noChangeShapeType="1"/>
          </p:cNvSpPr>
          <p:nvPr/>
        </p:nvSpPr>
        <p:spPr bwMode="auto">
          <a:xfrm flipH="1">
            <a:off x="4275138" y="53054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6" name="Line 390"/>
          <p:cNvSpPr>
            <a:spLocks noChangeShapeType="1"/>
          </p:cNvSpPr>
          <p:nvPr/>
        </p:nvSpPr>
        <p:spPr bwMode="auto">
          <a:xfrm flipV="1">
            <a:off x="4275138" y="53054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7" name="Line 391"/>
          <p:cNvSpPr>
            <a:spLocks noChangeShapeType="1"/>
          </p:cNvSpPr>
          <p:nvPr/>
        </p:nvSpPr>
        <p:spPr bwMode="auto">
          <a:xfrm flipV="1">
            <a:off x="4779963" y="58816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8" name="Line 392"/>
          <p:cNvSpPr>
            <a:spLocks noChangeShapeType="1"/>
          </p:cNvSpPr>
          <p:nvPr/>
        </p:nvSpPr>
        <p:spPr bwMode="auto">
          <a:xfrm flipV="1">
            <a:off x="4275138" y="58816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49" name="AutoShape 393"/>
          <p:cNvSpPr>
            <a:spLocks noChangeArrowheads="1"/>
          </p:cNvSpPr>
          <p:nvPr/>
        </p:nvSpPr>
        <p:spPr bwMode="auto">
          <a:xfrm flipV="1">
            <a:off x="4238625" y="6026150"/>
            <a:ext cx="73025" cy="71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50" name="AutoShape 394"/>
          <p:cNvSpPr>
            <a:spLocks noChangeArrowheads="1"/>
          </p:cNvSpPr>
          <p:nvPr/>
        </p:nvSpPr>
        <p:spPr bwMode="auto">
          <a:xfrm>
            <a:off x="4238625" y="6097588"/>
            <a:ext cx="73025" cy="714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51" name="Line 395"/>
          <p:cNvSpPr>
            <a:spLocks noChangeShapeType="1"/>
          </p:cNvSpPr>
          <p:nvPr/>
        </p:nvSpPr>
        <p:spPr bwMode="auto">
          <a:xfrm flipV="1">
            <a:off x="4275138" y="6169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52" name="AutoShape 396"/>
          <p:cNvSpPr>
            <a:spLocks noChangeArrowheads="1"/>
          </p:cNvSpPr>
          <p:nvPr/>
        </p:nvSpPr>
        <p:spPr bwMode="auto">
          <a:xfrm flipV="1">
            <a:off x="4743450" y="6026150"/>
            <a:ext cx="73025" cy="71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53" name="AutoShape 397"/>
          <p:cNvSpPr>
            <a:spLocks noChangeArrowheads="1"/>
          </p:cNvSpPr>
          <p:nvPr/>
        </p:nvSpPr>
        <p:spPr bwMode="auto">
          <a:xfrm>
            <a:off x="4743450" y="6097588"/>
            <a:ext cx="73025" cy="714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54" name="Line 398"/>
          <p:cNvSpPr>
            <a:spLocks noChangeShapeType="1"/>
          </p:cNvSpPr>
          <p:nvPr/>
        </p:nvSpPr>
        <p:spPr bwMode="auto">
          <a:xfrm flipV="1">
            <a:off x="4779963" y="61690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55" name="Text Box 399"/>
          <p:cNvSpPr txBox="1">
            <a:spLocks noChangeArrowheads="1"/>
          </p:cNvSpPr>
          <p:nvPr/>
        </p:nvSpPr>
        <p:spPr bwMode="auto">
          <a:xfrm>
            <a:off x="4275138" y="6313488"/>
            <a:ext cx="1152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>
                <a:solidFill>
                  <a:schemeClr val="tx1"/>
                </a:solidFill>
              </a:rPr>
              <a:t>Слив конденсата</a:t>
            </a:r>
          </a:p>
        </p:txBody>
      </p:sp>
      <p:sp>
        <p:nvSpPr>
          <p:cNvPr id="23856" name="AutoShape 400"/>
          <p:cNvSpPr>
            <a:spLocks noChangeArrowheads="1"/>
          </p:cNvSpPr>
          <p:nvPr/>
        </p:nvSpPr>
        <p:spPr bwMode="auto">
          <a:xfrm>
            <a:off x="3303588" y="5197475"/>
            <a:ext cx="503237" cy="973138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900" baseline="-25000">
                <a:solidFill>
                  <a:schemeClr val="tx1"/>
                </a:solidFill>
              </a:rPr>
              <a:t>Ресивер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900" baseline="-25000">
                <a:solidFill>
                  <a:schemeClr val="tx1"/>
                </a:solidFill>
              </a:rPr>
              <a:t>воздух</a:t>
            </a:r>
          </a:p>
        </p:txBody>
      </p:sp>
      <p:sp>
        <p:nvSpPr>
          <p:cNvPr id="23857" name="Line 401"/>
          <p:cNvSpPr>
            <a:spLocks noChangeShapeType="1"/>
          </p:cNvSpPr>
          <p:nvPr/>
        </p:nvSpPr>
        <p:spPr bwMode="auto">
          <a:xfrm flipV="1">
            <a:off x="3806825" y="55943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58" name="Line 402"/>
          <p:cNvSpPr>
            <a:spLocks noChangeShapeType="1"/>
          </p:cNvSpPr>
          <p:nvPr/>
        </p:nvSpPr>
        <p:spPr bwMode="auto">
          <a:xfrm flipV="1">
            <a:off x="3806825" y="5702300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59" name="Line 403"/>
          <p:cNvSpPr>
            <a:spLocks noChangeShapeType="1"/>
          </p:cNvSpPr>
          <p:nvPr/>
        </p:nvSpPr>
        <p:spPr bwMode="auto">
          <a:xfrm flipV="1">
            <a:off x="2979738" y="559435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0" name="Line 404"/>
          <p:cNvSpPr>
            <a:spLocks noChangeShapeType="1"/>
          </p:cNvSpPr>
          <p:nvPr/>
        </p:nvSpPr>
        <p:spPr bwMode="auto">
          <a:xfrm flipV="1">
            <a:off x="2979738" y="5702300"/>
            <a:ext cx="319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1" name="Text Box 405"/>
          <p:cNvSpPr txBox="1">
            <a:spLocks noChangeArrowheads="1"/>
          </p:cNvSpPr>
          <p:nvPr/>
        </p:nvSpPr>
        <p:spPr bwMode="auto">
          <a:xfrm>
            <a:off x="2259013" y="6061075"/>
            <a:ext cx="863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>
                <a:solidFill>
                  <a:schemeClr val="tx1"/>
                </a:solidFill>
              </a:rPr>
              <a:t>Воздушный компрессор</a:t>
            </a:r>
          </a:p>
        </p:txBody>
      </p:sp>
      <p:sp>
        <p:nvSpPr>
          <p:cNvPr id="23862" name="Line 406"/>
          <p:cNvSpPr>
            <a:spLocks noChangeShapeType="1"/>
          </p:cNvSpPr>
          <p:nvPr/>
        </p:nvSpPr>
        <p:spPr bwMode="auto">
          <a:xfrm flipH="1">
            <a:off x="2114550" y="5665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3" name="Line 407"/>
          <p:cNvSpPr>
            <a:spLocks noChangeShapeType="1"/>
          </p:cNvSpPr>
          <p:nvPr/>
        </p:nvSpPr>
        <p:spPr bwMode="auto">
          <a:xfrm flipH="1" flipV="1">
            <a:off x="2043113" y="5594350"/>
            <a:ext cx="714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4" name="Line 408"/>
          <p:cNvSpPr>
            <a:spLocks noChangeShapeType="1"/>
          </p:cNvSpPr>
          <p:nvPr/>
        </p:nvSpPr>
        <p:spPr bwMode="auto">
          <a:xfrm flipH="1">
            <a:off x="2043113" y="566578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65" name="Rectangle 410"/>
          <p:cNvSpPr>
            <a:spLocks noChangeArrowheads="1"/>
          </p:cNvSpPr>
          <p:nvPr/>
        </p:nvSpPr>
        <p:spPr bwMode="auto">
          <a:xfrm>
            <a:off x="5108575" y="4765675"/>
            <a:ext cx="538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b="1">
                <a:solidFill>
                  <a:schemeClr val="tx1"/>
                </a:solidFill>
              </a:rPr>
              <a:t>Азот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23866" name="Rectangle 411"/>
          <p:cNvSpPr>
            <a:spLocks noChangeArrowheads="1"/>
          </p:cNvSpPr>
          <p:nvPr/>
        </p:nvSpPr>
        <p:spPr bwMode="auto">
          <a:xfrm>
            <a:off x="1270000" y="5527675"/>
            <a:ext cx="871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200" b="1">
                <a:solidFill>
                  <a:schemeClr val="tx1"/>
                </a:solidFill>
              </a:rPr>
              <a:t>Воздух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23867" name="Oval 412"/>
          <p:cNvSpPr>
            <a:spLocks noChangeArrowheads="1"/>
          </p:cNvSpPr>
          <p:nvPr/>
        </p:nvSpPr>
        <p:spPr bwMode="auto">
          <a:xfrm rot="10800000">
            <a:off x="3359150" y="4256088"/>
            <a:ext cx="231775" cy="1952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3868" name="Picture 413" descr="barri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513" y="3333750"/>
            <a:ext cx="609600" cy="801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869" name="Line 414"/>
          <p:cNvSpPr>
            <a:spLocks noChangeShapeType="1"/>
          </p:cNvSpPr>
          <p:nvPr/>
        </p:nvSpPr>
        <p:spPr bwMode="auto">
          <a:xfrm flipV="1">
            <a:off x="1535113" y="3657600"/>
            <a:ext cx="1852612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70" name="Rectangle 415"/>
          <p:cNvSpPr>
            <a:spLocks noChangeArrowheads="1"/>
          </p:cNvSpPr>
          <p:nvPr/>
        </p:nvSpPr>
        <p:spPr bwMode="auto">
          <a:xfrm>
            <a:off x="650875" y="4135438"/>
            <a:ext cx="1093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b="1">
                <a:solidFill>
                  <a:schemeClr val="tx1"/>
                </a:solidFill>
              </a:rPr>
              <a:t>Барьерные уплотнения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b="1">
                <a:solidFill>
                  <a:schemeClr val="tx1"/>
                </a:solidFill>
              </a:rPr>
              <a:t>Tип 83 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pic>
        <p:nvPicPr>
          <p:cNvPr id="23871" name="Picture 416" descr="Sealhead_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4713" y="2127250"/>
            <a:ext cx="788987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872" name="Rectangle 417"/>
          <p:cNvSpPr>
            <a:spLocks noChangeArrowheads="1"/>
          </p:cNvSpPr>
          <p:nvPr/>
        </p:nvSpPr>
        <p:spPr bwMode="auto">
          <a:xfrm>
            <a:off x="609600" y="2873375"/>
            <a:ext cx="132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000" b="1">
                <a:solidFill>
                  <a:schemeClr val="tx1"/>
                </a:solidFill>
              </a:rPr>
              <a:t>Сухие газовые уплотнения 28АТ</a:t>
            </a:r>
            <a:endParaRPr lang="en-US" altLang="en-US" sz="1000" b="1">
              <a:solidFill>
                <a:schemeClr val="tx1"/>
              </a:solidFill>
            </a:endParaRPr>
          </a:p>
        </p:txBody>
      </p:sp>
      <p:sp>
        <p:nvSpPr>
          <p:cNvPr id="23873" name="Line 418"/>
          <p:cNvSpPr>
            <a:spLocks noChangeShapeType="1"/>
          </p:cNvSpPr>
          <p:nvPr/>
        </p:nvSpPr>
        <p:spPr bwMode="auto">
          <a:xfrm>
            <a:off x="1663700" y="2532063"/>
            <a:ext cx="2151063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74" name="Text Box 419"/>
          <p:cNvSpPr txBox="1">
            <a:spLocks noChangeArrowheads="1"/>
          </p:cNvSpPr>
          <p:nvPr/>
        </p:nvSpPr>
        <p:spPr bwMode="auto">
          <a:xfrm>
            <a:off x="5897563" y="5383213"/>
            <a:ext cx="18224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 b="1">
                <a:solidFill>
                  <a:schemeClr val="tx1"/>
                </a:solidFill>
              </a:rPr>
              <a:t> Мембранный газо-разделительный блок</a:t>
            </a:r>
          </a:p>
        </p:txBody>
      </p:sp>
      <p:sp>
        <p:nvSpPr>
          <p:cNvPr id="23875" name="Rectangle 420"/>
          <p:cNvSpPr>
            <a:spLocks noChangeArrowheads="1"/>
          </p:cNvSpPr>
          <p:nvPr/>
        </p:nvSpPr>
        <p:spPr bwMode="auto">
          <a:xfrm>
            <a:off x="5775325" y="3308350"/>
            <a:ext cx="7461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76" name="Rectangle 421"/>
          <p:cNvSpPr>
            <a:spLocks noChangeArrowheads="1"/>
          </p:cNvSpPr>
          <p:nvPr/>
        </p:nvSpPr>
        <p:spPr bwMode="auto">
          <a:xfrm>
            <a:off x="6216650" y="3308350"/>
            <a:ext cx="7461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77" name="Rectangle 422"/>
          <p:cNvSpPr>
            <a:spLocks noChangeArrowheads="1"/>
          </p:cNvSpPr>
          <p:nvPr/>
        </p:nvSpPr>
        <p:spPr bwMode="auto">
          <a:xfrm>
            <a:off x="4125913" y="3557588"/>
            <a:ext cx="9842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78" name="Rectangle 423"/>
          <p:cNvSpPr>
            <a:spLocks noChangeArrowheads="1"/>
          </p:cNvSpPr>
          <p:nvPr/>
        </p:nvSpPr>
        <p:spPr bwMode="auto">
          <a:xfrm>
            <a:off x="5884863" y="3557588"/>
            <a:ext cx="98425" cy="36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79" name="Rectangle 424"/>
          <p:cNvSpPr>
            <a:spLocks noChangeArrowheads="1"/>
          </p:cNvSpPr>
          <p:nvPr/>
        </p:nvSpPr>
        <p:spPr bwMode="auto">
          <a:xfrm>
            <a:off x="5884863" y="3371850"/>
            <a:ext cx="98425" cy="3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569" name="Arc 425"/>
          <p:cNvSpPr>
            <a:spLocks/>
          </p:cNvSpPr>
          <p:nvPr/>
        </p:nvSpPr>
        <p:spPr bwMode="auto">
          <a:xfrm rot="5640000" flipH="1" flipV="1">
            <a:off x="6296819" y="3074194"/>
            <a:ext cx="379413" cy="53975"/>
          </a:xfrm>
          <a:custGeom>
            <a:avLst/>
            <a:gdLst>
              <a:gd name="T0" fmla="*/ 25786 w 27147"/>
              <a:gd name="T1" fmla="*/ 121463 h 23985"/>
              <a:gd name="T2" fmla="*/ 5302767 w 27147"/>
              <a:gd name="T3" fmla="*/ 3673 h 23985"/>
              <a:gd name="T4" fmla="*/ 4219245 w 27147"/>
              <a:gd name="T5" fmla="*/ 109386 h 239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47" h="23985" fill="none" extrusionOk="0">
                <a:moveTo>
                  <a:pt x="132" y="23984"/>
                </a:moveTo>
                <a:cubicBezTo>
                  <a:pt x="44" y="23193"/>
                  <a:pt x="0" y="223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472" y="-1"/>
                  <a:pt x="25337" y="243"/>
                  <a:pt x="27147" y="724"/>
                </a:cubicBezTo>
              </a:path>
              <a:path w="27147" h="23985" stroke="0" extrusionOk="0">
                <a:moveTo>
                  <a:pt x="132" y="23984"/>
                </a:moveTo>
                <a:cubicBezTo>
                  <a:pt x="44" y="23193"/>
                  <a:pt x="0" y="223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472" y="-1"/>
                  <a:pt x="25337" y="243"/>
                  <a:pt x="27147" y="724"/>
                </a:cubicBezTo>
                <a:lnTo>
                  <a:pt x="21600" y="21600"/>
                </a:lnTo>
                <a:lnTo>
                  <a:pt x="132" y="23984"/>
                </a:lnTo>
                <a:close/>
              </a:path>
            </a:pathLst>
          </a:custGeom>
          <a:noFill/>
          <a:ln w="28575" cap="rnd">
            <a:solidFill>
              <a:srgbClr val="FFCC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70" name="Freeform 426"/>
          <p:cNvSpPr>
            <a:spLocks/>
          </p:cNvSpPr>
          <p:nvPr/>
        </p:nvSpPr>
        <p:spPr bwMode="auto">
          <a:xfrm flipH="1">
            <a:off x="5854700" y="3216275"/>
            <a:ext cx="401638" cy="222250"/>
          </a:xfrm>
          <a:custGeom>
            <a:avLst/>
            <a:gdLst>
              <a:gd name="T0" fmla="*/ 1331608476 w 117"/>
              <a:gd name="T1" fmla="*/ 162377370 h 117"/>
              <a:gd name="T2" fmla="*/ 1331608476 w 117"/>
              <a:gd name="T3" fmla="*/ 328362028 h 117"/>
              <a:gd name="T4" fmla="*/ 1072356296 w 117"/>
              <a:gd name="T5" fmla="*/ 407747068 h 117"/>
              <a:gd name="T6" fmla="*/ 530285741 w 117"/>
              <a:gd name="T7" fmla="*/ 407747068 h 117"/>
              <a:gd name="T8" fmla="*/ 271033561 w 117"/>
              <a:gd name="T9" fmla="*/ 328362028 h 117"/>
              <a:gd name="T10" fmla="*/ 0 w 117"/>
              <a:gd name="T11" fmla="*/ 0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" h="117">
                <a:moveTo>
                  <a:pt x="113" y="45"/>
                </a:moveTo>
                <a:cubicBezTo>
                  <a:pt x="115" y="62"/>
                  <a:pt x="117" y="80"/>
                  <a:pt x="113" y="91"/>
                </a:cubicBezTo>
                <a:cubicBezTo>
                  <a:pt x="109" y="102"/>
                  <a:pt x="102" y="109"/>
                  <a:pt x="91" y="113"/>
                </a:cubicBezTo>
                <a:cubicBezTo>
                  <a:pt x="80" y="117"/>
                  <a:pt x="56" y="117"/>
                  <a:pt x="45" y="113"/>
                </a:cubicBezTo>
                <a:cubicBezTo>
                  <a:pt x="34" y="109"/>
                  <a:pt x="31" y="110"/>
                  <a:pt x="23" y="91"/>
                </a:cubicBezTo>
                <a:cubicBezTo>
                  <a:pt x="15" y="72"/>
                  <a:pt x="4" y="15"/>
                  <a:pt x="0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ysDot"/>
            <a:round/>
            <a:headEnd type="none" w="med" len="med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71" name="Rectangle 427"/>
          <p:cNvSpPr>
            <a:spLocks noChangeArrowheads="1"/>
          </p:cNvSpPr>
          <p:nvPr/>
        </p:nvSpPr>
        <p:spPr bwMode="auto">
          <a:xfrm rot="10800000">
            <a:off x="6215063" y="2181225"/>
            <a:ext cx="50800" cy="2857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883" name="Freeform 428"/>
          <p:cNvSpPr>
            <a:spLocks/>
          </p:cNvSpPr>
          <p:nvPr/>
        </p:nvSpPr>
        <p:spPr bwMode="auto">
          <a:xfrm rot="10800000">
            <a:off x="6194425" y="2471738"/>
            <a:ext cx="98425" cy="1587"/>
          </a:xfrm>
          <a:custGeom>
            <a:avLst/>
            <a:gdLst>
              <a:gd name="T0" fmla="*/ 0 w 62"/>
              <a:gd name="T1" fmla="*/ 0 h 1"/>
              <a:gd name="T2" fmla="*/ 78125638 w 62"/>
              <a:gd name="T3" fmla="*/ 0 h 1"/>
              <a:gd name="T4" fmla="*/ 153730325 w 6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" h="1">
                <a:moveTo>
                  <a:pt x="0" y="0"/>
                </a:moveTo>
                <a:lnTo>
                  <a:pt x="31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84" name="Line 429"/>
          <p:cNvSpPr>
            <a:spLocks noChangeShapeType="1"/>
          </p:cNvSpPr>
          <p:nvPr/>
        </p:nvSpPr>
        <p:spPr bwMode="auto">
          <a:xfrm rot="10800000" flipH="1" flipV="1">
            <a:off x="6240463" y="2655888"/>
            <a:ext cx="93662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85" name="Line 430"/>
          <p:cNvSpPr>
            <a:spLocks noChangeShapeType="1"/>
          </p:cNvSpPr>
          <p:nvPr/>
        </p:nvSpPr>
        <p:spPr bwMode="auto">
          <a:xfrm rot="10800000" flipV="1">
            <a:off x="6146800" y="2655888"/>
            <a:ext cx="9525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31"/>
          <p:cNvGrpSpPr>
            <a:grpSpLocks/>
          </p:cNvGrpSpPr>
          <p:nvPr/>
        </p:nvGrpSpPr>
        <p:grpSpPr bwMode="auto">
          <a:xfrm rot="-5400000">
            <a:off x="6639719" y="2915444"/>
            <a:ext cx="104775" cy="163513"/>
            <a:chOff x="4040" y="1609"/>
            <a:chExt cx="66" cy="103"/>
          </a:xfrm>
        </p:grpSpPr>
        <p:sp>
          <p:nvSpPr>
            <p:cNvPr id="24065" name="Line 432"/>
            <p:cNvSpPr>
              <a:spLocks noChangeShapeType="1"/>
            </p:cNvSpPr>
            <p:nvPr/>
          </p:nvSpPr>
          <p:spPr bwMode="auto">
            <a:xfrm rot="10800000" flipV="1">
              <a:off x="4040" y="1711"/>
              <a:ext cx="6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6" name="Line 433"/>
            <p:cNvSpPr>
              <a:spLocks noChangeShapeType="1"/>
            </p:cNvSpPr>
            <p:nvPr/>
          </p:nvSpPr>
          <p:spPr bwMode="auto">
            <a:xfrm rot="10800000" flipH="1">
              <a:off x="4045" y="1609"/>
              <a:ext cx="6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7" name="Line 434"/>
            <p:cNvSpPr>
              <a:spLocks noChangeShapeType="1"/>
            </p:cNvSpPr>
            <p:nvPr/>
          </p:nvSpPr>
          <p:spPr bwMode="auto">
            <a:xfrm rot="10800000" flipV="1">
              <a:off x="4044" y="1610"/>
              <a:ext cx="62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8" name="Line 435"/>
            <p:cNvSpPr>
              <a:spLocks noChangeShapeType="1"/>
            </p:cNvSpPr>
            <p:nvPr/>
          </p:nvSpPr>
          <p:spPr bwMode="auto">
            <a:xfrm rot="10800000">
              <a:off x="4044" y="1611"/>
              <a:ext cx="59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887" name="Line 436"/>
          <p:cNvSpPr>
            <a:spLocks noChangeShapeType="1"/>
          </p:cNvSpPr>
          <p:nvPr/>
        </p:nvSpPr>
        <p:spPr bwMode="auto">
          <a:xfrm rot="10800000">
            <a:off x="6196013" y="249237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88" name="Line 437"/>
          <p:cNvSpPr>
            <a:spLocks noChangeShapeType="1"/>
          </p:cNvSpPr>
          <p:nvPr/>
        </p:nvSpPr>
        <p:spPr bwMode="auto">
          <a:xfrm rot="10800000">
            <a:off x="6196013" y="2613025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89" name="Line 438"/>
          <p:cNvSpPr>
            <a:spLocks noChangeShapeType="1"/>
          </p:cNvSpPr>
          <p:nvPr/>
        </p:nvSpPr>
        <p:spPr bwMode="auto">
          <a:xfrm rot="10800000" flipH="1">
            <a:off x="6194425" y="2493963"/>
            <a:ext cx="984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890" name="Line 439"/>
          <p:cNvSpPr>
            <a:spLocks noChangeShapeType="1"/>
          </p:cNvSpPr>
          <p:nvPr/>
        </p:nvSpPr>
        <p:spPr bwMode="auto">
          <a:xfrm rot="10800000">
            <a:off x="6211888" y="2957513"/>
            <a:ext cx="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1" name="Line 441"/>
          <p:cNvSpPr>
            <a:spLocks noChangeShapeType="1"/>
          </p:cNvSpPr>
          <p:nvPr/>
        </p:nvSpPr>
        <p:spPr bwMode="auto">
          <a:xfrm rot="10800000">
            <a:off x="6269038" y="2960688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2" name="Line 442"/>
          <p:cNvSpPr>
            <a:spLocks noChangeShapeType="1"/>
          </p:cNvSpPr>
          <p:nvPr/>
        </p:nvSpPr>
        <p:spPr bwMode="auto">
          <a:xfrm rot="10800000">
            <a:off x="6211888" y="31178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3" name="Line 443"/>
          <p:cNvSpPr>
            <a:spLocks noChangeShapeType="1"/>
          </p:cNvSpPr>
          <p:nvPr/>
        </p:nvSpPr>
        <p:spPr bwMode="auto">
          <a:xfrm rot="10800000">
            <a:off x="6269038" y="2613025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4" name="Line 444"/>
          <p:cNvSpPr>
            <a:spLocks noChangeShapeType="1"/>
          </p:cNvSpPr>
          <p:nvPr/>
        </p:nvSpPr>
        <p:spPr bwMode="auto">
          <a:xfrm rot="10800000">
            <a:off x="6211888" y="261620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5" name="Line 445"/>
          <p:cNvSpPr>
            <a:spLocks noChangeShapeType="1"/>
          </p:cNvSpPr>
          <p:nvPr/>
        </p:nvSpPr>
        <p:spPr bwMode="auto">
          <a:xfrm rot="10800000">
            <a:off x="6269038" y="2181225"/>
            <a:ext cx="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6" name="Line 446"/>
          <p:cNvSpPr>
            <a:spLocks noChangeShapeType="1"/>
          </p:cNvSpPr>
          <p:nvPr/>
        </p:nvSpPr>
        <p:spPr bwMode="auto">
          <a:xfrm rot="10800000">
            <a:off x="6211888" y="2181225"/>
            <a:ext cx="0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7" name="Line 447"/>
          <p:cNvSpPr>
            <a:spLocks noChangeShapeType="1"/>
          </p:cNvSpPr>
          <p:nvPr/>
        </p:nvSpPr>
        <p:spPr bwMode="auto">
          <a:xfrm rot="10800000">
            <a:off x="6269038" y="31178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898" name="Rectangle 448"/>
          <p:cNvSpPr>
            <a:spLocks noChangeArrowheads="1"/>
          </p:cNvSpPr>
          <p:nvPr/>
        </p:nvSpPr>
        <p:spPr bwMode="auto">
          <a:xfrm rot="10800000" flipV="1">
            <a:off x="6178550" y="2774950"/>
            <a:ext cx="112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899" name="AutoShape 450"/>
          <p:cNvSpPr>
            <a:spLocks noChangeArrowheads="1"/>
          </p:cNvSpPr>
          <p:nvPr/>
        </p:nvSpPr>
        <p:spPr bwMode="auto">
          <a:xfrm flipV="1">
            <a:off x="6735763" y="2886075"/>
            <a:ext cx="66675" cy="555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00" name="Oval 451"/>
          <p:cNvSpPr>
            <a:spLocks noChangeArrowheads="1"/>
          </p:cNvSpPr>
          <p:nvPr/>
        </p:nvSpPr>
        <p:spPr bwMode="auto">
          <a:xfrm rot="10800000">
            <a:off x="6881813" y="2886075"/>
            <a:ext cx="231775" cy="2206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01" name="Line 452"/>
          <p:cNvSpPr>
            <a:spLocks noChangeShapeType="1"/>
          </p:cNvSpPr>
          <p:nvPr/>
        </p:nvSpPr>
        <p:spPr bwMode="auto">
          <a:xfrm flipH="1">
            <a:off x="6772275" y="2997200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02" name="Rectangle 453"/>
          <p:cNvSpPr>
            <a:spLocks noChangeArrowheads="1"/>
          </p:cNvSpPr>
          <p:nvPr/>
        </p:nvSpPr>
        <p:spPr bwMode="auto">
          <a:xfrm rot="10800000" flipV="1">
            <a:off x="6913563" y="2919413"/>
            <a:ext cx="1571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23903" name="AutoShape 458"/>
          <p:cNvSpPr>
            <a:spLocks noChangeArrowheads="1"/>
          </p:cNvSpPr>
          <p:nvPr/>
        </p:nvSpPr>
        <p:spPr bwMode="auto">
          <a:xfrm flipV="1">
            <a:off x="6188075" y="2000250"/>
            <a:ext cx="95250" cy="904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04" name="AutoShape 459"/>
          <p:cNvSpPr>
            <a:spLocks noChangeArrowheads="1"/>
          </p:cNvSpPr>
          <p:nvPr/>
        </p:nvSpPr>
        <p:spPr bwMode="auto">
          <a:xfrm>
            <a:off x="6188075" y="2090738"/>
            <a:ext cx="95250" cy="904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05" name="Line 460"/>
          <p:cNvSpPr>
            <a:spLocks noChangeShapeType="1"/>
          </p:cNvSpPr>
          <p:nvPr/>
        </p:nvSpPr>
        <p:spPr bwMode="auto">
          <a:xfrm rot="10800000">
            <a:off x="6269038" y="187483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06" name="Line 461"/>
          <p:cNvSpPr>
            <a:spLocks noChangeShapeType="1"/>
          </p:cNvSpPr>
          <p:nvPr/>
        </p:nvSpPr>
        <p:spPr bwMode="auto">
          <a:xfrm rot="10800000">
            <a:off x="6211888" y="1879600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06" name="Rectangle 462"/>
          <p:cNvSpPr>
            <a:spLocks noChangeArrowheads="1"/>
          </p:cNvSpPr>
          <p:nvPr/>
        </p:nvSpPr>
        <p:spPr bwMode="auto">
          <a:xfrm rot="10800000">
            <a:off x="3802063" y="2181225"/>
            <a:ext cx="50800" cy="261938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08" name="Line 464"/>
          <p:cNvSpPr>
            <a:spLocks noChangeShapeType="1"/>
          </p:cNvSpPr>
          <p:nvPr/>
        </p:nvSpPr>
        <p:spPr bwMode="auto">
          <a:xfrm rot="10800000" flipH="1" flipV="1">
            <a:off x="3827463" y="2674938"/>
            <a:ext cx="93662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09" name="Line 465"/>
          <p:cNvSpPr>
            <a:spLocks noChangeShapeType="1"/>
          </p:cNvSpPr>
          <p:nvPr/>
        </p:nvSpPr>
        <p:spPr bwMode="auto">
          <a:xfrm rot="10800000" flipV="1">
            <a:off x="3735388" y="2674938"/>
            <a:ext cx="9366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10" name="Line 467"/>
          <p:cNvSpPr>
            <a:spLocks noChangeShapeType="1"/>
          </p:cNvSpPr>
          <p:nvPr/>
        </p:nvSpPr>
        <p:spPr bwMode="auto">
          <a:xfrm rot="10800000">
            <a:off x="3783013" y="2584450"/>
            <a:ext cx="95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11" name="Line 468"/>
          <p:cNvSpPr>
            <a:spLocks noChangeShapeType="1"/>
          </p:cNvSpPr>
          <p:nvPr/>
        </p:nvSpPr>
        <p:spPr bwMode="auto">
          <a:xfrm rot="10800000" flipH="1">
            <a:off x="3781425" y="2465388"/>
            <a:ext cx="984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12" name="Line 469"/>
          <p:cNvSpPr>
            <a:spLocks noChangeShapeType="1"/>
          </p:cNvSpPr>
          <p:nvPr/>
        </p:nvSpPr>
        <p:spPr bwMode="auto">
          <a:xfrm rot="10800000">
            <a:off x="3798888" y="2955925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3" name="Line 470"/>
          <p:cNvSpPr>
            <a:spLocks noChangeShapeType="1"/>
          </p:cNvSpPr>
          <p:nvPr/>
        </p:nvSpPr>
        <p:spPr bwMode="auto">
          <a:xfrm rot="10800000">
            <a:off x="3856038" y="2960688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4" name="Line 471"/>
          <p:cNvSpPr>
            <a:spLocks noChangeShapeType="1"/>
          </p:cNvSpPr>
          <p:nvPr/>
        </p:nvSpPr>
        <p:spPr bwMode="auto">
          <a:xfrm rot="10800000">
            <a:off x="3798888" y="3121025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5" name="Line 472"/>
          <p:cNvSpPr>
            <a:spLocks noChangeShapeType="1"/>
          </p:cNvSpPr>
          <p:nvPr/>
        </p:nvSpPr>
        <p:spPr bwMode="auto">
          <a:xfrm rot="10800000">
            <a:off x="3856038" y="25971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6" name="Line 473"/>
          <p:cNvSpPr>
            <a:spLocks noChangeShapeType="1"/>
          </p:cNvSpPr>
          <p:nvPr/>
        </p:nvSpPr>
        <p:spPr bwMode="auto">
          <a:xfrm rot="10800000">
            <a:off x="3798888" y="2597150"/>
            <a:ext cx="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7" name="Line 474"/>
          <p:cNvSpPr>
            <a:spLocks noChangeShapeType="1"/>
          </p:cNvSpPr>
          <p:nvPr/>
        </p:nvSpPr>
        <p:spPr bwMode="auto">
          <a:xfrm rot="10800000">
            <a:off x="3856038" y="2181225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8" name="Line 475"/>
          <p:cNvSpPr>
            <a:spLocks noChangeShapeType="1"/>
          </p:cNvSpPr>
          <p:nvPr/>
        </p:nvSpPr>
        <p:spPr bwMode="auto">
          <a:xfrm rot="10800000">
            <a:off x="3798888" y="2181225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19" name="Line 476"/>
          <p:cNvSpPr>
            <a:spLocks noChangeShapeType="1"/>
          </p:cNvSpPr>
          <p:nvPr/>
        </p:nvSpPr>
        <p:spPr bwMode="auto">
          <a:xfrm rot="10800000">
            <a:off x="3856038" y="3121025"/>
            <a:ext cx="0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0" name="Rectangle 477"/>
          <p:cNvSpPr>
            <a:spLocks noChangeArrowheads="1"/>
          </p:cNvSpPr>
          <p:nvPr/>
        </p:nvSpPr>
        <p:spPr bwMode="auto">
          <a:xfrm rot="10800000" flipV="1">
            <a:off x="3765550" y="2794000"/>
            <a:ext cx="1127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FI</a:t>
            </a:r>
          </a:p>
        </p:txBody>
      </p:sp>
      <p:sp>
        <p:nvSpPr>
          <p:cNvPr id="23921" name="Freeform 478"/>
          <p:cNvSpPr>
            <a:spLocks/>
          </p:cNvSpPr>
          <p:nvPr/>
        </p:nvSpPr>
        <p:spPr bwMode="auto">
          <a:xfrm>
            <a:off x="3779838" y="3119438"/>
            <a:ext cx="96837" cy="1587"/>
          </a:xfrm>
          <a:custGeom>
            <a:avLst/>
            <a:gdLst>
              <a:gd name="T0" fmla="*/ 0 w 61"/>
              <a:gd name="T1" fmla="*/ 0 h 1"/>
              <a:gd name="T2" fmla="*/ 75604297 w 61"/>
              <a:gd name="T3" fmla="*/ 0 h 1"/>
              <a:gd name="T4" fmla="*/ 151208594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2" name="Freeform 479"/>
          <p:cNvSpPr>
            <a:spLocks/>
          </p:cNvSpPr>
          <p:nvPr/>
        </p:nvSpPr>
        <p:spPr bwMode="auto">
          <a:xfrm>
            <a:off x="3779838" y="3070225"/>
            <a:ext cx="96837" cy="1588"/>
          </a:xfrm>
          <a:custGeom>
            <a:avLst/>
            <a:gdLst>
              <a:gd name="T0" fmla="*/ 0 w 61"/>
              <a:gd name="T1" fmla="*/ 0 h 1"/>
              <a:gd name="T2" fmla="*/ 75604297 w 61"/>
              <a:gd name="T3" fmla="*/ 0 h 1"/>
              <a:gd name="T4" fmla="*/ 151208594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3" name="Line 480"/>
          <p:cNvSpPr>
            <a:spLocks noChangeShapeType="1"/>
          </p:cNvSpPr>
          <p:nvPr/>
        </p:nvSpPr>
        <p:spPr bwMode="auto">
          <a:xfrm>
            <a:off x="3775075" y="3095625"/>
            <a:ext cx="36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4" name="Line 481"/>
          <p:cNvSpPr>
            <a:spLocks noChangeShapeType="1"/>
          </p:cNvSpPr>
          <p:nvPr/>
        </p:nvSpPr>
        <p:spPr bwMode="auto">
          <a:xfrm>
            <a:off x="3852863" y="3095625"/>
            <a:ext cx="3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5" name="AutoShape 482"/>
          <p:cNvSpPr>
            <a:spLocks noChangeArrowheads="1"/>
          </p:cNvSpPr>
          <p:nvPr/>
        </p:nvSpPr>
        <p:spPr bwMode="auto">
          <a:xfrm flipV="1">
            <a:off x="3775075" y="2000250"/>
            <a:ext cx="95250" cy="904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26" name="AutoShape 483"/>
          <p:cNvSpPr>
            <a:spLocks noChangeArrowheads="1"/>
          </p:cNvSpPr>
          <p:nvPr/>
        </p:nvSpPr>
        <p:spPr bwMode="auto">
          <a:xfrm>
            <a:off x="3775075" y="2090738"/>
            <a:ext cx="95250" cy="904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27" name="Line 484"/>
          <p:cNvSpPr>
            <a:spLocks noChangeShapeType="1"/>
          </p:cNvSpPr>
          <p:nvPr/>
        </p:nvSpPr>
        <p:spPr bwMode="auto">
          <a:xfrm rot="10800000">
            <a:off x="3856038" y="187483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8" name="Line 485"/>
          <p:cNvSpPr>
            <a:spLocks noChangeShapeType="1"/>
          </p:cNvSpPr>
          <p:nvPr/>
        </p:nvSpPr>
        <p:spPr bwMode="auto">
          <a:xfrm rot="10800000">
            <a:off x="3798888" y="1812925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29" name="Oval 486"/>
          <p:cNvSpPr>
            <a:spLocks noChangeArrowheads="1"/>
          </p:cNvSpPr>
          <p:nvPr/>
        </p:nvSpPr>
        <p:spPr bwMode="auto">
          <a:xfrm rot="10800000">
            <a:off x="3711575" y="2746375"/>
            <a:ext cx="231775" cy="2206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30" name="Line 487"/>
          <p:cNvSpPr>
            <a:spLocks noChangeShapeType="1"/>
          </p:cNvSpPr>
          <p:nvPr/>
        </p:nvSpPr>
        <p:spPr bwMode="auto">
          <a:xfrm flipV="1">
            <a:off x="3725863" y="2027238"/>
            <a:ext cx="1952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31" name="Line 488"/>
          <p:cNvSpPr>
            <a:spLocks noChangeShapeType="1"/>
          </p:cNvSpPr>
          <p:nvPr/>
        </p:nvSpPr>
        <p:spPr bwMode="auto">
          <a:xfrm flipV="1">
            <a:off x="6146800" y="2027238"/>
            <a:ext cx="195263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32" name="Line 489"/>
          <p:cNvSpPr>
            <a:spLocks noChangeShapeType="1"/>
          </p:cNvSpPr>
          <p:nvPr/>
        </p:nvSpPr>
        <p:spPr bwMode="auto">
          <a:xfrm>
            <a:off x="3856038" y="1874838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33" name="Line 490"/>
          <p:cNvSpPr>
            <a:spLocks noChangeShapeType="1"/>
          </p:cNvSpPr>
          <p:nvPr/>
        </p:nvSpPr>
        <p:spPr bwMode="auto">
          <a:xfrm>
            <a:off x="3802063" y="1812925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35" name="AutoShape 491"/>
          <p:cNvSpPr>
            <a:spLocks noChangeArrowheads="1"/>
          </p:cNvSpPr>
          <p:nvPr/>
        </p:nvSpPr>
        <p:spPr bwMode="auto">
          <a:xfrm>
            <a:off x="4129088" y="1719263"/>
            <a:ext cx="355600" cy="201612"/>
          </a:xfrm>
          <a:custGeom>
            <a:avLst/>
            <a:gdLst>
              <a:gd name="T0" fmla="*/ 2927115 w 21600"/>
              <a:gd name="T1" fmla="*/ 0 h 21600"/>
              <a:gd name="T2" fmla="*/ 587859 w 21600"/>
              <a:gd name="T3" fmla="*/ 930981 h 21600"/>
              <a:gd name="T4" fmla="*/ 2927115 w 21600"/>
              <a:gd name="T5" fmla="*/ 378023 h 21600"/>
              <a:gd name="T6" fmla="*/ 5266370 w 21600"/>
              <a:gd name="T7" fmla="*/ 9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 w 21600"/>
              <a:gd name="T13" fmla="*/ 0 h 21600"/>
              <a:gd name="T14" fmla="*/ 21193 w 21600"/>
              <a:gd name="T15" fmla="*/ 12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39" y="10715"/>
                </a:moveTo>
                <a:cubicBezTo>
                  <a:pt x="4386" y="7180"/>
                  <a:pt x="7264" y="4338"/>
                  <a:pt x="10800" y="4339"/>
                </a:cubicBezTo>
                <a:cubicBezTo>
                  <a:pt x="14335" y="4339"/>
                  <a:pt x="17213" y="7180"/>
                  <a:pt x="17260" y="10715"/>
                </a:cubicBezTo>
                <a:lnTo>
                  <a:pt x="21599" y="10657"/>
                </a:lnTo>
                <a:cubicBezTo>
                  <a:pt x="21521" y="4749"/>
                  <a:pt x="16709" y="-1"/>
                  <a:pt x="10799" y="0"/>
                </a:cubicBezTo>
                <a:cubicBezTo>
                  <a:pt x="4890" y="0"/>
                  <a:pt x="78" y="4749"/>
                  <a:pt x="0" y="10657"/>
                </a:cubicBezTo>
                <a:lnTo>
                  <a:pt x="4339" y="10715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35" name="Line 492"/>
          <p:cNvSpPr>
            <a:spLocks noChangeShapeType="1"/>
          </p:cNvSpPr>
          <p:nvPr/>
        </p:nvSpPr>
        <p:spPr bwMode="auto">
          <a:xfrm flipV="1">
            <a:off x="4197350" y="18129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36" name="Arc 493"/>
          <p:cNvSpPr>
            <a:spLocks/>
          </p:cNvSpPr>
          <p:nvPr/>
        </p:nvSpPr>
        <p:spPr bwMode="auto">
          <a:xfrm rot="16200000" flipV="1">
            <a:off x="4258470" y="1586706"/>
            <a:ext cx="93662" cy="358775"/>
          </a:xfrm>
          <a:custGeom>
            <a:avLst/>
            <a:gdLst>
              <a:gd name="T0" fmla="*/ 0 w 21600"/>
              <a:gd name="T1" fmla="*/ 0 h 43188"/>
              <a:gd name="T2" fmla="*/ 13386 w 21600"/>
              <a:gd name="T3" fmla="*/ 2980446 h 43188"/>
              <a:gd name="T4" fmla="*/ 0 w 21600"/>
              <a:gd name="T5" fmla="*/ 1490634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37" name="Arc 494"/>
          <p:cNvSpPr>
            <a:spLocks/>
          </p:cNvSpPr>
          <p:nvPr/>
        </p:nvSpPr>
        <p:spPr bwMode="auto">
          <a:xfrm rot="16200000" flipV="1">
            <a:off x="4279106" y="1672432"/>
            <a:ext cx="58737" cy="222250"/>
          </a:xfrm>
          <a:custGeom>
            <a:avLst/>
            <a:gdLst>
              <a:gd name="T0" fmla="*/ 0 w 21600"/>
              <a:gd name="T1" fmla="*/ 0 h 43188"/>
              <a:gd name="T2" fmla="*/ 5265 w 21600"/>
              <a:gd name="T3" fmla="*/ 1143722 h 43188"/>
              <a:gd name="T4" fmla="*/ 0 w 21600"/>
              <a:gd name="T5" fmla="*/ 572020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38" name="Line 495"/>
          <p:cNvSpPr>
            <a:spLocks noChangeShapeType="1"/>
          </p:cNvSpPr>
          <p:nvPr/>
        </p:nvSpPr>
        <p:spPr bwMode="auto">
          <a:xfrm flipV="1">
            <a:off x="4419600" y="18129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39" name="Line 496"/>
          <p:cNvSpPr>
            <a:spLocks noChangeShapeType="1"/>
          </p:cNvSpPr>
          <p:nvPr/>
        </p:nvSpPr>
        <p:spPr bwMode="auto">
          <a:xfrm>
            <a:off x="4419600" y="1874838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40" name="Line 497"/>
          <p:cNvSpPr>
            <a:spLocks noChangeShapeType="1"/>
          </p:cNvSpPr>
          <p:nvPr/>
        </p:nvSpPr>
        <p:spPr bwMode="auto">
          <a:xfrm>
            <a:off x="4484688" y="1812925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42" name="AutoShape 498"/>
          <p:cNvSpPr>
            <a:spLocks noChangeArrowheads="1"/>
          </p:cNvSpPr>
          <p:nvPr/>
        </p:nvSpPr>
        <p:spPr bwMode="auto">
          <a:xfrm>
            <a:off x="5545138" y="1719263"/>
            <a:ext cx="355600" cy="201612"/>
          </a:xfrm>
          <a:custGeom>
            <a:avLst/>
            <a:gdLst>
              <a:gd name="T0" fmla="*/ 2927115 w 21600"/>
              <a:gd name="T1" fmla="*/ 0 h 21600"/>
              <a:gd name="T2" fmla="*/ 587859 w 21600"/>
              <a:gd name="T3" fmla="*/ 930981 h 21600"/>
              <a:gd name="T4" fmla="*/ 2927115 w 21600"/>
              <a:gd name="T5" fmla="*/ 378023 h 21600"/>
              <a:gd name="T6" fmla="*/ 5266370 w 21600"/>
              <a:gd name="T7" fmla="*/ 930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 w 21600"/>
              <a:gd name="T13" fmla="*/ 0 h 21600"/>
              <a:gd name="T14" fmla="*/ 21193 w 21600"/>
              <a:gd name="T15" fmla="*/ 12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39" y="10715"/>
                </a:moveTo>
                <a:cubicBezTo>
                  <a:pt x="4386" y="7180"/>
                  <a:pt x="7264" y="4338"/>
                  <a:pt x="10800" y="4339"/>
                </a:cubicBezTo>
                <a:cubicBezTo>
                  <a:pt x="14335" y="4339"/>
                  <a:pt x="17213" y="7180"/>
                  <a:pt x="17260" y="10715"/>
                </a:cubicBezTo>
                <a:lnTo>
                  <a:pt x="21599" y="10657"/>
                </a:lnTo>
                <a:cubicBezTo>
                  <a:pt x="21521" y="4749"/>
                  <a:pt x="16709" y="-1"/>
                  <a:pt x="10799" y="0"/>
                </a:cubicBezTo>
                <a:cubicBezTo>
                  <a:pt x="4890" y="0"/>
                  <a:pt x="78" y="4749"/>
                  <a:pt x="0" y="10657"/>
                </a:cubicBezTo>
                <a:lnTo>
                  <a:pt x="4339" y="10715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42" name="Line 499"/>
          <p:cNvSpPr>
            <a:spLocks noChangeShapeType="1"/>
          </p:cNvSpPr>
          <p:nvPr/>
        </p:nvSpPr>
        <p:spPr bwMode="auto">
          <a:xfrm flipV="1">
            <a:off x="5613400" y="18129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43" name="Arc 500"/>
          <p:cNvSpPr>
            <a:spLocks/>
          </p:cNvSpPr>
          <p:nvPr/>
        </p:nvSpPr>
        <p:spPr bwMode="auto">
          <a:xfrm rot="16200000" flipV="1">
            <a:off x="5674520" y="1586706"/>
            <a:ext cx="93662" cy="358775"/>
          </a:xfrm>
          <a:custGeom>
            <a:avLst/>
            <a:gdLst>
              <a:gd name="T0" fmla="*/ 0 w 21600"/>
              <a:gd name="T1" fmla="*/ 0 h 43188"/>
              <a:gd name="T2" fmla="*/ 13386 w 21600"/>
              <a:gd name="T3" fmla="*/ 2980446 h 43188"/>
              <a:gd name="T4" fmla="*/ 0 w 21600"/>
              <a:gd name="T5" fmla="*/ 1490634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44" name="Arc 501"/>
          <p:cNvSpPr>
            <a:spLocks/>
          </p:cNvSpPr>
          <p:nvPr/>
        </p:nvSpPr>
        <p:spPr bwMode="auto">
          <a:xfrm rot="16200000" flipV="1">
            <a:off x="5695156" y="1672432"/>
            <a:ext cx="58737" cy="222250"/>
          </a:xfrm>
          <a:custGeom>
            <a:avLst/>
            <a:gdLst>
              <a:gd name="T0" fmla="*/ 0 w 21600"/>
              <a:gd name="T1" fmla="*/ 0 h 43188"/>
              <a:gd name="T2" fmla="*/ 5265 w 21600"/>
              <a:gd name="T3" fmla="*/ 1143722 h 43188"/>
              <a:gd name="T4" fmla="*/ 0 w 21600"/>
              <a:gd name="T5" fmla="*/ 572020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45" name="Line 502"/>
          <p:cNvSpPr>
            <a:spLocks noChangeShapeType="1"/>
          </p:cNvSpPr>
          <p:nvPr/>
        </p:nvSpPr>
        <p:spPr bwMode="auto">
          <a:xfrm flipV="1">
            <a:off x="5835650" y="18129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46" name="Line 503"/>
          <p:cNvSpPr>
            <a:spLocks noChangeShapeType="1"/>
          </p:cNvSpPr>
          <p:nvPr/>
        </p:nvSpPr>
        <p:spPr bwMode="auto">
          <a:xfrm>
            <a:off x="5835650" y="1879600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47" name="Line 504"/>
          <p:cNvSpPr>
            <a:spLocks noChangeShapeType="1"/>
          </p:cNvSpPr>
          <p:nvPr/>
        </p:nvSpPr>
        <p:spPr bwMode="auto">
          <a:xfrm>
            <a:off x="5900738" y="1812925"/>
            <a:ext cx="202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48" name="Line 505"/>
          <p:cNvSpPr>
            <a:spLocks noChangeShapeType="1"/>
          </p:cNvSpPr>
          <p:nvPr/>
        </p:nvSpPr>
        <p:spPr bwMode="auto">
          <a:xfrm>
            <a:off x="6272213" y="1879600"/>
            <a:ext cx="165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1" name="Cloud"/>
          <p:cNvSpPr>
            <a:spLocks noChangeAspect="1" noEditPoints="1" noChangeArrowheads="1"/>
          </p:cNvSpPr>
          <p:nvPr/>
        </p:nvSpPr>
        <p:spPr bwMode="auto">
          <a:xfrm>
            <a:off x="8013700" y="1409700"/>
            <a:ext cx="325438" cy="106363"/>
          </a:xfrm>
          <a:custGeom>
            <a:avLst/>
            <a:gdLst>
              <a:gd name="T0" fmla="*/ 15202 w 21600"/>
              <a:gd name="T1" fmla="*/ 261879 h 21600"/>
              <a:gd name="T2" fmla="*/ 2451618 w 21600"/>
              <a:gd name="T3" fmla="*/ 523198 h 21600"/>
              <a:gd name="T4" fmla="*/ 4899153 w 21600"/>
              <a:gd name="T5" fmla="*/ 261879 h 21600"/>
              <a:gd name="T6" fmla="*/ 2451618 w 21600"/>
              <a:gd name="T7" fmla="*/ 299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12" name="Group 508"/>
          <p:cNvGrpSpPr>
            <a:grpSpLocks/>
          </p:cNvGrpSpPr>
          <p:nvPr/>
        </p:nvGrpSpPr>
        <p:grpSpPr bwMode="auto">
          <a:xfrm rot="5400000" flipH="1">
            <a:off x="3416300" y="2927350"/>
            <a:ext cx="104775" cy="161925"/>
            <a:chOff x="4040" y="1609"/>
            <a:chExt cx="66" cy="103"/>
          </a:xfrm>
        </p:grpSpPr>
        <p:sp>
          <p:nvSpPr>
            <p:cNvPr id="24061" name="Line 509"/>
            <p:cNvSpPr>
              <a:spLocks noChangeShapeType="1"/>
            </p:cNvSpPr>
            <p:nvPr/>
          </p:nvSpPr>
          <p:spPr bwMode="auto">
            <a:xfrm rot="10800000" flipV="1">
              <a:off x="4040" y="1711"/>
              <a:ext cx="6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2" name="Line 510"/>
            <p:cNvSpPr>
              <a:spLocks noChangeShapeType="1"/>
            </p:cNvSpPr>
            <p:nvPr/>
          </p:nvSpPr>
          <p:spPr bwMode="auto">
            <a:xfrm rot="10800000" flipH="1">
              <a:off x="4045" y="1609"/>
              <a:ext cx="6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3" name="Line 511"/>
            <p:cNvSpPr>
              <a:spLocks noChangeShapeType="1"/>
            </p:cNvSpPr>
            <p:nvPr/>
          </p:nvSpPr>
          <p:spPr bwMode="auto">
            <a:xfrm rot="10800000" flipV="1">
              <a:off x="4044" y="1610"/>
              <a:ext cx="62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064" name="Line 512"/>
            <p:cNvSpPr>
              <a:spLocks noChangeShapeType="1"/>
            </p:cNvSpPr>
            <p:nvPr/>
          </p:nvSpPr>
          <p:spPr bwMode="auto">
            <a:xfrm rot="10800000">
              <a:off x="4044" y="1611"/>
              <a:ext cx="59" cy="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951" name="Line 513"/>
          <p:cNvSpPr>
            <a:spLocks noChangeShapeType="1"/>
          </p:cNvSpPr>
          <p:nvPr/>
        </p:nvSpPr>
        <p:spPr bwMode="auto">
          <a:xfrm>
            <a:off x="3549650" y="3000375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52" name="AutoShape 514"/>
          <p:cNvSpPr>
            <a:spLocks noChangeArrowheads="1"/>
          </p:cNvSpPr>
          <p:nvPr/>
        </p:nvSpPr>
        <p:spPr bwMode="auto">
          <a:xfrm flipH="1" flipV="1">
            <a:off x="3511550" y="2898775"/>
            <a:ext cx="65088" cy="508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53" name="Oval 515"/>
          <p:cNvSpPr>
            <a:spLocks noChangeArrowheads="1"/>
          </p:cNvSpPr>
          <p:nvPr/>
        </p:nvSpPr>
        <p:spPr bwMode="auto">
          <a:xfrm rot="10800000" flipH="1">
            <a:off x="3051175" y="2897188"/>
            <a:ext cx="228600" cy="2206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54" name="Line 516"/>
          <p:cNvSpPr>
            <a:spLocks noChangeShapeType="1"/>
          </p:cNvSpPr>
          <p:nvPr/>
        </p:nvSpPr>
        <p:spPr bwMode="auto">
          <a:xfrm>
            <a:off x="3282950" y="3008313"/>
            <a:ext cx="106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55" name="Rectangle 517"/>
          <p:cNvSpPr>
            <a:spLocks noChangeArrowheads="1"/>
          </p:cNvSpPr>
          <p:nvPr/>
        </p:nvSpPr>
        <p:spPr bwMode="auto">
          <a:xfrm rot="10800000" flipH="1" flipV="1">
            <a:off x="3094038" y="2930525"/>
            <a:ext cx="155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23956" name="Oval 518"/>
          <p:cNvSpPr>
            <a:spLocks noChangeArrowheads="1"/>
          </p:cNvSpPr>
          <p:nvPr/>
        </p:nvSpPr>
        <p:spPr bwMode="auto">
          <a:xfrm rot="10800000">
            <a:off x="6127750" y="2740025"/>
            <a:ext cx="231775" cy="2206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57" name="Oval 519"/>
          <p:cNvSpPr>
            <a:spLocks noChangeArrowheads="1"/>
          </p:cNvSpPr>
          <p:nvPr/>
        </p:nvSpPr>
        <p:spPr bwMode="auto">
          <a:xfrm rot="10800000">
            <a:off x="6540500" y="4256088"/>
            <a:ext cx="231775" cy="1952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958" name="Line 520"/>
          <p:cNvSpPr>
            <a:spLocks noChangeShapeType="1"/>
          </p:cNvSpPr>
          <p:nvPr/>
        </p:nvSpPr>
        <p:spPr bwMode="auto">
          <a:xfrm>
            <a:off x="3067050" y="1562100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59" name="Line 521"/>
          <p:cNvSpPr>
            <a:spLocks noChangeShapeType="1"/>
          </p:cNvSpPr>
          <p:nvPr/>
        </p:nvSpPr>
        <p:spPr bwMode="auto">
          <a:xfrm>
            <a:off x="3067050" y="1631950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60" name="Line 522"/>
          <p:cNvSpPr>
            <a:spLocks noChangeShapeType="1"/>
          </p:cNvSpPr>
          <p:nvPr/>
        </p:nvSpPr>
        <p:spPr bwMode="auto">
          <a:xfrm rot="10800000" flipH="1">
            <a:off x="3397250" y="4654550"/>
            <a:ext cx="16827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61" name="Line 523"/>
          <p:cNvSpPr>
            <a:spLocks noChangeShapeType="1"/>
          </p:cNvSpPr>
          <p:nvPr/>
        </p:nvSpPr>
        <p:spPr bwMode="auto">
          <a:xfrm rot="10800000" flipH="1">
            <a:off x="6577013" y="4654550"/>
            <a:ext cx="16827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848" name="Group 7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168835"/>
              </p:ext>
            </p:extLst>
          </p:nvPr>
        </p:nvGraphicFramePr>
        <p:xfrm>
          <a:off x="722313" y="4813300"/>
          <a:ext cx="1419225" cy="716770"/>
        </p:xfrm>
        <a:graphic>
          <a:graphicData uri="http://schemas.openxmlformats.org/drawingml/2006/table">
            <a:tbl>
              <a:tblPr/>
              <a:tblGrid>
                <a:gridCol w="731837"/>
                <a:gridCol w="687388"/>
              </a:tblGrid>
              <a:tr h="730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Расход воздуха</a:t>
                      </a: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Было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Стало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110-155 нм</a:t>
                      </a:r>
                      <a:r>
                        <a:rPr kumimoji="0" lang="ru-RU" alt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15-20 нм</a:t>
                      </a:r>
                      <a:r>
                        <a:rPr kumimoji="0" lang="ru-RU" alt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0.14-0.6 МПа (а)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0.3-0.5 МПа (а)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35°С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35°С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70" name="Group 6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4063277"/>
              </p:ext>
            </p:extLst>
          </p:nvPr>
        </p:nvGraphicFramePr>
        <p:xfrm>
          <a:off x="1047750" y="1317625"/>
          <a:ext cx="1093788" cy="570720"/>
        </p:xfrm>
        <a:graphic>
          <a:graphicData uri="http://schemas.openxmlformats.org/drawingml/2006/table">
            <a:tbl>
              <a:tblPr/>
              <a:tblGrid>
                <a:gridCol w="1093788"/>
              </a:tblGrid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Уплотнительный газ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791-953</a:t>
                      </a:r>
                      <a:r>
                        <a:rPr kumimoji="0" lang="ru-RU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 нм</a:t>
                      </a:r>
                      <a:r>
                        <a:rPr kumimoji="0" lang="ru-RU" altLang="en-US" sz="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4.4-5.5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 МПа (а)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35</a:t>
                      </a:r>
                      <a:r>
                        <a:rPr kumimoji="0" lang="en-GB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-68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" name="Group 613"/>
          <p:cNvGrpSpPr>
            <a:grpSpLocks/>
          </p:cNvGrpSpPr>
          <p:nvPr/>
        </p:nvGrpSpPr>
        <p:grpSpPr bwMode="auto">
          <a:xfrm>
            <a:off x="6618288" y="3279775"/>
            <a:ext cx="404812" cy="406400"/>
            <a:chOff x="3993" y="2210"/>
            <a:chExt cx="255" cy="256"/>
          </a:xfrm>
        </p:grpSpPr>
        <p:sp>
          <p:nvSpPr>
            <p:cNvPr id="24059" name="Rectangle 610"/>
            <p:cNvSpPr>
              <a:spLocks noChangeArrowheads="1"/>
            </p:cNvSpPr>
            <p:nvPr/>
          </p:nvSpPr>
          <p:spPr bwMode="auto">
            <a:xfrm>
              <a:off x="4111" y="2210"/>
              <a:ext cx="137" cy="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Char char="§"/>
                <a:defRPr sz="2800">
                  <a:solidFill>
                    <a:srgbClr val="000068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400">
                  <a:solidFill>
                    <a:srgbClr val="000068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2000">
                  <a:solidFill>
                    <a:srgbClr val="000068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Char char="•"/>
                <a:defRPr sz="1600">
                  <a:solidFill>
                    <a:srgbClr val="000068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68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060" name="AutoShape 612"/>
            <p:cNvSpPr>
              <a:spLocks noChangeArrowheads="1"/>
            </p:cNvSpPr>
            <p:nvPr/>
          </p:nvSpPr>
          <p:spPr bwMode="auto">
            <a:xfrm rot="5400000">
              <a:off x="3993" y="2210"/>
              <a:ext cx="248" cy="247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1 h 21600"/>
                <a:gd name="T6" fmla="*/ 2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6783" name="Group 6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007059"/>
              </p:ext>
            </p:extLst>
          </p:nvPr>
        </p:nvGraphicFramePr>
        <p:xfrm>
          <a:off x="2403475" y="1773238"/>
          <a:ext cx="909638" cy="570720"/>
        </p:xfrm>
        <a:graphic>
          <a:graphicData uri="http://schemas.openxmlformats.org/drawingml/2006/table">
            <a:tbl>
              <a:tblPr/>
              <a:tblGrid>
                <a:gridCol w="909638"/>
              </a:tblGrid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Отвод утечки/свеча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5,16</a:t>
                      </a:r>
                      <a:r>
                        <a:rPr kumimoji="0" lang="en-GB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8,16 нм</a:t>
                      </a:r>
                      <a:r>
                        <a:rPr kumimoji="0" lang="ru-RU" alt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0,12 МПа (а)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50°С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06" name="Line 641"/>
          <p:cNvSpPr>
            <a:spLocks noChangeShapeType="1"/>
          </p:cNvSpPr>
          <p:nvPr/>
        </p:nvSpPr>
        <p:spPr bwMode="auto">
          <a:xfrm>
            <a:off x="3324225" y="1879600"/>
            <a:ext cx="471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07" name="Line 642"/>
          <p:cNvSpPr>
            <a:spLocks noChangeShapeType="1"/>
          </p:cNvSpPr>
          <p:nvPr/>
        </p:nvSpPr>
        <p:spPr bwMode="auto">
          <a:xfrm>
            <a:off x="2141538" y="1677988"/>
            <a:ext cx="80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08" name="Text Box 643"/>
          <p:cNvSpPr txBox="1">
            <a:spLocks noChangeArrowheads="1"/>
          </p:cNvSpPr>
          <p:nvPr/>
        </p:nvSpPr>
        <p:spPr bwMode="auto">
          <a:xfrm>
            <a:off x="6913563" y="3916363"/>
            <a:ext cx="7826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en-US" sz="1000">
                <a:solidFill>
                  <a:schemeClr val="tx1"/>
                </a:solidFill>
              </a:rPr>
              <a:t>Подшипник</a:t>
            </a:r>
          </a:p>
        </p:txBody>
      </p:sp>
      <p:sp>
        <p:nvSpPr>
          <p:cNvPr id="6788" name="Rectangle 644"/>
          <p:cNvSpPr>
            <a:spLocks noChangeArrowheads="1"/>
          </p:cNvSpPr>
          <p:nvPr/>
        </p:nvSpPr>
        <p:spPr bwMode="auto">
          <a:xfrm>
            <a:off x="5838825" y="2354263"/>
            <a:ext cx="601663" cy="61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789" name="Rectangle 645"/>
          <p:cNvSpPr>
            <a:spLocks noChangeArrowheads="1"/>
          </p:cNvSpPr>
          <p:nvPr/>
        </p:nvSpPr>
        <p:spPr bwMode="auto">
          <a:xfrm>
            <a:off x="6435725" y="2354263"/>
            <a:ext cx="1433513" cy="61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790" name="Rectangle 646"/>
          <p:cNvSpPr>
            <a:spLocks noChangeArrowheads="1"/>
          </p:cNvSpPr>
          <p:nvPr/>
        </p:nvSpPr>
        <p:spPr bwMode="auto">
          <a:xfrm>
            <a:off x="4419600" y="2354263"/>
            <a:ext cx="1193800" cy="61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rgbClr val="000068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400">
                <a:solidFill>
                  <a:srgbClr val="000068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rgbClr val="000068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rgbClr val="000068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8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794" name="AutoShape 650"/>
          <p:cNvSpPr>
            <a:spLocks noChangeArrowheads="1"/>
          </p:cNvSpPr>
          <p:nvPr/>
        </p:nvSpPr>
        <p:spPr bwMode="auto">
          <a:xfrm>
            <a:off x="4129088" y="2260600"/>
            <a:ext cx="355600" cy="201613"/>
          </a:xfrm>
          <a:custGeom>
            <a:avLst/>
            <a:gdLst>
              <a:gd name="T0" fmla="*/ 2927115 w 21600"/>
              <a:gd name="T1" fmla="*/ 0 h 21600"/>
              <a:gd name="T2" fmla="*/ 587859 w 21600"/>
              <a:gd name="T3" fmla="*/ 930985 h 21600"/>
              <a:gd name="T4" fmla="*/ 2927115 w 21600"/>
              <a:gd name="T5" fmla="*/ 378024 h 21600"/>
              <a:gd name="T6" fmla="*/ 5266370 w 21600"/>
              <a:gd name="T7" fmla="*/ 9309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 w 21600"/>
              <a:gd name="T13" fmla="*/ 0 h 21600"/>
              <a:gd name="T14" fmla="*/ 21193 w 21600"/>
              <a:gd name="T15" fmla="*/ 12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39" y="10715"/>
                </a:moveTo>
                <a:cubicBezTo>
                  <a:pt x="4386" y="7180"/>
                  <a:pt x="7264" y="4338"/>
                  <a:pt x="10800" y="4339"/>
                </a:cubicBezTo>
                <a:cubicBezTo>
                  <a:pt x="14335" y="4339"/>
                  <a:pt x="17213" y="7180"/>
                  <a:pt x="17260" y="10715"/>
                </a:cubicBezTo>
                <a:lnTo>
                  <a:pt x="21599" y="10657"/>
                </a:lnTo>
                <a:cubicBezTo>
                  <a:pt x="21521" y="4749"/>
                  <a:pt x="16709" y="-1"/>
                  <a:pt x="10799" y="0"/>
                </a:cubicBezTo>
                <a:cubicBezTo>
                  <a:pt x="4890" y="0"/>
                  <a:pt x="78" y="4749"/>
                  <a:pt x="0" y="10657"/>
                </a:cubicBezTo>
                <a:lnTo>
                  <a:pt x="4339" y="1071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13" name="Arc 652"/>
          <p:cNvSpPr>
            <a:spLocks/>
          </p:cNvSpPr>
          <p:nvPr/>
        </p:nvSpPr>
        <p:spPr bwMode="auto">
          <a:xfrm rot="16200000" flipV="1">
            <a:off x="4258469" y="2128044"/>
            <a:ext cx="93663" cy="358775"/>
          </a:xfrm>
          <a:custGeom>
            <a:avLst/>
            <a:gdLst>
              <a:gd name="T0" fmla="*/ 0 w 21600"/>
              <a:gd name="T1" fmla="*/ 0 h 43188"/>
              <a:gd name="T2" fmla="*/ 13386 w 21600"/>
              <a:gd name="T3" fmla="*/ 2980446 h 43188"/>
              <a:gd name="T4" fmla="*/ 0 w 21600"/>
              <a:gd name="T5" fmla="*/ 1490634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14" name="Arc 653"/>
          <p:cNvSpPr>
            <a:spLocks/>
          </p:cNvSpPr>
          <p:nvPr/>
        </p:nvSpPr>
        <p:spPr bwMode="auto">
          <a:xfrm rot="16200000" flipV="1">
            <a:off x="4279106" y="2213769"/>
            <a:ext cx="58738" cy="222250"/>
          </a:xfrm>
          <a:custGeom>
            <a:avLst/>
            <a:gdLst>
              <a:gd name="T0" fmla="*/ 0 w 21600"/>
              <a:gd name="T1" fmla="*/ 0 h 43188"/>
              <a:gd name="T2" fmla="*/ 5265 w 21600"/>
              <a:gd name="T3" fmla="*/ 1143722 h 43188"/>
              <a:gd name="T4" fmla="*/ 0 w 21600"/>
              <a:gd name="T5" fmla="*/ 572020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15" name="Line 654"/>
          <p:cNvSpPr>
            <a:spLocks noChangeShapeType="1"/>
          </p:cNvSpPr>
          <p:nvPr/>
        </p:nvSpPr>
        <p:spPr bwMode="auto">
          <a:xfrm flipV="1">
            <a:off x="4419600" y="2354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16" name="Line 655"/>
          <p:cNvSpPr>
            <a:spLocks noChangeShapeType="1"/>
          </p:cNvSpPr>
          <p:nvPr/>
        </p:nvSpPr>
        <p:spPr bwMode="auto">
          <a:xfrm>
            <a:off x="4419600" y="2416175"/>
            <a:ext cx="119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17" name="Line 656"/>
          <p:cNvSpPr>
            <a:spLocks noChangeShapeType="1"/>
          </p:cNvSpPr>
          <p:nvPr/>
        </p:nvSpPr>
        <p:spPr bwMode="auto">
          <a:xfrm>
            <a:off x="4484688" y="2354263"/>
            <a:ext cx="1057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01" name="AutoShape 657"/>
          <p:cNvSpPr>
            <a:spLocks noChangeArrowheads="1"/>
          </p:cNvSpPr>
          <p:nvPr/>
        </p:nvSpPr>
        <p:spPr bwMode="auto">
          <a:xfrm>
            <a:off x="5545138" y="2260600"/>
            <a:ext cx="355600" cy="201613"/>
          </a:xfrm>
          <a:custGeom>
            <a:avLst/>
            <a:gdLst>
              <a:gd name="T0" fmla="*/ 2927115 w 21600"/>
              <a:gd name="T1" fmla="*/ 0 h 21600"/>
              <a:gd name="T2" fmla="*/ 587859 w 21600"/>
              <a:gd name="T3" fmla="*/ 930985 h 21600"/>
              <a:gd name="T4" fmla="*/ 2927115 w 21600"/>
              <a:gd name="T5" fmla="*/ 378024 h 21600"/>
              <a:gd name="T6" fmla="*/ 5266370 w 21600"/>
              <a:gd name="T7" fmla="*/ 930985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7 w 21600"/>
              <a:gd name="T13" fmla="*/ 0 h 21600"/>
              <a:gd name="T14" fmla="*/ 21193 w 21600"/>
              <a:gd name="T15" fmla="*/ 12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339" y="10715"/>
                </a:moveTo>
                <a:cubicBezTo>
                  <a:pt x="4386" y="7180"/>
                  <a:pt x="7264" y="4338"/>
                  <a:pt x="10800" y="4339"/>
                </a:cubicBezTo>
                <a:cubicBezTo>
                  <a:pt x="14335" y="4339"/>
                  <a:pt x="17213" y="7180"/>
                  <a:pt x="17260" y="10715"/>
                </a:cubicBezTo>
                <a:lnTo>
                  <a:pt x="21599" y="10657"/>
                </a:lnTo>
                <a:cubicBezTo>
                  <a:pt x="21521" y="4749"/>
                  <a:pt x="16709" y="-1"/>
                  <a:pt x="10799" y="0"/>
                </a:cubicBezTo>
                <a:cubicBezTo>
                  <a:pt x="4890" y="0"/>
                  <a:pt x="78" y="4749"/>
                  <a:pt x="0" y="10657"/>
                </a:cubicBezTo>
                <a:lnTo>
                  <a:pt x="4339" y="1071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19" name="Line 658"/>
          <p:cNvSpPr>
            <a:spLocks noChangeShapeType="1"/>
          </p:cNvSpPr>
          <p:nvPr/>
        </p:nvSpPr>
        <p:spPr bwMode="auto">
          <a:xfrm flipV="1">
            <a:off x="5613400" y="2354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0" name="Arc 659"/>
          <p:cNvSpPr>
            <a:spLocks/>
          </p:cNvSpPr>
          <p:nvPr/>
        </p:nvSpPr>
        <p:spPr bwMode="auto">
          <a:xfrm rot="16200000" flipV="1">
            <a:off x="5674519" y="2128044"/>
            <a:ext cx="93663" cy="358775"/>
          </a:xfrm>
          <a:custGeom>
            <a:avLst/>
            <a:gdLst>
              <a:gd name="T0" fmla="*/ 0 w 21600"/>
              <a:gd name="T1" fmla="*/ 0 h 43188"/>
              <a:gd name="T2" fmla="*/ 13386 w 21600"/>
              <a:gd name="T3" fmla="*/ 2980446 h 43188"/>
              <a:gd name="T4" fmla="*/ 0 w 21600"/>
              <a:gd name="T5" fmla="*/ 1490634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21" name="Arc 660"/>
          <p:cNvSpPr>
            <a:spLocks/>
          </p:cNvSpPr>
          <p:nvPr/>
        </p:nvSpPr>
        <p:spPr bwMode="auto">
          <a:xfrm rot="16200000" flipV="1">
            <a:off x="5695156" y="2213769"/>
            <a:ext cx="58738" cy="222250"/>
          </a:xfrm>
          <a:custGeom>
            <a:avLst/>
            <a:gdLst>
              <a:gd name="T0" fmla="*/ 0 w 21600"/>
              <a:gd name="T1" fmla="*/ 0 h 43188"/>
              <a:gd name="T2" fmla="*/ 5265 w 21600"/>
              <a:gd name="T3" fmla="*/ 1143722 h 43188"/>
              <a:gd name="T4" fmla="*/ 0 w 21600"/>
              <a:gd name="T5" fmla="*/ 572020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</a:path>
              <a:path w="21600" h="431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2"/>
                  <a:pt x="12357" y="42804"/>
                  <a:pt x="712" y="431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22" name="Line 661"/>
          <p:cNvSpPr>
            <a:spLocks noChangeShapeType="1"/>
          </p:cNvSpPr>
          <p:nvPr/>
        </p:nvSpPr>
        <p:spPr bwMode="auto">
          <a:xfrm flipV="1">
            <a:off x="5835650" y="2354263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3" name="Line 662"/>
          <p:cNvSpPr>
            <a:spLocks noChangeShapeType="1"/>
          </p:cNvSpPr>
          <p:nvPr/>
        </p:nvSpPr>
        <p:spPr bwMode="auto">
          <a:xfrm>
            <a:off x="5835650" y="2420938"/>
            <a:ext cx="60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4" name="Line 663"/>
          <p:cNvSpPr>
            <a:spLocks noChangeShapeType="1"/>
          </p:cNvSpPr>
          <p:nvPr/>
        </p:nvSpPr>
        <p:spPr bwMode="auto">
          <a:xfrm>
            <a:off x="5900738" y="2354263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5" name="Line 664"/>
          <p:cNvSpPr>
            <a:spLocks noChangeShapeType="1"/>
          </p:cNvSpPr>
          <p:nvPr/>
        </p:nvSpPr>
        <p:spPr bwMode="auto">
          <a:xfrm>
            <a:off x="6497638" y="24209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6" name="Line 670"/>
          <p:cNvSpPr>
            <a:spLocks noChangeShapeType="1"/>
          </p:cNvSpPr>
          <p:nvPr/>
        </p:nvSpPr>
        <p:spPr bwMode="auto">
          <a:xfrm rot="10800000">
            <a:off x="6440488" y="2424113"/>
            <a:ext cx="0" cy="852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7" name="Line 671"/>
          <p:cNvSpPr>
            <a:spLocks noChangeShapeType="1"/>
          </p:cNvSpPr>
          <p:nvPr/>
        </p:nvSpPr>
        <p:spPr bwMode="auto">
          <a:xfrm rot="10800000" flipH="1">
            <a:off x="6494463" y="2416175"/>
            <a:ext cx="31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8" name="Line 672"/>
          <p:cNvSpPr>
            <a:spLocks noChangeShapeType="1"/>
          </p:cNvSpPr>
          <p:nvPr/>
        </p:nvSpPr>
        <p:spPr bwMode="auto">
          <a:xfrm>
            <a:off x="6269038" y="3000375"/>
            <a:ext cx="33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29" name="Freeform 673"/>
          <p:cNvSpPr>
            <a:spLocks/>
          </p:cNvSpPr>
          <p:nvPr/>
        </p:nvSpPr>
        <p:spPr bwMode="auto">
          <a:xfrm>
            <a:off x="6188075" y="3119438"/>
            <a:ext cx="96838" cy="1587"/>
          </a:xfrm>
          <a:custGeom>
            <a:avLst/>
            <a:gdLst>
              <a:gd name="T0" fmla="*/ 0 w 61"/>
              <a:gd name="T1" fmla="*/ 0 h 1"/>
              <a:gd name="T2" fmla="*/ 75605078 w 61"/>
              <a:gd name="T3" fmla="*/ 0 h 1"/>
              <a:gd name="T4" fmla="*/ 151210156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30" name="Freeform 674"/>
          <p:cNvSpPr>
            <a:spLocks/>
          </p:cNvSpPr>
          <p:nvPr/>
        </p:nvSpPr>
        <p:spPr bwMode="auto">
          <a:xfrm>
            <a:off x="6188075" y="3070225"/>
            <a:ext cx="96838" cy="1588"/>
          </a:xfrm>
          <a:custGeom>
            <a:avLst/>
            <a:gdLst>
              <a:gd name="T0" fmla="*/ 0 w 61"/>
              <a:gd name="T1" fmla="*/ 0 h 1"/>
              <a:gd name="T2" fmla="*/ 75605078 w 61"/>
              <a:gd name="T3" fmla="*/ 0 h 1"/>
              <a:gd name="T4" fmla="*/ 151210156 w 6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1">
                <a:moveTo>
                  <a:pt x="0" y="0"/>
                </a:moveTo>
                <a:lnTo>
                  <a:pt x="30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31" name="Line 675"/>
          <p:cNvSpPr>
            <a:spLocks noChangeShapeType="1"/>
          </p:cNvSpPr>
          <p:nvPr/>
        </p:nvSpPr>
        <p:spPr bwMode="auto">
          <a:xfrm>
            <a:off x="6183313" y="3095625"/>
            <a:ext cx="3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32" name="Line 676"/>
          <p:cNvSpPr>
            <a:spLocks noChangeShapeType="1"/>
          </p:cNvSpPr>
          <p:nvPr/>
        </p:nvSpPr>
        <p:spPr bwMode="auto">
          <a:xfrm>
            <a:off x="6261100" y="3095625"/>
            <a:ext cx="3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33" name="AutoShape 506"/>
          <p:cNvSpPr>
            <a:spLocks noChangeArrowheads="1"/>
          </p:cNvSpPr>
          <p:nvPr/>
        </p:nvSpPr>
        <p:spPr bwMode="auto">
          <a:xfrm rot="10800000">
            <a:off x="7839075" y="1558925"/>
            <a:ext cx="338138" cy="1181100"/>
          </a:xfrm>
          <a:custGeom>
            <a:avLst/>
            <a:gdLst>
              <a:gd name="T0" fmla="*/ 4631724 w 21600"/>
              <a:gd name="T1" fmla="*/ 32291602 h 21600"/>
              <a:gd name="T2" fmla="*/ 2646697 w 21600"/>
              <a:gd name="T3" fmla="*/ 64583204 h 21600"/>
              <a:gd name="T4" fmla="*/ 661670 w 21600"/>
              <a:gd name="T5" fmla="*/ 32291602 h 21600"/>
              <a:gd name="T6" fmla="*/ 264669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pattFill prst="horzBri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034" name="Line 705"/>
          <p:cNvSpPr>
            <a:spLocks noChangeShapeType="1"/>
          </p:cNvSpPr>
          <p:nvPr/>
        </p:nvSpPr>
        <p:spPr bwMode="auto">
          <a:xfrm>
            <a:off x="2141538" y="5160963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35" name="Line 706"/>
          <p:cNvSpPr>
            <a:spLocks noChangeShapeType="1"/>
          </p:cNvSpPr>
          <p:nvPr/>
        </p:nvSpPr>
        <p:spPr bwMode="auto">
          <a:xfrm>
            <a:off x="2259013" y="51609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873" name="Group 7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895696"/>
              </p:ext>
            </p:extLst>
          </p:nvPr>
        </p:nvGraphicFramePr>
        <p:xfrm>
          <a:off x="7224713" y="2859088"/>
          <a:ext cx="1287462" cy="716770"/>
        </p:xfrm>
        <a:graphic>
          <a:graphicData uri="http://schemas.openxmlformats.org/drawingml/2006/table">
            <a:tbl>
              <a:tblPr/>
              <a:tblGrid>
                <a:gridCol w="663575"/>
                <a:gridCol w="623887"/>
              </a:tblGrid>
              <a:tr h="730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Утечки воздуха/азота</a:t>
                      </a: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Было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Стало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27,7 нм</a:t>
                      </a:r>
                      <a:r>
                        <a:rPr kumimoji="0" lang="ru-RU" alt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 1,5 нм</a:t>
                      </a:r>
                      <a:r>
                        <a:rPr kumimoji="0" lang="ru-RU" altLang="en-US" sz="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/час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атм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0.15 МПа (а)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33°С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Wingdings" pitchFamily="2" charset="2"/>
                        <a:defRPr sz="2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20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F9900"/>
                        </a:buClr>
                        <a:defRPr sz="1400"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8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" pitchFamily="34" charset="0"/>
                        </a:rPr>
                        <a:t>35°С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55" name="Line 726"/>
          <p:cNvSpPr>
            <a:spLocks noChangeShapeType="1"/>
          </p:cNvSpPr>
          <p:nvPr/>
        </p:nvSpPr>
        <p:spPr bwMode="auto">
          <a:xfrm>
            <a:off x="6494463" y="2701925"/>
            <a:ext cx="854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56" name="Line 727"/>
          <p:cNvSpPr>
            <a:spLocks noChangeShapeType="1"/>
          </p:cNvSpPr>
          <p:nvPr/>
        </p:nvSpPr>
        <p:spPr bwMode="auto">
          <a:xfrm>
            <a:off x="7348538" y="270192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57" name="Line 730"/>
          <p:cNvSpPr>
            <a:spLocks noChangeShapeType="1"/>
          </p:cNvSpPr>
          <p:nvPr/>
        </p:nvSpPr>
        <p:spPr bwMode="auto">
          <a:xfrm>
            <a:off x="7023100" y="38639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058" name="Line 731"/>
          <p:cNvSpPr>
            <a:spLocks noChangeShapeType="1"/>
          </p:cNvSpPr>
          <p:nvPr/>
        </p:nvSpPr>
        <p:spPr bwMode="auto">
          <a:xfrm flipH="1" flipV="1">
            <a:off x="6913563" y="3689350"/>
            <a:ext cx="157162" cy="26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26790773"/>
      </p:ext>
    </p:extLst>
  </p:cSld>
  <p:clrMapOvr>
    <a:masterClrMapping/>
  </p:clrMapOvr>
  <p:transition advTm="14324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2000"/>
                                        <p:tgtEl>
                                          <p:spTgt spid="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7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0"/>
                                        <p:tgtEl>
                                          <p:spTgt spid="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3" grpId="0" animBg="1"/>
      <p:bldP spid="6584" grpId="0" animBg="1"/>
      <p:bldP spid="6791" grpId="0" animBg="1"/>
      <p:bldP spid="6809" grpId="0" animBg="1"/>
      <p:bldP spid="6553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4" grpId="0" animBg="1"/>
      <p:bldP spid="6205" grpId="0" animBg="1"/>
      <p:bldP spid="6206" grpId="0" animBg="1"/>
      <p:bldP spid="6207" grpId="0" animBg="1"/>
      <p:bldP spid="6208" grpId="0" animBg="1"/>
      <p:bldP spid="6209" grpId="0" animBg="1"/>
      <p:bldP spid="6210" grpId="0" animBg="1"/>
      <p:bldP spid="6211" grpId="0" animBg="1"/>
      <p:bldP spid="6214" grpId="0" animBg="1"/>
      <p:bldP spid="6215" grpId="0" animBg="1"/>
      <p:bldP spid="6454" grpId="0" animBg="1"/>
      <p:bldP spid="6467" grpId="0" animBg="1"/>
      <p:bldP spid="6487" grpId="0" animBg="1"/>
      <p:bldP spid="6488" grpId="0" animBg="1"/>
      <p:bldP spid="6513" grpId="0" animBg="1"/>
      <p:bldP spid="6518" grpId="0" animBg="1"/>
      <p:bldP spid="6569" grpId="0" animBg="1"/>
      <p:bldP spid="6570" grpId="0" animBg="1"/>
      <p:bldP spid="6571" grpId="0" animBg="1"/>
      <p:bldP spid="6606" grpId="0" animBg="1"/>
      <p:bldP spid="6635" grpId="0" animBg="1"/>
      <p:bldP spid="6642" grpId="0" animBg="1"/>
      <p:bldP spid="6651" grpId="0" animBg="1"/>
      <p:bldP spid="6788" grpId="0" animBg="1"/>
      <p:bldP spid="6789" grpId="0" animBg="1"/>
      <p:bldP spid="6790" grpId="0" animBg="1"/>
      <p:bldP spid="6794" grpId="0" animBg="1"/>
      <p:bldP spid="68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Модернизация ГТК-25ИР</a:t>
            </a:r>
            <a:endParaRPr lang="ru-RU" sz="2400" dirty="0"/>
          </a:p>
        </p:txBody>
      </p:sp>
      <p:pic>
        <p:nvPicPr>
          <p:cNvPr id="21506" name="Picture 2" descr="D:\долгое\догое фро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6" y="1143000"/>
            <a:ext cx="6900863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5926" y="4193627"/>
            <a:ext cx="8161338" cy="126124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внимание.</a:t>
            </a:r>
          </a:p>
          <a:p>
            <a:pPr>
              <a:defRPr/>
            </a:pPr>
            <a:endParaRPr lang="ru-RU" sz="2800" b="1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4" descr="PPT Image str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59976"/>
            <a:ext cx="91440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460930" y="5908857"/>
          <a:ext cx="599801" cy="373159"/>
        </p:xfrm>
        <a:graphic>
          <a:graphicData uri="http://schemas.openxmlformats.org/presentationml/2006/ole">
            <p:oleObj spid="_x0000_s238594" name="Photo Editor Photo" r:id="rId5" imgW="1685714" imgH="1047619" progId="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3594538" y="5896303"/>
          <a:ext cx="809282" cy="387996"/>
        </p:xfrm>
        <a:graphic>
          <a:graphicData uri="http://schemas.openxmlformats.org/presentationml/2006/ole">
            <p:oleObj spid="_x0000_s238595" name="CorelDRAW" r:id="rId6" imgW="1715400" imgH="821880" progId="">
              <p:embed/>
            </p:oleObj>
          </a:graphicData>
        </a:graphic>
      </p:graphicFrame>
      <p:sp useBgFill="1">
        <p:nvSpPr>
          <p:cNvPr id="7" name="TextBox 6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200050"/>
            <a:ext cx="63881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ООО «Джон </a:t>
            </a:r>
            <a:r>
              <a:rPr lang="ru-RU" sz="2400" b="1" dirty="0" err="1" smtClean="0">
                <a:solidFill>
                  <a:schemeClr val="tx2"/>
                </a:solidFill>
              </a:rPr>
              <a:t>Крейн-Искра</a:t>
            </a:r>
            <a:r>
              <a:rPr lang="ru-RU" sz="2400" b="1" dirty="0" smtClean="0">
                <a:solidFill>
                  <a:schemeClr val="tx2"/>
                </a:solidFill>
              </a:rPr>
              <a:t>» - Кто мы? </a:t>
            </a:r>
            <a:endParaRPr lang="ru-RU" sz="2400" b="1" spc="100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86854" y="1160059"/>
            <a:ext cx="8379725" cy="49131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68000"/>
              <a:buFont typeface="Monotype Sorts" pitchFamily="2" charset="2"/>
              <a:buNone/>
              <a:defRPr/>
            </a:pPr>
            <a:endParaRPr lang="ru-RU" sz="1200" dirty="0">
              <a:ln>
                <a:solidFill>
                  <a:schemeClr val="tx1"/>
                </a:solidFill>
              </a:ln>
              <a:solidFill>
                <a:srgbClr val="3366FF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5125" y="1232624"/>
          <a:ext cx="5313954" cy="49417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13954"/>
              </a:tblGrid>
              <a:tr h="4941723">
                <a:tc>
                  <a:txBody>
                    <a:bodyPr/>
                    <a:lstStyle/>
                    <a:p>
                      <a:pPr marL="0" indent="-3600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Общество с ограниченной ответственностью «Джон </a:t>
                      </a:r>
                      <a:r>
                        <a:rPr lang="ru-RU" sz="1400" i="1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Крейн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– Искра» было  создано 20 ноября 2003 г. </a:t>
                      </a:r>
                    </a:p>
                    <a:p>
                      <a:pPr marL="0" indent="-3429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Учредителями «Джон </a:t>
                      </a:r>
                      <a:r>
                        <a:rPr lang="ru-RU" sz="1400" i="1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Крейн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– Искра» стали фирма «Джон </a:t>
                      </a:r>
                      <a:r>
                        <a:rPr lang="ru-RU" sz="1400" i="1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Крейн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» и ОАО НПО«Искра» .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indent="-3429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«Джон </a:t>
                      </a:r>
                      <a:r>
                        <a:rPr lang="ru-RU" sz="1400" i="1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Крейн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» UK является мировым лидером в создании систем уплотнений.</a:t>
                      </a:r>
                    </a:p>
                    <a:p>
                      <a:pPr marL="0" indent="-3429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ОАО НПО «Искра» - предприятие, являющееся российским лидером с солидным опытом производства газоперекачивающих агрегатов для транспортировки природного газа , а также изготовлению центробежных газовых  компрессоров для различных промышленных нужд нефтяной химической  и газовой промышленности. </a:t>
                      </a:r>
                    </a:p>
                    <a:p>
                      <a:pPr marL="0" indent="-3429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endParaRPr lang="ru-RU" sz="1400" i="1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indent="-342900" algn="l">
                        <a:spcBef>
                          <a:spcPts val="0"/>
                        </a:spcBef>
                        <a:buClr>
                          <a:srgbClr val="FF3300"/>
                        </a:buClr>
                        <a:buSzPct val="68000"/>
                        <a:buFont typeface="Monotype Sorts" pitchFamily="2" charset="2"/>
                        <a:buNone/>
                      </a:pP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 сегодняшний день ООО «Джон Крейн - Искра»  является уникальным  предприятием  с развитой собственной производственной и технической базой и способно  выполнять широкий спектр услуг по поставкам и техническому обслуживанию  сухих газовых уплотнений фирмы </a:t>
                      </a:r>
                      <a:r>
                        <a:rPr lang="en-US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John Crane</a:t>
                      </a:r>
                      <a:r>
                        <a:rPr lang="ru-RU" sz="1400" i="1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, а также выполнять модернизацию и ремонт компрессорного оборудования с целью внедрения сухих газовых уплотнений взамен штатных на условиях Генподряда.</a:t>
                      </a:r>
                      <a:endParaRPr lang="ru-RU" sz="1400" b="0" i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 descr="dscf017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1147763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dscf048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3592513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" name="TextBox 11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</a:t>
            </a:r>
            <a:r>
              <a:rPr lang="ru-RU" dirty="0" err="1" smtClean="0"/>
              <a:t>Крейн</a:t>
            </a:r>
            <a:r>
              <a:rPr lang="ru-RU" dirty="0" smtClean="0"/>
              <a:t> – Искра, декабрь 2013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9618" name="Picture 2" descr="C:\Users\Alexander\Desktop\Презентации для заказчиков\фото оборудования\P101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978" y="1076326"/>
            <a:ext cx="2286001" cy="1714500"/>
          </a:xfrm>
          <a:prstGeom prst="rect">
            <a:avLst/>
          </a:prstGeom>
          <a:noFill/>
        </p:spPr>
      </p:pic>
      <p:pic>
        <p:nvPicPr>
          <p:cNvPr id="239619" name="Picture 3" descr="C:\Users\Alexander\Desktop\Презентации для заказчиков\фото оборудования\P101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85852"/>
            <a:ext cx="2276475" cy="1707356"/>
          </a:xfrm>
          <a:prstGeom prst="rect">
            <a:avLst/>
          </a:prstGeom>
          <a:noFill/>
        </p:spPr>
      </p:pic>
      <p:pic>
        <p:nvPicPr>
          <p:cNvPr id="239620" name="Picture 4" descr="C:\Users\Alexander\Desktop\Презентации для заказчиков\фото оборудования\P101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1" y="1076326"/>
            <a:ext cx="2286000" cy="1714500"/>
          </a:xfrm>
          <a:prstGeom prst="rect">
            <a:avLst/>
          </a:prstGeom>
          <a:noFill/>
        </p:spPr>
      </p:pic>
      <p:pic>
        <p:nvPicPr>
          <p:cNvPr id="239621" name="Picture 5" descr="C:\Users\Alexander\Desktop\Презентации для заказчиков\фото оборудования\P101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025" y="2886074"/>
            <a:ext cx="2282825" cy="1712119"/>
          </a:xfrm>
          <a:prstGeom prst="rect">
            <a:avLst/>
          </a:prstGeom>
          <a:noFill/>
        </p:spPr>
      </p:pic>
      <p:pic>
        <p:nvPicPr>
          <p:cNvPr id="239622" name="Picture 6" descr="C:\Users\Alexander\Desktop\Презентации для заказчиков\фото оборудования\P10409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101" y="4695825"/>
            <a:ext cx="2279649" cy="1709737"/>
          </a:xfrm>
          <a:prstGeom prst="rect">
            <a:avLst/>
          </a:prstGeom>
          <a:noFill/>
        </p:spPr>
      </p:pic>
      <p:pic>
        <p:nvPicPr>
          <p:cNvPr id="239623" name="Picture 7" descr="Z:\Фотографии\2015\2015-11-15 Мальцев фото за все годы\Ремонт\19.12.13\P10100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6452" y="2857500"/>
            <a:ext cx="2301873" cy="1726405"/>
          </a:xfrm>
          <a:prstGeom prst="rect">
            <a:avLst/>
          </a:prstGeom>
          <a:noFill/>
        </p:spPr>
      </p:pic>
      <p:pic>
        <p:nvPicPr>
          <p:cNvPr id="239624" name="Picture 8" descr="Z:\Фотографии\2015\2015-11-15 Мальцев фото за все годы\Ремонт\19.12.13\P10100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0126" y="2857500"/>
            <a:ext cx="2311398" cy="1733549"/>
          </a:xfrm>
          <a:prstGeom prst="rect">
            <a:avLst/>
          </a:prstGeom>
          <a:noFill/>
        </p:spPr>
      </p:pic>
      <p:pic>
        <p:nvPicPr>
          <p:cNvPr id="239625" name="Picture 9" descr="Z:\Фотографии\2015\2015-11-15 Мальцев фото за все годы\Ремонт\20.01.14\P10409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49" y="4676775"/>
            <a:ext cx="2292351" cy="1719264"/>
          </a:xfrm>
          <a:prstGeom prst="rect">
            <a:avLst/>
          </a:prstGeom>
          <a:noFill/>
        </p:spPr>
      </p:pic>
      <p:pic>
        <p:nvPicPr>
          <p:cNvPr id="239626" name="Picture 10" descr="Z:\Фотографии\2015\2015-11-15 Мальцев фото за все годы\Ремонт\20.01.14\P10409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9175" y="4667250"/>
            <a:ext cx="2292350" cy="17192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9575" y="238150"/>
            <a:ext cx="632142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ООО «Джон </a:t>
            </a:r>
            <a:r>
              <a:rPr lang="ru-RU" sz="2000" b="1" dirty="0" err="1" smtClean="0">
                <a:solidFill>
                  <a:schemeClr val="tx2"/>
                </a:solidFill>
              </a:rPr>
              <a:t>Крейн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-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Искра» - Сегодня</a:t>
            </a:r>
            <a:endParaRPr lang="ru-RU" sz="2000" b="1" spc="100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Picture 4" descr="Z:\Фотографии\ФОТО Демидково НА САЙТ\Фото\цеха\Цех малый еще 18 02 09\DSC05026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8" y="2892182"/>
            <a:ext cx="1781909" cy="144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DSCF000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823" y="2879326"/>
            <a:ext cx="2421073" cy="14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Z:\Фотографии\2015\Фото в работе избранное\DSCN1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9518" y="2898197"/>
            <a:ext cx="1929975" cy="1447645"/>
          </a:xfrm>
          <a:prstGeom prst="rect">
            <a:avLst/>
          </a:prstGeom>
          <a:noFill/>
        </p:spPr>
      </p:pic>
      <p:pic>
        <p:nvPicPr>
          <p:cNvPr id="20" name="Picture 3" descr="Z:\Фотографии\2015\Фото в работе избранное\DSCN1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080" y="2898571"/>
            <a:ext cx="1936469" cy="1452516"/>
          </a:xfrm>
          <a:prstGeom prst="rect">
            <a:avLst/>
          </a:prstGeom>
          <a:noFill/>
        </p:spPr>
      </p:pic>
      <p:pic>
        <p:nvPicPr>
          <p:cNvPr id="21" name="Picture 4" descr="Z:\Фотографии\2015\Фото в работе избранное\DSCN1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9394" y="4432016"/>
            <a:ext cx="2400851" cy="1472995"/>
          </a:xfrm>
          <a:prstGeom prst="rect">
            <a:avLst/>
          </a:prstGeom>
          <a:noFill/>
        </p:spPr>
      </p:pic>
      <p:pic>
        <p:nvPicPr>
          <p:cNvPr id="22" name="Picture 5" descr="Z:\Фотографии\2015\Фото в работе избранное\DSCN11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4667" y="4452556"/>
            <a:ext cx="1917886" cy="1443419"/>
          </a:xfrm>
          <a:prstGeom prst="rect">
            <a:avLst/>
          </a:prstGeom>
          <a:noFill/>
        </p:spPr>
      </p:pic>
      <p:pic>
        <p:nvPicPr>
          <p:cNvPr id="23" name="Picture 6" descr="Z:\Фотографии\2015\Фото в работе избранное\DSCN1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022" y="4466554"/>
            <a:ext cx="1783464" cy="1448642"/>
          </a:xfrm>
          <a:prstGeom prst="rect">
            <a:avLst/>
          </a:prstGeom>
          <a:noFill/>
        </p:spPr>
      </p:pic>
      <p:pic>
        <p:nvPicPr>
          <p:cNvPr id="24" name="Рисунок 23" descr="C:\Users\Eryomina\Desktop\Фото\DSC_05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5775" y="4448702"/>
            <a:ext cx="1933574" cy="145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Eryomina\Desktop\Фото\DSCN110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9556" y="1271465"/>
            <a:ext cx="1890793" cy="150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9" name="TextBox 28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30" name="TextBox 29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1426" name="Picture 2" descr="C:\Users\Alexander\Desktop\Презентации для заказчиков\фото оборудования\P107003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4325" y="1268411"/>
            <a:ext cx="2032000" cy="1524048"/>
          </a:xfrm>
          <a:prstGeom prst="rect">
            <a:avLst/>
          </a:prstGeom>
          <a:noFill/>
        </p:spPr>
      </p:pic>
      <p:pic>
        <p:nvPicPr>
          <p:cNvPr id="231427" name="Picture 3" descr="C:\Users\Alexander\Desktop\Презентации для заказчиков\фото оборудования\P10700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38426" y="1266825"/>
            <a:ext cx="2019235" cy="1514475"/>
          </a:xfrm>
          <a:prstGeom prst="rect">
            <a:avLst/>
          </a:prstGeom>
          <a:noFill/>
        </p:spPr>
      </p:pic>
      <p:pic>
        <p:nvPicPr>
          <p:cNvPr id="26" name="Picture 1" descr="C:\Users\user\Desktop\Воронеж\DSC023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415" y="1262799"/>
            <a:ext cx="2256385" cy="15095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700" y="238150"/>
            <a:ext cx="7340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Как мы можем помочь</a:t>
            </a:r>
            <a:endParaRPr lang="ru-RU" sz="2400" b="1" spc="100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252" y="1132764"/>
            <a:ext cx="8611736" cy="51315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1. Проектирование, производство и поставка систем СГУ, систем фильтрации и подготовки газа, пластинчатых муфт;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2. Поставка подшипников и термопластичных лабиринтов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3. Ремонт и модернизация СГУ и ПУ;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4. Комплексное переоснащение компрессоров с заменой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масляных уплотнений на СГУ;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5. Комплексное обслуживание центробежных компрессоров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6. Предоставление комплекса инжиниринговых услуг;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7. Проведение монтажа и пусконаладочных работ; 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8. Техническая поддержка и сервисное обслуживание;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9. Поставку технологического оборудования и технических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 устройств для обеспечения надежной работы СГУ;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10. Обучение эксплуатирующего персонала в собственном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учебном центре по специальной разработанной и согласован-</a:t>
            </a:r>
          </a:p>
          <a:p>
            <a:pPr>
              <a:defRPr/>
            </a:pPr>
            <a:r>
              <a:rPr lang="ru-RU" sz="1600" b="1" i="1" spc="30" dirty="0" smtClean="0">
                <a:latin typeface="Times New Roman" pitchFamily="18" charset="0"/>
                <a:cs typeface="Times New Roman" pitchFamily="18" charset="0"/>
              </a:rPr>
              <a:t>ной программе.</a:t>
            </a:r>
            <a:endParaRPr lang="ru-RU" sz="1600" b="1" i="1" spc="3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Korenyakin\Desktop\Презентации для заказчиков\фото оборудования\xDSC0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832" y="4746625"/>
            <a:ext cx="2112327" cy="1412875"/>
          </a:xfrm>
          <a:prstGeom prst="rect">
            <a:avLst/>
          </a:prstGeom>
          <a:noFill/>
        </p:spPr>
      </p:pic>
      <p:pic>
        <p:nvPicPr>
          <p:cNvPr id="11" name="Picture 2" descr="C:\Users\Korenyakin\Desktop\Презентации для заказчиков\фото оборудования\DSC0206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585" y="5117700"/>
            <a:ext cx="1625315" cy="1087917"/>
          </a:xfrm>
          <a:prstGeom prst="rect">
            <a:avLst/>
          </a:prstGeom>
          <a:noFill/>
        </p:spPr>
      </p:pic>
      <p:pic>
        <p:nvPicPr>
          <p:cNvPr id="14" name="Picture 5" descr="DSC005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68976" y="5118550"/>
            <a:ext cx="1428750" cy="1071341"/>
          </a:xfrm>
          <a:prstGeom prst="rect">
            <a:avLst/>
          </a:prstGeom>
          <a:noFill/>
        </p:spPr>
      </p:pic>
      <p:pic>
        <p:nvPicPr>
          <p:cNvPr id="15" name="Picture 3" descr="C:\Users\Korenyakin\Desktop\Презентации для заказчиков\фото оборудования\xDSC02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5998" y="5129300"/>
            <a:ext cx="1002802" cy="1072827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TextBox 12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6" name="TextBox 15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0401" name="Picture 1" descr="C:\Users\Alexander\Desktop\Презентации для заказчиков\фото оборудования\DSC_05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2088" y="3014662"/>
            <a:ext cx="1049337" cy="1584303"/>
          </a:xfrm>
          <a:prstGeom prst="rect">
            <a:avLst/>
          </a:prstGeom>
          <a:noFill/>
        </p:spPr>
      </p:pic>
      <p:pic>
        <p:nvPicPr>
          <p:cNvPr id="230402" name="Picture 2" descr="C:\Users\Alexander\Desktop\Презентации для заказчиков\фото оборудования\DSC_05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9" y="1503363"/>
            <a:ext cx="2090736" cy="1384764"/>
          </a:xfrm>
          <a:prstGeom prst="rect">
            <a:avLst/>
          </a:prstGeom>
          <a:noFill/>
        </p:spPr>
      </p:pic>
      <p:pic>
        <p:nvPicPr>
          <p:cNvPr id="230404" name="Picture 4" descr="C:\Users\Alexander\Desktop\Презентации для заказчиков\фото оборудования\DSC_09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56513" y="3014662"/>
            <a:ext cx="1050404" cy="1585913"/>
          </a:xfrm>
          <a:prstGeom prst="rect">
            <a:avLst/>
          </a:prstGeom>
          <a:noFill/>
        </p:spPr>
      </p:pic>
      <p:pic>
        <p:nvPicPr>
          <p:cNvPr id="17" name="Picture 3" descr="C:\Users\Alexander\Desktop\Презентации для заказчиков\фото оборудования\DSC_09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8525" y="5103813"/>
            <a:ext cx="1287350" cy="11027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5" y="0"/>
            <a:ext cx="7732713" cy="64629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Локализация производства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газодинамических уплотнений Джон </a:t>
            </a:r>
            <a:r>
              <a:rPr lang="ru-RU" sz="2000" b="1" dirty="0" err="1" smtClean="0">
                <a:solidFill>
                  <a:schemeClr val="tx2"/>
                </a:solidFill>
              </a:rPr>
              <a:t>Крейн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422" y="1172176"/>
            <a:ext cx="2862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Производство </a:t>
            </a:r>
            <a:r>
              <a:rPr lang="en-US" sz="1000" dirty="0" smtClean="0"/>
              <a:t>John Crane</a:t>
            </a:r>
          </a:p>
          <a:p>
            <a:endParaRPr lang="en-GB" sz="1000" dirty="0" smtClean="0"/>
          </a:p>
          <a:p>
            <a:r>
              <a:rPr lang="ru-RU" sz="1000" dirty="0" smtClean="0"/>
              <a:t>Поставщик РФ</a:t>
            </a:r>
          </a:p>
          <a:p>
            <a:endParaRPr lang="ru-RU" sz="1000" dirty="0" smtClean="0"/>
          </a:p>
          <a:p>
            <a:r>
              <a:rPr lang="ru-RU" sz="1000" dirty="0" smtClean="0"/>
              <a:t>Производство Джон Крейн - Искра</a:t>
            </a:r>
            <a:endParaRPr lang="en-GB" sz="1000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8277225" y="1815705"/>
            <a:ext cx="457200" cy="12977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77225" y="1528169"/>
            <a:ext cx="457200" cy="12977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77225" y="1203844"/>
            <a:ext cx="457200" cy="1297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5025"/>
            <a:ext cx="76962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H="1">
            <a:off x="5591173" y="4095872"/>
            <a:ext cx="105727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648450" y="4095872"/>
            <a:ext cx="0" cy="6190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6000749" y="4714875"/>
            <a:ext cx="647701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00749" y="4248272"/>
            <a:ext cx="0" cy="46660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343525" y="4248272"/>
            <a:ext cx="6572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514975" y="4095872"/>
            <a:ext cx="76198" cy="152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648450" y="3619500"/>
            <a:ext cx="0" cy="4763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5591173" y="3857686"/>
            <a:ext cx="161927" cy="2381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591173" y="3238500"/>
            <a:ext cx="0" cy="6191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591173" y="3238500"/>
            <a:ext cx="16192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829300" y="3238500"/>
            <a:ext cx="0" cy="381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829300" y="3548093"/>
            <a:ext cx="819150" cy="7140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648450" y="3619500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6800850" y="2952750"/>
            <a:ext cx="0" cy="6310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6800850" y="2952750"/>
            <a:ext cx="9429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7743825" y="2533650"/>
            <a:ext cx="1" cy="419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7458075" y="2533650"/>
            <a:ext cx="2857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H="1" flipV="1">
            <a:off x="7458075" y="2371725"/>
            <a:ext cx="1" cy="161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5343525" y="2371725"/>
            <a:ext cx="211455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5324475" y="2371725"/>
            <a:ext cx="0" cy="161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376862" y="2533650"/>
            <a:ext cx="33338" cy="73462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5410200" y="3238500"/>
            <a:ext cx="4191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2219325" y="2533650"/>
            <a:ext cx="0" cy="542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257675" y="4210172"/>
            <a:ext cx="1085850" cy="38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257675" y="4172072"/>
            <a:ext cx="0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3743325" y="4295897"/>
            <a:ext cx="5143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3743325" y="4295897"/>
            <a:ext cx="0" cy="1094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3743325" y="4405373"/>
            <a:ext cx="16668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6000749" y="4714876"/>
            <a:ext cx="0" cy="2571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5753100" y="4972050"/>
            <a:ext cx="24764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1524000" y="2983708"/>
            <a:ext cx="533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2057400" y="2974183"/>
            <a:ext cx="0" cy="13217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1524000" y="4295897"/>
            <a:ext cx="533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1524000" y="2974184"/>
            <a:ext cx="0" cy="13217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2057400" y="3152775"/>
            <a:ext cx="459581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V="1">
            <a:off x="2516981" y="3152777"/>
            <a:ext cx="2" cy="8240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H="1" flipV="1">
            <a:off x="2219325" y="3957729"/>
            <a:ext cx="297656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2077341" y="4076822"/>
            <a:ext cx="18990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2267250" y="3957730"/>
            <a:ext cx="0" cy="13814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2443162" y="2371725"/>
            <a:ext cx="2667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2443162" y="2371726"/>
            <a:ext cx="0" cy="1619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flipV="1">
            <a:off x="2452687" y="2524125"/>
            <a:ext cx="2667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2728912" y="2371726"/>
            <a:ext cx="0" cy="1619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 flipV="1">
            <a:off x="2267250" y="2371725"/>
            <a:ext cx="10284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3295650" y="2371726"/>
            <a:ext cx="0" cy="14859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3124200" y="3857686"/>
            <a:ext cx="1714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flipV="1">
            <a:off x="2219325" y="2371726"/>
            <a:ext cx="0" cy="1619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>
            <a:off x="2267251" y="3076575"/>
            <a:ext cx="5854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 flipH="1">
            <a:off x="3533775" y="2371726"/>
            <a:ext cx="17907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V="1">
            <a:off x="3533775" y="2371726"/>
            <a:ext cx="0" cy="4333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 flipH="1">
            <a:off x="3533777" y="2843811"/>
            <a:ext cx="8953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 flipV="1">
            <a:off x="4429125" y="2843811"/>
            <a:ext cx="0" cy="2327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flipH="1">
            <a:off x="4429126" y="3076575"/>
            <a:ext cx="37147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flipH="1" flipV="1">
            <a:off x="5324475" y="2371726"/>
            <a:ext cx="69056" cy="14859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V="1">
            <a:off x="5410200" y="3957729"/>
            <a:ext cx="0" cy="2143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>
            <a:off x="4800600" y="4172072"/>
            <a:ext cx="60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V="1">
            <a:off x="4800600" y="3076575"/>
            <a:ext cx="0" cy="10764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>
            <a:off x="1181100" y="2876550"/>
            <a:ext cx="723900" cy="1488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>
            <a:off x="1200150" y="2900961"/>
            <a:ext cx="1" cy="172818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flipH="1" flipV="1">
            <a:off x="2077341" y="4433948"/>
            <a:ext cx="3161410" cy="38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/>
          <p:cNvCxnSpPr/>
          <p:nvPr/>
        </p:nvCxnSpPr>
        <p:spPr bwMode="auto">
          <a:xfrm>
            <a:off x="2057400" y="4295897"/>
            <a:ext cx="1" cy="12852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V="1">
            <a:off x="2586037" y="3152775"/>
            <a:ext cx="0" cy="101929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 flipH="1">
            <a:off x="2586037" y="4172072"/>
            <a:ext cx="6238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>
            <a:off x="3209925" y="3957729"/>
            <a:ext cx="0" cy="21434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Straight Connector 223"/>
          <p:cNvCxnSpPr/>
          <p:nvPr/>
        </p:nvCxnSpPr>
        <p:spPr bwMode="auto">
          <a:xfrm flipH="1" flipV="1">
            <a:off x="2781450" y="3957729"/>
            <a:ext cx="428475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>
            <a:off x="2781300" y="3152775"/>
            <a:ext cx="0" cy="80495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Straight Connector 229"/>
          <p:cNvCxnSpPr/>
          <p:nvPr/>
        </p:nvCxnSpPr>
        <p:spPr bwMode="auto">
          <a:xfrm flipV="1">
            <a:off x="5457823" y="2533650"/>
            <a:ext cx="2667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>
            <a:off x="5734048" y="2381251"/>
            <a:ext cx="0" cy="1619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>
            <a:off x="5457823" y="2381251"/>
            <a:ext cx="0" cy="1619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>
            <a:off x="5105400" y="1768318"/>
            <a:ext cx="447674" cy="684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4295775" y="1516858"/>
            <a:ext cx="1721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u="none" dirty="0" smtClean="0"/>
              <a:t>О образное полимерное кольцо</a:t>
            </a:r>
            <a:endParaRPr lang="en-GB" sz="800" u="none" dirty="0"/>
          </a:p>
        </p:txBody>
      </p:sp>
      <p:cxnSp>
        <p:nvCxnSpPr>
          <p:cNvPr id="236" name="Straight Arrow Connector 235"/>
          <p:cNvCxnSpPr>
            <a:stCxn id="189" idx="2"/>
          </p:cNvCxnSpPr>
          <p:nvPr/>
        </p:nvCxnSpPr>
        <p:spPr bwMode="auto">
          <a:xfrm rot="5400000">
            <a:off x="3511217" y="816679"/>
            <a:ext cx="729909" cy="256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V="1">
            <a:off x="3381375" y="2895600"/>
            <a:ext cx="0" cy="13145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 flipH="1">
            <a:off x="3371852" y="2900961"/>
            <a:ext cx="62864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 flipV="1">
            <a:off x="2057401" y="4200647"/>
            <a:ext cx="1314451" cy="95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V="1">
            <a:off x="3667126" y="3152777"/>
            <a:ext cx="1" cy="12525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 flipH="1">
            <a:off x="3667127" y="3114706"/>
            <a:ext cx="15239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>
            <a:off x="3819525" y="2974184"/>
            <a:ext cx="0" cy="10239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 flipH="1">
            <a:off x="3819525" y="3025379"/>
            <a:ext cx="2571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/>
          <p:cNvCxnSpPr/>
          <p:nvPr/>
        </p:nvCxnSpPr>
        <p:spPr bwMode="auto">
          <a:xfrm flipV="1">
            <a:off x="4048125" y="2881911"/>
            <a:ext cx="0" cy="12441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1343025" y="1467447"/>
            <a:ext cx="447675" cy="1557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6" name="TextBox 275"/>
          <p:cNvSpPr txBox="1"/>
          <p:nvPr/>
        </p:nvSpPr>
        <p:spPr>
          <a:xfrm>
            <a:off x="406632" y="1322994"/>
            <a:ext cx="1111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Торец/Седло</a:t>
            </a:r>
            <a:endParaRPr lang="en-GB" sz="1200" u="none" dirty="0"/>
          </a:p>
        </p:txBody>
      </p:sp>
      <p:cxnSp>
        <p:nvCxnSpPr>
          <p:cNvPr id="277" name="Straight Arrow Connector 276"/>
          <p:cNvCxnSpPr/>
          <p:nvPr/>
        </p:nvCxnSpPr>
        <p:spPr bwMode="auto">
          <a:xfrm>
            <a:off x="1343025" y="1467447"/>
            <a:ext cx="895350" cy="1810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9" name="TextBox 278"/>
          <p:cNvSpPr txBox="1"/>
          <p:nvPr/>
        </p:nvSpPr>
        <p:spPr>
          <a:xfrm>
            <a:off x="1343025" y="5456844"/>
            <a:ext cx="1282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Главная втулка</a:t>
            </a:r>
            <a:endParaRPr lang="en-GB" sz="1200" u="none" dirty="0"/>
          </a:p>
        </p:txBody>
      </p:sp>
      <p:cxnSp>
        <p:nvCxnSpPr>
          <p:cNvPr id="280" name="Straight Arrow Connector 279"/>
          <p:cNvCxnSpPr/>
          <p:nvPr/>
        </p:nvCxnSpPr>
        <p:spPr bwMode="auto">
          <a:xfrm flipV="1">
            <a:off x="1943100" y="4672012"/>
            <a:ext cx="223837" cy="784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3" name="Straight Arrow Connector 282"/>
          <p:cNvCxnSpPr/>
          <p:nvPr/>
        </p:nvCxnSpPr>
        <p:spPr bwMode="auto">
          <a:xfrm flipH="1" flipV="1">
            <a:off x="3371852" y="4350636"/>
            <a:ext cx="76198" cy="1106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6" name="TextBox 285"/>
          <p:cNvSpPr txBox="1"/>
          <p:nvPr/>
        </p:nvSpPr>
        <p:spPr>
          <a:xfrm>
            <a:off x="2969728" y="5455863"/>
            <a:ext cx="1463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Распорная втулка</a:t>
            </a:r>
            <a:endParaRPr lang="en-GB" sz="1200" u="none" dirty="0"/>
          </a:p>
        </p:txBody>
      </p:sp>
      <p:cxnSp>
        <p:nvCxnSpPr>
          <p:cNvPr id="288" name="Straight Connector 287"/>
          <p:cNvCxnSpPr/>
          <p:nvPr/>
        </p:nvCxnSpPr>
        <p:spPr bwMode="auto">
          <a:xfrm>
            <a:off x="1179332" y="4648200"/>
            <a:ext cx="3476622" cy="38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/>
          <p:cNvCxnSpPr/>
          <p:nvPr/>
        </p:nvCxnSpPr>
        <p:spPr bwMode="auto">
          <a:xfrm flipH="1">
            <a:off x="4655955" y="4686300"/>
            <a:ext cx="73757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Straight Arrow Connector 295"/>
          <p:cNvCxnSpPr/>
          <p:nvPr/>
        </p:nvCxnSpPr>
        <p:spPr bwMode="auto">
          <a:xfrm flipV="1">
            <a:off x="5024743" y="4672012"/>
            <a:ext cx="80657" cy="783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9" name="TextBox 298"/>
          <p:cNvSpPr txBox="1"/>
          <p:nvPr/>
        </p:nvSpPr>
        <p:spPr>
          <a:xfrm>
            <a:off x="4505325" y="5472950"/>
            <a:ext cx="1468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Стопорная втулка</a:t>
            </a:r>
            <a:endParaRPr lang="en-GB" sz="1200" u="none" dirty="0"/>
          </a:p>
        </p:txBody>
      </p:sp>
      <p:cxnSp>
        <p:nvCxnSpPr>
          <p:cNvPr id="300" name="Straight Arrow Connector 299"/>
          <p:cNvCxnSpPr/>
          <p:nvPr/>
        </p:nvCxnSpPr>
        <p:spPr bwMode="auto">
          <a:xfrm flipH="1">
            <a:off x="6648450" y="4295897"/>
            <a:ext cx="51435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3" name="TextBox 302"/>
          <p:cNvSpPr txBox="1"/>
          <p:nvPr/>
        </p:nvSpPr>
        <p:spPr>
          <a:xfrm>
            <a:off x="7134225" y="4147424"/>
            <a:ext cx="1476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Втулка лабиринта</a:t>
            </a:r>
            <a:endParaRPr lang="en-GB" sz="1200" u="none" dirty="0"/>
          </a:p>
        </p:txBody>
      </p:sp>
      <p:cxnSp>
        <p:nvCxnSpPr>
          <p:cNvPr id="304" name="Straight Arrow Connector 303"/>
          <p:cNvCxnSpPr/>
          <p:nvPr/>
        </p:nvCxnSpPr>
        <p:spPr bwMode="auto">
          <a:xfrm flipH="1">
            <a:off x="6638925" y="3838697"/>
            <a:ext cx="51435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5" name="TextBox 304"/>
          <p:cNvSpPr txBox="1"/>
          <p:nvPr/>
        </p:nvSpPr>
        <p:spPr>
          <a:xfrm>
            <a:off x="7162799" y="3699749"/>
            <a:ext cx="115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none" dirty="0" smtClean="0"/>
              <a:t>Лабиринт</a:t>
            </a:r>
            <a:endParaRPr lang="en-GB" sz="1200" u="none" dirty="0"/>
          </a:p>
        </p:txBody>
      </p:sp>
      <p:cxnSp>
        <p:nvCxnSpPr>
          <p:cNvPr id="306" name="Straight Arrow Connector 305"/>
          <p:cNvCxnSpPr/>
          <p:nvPr/>
        </p:nvCxnSpPr>
        <p:spPr bwMode="auto">
          <a:xfrm flipH="1" flipV="1">
            <a:off x="6800851" y="3114707"/>
            <a:ext cx="504824" cy="1631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0" name="TextBox 309"/>
          <p:cNvSpPr txBox="1"/>
          <p:nvPr/>
        </p:nvSpPr>
        <p:spPr>
          <a:xfrm>
            <a:off x="7305675" y="3238500"/>
            <a:ext cx="1526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Корпус лабиринта </a:t>
            </a:r>
            <a:endParaRPr lang="en-GB" sz="1200" u="none" dirty="0"/>
          </a:p>
        </p:txBody>
      </p:sp>
      <p:cxnSp>
        <p:nvCxnSpPr>
          <p:cNvPr id="319" name="Straight Arrow Connector 318"/>
          <p:cNvCxnSpPr/>
          <p:nvPr/>
        </p:nvCxnSpPr>
        <p:spPr bwMode="auto">
          <a:xfrm>
            <a:off x="2055018" y="1669258"/>
            <a:ext cx="164307" cy="919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2" name="TextBox 321"/>
          <p:cNvSpPr txBox="1"/>
          <p:nvPr/>
        </p:nvSpPr>
        <p:spPr>
          <a:xfrm>
            <a:off x="1578207" y="1313469"/>
            <a:ext cx="1961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none" dirty="0" smtClean="0"/>
              <a:t>Кольцо держателя торца</a:t>
            </a:r>
            <a:endParaRPr lang="en-GB" sz="1200" u="none" dirty="0"/>
          </a:p>
        </p:txBody>
      </p:sp>
      <p:cxnSp>
        <p:nvCxnSpPr>
          <p:cNvPr id="324" name="Straight Arrow Connector 323"/>
          <p:cNvCxnSpPr/>
          <p:nvPr/>
        </p:nvCxnSpPr>
        <p:spPr bwMode="auto">
          <a:xfrm>
            <a:off x="2763161" y="1824039"/>
            <a:ext cx="164307" cy="919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6" name="TextBox 325"/>
          <p:cNvSpPr txBox="1"/>
          <p:nvPr/>
        </p:nvSpPr>
        <p:spPr>
          <a:xfrm>
            <a:off x="2152650" y="1795999"/>
            <a:ext cx="1704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none" dirty="0" smtClean="0"/>
              <a:t>Внутренний держатель торца </a:t>
            </a:r>
            <a:endParaRPr lang="en-GB" sz="800" u="none" dirty="0"/>
          </a:p>
        </p:txBody>
      </p:sp>
      <p:sp>
        <p:nvSpPr>
          <p:cNvPr id="327" name="TextBox 326"/>
          <p:cNvSpPr txBox="1"/>
          <p:nvPr/>
        </p:nvSpPr>
        <p:spPr>
          <a:xfrm>
            <a:off x="3114675" y="1585319"/>
            <a:ext cx="2278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u="none" dirty="0" smtClean="0"/>
              <a:t>Внешний держатель торца</a:t>
            </a:r>
            <a:endParaRPr lang="en-GB" sz="800" u="none" dirty="0"/>
          </a:p>
        </p:txBody>
      </p:sp>
      <p:cxnSp>
        <p:nvCxnSpPr>
          <p:cNvPr id="328" name="Straight Arrow Connector 327"/>
          <p:cNvCxnSpPr>
            <a:stCxn id="327" idx="2"/>
          </p:cNvCxnSpPr>
          <p:nvPr/>
        </p:nvCxnSpPr>
        <p:spPr bwMode="auto">
          <a:xfrm rot="5400000">
            <a:off x="3790649" y="2105869"/>
            <a:ext cx="768606" cy="158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5" name="TextBox 114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16" name="TextBox 115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Новая разработка АУРА 220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8500" y="1879600"/>
            <a:ext cx="657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en-US" sz="1400" b="1" dirty="0" smtClean="0"/>
              <a:t>Рабочие характеристики</a:t>
            </a:r>
            <a:r>
              <a:rPr lang="en-GB" altLang="en-US" sz="1400" dirty="0" smtClean="0"/>
              <a:t> (</a:t>
            </a:r>
            <a:r>
              <a:rPr lang="ru-RU" altLang="en-US" sz="1400" dirty="0" smtClean="0"/>
              <a:t>скорость</a:t>
            </a:r>
            <a:r>
              <a:rPr lang="en-GB" altLang="en-US" sz="1400" dirty="0" smtClean="0"/>
              <a:t>/</a:t>
            </a:r>
            <a:r>
              <a:rPr lang="ru-RU" altLang="en-US" sz="1400" dirty="0" smtClean="0"/>
              <a:t>температура</a:t>
            </a:r>
            <a:r>
              <a:rPr lang="en-GB" altLang="en-US" sz="1400" dirty="0" smtClean="0"/>
              <a:t>/</a:t>
            </a:r>
            <a:r>
              <a:rPr lang="ru-RU" altLang="en-US" sz="1400" dirty="0" smtClean="0"/>
              <a:t>давление</a:t>
            </a:r>
            <a:r>
              <a:rPr lang="en-GB" altLang="en-US" sz="1400" dirty="0" smtClean="0"/>
              <a:t>) </a:t>
            </a:r>
            <a:r>
              <a:rPr lang="ru-RU" altLang="en-US" sz="1400" dirty="0" smtClean="0"/>
              <a:t>и</a:t>
            </a:r>
            <a:r>
              <a:rPr lang="en-GB" altLang="en-US" sz="1400" b="1" dirty="0" smtClean="0"/>
              <a:t> </a:t>
            </a:r>
            <a:r>
              <a:rPr lang="ru-RU" altLang="en-US" sz="1400" b="1" dirty="0" smtClean="0"/>
              <a:t>дополнительные параметры </a:t>
            </a:r>
            <a:r>
              <a:rPr lang="en-GB" altLang="en-US" sz="1400" dirty="0" smtClean="0"/>
              <a:t>(</a:t>
            </a:r>
            <a:r>
              <a:rPr lang="ru-RU" altLang="en-US" sz="1400" dirty="0" smtClean="0"/>
              <a:t>направленность</a:t>
            </a:r>
            <a:r>
              <a:rPr lang="en-GB" altLang="en-US" sz="1400" dirty="0" smtClean="0"/>
              <a:t>, </a:t>
            </a:r>
            <a:r>
              <a:rPr lang="ru-RU" altLang="en-US" sz="1400" dirty="0" smtClean="0"/>
              <a:t>устойчивость к химическому воздействию</a:t>
            </a:r>
            <a:r>
              <a:rPr lang="en-GB" altLang="en-US" sz="1400" dirty="0" smtClean="0"/>
              <a:t>)</a:t>
            </a:r>
            <a:r>
              <a:rPr lang="ru-RU" altLang="en-US" sz="1400" dirty="0" smtClean="0"/>
              <a:t> учитывают требования для 90% компрессоров:</a:t>
            </a:r>
            <a:endParaRPr lang="en-GB" altLang="en-US" sz="1400" dirty="0" smtClean="0"/>
          </a:p>
          <a:p>
            <a:r>
              <a:rPr lang="ru-RU" sz="1400" b="1" dirty="0" err="1" smtClean="0"/>
              <a:t>Статич</a:t>
            </a:r>
            <a:r>
              <a:rPr lang="ru-RU" sz="1400" b="1" dirty="0" smtClean="0"/>
              <a:t>. давление</a:t>
            </a:r>
            <a:r>
              <a:rPr lang="en-US" sz="1400" b="1" dirty="0" smtClean="0"/>
              <a:t> </a:t>
            </a:r>
            <a:r>
              <a:rPr lang="en-US" sz="1400" dirty="0" smtClean="0"/>
              <a:t>– </a:t>
            </a:r>
            <a:r>
              <a:rPr lang="ru-RU" sz="1400" dirty="0" smtClean="0"/>
              <a:t>до </a:t>
            </a:r>
            <a:r>
              <a:rPr lang="en-US" sz="1400" dirty="0" smtClean="0"/>
              <a:t>2</a:t>
            </a:r>
            <a:r>
              <a:rPr lang="ru-RU" sz="1400" dirty="0" smtClean="0"/>
              <a:t>2</a:t>
            </a:r>
            <a:r>
              <a:rPr lang="en-US" sz="1400" dirty="0" smtClean="0"/>
              <a:t>0 </a:t>
            </a:r>
            <a:r>
              <a:rPr lang="ru-RU" sz="1400" dirty="0" smtClean="0"/>
              <a:t>бар</a:t>
            </a:r>
            <a:endParaRPr lang="en-US" sz="1400" dirty="0" smtClean="0"/>
          </a:p>
          <a:p>
            <a:r>
              <a:rPr lang="ru-RU" sz="1400" b="1" dirty="0" err="1" smtClean="0"/>
              <a:t>Динамич</a:t>
            </a:r>
            <a:r>
              <a:rPr lang="ru-RU" sz="1400" b="1" dirty="0" smtClean="0"/>
              <a:t>. давление</a:t>
            </a:r>
            <a:r>
              <a:rPr lang="en-US" sz="1400" b="1" dirty="0" smtClean="0"/>
              <a:t> </a:t>
            </a:r>
            <a:r>
              <a:rPr lang="en-US" sz="1400" dirty="0" smtClean="0"/>
              <a:t>– </a:t>
            </a:r>
            <a:r>
              <a:rPr lang="ru-RU" sz="1400" dirty="0" smtClean="0"/>
              <a:t>до </a:t>
            </a:r>
            <a:r>
              <a:rPr lang="en-US" sz="1400" dirty="0" smtClean="0"/>
              <a:t>200 </a:t>
            </a:r>
            <a:r>
              <a:rPr lang="ru-RU" sz="1400" dirty="0" smtClean="0"/>
              <a:t>бар</a:t>
            </a:r>
            <a:endParaRPr lang="en-US" sz="1400" dirty="0" smtClean="0"/>
          </a:p>
          <a:p>
            <a:r>
              <a:rPr lang="ru-RU" sz="1400" b="1" dirty="0" smtClean="0"/>
              <a:t>Мин</a:t>
            </a:r>
            <a:r>
              <a:rPr lang="en-US" sz="1400" b="1" dirty="0" smtClean="0"/>
              <a:t>./</a:t>
            </a:r>
            <a:r>
              <a:rPr lang="ru-RU" sz="1400" b="1" dirty="0" smtClean="0"/>
              <a:t>макс</a:t>
            </a:r>
            <a:r>
              <a:rPr lang="en-US" sz="1400" b="1" dirty="0" smtClean="0"/>
              <a:t>. </a:t>
            </a:r>
            <a:r>
              <a:rPr lang="ru-RU" sz="1400" b="1" dirty="0" smtClean="0"/>
              <a:t>рабочая температура </a:t>
            </a:r>
            <a:r>
              <a:rPr lang="en-US" sz="1400" dirty="0" smtClean="0"/>
              <a:t>– -50°C/200°C</a:t>
            </a:r>
          </a:p>
          <a:p>
            <a:r>
              <a:rPr lang="ru-RU" sz="1400" b="1" dirty="0" smtClean="0"/>
              <a:t>Макс.скорость</a:t>
            </a:r>
            <a:r>
              <a:rPr lang="en-US" sz="1400" b="1" dirty="0" smtClean="0"/>
              <a:t> </a:t>
            </a:r>
            <a:r>
              <a:rPr lang="en-US" sz="1400" dirty="0" smtClean="0"/>
              <a:t>– 1</a:t>
            </a:r>
            <a:r>
              <a:rPr lang="ru-RU" sz="1400" dirty="0" smtClean="0"/>
              <a:t>5</a:t>
            </a:r>
            <a:r>
              <a:rPr lang="en-US" sz="1400" dirty="0" smtClean="0"/>
              <a:t>0</a:t>
            </a:r>
            <a:r>
              <a:rPr lang="ru-RU" sz="1400" dirty="0" smtClean="0"/>
              <a:t> м</a:t>
            </a:r>
            <a:r>
              <a:rPr lang="en-US" sz="1400" dirty="0" smtClean="0"/>
              <a:t>/</a:t>
            </a:r>
            <a:r>
              <a:rPr lang="ru-RU" sz="1400" dirty="0" smtClean="0"/>
              <a:t>с</a:t>
            </a:r>
            <a:r>
              <a:rPr lang="en-US" sz="1400" dirty="0" smtClean="0"/>
              <a:t> </a:t>
            </a:r>
            <a:r>
              <a:rPr lang="ru-RU" sz="1400" dirty="0" smtClean="0"/>
              <a:t>на балансировочном диаметре</a:t>
            </a:r>
            <a:endParaRPr lang="en-US" sz="1400" dirty="0" smtClean="0"/>
          </a:p>
          <a:p>
            <a:r>
              <a:rPr lang="ru-RU" altLang="en-US" sz="1400" b="1" dirty="0" smtClean="0"/>
              <a:t>Однонаправленные и двунаправленные конструкции </a:t>
            </a:r>
            <a:r>
              <a:rPr lang="en-US" sz="1400" dirty="0" smtClean="0"/>
              <a:t>–</a:t>
            </a:r>
            <a:r>
              <a:rPr lang="en-GB" altLang="en-US" sz="1400" dirty="0" smtClean="0"/>
              <a:t> </a:t>
            </a:r>
            <a:r>
              <a:rPr lang="ru-RU" altLang="en-US" sz="1400" dirty="0" smtClean="0"/>
              <a:t>с тем же диапазоном рабочих характеристик</a:t>
            </a:r>
            <a:endParaRPr lang="en-GB" altLang="en-US" sz="1400" dirty="0" smtClean="0"/>
          </a:p>
          <a:p>
            <a:pPr eaLnBrk="1" hangingPunct="1"/>
            <a:r>
              <a:rPr lang="ru-RU" altLang="en-US" sz="1400" b="1" dirty="0" smtClean="0"/>
              <a:t>Диапазон размеров </a:t>
            </a:r>
            <a:r>
              <a:rPr lang="en-US" sz="1400" dirty="0" smtClean="0"/>
              <a:t>–</a:t>
            </a:r>
            <a:r>
              <a:rPr lang="ru-RU" altLang="en-US" sz="1400" dirty="0" smtClean="0"/>
              <a:t>размер вала </a:t>
            </a:r>
            <a:r>
              <a:rPr lang="en-GB" altLang="en-US" sz="1400" dirty="0" smtClean="0"/>
              <a:t>70</a:t>
            </a:r>
            <a:r>
              <a:rPr lang="ru-RU" altLang="en-US" sz="1400" dirty="0" smtClean="0"/>
              <a:t> мм</a:t>
            </a:r>
            <a:r>
              <a:rPr lang="en-GB" altLang="en-US" sz="1400" dirty="0" smtClean="0"/>
              <a:t> </a:t>
            </a:r>
            <a:r>
              <a:rPr lang="ru-RU" altLang="en-US" sz="1400" dirty="0" smtClean="0"/>
              <a:t>–</a:t>
            </a:r>
            <a:r>
              <a:rPr lang="en-GB" altLang="en-US" sz="1400" dirty="0" smtClean="0"/>
              <a:t> 230</a:t>
            </a:r>
            <a:r>
              <a:rPr lang="ru-RU" altLang="en-US" sz="1400" dirty="0" smtClean="0"/>
              <a:t> мм</a:t>
            </a:r>
          </a:p>
          <a:p>
            <a:pPr eaLnBrk="1" hangingPunct="1"/>
            <a:r>
              <a:rPr lang="ru-RU" altLang="en-US" sz="1400" b="1" dirty="0" smtClean="0"/>
              <a:t>Уплотняемый газ </a:t>
            </a:r>
            <a:r>
              <a:rPr lang="ru-RU" sz="1400" dirty="0" smtClean="0"/>
              <a:t>– любая агрессивная среда.</a:t>
            </a:r>
            <a:endParaRPr lang="en-GB" sz="1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ru-RU" sz="1400" dirty="0" smtClean="0">
              <a:solidFill>
                <a:srgbClr val="000068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221" t="5303" r="9127" b="55701"/>
          <a:stretch/>
        </p:blipFill>
        <p:spPr bwMode="auto">
          <a:xfrm>
            <a:off x="4695935" y="3822699"/>
            <a:ext cx="3797064" cy="1873875"/>
          </a:xfrm>
          <a:prstGeom prst="rect">
            <a:avLst/>
          </a:prstGeom>
          <a:noFill/>
          <a:ln>
            <a:noFill/>
          </a:ln>
          <a:effectLst>
            <a:reflection stA="12000" endPos="22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400" y="1215936"/>
            <a:ext cx="654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en-US" b="1" dirty="0" smtClean="0">
                <a:solidFill>
                  <a:srgbClr val="000099"/>
                </a:solidFill>
              </a:rPr>
              <a:t>Учитывая опыт эксплуатации разработано новое уплотнение АУРА 220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TextBox 9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Унифицированная панель управления</a:t>
            </a:r>
            <a:endParaRPr lang="ru-RU" sz="2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22800" y="1238250"/>
            <a:ext cx="41497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marR="0" lvl="0" indent="-187325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tabLst>
                <a:tab pos="762000" algn="l"/>
              </a:tabLst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Унифицированная конструкция</a:t>
            </a:r>
            <a:r>
              <a:rPr kumimoji="0" lang="ru-RU" alt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панелей управления с едиными принципом управления и к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омплектации:</a:t>
            </a:r>
          </a:p>
          <a:p>
            <a:pPr marL="187325" marR="0" lvl="0" indent="-1873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Датчики давления Метран-150 или </a:t>
            </a:r>
            <a:r>
              <a:rPr lang="en-US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Yokogawa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;</a:t>
            </a:r>
          </a:p>
          <a:p>
            <a:pPr marL="187325" marR="0" lvl="0" indent="-1873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Ротаметры</a:t>
            </a:r>
            <a:r>
              <a:rPr kumimoji="0" lang="ru-RU" alt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ru-RU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Krohne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, </a:t>
            </a:r>
            <a:r>
              <a:rPr lang="en-US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Yokogawa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, </a:t>
            </a:r>
            <a:r>
              <a:rPr lang="ru-RU" altLang="ru-RU" sz="1600" kern="0" dirty="0" err="1" smtClean="0">
                <a:solidFill>
                  <a:srgbClr val="000068"/>
                </a:solidFill>
                <a:latin typeface="+mn-lt"/>
                <a:cs typeface="+mn-cs"/>
              </a:rPr>
              <a:t>Эмис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 или аналоги.</a:t>
            </a:r>
          </a:p>
          <a:p>
            <a:pPr marL="187325" marR="0" lvl="0" indent="-1873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Фильтра – Джон Крейн - Искра.</a:t>
            </a:r>
          </a:p>
          <a:p>
            <a:pPr marL="187325" marR="0" lvl="0" indent="-1873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Регулятор давления </a:t>
            </a:r>
            <a:r>
              <a:rPr lang="ru-RU" altLang="ru-RU" sz="1600" kern="0" dirty="0" err="1" smtClean="0">
                <a:solidFill>
                  <a:srgbClr val="000068"/>
                </a:solidFill>
                <a:latin typeface="+mn-lt"/>
                <a:cs typeface="+mn-cs"/>
              </a:rPr>
              <a:t>Польна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, ЛГ – Автоматика, </a:t>
            </a:r>
            <a:r>
              <a:rPr lang="en-US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Samson, DS Control.</a:t>
            </a:r>
            <a:endParaRPr lang="ru-RU" altLang="ru-RU" sz="1600" kern="0" dirty="0" smtClean="0">
              <a:solidFill>
                <a:srgbClr val="000068"/>
              </a:solidFill>
              <a:latin typeface="+mn-lt"/>
              <a:cs typeface="+mn-cs"/>
            </a:endParaRPr>
          </a:p>
          <a:p>
            <a:pPr marL="187325" marR="0" lvl="0" indent="-187325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Фитинг – типа </a:t>
            </a:r>
            <a:r>
              <a: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Let-Lock</a:t>
            </a:r>
          </a:p>
          <a:p>
            <a:pPr marL="187325" lvl="0" indent="-187325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Исполнение взрывозащиты типа «</a:t>
            </a:r>
            <a:r>
              <a:rPr lang="en-US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i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» или «</a:t>
            </a:r>
            <a:r>
              <a:rPr lang="en-US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d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».</a:t>
            </a:r>
          </a:p>
          <a:p>
            <a:pPr marL="187325" lvl="0" indent="-187325" eaLnBrk="0" hangingPunct="0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tabLst>
                <a:tab pos="762000" algn="l"/>
              </a:tabLst>
              <a:defRPr/>
            </a:pPr>
            <a:r>
              <a:rPr kumimoji="0" lang="ru-RU" alt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Материаль</a:t>
            </a:r>
            <a:r>
              <a:rPr lang="ru-RU" altLang="ru-RU" sz="1600" kern="0" baseline="0" dirty="0" err="1" smtClean="0">
                <a:solidFill>
                  <a:srgbClr val="000068"/>
                </a:solidFill>
                <a:latin typeface="+mn-lt"/>
                <a:cs typeface="+mn-cs"/>
              </a:rPr>
              <a:t>ное</a:t>
            </a:r>
            <a:r>
              <a:rPr lang="ru-RU" altLang="ru-RU" sz="1600" kern="0" dirty="0" smtClean="0">
                <a:solidFill>
                  <a:srgbClr val="000068"/>
                </a:solidFill>
                <a:latin typeface="+mn-lt"/>
                <a:cs typeface="+mn-cs"/>
              </a:rPr>
              <a:t> исполнение – нержавеющая сталь.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894" y="1181100"/>
            <a:ext cx="3803105" cy="4788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073422"/>
            <a:ext cx="7947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Возможно производство ПУ из 100% Российских компонентов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TextBox 7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29" y="288573"/>
            <a:ext cx="7732713" cy="3238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Локализация производства муфт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7" y="1895475"/>
            <a:ext cx="83951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045075" y="1614373"/>
            <a:ext cx="457200" cy="12977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45075" y="1412562"/>
            <a:ext cx="457200" cy="12977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45075" y="1193012"/>
            <a:ext cx="457200" cy="12977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76312" y="2946440"/>
            <a:ext cx="9096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905000" y="2314575"/>
            <a:ext cx="247650" cy="6223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81226" y="2314575"/>
            <a:ext cx="44767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995362" y="2936915"/>
            <a:ext cx="0" cy="4254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995362" y="3362325"/>
            <a:ext cx="1033463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995362" y="4133850"/>
            <a:ext cx="1033463" cy="7620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014412" y="4184690"/>
            <a:ext cx="0" cy="42541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995362" y="4613315"/>
            <a:ext cx="9096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895475" y="4610100"/>
            <a:ext cx="257175" cy="63817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2181226" y="5248275"/>
            <a:ext cx="44767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024062" y="2133600"/>
            <a:ext cx="3810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024062" y="2286000"/>
            <a:ext cx="38100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214562" y="2438400"/>
            <a:ext cx="10144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214562" y="2724150"/>
            <a:ext cx="101441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643187" y="4772026"/>
            <a:ext cx="0" cy="4762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795587" y="4772026"/>
            <a:ext cx="0" cy="47624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643187" y="4772026"/>
            <a:ext cx="152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2643187" y="5248275"/>
            <a:ext cx="1524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4510087" y="2800350"/>
            <a:ext cx="13954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 flipV="1">
            <a:off x="4495800" y="2905125"/>
            <a:ext cx="1552574" cy="637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4519612" y="2781300"/>
            <a:ext cx="0" cy="14609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3281362" y="2409825"/>
            <a:ext cx="0" cy="3524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2228849" y="2438400"/>
            <a:ext cx="0" cy="3000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6048374" y="2295525"/>
            <a:ext cx="0" cy="6254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5600700" y="2305050"/>
            <a:ext cx="44767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2452255" y="2971800"/>
            <a:ext cx="4675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2438401" y="2738438"/>
            <a:ext cx="0" cy="2333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2442730" y="4610101"/>
            <a:ext cx="435" cy="27860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2442730" y="4610100"/>
            <a:ext cx="46759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2638425" y="2287608"/>
            <a:ext cx="0" cy="1031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2005013" y="2124075"/>
            <a:ext cx="0" cy="161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2405063" y="2124075"/>
            <a:ext cx="0" cy="1619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Arrow Connector 112"/>
          <p:cNvCxnSpPr>
            <a:stCxn id="114" idx="2"/>
          </p:cNvCxnSpPr>
          <p:nvPr/>
        </p:nvCxnSpPr>
        <p:spPr bwMode="auto">
          <a:xfrm rot="16200000" flipH="1">
            <a:off x="500258" y="1933000"/>
            <a:ext cx="1507716" cy="449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570060" y="1142168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smtClean="0"/>
              <a:t>полумуфта</a:t>
            </a:r>
            <a:endParaRPr lang="en-GB" sz="1100" u="none" dirty="0"/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2638425" y="1296829"/>
            <a:ext cx="157162" cy="11129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2238374" y="1296829"/>
            <a:ext cx="390526" cy="8367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680039" y="1212269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smtClean="0"/>
              <a:t>болты</a:t>
            </a:r>
            <a:endParaRPr lang="en-GB" sz="1100" u="none" dirty="0"/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4555880" y="1563529"/>
            <a:ext cx="573332" cy="1198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3635362" y="1358320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err="1" smtClean="0"/>
              <a:t>проставок</a:t>
            </a:r>
            <a:endParaRPr lang="en-GB" sz="1100" u="none" dirty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H="1" flipV="1">
            <a:off x="2795587" y="5248276"/>
            <a:ext cx="890588" cy="657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195742" y="5857875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u="none" dirty="0" smtClean="0"/>
              <a:t>мембрана</a:t>
            </a:r>
            <a:endParaRPr lang="en-GB" sz="1100" u="none" dirty="0"/>
          </a:p>
        </p:txBody>
      </p:sp>
      <p:sp>
        <p:nvSpPr>
          <p:cNvPr id="50" name="TextBox 49"/>
          <p:cNvSpPr txBox="1"/>
          <p:nvPr/>
        </p:nvSpPr>
        <p:spPr>
          <a:xfrm>
            <a:off x="5688540" y="1123948"/>
            <a:ext cx="265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none" dirty="0" smtClean="0"/>
              <a:t>Производство </a:t>
            </a:r>
            <a:r>
              <a:rPr lang="en-US" sz="1200" u="none" dirty="0" smtClean="0"/>
              <a:t>John Crane</a:t>
            </a:r>
            <a:endParaRPr lang="en-GB" sz="1200" u="none" dirty="0" smtClean="0">
              <a:solidFill>
                <a:srgbClr val="FF0000"/>
              </a:solidFill>
            </a:endParaRPr>
          </a:p>
          <a:p>
            <a:r>
              <a:rPr lang="ru-RU" sz="1200" u="none" dirty="0" smtClean="0"/>
              <a:t>Поставщики РФ</a:t>
            </a:r>
            <a:endParaRPr lang="en-GB" sz="1200" u="none" dirty="0" smtClean="0"/>
          </a:p>
          <a:p>
            <a:r>
              <a:rPr lang="ru-RU" sz="1200" u="none" dirty="0" smtClean="0"/>
              <a:t>Производство Джон Крейн - Искра</a:t>
            </a:r>
            <a:endParaRPr lang="en-GB" sz="1200" u="none" dirty="0"/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520" y="146756"/>
            <a:ext cx="849194" cy="47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3" name="TextBox 52"/>
          <p:cNvSpPr txBox="1"/>
          <p:nvPr/>
        </p:nvSpPr>
        <p:spPr>
          <a:xfrm>
            <a:off x="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54" name="TextBox 53"/>
          <p:cNvSpPr txBox="1"/>
          <p:nvPr/>
        </p:nvSpPr>
        <p:spPr>
          <a:xfrm>
            <a:off x="7442200" y="6488668"/>
            <a:ext cx="1371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5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JC 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CTemplate2-2006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CTemplate2-200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Template2-200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Template2-2006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86610</TotalTime>
  <Words>1012</Words>
  <Application>Microsoft Office PowerPoint</Application>
  <PresentationFormat>Экран (4:3)</PresentationFormat>
  <Paragraphs>190</Paragraphs>
  <Slides>19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JC NEW</vt:lpstr>
      <vt:lpstr>Photo Editor Photo</vt:lpstr>
      <vt:lpstr>CorelDRAW</vt:lpstr>
      <vt:lpstr>Слайд 1</vt:lpstr>
      <vt:lpstr>Слайд 2</vt:lpstr>
      <vt:lpstr>Джон Крейн – Искра, декабрь 2013 </vt:lpstr>
      <vt:lpstr>Слайд 4</vt:lpstr>
      <vt:lpstr>Слайд 5</vt:lpstr>
      <vt:lpstr>Локализация производства  газодинамических уплотнений Джон Крейн</vt:lpstr>
      <vt:lpstr>Новая разработка АУРА 220</vt:lpstr>
      <vt:lpstr>Унифицированная панель управления</vt:lpstr>
      <vt:lpstr>Локализация производства муфт</vt:lpstr>
      <vt:lpstr>Пластинчатые муфты - преимущества</vt:lpstr>
      <vt:lpstr>Фильтр панели управления  </vt:lpstr>
      <vt:lpstr>Унифицированные фильтра для панелей управления</vt:lpstr>
      <vt:lpstr>Дальнейшие направления развития 2016 -2020годы</vt:lpstr>
      <vt:lpstr>Комплекс работ по модернизации компрессоров</vt:lpstr>
      <vt:lpstr>Цель переоснащения. Преимущества</vt:lpstr>
      <vt:lpstr>Азотная панель управления СГУ</vt:lpstr>
      <vt:lpstr>Слайд 17</vt:lpstr>
      <vt:lpstr>Модернизация ГТК-25ИР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Yulia</dc:creator>
  <cp:lastModifiedBy>Артем</cp:lastModifiedBy>
  <cp:revision>6471</cp:revision>
  <dcterms:created xsi:type="dcterms:W3CDTF">2009-11-26T10:15:06Z</dcterms:created>
  <dcterms:modified xsi:type="dcterms:W3CDTF">2016-10-05T09:49:58Z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t Type">
    <vt:lpwstr>Brochure</vt:lpwstr>
  </property>
  <property fmtid="{D5CDD505-2E9C-101B-9397-08002B2CF9AE}" pid="3" name="Product Type0">
    <vt:lpwstr>12</vt:lpwstr>
  </property>
  <property fmtid="{D5CDD505-2E9C-101B-9397-08002B2CF9AE}" pid="4" name="Parent">
    <vt:lpwstr>11</vt:lpwstr>
  </property>
  <property fmtid="{D5CDD505-2E9C-101B-9397-08002B2CF9AE}" pid="5" name="ContentType">
    <vt:lpwstr>Document</vt:lpwstr>
  </property>
  <property fmtid="{D5CDD505-2E9C-101B-9397-08002B2CF9AE}" pid="6" name="Language">
    <vt:lpwstr>English</vt:lpwstr>
  </property>
  <property fmtid="{D5CDD505-2E9C-101B-9397-08002B2CF9AE}" pid="7" name="URL">
    <vt:lpwstr/>
  </property>
</Properties>
</file>