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  <p:sldMasterId id="2147483777" r:id="rId2"/>
  </p:sldMasterIdLst>
  <p:notesMasterIdLst>
    <p:notesMasterId r:id="rId16"/>
  </p:notesMasterIdLst>
  <p:handoutMasterIdLst>
    <p:handoutMasterId r:id="rId17"/>
  </p:handoutMasterIdLst>
  <p:sldIdLst>
    <p:sldId id="381" r:id="rId3"/>
    <p:sldId id="355" r:id="rId4"/>
    <p:sldId id="377" r:id="rId5"/>
    <p:sldId id="380" r:id="rId6"/>
    <p:sldId id="374" r:id="rId7"/>
    <p:sldId id="373" r:id="rId8"/>
    <p:sldId id="356" r:id="rId9"/>
    <p:sldId id="357" r:id="rId10"/>
    <p:sldId id="367" r:id="rId11"/>
    <p:sldId id="368" r:id="rId12"/>
    <p:sldId id="371" r:id="rId13"/>
    <p:sldId id="354" r:id="rId14"/>
    <p:sldId id="382" r:id="rId15"/>
  </p:sldIdLst>
  <p:sldSz cx="24384000" cy="13716000"/>
  <p:notesSz cx="6797675" cy="9928225"/>
  <p:defaultTextStyle>
    <a:defPPr>
      <a:defRPr lang="ru-RU"/>
    </a:defPPr>
    <a:lvl1pPr marL="0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1pPr>
    <a:lvl2pPr marL="899548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2pPr>
    <a:lvl3pPr marL="1799095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3pPr>
    <a:lvl4pPr marL="2698643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4pPr>
    <a:lvl5pPr marL="3598192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5pPr>
    <a:lvl6pPr marL="4497738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6pPr>
    <a:lvl7pPr marL="5397285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7pPr>
    <a:lvl8pPr marL="6296832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8pPr>
    <a:lvl9pPr marL="7196380" algn="l" defTabSz="1799095" rtl="0" eaLnBrk="1" latinLnBrk="0" hangingPunct="1">
      <a:defRPr sz="35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8313457-30C5-497F-AEC2-B972A032D144}">
          <p14:sldIdLst>
            <p14:sldId id="381"/>
            <p14:sldId id="355"/>
            <p14:sldId id="377"/>
            <p14:sldId id="380"/>
            <p14:sldId id="374"/>
            <p14:sldId id="373"/>
            <p14:sldId id="356"/>
            <p14:sldId id="357"/>
            <p14:sldId id="367"/>
            <p14:sldId id="368"/>
            <p14:sldId id="371"/>
            <p14:sldId id="354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D"/>
    <a:srgbClr val="009DD6"/>
    <a:srgbClr val="185E87"/>
    <a:srgbClr val="1CA5F2"/>
    <a:srgbClr val="4DA9DC"/>
    <a:srgbClr val="007AA8"/>
    <a:srgbClr val="1F608B"/>
    <a:srgbClr val="5CB0E2"/>
    <a:srgbClr val="00A3E0"/>
    <a:srgbClr val="8F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60" autoAdjust="0"/>
    <p:restoredTop sz="63946" autoAdjust="0"/>
  </p:normalViewPr>
  <p:slideViewPr>
    <p:cSldViewPr snapToObjects="1">
      <p:cViewPr varScale="1">
        <p:scale>
          <a:sx n="33" d="100"/>
          <a:sy n="33" d="100"/>
        </p:scale>
        <p:origin x="768" y="96"/>
      </p:cViewPr>
      <p:guideLst>
        <p:guide orient="horz" pos="4320"/>
        <p:guide pos="76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109" d="100"/>
          <a:sy n="109" d="100"/>
        </p:scale>
        <p:origin x="29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2A4C3-5C02-47BB-BE5A-C84BD21737F1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BE93B-8E3E-4FD0-8CFD-80481B0C2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0616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61C74-FBE5-F04B-B363-97794F6F9AEA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EAC82-6D5E-504D-BF59-7F883756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8188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1pPr>
    <a:lvl2pPr marL="899548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2pPr>
    <a:lvl3pPr marL="1799095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3pPr>
    <a:lvl4pPr marL="2698643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4pPr>
    <a:lvl5pPr marL="3598192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5pPr>
    <a:lvl6pPr marL="4497738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6pPr>
    <a:lvl7pPr marL="5397285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7pPr>
    <a:lvl8pPr marL="6296832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8pPr>
    <a:lvl9pPr marL="7196380" algn="l" defTabSz="1799095" rtl="0" eaLnBrk="1" latinLnBrk="0" hangingPunct="1">
      <a:defRPr sz="23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Добрый день, уважаемые участники форума!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Вашему вниманию представляю доклад, посвященный вопросам применения аналитических средств (АС) в задачах обеспечения безопасности предприятий ТЭК, оснащенных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киберфизическими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EAC82-6D5E-504D-BF59-7F883756376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5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802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Первая проблема связана с данными: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большое количество различных источников данных, их большой объем и разнообразие: десятки тысяч тегов сигналов, высокая частота обновления тегов до 10 раз в секунду, зашумленность и пропуски данных;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ассоциации технологических данных с нормативно‑справочной и конфигурационной информацией;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единого стандарта (механизма) извлечения данных из SCADA разных производителей. 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репрезентативные выборки данных, тем более размеченные наборы данных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sets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отсутствуют.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Указанные особенности затрудняют непосредственное применение методов машинного обучения, в частности,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нейросетевых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моделей. Для применения методов расширенной аналитики данные должны быть предварительно подготовлены. Разработка соответствующих процедур предварительной обработки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Extract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ETL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 занимает 80% проектного времени аналитика (инженера) данных.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в рамках пилотного проекта на газокомпрессорной станции построение информационно‑логических моделей для проведения аналитической обработки потребовало четыре месяца. На основе представленных документации и разрозненных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конфигурационно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‑справочных данных (в основном, в виде текстовых файлов, файлов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были выполнены типизация сенсорных данных и построение иерархического справочника тегов. Исходный перечень тегов газокомпрессорной станции включал почти 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двадцать тысяч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сигналов. Разработанный справочник содержал свыше 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пяти сотен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функциональных групп из более чем 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четырех тысяч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сигналов, которые наиболее информативны для мониторинга стабильности и выявления аномалий технологических процессов. Функциональные группы были разнесены по иерархическим уровням: технологические устройства, агрегаты, производственные объекты.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Пилотирование показало, что для эффективного мониторинга стабильности достаточно 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восьми сотен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тегов.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Вторая проблема – сложность объектов мониторинга и анализа. Для достоверного предсказания событий и инцидентов безопасности нет математических моделей объектов, включая формализованных моделей физических процессов, которые адекватно описывают признаки нормального функционирования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 (CPS).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 Третья проблема связана с технико‑экономическим обоснованием АС. Экономическая заинтересованность потенциальных заказчиков в АС невысокая из‑за сложности получения оценок технико‑экономической эффективности. Соответствующие методики отсутствуют. При этом, очевиден негативный фактор дополнительной ответственности и нагрузки на эксплуатирующий персонал в связи с внедрением новых АС. Заказчик должен иметь четко выраженный (желательно в рублях, часах или в натуральных единицах сэкономленных материалов), значимый экономический или технический эффект.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Четвертая проблема – это недостаточное внимание к реализации требований ИБ разработчиками АСУ ТП.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 Пятая проблема связана с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импортозамещением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Российские платформы для исследовательского анализа больших данных индустриальных систем (CPS), необходимые для успешного применения АС СОМА в промышленном масштабе, на момент выполнения пилотного проекта отсутствовали.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Исходя из проблемных вопросов и опыта применения аналитических средств, мы пришли к идее платформы, способствующей применению современных аналитических технологий в обеспечении безопасности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 на объектах ТЭК.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Кратко раскрою концепцию такой платформы. &lt;переход к следующему слайду&gt;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456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представлен ключевой функционал, который обеспечивается платформой. В части реализации функционала выявления аномалий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Anomaly Detection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оценивания поведения пользователей/объектов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 Scoring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активное участие принимает Лаборатория искусственного интеллекта и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нейросетевых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 С‑Петербургского политехнического университета Петра Великого. Мы продолжаем исследования и эксперименты с моделями ML, включая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нейросетевые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модели. В первую очередь, для выявления аномалий. Здесь хорошие результаты на больших объемах данных показали модели изолированного леса, случайного дерева. С помощью коллег из «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Политеха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модифицируем известные методы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выявления аномалий, комбинируя и адаптируя их под разные статистики реальных наборов данных и особенности решаемых задач.</a:t>
            </a:r>
          </a:p>
          <a:p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разработке архитектуры и технологического стека платформы особое внимание уделялось возможности масштабирования (в плане производительности) и ре-конфигурирования модулей под разные решаемые задачи. 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 технологий ориентирован на среду 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Инфраструктурные технологии основаны на архитектуре </a:t>
            </a:r>
            <a:r>
              <a:rPr lang="ru-RU" sz="236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микросервисов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Docker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Kubernetes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очередях сообщений (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Kafka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source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продуктов хранения данных (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MongoDB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PostgreSQL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Стек технологий анализа данных/машинного обучения основан на экосистеме 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3.х (</a:t>
            </a:r>
            <a:r>
              <a:rPr lang="en-US" sz="236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scikit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pandas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36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numpy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т.п.).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прорабатываются вопросы реализации на платформе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ASAP 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функционала реагирования, востребованного для промышленного применения АС.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753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в докладе мной были показаны место и назначение АС в СОМА индустриальных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систем, сформулированы проблемные вопросы методологической и технологической готовности АС к промышленному применению. На заключительном слайде представлены основные выводы, сделанные на основе результатов применения практик расширенной аналитики для реального объекта ТЭК: 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требованиям многоаспектного мониторинга безопасного функционирования объектов ТЭК применять комплексный подход к анализу, позволяющий определять степень взаимного влияния отдельных компонентов 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Современные вызовы диктуют жесткие условия, при которых эксперты по ИБ должны быть в большом количестве доступны на рынке, также предоставляющие услуги «аутсорсинга» по ИБ должны быть широко представлены на рынке. Наиболее удачной является «гибридная» модель – отраслевые центры экспертизы, которые содержат экспертов по ИБ АСУ ТП, покрывающих, благодаря централизованному управлению, недостающие компетенции специалистов «на местах». В условиях дефицита специалистов мы предлагаем наращивать экспертизу в применении комплексной аналитики безопасности по частям: начинать с пилотов, решения задач мониторинга и апробированных методов аналитики, переходя к более сложным задачам расширенной аналитики и, при необходимости, к более «изощренным» методам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/ML.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вводе в эксплуатацию и в начале эксплуатации технологических объектов, когда наблюдется наибольшее число аномалий в интегрируемых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комплексная аналитика и инструменты расширенной аналитики наиболее востребованы.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Промышленному характеру использования АС должны соответствовать зрелые программные продукты расширенной аналитики, разработанные на платформенных принципах и основанные на современных стеках технологий обработки больших данных. </a:t>
            </a:r>
          </a:p>
          <a:p>
            <a:pPr marL="0" marR="0" lvl="0" indent="0" algn="l" defTabSz="995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241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99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Спасибо за внимание. </a:t>
            </a:r>
            <a:r>
              <a:rPr lang="ru-RU" sz="236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удовольствием отвечу на ваши вопросы.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0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Киберфизические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systems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 – системы, имеющие в своем составе датчики (сенсоры), воздействующие на внешний физический мир исполнительные устройства (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актюаторы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приводы, пускатели и т.п., и компьютер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-,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-, управляющую часть), который обеспечивает управление работой всей системы.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Предприятия топливно‑энергетического комплекса (ТЭК) давно оснащаются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логика работы которых полностью определяется программным обеспечением. Для четвертой промышленной революции (Индустрия 4.0) характерно развитие более сложных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сетеёмких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network-intensive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систем с глубокой интеграцией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как правило, от разных производителей.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 такой сетевой системы – это совокупность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функционирующих в составе единой газотранспортной сети крупного предприятия (корпорации). Мой доклад построен на опыте работы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Газинформсервис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объекте, который является важнейшим элементом «Северного потока». Объект согласно решению Европейской Комиссии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получил ключевой статус в обеспечении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энергобезопасности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устойчивого развития Европы. На объекте впервые в истории эксплуатации Единой системы газоснабжения применены газоперекачивающие агрегаты (ГПА) мощностью 52 МВт. Установка подготовки газа к транспорту (УПГТ) не имеет мировых аналогов по уровню производительности, её эффективность почти в 4 раза больше «Голубого потока».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 сложности взаимодействующих индустриальных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важность обеспечения безопасности их функционирования, особенно на объектах критической информационной инфраструктуры (КИИ), обусловливают </a:t>
            </a:r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актуальность эффективной системы операционного мониторинга и анализа (далее – СОМА),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предназначенной выявлять и выполнять анализ событий и инцидентов безопасности в основных и обеспечивающих процессах ТЭК. Причем, СОМА создается как компонент ситуационных центров уровней предприятия, корпорации или отрасли.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создания успешной СОМА важно понимать заинтересованные стороны и их потребности &lt;переход к следующему слайду&gt;.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76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Ситуационные центры решают задачи комплексного обеспечения промышленной, экологической и информационной безопасности (ИБ) объектов ТЭК с целью минимизации рисков возникновений аварийных и чрезвычайных ситуаций, ликвидации последствий таких ситуаций. Безусловно, здесь ведущая роль принадлежит регуляторам.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Существенным драйвером выступили требования по обеспечению безопасности значимых объектов КИИ, продиктованные ФЗ от 26 июля 2017 года №187-ФЗ «О безопасности критической информационной инфраструктуры РФ» и его подзаконными актами. В частности, приказ ФСТЭК России от 25 декабря 2017 года №239, вышедший в развитие требований упомянутого ФЗ, предъявляет дополнительные (порядка 40% требований) по обеспечению безопасности объектов КИИ.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Наряду с направлением ИБ, функционал СОМА применим в обеспечении промышленной и экологической безопасности. В ходе пилотного проекта мы наблюдали высокую заинтересованность к применяемым нами аналитическим инструментам со стороны службы Главного технолога эксплуатирующей организации – руководителей и специалистов по эксплуатации основного технологического оборудования, технологической (промышленной) и пожарной безопасности, контролю за опасными веществами и материалами, учету опасных веществ и материалов. Они активно участвовали в постановке задач, согласовании основных технических решений и в приемке результатов.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Понятно, векторы потребностей заинтересованных сторон (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стейкхолдеров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не совпадают. Поэтому создание ситуационных центров и применения в них аналитических средств – это сложные в техническом, организационном и экономическом аспектах проекты.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этой связи на какие организационно‑технические особенности обеспечения безопасности индустриальных систем хочу обратить внимание? &lt;переход к следующему слайду&gt;.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01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Длительный жизненный цикл (порядка 20-30 лет) индустриальных систем управления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SCADA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массовым присутствием программного обеспечения, которое содержит уязвимости многолетней давности, отсутствие возможности своевременного обновления такого ПО, не вызывают сомнений в необходимости встроенных средств ИБ для индустриальных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Отечественные разработки на начальных этапах не имели даже базовых функций безопасности. Например, в большинстве защищаемых в ходе пилотного проекта систем не было функций аудита событий и разграничения доступа, а в некоторых случаях средства защиты информации, встроенные в специализированное ПО АСУТП отсутствовали вовсе. Одновременно нами отмечалось успешное развитие систем отдельных производителей в рамках реализации политики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импортозамещения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Например, компания «Вега-Газ» имеет успешный опыт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портирования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решений «СОНАТА» на отечественную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Astra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Опыт работы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Газинформсервис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индустриальными системами в рамках интеграционных проектов свидетельствует, что разработчики АСУ ТП не всегда должным образом учитывают требования ИБ. Ориентируются исключительно на выполнение требований:</a:t>
            </a:r>
          </a:p>
          <a:p>
            <a:pPr lvl="0"/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функциональной безопасности: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отсутствие задержек в передаче сигналов, двойные/тройные каналы управления;</a:t>
            </a:r>
          </a:p>
          <a:p>
            <a:pPr lvl="0"/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промышленной безопасности: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резервирование и «железная» логика отключения в предаварийных ситуациях.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этой связи основная нагрузка ложится на применение наложенных средств защиты информации. Здесь возникают нюансы применения, в частности, такие средства должны быть совместимы с ПО АСУ ТП, не оказывая негативного воздействия на функционирование технологического процесса. При этом, важно достигать «бесшовной» интеграции, когда: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эксперты ИБ формируют требования к индустриальным системам (CPS)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Разработчики систем (CPS) сами реализуют требования ИБ для обеспечения последующей бесшовной интеграции средств АСУ ТП с наложенными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СрЗИ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Отмечу, что у нас уже имеется успешный опыт такой «бесшовной» интеграции с российскими производителями систем АСУ ТП для предприятий Группы Газпром.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Интеграция со встроенными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СрЗИ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индустриальных систем – это только один из необходимых элементов для обеспечения безопасности индустриальных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систем. Для создания успешной СОМА необходим комплексный подход, реализуемый с помощью современных аналитических средств.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Конкретизирую целевое назначение и содержания аналитических средств в безопасности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систем. &lt;переход к следующему слайду&gt;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32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наиболее актуальных направлений применения аналитических средств (АС) СОМА является автоматизация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проактивного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мониторинга: выявление и прогнозирование аномалий в функционировании технологических объектов и индустриальных систем управления (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(ICS)).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 АС нами понимаются практики анализа данных: соответствующий научно‑методический аппарат (дисциплины) и обеспечивающие его реализацию технологии (инструментальные средства).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оценки безопасности функционирования CPS необходим </a:t>
            </a:r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комплексный анализ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использованием практик расширенного анализа данных. Комплексность позволяет учесть степень взаимного влияния различных компонентов и систем, выявлять скрытые причинно-следственные связи и добиться синергетического эффекта в обеспечении стабильности технологических процессов (ТП).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 расширенной аналитикой  понимается исследование данных или контента с использованием </a:t>
            </a:r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сложных методов и инструментов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как правило, за пределами традиционных методов бизнес-аналитики, чтобы находить более глубокие идеи, делать прогнозы или давать рекомендации. Основные </a:t>
            </a:r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практики расширенной аналитики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перечислены на слайде.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Исходя из рассмотренных особенностей индустриальных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 и их безопасности как объекта применения аналитических средств, выделю отличительные характеристики СОМА. &lt;переход к следующему слайду&gt;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09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отметить, что СОМА не заменяет мониторинг технологических процессов в контуре диспетчерского управления объектами ТЭК. Кроме этого, СОМА и АСУ ТП имеют разное функциональное назначение. В частности, отличительными особенностями СОМА являются следующие характеристики: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Безопасность функционирования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киберфизических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 (CPS) предприятий анализируется по трем связанным направлениям одновременно и в интегрированном виде: анализ сенсорных данных, ИТ‑метрик и событий ИБ.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Следующая отличительная особенность – это максимальная независимость СОМА от программного обеспечения АСУ ТП.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 Кроме этого СОМА должна оказывать минимальное влияние на технологический объект, те контур мониторинга безопасности функционирования индустриальных систем управления (ICS)/SCADA должен быть независим от контура диспетчерского управления и систем автоматического управления ТП.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 Для обеспечения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интероперабельности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АСУ ТП и СОМА исходными данными для оценивания стабильности (устойчивости) ТП должны являться сенсорные данные и сигналы управления ТП низкого уровня.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учетом особенностей СОМА, комплексный анализ безопасности индустриальных систем управления/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SCADA 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должен включать в себя следующие направления. &lt;переход к следующему слайду&gt;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31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силу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киберфизической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природы применения традиционных средств защиты информации для обеспечения безопасности индустриальных систем уже  недостаточно. В этой связи в рамках пилотного проекты мы были вынуждены сосредоточить свое внимание на выделенных нами ключевых направлениях применения АС для обеспечения комплексного анализа безопасности функционирования АСУ ТП.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ключевым направлениям применения АС </a:t>
            </a:r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части обеспечения ИБ)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 отнесли следующие: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Повышение эффективности процесса обеспечения защиты АСУ ТП.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Мониторинг использования слабых мест АСУ ТП.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 Анализ взаимодействия с АСУ ТП – выявление аномальных действий пользователей; изменений настроек; нетипичного поведения CPS.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ключевым направлениям применения АС (</a:t>
            </a:r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части ИТ‑мониторинга)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 отнесли следующие: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Поиск аномалий, корреляций и скрытых зависимостей в работе оборудования инфраструктурного обеспечения.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Прогнозирование отказов, выхода из строя оборудования с целью оптимизации его технического обслуживания и ремонта.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СОМА объектов ТЭК число контролируемых сигналов  от SCADA-систем достигает десятков и сотен тысяч, которые генерируют поток до нескольких миллионов измерений ежесуточно. Обработка таких потоков данных для выявления и визуализации аномальных значений в режиме, близком к реальному времени, относится к классу задач «больших данных»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data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к ключевым направлениям применения АС </a:t>
            </a:r>
            <a:r>
              <a:rPr lang="ru-RU" sz="236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части безопасности и устойчивости ТП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относятся следующие.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Поиск аномалий в работе компонентов ICS, в ТП.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Прогнозирование отказов, выхода из строя компонентов технологического оборудования с целью оптимизации технического обслуживания и ремонта оборудования;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 Исключение ошибок оператора.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Известны исследования, свидетельствующее о том, что ошибки операторов, наблюдающих и управляющих ТП, вызывают порядка 42% аварий. Это связано с развитием малолюдных технологий автоматизации производства. Оператор, не находясь рядом с реальным оборудованием, не имеет возможности оценить его физическое состояние в текущий момент времени и в текущих условиях эксплуатации. Выявление аномального поведения операторов и технологических процессов обусловливают актуальность применения АС класса поведенческой аналитики пользователей и объектов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 and Entity Behavior Analytics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(UEBA)), которые призваны снять ограничения, присущие традиционным правилам корреляции классических систем управления информацией и событиями безопасности (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 Information and Event Management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(SIEM)).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учетом рассмотренных в первой половине моего доклада особенностей, компания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Газинформсервис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выполнила пилотный проект СОМА сегмента магистральной газокомпрессорной станции. &lt;переход к следующему слайду&gt;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11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Пилотный проект был реализован на основе интеграции платформ ИТ‑мониторинга известного мирового производителя и аналитической платформы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Qlik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пилота был организован централизованный сбор данных событий и ИТ‑метрик от следующих систем: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оперативного диспетчерского управления технологической площадкой (СОДУ АСУ ТП).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Автоматизированные системы управления технологическими процессами: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4-х компрессорных цехов, системы автоматического управления газоперекачивающими агрегатами;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осушки‑очистки газа и подготовки газа к транспорту;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обеспечения надёжным электропитанием (внешние вводы, автономная подстанция);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контроля параметров качества газа.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промышленной безопасности: автоматическая система пожаротушения и контроля загазованности, система пожарной сигнализации.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Инженерно-технические системы (система контроля и управления доступом, система защиты периметра).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Отмечу, что только серверы SCADA-систем генерируют поток сенсорных данных 10-20 млн. измерений в сутки.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показал пилотный проект применения аналитических средств на реальном объекте ТЭК? &lt;переход к следующему файлу&gt;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16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опытной эксплуатации с помощью АС обнаружены различные типы аномалий: 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отклонения ТП, связанные с периодами смены режимов; 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переводы контуров управления в ручной режим; 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ситуации, обусловленные некорректными показаниями датчиков.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Выявлены сложные инциденты безопасности: 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предотвращение выхода из строя архивных серверов АСУ ТП, что было выявлено по результатам мониторинга утилизации дискового пространства серверов;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возрастание до критического уровня загрузки индустриальной сети во время переходных режимов в функционировании технологического оборудования;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предупреждение аварийного останова ТП в связи с отключением источника бесперебойного питания сервера SCADA; </a:t>
            </a:r>
          </a:p>
          <a:p>
            <a:pPr lvl="0"/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определение причины частых предупредительных сигналов SCADA основного ТП, связанных с перебоями в электропитании. 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наиболее полезных для раннего оповещения об опасных ситуациях, обнаружения аномалий и их интерпретации эксплуатирующей организацией были признаны статистические методы выявления аномалий, модели деревьев отказов, методы визуального анализа (разведки) в интерактивном режиме на основе ассоциативной модели данных в оперативной памяти (in </a:t>
            </a:r>
            <a:r>
              <a:rPr lang="ru-RU" sz="236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Эти методы не поддерживаются SCADA.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эксплуатирующей организацией были позитивно восприняты статистические методы и логико‑вероятностные модели?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основе разработанных моделей лежат хорошо известные специалистам, занимающихся эксплуатацией технических систем, методы теории надежности. В этой связи у технических специалистов, эксплуатирующих технологический объект, не возникло трудностей в понимании и интерпретации получаемых результатов. В отличие от результатов применения регрессионных моделей для прогнозирования стабильности технологических процессов, отказов в функционировании. Получаемые оценки им было сложно интерпретировать, что вызывало негативное отношение к этому классу методов машинного обучения.</a:t>
            </a:r>
          </a:p>
          <a:p>
            <a:r>
              <a:rPr lang="ru-RU" sz="236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Индекс стабильности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технологических процессов – показатель, рассчитываемый на основе статистической модели, учитывающей отклонения значений. Для выявления отклонений использовался широко используемый в статистическом управлении процессами метод </a:t>
            </a:r>
            <a:r>
              <a:rPr lang="ru-RU" sz="236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Тьюки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 разработана статистическая модель, обеспечивающая: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«коридора» допустимых колебаний значений технологических параметров;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вычисление отклонений обрабатываемых значений технологических параметров от нормы;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интегрального (родительского) показателя на основе показателей дочерних (подчиненных) элементов;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поиск взаимосвязей между значениями различных технологических параметров.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36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Дерево отказов</a:t>
            </a:r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логико-вероятностная модель событий, приводящих к нештатным ситуациям на объекте.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разработки модели деревьев отказов были изучены технологические системы – тщательно анализировались технологические схемы, устройство систем, алгоритмы работы, аварийные режимы. Адекватность модели была согласована технологами. Даже в упрощенном виде модель состояла из двух сотен элементов (событий и состояний). Модель позволила: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оценить вероятность нахождения объекта нормальном состоянии и вероятность аварийного останова объекта;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отобразить состояние, в котором находится объект (штатный режим, аварийный или предаварийный);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отобразить цепочку исходных и промежуточных событий, промежуточных состояний.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36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 учитывает основные технические и технологические зависимости между составными частями объекта и ключевыми факторами, приводящими к аварийному останову. 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отмечено, что АС наиболее востребованы во время испытаний и настройки совместного функционирования АСУ ТП на этапах опытной эксплуатации, ввода в строй и начала эксплуатации новых и модернизируемых объектов.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перспективного направления применения АС указаны задачи выявления аномального поведения операторов, объектов управления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ICS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процессов работы SCADA.</a:t>
            </a:r>
          </a:p>
          <a:p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Наряду с положительными результатами, следует указать на выявленные проблемы технологической и методологической готовности АС к промышленному применению. 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ru-RU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переход к следующему слайду</a:t>
            </a:r>
            <a:r>
              <a:rPr lang="en-US" sz="236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endParaRPr lang="ru-RU" sz="236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56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6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2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5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Z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941332" y="1913847"/>
            <a:ext cx="22501342" cy="2515304"/>
          </a:xfrm>
        </p:spPr>
        <p:txBody>
          <a:bodyPr>
            <a:spAutoFit/>
          </a:bodyPr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5" y="12902334"/>
            <a:ext cx="5486401" cy="390894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2551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7" y="12958174"/>
            <a:ext cx="2473894" cy="33505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algn="l">
              <a:defRPr sz="2186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4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41332" y="4550885"/>
            <a:ext cx="22501342" cy="694549"/>
          </a:xfrm>
        </p:spPr>
        <p:txBody>
          <a:bodyPr>
            <a:spAutoFit/>
          </a:bodyPr>
          <a:lstStyle>
            <a:lvl1pPr marL="0" indent="0">
              <a:buNone/>
              <a:defRPr sz="4374"/>
            </a:lvl1pPr>
            <a:lvl2pPr marL="1149485" indent="0">
              <a:buNone/>
              <a:defRPr sz="5474"/>
            </a:lvl2pPr>
            <a:lvl3pPr marL="2298976" indent="0">
              <a:buNone/>
              <a:defRPr sz="5474"/>
            </a:lvl3pPr>
            <a:lvl4pPr marL="3448460" indent="0">
              <a:buNone/>
              <a:defRPr sz="5474"/>
            </a:lvl4pPr>
            <a:lvl5pPr marL="4597951" indent="0">
              <a:buNone/>
              <a:defRPr sz="5474"/>
            </a:lvl5pPr>
          </a:lstStyle>
          <a:p>
            <a:pPr lvl="0"/>
            <a:r>
              <a:rPr lang="ru-RU" dirty="0"/>
              <a:t>Тезис</a:t>
            </a:r>
          </a:p>
        </p:txBody>
      </p:sp>
    </p:spTree>
    <p:extLst>
      <p:ext uri="{BB962C8B-B14F-4D97-AF65-F5344CB8AC3E}">
        <p14:creationId xmlns:p14="http://schemas.microsoft.com/office/powerpoint/2010/main" val="51641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35725" y="1318932"/>
            <a:ext cx="11112561" cy="11078142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40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4551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овыйБезПодзаголов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867231" y="12748687"/>
            <a:ext cx="5486401" cy="367742"/>
          </a:xfrm>
          <a:ln/>
        </p:spPr>
        <p:txBody>
          <a:bodyPr/>
          <a:lstStyle>
            <a:lvl1pPr>
              <a:defRPr/>
            </a:lvl1pPr>
          </a:lstStyle>
          <a:p>
            <a:pPr defTabSz="1814031">
              <a:defRPr/>
            </a:pPr>
            <a:fld id="{BA044DE1-ACA9-4CBA-93BF-9BE1D8B44CC4}" type="slidenum">
              <a:rPr lang="ru-RU" smtClean="0">
                <a:solidFill>
                  <a:srgbClr val="000000"/>
                </a:solidFill>
              </a:rPr>
              <a:pPr defTabSz="1814031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40C58C1-E2F3-EB44-BE3E-92E141662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2553" y="414254"/>
            <a:ext cx="18651079" cy="653351"/>
          </a:xfrm>
        </p:spPr>
        <p:txBody>
          <a:bodyPr anchor="ctr"/>
          <a:lstStyle>
            <a:lvl1pPr>
              <a:defRPr sz="4737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6808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332" y="6478991"/>
            <a:ext cx="22501342" cy="1146019"/>
          </a:xfrm>
        </p:spPr>
        <p:txBody>
          <a:bodyPr>
            <a:spAutoFit/>
          </a:bodyPr>
          <a:lstStyle>
            <a:lvl1pPr>
              <a:defRPr sz="7654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332" y="9677080"/>
            <a:ext cx="22501342" cy="797654"/>
          </a:xfrm>
        </p:spPr>
        <p:txBody>
          <a:bodyPr>
            <a:spAutoFit/>
          </a:bodyPr>
          <a:lstStyle>
            <a:lvl1pPr marL="0" indent="0" algn="l">
              <a:lnSpc>
                <a:spcPts val="5474"/>
              </a:lnSpc>
              <a:spcBef>
                <a:spcPts val="0"/>
              </a:spcBef>
              <a:buFontTx/>
              <a:buNone/>
              <a:defRPr sz="3645">
                <a:solidFill>
                  <a:srgbClr val="00A3E0"/>
                </a:solidFill>
              </a:defRPr>
            </a:lvl1pPr>
            <a:lvl2pPr marL="1149485" indent="0" algn="l">
              <a:buFontTx/>
              <a:buNone/>
              <a:defRPr/>
            </a:lvl2pPr>
            <a:lvl3pPr marL="2298976" indent="0" algn="l">
              <a:buFontTx/>
              <a:buNone/>
              <a:defRPr/>
            </a:lvl3pPr>
            <a:lvl4pPr marL="3448460" indent="0" algn="l">
              <a:buFontTx/>
              <a:buNone/>
              <a:defRPr/>
            </a:lvl4pPr>
            <a:lvl5pPr marL="4597951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</p:txBody>
      </p:sp>
      <p:pic>
        <p:nvPicPr>
          <p:cNvPr id="10" name="Изображение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3283485"/>
            <a:ext cx="4902511" cy="751497"/>
          </a:xfrm>
          <a:prstGeom prst="rect">
            <a:avLst/>
          </a:prstGeom>
        </p:spPr>
      </p:pic>
      <p:sp>
        <p:nvSpPr>
          <p:cNvPr id="13" name="Текст 12"/>
          <p:cNvSpPr>
            <a:spLocks noGrp="1"/>
          </p:cNvSpPr>
          <p:nvPr>
            <p:ph type="body" sz="quarter" idx="10"/>
          </p:nvPr>
        </p:nvSpPr>
        <p:spPr>
          <a:xfrm>
            <a:off x="941332" y="10290579"/>
            <a:ext cx="22501342" cy="2879956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45">
                <a:solidFill>
                  <a:schemeClr val="tx1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>Второй уровень</a:t>
            </a:r>
            <a:br>
              <a:rPr lang="ru-RU" dirty="0"/>
            </a:br>
            <a:r>
              <a:rPr lang="ru-RU" dirty="0"/>
              <a:t>Третий уровень</a:t>
            </a:r>
            <a:br>
              <a:rPr lang="ru-RU" dirty="0"/>
            </a:br>
            <a:r>
              <a:rPr lang="ru-RU" dirty="0"/>
              <a:t>Четвертый уровень</a:t>
            </a:r>
            <a:br>
              <a:rPr lang="ru-RU" dirty="0"/>
            </a:br>
            <a:r>
              <a:rPr lang="ru-RU" dirty="0"/>
              <a:t>Пятый уровень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4000" cy="40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08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1332" y="1913847"/>
            <a:ext cx="22501342" cy="2515304"/>
          </a:xfrm>
        </p:spPr>
        <p:txBody>
          <a:bodyPr>
            <a:spAutoFit/>
          </a:bodyPr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7"/>
          </p:nvPr>
        </p:nvSpPr>
        <p:spPr>
          <a:xfrm>
            <a:off x="941330" y="9376171"/>
            <a:ext cx="6831537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18"/>
          </p:nvPr>
        </p:nvSpPr>
        <p:spPr>
          <a:xfrm>
            <a:off x="8776235" y="9376171"/>
            <a:ext cx="6831537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17" name="Текст 14"/>
          <p:cNvSpPr>
            <a:spLocks noGrp="1"/>
          </p:cNvSpPr>
          <p:nvPr>
            <p:ph type="body" sz="quarter" idx="19"/>
          </p:nvPr>
        </p:nvSpPr>
        <p:spPr>
          <a:xfrm>
            <a:off x="16611139" y="9376171"/>
            <a:ext cx="6831537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941328" y="8495854"/>
            <a:ext cx="6831867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21" hasCustomPrompt="1"/>
          </p:nvPr>
        </p:nvSpPr>
        <p:spPr>
          <a:xfrm>
            <a:off x="8745786" y="8495854"/>
            <a:ext cx="6831867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1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16610809" y="8495854"/>
            <a:ext cx="6831867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5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51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7" y="12958176"/>
            <a:ext cx="2473894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186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8" name="Рисунок 47"/>
          <p:cNvSpPr>
            <a:spLocks noGrp="1"/>
          </p:cNvSpPr>
          <p:nvPr>
            <p:ph type="pic" sz="quarter" idx="23"/>
          </p:nvPr>
        </p:nvSpPr>
        <p:spPr>
          <a:xfrm>
            <a:off x="7219283" y="4098675"/>
            <a:ext cx="10009297" cy="4269791"/>
          </a:xfrm>
          <a:custGeom>
            <a:avLst/>
            <a:gdLst>
              <a:gd name="connsiteX0" fmla="*/ 0 w 4388842"/>
              <a:gd name="connsiteY0" fmla="*/ 0 h 2353328"/>
              <a:gd name="connsiteX1" fmla="*/ 3911098 w 4388842"/>
              <a:gd name="connsiteY1" fmla="*/ 0 h 2353328"/>
              <a:gd name="connsiteX2" fmla="*/ 3911098 w 4388842"/>
              <a:gd name="connsiteY2" fmla="*/ 30192 h 2353328"/>
              <a:gd name="connsiteX3" fmla="*/ 4388842 w 4388842"/>
              <a:gd name="connsiteY3" fmla="*/ 1180072 h 2353328"/>
              <a:gd name="connsiteX4" fmla="*/ 3911098 w 4388842"/>
              <a:gd name="connsiteY4" fmla="*/ 2329953 h 2353328"/>
              <a:gd name="connsiteX5" fmla="*/ 3911098 w 4388842"/>
              <a:gd name="connsiteY5" fmla="*/ 2352675 h 2353328"/>
              <a:gd name="connsiteX6" fmla="*/ 3901658 w 4388842"/>
              <a:gd name="connsiteY6" fmla="*/ 2352675 h 2353328"/>
              <a:gd name="connsiteX7" fmla="*/ 3901386 w 4388842"/>
              <a:gd name="connsiteY7" fmla="*/ 2353328 h 2353328"/>
              <a:gd name="connsiteX8" fmla="*/ 3413930 w 4388842"/>
              <a:gd name="connsiteY8" fmla="*/ 2353328 h 2353328"/>
              <a:gd name="connsiteX9" fmla="*/ 3413930 w 4388842"/>
              <a:gd name="connsiteY9" fmla="*/ 2352675 h 2353328"/>
              <a:gd name="connsiteX10" fmla="*/ 0 w 4388842"/>
              <a:gd name="connsiteY10" fmla="*/ 2352675 h 2353328"/>
              <a:gd name="connsiteX11" fmla="*/ 0 w 4388842"/>
              <a:gd name="connsiteY11" fmla="*/ 2329953 h 2353328"/>
              <a:gd name="connsiteX12" fmla="*/ 477744 w 4388842"/>
              <a:gd name="connsiteY12" fmla="*/ 1180072 h 2353328"/>
              <a:gd name="connsiteX13" fmla="*/ 0 w 4388842"/>
              <a:gd name="connsiteY13" fmla="*/ 30192 h 23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88842" h="2353328">
                <a:moveTo>
                  <a:pt x="0" y="0"/>
                </a:moveTo>
                <a:lnTo>
                  <a:pt x="3911098" y="0"/>
                </a:lnTo>
                <a:lnTo>
                  <a:pt x="3911098" y="30192"/>
                </a:lnTo>
                <a:lnTo>
                  <a:pt x="4388842" y="1180072"/>
                </a:lnTo>
                <a:lnTo>
                  <a:pt x="3911098" y="2329953"/>
                </a:lnTo>
                <a:lnTo>
                  <a:pt x="3911098" y="2352675"/>
                </a:lnTo>
                <a:lnTo>
                  <a:pt x="3901658" y="2352675"/>
                </a:lnTo>
                <a:lnTo>
                  <a:pt x="3901386" y="2353328"/>
                </a:lnTo>
                <a:lnTo>
                  <a:pt x="3413930" y="2353328"/>
                </a:lnTo>
                <a:lnTo>
                  <a:pt x="3413930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5" name="Рисунок 54"/>
          <p:cNvSpPr>
            <a:spLocks noGrp="1"/>
          </p:cNvSpPr>
          <p:nvPr>
            <p:ph type="pic" sz="quarter" idx="24"/>
          </p:nvPr>
        </p:nvSpPr>
        <p:spPr>
          <a:xfrm>
            <a:off x="-28962" y="4098675"/>
            <a:ext cx="7828547" cy="4269791"/>
          </a:xfrm>
          <a:custGeom>
            <a:avLst/>
            <a:gdLst>
              <a:gd name="connsiteX0" fmla="*/ 0 w 3432634"/>
              <a:gd name="connsiteY0" fmla="*/ 0 h 2353328"/>
              <a:gd name="connsiteX1" fmla="*/ 2954890 w 3432634"/>
              <a:gd name="connsiteY1" fmla="*/ 0 h 2353328"/>
              <a:gd name="connsiteX2" fmla="*/ 2954890 w 3432634"/>
              <a:gd name="connsiteY2" fmla="*/ 30192 h 2353328"/>
              <a:gd name="connsiteX3" fmla="*/ 3432634 w 3432634"/>
              <a:gd name="connsiteY3" fmla="*/ 1180072 h 2353328"/>
              <a:gd name="connsiteX4" fmla="*/ 2954890 w 3432634"/>
              <a:gd name="connsiteY4" fmla="*/ 2329953 h 2353328"/>
              <a:gd name="connsiteX5" fmla="*/ 2954890 w 3432634"/>
              <a:gd name="connsiteY5" fmla="*/ 2352675 h 2353328"/>
              <a:gd name="connsiteX6" fmla="*/ 2945450 w 3432634"/>
              <a:gd name="connsiteY6" fmla="*/ 2352675 h 2353328"/>
              <a:gd name="connsiteX7" fmla="*/ 2945178 w 3432634"/>
              <a:gd name="connsiteY7" fmla="*/ 2353328 h 2353328"/>
              <a:gd name="connsiteX8" fmla="*/ 2457722 w 3432634"/>
              <a:gd name="connsiteY8" fmla="*/ 2353328 h 2353328"/>
              <a:gd name="connsiteX9" fmla="*/ 2457722 w 3432634"/>
              <a:gd name="connsiteY9" fmla="*/ 2352675 h 2353328"/>
              <a:gd name="connsiteX10" fmla="*/ 0 w 3432634"/>
              <a:gd name="connsiteY10" fmla="*/ 2352675 h 23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32634" h="2353328">
                <a:moveTo>
                  <a:pt x="0" y="0"/>
                </a:moveTo>
                <a:lnTo>
                  <a:pt x="2954890" y="0"/>
                </a:lnTo>
                <a:lnTo>
                  <a:pt x="2954890" y="30192"/>
                </a:lnTo>
                <a:lnTo>
                  <a:pt x="3432634" y="1180072"/>
                </a:lnTo>
                <a:lnTo>
                  <a:pt x="2954890" y="2329953"/>
                </a:lnTo>
                <a:lnTo>
                  <a:pt x="2954890" y="2352675"/>
                </a:lnTo>
                <a:lnTo>
                  <a:pt x="2945450" y="2352675"/>
                </a:lnTo>
                <a:lnTo>
                  <a:pt x="2945178" y="2353328"/>
                </a:lnTo>
                <a:lnTo>
                  <a:pt x="2457722" y="2353328"/>
                </a:lnTo>
                <a:lnTo>
                  <a:pt x="2457722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58" name="Рисунок 57"/>
          <p:cNvSpPr>
            <a:spLocks noGrp="1"/>
          </p:cNvSpPr>
          <p:nvPr>
            <p:ph type="pic" sz="quarter" idx="25"/>
          </p:nvPr>
        </p:nvSpPr>
        <p:spPr>
          <a:xfrm>
            <a:off x="16648275" y="4098674"/>
            <a:ext cx="7764689" cy="4268608"/>
          </a:xfrm>
          <a:custGeom>
            <a:avLst/>
            <a:gdLst>
              <a:gd name="connsiteX0" fmla="*/ 0 w 3404634"/>
              <a:gd name="connsiteY0" fmla="*/ 0 h 2352675"/>
              <a:gd name="connsiteX1" fmla="*/ 3404634 w 3404634"/>
              <a:gd name="connsiteY1" fmla="*/ 0 h 2352675"/>
              <a:gd name="connsiteX2" fmla="*/ 3404634 w 3404634"/>
              <a:gd name="connsiteY2" fmla="*/ 2351742 h 2352675"/>
              <a:gd name="connsiteX3" fmla="*/ 0 w 3404634"/>
              <a:gd name="connsiteY3" fmla="*/ 2352675 h 2352675"/>
              <a:gd name="connsiteX4" fmla="*/ 0 w 3404634"/>
              <a:gd name="connsiteY4" fmla="*/ 2329953 h 2352675"/>
              <a:gd name="connsiteX5" fmla="*/ 477744 w 3404634"/>
              <a:gd name="connsiteY5" fmla="*/ 1180072 h 2352675"/>
              <a:gd name="connsiteX6" fmla="*/ 0 w 3404634"/>
              <a:gd name="connsiteY6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4634" h="2352675">
                <a:moveTo>
                  <a:pt x="0" y="0"/>
                </a:moveTo>
                <a:lnTo>
                  <a:pt x="3404634" y="0"/>
                </a:lnTo>
                <a:lnTo>
                  <a:pt x="3404634" y="2351742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310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14"/>
          <p:cNvSpPr>
            <a:spLocks noGrp="1"/>
          </p:cNvSpPr>
          <p:nvPr>
            <p:ph type="body" sz="quarter" idx="23"/>
          </p:nvPr>
        </p:nvSpPr>
        <p:spPr>
          <a:xfrm>
            <a:off x="941331" y="9376171"/>
            <a:ext cx="4405080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8"/>
          </p:nvPr>
        </p:nvSpPr>
        <p:spPr>
          <a:xfrm>
            <a:off x="6973417" y="9376171"/>
            <a:ext cx="4405080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24" name="Текст 14"/>
          <p:cNvSpPr>
            <a:spLocks noGrp="1"/>
          </p:cNvSpPr>
          <p:nvPr>
            <p:ph type="body" sz="quarter" idx="24"/>
          </p:nvPr>
        </p:nvSpPr>
        <p:spPr>
          <a:xfrm>
            <a:off x="19037595" y="9376171"/>
            <a:ext cx="4405080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25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941331" y="8495854"/>
            <a:ext cx="4405294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6" name="Текст 18"/>
          <p:cNvSpPr>
            <a:spLocks noGrp="1"/>
          </p:cNvSpPr>
          <p:nvPr>
            <p:ph type="body" sz="quarter" idx="25" hasCustomPrompt="1"/>
          </p:nvPr>
        </p:nvSpPr>
        <p:spPr>
          <a:xfrm>
            <a:off x="6973307" y="8495854"/>
            <a:ext cx="4405294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7" name="Текст 18"/>
          <p:cNvSpPr>
            <a:spLocks noGrp="1"/>
          </p:cNvSpPr>
          <p:nvPr>
            <p:ph type="body" sz="quarter" idx="26" hasCustomPrompt="1"/>
          </p:nvPr>
        </p:nvSpPr>
        <p:spPr>
          <a:xfrm>
            <a:off x="19037265" y="8495854"/>
            <a:ext cx="4405294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8" name="Текст 14"/>
          <p:cNvSpPr>
            <a:spLocks noGrp="1"/>
          </p:cNvSpPr>
          <p:nvPr>
            <p:ph type="body" sz="quarter" idx="27"/>
          </p:nvPr>
        </p:nvSpPr>
        <p:spPr>
          <a:xfrm>
            <a:off x="13005509" y="9376171"/>
            <a:ext cx="4405080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29" name="Текст 18"/>
          <p:cNvSpPr>
            <a:spLocks noGrp="1"/>
          </p:cNvSpPr>
          <p:nvPr>
            <p:ph type="body" sz="quarter" idx="28" hasCustomPrompt="1"/>
          </p:nvPr>
        </p:nvSpPr>
        <p:spPr>
          <a:xfrm>
            <a:off x="13005289" y="8495854"/>
            <a:ext cx="4405294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41332" y="1913847"/>
            <a:ext cx="22501342" cy="2515304"/>
          </a:xfrm>
        </p:spPr>
        <p:txBody>
          <a:bodyPr>
            <a:spAutoFit/>
          </a:bodyPr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5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51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7" y="12958176"/>
            <a:ext cx="2473894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186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29"/>
          </p:nvPr>
        </p:nvSpPr>
        <p:spPr>
          <a:xfrm>
            <a:off x="5886942" y="4108183"/>
            <a:ext cx="6853374" cy="4268608"/>
          </a:xfrm>
          <a:custGeom>
            <a:avLst/>
            <a:gdLst>
              <a:gd name="connsiteX0" fmla="*/ 0 w 3005044"/>
              <a:gd name="connsiteY0" fmla="*/ 0 h 2352675"/>
              <a:gd name="connsiteX1" fmla="*/ 2527300 w 3005044"/>
              <a:gd name="connsiteY1" fmla="*/ 0 h 2352675"/>
              <a:gd name="connsiteX2" fmla="*/ 2527300 w 3005044"/>
              <a:gd name="connsiteY2" fmla="*/ 30192 h 2352675"/>
              <a:gd name="connsiteX3" fmla="*/ 3005044 w 3005044"/>
              <a:gd name="connsiteY3" fmla="*/ 1180072 h 2352675"/>
              <a:gd name="connsiteX4" fmla="*/ 2527300 w 3005044"/>
              <a:gd name="connsiteY4" fmla="*/ 2329953 h 2352675"/>
              <a:gd name="connsiteX5" fmla="*/ 2527300 w 3005044"/>
              <a:gd name="connsiteY5" fmla="*/ 2352675 h 2352675"/>
              <a:gd name="connsiteX6" fmla="*/ 0 w 3005044"/>
              <a:gd name="connsiteY6" fmla="*/ 2352675 h 2352675"/>
              <a:gd name="connsiteX7" fmla="*/ 0 w 3005044"/>
              <a:gd name="connsiteY7" fmla="*/ 2329953 h 2352675"/>
              <a:gd name="connsiteX8" fmla="*/ 477744 w 3005044"/>
              <a:gd name="connsiteY8" fmla="*/ 1180072 h 2352675"/>
              <a:gd name="connsiteX9" fmla="*/ 0 w 3005044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05044" h="2352675">
                <a:moveTo>
                  <a:pt x="0" y="0"/>
                </a:moveTo>
                <a:lnTo>
                  <a:pt x="2527300" y="0"/>
                </a:lnTo>
                <a:lnTo>
                  <a:pt x="2527300" y="30192"/>
                </a:lnTo>
                <a:lnTo>
                  <a:pt x="3005044" y="1180072"/>
                </a:lnTo>
                <a:lnTo>
                  <a:pt x="2527300" y="2329953"/>
                </a:lnTo>
                <a:lnTo>
                  <a:pt x="2527300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34"/>
          </p:nvPr>
        </p:nvSpPr>
        <p:spPr>
          <a:xfrm>
            <a:off x="12143152" y="4108183"/>
            <a:ext cx="6853374" cy="4268608"/>
          </a:xfrm>
          <a:custGeom>
            <a:avLst/>
            <a:gdLst>
              <a:gd name="connsiteX0" fmla="*/ 0 w 3005044"/>
              <a:gd name="connsiteY0" fmla="*/ 0 h 2352675"/>
              <a:gd name="connsiteX1" fmla="*/ 2527300 w 3005044"/>
              <a:gd name="connsiteY1" fmla="*/ 0 h 2352675"/>
              <a:gd name="connsiteX2" fmla="*/ 2527300 w 3005044"/>
              <a:gd name="connsiteY2" fmla="*/ 30192 h 2352675"/>
              <a:gd name="connsiteX3" fmla="*/ 3005044 w 3005044"/>
              <a:gd name="connsiteY3" fmla="*/ 1180072 h 2352675"/>
              <a:gd name="connsiteX4" fmla="*/ 2527300 w 3005044"/>
              <a:gd name="connsiteY4" fmla="*/ 2329953 h 2352675"/>
              <a:gd name="connsiteX5" fmla="*/ 2527300 w 3005044"/>
              <a:gd name="connsiteY5" fmla="*/ 2352675 h 2352675"/>
              <a:gd name="connsiteX6" fmla="*/ 0 w 3005044"/>
              <a:gd name="connsiteY6" fmla="*/ 2352675 h 2352675"/>
              <a:gd name="connsiteX7" fmla="*/ 0 w 3005044"/>
              <a:gd name="connsiteY7" fmla="*/ 2329953 h 2352675"/>
              <a:gd name="connsiteX8" fmla="*/ 477744 w 3005044"/>
              <a:gd name="connsiteY8" fmla="*/ 1180072 h 2352675"/>
              <a:gd name="connsiteX9" fmla="*/ 0 w 3005044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05044" h="2352675">
                <a:moveTo>
                  <a:pt x="0" y="0"/>
                </a:moveTo>
                <a:lnTo>
                  <a:pt x="2527300" y="0"/>
                </a:lnTo>
                <a:lnTo>
                  <a:pt x="2527300" y="30192"/>
                </a:lnTo>
                <a:lnTo>
                  <a:pt x="3005044" y="1180072"/>
                </a:lnTo>
                <a:lnTo>
                  <a:pt x="2527300" y="2329953"/>
                </a:lnTo>
                <a:lnTo>
                  <a:pt x="2527300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4" name="Рисунок 43"/>
          <p:cNvSpPr>
            <a:spLocks noGrp="1"/>
          </p:cNvSpPr>
          <p:nvPr>
            <p:ph type="pic" sz="quarter" idx="35"/>
          </p:nvPr>
        </p:nvSpPr>
        <p:spPr>
          <a:xfrm>
            <a:off x="18602103" y="4108183"/>
            <a:ext cx="5763820" cy="4268608"/>
          </a:xfrm>
          <a:custGeom>
            <a:avLst/>
            <a:gdLst>
              <a:gd name="connsiteX0" fmla="*/ 0 w 3005044"/>
              <a:gd name="connsiteY0" fmla="*/ 0 h 2352675"/>
              <a:gd name="connsiteX1" fmla="*/ 2527300 w 3005044"/>
              <a:gd name="connsiteY1" fmla="*/ 0 h 2352675"/>
              <a:gd name="connsiteX2" fmla="*/ 2527300 w 3005044"/>
              <a:gd name="connsiteY2" fmla="*/ 30192 h 2352675"/>
              <a:gd name="connsiteX3" fmla="*/ 3005044 w 3005044"/>
              <a:gd name="connsiteY3" fmla="*/ 1180072 h 2352675"/>
              <a:gd name="connsiteX4" fmla="*/ 2527300 w 3005044"/>
              <a:gd name="connsiteY4" fmla="*/ 2329953 h 2352675"/>
              <a:gd name="connsiteX5" fmla="*/ 2527300 w 3005044"/>
              <a:gd name="connsiteY5" fmla="*/ 2352675 h 2352675"/>
              <a:gd name="connsiteX6" fmla="*/ 0 w 3005044"/>
              <a:gd name="connsiteY6" fmla="*/ 2352675 h 2352675"/>
              <a:gd name="connsiteX7" fmla="*/ 0 w 3005044"/>
              <a:gd name="connsiteY7" fmla="*/ 2329953 h 2352675"/>
              <a:gd name="connsiteX8" fmla="*/ 477744 w 3005044"/>
              <a:gd name="connsiteY8" fmla="*/ 1180072 h 2352675"/>
              <a:gd name="connsiteX9" fmla="*/ 0 w 3005044"/>
              <a:gd name="connsiteY9" fmla="*/ 30192 h 2352675"/>
              <a:gd name="connsiteX0" fmla="*/ 0 w 2527300"/>
              <a:gd name="connsiteY0" fmla="*/ 0 h 2352675"/>
              <a:gd name="connsiteX1" fmla="*/ 2527300 w 2527300"/>
              <a:gd name="connsiteY1" fmla="*/ 0 h 2352675"/>
              <a:gd name="connsiteX2" fmla="*/ 2527300 w 2527300"/>
              <a:gd name="connsiteY2" fmla="*/ 30192 h 2352675"/>
              <a:gd name="connsiteX3" fmla="*/ 2527300 w 2527300"/>
              <a:gd name="connsiteY3" fmla="*/ 2329953 h 2352675"/>
              <a:gd name="connsiteX4" fmla="*/ 2527300 w 2527300"/>
              <a:gd name="connsiteY4" fmla="*/ 2352675 h 2352675"/>
              <a:gd name="connsiteX5" fmla="*/ 0 w 2527300"/>
              <a:gd name="connsiteY5" fmla="*/ 2352675 h 2352675"/>
              <a:gd name="connsiteX6" fmla="*/ 0 w 2527300"/>
              <a:gd name="connsiteY6" fmla="*/ 2329953 h 2352675"/>
              <a:gd name="connsiteX7" fmla="*/ 477744 w 2527300"/>
              <a:gd name="connsiteY7" fmla="*/ 1180072 h 2352675"/>
              <a:gd name="connsiteX8" fmla="*/ 0 w 2527300"/>
              <a:gd name="connsiteY8" fmla="*/ 30192 h 2352675"/>
              <a:gd name="connsiteX9" fmla="*/ 0 w 2527300"/>
              <a:gd name="connsiteY9" fmla="*/ 0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7300" h="2352675">
                <a:moveTo>
                  <a:pt x="0" y="0"/>
                </a:moveTo>
                <a:lnTo>
                  <a:pt x="2527300" y="0"/>
                </a:lnTo>
                <a:lnTo>
                  <a:pt x="2527300" y="30192"/>
                </a:lnTo>
                <a:lnTo>
                  <a:pt x="2527300" y="2329953"/>
                </a:lnTo>
                <a:lnTo>
                  <a:pt x="2527300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7" name="Рисунок 46"/>
          <p:cNvSpPr>
            <a:spLocks noGrp="1"/>
          </p:cNvSpPr>
          <p:nvPr>
            <p:ph type="pic" sz="quarter" idx="30"/>
          </p:nvPr>
        </p:nvSpPr>
        <p:spPr>
          <a:xfrm>
            <a:off x="-28959" y="4108182"/>
            <a:ext cx="6496204" cy="4269791"/>
          </a:xfrm>
          <a:custGeom>
            <a:avLst/>
            <a:gdLst>
              <a:gd name="connsiteX0" fmla="*/ 0 w 2848434"/>
              <a:gd name="connsiteY0" fmla="*/ 0 h 2353328"/>
              <a:gd name="connsiteX1" fmla="*/ 2370690 w 2848434"/>
              <a:gd name="connsiteY1" fmla="*/ 0 h 2353328"/>
              <a:gd name="connsiteX2" fmla="*/ 2370690 w 2848434"/>
              <a:gd name="connsiteY2" fmla="*/ 30192 h 2353328"/>
              <a:gd name="connsiteX3" fmla="*/ 2848434 w 2848434"/>
              <a:gd name="connsiteY3" fmla="*/ 1180072 h 2353328"/>
              <a:gd name="connsiteX4" fmla="*/ 2370690 w 2848434"/>
              <a:gd name="connsiteY4" fmla="*/ 2329953 h 2353328"/>
              <a:gd name="connsiteX5" fmla="*/ 2370690 w 2848434"/>
              <a:gd name="connsiteY5" fmla="*/ 2352675 h 2353328"/>
              <a:gd name="connsiteX6" fmla="*/ 2361250 w 2848434"/>
              <a:gd name="connsiteY6" fmla="*/ 2352675 h 2353328"/>
              <a:gd name="connsiteX7" fmla="*/ 2360978 w 2848434"/>
              <a:gd name="connsiteY7" fmla="*/ 2353328 h 2353328"/>
              <a:gd name="connsiteX8" fmla="*/ 1873522 w 2848434"/>
              <a:gd name="connsiteY8" fmla="*/ 2353328 h 2353328"/>
              <a:gd name="connsiteX9" fmla="*/ 1873522 w 2848434"/>
              <a:gd name="connsiteY9" fmla="*/ 2352675 h 2353328"/>
              <a:gd name="connsiteX10" fmla="*/ 0 w 2848434"/>
              <a:gd name="connsiteY10" fmla="*/ 2352675 h 23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8434" h="2353328">
                <a:moveTo>
                  <a:pt x="0" y="0"/>
                </a:moveTo>
                <a:lnTo>
                  <a:pt x="2370690" y="0"/>
                </a:lnTo>
                <a:lnTo>
                  <a:pt x="2370690" y="30192"/>
                </a:lnTo>
                <a:lnTo>
                  <a:pt x="2848434" y="1180072"/>
                </a:lnTo>
                <a:lnTo>
                  <a:pt x="2370690" y="2329953"/>
                </a:lnTo>
                <a:lnTo>
                  <a:pt x="2370690" y="2352675"/>
                </a:lnTo>
                <a:lnTo>
                  <a:pt x="2361250" y="2352675"/>
                </a:lnTo>
                <a:lnTo>
                  <a:pt x="2360978" y="2353328"/>
                </a:lnTo>
                <a:lnTo>
                  <a:pt x="1873522" y="2353328"/>
                </a:lnTo>
                <a:lnTo>
                  <a:pt x="1873522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955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41332" y="1913847"/>
            <a:ext cx="22501342" cy="2515304"/>
          </a:xfrm>
        </p:spPr>
        <p:txBody>
          <a:bodyPr>
            <a:spAutoFit/>
          </a:bodyPr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34" name="Текст 14"/>
          <p:cNvSpPr>
            <a:spLocks noGrp="1"/>
          </p:cNvSpPr>
          <p:nvPr>
            <p:ph type="body" sz="quarter" idx="26"/>
          </p:nvPr>
        </p:nvSpPr>
        <p:spPr>
          <a:xfrm>
            <a:off x="941331" y="9376171"/>
            <a:ext cx="3646949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5" name="Текст 14"/>
          <p:cNvSpPr>
            <a:spLocks noGrp="1"/>
          </p:cNvSpPr>
          <p:nvPr>
            <p:ph type="body" sz="quarter" idx="18"/>
          </p:nvPr>
        </p:nvSpPr>
        <p:spPr>
          <a:xfrm>
            <a:off x="5654928" y="9376171"/>
            <a:ext cx="3646949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6" name="Текст 14"/>
          <p:cNvSpPr>
            <a:spLocks noGrp="1"/>
          </p:cNvSpPr>
          <p:nvPr>
            <p:ph type="body" sz="quarter" idx="27"/>
          </p:nvPr>
        </p:nvSpPr>
        <p:spPr>
          <a:xfrm>
            <a:off x="19795725" y="9376171"/>
            <a:ext cx="3646949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7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941332" y="8495854"/>
            <a:ext cx="3647125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38" name="Текст 18"/>
          <p:cNvSpPr>
            <a:spLocks noGrp="1"/>
          </p:cNvSpPr>
          <p:nvPr>
            <p:ph type="body" sz="quarter" idx="28" hasCustomPrompt="1"/>
          </p:nvPr>
        </p:nvSpPr>
        <p:spPr>
          <a:xfrm>
            <a:off x="5654847" y="8495854"/>
            <a:ext cx="3647125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39" name="Текст 18"/>
          <p:cNvSpPr>
            <a:spLocks noGrp="1"/>
          </p:cNvSpPr>
          <p:nvPr>
            <p:ph type="body" sz="quarter" idx="29" hasCustomPrompt="1"/>
          </p:nvPr>
        </p:nvSpPr>
        <p:spPr>
          <a:xfrm>
            <a:off x="19795396" y="8495852"/>
            <a:ext cx="3647125" cy="845873"/>
          </a:xfrm>
        </p:spPr>
        <p:txBody>
          <a:bodyPr>
            <a:spAutoFit/>
          </a:bodyPr>
          <a:lstStyle>
            <a:lvl1pPr marL="0" indent="0">
              <a:buNone/>
              <a:defRPr sz="54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40" name="Текст 14"/>
          <p:cNvSpPr>
            <a:spLocks noGrp="1"/>
          </p:cNvSpPr>
          <p:nvPr>
            <p:ph type="body" sz="quarter" idx="30"/>
          </p:nvPr>
        </p:nvSpPr>
        <p:spPr>
          <a:xfrm>
            <a:off x="15082127" y="9376171"/>
            <a:ext cx="3646949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41" name="Текст 18"/>
          <p:cNvSpPr>
            <a:spLocks noGrp="1"/>
          </p:cNvSpPr>
          <p:nvPr>
            <p:ph type="body" sz="quarter" idx="31" hasCustomPrompt="1"/>
          </p:nvPr>
        </p:nvSpPr>
        <p:spPr>
          <a:xfrm>
            <a:off x="15081879" y="8495854"/>
            <a:ext cx="3647125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42" name="Текст 14"/>
          <p:cNvSpPr>
            <a:spLocks noGrp="1"/>
          </p:cNvSpPr>
          <p:nvPr>
            <p:ph type="body" sz="quarter" idx="32"/>
          </p:nvPr>
        </p:nvSpPr>
        <p:spPr>
          <a:xfrm>
            <a:off x="10368529" y="9376171"/>
            <a:ext cx="3646949" cy="204350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1"/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43" name="Текст 18"/>
          <p:cNvSpPr>
            <a:spLocks noGrp="1"/>
          </p:cNvSpPr>
          <p:nvPr>
            <p:ph type="body" sz="quarter" idx="33" hasCustomPrompt="1"/>
          </p:nvPr>
        </p:nvSpPr>
        <p:spPr>
          <a:xfrm>
            <a:off x="10368362" y="8495854"/>
            <a:ext cx="3647125" cy="694549"/>
          </a:xfrm>
        </p:spPr>
        <p:txBody>
          <a:bodyPr>
            <a:spAutoFit/>
          </a:bodyPr>
          <a:lstStyle>
            <a:lvl1pPr marL="0" indent="0">
              <a:buNone/>
              <a:defRPr sz="4374">
                <a:solidFill>
                  <a:schemeClr val="bg2"/>
                </a:solidFill>
              </a:defRPr>
            </a:lvl1pPr>
            <a:lvl2pPr marL="1149485" indent="0">
              <a:buNone/>
              <a:defRPr/>
            </a:lvl2pPr>
            <a:lvl3pPr marL="2298976" indent="0">
              <a:buNone/>
              <a:defRPr/>
            </a:lvl3pPr>
            <a:lvl4pPr marL="3448460" indent="0">
              <a:buNone/>
              <a:defRPr/>
            </a:lvl4pPr>
            <a:lvl5pPr marL="4597951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5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51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7" y="12958176"/>
            <a:ext cx="2473894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186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2" name="Рисунок 51"/>
          <p:cNvSpPr>
            <a:spLocks noGrp="1"/>
          </p:cNvSpPr>
          <p:nvPr>
            <p:ph type="pic" sz="quarter" idx="34"/>
          </p:nvPr>
        </p:nvSpPr>
        <p:spPr>
          <a:xfrm>
            <a:off x="4054322" y="4108183"/>
            <a:ext cx="5702714" cy="4268608"/>
          </a:xfrm>
          <a:custGeom>
            <a:avLst/>
            <a:gdLst>
              <a:gd name="connsiteX0" fmla="*/ 0 w 2500507"/>
              <a:gd name="connsiteY0" fmla="*/ 0 h 2352675"/>
              <a:gd name="connsiteX1" fmla="*/ 2022763 w 2500507"/>
              <a:gd name="connsiteY1" fmla="*/ 0 h 2352675"/>
              <a:gd name="connsiteX2" fmla="*/ 2022763 w 2500507"/>
              <a:gd name="connsiteY2" fmla="*/ 30192 h 2352675"/>
              <a:gd name="connsiteX3" fmla="*/ 2500507 w 2500507"/>
              <a:gd name="connsiteY3" fmla="*/ 1180072 h 2352675"/>
              <a:gd name="connsiteX4" fmla="*/ 2022763 w 2500507"/>
              <a:gd name="connsiteY4" fmla="*/ 2329953 h 2352675"/>
              <a:gd name="connsiteX5" fmla="*/ 2022763 w 2500507"/>
              <a:gd name="connsiteY5" fmla="*/ 2352675 h 2352675"/>
              <a:gd name="connsiteX6" fmla="*/ 0 w 2500507"/>
              <a:gd name="connsiteY6" fmla="*/ 2352675 h 2352675"/>
              <a:gd name="connsiteX7" fmla="*/ 0 w 2500507"/>
              <a:gd name="connsiteY7" fmla="*/ 2329953 h 2352675"/>
              <a:gd name="connsiteX8" fmla="*/ 477744 w 2500507"/>
              <a:gd name="connsiteY8" fmla="*/ 1180072 h 2352675"/>
              <a:gd name="connsiteX9" fmla="*/ 0 w 2500507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0507" h="2352675">
                <a:moveTo>
                  <a:pt x="0" y="0"/>
                </a:moveTo>
                <a:lnTo>
                  <a:pt x="2022763" y="0"/>
                </a:lnTo>
                <a:lnTo>
                  <a:pt x="2022763" y="30192"/>
                </a:lnTo>
                <a:lnTo>
                  <a:pt x="2500507" y="1180072"/>
                </a:lnTo>
                <a:lnTo>
                  <a:pt x="2022763" y="2329953"/>
                </a:lnTo>
                <a:lnTo>
                  <a:pt x="2022763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3" name="Рисунок 52"/>
          <p:cNvSpPr>
            <a:spLocks noGrp="1"/>
          </p:cNvSpPr>
          <p:nvPr>
            <p:ph type="pic" sz="quarter" idx="38"/>
          </p:nvPr>
        </p:nvSpPr>
        <p:spPr>
          <a:xfrm>
            <a:off x="9299423" y="4108183"/>
            <a:ext cx="5702714" cy="4268608"/>
          </a:xfrm>
          <a:custGeom>
            <a:avLst/>
            <a:gdLst>
              <a:gd name="connsiteX0" fmla="*/ 0 w 2500507"/>
              <a:gd name="connsiteY0" fmla="*/ 0 h 2352675"/>
              <a:gd name="connsiteX1" fmla="*/ 2022763 w 2500507"/>
              <a:gd name="connsiteY1" fmla="*/ 0 h 2352675"/>
              <a:gd name="connsiteX2" fmla="*/ 2022763 w 2500507"/>
              <a:gd name="connsiteY2" fmla="*/ 30192 h 2352675"/>
              <a:gd name="connsiteX3" fmla="*/ 2500507 w 2500507"/>
              <a:gd name="connsiteY3" fmla="*/ 1180072 h 2352675"/>
              <a:gd name="connsiteX4" fmla="*/ 2022763 w 2500507"/>
              <a:gd name="connsiteY4" fmla="*/ 2329953 h 2352675"/>
              <a:gd name="connsiteX5" fmla="*/ 2022763 w 2500507"/>
              <a:gd name="connsiteY5" fmla="*/ 2352675 h 2352675"/>
              <a:gd name="connsiteX6" fmla="*/ 0 w 2500507"/>
              <a:gd name="connsiteY6" fmla="*/ 2352675 h 2352675"/>
              <a:gd name="connsiteX7" fmla="*/ 0 w 2500507"/>
              <a:gd name="connsiteY7" fmla="*/ 2329953 h 2352675"/>
              <a:gd name="connsiteX8" fmla="*/ 477744 w 2500507"/>
              <a:gd name="connsiteY8" fmla="*/ 1180072 h 2352675"/>
              <a:gd name="connsiteX9" fmla="*/ 0 w 2500507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0507" h="2352675">
                <a:moveTo>
                  <a:pt x="0" y="0"/>
                </a:moveTo>
                <a:lnTo>
                  <a:pt x="2022763" y="0"/>
                </a:lnTo>
                <a:lnTo>
                  <a:pt x="2022763" y="30192"/>
                </a:lnTo>
                <a:lnTo>
                  <a:pt x="2500507" y="1180072"/>
                </a:lnTo>
                <a:lnTo>
                  <a:pt x="2022763" y="2329953"/>
                </a:lnTo>
                <a:lnTo>
                  <a:pt x="2022763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4" name="Рисунок 53"/>
          <p:cNvSpPr>
            <a:spLocks noGrp="1"/>
          </p:cNvSpPr>
          <p:nvPr>
            <p:ph type="pic" sz="quarter" idx="39"/>
          </p:nvPr>
        </p:nvSpPr>
        <p:spPr>
          <a:xfrm>
            <a:off x="14481331" y="4108183"/>
            <a:ext cx="5702714" cy="4268608"/>
          </a:xfrm>
          <a:custGeom>
            <a:avLst/>
            <a:gdLst>
              <a:gd name="connsiteX0" fmla="*/ 0 w 2500507"/>
              <a:gd name="connsiteY0" fmla="*/ 0 h 2352675"/>
              <a:gd name="connsiteX1" fmla="*/ 2022763 w 2500507"/>
              <a:gd name="connsiteY1" fmla="*/ 0 h 2352675"/>
              <a:gd name="connsiteX2" fmla="*/ 2022763 w 2500507"/>
              <a:gd name="connsiteY2" fmla="*/ 30192 h 2352675"/>
              <a:gd name="connsiteX3" fmla="*/ 2500507 w 2500507"/>
              <a:gd name="connsiteY3" fmla="*/ 1180072 h 2352675"/>
              <a:gd name="connsiteX4" fmla="*/ 2022763 w 2500507"/>
              <a:gd name="connsiteY4" fmla="*/ 2329953 h 2352675"/>
              <a:gd name="connsiteX5" fmla="*/ 2022763 w 2500507"/>
              <a:gd name="connsiteY5" fmla="*/ 2352675 h 2352675"/>
              <a:gd name="connsiteX6" fmla="*/ 0 w 2500507"/>
              <a:gd name="connsiteY6" fmla="*/ 2352675 h 2352675"/>
              <a:gd name="connsiteX7" fmla="*/ 0 w 2500507"/>
              <a:gd name="connsiteY7" fmla="*/ 2329953 h 2352675"/>
              <a:gd name="connsiteX8" fmla="*/ 477744 w 2500507"/>
              <a:gd name="connsiteY8" fmla="*/ 1180072 h 2352675"/>
              <a:gd name="connsiteX9" fmla="*/ 0 w 2500507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0507" h="2352675">
                <a:moveTo>
                  <a:pt x="0" y="0"/>
                </a:moveTo>
                <a:lnTo>
                  <a:pt x="2022763" y="0"/>
                </a:lnTo>
                <a:lnTo>
                  <a:pt x="2022763" y="30192"/>
                </a:lnTo>
                <a:lnTo>
                  <a:pt x="2500507" y="1180072"/>
                </a:lnTo>
                <a:lnTo>
                  <a:pt x="2022763" y="2329953"/>
                </a:lnTo>
                <a:lnTo>
                  <a:pt x="2022763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7" name="Рисунок 56"/>
          <p:cNvSpPr>
            <a:spLocks noGrp="1"/>
          </p:cNvSpPr>
          <p:nvPr>
            <p:ph type="pic" sz="quarter" idx="36"/>
          </p:nvPr>
        </p:nvSpPr>
        <p:spPr>
          <a:xfrm>
            <a:off x="19771192" y="4108183"/>
            <a:ext cx="4644408" cy="4268608"/>
          </a:xfrm>
          <a:custGeom>
            <a:avLst/>
            <a:gdLst>
              <a:gd name="connsiteX0" fmla="*/ 0 w 2036464"/>
              <a:gd name="connsiteY0" fmla="*/ 0 h 2352675"/>
              <a:gd name="connsiteX1" fmla="*/ 2036464 w 2036464"/>
              <a:gd name="connsiteY1" fmla="*/ 0 h 2352675"/>
              <a:gd name="connsiteX2" fmla="*/ 2036464 w 2036464"/>
              <a:gd name="connsiteY2" fmla="*/ 2352675 h 2352675"/>
              <a:gd name="connsiteX3" fmla="*/ 0 w 2036464"/>
              <a:gd name="connsiteY3" fmla="*/ 2352675 h 2352675"/>
              <a:gd name="connsiteX4" fmla="*/ 0 w 2036464"/>
              <a:gd name="connsiteY4" fmla="*/ 2329953 h 2352675"/>
              <a:gd name="connsiteX5" fmla="*/ 477744 w 2036464"/>
              <a:gd name="connsiteY5" fmla="*/ 1180072 h 2352675"/>
              <a:gd name="connsiteX6" fmla="*/ 0 w 2036464"/>
              <a:gd name="connsiteY6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6464" h="2352675">
                <a:moveTo>
                  <a:pt x="0" y="0"/>
                </a:moveTo>
                <a:lnTo>
                  <a:pt x="2036464" y="0"/>
                </a:lnTo>
                <a:lnTo>
                  <a:pt x="2036464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60" name="Рисунок 59"/>
          <p:cNvSpPr>
            <a:spLocks noGrp="1"/>
          </p:cNvSpPr>
          <p:nvPr>
            <p:ph type="pic" sz="quarter" idx="37"/>
          </p:nvPr>
        </p:nvSpPr>
        <p:spPr>
          <a:xfrm>
            <a:off x="-31590" y="4108182"/>
            <a:ext cx="4571421" cy="4269791"/>
          </a:xfrm>
          <a:custGeom>
            <a:avLst/>
            <a:gdLst>
              <a:gd name="connsiteX0" fmla="*/ 0 w 2004461"/>
              <a:gd name="connsiteY0" fmla="*/ 0 h 2353328"/>
              <a:gd name="connsiteX1" fmla="*/ 1526717 w 2004461"/>
              <a:gd name="connsiteY1" fmla="*/ 0 h 2353328"/>
              <a:gd name="connsiteX2" fmla="*/ 1526717 w 2004461"/>
              <a:gd name="connsiteY2" fmla="*/ 30192 h 2353328"/>
              <a:gd name="connsiteX3" fmla="*/ 2004461 w 2004461"/>
              <a:gd name="connsiteY3" fmla="*/ 1180072 h 2353328"/>
              <a:gd name="connsiteX4" fmla="*/ 1526717 w 2004461"/>
              <a:gd name="connsiteY4" fmla="*/ 2329953 h 2353328"/>
              <a:gd name="connsiteX5" fmla="*/ 1526717 w 2004461"/>
              <a:gd name="connsiteY5" fmla="*/ 2352675 h 2353328"/>
              <a:gd name="connsiteX6" fmla="*/ 1517277 w 2004461"/>
              <a:gd name="connsiteY6" fmla="*/ 2352675 h 2353328"/>
              <a:gd name="connsiteX7" fmla="*/ 1517005 w 2004461"/>
              <a:gd name="connsiteY7" fmla="*/ 2353328 h 2353328"/>
              <a:gd name="connsiteX8" fmla="*/ 1029549 w 2004461"/>
              <a:gd name="connsiteY8" fmla="*/ 2353328 h 2353328"/>
              <a:gd name="connsiteX9" fmla="*/ 1029549 w 2004461"/>
              <a:gd name="connsiteY9" fmla="*/ 2352675 h 2353328"/>
              <a:gd name="connsiteX10" fmla="*/ 0 w 2004461"/>
              <a:gd name="connsiteY10" fmla="*/ 2352675 h 23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4461" h="2353328">
                <a:moveTo>
                  <a:pt x="0" y="0"/>
                </a:moveTo>
                <a:lnTo>
                  <a:pt x="1526717" y="0"/>
                </a:lnTo>
                <a:lnTo>
                  <a:pt x="1526717" y="30192"/>
                </a:lnTo>
                <a:lnTo>
                  <a:pt x="2004461" y="1180072"/>
                </a:lnTo>
                <a:lnTo>
                  <a:pt x="1526717" y="2329953"/>
                </a:lnTo>
                <a:lnTo>
                  <a:pt x="1526717" y="2352675"/>
                </a:lnTo>
                <a:lnTo>
                  <a:pt x="1517277" y="2352675"/>
                </a:lnTo>
                <a:lnTo>
                  <a:pt x="1517005" y="2353328"/>
                </a:lnTo>
                <a:lnTo>
                  <a:pt x="1029549" y="2353328"/>
                </a:lnTo>
                <a:lnTo>
                  <a:pt x="1029549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215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бъект 8"/>
          <p:cNvSpPr>
            <a:spLocks noGrp="1" noChangeAspect="1"/>
          </p:cNvSpPr>
          <p:nvPr>
            <p:ph sz="quarter" idx="19"/>
          </p:nvPr>
        </p:nvSpPr>
        <p:spPr>
          <a:xfrm>
            <a:off x="941329" y="4615610"/>
            <a:ext cx="5640712" cy="2244192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564" h="2348657">
                <a:moveTo>
                  <a:pt x="0" y="8480"/>
                </a:moveTo>
                <a:lnTo>
                  <a:pt x="1496108" y="0"/>
                </a:lnTo>
                <a:lnTo>
                  <a:pt x="1689564" y="1174922"/>
                </a:lnTo>
                <a:lnTo>
                  <a:pt x="1500654" y="2348655"/>
                </a:lnTo>
                <a:lnTo>
                  <a:pt x="207" y="2348657"/>
                </a:lnTo>
                <a:lnTo>
                  <a:pt x="178597" y="1187231"/>
                </a:lnTo>
                <a:lnTo>
                  <a:pt x="0" y="84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941332" y="2565729"/>
            <a:ext cx="22501342" cy="1211536"/>
          </a:xfrm>
        </p:spPr>
        <p:txBody>
          <a:bodyPr/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37" name="Объект 8"/>
          <p:cNvSpPr>
            <a:spLocks noGrp="1" noChangeAspect="1"/>
          </p:cNvSpPr>
          <p:nvPr>
            <p:ph sz="quarter" idx="20"/>
          </p:nvPr>
        </p:nvSpPr>
        <p:spPr>
          <a:xfrm>
            <a:off x="6561540" y="4615610"/>
            <a:ext cx="5640712" cy="2244192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564" h="2348657">
                <a:moveTo>
                  <a:pt x="0" y="8480"/>
                </a:moveTo>
                <a:lnTo>
                  <a:pt x="1496108" y="0"/>
                </a:lnTo>
                <a:lnTo>
                  <a:pt x="1689564" y="1174922"/>
                </a:lnTo>
                <a:lnTo>
                  <a:pt x="1500654" y="2348655"/>
                </a:lnTo>
                <a:lnTo>
                  <a:pt x="207" y="2348657"/>
                </a:lnTo>
                <a:lnTo>
                  <a:pt x="178597" y="1187231"/>
                </a:lnTo>
                <a:lnTo>
                  <a:pt x="0" y="84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Объект 8"/>
          <p:cNvSpPr>
            <a:spLocks noGrp="1" noChangeAspect="1"/>
          </p:cNvSpPr>
          <p:nvPr>
            <p:ph sz="quarter" idx="21"/>
          </p:nvPr>
        </p:nvSpPr>
        <p:spPr>
          <a:xfrm>
            <a:off x="12181748" y="4615610"/>
            <a:ext cx="5640712" cy="2244192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564" h="2348657">
                <a:moveTo>
                  <a:pt x="0" y="8480"/>
                </a:moveTo>
                <a:lnTo>
                  <a:pt x="1496108" y="0"/>
                </a:lnTo>
                <a:lnTo>
                  <a:pt x="1689564" y="1174922"/>
                </a:lnTo>
                <a:lnTo>
                  <a:pt x="1500654" y="2348655"/>
                </a:lnTo>
                <a:lnTo>
                  <a:pt x="207" y="2348657"/>
                </a:lnTo>
                <a:lnTo>
                  <a:pt x="178597" y="1187231"/>
                </a:lnTo>
                <a:lnTo>
                  <a:pt x="0" y="84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Объект 8"/>
          <p:cNvSpPr>
            <a:spLocks noGrp="1" noChangeAspect="1"/>
          </p:cNvSpPr>
          <p:nvPr>
            <p:ph sz="quarter" idx="22"/>
          </p:nvPr>
        </p:nvSpPr>
        <p:spPr>
          <a:xfrm>
            <a:off x="17801961" y="4615610"/>
            <a:ext cx="5640712" cy="2244192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564" h="2348657">
                <a:moveTo>
                  <a:pt x="0" y="8480"/>
                </a:moveTo>
                <a:lnTo>
                  <a:pt x="1496108" y="0"/>
                </a:lnTo>
                <a:lnTo>
                  <a:pt x="1689564" y="1174922"/>
                </a:lnTo>
                <a:lnTo>
                  <a:pt x="1500654" y="2348655"/>
                </a:lnTo>
                <a:lnTo>
                  <a:pt x="207" y="2348657"/>
                </a:lnTo>
                <a:lnTo>
                  <a:pt x="178597" y="1187231"/>
                </a:lnTo>
                <a:lnTo>
                  <a:pt x="0" y="84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1" name="Объект 19"/>
          <p:cNvSpPr>
            <a:spLocks noGrp="1"/>
          </p:cNvSpPr>
          <p:nvPr>
            <p:ph sz="quarter" idx="23"/>
          </p:nvPr>
        </p:nvSpPr>
        <p:spPr>
          <a:xfrm>
            <a:off x="941332" y="7281413"/>
            <a:ext cx="22501342" cy="28299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5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51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7" y="12958176"/>
            <a:ext cx="2473894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36" b="1">
                <a:solidFill>
                  <a:srgbClr val="00A3E0"/>
                </a:solidFill>
              </a:defRPr>
            </a:lvl1pPr>
          </a:lstStyle>
          <a:p>
            <a:pPr algn="l"/>
            <a:endParaRPr lang="ru-RU" sz="2186" dirty="0"/>
          </a:p>
        </p:txBody>
      </p:sp>
    </p:spTree>
    <p:extLst>
      <p:ext uri="{BB962C8B-B14F-4D97-AF65-F5344CB8AC3E}">
        <p14:creationId xmlns:p14="http://schemas.microsoft.com/office/powerpoint/2010/main" val="42419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69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941332" y="2565729"/>
            <a:ext cx="22501342" cy="1211536"/>
          </a:xfrm>
        </p:spPr>
        <p:txBody>
          <a:bodyPr/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30" name="Объект 8"/>
          <p:cNvSpPr>
            <a:spLocks noGrp="1" noChangeAspect="1"/>
          </p:cNvSpPr>
          <p:nvPr>
            <p:ph sz="quarter" idx="19"/>
          </p:nvPr>
        </p:nvSpPr>
        <p:spPr>
          <a:xfrm>
            <a:off x="941325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Объект 8"/>
          <p:cNvSpPr>
            <a:spLocks noGrp="1" noChangeAspect="1"/>
          </p:cNvSpPr>
          <p:nvPr>
            <p:ph sz="quarter" idx="20"/>
          </p:nvPr>
        </p:nvSpPr>
        <p:spPr>
          <a:xfrm>
            <a:off x="5389190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2" name="Объект 8"/>
          <p:cNvSpPr>
            <a:spLocks noGrp="1" noChangeAspect="1"/>
          </p:cNvSpPr>
          <p:nvPr>
            <p:ph sz="quarter" idx="21"/>
          </p:nvPr>
        </p:nvSpPr>
        <p:spPr>
          <a:xfrm>
            <a:off x="9837053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3" name="Объект 8"/>
          <p:cNvSpPr>
            <a:spLocks noGrp="1" noChangeAspect="1"/>
          </p:cNvSpPr>
          <p:nvPr>
            <p:ph sz="quarter" idx="22"/>
          </p:nvPr>
        </p:nvSpPr>
        <p:spPr>
          <a:xfrm>
            <a:off x="14284920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4" name="Объект 8"/>
          <p:cNvSpPr>
            <a:spLocks noGrp="1" noChangeAspect="1"/>
          </p:cNvSpPr>
          <p:nvPr>
            <p:ph sz="quarter" idx="23"/>
          </p:nvPr>
        </p:nvSpPr>
        <p:spPr>
          <a:xfrm>
            <a:off x="18732785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36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6" name="Объект 19"/>
          <p:cNvSpPr>
            <a:spLocks noGrp="1"/>
          </p:cNvSpPr>
          <p:nvPr>
            <p:ph sz="quarter" idx="24"/>
          </p:nvPr>
        </p:nvSpPr>
        <p:spPr>
          <a:xfrm>
            <a:off x="941332" y="7281413"/>
            <a:ext cx="22501342" cy="4631524"/>
          </a:xfrm>
        </p:spPr>
        <p:txBody>
          <a:bodyPr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5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51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7" y="12958176"/>
            <a:ext cx="2473894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186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493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941331" y="9677078"/>
            <a:ext cx="22501342" cy="705321"/>
          </a:xfrm>
        </p:spPr>
        <p:txBody>
          <a:bodyPr>
            <a:spAutoFit/>
          </a:bodyPr>
          <a:lstStyle>
            <a:lvl1pPr marL="0" indent="0" algn="l">
              <a:lnSpc>
                <a:spcPts val="5450"/>
              </a:lnSpc>
              <a:spcBef>
                <a:spcPts val="0"/>
              </a:spcBef>
              <a:buFontTx/>
              <a:buNone/>
              <a:defRPr sz="3629">
                <a:solidFill>
                  <a:srgbClr val="00A3E0"/>
                </a:solidFill>
              </a:defRPr>
            </a:lvl1pPr>
            <a:lvl2pPr marL="1144436" indent="0" algn="l">
              <a:buFontTx/>
              <a:buNone/>
              <a:defRPr/>
            </a:lvl2pPr>
            <a:lvl3pPr marL="2288876" indent="0" algn="l">
              <a:buFontTx/>
              <a:buNone/>
              <a:defRPr/>
            </a:lvl3pPr>
            <a:lvl4pPr marL="3433313" indent="0" algn="l">
              <a:buFontTx/>
              <a:buNone/>
              <a:defRPr/>
            </a:lvl4pPr>
            <a:lvl5pPr marL="4577755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37" name="Текст 12"/>
          <p:cNvSpPr>
            <a:spLocks noGrp="1"/>
          </p:cNvSpPr>
          <p:nvPr>
            <p:ph type="body" sz="quarter" idx="10"/>
          </p:nvPr>
        </p:nvSpPr>
        <p:spPr>
          <a:xfrm>
            <a:off x="941331" y="10290577"/>
            <a:ext cx="22501342" cy="2792093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29">
                <a:solidFill>
                  <a:schemeClr val="tx1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>Второй уровень</a:t>
            </a:r>
            <a:br>
              <a:rPr lang="ru-RU" dirty="0"/>
            </a:br>
            <a:r>
              <a:rPr lang="ru-RU" dirty="0"/>
              <a:t>Третий уровень</a:t>
            </a:r>
            <a:br>
              <a:rPr lang="ru-RU" dirty="0"/>
            </a:br>
            <a:r>
              <a:rPr lang="ru-RU" dirty="0"/>
              <a:t>Четвертый уровень</a:t>
            </a:r>
            <a:br>
              <a:rPr lang="ru-RU" dirty="0"/>
            </a:br>
            <a:r>
              <a:rPr lang="ru-RU" dirty="0"/>
              <a:t>Пятый уровень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384000" cy="85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7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331" y="6524294"/>
            <a:ext cx="22501342" cy="1055412"/>
          </a:xfrm>
        </p:spPr>
        <p:txBody>
          <a:bodyPr>
            <a:spAutoFit/>
          </a:bodyPr>
          <a:lstStyle>
            <a:lvl1pPr>
              <a:defRPr sz="762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331" y="9677078"/>
            <a:ext cx="22501342" cy="705321"/>
          </a:xfrm>
        </p:spPr>
        <p:txBody>
          <a:bodyPr>
            <a:spAutoFit/>
          </a:bodyPr>
          <a:lstStyle>
            <a:lvl1pPr marL="0" indent="0" algn="l">
              <a:lnSpc>
                <a:spcPts val="5450"/>
              </a:lnSpc>
              <a:spcBef>
                <a:spcPts val="0"/>
              </a:spcBef>
              <a:buFontTx/>
              <a:buNone/>
              <a:defRPr sz="3629">
                <a:solidFill>
                  <a:srgbClr val="00A3E0"/>
                </a:solidFill>
              </a:defRPr>
            </a:lvl1pPr>
            <a:lvl2pPr marL="1144436" indent="0" algn="l">
              <a:buFontTx/>
              <a:buNone/>
              <a:defRPr/>
            </a:lvl2pPr>
            <a:lvl3pPr marL="2288876" indent="0" algn="l">
              <a:buFontTx/>
              <a:buNone/>
              <a:defRPr/>
            </a:lvl3pPr>
            <a:lvl4pPr marL="3433313" indent="0" algn="l">
              <a:buFontTx/>
              <a:buNone/>
              <a:defRPr/>
            </a:lvl4pPr>
            <a:lvl5pPr marL="4577755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</p:txBody>
      </p:sp>
      <p:pic>
        <p:nvPicPr>
          <p:cNvPr id="10" name="Изображение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3283484"/>
            <a:ext cx="4902511" cy="751497"/>
          </a:xfrm>
          <a:prstGeom prst="rect">
            <a:avLst/>
          </a:prstGeom>
        </p:spPr>
      </p:pic>
      <p:sp>
        <p:nvSpPr>
          <p:cNvPr id="13" name="Текст 12"/>
          <p:cNvSpPr>
            <a:spLocks noGrp="1"/>
          </p:cNvSpPr>
          <p:nvPr>
            <p:ph type="body" sz="quarter" idx="10"/>
          </p:nvPr>
        </p:nvSpPr>
        <p:spPr>
          <a:xfrm>
            <a:off x="941331" y="10290577"/>
            <a:ext cx="22501342" cy="2792093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29">
                <a:solidFill>
                  <a:schemeClr val="tx1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  <a:br>
              <a:rPr lang="ru-RU" dirty="0"/>
            </a:br>
            <a:r>
              <a:rPr lang="ru-RU" dirty="0"/>
              <a:t>Второй уровень</a:t>
            </a:r>
            <a:br>
              <a:rPr lang="ru-RU" dirty="0"/>
            </a:br>
            <a:r>
              <a:rPr lang="ru-RU" dirty="0"/>
              <a:t>Третий уровень</a:t>
            </a:r>
            <a:br>
              <a:rPr lang="ru-RU" dirty="0"/>
            </a:br>
            <a:r>
              <a:rPr lang="ru-RU" dirty="0"/>
              <a:t>Четвертый уровень</a:t>
            </a:r>
            <a:br>
              <a:rPr lang="ru-RU" dirty="0"/>
            </a:br>
            <a:r>
              <a:rPr lang="ru-RU" dirty="0"/>
              <a:t>Пятый уровень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40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8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Z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941331" y="2568318"/>
            <a:ext cx="22501342" cy="1206356"/>
          </a:xfrm>
        </p:spPr>
        <p:txBody>
          <a:bodyPr>
            <a:spAutoFit/>
          </a:bodyPr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3" y="12902334"/>
            <a:ext cx="5486401" cy="390894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2540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5" y="12958173"/>
            <a:ext cx="2473895" cy="33505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algn="l">
              <a:defRPr sz="2177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4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41331" y="4550882"/>
            <a:ext cx="22501342" cy="603093"/>
          </a:xfrm>
        </p:spPr>
        <p:txBody>
          <a:bodyPr>
            <a:spAutoFit/>
          </a:bodyPr>
          <a:lstStyle>
            <a:lvl1pPr marL="0" indent="0">
              <a:buNone/>
              <a:defRPr sz="4355"/>
            </a:lvl1pPr>
            <a:lvl2pPr marL="1144436" indent="0">
              <a:buNone/>
              <a:defRPr sz="5450"/>
            </a:lvl2pPr>
            <a:lvl3pPr marL="2288876" indent="0">
              <a:buNone/>
              <a:defRPr sz="5450"/>
            </a:lvl3pPr>
            <a:lvl4pPr marL="3433313" indent="0">
              <a:buNone/>
              <a:defRPr sz="5450"/>
            </a:lvl4pPr>
            <a:lvl5pPr marL="4577755" indent="0">
              <a:buNone/>
              <a:defRPr sz="5450"/>
            </a:lvl5pPr>
          </a:lstStyle>
          <a:p>
            <a:pPr lvl="0"/>
            <a:r>
              <a:rPr lang="ru-RU" dirty="0"/>
              <a:t>Тезис</a:t>
            </a:r>
          </a:p>
        </p:txBody>
      </p:sp>
    </p:spTree>
    <p:extLst>
      <p:ext uri="{BB962C8B-B14F-4D97-AF65-F5344CB8AC3E}">
        <p14:creationId xmlns:p14="http://schemas.microsoft.com/office/powerpoint/2010/main" val="89039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1331" y="2568318"/>
            <a:ext cx="22501342" cy="1206356"/>
          </a:xfrm>
        </p:spPr>
        <p:txBody>
          <a:bodyPr>
            <a:spAutoFit/>
          </a:bodyPr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7"/>
          </p:nvPr>
        </p:nvSpPr>
        <p:spPr>
          <a:xfrm>
            <a:off x="941329" y="9376171"/>
            <a:ext cx="6831537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18"/>
          </p:nvPr>
        </p:nvSpPr>
        <p:spPr>
          <a:xfrm>
            <a:off x="8776233" y="9376171"/>
            <a:ext cx="6831537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17" name="Текст 14"/>
          <p:cNvSpPr>
            <a:spLocks noGrp="1"/>
          </p:cNvSpPr>
          <p:nvPr>
            <p:ph type="body" sz="quarter" idx="19"/>
          </p:nvPr>
        </p:nvSpPr>
        <p:spPr>
          <a:xfrm>
            <a:off x="16611138" y="9376171"/>
            <a:ext cx="6831537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941328" y="8495851"/>
            <a:ext cx="6831867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21" hasCustomPrompt="1"/>
          </p:nvPr>
        </p:nvSpPr>
        <p:spPr>
          <a:xfrm>
            <a:off x="8745786" y="8495851"/>
            <a:ext cx="6831867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1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16610807" y="8495851"/>
            <a:ext cx="6831867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3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40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5" y="12958175"/>
            <a:ext cx="2473895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177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8" name="Рисунок 47"/>
          <p:cNvSpPr>
            <a:spLocks noGrp="1"/>
          </p:cNvSpPr>
          <p:nvPr>
            <p:ph type="pic" sz="quarter" idx="23"/>
          </p:nvPr>
        </p:nvSpPr>
        <p:spPr>
          <a:xfrm>
            <a:off x="7219281" y="4098672"/>
            <a:ext cx="10009297" cy="4269791"/>
          </a:xfrm>
          <a:custGeom>
            <a:avLst/>
            <a:gdLst>
              <a:gd name="connsiteX0" fmla="*/ 0 w 4388842"/>
              <a:gd name="connsiteY0" fmla="*/ 0 h 2353328"/>
              <a:gd name="connsiteX1" fmla="*/ 3911098 w 4388842"/>
              <a:gd name="connsiteY1" fmla="*/ 0 h 2353328"/>
              <a:gd name="connsiteX2" fmla="*/ 3911098 w 4388842"/>
              <a:gd name="connsiteY2" fmla="*/ 30192 h 2353328"/>
              <a:gd name="connsiteX3" fmla="*/ 4388842 w 4388842"/>
              <a:gd name="connsiteY3" fmla="*/ 1180072 h 2353328"/>
              <a:gd name="connsiteX4" fmla="*/ 3911098 w 4388842"/>
              <a:gd name="connsiteY4" fmla="*/ 2329953 h 2353328"/>
              <a:gd name="connsiteX5" fmla="*/ 3911098 w 4388842"/>
              <a:gd name="connsiteY5" fmla="*/ 2352675 h 2353328"/>
              <a:gd name="connsiteX6" fmla="*/ 3901658 w 4388842"/>
              <a:gd name="connsiteY6" fmla="*/ 2352675 h 2353328"/>
              <a:gd name="connsiteX7" fmla="*/ 3901386 w 4388842"/>
              <a:gd name="connsiteY7" fmla="*/ 2353328 h 2353328"/>
              <a:gd name="connsiteX8" fmla="*/ 3413930 w 4388842"/>
              <a:gd name="connsiteY8" fmla="*/ 2353328 h 2353328"/>
              <a:gd name="connsiteX9" fmla="*/ 3413930 w 4388842"/>
              <a:gd name="connsiteY9" fmla="*/ 2352675 h 2353328"/>
              <a:gd name="connsiteX10" fmla="*/ 0 w 4388842"/>
              <a:gd name="connsiteY10" fmla="*/ 2352675 h 2353328"/>
              <a:gd name="connsiteX11" fmla="*/ 0 w 4388842"/>
              <a:gd name="connsiteY11" fmla="*/ 2329953 h 2353328"/>
              <a:gd name="connsiteX12" fmla="*/ 477744 w 4388842"/>
              <a:gd name="connsiteY12" fmla="*/ 1180072 h 2353328"/>
              <a:gd name="connsiteX13" fmla="*/ 0 w 4388842"/>
              <a:gd name="connsiteY13" fmla="*/ 30192 h 23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88842" h="2353328">
                <a:moveTo>
                  <a:pt x="0" y="0"/>
                </a:moveTo>
                <a:lnTo>
                  <a:pt x="3911098" y="0"/>
                </a:lnTo>
                <a:lnTo>
                  <a:pt x="3911098" y="30192"/>
                </a:lnTo>
                <a:lnTo>
                  <a:pt x="4388842" y="1180072"/>
                </a:lnTo>
                <a:lnTo>
                  <a:pt x="3911098" y="2329953"/>
                </a:lnTo>
                <a:lnTo>
                  <a:pt x="3911098" y="2352675"/>
                </a:lnTo>
                <a:lnTo>
                  <a:pt x="3901658" y="2352675"/>
                </a:lnTo>
                <a:lnTo>
                  <a:pt x="3901386" y="2353328"/>
                </a:lnTo>
                <a:lnTo>
                  <a:pt x="3413930" y="2353328"/>
                </a:lnTo>
                <a:lnTo>
                  <a:pt x="3413930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5" name="Рисунок 54"/>
          <p:cNvSpPr>
            <a:spLocks noGrp="1"/>
          </p:cNvSpPr>
          <p:nvPr>
            <p:ph type="pic" sz="quarter" idx="24"/>
          </p:nvPr>
        </p:nvSpPr>
        <p:spPr>
          <a:xfrm>
            <a:off x="-28964" y="4098672"/>
            <a:ext cx="7828547" cy="4269791"/>
          </a:xfrm>
          <a:custGeom>
            <a:avLst/>
            <a:gdLst>
              <a:gd name="connsiteX0" fmla="*/ 0 w 3432634"/>
              <a:gd name="connsiteY0" fmla="*/ 0 h 2353328"/>
              <a:gd name="connsiteX1" fmla="*/ 2954890 w 3432634"/>
              <a:gd name="connsiteY1" fmla="*/ 0 h 2353328"/>
              <a:gd name="connsiteX2" fmla="*/ 2954890 w 3432634"/>
              <a:gd name="connsiteY2" fmla="*/ 30192 h 2353328"/>
              <a:gd name="connsiteX3" fmla="*/ 3432634 w 3432634"/>
              <a:gd name="connsiteY3" fmla="*/ 1180072 h 2353328"/>
              <a:gd name="connsiteX4" fmla="*/ 2954890 w 3432634"/>
              <a:gd name="connsiteY4" fmla="*/ 2329953 h 2353328"/>
              <a:gd name="connsiteX5" fmla="*/ 2954890 w 3432634"/>
              <a:gd name="connsiteY5" fmla="*/ 2352675 h 2353328"/>
              <a:gd name="connsiteX6" fmla="*/ 2945450 w 3432634"/>
              <a:gd name="connsiteY6" fmla="*/ 2352675 h 2353328"/>
              <a:gd name="connsiteX7" fmla="*/ 2945178 w 3432634"/>
              <a:gd name="connsiteY7" fmla="*/ 2353328 h 2353328"/>
              <a:gd name="connsiteX8" fmla="*/ 2457722 w 3432634"/>
              <a:gd name="connsiteY8" fmla="*/ 2353328 h 2353328"/>
              <a:gd name="connsiteX9" fmla="*/ 2457722 w 3432634"/>
              <a:gd name="connsiteY9" fmla="*/ 2352675 h 2353328"/>
              <a:gd name="connsiteX10" fmla="*/ 0 w 3432634"/>
              <a:gd name="connsiteY10" fmla="*/ 2352675 h 23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32634" h="2353328">
                <a:moveTo>
                  <a:pt x="0" y="0"/>
                </a:moveTo>
                <a:lnTo>
                  <a:pt x="2954890" y="0"/>
                </a:lnTo>
                <a:lnTo>
                  <a:pt x="2954890" y="30192"/>
                </a:lnTo>
                <a:lnTo>
                  <a:pt x="3432634" y="1180072"/>
                </a:lnTo>
                <a:lnTo>
                  <a:pt x="2954890" y="2329953"/>
                </a:lnTo>
                <a:lnTo>
                  <a:pt x="2954890" y="2352675"/>
                </a:lnTo>
                <a:lnTo>
                  <a:pt x="2945450" y="2352675"/>
                </a:lnTo>
                <a:lnTo>
                  <a:pt x="2945178" y="2353328"/>
                </a:lnTo>
                <a:lnTo>
                  <a:pt x="2457722" y="2353328"/>
                </a:lnTo>
                <a:lnTo>
                  <a:pt x="2457722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58" name="Рисунок 57"/>
          <p:cNvSpPr>
            <a:spLocks noGrp="1"/>
          </p:cNvSpPr>
          <p:nvPr>
            <p:ph type="pic" sz="quarter" idx="25"/>
          </p:nvPr>
        </p:nvSpPr>
        <p:spPr>
          <a:xfrm>
            <a:off x="16648275" y="4098672"/>
            <a:ext cx="7764688" cy="4268608"/>
          </a:xfrm>
          <a:custGeom>
            <a:avLst/>
            <a:gdLst>
              <a:gd name="connsiteX0" fmla="*/ 0 w 3404634"/>
              <a:gd name="connsiteY0" fmla="*/ 0 h 2352675"/>
              <a:gd name="connsiteX1" fmla="*/ 3404634 w 3404634"/>
              <a:gd name="connsiteY1" fmla="*/ 0 h 2352675"/>
              <a:gd name="connsiteX2" fmla="*/ 3404634 w 3404634"/>
              <a:gd name="connsiteY2" fmla="*/ 2351742 h 2352675"/>
              <a:gd name="connsiteX3" fmla="*/ 0 w 3404634"/>
              <a:gd name="connsiteY3" fmla="*/ 2352675 h 2352675"/>
              <a:gd name="connsiteX4" fmla="*/ 0 w 3404634"/>
              <a:gd name="connsiteY4" fmla="*/ 2329953 h 2352675"/>
              <a:gd name="connsiteX5" fmla="*/ 477744 w 3404634"/>
              <a:gd name="connsiteY5" fmla="*/ 1180072 h 2352675"/>
              <a:gd name="connsiteX6" fmla="*/ 0 w 3404634"/>
              <a:gd name="connsiteY6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4634" h="2352675">
                <a:moveTo>
                  <a:pt x="0" y="0"/>
                </a:moveTo>
                <a:lnTo>
                  <a:pt x="3404634" y="0"/>
                </a:lnTo>
                <a:lnTo>
                  <a:pt x="3404634" y="2351742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75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14"/>
          <p:cNvSpPr>
            <a:spLocks noGrp="1"/>
          </p:cNvSpPr>
          <p:nvPr>
            <p:ph type="body" sz="quarter" idx="23"/>
          </p:nvPr>
        </p:nvSpPr>
        <p:spPr>
          <a:xfrm>
            <a:off x="941331" y="9376171"/>
            <a:ext cx="4405080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8"/>
          </p:nvPr>
        </p:nvSpPr>
        <p:spPr>
          <a:xfrm>
            <a:off x="6973417" y="9376171"/>
            <a:ext cx="4405080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24" name="Текст 14"/>
          <p:cNvSpPr>
            <a:spLocks noGrp="1"/>
          </p:cNvSpPr>
          <p:nvPr>
            <p:ph type="body" sz="quarter" idx="24"/>
          </p:nvPr>
        </p:nvSpPr>
        <p:spPr>
          <a:xfrm>
            <a:off x="19037595" y="9376171"/>
            <a:ext cx="4405080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25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941332" y="8495851"/>
            <a:ext cx="4405293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6" name="Текст 18"/>
          <p:cNvSpPr>
            <a:spLocks noGrp="1"/>
          </p:cNvSpPr>
          <p:nvPr>
            <p:ph type="body" sz="quarter" idx="25" hasCustomPrompt="1"/>
          </p:nvPr>
        </p:nvSpPr>
        <p:spPr>
          <a:xfrm>
            <a:off x="6973307" y="8495851"/>
            <a:ext cx="4405293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7" name="Текст 18"/>
          <p:cNvSpPr>
            <a:spLocks noGrp="1"/>
          </p:cNvSpPr>
          <p:nvPr>
            <p:ph type="body" sz="quarter" idx="26" hasCustomPrompt="1"/>
          </p:nvPr>
        </p:nvSpPr>
        <p:spPr>
          <a:xfrm>
            <a:off x="19037266" y="8495851"/>
            <a:ext cx="4405293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28" name="Текст 14"/>
          <p:cNvSpPr>
            <a:spLocks noGrp="1"/>
          </p:cNvSpPr>
          <p:nvPr>
            <p:ph type="body" sz="quarter" idx="27"/>
          </p:nvPr>
        </p:nvSpPr>
        <p:spPr>
          <a:xfrm>
            <a:off x="13005509" y="9376171"/>
            <a:ext cx="4405080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29" name="Текст 18"/>
          <p:cNvSpPr>
            <a:spLocks noGrp="1"/>
          </p:cNvSpPr>
          <p:nvPr>
            <p:ph type="body" sz="quarter" idx="28" hasCustomPrompt="1"/>
          </p:nvPr>
        </p:nvSpPr>
        <p:spPr>
          <a:xfrm>
            <a:off x="13005289" y="8495851"/>
            <a:ext cx="4405293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41331" y="2568318"/>
            <a:ext cx="22501342" cy="1206356"/>
          </a:xfrm>
        </p:spPr>
        <p:txBody>
          <a:bodyPr>
            <a:spAutoFit/>
          </a:bodyPr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3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40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5" y="12958175"/>
            <a:ext cx="2473895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177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29"/>
          </p:nvPr>
        </p:nvSpPr>
        <p:spPr>
          <a:xfrm>
            <a:off x="5886942" y="4108181"/>
            <a:ext cx="6853373" cy="4268608"/>
          </a:xfrm>
          <a:custGeom>
            <a:avLst/>
            <a:gdLst>
              <a:gd name="connsiteX0" fmla="*/ 0 w 3005044"/>
              <a:gd name="connsiteY0" fmla="*/ 0 h 2352675"/>
              <a:gd name="connsiteX1" fmla="*/ 2527300 w 3005044"/>
              <a:gd name="connsiteY1" fmla="*/ 0 h 2352675"/>
              <a:gd name="connsiteX2" fmla="*/ 2527300 w 3005044"/>
              <a:gd name="connsiteY2" fmla="*/ 30192 h 2352675"/>
              <a:gd name="connsiteX3" fmla="*/ 3005044 w 3005044"/>
              <a:gd name="connsiteY3" fmla="*/ 1180072 h 2352675"/>
              <a:gd name="connsiteX4" fmla="*/ 2527300 w 3005044"/>
              <a:gd name="connsiteY4" fmla="*/ 2329953 h 2352675"/>
              <a:gd name="connsiteX5" fmla="*/ 2527300 w 3005044"/>
              <a:gd name="connsiteY5" fmla="*/ 2352675 h 2352675"/>
              <a:gd name="connsiteX6" fmla="*/ 0 w 3005044"/>
              <a:gd name="connsiteY6" fmla="*/ 2352675 h 2352675"/>
              <a:gd name="connsiteX7" fmla="*/ 0 w 3005044"/>
              <a:gd name="connsiteY7" fmla="*/ 2329953 h 2352675"/>
              <a:gd name="connsiteX8" fmla="*/ 477744 w 3005044"/>
              <a:gd name="connsiteY8" fmla="*/ 1180072 h 2352675"/>
              <a:gd name="connsiteX9" fmla="*/ 0 w 3005044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05044" h="2352675">
                <a:moveTo>
                  <a:pt x="0" y="0"/>
                </a:moveTo>
                <a:lnTo>
                  <a:pt x="2527300" y="0"/>
                </a:lnTo>
                <a:lnTo>
                  <a:pt x="2527300" y="30192"/>
                </a:lnTo>
                <a:lnTo>
                  <a:pt x="3005044" y="1180072"/>
                </a:lnTo>
                <a:lnTo>
                  <a:pt x="2527300" y="2329953"/>
                </a:lnTo>
                <a:lnTo>
                  <a:pt x="2527300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34"/>
          </p:nvPr>
        </p:nvSpPr>
        <p:spPr>
          <a:xfrm>
            <a:off x="12143150" y="4108181"/>
            <a:ext cx="6853373" cy="4268608"/>
          </a:xfrm>
          <a:custGeom>
            <a:avLst/>
            <a:gdLst>
              <a:gd name="connsiteX0" fmla="*/ 0 w 3005044"/>
              <a:gd name="connsiteY0" fmla="*/ 0 h 2352675"/>
              <a:gd name="connsiteX1" fmla="*/ 2527300 w 3005044"/>
              <a:gd name="connsiteY1" fmla="*/ 0 h 2352675"/>
              <a:gd name="connsiteX2" fmla="*/ 2527300 w 3005044"/>
              <a:gd name="connsiteY2" fmla="*/ 30192 h 2352675"/>
              <a:gd name="connsiteX3" fmla="*/ 3005044 w 3005044"/>
              <a:gd name="connsiteY3" fmla="*/ 1180072 h 2352675"/>
              <a:gd name="connsiteX4" fmla="*/ 2527300 w 3005044"/>
              <a:gd name="connsiteY4" fmla="*/ 2329953 h 2352675"/>
              <a:gd name="connsiteX5" fmla="*/ 2527300 w 3005044"/>
              <a:gd name="connsiteY5" fmla="*/ 2352675 h 2352675"/>
              <a:gd name="connsiteX6" fmla="*/ 0 w 3005044"/>
              <a:gd name="connsiteY6" fmla="*/ 2352675 h 2352675"/>
              <a:gd name="connsiteX7" fmla="*/ 0 w 3005044"/>
              <a:gd name="connsiteY7" fmla="*/ 2329953 h 2352675"/>
              <a:gd name="connsiteX8" fmla="*/ 477744 w 3005044"/>
              <a:gd name="connsiteY8" fmla="*/ 1180072 h 2352675"/>
              <a:gd name="connsiteX9" fmla="*/ 0 w 3005044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05044" h="2352675">
                <a:moveTo>
                  <a:pt x="0" y="0"/>
                </a:moveTo>
                <a:lnTo>
                  <a:pt x="2527300" y="0"/>
                </a:lnTo>
                <a:lnTo>
                  <a:pt x="2527300" y="30192"/>
                </a:lnTo>
                <a:lnTo>
                  <a:pt x="3005044" y="1180072"/>
                </a:lnTo>
                <a:lnTo>
                  <a:pt x="2527300" y="2329953"/>
                </a:lnTo>
                <a:lnTo>
                  <a:pt x="2527300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4" name="Рисунок 43"/>
          <p:cNvSpPr>
            <a:spLocks noGrp="1"/>
          </p:cNvSpPr>
          <p:nvPr>
            <p:ph type="pic" sz="quarter" idx="35"/>
          </p:nvPr>
        </p:nvSpPr>
        <p:spPr>
          <a:xfrm>
            <a:off x="18602103" y="4108181"/>
            <a:ext cx="5763819" cy="4268608"/>
          </a:xfrm>
          <a:custGeom>
            <a:avLst/>
            <a:gdLst>
              <a:gd name="connsiteX0" fmla="*/ 0 w 3005044"/>
              <a:gd name="connsiteY0" fmla="*/ 0 h 2352675"/>
              <a:gd name="connsiteX1" fmla="*/ 2527300 w 3005044"/>
              <a:gd name="connsiteY1" fmla="*/ 0 h 2352675"/>
              <a:gd name="connsiteX2" fmla="*/ 2527300 w 3005044"/>
              <a:gd name="connsiteY2" fmla="*/ 30192 h 2352675"/>
              <a:gd name="connsiteX3" fmla="*/ 3005044 w 3005044"/>
              <a:gd name="connsiteY3" fmla="*/ 1180072 h 2352675"/>
              <a:gd name="connsiteX4" fmla="*/ 2527300 w 3005044"/>
              <a:gd name="connsiteY4" fmla="*/ 2329953 h 2352675"/>
              <a:gd name="connsiteX5" fmla="*/ 2527300 w 3005044"/>
              <a:gd name="connsiteY5" fmla="*/ 2352675 h 2352675"/>
              <a:gd name="connsiteX6" fmla="*/ 0 w 3005044"/>
              <a:gd name="connsiteY6" fmla="*/ 2352675 h 2352675"/>
              <a:gd name="connsiteX7" fmla="*/ 0 w 3005044"/>
              <a:gd name="connsiteY7" fmla="*/ 2329953 h 2352675"/>
              <a:gd name="connsiteX8" fmla="*/ 477744 w 3005044"/>
              <a:gd name="connsiteY8" fmla="*/ 1180072 h 2352675"/>
              <a:gd name="connsiteX9" fmla="*/ 0 w 3005044"/>
              <a:gd name="connsiteY9" fmla="*/ 30192 h 2352675"/>
              <a:gd name="connsiteX0" fmla="*/ 0 w 2527300"/>
              <a:gd name="connsiteY0" fmla="*/ 0 h 2352675"/>
              <a:gd name="connsiteX1" fmla="*/ 2527300 w 2527300"/>
              <a:gd name="connsiteY1" fmla="*/ 0 h 2352675"/>
              <a:gd name="connsiteX2" fmla="*/ 2527300 w 2527300"/>
              <a:gd name="connsiteY2" fmla="*/ 30192 h 2352675"/>
              <a:gd name="connsiteX3" fmla="*/ 2527300 w 2527300"/>
              <a:gd name="connsiteY3" fmla="*/ 2329953 h 2352675"/>
              <a:gd name="connsiteX4" fmla="*/ 2527300 w 2527300"/>
              <a:gd name="connsiteY4" fmla="*/ 2352675 h 2352675"/>
              <a:gd name="connsiteX5" fmla="*/ 0 w 2527300"/>
              <a:gd name="connsiteY5" fmla="*/ 2352675 h 2352675"/>
              <a:gd name="connsiteX6" fmla="*/ 0 w 2527300"/>
              <a:gd name="connsiteY6" fmla="*/ 2329953 h 2352675"/>
              <a:gd name="connsiteX7" fmla="*/ 477744 w 2527300"/>
              <a:gd name="connsiteY7" fmla="*/ 1180072 h 2352675"/>
              <a:gd name="connsiteX8" fmla="*/ 0 w 2527300"/>
              <a:gd name="connsiteY8" fmla="*/ 30192 h 2352675"/>
              <a:gd name="connsiteX9" fmla="*/ 0 w 2527300"/>
              <a:gd name="connsiteY9" fmla="*/ 0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7300" h="2352675">
                <a:moveTo>
                  <a:pt x="0" y="0"/>
                </a:moveTo>
                <a:lnTo>
                  <a:pt x="2527300" y="0"/>
                </a:lnTo>
                <a:lnTo>
                  <a:pt x="2527300" y="30192"/>
                </a:lnTo>
                <a:lnTo>
                  <a:pt x="2527300" y="2329953"/>
                </a:lnTo>
                <a:lnTo>
                  <a:pt x="2527300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7" name="Рисунок 46"/>
          <p:cNvSpPr>
            <a:spLocks noGrp="1"/>
          </p:cNvSpPr>
          <p:nvPr>
            <p:ph type="pic" sz="quarter" idx="30"/>
          </p:nvPr>
        </p:nvSpPr>
        <p:spPr>
          <a:xfrm>
            <a:off x="-28961" y="4108179"/>
            <a:ext cx="6496205" cy="4269791"/>
          </a:xfrm>
          <a:custGeom>
            <a:avLst/>
            <a:gdLst>
              <a:gd name="connsiteX0" fmla="*/ 0 w 2848434"/>
              <a:gd name="connsiteY0" fmla="*/ 0 h 2353328"/>
              <a:gd name="connsiteX1" fmla="*/ 2370690 w 2848434"/>
              <a:gd name="connsiteY1" fmla="*/ 0 h 2353328"/>
              <a:gd name="connsiteX2" fmla="*/ 2370690 w 2848434"/>
              <a:gd name="connsiteY2" fmla="*/ 30192 h 2353328"/>
              <a:gd name="connsiteX3" fmla="*/ 2848434 w 2848434"/>
              <a:gd name="connsiteY3" fmla="*/ 1180072 h 2353328"/>
              <a:gd name="connsiteX4" fmla="*/ 2370690 w 2848434"/>
              <a:gd name="connsiteY4" fmla="*/ 2329953 h 2353328"/>
              <a:gd name="connsiteX5" fmla="*/ 2370690 w 2848434"/>
              <a:gd name="connsiteY5" fmla="*/ 2352675 h 2353328"/>
              <a:gd name="connsiteX6" fmla="*/ 2361250 w 2848434"/>
              <a:gd name="connsiteY6" fmla="*/ 2352675 h 2353328"/>
              <a:gd name="connsiteX7" fmla="*/ 2360978 w 2848434"/>
              <a:gd name="connsiteY7" fmla="*/ 2353328 h 2353328"/>
              <a:gd name="connsiteX8" fmla="*/ 1873522 w 2848434"/>
              <a:gd name="connsiteY8" fmla="*/ 2353328 h 2353328"/>
              <a:gd name="connsiteX9" fmla="*/ 1873522 w 2848434"/>
              <a:gd name="connsiteY9" fmla="*/ 2352675 h 2353328"/>
              <a:gd name="connsiteX10" fmla="*/ 0 w 2848434"/>
              <a:gd name="connsiteY10" fmla="*/ 2352675 h 23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8434" h="2353328">
                <a:moveTo>
                  <a:pt x="0" y="0"/>
                </a:moveTo>
                <a:lnTo>
                  <a:pt x="2370690" y="0"/>
                </a:lnTo>
                <a:lnTo>
                  <a:pt x="2370690" y="30192"/>
                </a:lnTo>
                <a:lnTo>
                  <a:pt x="2848434" y="1180072"/>
                </a:lnTo>
                <a:lnTo>
                  <a:pt x="2370690" y="2329953"/>
                </a:lnTo>
                <a:lnTo>
                  <a:pt x="2370690" y="2352675"/>
                </a:lnTo>
                <a:lnTo>
                  <a:pt x="2361250" y="2352675"/>
                </a:lnTo>
                <a:lnTo>
                  <a:pt x="2360978" y="2353328"/>
                </a:lnTo>
                <a:lnTo>
                  <a:pt x="1873522" y="2353328"/>
                </a:lnTo>
                <a:lnTo>
                  <a:pt x="1873522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26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41331" y="2568318"/>
            <a:ext cx="22501342" cy="1206356"/>
          </a:xfrm>
        </p:spPr>
        <p:txBody>
          <a:bodyPr>
            <a:spAutoFit/>
          </a:bodyPr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34" name="Текст 14"/>
          <p:cNvSpPr>
            <a:spLocks noGrp="1"/>
          </p:cNvSpPr>
          <p:nvPr>
            <p:ph type="body" sz="quarter" idx="26"/>
          </p:nvPr>
        </p:nvSpPr>
        <p:spPr>
          <a:xfrm>
            <a:off x="941331" y="9376171"/>
            <a:ext cx="3646949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5" name="Текст 14"/>
          <p:cNvSpPr>
            <a:spLocks noGrp="1"/>
          </p:cNvSpPr>
          <p:nvPr>
            <p:ph type="body" sz="quarter" idx="18"/>
          </p:nvPr>
        </p:nvSpPr>
        <p:spPr>
          <a:xfrm>
            <a:off x="5654928" y="9376171"/>
            <a:ext cx="3646949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6" name="Текст 14"/>
          <p:cNvSpPr>
            <a:spLocks noGrp="1"/>
          </p:cNvSpPr>
          <p:nvPr>
            <p:ph type="body" sz="quarter" idx="27"/>
          </p:nvPr>
        </p:nvSpPr>
        <p:spPr>
          <a:xfrm>
            <a:off x="19795724" y="9376171"/>
            <a:ext cx="3646949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7" name="Текст 18"/>
          <p:cNvSpPr>
            <a:spLocks noGrp="1"/>
          </p:cNvSpPr>
          <p:nvPr>
            <p:ph type="body" sz="quarter" idx="20" hasCustomPrompt="1"/>
          </p:nvPr>
        </p:nvSpPr>
        <p:spPr>
          <a:xfrm>
            <a:off x="941330" y="8495851"/>
            <a:ext cx="3647126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38" name="Текст 18"/>
          <p:cNvSpPr>
            <a:spLocks noGrp="1"/>
          </p:cNvSpPr>
          <p:nvPr>
            <p:ph type="body" sz="quarter" idx="28" hasCustomPrompt="1"/>
          </p:nvPr>
        </p:nvSpPr>
        <p:spPr>
          <a:xfrm>
            <a:off x="5654845" y="8495851"/>
            <a:ext cx="3647126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39" name="Текст 18"/>
          <p:cNvSpPr>
            <a:spLocks noGrp="1"/>
          </p:cNvSpPr>
          <p:nvPr>
            <p:ph type="body" sz="quarter" idx="29" hasCustomPrompt="1"/>
          </p:nvPr>
        </p:nvSpPr>
        <p:spPr>
          <a:xfrm>
            <a:off x="19795395" y="8495851"/>
            <a:ext cx="3647126" cy="754913"/>
          </a:xfrm>
        </p:spPr>
        <p:txBody>
          <a:bodyPr>
            <a:spAutoFit/>
          </a:bodyPr>
          <a:lstStyle>
            <a:lvl1pPr marL="0" indent="0">
              <a:buNone/>
              <a:defRPr sz="5450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40" name="Текст 14"/>
          <p:cNvSpPr>
            <a:spLocks noGrp="1"/>
          </p:cNvSpPr>
          <p:nvPr>
            <p:ph type="body" sz="quarter" idx="30"/>
          </p:nvPr>
        </p:nvSpPr>
        <p:spPr>
          <a:xfrm>
            <a:off x="15082126" y="9376171"/>
            <a:ext cx="3646949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41" name="Текст 18"/>
          <p:cNvSpPr>
            <a:spLocks noGrp="1"/>
          </p:cNvSpPr>
          <p:nvPr>
            <p:ph type="body" sz="quarter" idx="31" hasCustomPrompt="1"/>
          </p:nvPr>
        </p:nvSpPr>
        <p:spPr>
          <a:xfrm>
            <a:off x="15081878" y="8495851"/>
            <a:ext cx="3647126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42" name="Текст 14"/>
          <p:cNvSpPr>
            <a:spLocks noGrp="1"/>
          </p:cNvSpPr>
          <p:nvPr>
            <p:ph type="body" sz="quarter" idx="32"/>
          </p:nvPr>
        </p:nvSpPr>
        <p:spPr>
          <a:xfrm>
            <a:off x="10368527" y="9376171"/>
            <a:ext cx="3646949" cy="195446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40"/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43" name="Текст 18"/>
          <p:cNvSpPr>
            <a:spLocks noGrp="1"/>
          </p:cNvSpPr>
          <p:nvPr>
            <p:ph type="body" sz="quarter" idx="33" hasCustomPrompt="1"/>
          </p:nvPr>
        </p:nvSpPr>
        <p:spPr>
          <a:xfrm>
            <a:off x="10368360" y="8495851"/>
            <a:ext cx="3647126" cy="603093"/>
          </a:xfrm>
        </p:spPr>
        <p:txBody>
          <a:bodyPr>
            <a:spAutoFit/>
          </a:bodyPr>
          <a:lstStyle>
            <a:lvl1pPr marL="0" indent="0">
              <a:buNone/>
              <a:defRPr sz="4355">
                <a:solidFill>
                  <a:schemeClr val="bg2"/>
                </a:solidFill>
              </a:defRPr>
            </a:lvl1pPr>
            <a:lvl2pPr marL="1144436" indent="0">
              <a:buNone/>
              <a:defRPr/>
            </a:lvl2pPr>
            <a:lvl3pPr marL="2288876" indent="0">
              <a:buNone/>
              <a:defRPr/>
            </a:lvl3pPr>
            <a:lvl4pPr marL="3433313" indent="0">
              <a:buNone/>
              <a:defRPr/>
            </a:lvl4pPr>
            <a:lvl5pPr marL="4577755" indent="0">
              <a:buNone/>
              <a:defRPr/>
            </a:lvl5pPr>
          </a:lstStyle>
          <a:p>
            <a:pPr lvl="0"/>
            <a:r>
              <a:rPr lang="ru-RU" dirty="0"/>
              <a:t>Год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3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40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5" y="12958175"/>
            <a:ext cx="2473895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177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2" name="Рисунок 51"/>
          <p:cNvSpPr>
            <a:spLocks noGrp="1"/>
          </p:cNvSpPr>
          <p:nvPr>
            <p:ph type="pic" sz="quarter" idx="34"/>
          </p:nvPr>
        </p:nvSpPr>
        <p:spPr>
          <a:xfrm>
            <a:off x="4054321" y="4108181"/>
            <a:ext cx="5702715" cy="4268608"/>
          </a:xfrm>
          <a:custGeom>
            <a:avLst/>
            <a:gdLst>
              <a:gd name="connsiteX0" fmla="*/ 0 w 2500507"/>
              <a:gd name="connsiteY0" fmla="*/ 0 h 2352675"/>
              <a:gd name="connsiteX1" fmla="*/ 2022763 w 2500507"/>
              <a:gd name="connsiteY1" fmla="*/ 0 h 2352675"/>
              <a:gd name="connsiteX2" fmla="*/ 2022763 w 2500507"/>
              <a:gd name="connsiteY2" fmla="*/ 30192 h 2352675"/>
              <a:gd name="connsiteX3" fmla="*/ 2500507 w 2500507"/>
              <a:gd name="connsiteY3" fmla="*/ 1180072 h 2352675"/>
              <a:gd name="connsiteX4" fmla="*/ 2022763 w 2500507"/>
              <a:gd name="connsiteY4" fmla="*/ 2329953 h 2352675"/>
              <a:gd name="connsiteX5" fmla="*/ 2022763 w 2500507"/>
              <a:gd name="connsiteY5" fmla="*/ 2352675 h 2352675"/>
              <a:gd name="connsiteX6" fmla="*/ 0 w 2500507"/>
              <a:gd name="connsiteY6" fmla="*/ 2352675 h 2352675"/>
              <a:gd name="connsiteX7" fmla="*/ 0 w 2500507"/>
              <a:gd name="connsiteY7" fmla="*/ 2329953 h 2352675"/>
              <a:gd name="connsiteX8" fmla="*/ 477744 w 2500507"/>
              <a:gd name="connsiteY8" fmla="*/ 1180072 h 2352675"/>
              <a:gd name="connsiteX9" fmla="*/ 0 w 2500507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0507" h="2352675">
                <a:moveTo>
                  <a:pt x="0" y="0"/>
                </a:moveTo>
                <a:lnTo>
                  <a:pt x="2022763" y="0"/>
                </a:lnTo>
                <a:lnTo>
                  <a:pt x="2022763" y="30192"/>
                </a:lnTo>
                <a:lnTo>
                  <a:pt x="2500507" y="1180072"/>
                </a:lnTo>
                <a:lnTo>
                  <a:pt x="2022763" y="2329953"/>
                </a:lnTo>
                <a:lnTo>
                  <a:pt x="2022763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3" name="Рисунок 52"/>
          <p:cNvSpPr>
            <a:spLocks noGrp="1"/>
          </p:cNvSpPr>
          <p:nvPr>
            <p:ph type="pic" sz="quarter" idx="38"/>
          </p:nvPr>
        </p:nvSpPr>
        <p:spPr>
          <a:xfrm>
            <a:off x="9299423" y="4108181"/>
            <a:ext cx="5702715" cy="4268608"/>
          </a:xfrm>
          <a:custGeom>
            <a:avLst/>
            <a:gdLst>
              <a:gd name="connsiteX0" fmla="*/ 0 w 2500507"/>
              <a:gd name="connsiteY0" fmla="*/ 0 h 2352675"/>
              <a:gd name="connsiteX1" fmla="*/ 2022763 w 2500507"/>
              <a:gd name="connsiteY1" fmla="*/ 0 h 2352675"/>
              <a:gd name="connsiteX2" fmla="*/ 2022763 w 2500507"/>
              <a:gd name="connsiteY2" fmla="*/ 30192 h 2352675"/>
              <a:gd name="connsiteX3" fmla="*/ 2500507 w 2500507"/>
              <a:gd name="connsiteY3" fmla="*/ 1180072 h 2352675"/>
              <a:gd name="connsiteX4" fmla="*/ 2022763 w 2500507"/>
              <a:gd name="connsiteY4" fmla="*/ 2329953 h 2352675"/>
              <a:gd name="connsiteX5" fmla="*/ 2022763 w 2500507"/>
              <a:gd name="connsiteY5" fmla="*/ 2352675 h 2352675"/>
              <a:gd name="connsiteX6" fmla="*/ 0 w 2500507"/>
              <a:gd name="connsiteY6" fmla="*/ 2352675 h 2352675"/>
              <a:gd name="connsiteX7" fmla="*/ 0 w 2500507"/>
              <a:gd name="connsiteY7" fmla="*/ 2329953 h 2352675"/>
              <a:gd name="connsiteX8" fmla="*/ 477744 w 2500507"/>
              <a:gd name="connsiteY8" fmla="*/ 1180072 h 2352675"/>
              <a:gd name="connsiteX9" fmla="*/ 0 w 2500507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0507" h="2352675">
                <a:moveTo>
                  <a:pt x="0" y="0"/>
                </a:moveTo>
                <a:lnTo>
                  <a:pt x="2022763" y="0"/>
                </a:lnTo>
                <a:lnTo>
                  <a:pt x="2022763" y="30192"/>
                </a:lnTo>
                <a:lnTo>
                  <a:pt x="2500507" y="1180072"/>
                </a:lnTo>
                <a:lnTo>
                  <a:pt x="2022763" y="2329953"/>
                </a:lnTo>
                <a:lnTo>
                  <a:pt x="2022763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4" name="Рисунок 53"/>
          <p:cNvSpPr>
            <a:spLocks noGrp="1"/>
          </p:cNvSpPr>
          <p:nvPr>
            <p:ph type="pic" sz="quarter" idx="39"/>
          </p:nvPr>
        </p:nvSpPr>
        <p:spPr>
          <a:xfrm>
            <a:off x="14481329" y="4108181"/>
            <a:ext cx="5702715" cy="4268608"/>
          </a:xfrm>
          <a:custGeom>
            <a:avLst/>
            <a:gdLst>
              <a:gd name="connsiteX0" fmla="*/ 0 w 2500507"/>
              <a:gd name="connsiteY0" fmla="*/ 0 h 2352675"/>
              <a:gd name="connsiteX1" fmla="*/ 2022763 w 2500507"/>
              <a:gd name="connsiteY1" fmla="*/ 0 h 2352675"/>
              <a:gd name="connsiteX2" fmla="*/ 2022763 w 2500507"/>
              <a:gd name="connsiteY2" fmla="*/ 30192 h 2352675"/>
              <a:gd name="connsiteX3" fmla="*/ 2500507 w 2500507"/>
              <a:gd name="connsiteY3" fmla="*/ 1180072 h 2352675"/>
              <a:gd name="connsiteX4" fmla="*/ 2022763 w 2500507"/>
              <a:gd name="connsiteY4" fmla="*/ 2329953 h 2352675"/>
              <a:gd name="connsiteX5" fmla="*/ 2022763 w 2500507"/>
              <a:gd name="connsiteY5" fmla="*/ 2352675 h 2352675"/>
              <a:gd name="connsiteX6" fmla="*/ 0 w 2500507"/>
              <a:gd name="connsiteY6" fmla="*/ 2352675 h 2352675"/>
              <a:gd name="connsiteX7" fmla="*/ 0 w 2500507"/>
              <a:gd name="connsiteY7" fmla="*/ 2329953 h 2352675"/>
              <a:gd name="connsiteX8" fmla="*/ 477744 w 2500507"/>
              <a:gd name="connsiteY8" fmla="*/ 1180072 h 2352675"/>
              <a:gd name="connsiteX9" fmla="*/ 0 w 2500507"/>
              <a:gd name="connsiteY9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0507" h="2352675">
                <a:moveTo>
                  <a:pt x="0" y="0"/>
                </a:moveTo>
                <a:lnTo>
                  <a:pt x="2022763" y="0"/>
                </a:lnTo>
                <a:lnTo>
                  <a:pt x="2022763" y="30192"/>
                </a:lnTo>
                <a:lnTo>
                  <a:pt x="2500507" y="1180072"/>
                </a:lnTo>
                <a:lnTo>
                  <a:pt x="2022763" y="2329953"/>
                </a:lnTo>
                <a:lnTo>
                  <a:pt x="2022763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7" name="Рисунок 56"/>
          <p:cNvSpPr>
            <a:spLocks noGrp="1"/>
          </p:cNvSpPr>
          <p:nvPr>
            <p:ph type="pic" sz="quarter" idx="36"/>
          </p:nvPr>
        </p:nvSpPr>
        <p:spPr>
          <a:xfrm>
            <a:off x="19771192" y="4108181"/>
            <a:ext cx="4644407" cy="4268608"/>
          </a:xfrm>
          <a:custGeom>
            <a:avLst/>
            <a:gdLst>
              <a:gd name="connsiteX0" fmla="*/ 0 w 2036464"/>
              <a:gd name="connsiteY0" fmla="*/ 0 h 2352675"/>
              <a:gd name="connsiteX1" fmla="*/ 2036464 w 2036464"/>
              <a:gd name="connsiteY1" fmla="*/ 0 h 2352675"/>
              <a:gd name="connsiteX2" fmla="*/ 2036464 w 2036464"/>
              <a:gd name="connsiteY2" fmla="*/ 2352675 h 2352675"/>
              <a:gd name="connsiteX3" fmla="*/ 0 w 2036464"/>
              <a:gd name="connsiteY3" fmla="*/ 2352675 h 2352675"/>
              <a:gd name="connsiteX4" fmla="*/ 0 w 2036464"/>
              <a:gd name="connsiteY4" fmla="*/ 2329953 h 2352675"/>
              <a:gd name="connsiteX5" fmla="*/ 477744 w 2036464"/>
              <a:gd name="connsiteY5" fmla="*/ 1180072 h 2352675"/>
              <a:gd name="connsiteX6" fmla="*/ 0 w 2036464"/>
              <a:gd name="connsiteY6" fmla="*/ 30192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6464" h="2352675">
                <a:moveTo>
                  <a:pt x="0" y="0"/>
                </a:moveTo>
                <a:lnTo>
                  <a:pt x="2036464" y="0"/>
                </a:lnTo>
                <a:lnTo>
                  <a:pt x="2036464" y="2352675"/>
                </a:lnTo>
                <a:lnTo>
                  <a:pt x="0" y="2352675"/>
                </a:lnTo>
                <a:lnTo>
                  <a:pt x="0" y="2329953"/>
                </a:lnTo>
                <a:lnTo>
                  <a:pt x="477744" y="1180072"/>
                </a:lnTo>
                <a:lnTo>
                  <a:pt x="0" y="30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60" name="Рисунок 59"/>
          <p:cNvSpPr>
            <a:spLocks noGrp="1"/>
          </p:cNvSpPr>
          <p:nvPr>
            <p:ph type="pic" sz="quarter" idx="37"/>
          </p:nvPr>
        </p:nvSpPr>
        <p:spPr>
          <a:xfrm>
            <a:off x="-31590" y="4108179"/>
            <a:ext cx="4571421" cy="4269791"/>
          </a:xfrm>
          <a:custGeom>
            <a:avLst/>
            <a:gdLst>
              <a:gd name="connsiteX0" fmla="*/ 0 w 2004461"/>
              <a:gd name="connsiteY0" fmla="*/ 0 h 2353328"/>
              <a:gd name="connsiteX1" fmla="*/ 1526717 w 2004461"/>
              <a:gd name="connsiteY1" fmla="*/ 0 h 2353328"/>
              <a:gd name="connsiteX2" fmla="*/ 1526717 w 2004461"/>
              <a:gd name="connsiteY2" fmla="*/ 30192 h 2353328"/>
              <a:gd name="connsiteX3" fmla="*/ 2004461 w 2004461"/>
              <a:gd name="connsiteY3" fmla="*/ 1180072 h 2353328"/>
              <a:gd name="connsiteX4" fmla="*/ 1526717 w 2004461"/>
              <a:gd name="connsiteY4" fmla="*/ 2329953 h 2353328"/>
              <a:gd name="connsiteX5" fmla="*/ 1526717 w 2004461"/>
              <a:gd name="connsiteY5" fmla="*/ 2352675 h 2353328"/>
              <a:gd name="connsiteX6" fmla="*/ 1517277 w 2004461"/>
              <a:gd name="connsiteY6" fmla="*/ 2352675 h 2353328"/>
              <a:gd name="connsiteX7" fmla="*/ 1517005 w 2004461"/>
              <a:gd name="connsiteY7" fmla="*/ 2353328 h 2353328"/>
              <a:gd name="connsiteX8" fmla="*/ 1029549 w 2004461"/>
              <a:gd name="connsiteY8" fmla="*/ 2353328 h 2353328"/>
              <a:gd name="connsiteX9" fmla="*/ 1029549 w 2004461"/>
              <a:gd name="connsiteY9" fmla="*/ 2352675 h 2353328"/>
              <a:gd name="connsiteX10" fmla="*/ 0 w 2004461"/>
              <a:gd name="connsiteY10" fmla="*/ 2352675 h 23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4461" h="2353328">
                <a:moveTo>
                  <a:pt x="0" y="0"/>
                </a:moveTo>
                <a:lnTo>
                  <a:pt x="1526717" y="0"/>
                </a:lnTo>
                <a:lnTo>
                  <a:pt x="1526717" y="30192"/>
                </a:lnTo>
                <a:lnTo>
                  <a:pt x="2004461" y="1180072"/>
                </a:lnTo>
                <a:lnTo>
                  <a:pt x="1526717" y="2329953"/>
                </a:lnTo>
                <a:lnTo>
                  <a:pt x="1526717" y="2352675"/>
                </a:lnTo>
                <a:lnTo>
                  <a:pt x="1517277" y="2352675"/>
                </a:lnTo>
                <a:lnTo>
                  <a:pt x="1517005" y="2353328"/>
                </a:lnTo>
                <a:lnTo>
                  <a:pt x="1029549" y="2353328"/>
                </a:lnTo>
                <a:lnTo>
                  <a:pt x="1029549" y="2352675"/>
                </a:lnTo>
                <a:lnTo>
                  <a:pt x="0" y="2352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244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бъект 8"/>
          <p:cNvSpPr>
            <a:spLocks noGrp="1" noChangeAspect="1"/>
          </p:cNvSpPr>
          <p:nvPr>
            <p:ph sz="quarter" idx="19"/>
          </p:nvPr>
        </p:nvSpPr>
        <p:spPr>
          <a:xfrm>
            <a:off x="941330" y="4615608"/>
            <a:ext cx="5640712" cy="2244192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564" h="2348657">
                <a:moveTo>
                  <a:pt x="0" y="8480"/>
                </a:moveTo>
                <a:lnTo>
                  <a:pt x="1496108" y="0"/>
                </a:lnTo>
                <a:lnTo>
                  <a:pt x="1689564" y="1174922"/>
                </a:lnTo>
                <a:lnTo>
                  <a:pt x="1500654" y="2348655"/>
                </a:lnTo>
                <a:lnTo>
                  <a:pt x="207" y="2348657"/>
                </a:lnTo>
                <a:lnTo>
                  <a:pt x="178597" y="1187231"/>
                </a:lnTo>
                <a:lnTo>
                  <a:pt x="0" y="84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941331" y="2568317"/>
            <a:ext cx="22501342" cy="1206356"/>
          </a:xfrm>
        </p:spPr>
        <p:txBody>
          <a:bodyPr/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37" name="Объект 8"/>
          <p:cNvSpPr>
            <a:spLocks noGrp="1" noChangeAspect="1"/>
          </p:cNvSpPr>
          <p:nvPr>
            <p:ph sz="quarter" idx="20"/>
          </p:nvPr>
        </p:nvSpPr>
        <p:spPr>
          <a:xfrm>
            <a:off x="6561540" y="4615608"/>
            <a:ext cx="5640712" cy="2244192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564" h="2348657">
                <a:moveTo>
                  <a:pt x="0" y="8480"/>
                </a:moveTo>
                <a:lnTo>
                  <a:pt x="1496108" y="0"/>
                </a:lnTo>
                <a:lnTo>
                  <a:pt x="1689564" y="1174922"/>
                </a:lnTo>
                <a:lnTo>
                  <a:pt x="1500654" y="2348655"/>
                </a:lnTo>
                <a:lnTo>
                  <a:pt x="207" y="2348657"/>
                </a:lnTo>
                <a:lnTo>
                  <a:pt x="178597" y="1187231"/>
                </a:lnTo>
                <a:lnTo>
                  <a:pt x="0" y="84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Объект 8"/>
          <p:cNvSpPr>
            <a:spLocks noGrp="1" noChangeAspect="1"/>
          </p:cNvSpPr>
          <p:nvPr>
            <p:ph sz="quarter" idx="21"/>
          </p:nvPr>
        </p:nvSpPr>
        <p:spPr>
          <a:xfrm>
            <a:off x="12181748" y="4615608"/>
            <a:ext cx="5640712" cy="2244192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564" h="2348657">
                <a:moveTo>
                  <a:pt x="0" y="8480"/>
                </a:moveTo>
                <a:lnTo>
                  <a:pt x="1496108" y="0"/>
                </a:lnTo>
                <a:lnTo>
                  <a:pt x="1689564" y="1174922"/>
                </a:lnTo>
                <a:lnTo>
                  <a:pt x="1500654" y="2348655"/>
                </a:lnTo>
                <a:lnTo>
                  <a:pt x="207" y="2348657"/>
                </a:lnTo>
                <a:lnTo>
                  <a:pt x="178597" y="1187231"/>
                </a:lnTo>
                <a:lnTo>
                  <a:pt x="0" y="84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Объект 8"/>
          <p:cNvSpPr>
            <a:spLocks noGrp="1" noChangeAspect="1"/>
          </p:cNvSpPr>
          <p:nvPr>
            <p:ph sz="quarter" idx="22"/>
          </p:nvPr>
        </p:nvSpPr>
        <p:spPr>
          <a:xfrm>
            <a:off x="17801960" y="4615608"/>
            <a:ext cx="5640712" cy="2244192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564" h="2348657">
                <a:moveTo>
                  <a:pt x="0" y="8480"/>
                </a:moveTo>
                <a:lnTo>
                  <a:pt x="1496108" y="0"/>
                </a:lnTo>
                <a:lnTo>
                  <a:pt x="1689564" y="1174922"/>
                </a:lnTo>
                <a:lnTo>
                  <a:pt x="1500654" y="2348655"/>
                </a:lnTo>
                <a:lnTo>
                  <a:pt x="207" y="2348657"/>
                </a:lnTo>
                <a:lnTo>
                  <a:pt x="178597" y="1187231"/>
                </a:lnTo>
                <a:lnTo>
                  <a:pt x="0" y="84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1" name="Объект 19"/>
          <p:cNvSpPr>
            <a:spLocks noGrp="1"/>
          </p:cNvSpPr>
          <p:nvPr>
            <p:ph sz="quarter" idx="23"/>
          </p:nvPr>
        </p:nvSpPr>
        <p:spPr>
          <a:xfrm>
            <a:off x="941331" y="7281411"/>
            <a:ext cx="22501342" cy="277447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3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40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5" y="12958198"/>
            <a:ext cx="2473895" cy="33502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23" b="1">
                <a:solidFill>
                  <a:srgbClr val="00A3E0"/>
                </a:solidFill>
              </a:defRPr>
            </a:lvl1pPr>
          </a:lstStyle>
          <a:p>
            <a:pPr algn="l"/>
            <a:endParaRPr lang="ru-RU" sz="2177" dirty="0"/>
          </a:p>
        </p:txBody>
      </p:sp>
    </p:spTree>
    <p:extLst>
      <p:ext uri="{BB962C8B-B14F-4D97-AF65-F5344CB8AC3E}">
        <p14:creationId xmlns:p14="http://schemas.microsoft.com/office/powerpoint/2010/main" val="2076579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941331" y="2568317"/>
            <a:ext cx="22501342" cy="1206356"/>
          </a:xfrm>
        </p:spPr>
        <p:txBody>
          <a:bodyPr/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  <a:endParaRPr lang="en-US" dirty="0"/>
          </a:p>
        </p:txBody>
      </p:sp>
      <p:sp>
        <p:nvSpPr>
          <p:cNvPr id="30" name="Объект 8"/>
          <p:cNvSpPr>
            <a:spLocks noGrp="1" noChangeAspect="1"/>
          </p:cNvSpPr>
          <p:nvPr>
            <p:ph sz="quarter" idx="19"/>
          </p:nvPr>
        </p:nvSpPr>
        <p:spPr>
          <a:xfrm>
            <a:off x="941325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Объект 8"/>
          <p:cNvSpPr>
            <a:spLocks noGrp="1" noChangeAspect="1"/>
          </p:cNvSpPr>
          <p:nvPr>
            <p:ph sz="quarter" idx="20"/>
          </p:nvPr>
        </p:nvSpPr>
        <p:spPr>
          <a:xfrm>
            <a:off x="5389190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2" name="Объект 8"/>
          <p:cNvSpPr>
            <a:spLocks noGrp="1" noChangeAspect="1"/>
          </p:cNvSpPr>
          <p:nvPr>
            <p:ph sz="quarter" idx="21"/>
          </p:nvPr>
        </p:nvSpPr>
        <p:spPr>
          <a:xfrm>
            <a:off x="9837054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3" name="Объект 8"/>
          <p:cNvSpPr>
            <a:spLocks noGrp="1" noChangeAspect="1"/>
          </p:cNvSpPr>
          <p:nvPr>
            <p:ph sz="quarter" idx="22"/>
          </p:nvPr>
        </p:nvSpPr>
        <p:spPr>
          <a:xfrm>
            <a:off x="14284919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4" name="Объект 8"/>
          <p:cNvSpPr>
            <a:spLocks noGrp="1" noChangeAspect="1"/>
          </p:cNvSpPr>
          <p:nvPr>
            <p:ph sz="quarter" idx="23"/>
          </p:nvPr>
        </p:nvSpPr>
        <p:spPr>
          <a:xfrm>
            <a:off x="18732784" y="4615609"/>
            <a:ext cx="4709889" cy="2244190"/>
          </a:xfrm>
          <a:custGeom>
            <a:avLst/>
            <a:gdLst>
              <a:gd name="connsiteX0" fmla="*/ 0 w 3898900"/>
              <a:gd name="connsiteY0" fmla="*/ 0 h 2320925"/>
              <a:gd name="connsiteX1" fmla="*/ 2738438 w 3898900"/>
              <a:gd name="connsiteY1" fmla="*/ 0 h 2320925"/>
              <a:gd name="connsiteX2" fmla="*/ 3898900 w 3898900"/>
              <a:gd name="connsiteY2" fmla="*/ 1160463 h 2320925"/>
              <a:gd name="connsiteX3" fmla="*/ 2738438 w 3898900"/>
              <a:gd name="connsiteY3" fmla="*/ 2320925 h 2320925"/>
              <a:gd name="connsiteX4" fmla="*/ 0 w 3898900"/>
              <a:gd name="connsiteY4" fmla="*/ 2320925 h 2320925"/>
              <a:gd name="connsiteX5" fmla="*/ 1160463 w 3898900"/>
              <a:gd name="connsiteY5" fmla="*/ 1160463 h 2320925"/>
              <a:gd name="connsiteX6" fmla="*/ 0 w 3898900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1160463 w 3205881"/>
              <a:gd name="connsiteY5" fmla="*/ 1160463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323065 w 3205881"/>
              <a:gd name="connsiteY5" fmla="*/ 1141212 h 2320925"/>
              <a:gd name="connsiteX6" fmla="*/ 0 w 3205881"/>
              <a:gd name="connsiteY6" fmla="*/ 0 h 2320925"/>
              <a:gd name="connsiteX0" fmla="*/ 0 w 3205881"/>
              <a:gd name="connsiteY0" fmla="*/ 0 h 2320925"/>
              <a:gd name="connsiteX1" fmla="*/ 2738438 w 3205881"/>
              <a:gd name="connsiteY1" fmla="*/ 0 h 2320925"/>
              <a:gd name="connsiteX2" fmla="*/ 3205881 w 3205881"/>
              <a:gd name="connsiteY2" fmla="*/ 1141212 h 2320925"/>
              <a:gd name="connsiteX3" fmla="*/ 2738438 w 3205881"/>
              <a:gd name="connsiteY3" fmla="*/ 2320925 h 2320925"/>
              <a:gd name="connsiteX4" fmla="*/ 0 w 3205881"/>
              <a:gd name="connsiteY4" fmla="*/ 2320925 h 2320925"/>
              <a:gd name="connsiteX5" fmla="*/ 525196 w 3205881"/>
              <a:gd name="connsiteY5" fmla="*/ 1189338 h 2320925"/>
              <a:gd name="connsiteX6" fmla="*/ 0 w 3205881"/>
              <a:gd name="connsiteY6" fmla="*/ 0 h 2320925"/>
              <a:gd name="connsiteX0" fmla="*/ 0 w 3883845"/>
              <a:gd name="connsiteY0" fmla="*/ 0 h 2330550"/>
              <a:gd name="connsiteX1" fmla="*/ 2738438 w 3883845"/>
              <a:gd name="connsiteY1" fmla="*/ 0 h 2330550"/>
              <a:gd name="connsiteX2" fmla="*/ 3205881 w 3883845"/>
              <a:gd name="connsiteY2" fmla="*/ 1141212 h 2330550"/>
              <a:gd name="connsiteX3" fmla="*/ 3883845 w 3883845"/>
              <a:gd name="connsiteY3" fmla="*/ 2330550 h 2330550"/>
              <a:gd name="connsiteX4" fmla="*/ 0 w 3883845"/>
              <a:gd name="connsiteY4" fmla="*/ 2320925 h 2330550"/>
              <a:gd name="connsiteX5" fmla="*/ 525196 w 3883845"/>
              <a:gd name="connsiteY5" fmla="*/ 1189338 h 2330550"/>
              <a:gd name="connsiteX6" fmla="*/ 0 w 3883845"/>
              <a:gd name="connsiteY6" fmla="*/ 0 h 2330550"/>
              <a:gd name="connsiteX0" fmla="*/ 0 w 3922346"/>
              <a:gd name="connsiteY0" fmla="*/ 0 h 2330550"/>
              <a:gd name="connsiteX1" fmla="*/ 3922346 w 3922346"/>
              <a:gd name="connsiteY1" fmla="*/ 0 h 2330550"/>
              <a:gd name="connsiteX2" fmla="*/ 3205881 w 3922346"/>
              <a:gd name="connsiteY2" fmla="*/ 1141212 h 2330550"/>
              <a:gd name="connsiteX3" fmla="*/ 3883845 w 3922346"/>
              <a:gd name="connsiteY3" fmla="*/ 2330550 h 2330550"/>
              <a:gd name="connsiteX4" fmla="*/ 0 w 3922346"/>
              <a:gd name="connsiteY4" fmla="*/ 2320925 h 2330550"/>
              <a:gd name="connsiteX5" fmla="*/ 525196 w 3922346"/>
              <a:gd name="connsiteY5" fmla="*/ 1189338 h 2330550"/>
              <a:gd name="connsiteX6" fmla="*/ 0 w 3922346"/>
              <a:gd name="connsiteY6" fmla="*/ 0 h 2330550"/>
              <a:gd name="connsiteX0" fmla="*/ 0 w 4418665"/>
              <a:gd name="connsiteY0" fmla="*/ 0 h 2330550"/>
              <a:gd name="connsiteX1" fmla="*/ 3922346 w 4418665"/>
              <a:gd name="connsiteY1" fmla="*/ 0 h 2330550"/>
              <a:gd name="connsiteX2" fmla="*/ 4418665 w 4418665"/>
              <a:gd name="connsiteY2" fmla="*/ 1170087 h 2330550"/>
              <a:gd name="connsiteX3" fmla="*/ 3883845 w 4418665"/>
              <a:gd name="connsiteY3" fmla="*/ 2330550 h 2330550"/>
              <a:gd name="connsiteX4" fmla="*/ 0 w 4418665"/>
              <a:gd name="connsiteY4" fmla="*/ 2320925 h 2330550"/>
              <a:gd name="connsiteX5" fmla="*/ 525196 w 4418665"/>
              <a:gd name="connsiteY5" fmla="*/ 1189338 h 2330550"/>
              <a:gd name="connsiteX6" fmla="*/ 0 w 4418665"/>
              <a:gd name="connsiteY6" fmla="*/ 0 h 2330550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31971 w 4418665"/>
              <a:gd name="connsiteY3" fmla="*/ 2320925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609683"/>
              <a:gd name="connsiteX1" fmla="*/ 3922346 w 4418665"/>
              <a:gd name="connsiteY1" fmla="*/ 0 h 2609683"/>
              <a:gd name="connsiteX2" fmla="*/ 4418665 w 4418665"/>
              <a:gd name="connsiteY2" fmla="*/ 1170087 h 2609683"/>
              <a:gd name="connsiteX3" fmla="*/ 3893470 w 4418665"/>
              <a:gd name="connsiteY3" fmla="*/ 2609683 h 2609683"/>
              <a:gd name="connsiteX4" fmla="*/ 0 w 4418665"/>
              <a:gd name="connsiteY4" fmla="*/ 2320925 h 2609683"/>
              <a:gd name="connsiteX5" fmla="*/ 525196 w 4418665"/>
              <a:gd name="connsiteY5" fmla="*/ 1189338 h 2609683"/>
              <a:gd name="connsiteX6" fmla="*/ 0 w 4418665"/>
              <a:gd name="connsiteY6" fmla="*/ 0 h 2609683"/>
              <a:gd name="connsiteX0" fmla="*/ 0 w 4418665"/>
              <a:gd name="connsiteY0" fmla="*/ 0 h 2340176"/>
              <a:gd name="connsiteX1" fmla="*/ 3922346 w 4418665"/>
              <a:gd name="connsiteY1" fmla="*/ 0 h 2340176"/>
              <a:gd name="connsiteX2" fmla="*/ 4418665 w 4418665"/>
              <a:gd name="connsiteY2" fmla="*/ 1170087 h 2340176"/>
              <a:gd name="connsiteX3" fmla="*/ 3931971 w 4418665"/>
              <a:gd name="connsiteY3" fmla="*/ 2340176 h 2340176"/>
              <a:gd name="connsiteX4" fmla="*/ 0 w 4418665"/>
              <a:gd name="connsiteY4" fmla="*/ 2320925 h 2340176"/>
              <a:gd name="connsiteX5" fmla="*/ 525196 w 4418665"/>
              <a:gd name="connsiteY5" fmla="*/ 1189338 h 2340176"/>
              <a:gd name="connsiteX6" fmla="*/ 0 w 4418665"/>
              <a:gd name="connsiteY6" fmla="*/ 0 h 2340176"/>
              <a:gd name="connsiteX0" fmla="*/ 0 w 4418665"/>
              <a:gd name="connsiteY0" fmla="*/ 0 h 2320925"/>
              <a:gd name="connsiteX1" fmla="*/ 3922346 w 4418665"/>
              <a:gd name="connsiteY1" fmla="*/ 0 h 2320925"/>
              <a:gd name="connsiteX2" fmla="*/ 4418665 w 4418665"/>
              <a:gd name="connsiteY2" fmla="*/ 1170087 h 2320925"/>
              <a:gd name="connsiteX3" fmla="*/ 3951222 w 4418665"/>
              <a:gd name="connsiteY3" fmla="*/ 2215048 h 2320925"/>
              <a:gd name="connsiteX4" fmla="*/ 0 w 4418665"/>
              <a:gd name="connsiteY4" fmla="*/ 2320925 h 2320925"/>
              <a:gd name="connsiteX5" fmla="*/ 525196 w 4418665"/>
              <a:gd name="connsiteY5" fmla="*/ 1189338 h 2320925"/>
              <a:gd name="connsiteX6" fmla="*/ 0 w 4418665"/>
              <a:gd name="connsiteY6" fmla="*/ 0 h 2320925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0 w 4418665"/>
              <a:gd name="connsiteY4" fmla="*/ 2320925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4418665"/>
              <a:gd name="connsiteY0" fmla="*/ 0 h 2369052"/>
              <a:gd name="connsiteX1" fmla="*/ 3922346 w 4418665"/>
              <a:gd name="connsiteY1" fmla="*/ 0 h 2369052"/>
              <a:gd name="connsiteX2" fmla="*/ 4418665 w 4418665"/>
              <a:gd name="connsiteY2" fmla="*/ 1170087 h 2369052"/>
              <a:gd name="connsiteX3" fmla="*/ 3931972 w 4418665"/>
              <a:gd name="connsiteY3" fmla="*/ 2340177 h 2369052"/>
              <a:gd name="connsiteX4" fmla="*/ 211756 w 4418665"/>
              <a:gd name="connsiteY4" fmla="*/ 2369052 h 2369052"/>
              <a:gd name="connsiteX5" fmla="*/ 525196 w 4418665"/>
              <a:gd name="connsiteY5" fmla="*/ 1189338 h 2369052"/>
              <a:gd name="connsiteX6" fmla="*/ 0 w 4418665"/>
              <a:gd name="connsiteY6" fmla="*/ 0 h 2369052"/>
              <a:gd name="connsiteX0" fmla="*/ 0 w 4418665"/>
              <a:gd name="connsiteY0" fmla="*/ 0 h 2340177"/>
              <a:gd name="connsiteX1" fmla="*/ 3922346 w 4418665"/>
              <a:gd name="connsiteY1" fmla="*/ 0 h 2340177"/>
              <a:gd name="connsiteX2" fmla="*/ 4418665 w 4418665"/>
              <a:gd name="connsiteY2" fmla="*/ 1170087 h 2340177"/>
              <a:gd name="connsiteX3" fmla="*/ 3931972 w 4418665"/>
              <a:gd name="connsiteY3" fmla="*/ 2340177 h 2340177"/>
              <a:gd name="connsiteX4" fmla="*/ 19251 w 4418665"/>
              <a:gd name="connsiteY4" fmla="*/ 2340176 h 2340177"/>
              <a:gd name="connsiteX5" fmla="*/ 525196 w 4418665"/>
              <a:gd name="connsiteY5" fmla="*/ 1189338 h 2340177"/>
              <a:gd name="connsiteX6" fmla="*/ 0 w 4418665"/>
              <a:gd name="connsiteY6" fmla="*/ 0 h 2340177"/>
              <a:gd name="connsiteX0" fmla="*/ 0 w 3931972"/>
              <a:gd name="connsiteY0" fmla="*/ 0 h 2340177"/>
              <a:gd name="connsiteX1" fmla="*/ 3922346 w 3931972"/>
              <a:gd name="connsiteY1" fmla="*/ 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1915746 w 3931972"/>
              <a:gd name="connsiteY1" fmla="*/ 3048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931972"/>
              <a:gd name="connsiteY0" fmla="*/ 0 h 2340177"/>
              <a:gd name="connsiteX1" fmla="*/ 2512646 w 3931972"/>
              <a:gd name="connsiteY1" fmla="*/ 12700 h 2340177"/>
              <a:gd name="connsiteX2" fmla="*/ 3021665 w 3931972"/>
              <a:gd name="connsiteY2" fmla="*/ 1144687 h 2340177"/>
              <a:gd name="connsiteX3" fmla="*/ 3931972 w 3931972"/>
              <a:gd name="connsiteY3" fmla="*/ 2340177 h 2340177"/>
              <a:gd name="connsiteX4" fmla="*/ 19251 w 3931972"/>
              <a:gd name="connsiteY4" fmla="*/ 2340176 h 2340177"/>
              <a:gd name="connsiteX5" fmla="*/ 525196 w 3931972"/>
              <a:gd name="connsiteY5" fmla="*/ 1189338 h 2340177"/>
              <a:gd name="connsiteX6" fmla="*/ 0 w 3931972"/>
              <a:gd name="connsiteY6" fmla="*/ 0 h 2340177"/>
              <a:gd name="connsiteX0" fmla="*/ 0 w 3021665"/>
              <a:gd name="connsiteY0" fmla="*/ 0 h 2340177"/>
              <a:gd name="connsiteX1" fmla="*/ 2512646 w 3021665"/>
              <a:gd name="connsiteY1" fmla="*/ 127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550746 w 3021665"/>
              <a:gd name="connsiteY1" fmla="*/ 4699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12700 h 2352877"/>
              <a:gd name="connsiteX1" fmla="*/ 2512646 w 3021665"/>
              <a:gd name="connsiteY1" fmla="*/ 0 h 2352877"/>
              <a:gd name="connsiteX2" fmla="*/ 3021665 w 3021665"/>
              <a:gd name="connsiteY2" fmla="*/ 1157387 h 2352877"/>
              <a:gd name="connsiteX3" fmla="*/ 2534972 w 3021665"/>
              <a:gd name="connsiteY3" fmla="*/ 2352877 h 2352877"/>
              <a:gd name="connsiteX4" fmla="*/ 19251 w 3021665"/>
              <a:gd name="connsiteY4" fmla="*/ 2352876 h 2352877"/>
              <a:gd name="connsiteX5" fmla="*/ 525196 w 3021665"/>
              <a:gd name="connsiteY5" fmla="*/ 1202038 h 2352877"/>
              <a:gd name="connsiteX6" fmla="*/ 0 w 3021665"/>
              <a:gd name="connsiteY6" fmla="*/ 12700 h 2352877"/>
              <a:gd name="connsiteX0" fmla="*/ 0 w 3021665"/>
              <a:gd name="connsiteY0" fmla="*/ 0 h 2340177"/>
              <a:gd name="connsiteX1" fmla="*/ 2499946 w 3021665"/>
              <a:gd name="connsiteY1" fmla="*/ 15240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446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78765"/>
              <a:gd name="connsiteY0" fmla="*/ 0 h 2340177"/>
              <a:gd name="connsiteX1" fmla="*/ 2499946 w 2678765"/>
              <a:gd name="connsiteY1" fmla="*/ 0 h 2340177"/>
              <a:gd name="connsiteX2" fmla="*/ 2678765 w 2678765"/>
              <a:gd name="connsiteY2" fmla="*/ 1347887 h 2340177"/>
              <a:gd name="connsiteX3" fmla="*/ 2534972 w 2678765"/>
              <a:gd name="connsiteY3" fmla="*/ 2340177 h 2340177"/>
              <a:gd name="connsiteX4" fmla="*/ 19251 w 2678765"/>
              <a:gd name="connsiteY4" fmla="*/ 2340176 h 2340177"/>
              <a:gd name="connsiteX5" fmla="*/ 525196 w 2678765"/>
              <a:gd name="connsiteY5" fmla="*/ 1189338 h 2340177"/>
              <a:gd name="connsiteX6" fmla="*/ 0 w 26787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53497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3021665"/>
              <a:gd name="connsiteY0" fmla="*/ 0 h 2340177"/>
              <a:gd name="connsiteX1" fmla="*/ 2499946 w 3021665"/>
              <a:gd name="connsiteY1" fmla="*/ 0 h 2340177"/>
              <a:gd name="connsiteX2" fmla="*/ 3021665 w 3021665"/>
              <a:gd name="connsiteY2" fmla="*/ 1170087 h 2340177"/>
              <a:gd name="connsiteX3" fmla="*/ 2138732 w 3021665"/>
              <a:gd name="connsiteY3" fmla="*/ 2340177 h 2340177"/>
              <a:gd name="connsiteX4" fmla="*/ 19251 w 3021665"/>
              <a:gd name="connsiteY4" fmla="*/ 2340176 h 2340177"/>
              <a:gd name="connsiteX5" fmla="*/ 525196 w 3021665"/>
              <a:gd name="connsiteY5" fmla="*/ 1189338 h 2340177"/>
              <a:gd name="connsiteX6" fmla="*/ 0 w 3021665"/>
              <a:gd name="connsiteY6" fmla="*/ 0 h 2340177"/>
              <a:gd name="connsiteX0" fmla="*/ 0 w 2625425"/>
              <a:gd name="connsiteY0" fmla="*/ 0 h 2340177"/>
              <a:gd name="connsiteX1" fmla="*/ 2499946 w 2625425"/>
              <a:gd name="connsiteY1" fmla="*/ 0 h 2340177"/>
              <a:gd name="connsiteX2" fmla="*/ 2625425 w 2625425"/>
              <a:gd name="connsiteY2" fmla="*/ 1210727 h 2340177"/>
              <a:gd name="connsiteX3" fmla="*/ 2138732 w 2625425"/>
              <a:gd name="connsiteY3" fmla="*/ 2340177 h 2340177"/>
              <a:gd name="connsiteX4" fmla="*/ 19251 w 2625425"/>
              <a:gd name="connsiteY4" fmla="*/ 2340176 h 2340177"/>
              <a:gd name="connsiteX5" fmla="*/ 525196 w 2625425"/>
              <a:gd name="connsiteY5" fmla="*/ 1189338 h 2340177"/>
              <a:gd name="connsiteX6" fmla="*/ 0 w 2625425"/>
              <a:gd name="connsiteY6" fmla="*/ 0 h 2340177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13873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625425"/>
              <a:gd name="connsiteY0" fmla="*/ 10160 h 2350336"/>
              <a:gd name="connsiteX1" fmla="*/ 2073226 w 2625425"/>
              <a:gd name="connsiteY1" fmla="*/ 0 h 2350336"/>
              <a:gd name="connsiteX2" fmla="*/ 2625425 w 2625425"/>
              <a:gd name="connsiteY2" fmla="*/ 1220887 h 2350336"/>
              <a:gd name="connsiteX3" fmla="*/ 1661212 w 2625425"/>
              <a:gd name="connsiteY3" fmla="*/ 2147137 h 2350336"/>
              <a:gd name="connsiteX4" fmla="*/ 19251 w 2625425"/>
              <a:gd name="connsiteY4" fmla="*/ 2350336 h 2350336"/>
              <a:gd name="connsiteX5" fmla="*/ 525196 w 2625425"/>
              <a:gd name="connsiteY5" fmla="*/ 1199498 h 2350336"/>
              <a:gd name="connsiteX6" fmla="*/ 0 w 2625425"/>
              <a:gd name="connsiteY6" fmla="*/ 10160 h 2350336"/>
              <a:gd name="connsiteX0" fmla="*/ 0 w 2625425"/>
              <a:gd name="connsiteY0" fmla="*/ 10160 h 2350337"/>
              <a:gd name="connsiteX1" fmla="*/ 2073226 w 2625425"/>
              <a:gd name="connsiteY1" fmla="*/ 0 h 2350337"/>
              <a:gd name="connsiteX2" fmla="*/ 2625425 w 2625425"/>
              <a:gd name="connsiteY2" fmla="*/ 1220887 h 2350337"/>
              <a:gd name="connsiteX3" fmla="*/ 2077772 w 2625425"/>
              <a:gd name="connsiteY3" fmla="*/ 2350337 h 2350337"/>
              <a:gd name="connsiteX4" fmla="*/ 19251 w 2625425"/>
              <a:gd name="connsiteY4" fmla="*/ 2350336 h 2350337"/>
              <a:gd name="connsiteX5" fmla="*/ 525196 w 2625425"/>
              <a:gd name="connsiteY5" fmla="*/ 1199498 h 2350337"/>
              <a:gd name="connsiteX6" fmla="*/ 0 w 2625425"/>
              <a:gd name="connsiteY6" fmla="*/ 10160 h 2350337"/>
              <a:gd name="connsiteX0" fmla="*/ 0 w 2269825"/>
              <a:gd name="connsiteY0" fmla="*/ 10160 h 2350337"/>
              <a:gd name="connsiteX1" fmla="*/ 2073226 w 2269825"/>
              <a:gd name="connsiteY1" fmla="*/ 0 h 2350337"/>
              <a:gd name="connsiteX2" fmla="*/ 2269825 w 2269825"/>
              <a:gd name="connsiteY2" fmla="*/ 1190407 h 2350337"/>
              <a:gd name="connsiteX3" fmla="*/ 2077772 w 2269825"/>
              <a:gd name="connsiteY3" fmla="*/ 2350337 h 2350337"/>
              <a:gd name="connsiteX4" fmla="*/ 19251 w 2269825"/>
              <a:gd name="connsiteY4" fmla="*/ 2350336 h 2350337"/>
              <a:gd name="connsiteX5" fmla="*/ 525196 w 2269825"/>
              <a:gd name="connsiteY5" fmla="*/ 1199498 h 2350337"/>
              <a:gd name="connsiteX6" fmla="*/ 0 w 2269825"/>
              <a:gd name="connsiteY6" fmla="*/ 10160 h 2350337"/>
              <a:gd name="connsiteX0" fmla="*/ 0 w 2605105"/>
              <a:gd name="connsiteY0" fmla="*/ 10160 h 2350337"/>
              <a:gd name="connsiteX1" fmla="*/ 2073226 w 2605105"/>
              <a:gd name="connsiteY1" fmla="*/ 0 h 2350337"/>
              <a:gd name="connsiteX2" fmla="*/ 2605105 w 2605105"/>
              <a:gd name="connsiteY2" fmla="*/ 1220887 h 2350337"/>
              <a:gd name="connsiteX3" fmla="*/ 2077772 w 2605105"/>
              <a:gd name="connsiteY3" fmla="*/ 2350337 h 2350337"/>
              <a:gd name="connsiteX4" fmla="*/ 19251 w 2605105"/>
              <a:gd name="connsiteY4" fmla="*/ 2350336 h 2350337"/>
              <a:gd name="connsiteX5" fmla="*/ 525196 w 2605105"/>
              <a:gd name="connsiteY5" fmla="*/ 1199498 h 2350337"/>
              <a:gd name="connsiteX6" fmla="*/ 0 w 2605105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525196 w 2262314"/>
              <a:gd name="connsiteY5" fmla="*/ 1199498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19251 w 2262314"/>
              <a:gd name="connsiteY4" fmla="*/ 2350336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2073226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262314"/>
              <a:gd name="connsiteY0" fmla="*/ 10160 h 2350337"/>
              <a:gd name="connsiteX1" fmla="*/ 1592733 w 2262314"/>
              <a:gd name="connsiteY1" fmla="*/ 0 h 2350337"/>
              <a:gd name="connsiteX2" fmla="*/ 2262314 w 2262314"/>
              <a:gd name="connsiteY2" fmla="*/ 1157364 h 2350337"/>
              <a:gd name="connsiteX3" fmla="*/ 2077772 w 2262314"/>
              <a:gd name="connsiteY3" fmla="*/ 2350337 h 2350337"/>
              <a:gd name="connsiteX4" fmla="*/ 207 w 2262314"/>
              <a:gd name="connsiteY4" fmla="*/ 2350337 h 2350337"/>
              <a:gd name="connsiteX5" fmla="*/ 178597 w 2262314"/>
              <a:gd name="connsiteY5" fmla="*/ 1188911 h 2350337"/>
              <a:gd name="connsiteX6" fmla="*/ 0 w 2262314"/>
              <a:gd name="connsiteY6" fmla="*/ 10160 h 2350337"/>
              <a:gd name="connsiteX0" fmla="*/ 0 w 2077772"/>
              <a:gd name="connsiteY0" fmla="*/ 10160 h 2350337"/>
              <a:gd name="connsiteX1" fmla="*/ 1592733 w 2077772"/>
              <a:gd name="connsiteY1" fmla="*/ 0 h 2350337"/>
              <a:gd name="connsiteX2" fmla="*/ 1794925 w 2077772"/>
              <a:gd name="connsiteY2" fmla="*/ 1169505 h 2350337"/>
              <a:gd name="connsiteX3" fmla="*/ 2077772 w 2077772"/>
              <a:gd name="connsiteY3" fmla="*/ 2350337 h 2350337"/>
              <a:gd name="connsiteX4" fmla="*/ 207 w 2077772"/>
              <a:gd name="connsiteY4" fmla="*/ 2350337 h 2350337"/>
              <a:gd name="connsiteX5" fmla="*/ 178597 w 2077772"/>
              <a:gd name="connsiteY5" fmla="*/ 1188911 h 2350337"/>
              <a:gd name="connsiteX6" fmla="*/ 0 w 2077772"/>
              <a:gd name="connsiteY6" fmla="*/ 10160 h 2350337"/>
              <a:gd name="connsiteX0" fmla="*/ 0 w 1794925"/>
              <a:gd name="connsiteY0" fmla="*/ 10160 h 2350337"/>
              <a:gd name="connsiteX1" fmla="*/ 1592733 w 1794925"/>
              <a:gd name="connsiteY1" fmla="*/ 0 h 2350337"/>
              <a:gd name="connsiteX2" fmla="*/ 1794925 w 1794925"/>
              <a:gd name="connsiteY2" fmla="*/ 1169505 h 2350337"/>
              <a:gd name="connsiteX3" fmla="*/ 1606016 w 1794925"/>
              <a:gd name="connsiteY3" fmla="*/ 2350337 h 2350337"/>
              <a:gd name="connsiteX4" fmla="*/ 207 w 1794925"/>
              <a:gd name="connsiteY4" fmla="*/ 2350337 h 2350337"/>
              <a:gd name="connsiteX5" fmla="*/ 178597 w 1794925"/>
              <a:gd name="connsiteY5" fmla="*/ 1188911 h 2350337"/>
              <a:gd name="connsiteX6" fmla="*/ 0 w 1794925"/>
              <a:gd name="connsiteY6" fmla="*/ 10160 h 2350337"/>
              <a:gd name="connsiteX0" fmla="*/ 0 w 1794925"/>
              <a:gd name="connsiteY0" fmla="*/ -1 h 2340176"/>
              <a:gd name="connsiteX1" fmla="*/ 1531580 w 1794925"/>
              <a:gd name="connsiteY1" fmla="*/ 305526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22303 h 2362480"/>
              <a:gd name="connsiteX1" fmla="*/ 1597101 w 1794925"/>
              <a:gd name="connsiteY1" fmla="*/ 0 h 2362480"/>
              <a:gd name="connsiteX2" fmla="*/ 1794925 w 1794925"/>
              <a:gd name="connsiteY2" fmla="*/ 1181648 h 2362480"/>
              <a:gd name="connsiteX3" fmla="*/ 1606016 w 1794925"/>
              <a:gd name="connsiteY3" fmla="*/ 2362480 h 2362480"/>
              <a:gd name="connsiteX4" fmla="*/ 207 w 1794925"/>
              <a:gd name="connsiteY4" fmla="*/ 2362480 h 2362480"/>
              <a:gd name="connsiteX5" fmla="*/ 178597 w 1794925"/>
              <a:gd name="connsiteY5" fmla="*/ 1201054 h 2362480"/>
              <a:gd name="connsiteX6" fmla="*/ 0 w 1794925"/>
              <a:gd name="connsiteY6" fmla="*/ 22303 h 2362480"/>
              <a:gd name="connsiteX0" fmla="*/ 0 w 1794925"/>
              <a:gd name="connsiteY0" fmla="*/ -1 h 2340176"/>
              <a:gd name="connsiteX1" fmla="*/ 1601469 w 1794925"/>
              <a:gd name="connsiteY1" fmla="*/ 281242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 h 2340178"/>
              <a:gd name="connsiteX1" fmla="*/ 1610206 w 1794925"/>
              <a:gd name="connsiteY1" fmla="*/ 14124 h 2340178"/>
              <a:gd name="connsiteX2" fmla="*/ 1794925 w 1794925"/>
              <a:gd name="connsiteY2" fmla="*/ 1159346 h 2340178"/>
              <a:gd name="connsiteX3" fmla="*/ 1606016 w 1794925"/>
              <a:gd name="connsiteY3" fmla="*/ 2340178 h 2340178"/>
              <a:gd name="connsiteX4" fmla="*/ 207 w 1794925"/>
              <a:gd name="connsiteY4" fmla="*/ 2340178 h 2340178"/>
              <a:gd name="connsiteX5" fmla="*/ 178597 w 1794925"/>
              <a:gd name="connsiteY5" fmla="*/ 1178752 h 2340178"/>
              <a:gd name="connsiteX6" fmla="*/ 0 w 1794925"/>
              <a:gd name="connsiteY6" fmla="*/ 1 h 2340178"/>
              <a:gd name="connsiteX0" fmla="*/ 0 w 1794925"/>
              <a:gd name="connsiteY0" fmla="*/ -1 h 2340176"/>
              <a:gd name="connsiteX1" fmla="*/ 1614574 w 1794925"/>
              <a:gd name="connsiteY1" fmla="*/ 184108 h 2340176"/>
              <a:gd name="connsiteX2" fmla="*/ 1794925 w 1794925"/>
              <a:gd name="connsiteY2" fmla="*/ 1159344 h 2340176"/>
              <a:gd name="connsiteX3" fmla="*/ 1606016 w 1794925"/>
              <a:gd name="connsiteY3" fmla="*/ 2340176 h 2340176"/>
              <a:gd name="connsiteX4" fmla="*/ 207 w 1794925"/>
              <a:gd name="connsiteY4" fmla="*/ 2340176 h 2340176"/>
              <a:gd name="connsiteX5" fmla="*/ 178597 w 1794925"/>
              <a:gd name="connsiteY5" fmla="*/ 1178750 h 2340176"/>
              <a:gd name="connsiteX6" fmla="*/ 0 w 1794925"/>
              <a:gd name="connsiteY6" fmla="*/ -1 h 2340176"/>
              <a:gd name="connsiteX0" fmla="*/ 0 w 1794925"/>
              <a:gd name="connsiteY0" fmla="*/ 10161 h 2350338"/>
              <a:gd name="connsiteX1" fmla="*/ 1601470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597101 w 1794925"/>
              <a:gd name="connsiteY1" fmla="*/ 111257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10161 h 2350338"/>
              <a:gd name="connsiteX1" fmla="*/ 1601469 w 1794925"/>
              <a:gd name="connsiteY1" fmla="*/ 0 h 2350338"/>
              <a:gd name="connsiteX2" fmla="*/ 1794925 w 1794925"/>
              <a:gd name="connsiteY2" fmla="*/ 1169506 h 2350338"/>
              <a:gd name="connsiteX3" fmla="*/ 1606016 w 1794925"/>
              <a:gd name="connsiteY3" fmla="*/ 2350338 h 2350338"/>
              <a:gd name="connsiteX4" fmla="*/ 207 w 1794925"/>
              <a:gd name="connsiteY4" fmla="*/ 2350338 h 2350338"/>
              <a:gd name="connsiteX5" fmla="*/ 178597 w 1794925"/>
              <a:gd name="connsiteY5" fmla="*/ 1188912 h 2350338"/>
              <a:gd name="connsiteX6" fmla="*/ 0 w 1794925"/>
              <a:gd name="connsiteY6" fmla="*/ 10161 h 2350338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59345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676986"/>
              <a:gd name="connsiteY0" fmla="*/ 0 h 2340177"/>
              <a:gd name="connsiteX1" fmla="*/ 1601469 w 1676986"/>
              <a:gd name="connsiteY1" fmla="*/ 1980 h 2340177"/>
              <a:gd name="connsiteX2" fmla="*/ 1676986 w 1676986"/>
              <a:gd name="connsiteY2" fmla="*/ 1159346 h 2340177"/>
              <a:gd name="connsiteX3" fmla="*/ 1606016 w 1676986"/>
              <a:gd name="connsiteY3" fmla="*/ 2340177 h 2340177"/>
              <a:gd name="connsiteX4" fmla="*/ 207 w 1676986"/>
              <a:gd name="connsiteY4" fmla="*/ 2340177 h 2340177"/>
              <a:gd name="connsiteX5" fmla="*/ 178597 w 1676986"/>
              <a:gd name="connsiteY5" fmla="*/ 1178751 h 2340177"/>
              <a:gd name="connsiteX6" fmla="*/ 0 w 1676986"/>
              <a:gd name="connsiteY6" fmla="*/ 0 h 2340177"/>
              <a:gd name="connsiteX0" fmla="*/ 0 w 1794925"/>
              <a:gd name="connsiteY0" fmla="*/ 0 h 2340177"/>
              <a:gd name="connsiteX1" fmla="*/ 1601469 w 1794925"/>
              <a:gd name="connsiteY1" fmla="*/ 1980 h 2340177"/>
              <a:gd name="connsiteX2" fmla="*/ 1794925 w 1794925"/>
              <a:gd name="connsiteY2" fmla="*/ 1135062 h 2340177"/>
              <a:gd name="connsiteX3" fmla="*/ 1606016 w 1794925"/>
              <a:gd name="connsiteY3" fmla="*/ 2340177 h 2340177"/>
              <a:gd name="connsiteX4" fmla="*/ 207 w 1794925"/>
              <a:gd name="connsiteY4" fmla="*/ 2340177 h 2340177"/>
              <a:gd name="connsiteX5" fmla="*/ 178597 w 1794925"/>
              <a:gd name="connsiteY5" fmla="*/ 1178751 h 2340177"/>
              <a:gd name="connsiteX6" fmla="*/ 0 w 1794925"/>
              <a:gd name="connsiteY6" fmla="*/ 0 h 2340177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606016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794925"/>
              <a:gd name="connsiteY0" fmla="*/ 8478 h 2348655"/>
              <a:gd name="connsiteX1" fmla="*/ 1488582 w 1794925"/>
              <a:gd name="connsiteY1" fmla="*/ 0 h 2348655"/>
              <a:gd name="connsiteX2" fmla="*/ 1794925 w 1794925"/>
              <a:gd name="connsiteY2" fmla="*/ 1143540 h 2348655"/>
              <a:gd name="connsiteX3" fmla="*/ 1493129 w 1794925"/>
              <a:gd name="connsiteY3" fmla="*/ 2348655 h 2348655"/>
              <a:gd name="connsiteX4" fmla="*/ 207 w 1794925"/>
              <a:gd name="connsiteY4" fmla="*/ 2348655 h 2348655"/>
              <a:gd name="connsiteX5" fmla="*/ 178597 w 1794925"/>
              <a:gd name="connsiteY5" fmla="*/ 1187229 h 2348655"/>
              <a:gd name="connsiteX6" fmla="*/ 0 w 1794925"/>
              <a:gd name="connsiteY6" fmla="*/ 8478 h 2348655"/>
              <a:gd name="connsiteX0" fmla="*/ 0 w 1689564"/>
              <a:gd name="connsiteY0" fmla="*/ 8478 h 2348655"/>
              <a:gd name="connsiteX1" fmla="*/ 1488582 w 1689564"/>
              <a:gd name="connsiteY1" fmla="*/ 0 h 2348655"/>
              <a:gd name="connsiteX2" fmla="*/ 1689564 w 1689564"/>
              <a:gd name="connsiteY2" fmla="*/ 1174920 h 2348655"/>
              <a:gd name="connsiteX3" fmla="*/ 1493129 w 1689564"/>
              <a:gd name="connsiteY3" fmla="*/ 2348655 h 2348655"/>
              <a:gd name="connsiteX4" fmla="*/ 207 w 1689564"/>
              <a:gd name="connsiteY4" fmla="*/ 2348655 h 2348655"/>
              <a:gd name="connsiteX5" fmla="*/ 178597 w 1689564"/>
              <a:gd name="connsiteY5" fmla="*/ 1187229 h 2348655"/>
              <a:gd name="connsiteX6" fmla="*/ 0 w 1689564"/>
              <a:gd name="connsiteY6" fmla="*/ 8478 h 2348655"/>
              <a:gd name="connsiteX0" fmla="*/ 0 w 1689564"/>
              <a:gd name="connsiteY0" fmla="*/ 0 h 2340177"/>
              <a:gd name="connsiteX1" fmla="*/ 1447190 w 1689564"/>
              <a:gd name="connsiteY1" fmla="*/ 294847 h 2340177"/>
              <a:gd name="connsiteX2" fmla="*/ 1689564 w 1689564"/>
              <a:gd name="connsiteY2" fmla="*/ 1166442 h 2340177"/>
              <a:gd name="connsiteX3" fmla="*/ 1493129 w 1689564"/>
              <a:gd name="connsiteY3" fmla="*/ 2340177 h 2340177"/>
              <a:gd name="connsiteX4" fmla="*/ 207 w 1689564"/>
              <a:gd name="connsiteY4" fmla="*/ 2340177 h 2340177"/>
              <a:gd name="connsiteX5" fmla="*/ 178597 w 1689564"/>
              <a:gd name="connsiteY5" fmla="*/ 1178751 h 2340177"/>
              <a:gd name="connsiteX6" fmla="*/ 0 w 1689564"/>
              <a:gd name="connsiteY6" fmla="*/ 0 h 234017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493129 w 1689564"/>
              <a:gd name="connsiteY3" fmla="*/ 2348657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372716 w 1689564"/>
              <a:gd name="connsiteY3" fmla="*/ 1783841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496108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500654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689564"/>
              <a:gd name="connsiteY0" fmla="*/ 8480 h 2348657"/>
              <a:gd name="connsiteX1" fmla="*/ 1217299 w 1689564"/>
              <a:gd name="connsiteY1" fmla="*/ 0 h 2348657"/>
              <a:gd name="connsiteX2" fmla="*/ 1689564 w 1689564"/>
              <a:gd name="connsiteY2" fmla="*/ 1174922 h 2348657"/>
              <a:gd name="connsiteX3" fmla="*/ 1205759 w 1689564"/>
              <a:gd name="connsiteY3" fmla="*/ 2348655 h 2348657"/>
              <a:gd name="connsiteX4" fmla="*/ 207 w 1689564"/>
              <a:gd name="connsiteY4" fmla="*/ 2348657 h 2348657"/>
              <a:gd name="connsiteX5" fmla="*/ 178597 w 1689564"/>
              <a:gd name="connsiteY5" fmla="*/ 1187231 h 2348657"/>
              <a:gd name="connsiteX6" fmla="*/ 0 w 1689564"/>
              <a:gd name="connsiteY6" fmla="*/ 8480 h 2348657"/>
              <a:gd name="connsiteX0" fmla="*/ 0 w 1308881"/>
              <a:gd name="connsiteY0" fmla="*/ 8480 h 2348657"/>
              <a:gd name="connsiteX1" fmla="*/ 1217299 w 1308881"/>
              <a:gd name="connsiteY1" fmla="*/ 0 h 2348657"/>
              <a:gd name="connsiteX2" fmla="*/ 1308881 w 1308881"/>
              <a:gd name="connsiteY2" fmla="*/ 1480448 h 2348657"/>
              <a:gd name="connsiteX3" fmla="*/ 1205759 w 1308881"/>
              <a:gd name="connsiteY3" fmla="*/ 2348655 h 2348657"/>
              <a:gd name="connsiteX4" fmla="*/ 207 w 1308881"/>
              <a:gd name="connsiteY4" fmla="*/ 2348657 h 2348657"/>
              <a:gd name="connsiteX5" fmla="*/ 178597 w 1308881"/>
              <a:gd name="connsiteY5" fmla="*/ 1187231 h 2348657"/>
              <a:gd name="connsiteX6" fmla="*/ 0 w 1308881"/>
              <a:gd name="connsiteY6" fmla="*/ 8480 h 2348657"/>
              <a:gd name="connsiteX0" fmla="*/ 0 w 1410754"/>
              <a:gd name="connsiteY0" fmla="*/ 8480 h 2348657"/>
              <a:gd name="connsiteX1" fmla="*/ 1217299 w 1410754"/>
              <a:gd name="connsiteY1" fmla="*/ 0 h 2348657"/>
              <a:gd name="connsiteX2" fmla="*/ 1410754 w 1410754"/>
              <a:gd name="connsiteY2" fmla="*/ 1174922 h 2348657"/>
              <a:gd name="connsiteX3" fmla="*/ 1205759 w 1410754"/>
              <a:gd name="connsiteY3" fmla="*/ 2348655 h 2348657"/>
              <a:gd name="connsiteX4" fmla="*/ 207 w 1410754"/>
              <a:gd name="connsiteY4" fmla="*/ 2348657 h 2348657"/>
              <a:gd name="connsiteX5" fmla="*/ 178597 w 1410754"/>
              <a:gd name="connsiteY5" fmla="*/ 1187231 h 2348657"/>
              <a:gd name="connsiteX6" fmla="*/ 0 w 1410754"/>
              <a:gd name="connsiteY6" fmla="*/ 8480 h 2348657"/>
              <a:gd name="connsiteX0" fmla="*/ 0 w 1410754"/>
              <a:gd name="connsiteY0" fmla="*/ 8480 h 2356106"/>
              <a:gd name="connsiteX1" fmla="*/ 1217299 w 1410754"/>
              <a:gd name="connsiteY1" fmla="*/ 0 h 2356106"/>
              <a:gd name="connsiteX2" fmla="*/ 1410754 w 1410754"/>
              <a:gd name="connsiteY2" fmla="*/ 1174922 h 2356106"/>
              <a:gd name="connsiteX3" fmla="*/ 1219163 w 1410754"/>
              <a:gd name="connsiteY3" fmla="*/ 2356106 h 2356106"/>
              <a:gd name="connsiteX4" fmla="*/ 207 w 1410754"/>
              <a:gd name="connsiteY4" fmla="*/ 2348657 h 2356106"/>
              <a:gd name="connsiteX5" fmla="*/ 178597 w 1410754"/>
              <a:gd name="connsiteY5" fmla="*/ 1187231 h 2356106"/>
              <a:gd name="connsiteX6" fmla="*/ 0 w 1410754"/>
              <a:gd name="connsiteY6" fmla="*/ 8480 h 2356106"/>
              <a:gd name="connsiteX0" fmla="*/ 0 w 1410754"/>
              <a:gd name="connsiteY0" fmla="*/ 0 h 2347626"/>
              <a:gd name="connsiteX1" fmla="*/ 1126150 w 1410754"/>
              <a:gd name="connsiteY1" fmla="*/ 207625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0 h 2347626"/>
              <a:gd name="connsiteX1" fmla="*/ 1198534 w 1410754"/>
              <a:gd name="connsiteY1" fmla="*/ 103300 h 2347626"/>
              <a:gd name="connsiteX2" fmla="*/ 1410754 w 1410754"/>
              <a:gd name="connsiteY2" fmla="*/ 1166442 h 2347626"/>
              <a:gd name="connsiteX3" fmla="*/ 1219163 w 1410754"/>
              <a:gd name="connsiteY3" fmla="*/ 2347626 h 2347626"/>
              <a:gd name="connsiteX4" fmla="*/ 207 w 1410754"/>
              <a:gd name="connsiteY4" fmla="*/ 2340177 h 2347626"/>
              <a:gd name="connsiteX5" fmla="*/ 178597 w 1410754"/>
              <a:gd name="connsiteY5" fmla="*/ 1178751 h 2347626"/>
              <a:gd name="connsiteX6" fmla="*/ 0 w 1410754"/>
              <a:gd name="connsiteY6" fmla="*/ 0 h 2347626"/>
              <a:gd name="connsiteX0" fmla="*/ 0 w 1410754"/>
              <a:gd name="connsiteY0" fmla="*/ 8478 h 2356104"/>
              <a:gd name="connsiteX1" fmla="*/ 1214619 w 1410754"/>
              <a:gd name="connsiteY1" fmla="*/ 0 h 2356104"/>
              <a:gd name="connsiteX2" fmla="*/ 1410754 w 1410754"/>
              <a:gd name="connsiteY2" fmla="*/ 1174920 h 2356104"/>
              <a:gd name="connsiteX3" fmla="*/ 1219163 w 1410754"/>
              <a:gd name="connsiteY3" fmla="*/ 2356104 h 2356104"/>
              <a:gd name="connsiteX4" fmla="*/ 207 w 1410754"/>
              <a:gd name="connsiteY4" fmla="*/ 2348655 h 2356104"/>
              <a:gd name="connsiteX5" fmla="*/ 178597 w 1410754"/>
              <a:gd name="connsiteY5" fmla="*/ 1187229 h 2356104"/>
              <a:gd name="connsiteX6" fmla="*/ 0 w 1410754"/>
              <a:gd name="connsiteY6" fmla="*/ 8478 h 2356104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0184 w 1410754"/>
              <a:gd name="connsiteY3" fmla="*/ 2147452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21844 w 1410754"/>
              <a:gd name="connsiteY3" fmla="*/ 2341200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168227 w 1410754"/>
              <a:gd name="connsiteY3" fmla="*/ 2169809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  <a:gd name="connsiteX0" fmla="*/ 0 w 1410754"/>
              <a:gd name="connsiteY0" fmla="*/ 8478 h 2348655"/>
              <a:gd name="connsiteX1" fmla="*/ 1214619 w 1410754"/>
              <a:gd name="connsiteY1" fmla="*/ 0 h 2348655"/>
              <a:gd name="connsiteX2" fmla="*/ 1410754 w 1410754"/>
              <a:gd name="connsiteY2" fmla="*/ 1174920 h 2348655"/>
              <a:gd name="connsiteX3" fmla="*/ 1216482 w 1410754"/>
              <a:gd name="connsiteY3" fmla="*/ 2348653 h 2348655"/>
              <a:gd name="connsiteX4" fmla="*/ 207 w 1410754"/>
              <a:gd name="connsiteY4" fmla="*/ 2348655 h 2348655"/>
              <a:gd name="connsiteX5" fmla="*/ 178597 w 1410754"/>
              <a:gd name="connsiteY5" fmla="*/ 1187229 h 2348655"/>
              <a:gd name="connsiteX6" fmla="*/ 0 w 1410754"/>
              <a:gd name="connsiteY6" fmla="*/ 8478 h 234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754" h="2348655">
                <a:moveTo>
                  <a:pt x="0" y="8478"/>
                </a:moveTo>
                <a:lnTo>
                  <a:pt x="1214619" y="0"/>
                </a:lnTo>
                <a:lnTo>
                  <a:pt x="1410754" y="1174920"/>
                </a:lnTo>
                <a:lnTo>
                  <a:pt x="1216482" y="2348653"/>
                </a:lnTo>
                <a:lnTo>
                  <a:pt x="207" y="2348655"/>
                </a:lnTo>
                <a:lnTo>
                  <a:pt x="178597" y="1187229"/>
                </a:lnTo>
                <a:lnTo>
                  <a:pt x="0" y="8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68000" rIns="288000" anchor="ctr">
            <a:noAutofit/>
          </a:bodyPr>
          <a:lstStyle>
            <a:lvl1pPr marL="0" indent="0" algn="l">
              <a:buNone/>
              <a:defRPr sz="2723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6" name="Объект 19"/>
          <p:cNvSpPr>
            <a:spLocks noGrp="1"/>
          </p:cNvSpPr>
          <p:nvPr>
            <p:ph sz="quarter" idx="24"/>
          </p:nvPr>
        </p:nvSpPr>
        <p:spPr>
          <a:xfrm>
            <a:off x="941331" y="7281411"/>
            <a:ext cx="22501342" cy="4631524"/>
          </a:xfrm>
        </p:spPr>
        <p:txBody>
          <a:bodyPr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6273" y="12902336"/>
            <a:ext cx="5486401" cy="3908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540"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1335" y="12958175"/>
            <a:ext cx="2473895" cy="3350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177" b="1">
                <a:solidFill>
                  <a:srgbClr val="00A3E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980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5"/>
          </p:nvPr>
        </p:nvSpPr>
        <p:spPr>
          <a:xfrm>
            <a:off x="-32113" y="6038302"/>
            <a:ext cx="24471799" cy="7721616"/>
          </a:xfrm>
          <a:custGeom>
            <a:avLst/>
            <a:gdLst>
              <a:gd name="connsiteX0" fmla="*/ 0 w 10691813"/>
              <a:gd name="connsiteY0" fmla="*/ 0 h 4273550"/>
              <a:gd name="connsiteX1" fmla="*/ 10691813 w 10691813"/>
              <a:gd name="connsiteY1" fmla="*/ 0 h 4273550"/>
              <a:gd name="connsiteX2" fmla="*/ 10691813 w 10691813"/>
              <a:gd name="connsiteY2" fmla="*/ 4273550 h 4273550"/>
              <a:gd name="connsiteX3" fmla="*/ 0 w 10691813"/>
              <a:gd name="connsiteY3" fmla="*/ 4273550 h 4273550"/>
              <a:gd name="connsiteX4" fmla="*/ 0 w 10691813"/>
              <a:gd name="connsiteY4" fmla="*/ 0 h 4273550"/>
              <a:gd name="connsiteX0" fmla="*/ 0 w 10691813"/>
              <a:gd name="connsiteY0" fmla="*/ 2598 h 4276148"/>
              <a:gd name="connsiteX1" fmla="*/ 7003473 w 10691813"/>
              <a:gd name="connsiteY1" fmla="*/ 0 h 4276148"/>
              <a:gd name="connsiteX2" fmla="*/ 10691813 w 10691813"/>
              <a:gd name="connsiteY2" fmla="*/ 2598 h 4276148"/>
              <a:gd name="connsiteX3" fmla="*/ 10691813 w 10691813"/>
              <a:gd name="connsiteY3" fmla="*/ 4276148 h 4276148"/>
              <a:gd name="connsiteX4" fmla="*/ 0 w 10691813"/>
              <a:gd name="connsiteY4" fmla="*/ 4276148 h 4276148"/>
              <a:gd name="connsiteX5" fmla="*/ 0 w 10691813"/>
              <a:gd name="connsiteY5" fmla="*/ 2598 h 4276148"/>
              <a:gd name="connsiteX0" fmla="*/ 0 w 10691813"/>
              <a:gd name="connsiteY0" fmla="*/ 2598 h 4276148"/>
              <a:gd name="connsiteX1" fmla="*/ 7003473 w 10691813"/>
              <a:gd name="connsiteY1" fmla="*/ 0 h 4276148"/>
              <a:gd name="connsiteX2" fmla="*/ 7975600 w 10691813"/>
              <a:gd name="connsiteY2" fmla="*/ 1540 h 4276148"/>
              <a:gd name="connsiteX3" fmla="*/ 10691813 w 10691813"/>
              <a:gd name="connsiteY3" fmla="*/ 2598 h 4276148"/>
              <a:gd name="connsiteX4" fmla="*/ 10691813 w 10691813"/>
              <a:gd name="connsiteY4" fmla="*/ 4276148 h 4276148"/>
              <a:gd name="connsiteX5" fmla="*/ 0 w 10691813"/>
              <a:gd name="connsiteY5" fmla="*/ 4276148 h 4276148"/>
              <a:gd name="connsiteX6" fmla="*/ 0 w 10691813"/>
              <a:gd name="connsiteY6" fmla="*/ 2598 h 4276148"/>
              <a:gd name="connsiteX0" fmla="*/ 0 w 10691813"/>
              <a:gd name="connsiteY0" fmla="*/ 2598 h 4276148"/>
              <a:gd name="connsiteX1" fmla="*/ 7003473 w 10691813"/>
              <a:gd name="connsiteY1" fmla="*/ 0 h 4276148"/>
              <a:gd name="connsiteX2" fmla="*/ 8009466 w 10691813"/>
              <a:gd name="connsiteY2" fmla="*/ 645006 h 4276148"/>
              <a:gd name="connsiteX3" fmla="*/ 10691813 w 10691813"/>
              <a:gd name="connsiteY3" fmla="*/ 2598 h 4276148"/>
              <a:gd name="connsiteX4" fmla="*/ 10691813 w 10691813"/>
              <a:gd name="connsiteY4" fmla="*/ 4276148 h 4276148"/>
              <a:gd name="connsiteX5" fmla="*/ 0 w 10691813"/>
              <a:gd name="connsiteY5" fmla="*/ 4276148 h 4276148"/>
              <a:gd name="connsiteX6" fmla="*/ 0 w 10691813"/>
              <a:gd name="connsiteY6" fmla="*/ 2598 h 4276148"/>
              <a:gd name="connsiteX0" fmla="*/ 0 w 10691813"/>
              <a:gd name="connsiteY0" fmla="*/ 2598 h 4276148"/>
              <a:gd name="connsiteX1" fmla="*/ 7003473 w 10691813"/>
              <a:gd name="connsiteY1" fmla="*/ 0 h 4276148"/>
              <a:gd name="connsiteX2" fmla="*/ 7969881 w 10691813"/>
              <a:gd name="connsiteY2" fmla="*/ 724174 h 4276148"/>
              <a:gd name="connsiteX3" fmla="*/ 10691813 w 10691813"/>
              <a:gd name="connsiteY3" fmla="*/ 2598 h 4276148"/>
              <a:gd name="connsiteX4" fmla="*/ 10691813 w 10691813"/>
              <a:gd name="connsiteY4" fmla="*/ 4276148 h 4276148"/>
              <a:gd name="connsiteX5" fmla="*/ 0 w 10691813"/>
              <a:gd name="connsiteY5" fmla="*/ 4276148 h 4276148"/>
              <a:gd name="connsiteX6" fmla="*/ 0 w 10691813"/>
              <a:gd name="connsiteY6" fmla="*/ 2598 h 4276148"/>
              <a:gd name="connsiteX0" fmla="*/ 0 w 10691813"/>
              <a:gd name="connsiteY0" fmla="*/ 2598 h 4276148"/>
              <a:gd name="connsiteX1" fmla="*/ 7003473 w 10691813"/>
              <a:gd name="connsiteY1" fmla="*/ 0 h 4276148"/>
              <a:gd name="connsiteX2" fmla="*/ 7965923 w 10691813"/>
              <a:gd name="connsiteY2" fmla="*/ 641046 h 4276148"/>
              <a:gd name="connsiteX3" fmla="*/ 10691813 w 10691813"/>
              <a:gd name="connsiteY3" fmla="*/ 2598 h 4276148"/>
              <a:gd name="connsiteX4" fmla="*/ 10691813 w 10691813"/>
              <a:gd name="connsiteY4" fmla="*/ 4276148 h 4276148"/>
              <a:gd name="connsiteX5" fmla="*/ 0 w 10691813"/>
              <a:gd name="connsiteY5" fmla="*/ 4276148 h 4276148"/>
              <a:gd name="connsiteX6" fmla="*/ 0 w 10691813"/>
              <a:gd name="connsiteY6" fmla="*/ 2598 h 4276148"/>
              <a:gd name="connsiteX0" fmla="*/ 0 w 10697130"/>
              <a:gd name="connsiteY0" fmla="*/ 2598 h 4276148"/>
              <a:gd name="connsiteX1" fmla="*/ 7003473 w 10697130"/>
              <a:gd name="connsiteY1" fmla="*/ 0 h 4276148"/>
              <a:gd name="connsiteX2" fmla="*/ 7965923 w 10697130"/>
              <a:gd name="connsiteY2" fmla="*/ 641046 h 4276148"/>
              <a:gd name="connsiteX3" fmla="*/ 10697130 w 10697130"/>
              <a:gd name="connsiteY3" fmla="*/ 635236 h 4276148"/>
              <a:gd name="connsiteX4" fmla="*/ 10691813 w 10697130"/>
              <a:gd name="connsiteY4" fmla="*/ 4276148 h 4276148"/>
              <a:gd name="connsiteX5" fmla="*/ 0 w 10697130"/>
              <a:gd name="connsiteY5" fmla="*/ 4276148 h 4276148"/>
              <a:gd name="connsiteX6" fmla="*/ 0 w 10697130"/>
              <a:gd name="connsiteY6" fmla="*/ 2598 h 4276148"/>
              <a:gd name="connsiteX0" fmla="*/ 0 w 10697130"/>
              <a:gd name="connsiteY0" fmla="*/ 2598 h 4276148"/>
              <a:gd name="connsiteX1" fmla="*/ 7003473 w 10697130"/>
              <a:gd name="connsiteY1" fmla="*/ 0 h 4276148"/>
              <a:gd name="connsiteX2" fmla="*/ 7965923 w 10697130"/>
              <a:gd name="connsiteY2" fmla="*/ 641046 h 4276148"/>
              <a:gd name="connsiteX3" fmla="*/ 10697130 w 10697130"/>
              <a:gd name="connsiteY3" fmla="*/ 709664 h 4276148"/>
              <a:gd name="connsiteX4" fmla="*/ 10691813 w 10697130"/>
              <a:gd name="connsiteY4" fmla="*/ 4276148 h 4276148"/>
              <a:gd name="connsiteX5" fmla="*/ 0 w 10697130"/>
              <a:gd name="connsiteY5" fmla="*/ 4276148 h 4276148"/>
              <a:gd name="connsiteX6" fmla="*/ 0 w 10697130"/>
              <a:gd name="connsiteY6" fmla="*/ 2598 h 4276148"/>
              <a:gd name="connsiteX0" fmla="*/ 0 w 10691820"/>
              <a:gd name="connsiteY0" fmla="*/ 2598 h 4276148"/>
              <a:gd name="connsiteX1" fmla="*/ 7003473 w 10691820"/>
              <a:gd name="connsiteY1" fmla="*/ 0 h 4276148"/>
              <a:gd name="connsiteX2" fmla="*/ 7965923 w 10691820"/>
              <a:gd name="connsiteY2" fmla="*/ 641046 h 4276148"/>
              <a:gd name="connsiteX3" fmla="*/ 10362204 w 10691820"/>
              <a:gd name="connsiteY3" fmla="*/ 959529 h 4276148"/>
              <a:gd name="connsiteX4" fmla="*/ 10691813 w 10691820"/>
              <a:gd name="connsiteY4" fmla="*/ 4276148 h 4276148"/>
              <a:gd name="connsiteX5" fmla="*/ 0 w 10691820"/>
              <a:gd name="connsiteY5" fmla="*/ 4276148 h 4276148"/>
              <a:gd name="connsiteX6" fmla="*/ 0 w 10691820"/>
              <a:gd name="connsiteY6" fmla="*/ 2598 h 4276148"/>
              <a:gd name="connsiteX0" fmla="*/ 0 w 10692324"/>
              <a:gd name="connsiteY0" fmla="*/ 2598 h 4276148"/>
              <a:gd name="connsiteX1" fmla="*/ 7003473 w 10692324"/>
              <a:gd name="connsiteY1" fmla="*/ 0 h 4276148"/>
              <a:gd name="connsiteX2" fmla="*/ 7965923 w 10692324"/>
              <a:gd name="connsiteY2" fmla="*/ 641046 h 4276148"/>
              <a:gd name="connsiteX3" fmla="*/ 10691813 w 10692324"/>
              <a:gd name="connsiteY3" fmla="*/ 635236 h 4276148"/>
              <a:gd name="connsiteX4" fmla="*/ 10691813 w 10692324"/>
              <a:gd name="connsiteY4" fmla="*/ 4276148 h 4276148"/>
              <a:gd name="connsiteX5" fmla="*/ 0 w 10692324"/>
              <a:gd name="connsiteY5" fmla="*/ 4276148 h 4276148"/>
              <a:gd name="connsiteX6" fmla="*/ 0 w 10692324"/>
              <a:gd name="connsiteY6" fmla="*/ 2598 h 4276148"/>
              <a:gd name="connsiteX0" fmla="*/ 0 w 10692324"/>
              <a:gd name="connsiteY0" fmla="*/ 2598 h 4276148"/>
              <a:gd name="connsiteX1" fmla="*/ 7003473 w 10692324"/>
              <a:gd name="connsiteY1" fmla="*/ 0 h 4276148"/>
              <a:gd name="connsiteX2" fmla="*/ 7965923 w 10692324"/>
              <a:gd name="connsiteY2" fmla="*/ 641046 h 4276148"/>
              <a:gd name="connsiteX3" fmla="*/ 10691813 w 10692324"/>
              <a:gd name="connsiteY3" fmla="*/ 635236 h 4276148"/>
              <a:gd name="connsiteX4" fmla="*/ 10691813 w 10692324"/>
              <a:gd name="connsiteY4" fmla="*/ 4276148 h 4276148"/>
              <a:gd name="connsiteX5" fmla="*/ 0 w 10692324"/>
              <a:gd name="connsiteY5" fmla="*/ 4276148 h 4276148"/>
              <a:gd name="connsiteX6" fmla="*/ 0 w 10692324"/>
              <a:gd name="connsiteY6" fmla="*/ 2598 h 4276148"/>
              <a:gd name="connsiteX0" fmla="*/ 0 w 10692324"/>
              <a:gd name="connsiteY0" fmla="*/ 2615 h 4276165"/>
              <a:gd name="connsiteX1" fmla="*/ 7003473 w 10692324"/>
              <a:gd name="connsiteY1" fmla="*/ 17 h 4276165"/>
              <a:gd name="connsiteX2" fmla="*/ 7965923 w 10692324"/>
              <a:gd name="connsiteY2" fmla="*/ 641063 h 4276165"/>
              <a:gd name="connsiteX3" fmla="*/ 10691813 w 10692324"/>
              <a:gd name="connsiteY3" fmla="*/ 635253 h 4276165"/>
              <a:gd name="connsiteX4" fmla="*/ 10691813 w 10692324"/>
              <a:gd name="connsiteY4" fmla="*/ 4276165 h 4276165"/>
              <a:gd name="connsiteX5" fmla="*/ 0 w 10692324"/>
              <a:gd name="connsiteY5" fmla="*/ 4276165 h 4276165"/>
              <a:gd name="connsiteX6" fmla="*/ 0 w 10692324"/>
              <a:gd name="connsiteY6" fmla="*/ 2615 h 4276165"/>
              <a:gd name="connsiteX0" fmla="*/ 0 w 10692324"/>
              <a:gd name="connsiteY0" fmla="*/ 2615 h 4276165"/>
              <a:gd name="connsiteX1" fmla="*/ 7003473 w 10692324"/>
              <a:gd name="connsiteY1" fmla="*/ 17 h 4276165"/>
              <a:gd name="connsiteX2" fmla="*/ 7965923 w 10692324"/>
              <a:gd name="connsiteY2" fmla="*/ 641063 h 4276165"/>
              <a:gd name="connsiteX3" fmla="*/ 10691813 w 10692324"/>
              <a:gd name="connsiteY3" fmla="*/ 635253 h 4276165"/>
              <a:gd name="connsiteX4" fmla="*/ 10691813 w 10692324"/>
              <a:gd name="connsiteY4" fmla="*/ 4276165 h 4276165"/>
              <a:gd name="connsiteX5" fmla="*/ 0 w 10692324"/>
              <a:gd name="connsiteY5" fmla="*/ 4276165 h 4276165"/>
              <a:gd name="connsiteX6" fmla="*/ 0 w 10692324"/>
              <a:gd name="connsiteY6" fmla="*/ 2615 h 4276165"/>
              <a:gd name="connsiteX0" fmla="*/ 0 w 10692324"/>
              <a:gd name="connsiteY0" fmla="*/ 2598 h 4276148"/>
              <a:gd name="connsiteX1" fmla="*/ 7003473 w 10692324"/>
              <a:gd name="connsiteY1" fmla="*/ 0 h 4276148"/>
              <a:gd name="connsiteX2" fmla="*/ 7965923 w 10692324"/>
              <a:gd name="connsiteY2" fmla="*/ 641046 h 4276148"/>
              <a:gd name="connsiteX3" fmla="*/ 10691813 w 10692324"/>
              <a:gd name="connsiteY3" fmla="*/ 635236 h 4276148"/>
              <a:gd name="connsiteX4" fmla="*/ 10691813 w 10692324"/>
              <a:gd name="connsiteY4" fmla="*/ 4276148 h 4276148"/>
              <a:gd name="connsiteX5" fmla="*/ 0 w 10692324"/>
              <a:gd name="connsiteY5" fmla="*/ 4276148 h 4276148"/>
              <a:gd name="connsiteX6" fmla="*/ 0 w 10692324"/>
              <a:gd name="connsiteY6" fmla="*/ 2598 h 4276148"/>
              <a:gd name="connsiteX0" fmla="*/ 0 w 14069622"/>
              <a:gd name="connsiteY0" fmla="*/ 2598 h 4276148"/>
              <a:gd name="connsiteX1" fmla="*/ 10380771 w 14069622"/>
              <a:gd name="connsiteY1" fmla="*/ 0 h 4276148"/>
              <a:gd name="connsiteX2" fmla="*/ 11343221 w 14069622"/>
              <a:gd name="connsiteY2" fmla="*/ 641046 h 4276148"/>
              <a:gd name="connsiteX3" fmla="*/ 14069111 w 14069622"/>
              <a:gd name="connsiteY3" fmla="*/ 635236 h 4276148"/>
              <a:gd name="connsiteX4" fmla="*/ 14069111 w 14069622"/>
              <a:gd name="connsiteY4" fmla="*/ 4276148 h 4276148"/>
              <a:gd name="connsiteX5" fmla="*/ 3377298 w 14069622"/>
              <a:gd name="connsiteY5" fmla="*/ 4276148 h 4276148"/>
              <a:gd name="connsiteX6" fmla="*/ 0 w 14069622"/>
              <a:gd name="connsiteY6" fmla="*/ 2598 h 4276148"/>
              <a:gd name="connsiteX0" fmla="*/ 0 w 14069622"/>
              <a:gd name="connsiteY0" fmla="*/ 2598 h 4276148"/>
              <a:gd name="connsiteX1" fmla="*/ 10380771 w 14069622"/>
              <a:gd name="connsiteY1" fmla="*/ 0 h 4276148"/>
              <a:gd name="connsiteX2" fmla="*/ 11343221 w 14069622"/>
              <a:gd name="connsiteY2" fmla="*/ 641046 h 4276148"/>
              <a:gd name="connsiteX3" fmla="*/ 14069111 w 14069622"/>
              <a:gd name="connsiteY3" fmla="*/ 635236 h 4276148"/>
              <a:gd name="connsiteX4" fmla="*/ 14069111 w 14069622"/>
              <a:gd name="connsiteY4" fmla="*/ 4276148 h 4276148"/>
              <a:gd name="connsiteX5" fmla="*/ 0 w 14069622"/>
              <a:gd name="connsiteY5" fmla="*/ 4255828 h 4276148"/>
              <a:gd name="connsiteX6" fmla="*/ 0 w 14069622"/>
              <a:gd name="connsiteY6" fmla="*/ 2598 h 4276148"/>
              <a:gd name="connsiteX0" fmla="*/ 0 w 14307253"/>
              <a:gd name="connsiteY0" fmla="*/ 2598 h 4276148"/>
              <a:gd name="connsiteX1" fmla="*/ 10380771 w 14307253"/>
              <a:gd name="connsiteY1" fmla="*/ 0 h 4276148"/>
              <a:gd name="connsiteX2" fmla="*/ 11343221 w 14307253"/>
              <a:gd name="connsiteY2" fmla="*/ 641046 h 4276148"/>
              <a:gd name="connsiteX3" fmla="*/ 14307253 w 14307253"/>
              <a:gd name="connsiteY3" fmla="*/ 655556 h 4276148"/>
              <a:gd name="connsiteX4" fmla="*/ 14069111 w 14307253"/>
              <a:gd name="connsiteY4" fmla="*/ 4276148 h 4276148"/>
              <a:gd name="connsiteX5" fmla="*/ 0 w 14307253"/>
              <a:gd name="connsiteY5" fmla="*/ 4255828 h 4276148"/>
              <a:gd name="connsiteX6" fmla="*/ 0 w 14307253"/>
              <a:gd name="connsiteY6" fmla="*/ 2598 h 4276148"/>
              <a:gd name="connsiteX0" fmla="*/ 0 w 14307765"/>
              <a:gd name="connsiteY0" fmla="*/ 2598 h 4255828"/>
              <a:gd name="connsiteX1" fmla="*/ 10380771 w 14307765"/>
              <a:gd name="connsiteY1" fmla="*/ 0 h 4255828"/>
              <a:gd name="connsiteX2" fmla="*/ 11343221 w 14307765"/>
              <a:gd name="connsiteY2" fmla="*/ 641046 h 4255828"/>
              <a:gd name="connsiteX3" fmla="*/ 14307253 w 14307765"/>
              <a:gd name="connsiteY3" fmla="*/ 655556 h 4255828"/>
              <a:gd name="connsiteX4" fmla="*/ 14307254 w 14307765"/>
              <a:gd name="connsiteY4" fmla="*/ 4255828 h 4255828"/>
              <a:gd name="connsiteX5" fmla="*/ 0 w 14307765"/>
              <a:gd name="connsiteY5" fmla="*/ 4255828 h 4255828"/>
              <a:gd name="connsiteX6" fmla="*/ 0 w 14307765"/>
              <a:gd name="connsiteY6" fmla="*/ 2598 h 425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07765" h="4255828">
                <a:moveTo>
                  <a:pt x="0" y="2598"/>
                </a:moveTo>
                <a:lnTo>
                  <a:pt x="10380771" y="0"/>
                </a:lnTo>
                <a:cubicBezTo>
                  <a:pt x="11027872" y="188"/>
                  <a:pt x="10804882" y="636831"/>
                  <a:pt x="11343221" y="641046"/>
                </a:cubicBezTo>
                <a:lnTo>
                  <a:pt x="14307253" y="655556"/>
                </a:lnTo>
                <a:cubicBezTo>
                  <a:pt x="14305481" y="1869193"/>
                  <a:pt x="14309026" y="3042191"/>
                  <a:pt x="14307254" y="4255828"/>
                </a:cubicBezTo>
                <a:lnTo>
                  <a:pt x="0" y="4255828"/>
                </a:lnTo>
                <a:lnTo>
                  <a:pt x="0" y="259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2881" y="717201"/>
            <a:ext cx="14421600" cy="1047035"/>
          </a:xfrm>
        </p:spPr>
        <p:txBody>
          <a:bodyPr lIns="0" tIns="0" rIns="0" bIns="0" anchor="t">
            <a:spAutoFit/>
          </a:bodyPr>
          <a:lstStyle>
            <a:lvl1pPr algn="l">
              <a:lnSpc>
                <a:spcPts val="8174"/>
              </a:lnSpc>
              <a:defRPr sz="7267" b="1" i="0">
                <a:solidFill>
                  <a:srgbClr val="00A3E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071" y="4326124"/>
            <a:ext cx="7135872" cy="651489"/>
          </a:xfrm>
        </p:spPr>
        <p:txBody>
          <a:bodyPr lIns="0" tIns="0" rIns="0" bIns="0" anchor="t">
            <a:spAutoFit/>
          </a:bodyPr>
          <a:lstStyle>
            <a:lvl1pPr marL="0" indent="0" algn="l">
              <a:lnSpc>
                <a:spcPts val="4995"/>
              </a:lnSpc>
              <a:spcBef>
                <a:spcPts val="0"/>
              </a:spcBef>
              <a:buNone/>
              <a:defRPr sz="4090">
                <a:solidFill>
                  <a:srgbClr val="00A3E0"/>
                </a:solidFill>
                <a:latin typeface="Arial" charset="0"/>
                <a:ea typeface="Arial" charset="0"/>
                <a:cs typeface="Arial" charset="0"/>
              </a:defRPr>
            </a:lvl1pPr>
            <a:lvl2pPr marL="1144442" indent="0" algn="ctr">
              <a:buNone/>
              <a:defRPr sz="5008"/>
            </a:lvl2pPr>
            <a:lvl3pPr marL="2288876" indent="0" algn="ctr">
              <a:buNone/>
              <a:defRPr sz="4505"/>
            </a:lvl3pPr>
            <a:lvl4pPr marL="3433317" indent="0" algn="ctr">
              <a:buNone/>
              <a:defRPr sz="4006"/>
            </a:lvl4pPr>
            <a:lvl5pPr marL="4577755" indent="0" algn="ctr">
              <a:buNone/>
              <a:defRPr sz="4006"/>
            </a:lvl5pPr>
            <a:lvl6pPr marL="5722191" indent="0" algn="ctr">
              <a:buNone/>
              <a:defRPr sz="4006"/>
            </a:lvl6pPr>
            <a:lvl7pPr marL="6866629" indent="0" algn="ctr">
              <a:buNone/>
              <a:defRPr sz="4006"/>
            </a:lvl7pPr>
            <a:lvl8pPr marL="8011070" indent="0" algn="ctr">
              <a:buNone/>
              <a:defRPr sz="4006"/>
            </a:lvl8pPr>
            <a:lvl9pPr marL="9155508" indent="0" algn="ctr">
              <a:buNone/>
              <a:defRPr sz="400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8910318" y="4326123"/>
            <a:ext cx="6444162" cy="651489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995"/>
              </a:lnSpc>
              <a:spcBef>
                <a:spcPts val="0"/>
              </a:spcBef>
              <a:buNone/>
              <a:defRPr sz="4090" b="0" i="0">
                <a:solidFill>
                  <a:srgbClr val="00A3E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/>
          </p:nvPr>
        </p:nvSpPr>
        <p:spPr>
          <a:xfrm>
            <a:off x="19272927" y="717197"/>
            <a:ext cx="5285914" cy="58168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41"/>
              </a:lnSpc>
              <a:spcBef>
                <a:spcPts val="0"/>
              </a:spcBef>
              <a:buNone/>
              <a:defRPr sz="3636" b="0" i="0">
                <a:solidFill>
                  <a:srgbClr val="00A3E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8" name="Изображение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927" y="5963291"/>
            <a:ext cx="3860245" cy="5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16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9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5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7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92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5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8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Изображение 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0" y="730915"/>
            <a:ext cx="3860245" cy="591729"/>
          </a:xfrm>
          <a:prstGeom prst="rect">
            <a:avLst/>
          </a:prstGeom>
        </p:spPr>
      </p:pic>
      <p:pic>
        <p:nvPicPr>
          <p:cNvPr id="8" name="Изображение 9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810"/>
            <a:ext cx="24384000" cy="15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4" r:id="rId12"/>
    <p:sldLayoutId id="2147483775" r:id="rId13"/>
    <p:sldLayoutId id="2147483776" r:id="rId14"/>
    <p:sldLayoutId id="2147483689" r:id="rId15"/>
    <p:sldLayoutId id="2147483693" r:id="rId16"/>
    <p:sldLayoutId id="2147483694" r:id="rId17"/>
    <p:sldLayoutId id="2147483695" r:id="rId18"/>
    <p:sldLayoutId id="2147483700" r:id="rId19"/>
    <p:sldLayoutId id="2147483701" r:id="rId20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2">
          <p15:clr>
            <a:srgbClr val="F26B43"/>
          </p15:clr>
        </p15:guide>
        <p15:guide id="2" pos="14768">
          <p15:clr>
            <a:srgbClr val="F26B43"/>
          </p15:clr>
        </p15:guide>
        <p15:guide id="3" orient="horz" pos="450">
          <p15:clr>
            <a:srgbClr val="F26B43"/>
          </p15:clr>
        </p15:guide>
        <p15:guide id="4" orient="horz" pos="8146">
          <p15:clr>
            <a:srgbClr val="F26B43"/>
          </p15:clr>
        </p15:guide>
        <p15:guide id="5" orient="horz" pos="152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810"/>
            <a:ext cx="24384000" cy="15432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0139" y="1014771"/>
            <a:ext cx="18137157" cy="60309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2" y="5146408"/>
            <a:ext cx="21031199" cy="27744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399" y="12893954"/>
            <a:ext cx="5486401" cy="3677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3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1" y="12893954"/>
            <a:ext cx="8229599" cy="3677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23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893954"/>
            <a:ext cx="5486401" cy="3677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23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0" y="730915"/>
            <a:ext cx="3860245" cy="5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</p:sldLayoutIdLst>
  <p:hf hdr="0" ftr="0" dt="0"/>
  <p:txStyles>
    <p:titleStyle>
      <a:lvl1pPr algn="l" defTabSz="1820848" rtl="0" eaLnBrk="1" latinLnBrk="0" hangingPunct="1">
        <a:lnSpc>
          <a:spcPct val="90000"/>
        </a:lnSpc>
        <a:spcBef>
          <a:spcPct val="0"/>
        </a:spcBef>
        <a:buNone/>
        <a:defRPr sz="4355" b="1" kern="1200">
          <a:solidFill>
            <a:schemeClr val="tx2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455213" indent="-455213" algn="l" defTabSz="1820848" rtl="0" eaLnBrk="1" latinLnBrk="0" hangingPunct="1">
        <a:lnSpc>
          <a:spcPct val="90000"/>
        </a:lnSpc>
        <a:spcBef>
          <a:spcPts val="1992"/>
        </a:spcBef>
        <a:buFont typeface="Arial" panose="020B0604020202020204" pitchFamily="34" charset="0"/>
        <a:buChar char="•"/>
        <a:defRPr sz="3266" kern="1200">
          <a:solidFill>
            <a:schemeClr val="tx1"/>
          </a:solidFill>
          <a:latin typeface="+mn-lt"/>
          <a:ea typeface="+mn-ea"/>
          <a:cs typeface="+mn-cs"/>
        </a:defRPr>
      </a:lvl1pPr>
      <a:lvl2pPr marL="1365637" indent="-455213" algn="l" defTabSz="1820848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3266" kern="1200">
          <a:solidFill>
            <a:schemeClr val="tx1"/>
          </a:solidFill>
          <a:latin typeface="+mn-lt"/>
          <a:ea typeface="+mn-ea"/>
          <a:cs typeface="+mn-cs"/>
        </a:defRPr>
      </a:lvl2pPr>
      <a:lvl3pPr marL="2276061" indent="-455213" algn="l" defTabSz="1820848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3266" kern="1200">
          <a:solidFill>
            <a:schemeClr val="tx1"/>
          </a:solidFill>
          <a:latin typeface="+mn-lt"/>
          <a:ea typeface="+mn-ea"/>
          <a:cs typeface="+mn-cs"/>
        </a:defRPr>
      </a:lvl3pPr>
      <a:lvl4pPr marL="3186486" indent="-455213" algn="l" defTabSz="1820848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3266" kern="1200">
          <a:solidFill>
            <a:schemeClr val="tx1"/>
          </a:solidFill>
          <a:latin typeface="+mn-lt"/>
          <a:ea typeface="+mn-ea"/>
          <a:cs typeface="+mn-cs"/>
        </a:defRPr>
      </a:lvl4pPr>
      <a:lvl5pPr marL="4096910" indent="-455213" algn="l" defTabSz="1820848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3266" kern="1200">
          <a:solidFill>
            <a:schemeClr val="tx1"/>
          </a:solidFill>
          <a:latin typeface="+mn-lt"/>
          <a:ea typeface="+mn-ea"/>
          <a:cs typeface="+mn-cs"/>
        </a:defRPr>
      </a:lvl5pPr>
      <a:lvl6pPr marL="5007334" indent="-455213" algn="l" defTabSz="1820848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3585" kern="1200">
          <a:solidFill>
            <a:schemeClr val="tx1"/>
          </a:solidFill>
          <a:latin typeface="+mn-lt"/>
          <a:ea typeface="+mn-ea"/>
          <a:cs typeface="+mn-cs"/>
        </a:defRPr>
      </a:lvl6pPr>
      <a:lvl7pPr marL="5917758" indent="-455213" algn="l" defTabSz="1820848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3585" kern="1200">
          <a:solidFill>
            <a:schemeClr val="tx1"/>
          </a:solidFill>
          <a:latin typeface="+mn-lt"/>
          <a:ea typeface="+mn-ea"/>
          <a:cs typeface="+mn-cs"/>
        </a:defRPr>
      </a:lvl7pPr>
      <a:lvl8pPr marL="6828182" indent="-455213" algn="l" defTabSz="1820848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3585" kern="1200">
          <a:solidFill>
            <a:schemeClr val="tx1"/>
          </a:solidFill>
          <a:latin typeface="+mn-lt"/>
          <a:ea typeface="+mn-ea"/>
          <a:cs typeface="+mn-cs"/>
        </a:defRPr>
      </a:lvl8pPr>
      <a:lvl9pPr marL="7738607" indent="-455213" algn="l" defTabSz="1820848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35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1pPr>
      <a:lvl2pPr marL="910424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2pPr>
      <a:lvl3pPr marL="1820848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3pPr>
      <a:lvl4pPr marL="2731273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4pPr>
      <a:lvl5pPr marL="3641697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5pPr>
      <a:lvl6pPr marL="4552121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6pPr>
      <a:lvl7pPr marL="5462545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7pPr>
      <a:lvl8pPr marL="6372969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8pPr>
      <a:lvl9pPr marL="7283394" algn="l" defTabSz="1820848" rtl="0" eaLnBrk="1" latinLnBrk="0" hangingPunct="1">
        <a:defRPr sz="35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8104">
          <p15:clr>
            <a:srgbClr val="F26B43"/>
          </p15:clr>
        </p15:guide>
        <p15:guide id="3" orient="horz" pos="248">
          <p15:clr>
            <a:srgbClr val="F26B43"/>
          </p15:clr>
        </p15:guide>
        <p15:guide id="4" orient="horz" pos="4490">
          <p15:clr>
            <a:srgbClr val="F26B43"/>
          </p15:clr>
        </p15:guide>
        <p15:guide id="5" orient="horz" pos="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5" Type="http://schemas.openxmlformats.org/officeDocument/2006/relationships/image" Target="../media/image2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26676" y="5258916"/>
            <a:ext cx="22010540" cy="2103140"/>
          </a:xfrm>
        </p:spPr>
        <p:txBody>
          <a:bodyPr wrap="square">
            <a:spAutoFit/>
          </a:bodyPr>
          <a:lstStyle/>
          <a:p>
            <a:pPr algn="ctr"/>
            <a:r>
              <a:rPr lang="ru-RU" sz="7620" dirty="0">
                <a:solidFill>
                  <a:schemeClr val="bg1"/>
                </a:solidFill>
              </a:rPr>
              <a:t>СОВРЕМЕННЫЕ ТЕХНОЛОГИИ АНАЛИТИКИ В КИБЕРБЕЗОПАСНОСТИ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24816" y="9857806"/>
            <a:ext cx="10351429" cy="1896738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992" b="1" dirty="0">
                <a:solidFill>
                  <a:schemeClr val="bg1"/>
                </a:solidFill>
              </a:rPr>
              <a:t>Нашивочников Николай Васильевич</a:t>
            </a:r>
          </a:p>
          <a:p>
            <a:pPr>
              <a:defRPr/>
            </a:pPr>
            <a:r>
              <a:rPr lang="ru-RU" sz="4355" dirty="0">
                <a:solidFill>
                  <a:schemeClr val="bg1"/>
                </a:solidFill>
              </a:rPr>
              <a:t>Заместитель генерального директора – </a:t>
            </a:r>
            <a:endParaRPr lang="en-US" sz="4355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4355" dirty="0">
                <a:solidFill>
                  <a:schemeClr val="bg1"/>
                </a:solidFill>
              </a:rPr>
              <a:t>технический директор, </a:t>
            </a:r>
            <a:r>
              <a:rPr lang="en-US" sz="4355" dirty="0">
                <a:solidFill>
                  <a:schemeClr val="bg1"/>
                </a:solidFill>
              </a:rPr>
              <a:t>CISSP</a:t>
            </a:r>
            <a:endParaRPr lang="ru-RU" sz="3992" dirty="0">
              <a:solidFill>
                <a:schemeClr val="bg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1095313" y="11833220"/>
            <a:ext cx="6416167" cy="61433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nb-NO" sz="3992" dirty="0">
                <a:solidFill>
                  <a:schemeClr val="bg1"/>
                </a:solidFill>
              </a:rPr>
              <a:t>cto@gaz-is.ru</a:t>
            </a:r>
            <a:endParaRPr lang="ru-RU" sz="3992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107E7B7-FA76-DE43-87E3-E41C14C6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3376" y="8449758"/>
            <a:ext cx="4621952" cy="5032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2" descr="ttp://www.spbstu.ru/university/organizational-documents/corporate-identity/identity-files/logo_vert.png">
            <a:extLst>
              <a:ext uri="{FF2B5EF4-FFF2-40B4-BE49-F238E27FC236}">
                <a16:creationId xmlns:a16="http://schemas.microsoft.com/office/drawing/2014/main" xmlns="" id="{E947DCAD-3178-4B4A-B3C9-290F9C7CF1D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185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angaraservice.com/mt-content/uploads/2018/10/7781230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6" b="22679"/>
          <a:stretch/>
        </p:blipFill>
        <p:spPr bwMode="auto">
          <a:xfrm>
            <a:off x="-1" y="2315796"/>
            <a:ext cx="24384002" cy="1051886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2" name="Прямоугольник 1"/>
          <p:cNvSpPr/>
          <p:nvPr/>
        </p:nvSpPr>
        <p:spPr>
          <a:xfrm>
            <a:off x="-1" y="2315796"/>
            <a:ext cx="24384001" cy="1051886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2768465" y="6675808"/>
            <a:ext cx="10700416" cy="2533178"/>
            <a:chOff x="7006862" y="3590580"/>
            <a:chExt cx="5871993" cy="1390114"/>
          </a:xfrm>
        </p:grpSpPr>
        <p:sp>
          <p:nvSpPr>
            <p:cNvPr id="112" name="Freeform 7"/>
            <p:cNvSpPr>
              <a:spLocks/>
            </p:cNvSpPr>
            <p:nvPr/>
          </p:nvSpPr>
          <p:spPr bwMode="auto">
            <a:xfrm>
              <a:off x="8362778" y="3590580"/>
              <a:ext cx="4516077" cy="1390114"/>
            </a:xfrm>
            <a:custGeom>
              <a:avLst/>
              <a:gdLst>
                <a:gd name="T0" fmla="*/ 1649 w 1696"/>
                <a:gd name="T1" fmla="*/ 0 h 572"/>
                <a:gd name="T2" fmla="*/ 1696 w 1696"/>
                <a:gd name="T3" fmla="*/ 47 h 572"/>
                <a:gd name="T4" fmla="*/ 1696 w 1696"/>
                <a:gd name="T5" fmla="*/ 525 h 572"/>
                <a:gd name="T6" fmla="*/ 1649 w 1696"/>
                <a:gd name="T7" fmla="*/ 572 h 572"/>
                <a:gd name="T8" fmla="*/ 46 w 1696"/>
                <a:gd name="T9" fmla="*/ 572 h 572"/>
                <a:gd name="T10" fmla="*/ 0 w 1696"/>
                <a:gd name="T11" fmla="*/ 525 h 572"/>
                <a:gd name="T12" fmla="*/ 0 w 1696"/>
                <a:gd name="T13" fmla="*/ 47 h 572"/>
                <a:gd name="T14" fmla="*/ 46 w 1696"/>
                <a:gd name="T15" fmla="*/ 0 h 572"/>
                <a:gd name="T16" fmla="*/ 1649 w 1696"/>
                <a:gd name="T17" fmla="*/ 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6" h="572">
                  <a:moveTo>
                    <a:pt x="1649" y="0"/>
                  </a:moveTo>
                  <a:cubicBezTo>
                    <a:pt x="1675" y="0"/>
                    <a:pt x="1696" y="21"/>
                    <a:pt x="1696" y="47"/>
                  </a:cubicBezTo>
                  <a:cubicBezTo>
                    <a:pt x="1696" y="525"/>
                    <a:pt x="1696" y="525"/>
                    <a:pt x="1696" y="525"/>
                  </a:cubicBezTo>
                  <a:cubicBezTo>
                    <a:pt x="1696" y="551"/>
                    <a:pt x="1675" y="572"/>
                    <a:pt x="1649" y="572"/>
                  </a:cubicBezTo>
                  <a:cubicBezTo>
                    <a:pt x="46" y="572"/>
                    <a:pt x="46" y="572"/>
                    <a:pt x="46" y="572"/>
                  </a:cubicBezTo>
                  <a:cubicBezTo>
                    <a:pt x="21" y="572"/>
                    <a:pt x="0" y="551"/>
                    <a:pt x="0" y="5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lnTo>
                    <a:pt x="1649" y="0"/>
                  </a:lnTo>
                  <a:close/>
                </a:path>
              </a:pathLst>
            </a:custGeom>
            <a:solidFill>
              <a:srgbClr val="41B17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Freeform 8"/>
            <p:cNvSpPr>
              <a:spLocks/>
            </p:cNvSpPr>
            <p:nvPr/>
          </p:nvSpPr>
          <p:spPr bwMode="auto">
            <a:xfrm>
              <a:off x="7006862" y="3590580"/>
              <a:ext cx="1567036" cy="1390114"/>
            </a:xfrm>
            <a:custGeom>
              <a:avLst/>
              <a:gdLst>
                <a:gd name="T0" fmla="*/ 0 w 645"/>
                <a:gd name="T1" fmla="*/ 47 h 572"/>
                <a:gd name="T2" fmla="*/ 0 w 645"/>
                <a:gd name="T3" fmla="*/ 525 h 572"/>
                <a:gd name="T4" fmla="*/ 47 w 645"/>
                <a:gd name="T5" fmla="*/ 572 h 572"/>
                <a:gd name="T6" fmla="*/ 482 w 645"/>
                <a:gd name="T7" fmla="*/ 572 h 572"/>
                <a:gd name="T8" fmla="*/ 529 w 645"/>
                <a:gd name="T9" fmla="*/ 525 h 572"/>
                <a:gd name="T10" fmla="*/ 529 w 645"/>
                <a:gd name="T11" fmla="*/ 433 h 572"/>
                <a:gd name="T12" fmla="*/ 645 w 645"/>
                <a:gd name="T13" fmla="*/ 281 h 572"/>
                <a:gd name="T14" fmla="*/ 529 w 645"/>
                <a:gd name="T15" fmla="*/ 128 h 572"/>
                <a:gd name="T16" fmla="*/ 529 w 645"/>
                <a:gd name="T17" fmla="*/ 47 h 572"/>
                <a:gd name="T18" fmla="*/ 482 w 645"/>
                <a:gd name="T19" fmla="*/ 0 h 572"/>
                <a:gd name="T20" fmla="*/ 47 w 645"/>
                <a:gd name="T21" fmla="*/ 0 h 572"/>
                <a:gd name="T22" fmla="*/ 0 w 645"/>
                <a:gd name="T23" fmla="*/ 47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5" h="572">
                  <a:moveTo>
                    <a:pt x="0" y="47"/>
                  </a:moveTo>
                  <a:cubicBezTo>
                    <a:pt x="0" y="525"/>
                    <a:pt x="0" y="525"/>
                    <a:pt x="0" y="525"/>
                  </a:cubicBezTo>
                  <a:cubicBezTo>
                    <a:pt x="0" y="551"/>
                    <a:pt x="21" y="572"/>
                    <a:pt x="47" y="572"/>
                  </a:cubicBezTo>
                  <a:cubicBezTo>
                    <a:pt x="482" y="572"/>
                    <a:pt x="482" y="572"/>
                    <a:pt x="482" y="572"/>
                  </a:cubicBezTo>
                  <a:cubicBezTo>
                    <a:pt x="508" y="572"/>
                    <a:pt x="529" y="551"/>
                    <a:pt x="529" y="525"/>
                  </a:cubicBezTo>
                  <a:cubicBezTo>
                    <a:pt x="529" y="433"/>
                    <a:pt x="529" y="433"/>
                    <a:pt x="529" y="433"/>
                  </a:cubicBezTo>
                  <a:cubicBezTo>
                    <a:pt x="645" y="281"/>
                    <a:pt x="645" y="281"/>
                    <a:pt x="645" y="281"/>
                  </a:cubicBezTo>
                  <a:cubicBezTo>
                    <a:pt x="529" y="128"/>
                    <a:pt x="529" y="128"/>
                    <a:pt x="529" y="128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29" y="21"/>
                    <a:pt x="508" y="0"/>
                    <a:pt x="48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lose/>
                </a:path>
              </a:pathLst>
            </a:custGeom>
            <a:solidFill>
              <a:srgbClr val="41B176">
                <a:lumMod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Rectangle 23"/>
            <p:cNvSpPr/>
            <p:nvPr/>
          </p:nvSpPr>
          <p:spPr>
            <a:xfrm>
              <a:off x="7250825" y="3838031"/>
              <a:ext cx="809871" cy="789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666407"/>
              <a:r>
                <a:rPr lang="en-US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ru-RU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endParaRPr lang="id-ID" sz="8747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Rectangle 28"/>
            <p:cNvSpPr/>
            <p:nvPr/>
          </p:nvSpPr>
          <p:spPr>
            <a:xfrm>
              <a:off x="8516208" y="3791088"/>
              <a:ext cx="3234024" cy="974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21821" latinLnBrk="1"/>
              <a:r>
                <a:rPr lang="ru-RU" altLang="ko-KR" sz="3645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Проблема технико- экономического обоснования СОМА</a:t>
              </a:r>
            </a:p>
          </p:txBody>
        </p:sp>
        <p:sp>
          <p:nvSpPr>
            <p:cNvPr id="151" name="Freeform 157"/>
            <p:cNvSpPr>
              <a:spLocks noEditPoints="1"/>
            </p:cNvSpPr>
            <p:nvPr/>
          </p:nvSpPr>
          <p:spPr bwMode="auto">
            <a:xfrm>
              <a:off x="11819103" y="3930362"/>
              <a:ext cx="718344" cy="703067"/>
            </a:xfrm>
            <a:custGeom>
              <a:avLst/>
              <a:gdLst>
                <a:gd name="T0" fmla="*/ 112 w 112"/>
                <a:gd name="T1" fmla="*/ 50 h 96"/>
                <a:gd name="T2" fmla="*/ 0 w 112"/>
                <a:gd name="T3" fmla="*/ 50 h 96"/>
                <a:gd name="T4" fmla="*/ 0 w 112"/>
                <a:gd name="T5" fmla="*/ 26 h 96"/>
                <a:gd name="T6" fmla="*/ 10 w 112"/>
                <a:gd name="T7" fmla="*/ 16 h 96"/>
                <a:gd name="T8" fmla="*/ 32 w 112"/>
                <a:gd name="T9" fmla="*/ 16 h 96"/>
                <a:gd name="T10" fmla="*/ 32 w 112"/>
                <a:gd name="T11" fmla="*/ 6 h 96"/>
                <a:gd name="T12" fmla="*/ 38 w 112"/>
                <a:gd name="T13" fmla="*/ 0 h 96"/>
                <a:gd name="T14" fmla="*/ 74 w 112"/>
                <a:gd name="T15" fmla="*/ 0 h 96"/>
                <a:gd name="T16" fmla="*/ 80 w 112"/>
                <a:gd name="T17" fmla="*/ 6 h 96"/>
                <a:gd name="T18" fmla="*/ 80 w 112"/>
                <a:gd name="T19" fmla="*/ 16 h 96"/>
                <a:gd name="T20" fmla="*/ 102 w 112"/>
                <a:gd name="T21" fmla="*/ 16 h 96"/>
                <a:gd name="T22" fmla="*/ 112 w 112"/>
                <a:gd name="T23" fmla="*/ 26 h 96"/>
                <a:gd name="T24" fmla="*/ 112 w 112"/>
                <a:gd name="T25" fmla="*/ 50 h 96"/>
                <a:gd name="T26" fmla="*/ 112 w 112"/>
                <a:gd name="T27" fmla="*/ 86 h 96"/>
                <a:gd name="T28" fmla="*/ 102 w 112"/>
                <a:gd name="T29" fmla="*/ 96 h 96"/>
                <a:gd name="T30" fmla="*/ 10 w 112"/>
                <a:gd name="T31" fmla="*/ 96 h 96"/>
                <a:gd name="T32" fmla="*/ 0 w 112"/>
                <a:gd name="T33" fmla="*/ 86 h 96"/>
                <a:gd name="T34" fmla="*/ 0 w 112"/>
                <a:gd name="T35" fmla="*/ 56 h 96"/>
                <a:gd name="T36" fmla="*/ 42 w 112"/>
                <a:gd name="T37" fmla="*/ 56 h 96"/>
                <a:gd name="T38" fmla="*/ 42 w 112"/>
                <a:gd name="T39" fmla="*/ 66 h 96"/>
                <a:gd name="T40" fmla="*/ 46 w 112"/>
                <a:gd name="T41" fmla="*/ 70 h 96"/>
                <a:gd name="T42" fmla="*/ 66 w 112"/>
                <a:gd name="T43" fmla="*/ 70 h 96"/>
                <a:gd name="T44" fmla="*/ 70 w 112"/>
                <a:gd name="T45" fmla="*/ 66 h 96"/>
                <a:gd name="T46" fmla="*/ 70 w 112"/>
                <a:gd name="T47" fmla="*/ 56 h 96"/>
                <a:gd name="T48" fmla="*/ 112 w 112"/>
                <a:gd name="T49" fmla="*/ 56 h 96"/>
                <a:gd name="T50" fmla="*/ 112 w 112"/>
                <a:gd name="T51" fmla="*/ 86 h 96"/>
                <a:gd name="T52" fmla="*/ 72 w 112"/>
                <a:gd name="T53" fmla="*/ 16 h 96"/>
                <a:gd name="T54" fmla="*/ 72 w 112"/>
                <a:gd name="T55" fmla="*/ 8 h 96"/>
                <a:gd name="T56" fmla="*/ 40 w 112"/>
                <a:gd name="T57" fmla="*/ 8 h 96"/>
                <a:gd name="T58" fmla="*/ 40 w 112"/>
                <a:gd name="T59" fmla="*/ 16 h 96"/>
                <a:gd name="T60" fmla="*/ 72 w 112"/>
                <a:gd name="T61" fmla="*/ 16 h 96"/>
                <a:gd name="T62" fmla="*/ 64 w 112"/>
                <a:gd name="T63" fmla="*/ 64 h 96"/>
                <a:gd name="T64" fmla="*/ 48 w 112"/>
                <a:gd name="T65" fmla="*/ 64 h 96"/>
                <a:gd name="T66" fmla="*/ 48 w 112"/>
                <a:gd name="T67" fmla="*/ 56 h 96"/>
                <a:gd name="T68" fmla="*/ 64 w 112"/>
                <a:gd name="T69" fmla="*/ 56 h 96"/>
                <a:gd name="T70" fmla="*/ 64 w 112"/>
                <a:gd name="T71" fmla="*/ 6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2" h="96">
                  <a:moveTo>
                    <a:pt x="112" y="50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0"/>
                    <a:pt x="5" y="16"/>
                    <a:pt x="10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2"/>
                    <a:pt x="80" y="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108" y="16"/>
                    <a:pt x="112" y="20"/>
                    <a:pt x="112" y="26"/>
                  </a:cubicBezTo>
                  <a:lnTo>
                    <a:pt x="112" y="50"/>
                  </a:lnTo>
                  <a:close/>
                  <a:moveTo>
                    <a:pt x="112" y="86"/>
                  </a:moveTo>
                  <a:cubicBezTo>
                    <a:pt x="112" y="91"/>
                    <a:pt x="108" y="96"/>
                    <a:pt x="102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8"/>
                    <a:pt x="44" y="70"/>
                    <a:pt x="4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8" y="70"/>
                    <a:pt x="70" y="68"/>
                    <a:pt x="70" y="6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112" y="56"/>
                    <a:pt x="112" y="56"/>
                    <a:pt x="112" y="56"/>
                  </a:cubicBezTo>
                  <a:lnTo>
                    <a:pt x="112" y="86"/>
                  </a:lnTo>
                  <a:close/>
                  <a:moveTo>
                    <a:pt x="72" y="16"/>
                  </a:moveTo>
                  <a:cubicBezTo>
                    <a:pt x="72" y="8"/>
                    <a:pt x="72" y="8"/>
                    <a:pt x="72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72" y="16"/>
                  </a:lnTo>
                  <a:close/>
                  <a:moveTo>
                    <a:pt x="64" y="64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64" y="56"/>
                    <a:pt x="64" y="56"/>
                    <a:pt x="64" y="56"/>
                  </a:cubicBezTo>
                  <a:lnTo>
                    <a:pt x="64" y="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en-US" sz="3572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2768465" y="9831672"/>
            <a:ext cx="10700419" cy="2530469"/>
            <a:chOff x="7006861" y="5322402"/>
            <a:chExt cx="5871994" cy="1388627"/>
          </a:xfrm>
        </p:grpSpPr>
        <p:sp>
          <p:nvSpPr>
            <p:cNvPr id="143" name="Freeform 13"/>
            <p:cNvSpPr>
              <a:spLocks/>
            </p:cNvSpPr>
            <p:nvPr/>
          </p:nvSpPr>
          <p:spPr bwMode="auto">
            <a:xfrm>
              <a:off x="8362778" y="5322402"/>
              <a:ext cx="4516077" cy="1388627"/>
            </a:xfrm>
            <a:custGeom>
              <a:avLst/>
              <a:gdLst>
                <a:gd name="T0" fmla="*/ 1649 w 1696"/>
                <a:gd name="T1" fmla="*/ 0 h 571"/>
                <a:gd name="T2" fmla="*/ 1696 w 1696"/>
                <a:gd name="T3" fmla="*/ 47 h 571"/>
                <a:gd name="T4" fmla="*/ 1696 w 1696"/>
                <a:gd name="T5" fmla="*/ 525 h 571"/>
                <a:gd name="T6" fmla="*/ 1649 w 1696"/>
                <a:gd name="T7" fmla="*/ 571 h 571"/>
                <a:gd name="T8" fmla="*/ 46 w 1696"/>
                <a:gd name="T9" fmla="*/ 571 h 571"/>
                <a:gd name="T10" fmla="*/ 0 w 1696"/>
                <a:gd name="T11" fmla="*/ 525 h 571"/>
                <a:gd name="T12" fmla="*/ 0 w 1696"/>
                <a:gd name="T13" fmla="*/ 47 h 571"/>
                <a:gd name="T14" fmla="*/ 46 w 1696"/>
                <a:gd name="T15" fmla="*/ 0 h 571"/>
                <a:gd name="T16" fmla="*/ 1649 w 1696"/>
                <a:gd name="T17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6" h="571">
                  <a:moveTo>
                    <a:pt x="1649" y="0"/>
                  </a:moveTo>
                  <a:cubicBezTo>
                    <a:pt x="1675" y="0"/>
                    <a:pt x="1696" y="21"/>
                    <a:pt x="1696" y="47"/>
                  </a:cubicBezTo>
                  <a:cubicBezTo>
                    <a:pt x="1696" y="525"/>
                    <a:pt x="1696" y="525"/>
                    <a:pt x="1696" y="525"/>
                  </a:cubicBezTo>
                  <a:cubicBezTo>
                    <a:pt x="1696" y="550"/>
                    <a:pt x="1675" y="571"/>
                    <a:pt x="1649" y="571"/>
                  </a:cubicBezTo>
                  <a:cubicBezTo>
                    <a:pt x="46" y="571"/>
                    <a:pt x="46" y="571"/>
                    <a:pt x="46" y="571"/>
                  </a:cubicBezTo>
                  <a:cubicBezTo>
                    <a:pt x="21" y="571"/>
                    <a:pt x="0" y="550"/>
                    <a:pt x="0" y="5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lnTo>
                    <a:pt x="1649" y="0"/>
                  </a:lnTo>
                  <a:close/>
                </a:path>
              </a:pathLst>
            </a:custGeom>
            <a:solidFill>
              <a:srgbClr val="954F7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Freeform 14"/>
            <p:cNvSpPr>
              <a:spLocks/>
            </p:cNvSpPr>
            <p:nvPr/>
          </p:nvSpPr>
          <p:spPr bwMode="auto">
            <a:xfrm>
              <a:off x="7006861" y="5322402"/>
              <a:ext cx="1567036" cy="1388627"/>
            </a:xfrm>
            <a:custGeom>
              <a:avLst/>
              <a:gdLst>
                <a:gd name="T0" fmla="*/ 0 w 645"/>
                <a:gd name="T1" fmla="*/ 47 h 571"/>
                <a:gd name="T2" fmla="*/ 0 w 645"/>
                <a:gd name="T3" fmla="*/ 525 h 571"/>
                <a:gd name="T4" fmla="*/ 47 w 645"/>
                <a:gd name="T5" fmla="*/ 571 h 571"/>
                <a:gd name="T6" fmla="*/ 482 w 645"/>
                <a:gd name="T7" fmla="*/ 571 h 571"/>
                <a:gd name="T8" fmla="*/ 529 w 645"/>
                <a:gd name="T9" fmla="*/ 525 h 571"/>
                <a:gd name="T10" fmla="*/ 529 w 645"/>
                <a:gd name="T11" fmla="*/ 433 h 571"/>
                <a:gd name="T12" fmla="*/ 645 w 645"/>
                <a:gd name="T13" fmla="*/ 281 h 571"/>
                <a:gd name="T14" fmla="*/ 529 w 645"/>
                <a:gd name="T15" fmla="*/ 128 h 571"/>
                <a:gd name="T16" fmla="*/ 529 w 645"/>
                <a:gd name="T17" fmla="*/ 47 h 571"/>
                <a:gd name="T18" fmla="*/ 482 w 645"/>
                <a:gd name="T19" fmla="*/ 0 h 571"/>
                <a:gd name="T20" fmla="*/ 47 w 645"/>
                <a:gd name="T21" fmla="*/ 0 h 571"/>
                <a:gd name="T22" fmla="*/ 0 w 645"/>
                <a:gd name="T23" fmla="*/ 47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5" h="571">
                  <a:moveTo>
                    <a:pt x="0" y="47"/>
                  </a:moveTo>
                  <a:cubicBezTo>
                    <a:pt x="0" y="525"/>
                    <a:pt x="0" y="525"/>
                    <a:pt x="0" y="525"/>
                  </a:cubicBezTo>
                  <a:cubicBezTo>
                    <a:pt x="0" y="550"/>
                    <a:pt x="21" y="571"/>
                    <a:pt x="47" y="571"/>
                  </a:cubicBezTo>
                  <a:cubicBezTo>
                    <a:pt x="482" y="571"/>
                    <a:pt x="482" y="571"/>
                    <a:pt x="482" y="571"/>
                  </a:cubicBezTo>
                  <a:cubicBezTo>
                    <a:pt x="508" y="571"/>
                    <a:pt x="529" y="550"/>
                    <a:pt x="529" y="525"/>
                  </a:cubicBezTo>
                  <a:cubicBezTo>
                    <a:pt x="529" y="433"/>
                    <a:pt x="529" y="433"/>
                    <a:pt x="529" y="433"/>
                  </a:cubicBezTo>
                  <a:cubicBezTo>
                    <a:pt x="645" y="281"/>
                    <a:pt x="645" y="281"/>
                    <a:pt x="645" y="281"/>
                  </a:cubicBezTo>
                  <a:cubicBezTo>
                    <a:pt x="529" y="128"/>
                    <a:pt x="529" y="128"/>
                    <a:pt x="529" y="128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29" y="21"/>
                    <a:pt x="508" y="0"/>
                    <a:pt x="48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lose/>
                </a:path>
              </a:pathLst>
            </a:custGeom>
            <a:solidFill>
              <a:srgbClr val="954F72">
                <a:lumMod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Rectangle 45"/>
            <p:cNvSpPr/>
            <p:nvPr/>
          </p:nvSpPr>
          <p:spPr>
            <a:xfrm>
              <a:off x="7250661" y="5627410"/>
              <a:ext cx="809871" cy="789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666407"/>
              <a:r>
                <a:rPr lang="en-US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ru-RU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</a:t>
              </a:r>
              <a:endParaRPr lang="id-ID" sz="8747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Rectangle 28"/>
            <p:cNvSpPr/>
            <p:nvPr/>
          </p:nvSpPr>
          <p:spPr>
            <a:xfrm>
              <a:off x="8831724" y="5678141"/>
              <a:ext cx="2774465" cy="666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21821" latinLnBrk="1"/>
              <a:r>
                <a:rPr lang="ru-RU" altLang="ko-KR" sz="3645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Проблема </a:t>
              </a:r>
              <a:r>
                <a:rPr lang="ru-RU" altLang="ko-KR" sz="3645" b="1" dirty="0" err="1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импортозамещения</a:t>
              </a:r>
              <a:endParaRPr lang="ko-KR" altLang="en-US" sz="3645" b="1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50232" y="5666740"/>
              <a:ext cx="931258" cy="752336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12742255" y="3617640"/>
            <a:ext cx="10700416" cy="2527758"/>
            <a:chOff x="6992478" y="1912370"/>
            <a:chExt cx="5871993" cy="1387140"/>
          </a:xfrm>
        </p:grpSpPr>
        <p:sp>
          <p:nvSpPr>
            <p:cNvPr id="114" name="Freeform 9"/>
            <p:cNvSpPr>
              <a:spLocks/>
            </p:cNvSpPr>
            <p:nvPr/>
          </p:nvSpPr>
          <p:spPr bwMode="auto">
            <a:xfrm>
              <a:off x="8348394" y="1912370"/>
              <a:ext cx="4516077" cy="1387140"/>
            </a:xfrm>
            <a:custGeom>
              <a:avLst/>
              <a:gdLst>
                <a:gd name="T0" fmla="*/ 1649 w 1696"/>
                <a:gd name="T1" fmla="*/ 0 h 571"/>
                <a:gd name="T2" fmla="*/ 1696 w 1696"/>
                <a:gd name="T3" fmla="*/ 46 h 571"/>
                <a:gd name="T4" fmla="*/ 1696 w 1696"/>
                <a:gd name="T5" fmla="*/ 524 h 571"/>
                <a:gd name="T6" fmla="*/ 1649 w 1696"/>
                <a:gd name="T7" fmla="*/ 571 h 571"/>
                <a:gd name="T8" fmla="*/ 46 w 1696"/>
                <a:gd name="T9" fmla="*/ 571 h 571"/>
                <a:gd name="T10" fmla="*/ 0 w 1696"/>
                <a:gd name="T11" fmla="*/ 524 h 571"/>
                <a:gd name="T12" fmla="*/ 0 w 1696"/>
                <a:gd name="T13" fmla="*/ 46 h 571"/>
                <a:gd name="T14" fmla="*/ 46 w 1696"/>
                <a:gd name="T15" fmla="*/ 0 h 571"/>
                <a:gd name="T16" fmla="*/ 1649 w 1696"/>
                <a:gd name="T17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6" h="571">
                  <a:moveTo>
                    <a:pt x="1649" y="0"/>
                  </a:moveTo>
                  <a:cubicBezTo>
                    <a:pt x="1675" y="0"/>
                    <a:pt x="1696" y="21"/>
                    <a:pt x="1696" y="46"/>
                  </a:cubicBezTo>
                  <a:cubicBezTo>
                    <a:pt x="1696" y="524"/>
                    <a:pt x="1696" y="524"/>
                    <a:pt x="1696" y="524"/>
                  </a:cubicBezTo>
                  <a:cubicBezTo>
                    <a:pt x="1696" y="550"/>
                    <a:pt x="1675" y="571"/>
                    <a:pt x="1649" y="571"/>
                  </a:cubicBezTo>
                  <a:cubicBezTo>
                    <a:pt x="46" y="571"/>
                    <a:pt x="46" y="571"/>
                    <a:pt x="46" y="571"/>
                  </a:cubicBezTo>
                  <a:cubicBezTo>
                    <a:pt x="21" y="571"/>
                    <a:pt x="0" y="550"/>
                    <a:pt x="0" y="5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lnTo>
                    <a:pt x="1649" y="0"/>
                  </a:lnTo>
                  <a:close/>
                </a:path>
              </a:pathLst>
            </a:custGeom>
            <a:solidFill>
              <a:srgbClr val="2980B9"/>
            </a:solidFill>
            <a:ln>
              <a:noFill/>
            </a:ln>
            <a:effectLst/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Freeform 10"/>
            <p:cNvSpPr>
              <a:spLocks/>
            </p:cNvSpPr>
            <p:nvPr/>
          </p:nvSpPr>
          <p:spPr bwMode="auto">
            <a:xfrm>
              <a:off x="6992478" y="1912370"/>
              <a:ext cx="1567036" cy="1387140"/>
            </a:xfrm>
            <a:custGeom>
              <a:avLst/>
              <a:gdLst>
                <a:gd name="T0" fmla="*/ 0 w 645"/>
                <a:gd name="T1" fmla="*/ 46 h 571"/>
                <a:gd name="T2" fmla="*/ 0 w 645"/>
                <a:gd name="T3" fmla="*/ 524 h 571"/>
                <a:gd name="T4" fmla="*/ 47 w 645"/>
                <a:gd name="T5" fmla="*/ 571 h 571"/>
                <a:gd name="T6" fmla="*/ 482 w 645"/>
                <a:gd name="T7" fmla="*/ 571 h 571"/>
                <a:gd name="T8" fmla="*/ 529 w 645"/>
                <a:gd name="T9" fmla="*/ 524 h 571"/>
                <a:gd name="T10" fmla="*/ 529 w 645"/>
                <a:gd name="T11" fmla="*/ 432 h 571"/>
                <a:gd name="T12" fmla="*/ 645 w 645"/>
                <a:gd name="T13" fmla="*/ 280 h 571"/>
                <a:gd name="T14" fmla="*/ 529 w 645"/>
                <a:gd name="T15" fmla="*/ 128 h 571"/>
                <a:gd name="T16" fmla="*/ 529 w 645"/>
                <a:gd name="T17" fmla="*/ 46 h 571"/>
                <a:gd name="T18" fmla="*/ 482 w 645"/>
                <a:gd name="T19" fmla="*/ 0 h 571"/>
                <a:gd name="T20" fmla="*/ 47 w 645"/>
                <a:gd name="T21" fmla="*/ 0 h 571"/>
                <a:gd name="T22" fmla="*/ 0 w 645"/>
                <a:gd name="T23" fmla="*/ 4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5" h="571">
                  <a:moveTo>
                    <a:pt x="0" y="46"/>
                  </a:moveTo>
                  <a:cubicBezTo>
                    <a:pt x="0" y="524"/>
                    <a:pt x="0" y="524"/>
                    <a:pt x="0" y="524"/>
                  </a:cubicBezTo>
                  <a:cubicBezTo>
                    <a:pt x="0" y="550"/>
                    <a:pt x="21" y="571"/>
                    <a:pt x="47" y="571"/>
                  </a:cubicBezTo>
                  <a:cubicBezTo>
                    <a:pt x="482" y="571"/>
                    <a:pt x="482" y="571"/>
                    <a:pt x="482" y="571"/>
                  </a:cubicBezTo>
                  <a:cubicBezTo>
                    <a:pt x="508" y="571"/>
                    <a:pt x="529" y="550"/>
                    <a:pt x="529" y="524"/>
                  </a:cubicBezTo>
                  <a:cubicBezTo>
                    <a:pt x="529" y="432"/>
                    <a:pt x="529" y="432"/>
                    <a:pt x="529" y="432"/>
                  </a:cubicBezTo>
                  <a:cubicBezTo>
                    <a:pt x="645" y="280"/>
                    <a:pt x="645" y="280"/>
                    <a:pt x="645" y="280"/>
                  </a:cubicBezTo>
                  <a:cubicBezTo>
                    <a:pt x="529" y="128"/>
                    <a:pt x="529" y="128"/>
                    <a:pt x="529" y="128"/>
                  </a:cubicBezTo>
                  <a:cubicBezTo>
                    <a:pt x="529" y="46"/>
                    <a:pt x="529" y="46"/>
                    <a:pt x="529" y="46"/>
                  </a:cubicBezTo>
                  <a:cubicBezTo>
                    <a:pt x="529" y="21"/>
                    <a:pt x="508" y="0"/>
                    <a:pt x="48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2980B9">
                <a:lumMod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Rectangle 25"/>
            <p:cNvSpPr/>
            <p:nvPr/>
          </p:nvSpPr>
          <p:spPr>
            <a:xfrm>
              <a:off x="7236440" y="2191593"/>
              <a:ext cx="809871" cy="789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666407"/>
              <a:r>
                <a:rPr lang="en-US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  <a:endParaRPr lang="id-ID" sz="8747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Rectangle 28"/>
            <p:cNvSpPr/>
            <p:nvPr/>
          </p:nvSpPr>
          <p:spPr>
            <a:xfrm>
              <a:off x="8887739" y="2228082"/>
              <a:ext cx="2567608" cy="666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21821" latinLnBrk="1"/>
              <a:r>
                <a:rPr lang="ru-RU" altLang="ko-KR" sz="3645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Проблема исходных данных</a:t>
              </a:r>
              <a:endParaRPr lang="ko-KR" altLang="en-US" sz="3645" b="1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6466" y="2142405"/>
              <a:ext cx="958416" cy="95841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1129352" y="9831670"/>
            <a:ext cx="10700419" cy="2533177"/>
            <a:chOff x="619746" y="5322402"/>
            <a:chExt cx="5871994" cy="1390114"/>
          </a:xfrm>
        </p:grpSpPr>
        <p:sp>
          <p:nvSpPr>
            <p:cNvPr id="116" name="Freeform 15"/>
            <p:cNvSpPr>
              <a:spLocks/>
            </p:cNvSpPr>
            <p:nvPr/>
          </p:nvSpPr>
          <p:spPr bwMode="auto">
            <a:xfrm>
              <a:off x="1975663" y="5322402"/>
              <a:ext cx="4516077" cy="1390114"/>
            </a:xfrm>
            <a:custGeom>
              <a:avLst/>
              <a:gdLst>
                <a:gd name="T0" fmla="*/ 1649 w 1696"/>
                <a:gd name="T1" fmla="*/ 0 h 572"/>
                <a:gd name="T2" fmla="*/ 1696 w 1696"/>
                <a:gd name="T3" fmla="*/ 47 h 572"/>
                <a:gd name="T4" fmla="*/ 1696 w 1696"/>
                <a:gd name="T5" fmla="*/ 525 h 572"/>
                <a:gd name="T6" fmla="*/ 1649 w 1696"/>
                <a:gd name="T7" fmla="*/ 572 h 572"/>
                <a:gd name="T8" fmla="*/ 46 w 1696"/>
                <a:gd name="T9" fmla="*/ 572 h 572"/>
                <a:gd name="T10" fmla="*/ 0 w 1696"/>
                <a:gd name="T11" fmla="*/ 525 h 572"/>
                <a:gd name="T12" fmla="*/ 0 w 1696"/>
                <a:gd name="T13" fmla="*/ 47 h 572"/>
                <a:gd name="T14" fmla="*/ 46 w 1696"/>
                <a:gd name="T15" fmla="*/ 0 h 572"/>
                <a:gd name="T16" fmla="*/ 1649 w 1696"/>
                <a:gd name="T17" fmla="*/ 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6" h="572">
                  <a:moveTo>
                    <a:pt x="1649" y="0"/>
                  </a:moveTo>
                  <a:cubicBezTo>
                    <a:pt x="1675" y="0"/>
                    <a:pt x="1696" y="21"/>
                    <a:pt x="1696" y="47"/>
                  </a:cubicBezTo>
                  <a:cubicBezTo>
                    <a:pt x="1696" y="525"/>
                    <a:pt x="1696" y="525"/>
                    <a:pt x="1696" y="525"/>
                  </a:cubicBezTo>
                  <a:cubicBezTo>
                    <a:pt x="1696" y="551"/>
                    <a:pt x="1675" y="572"/>
                    <a:pt x="1649" y="572"/>
                  </a:cubicBezTo>
                  <a:cubicBezTo>
                    <a:pt x="46" y="572"/>
                    <a:pt x="46" y="572"/>
                    <a:pt x="46" y="572"/>
                  </a:cubicBezTo>
                  <a:cubicBezTo>
                    <a:pt x="21" y="572"/>
                    <a:pt x="0" y="551"/>
                    <a:pt x="0" y="5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lnTo>
                    <a:pt x="1649" y="0"/>
                  </a:lnTo>
                  <a:close/>
                </a:path>
              </a:pathLst>
            </a:custGeom>
            <a:solidFill>
              <a:srgbClr val="C0392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Freeform 16"/>
            <p:cNvSpPr>
              <a:spLocks/>
            </p:cNvSpPr>
            <p:nvPr/>
          </p:nvSpPr>
          <p:spPr bwMode="auto">
            <a:xfrm>
              <a:off x="619746" y="5322402"/>
              <a:ext cx="1567036" cy="1390114"/>
            </a:xfrm>
            <a:custGeom>
              <a:avLst/>
              <a:gdLst>
                <a:gd name="T0" fmla="*/ 0 w 645"/>
                <a:gd name="T1" fmla="*/ 47 h 572"/>
                <a:gd name="T2" fmla="*/ 0 w 645"/>
                <a:gd name="T3" fmla="*/ 525 h 572"/>
                <a:gd name="T4" fmla="*/ 47 w 645"/>
                <a:gd name="T5" fmla="*/ 572 h 572"/>
                <a:gd name="T6" fmla="*/ 482 w 645"/>
                <a:gd name="T7" fmla="*/ 572 h 572"/>
                <a:gd name="T8" fmla="*/ 529 w 645"/>
                <a:gd name="T9" fmla="*/ 525 h 572"/>
                <a:gd name="T10" fmla="*/ 529 w 645"/>
                <a:gd name="T11" fmla="*/ 433 h 572"/>
                <a:gd name="T12" fmla="*/ 645 w 645"/>
                <a:gd name="T13" fmla="*/ 281 h 572"/>
                <a:gd name="T14" fmla="*/ 529 w 645"/>
                <a:gd name="T15" fmla="*/ 128 h 572"/>
                <a:gd name="T16" fmla="*/ 529 w 645"/>
                <a:gd name="T17" fmla="*/ 47 h 572"/>
                <a:gd name="T18" fmla="*/ 482 w 645"/>
                <a:gd name="T19" fmla="*/ 0 h 572"/>
                <a:gd name="T20" fmla="*/ 47 w 645"/>
                <a:gd name="T21" fmla="*/ 0 h 572"/>
                <a:gd name="T22" fmla="*/ 0 w 645"/>
                <a:gd name="T23" fmla="*/ 47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5" h="572">
                  <a:moveTo>
                    <a:pt x="0" y="47"/>
                  </a:moveTo>
                  <a:cubicBezTo>
                    <a:pt x="0" y="525"/>
                    <a:pt x="0" y="525"/>
                    <a:pt x="0" y="525"/>
                  </a:cubicBezTo>
                  <a:cubicBezTo>
                    <a:pt x="0" y="551"/>
                    <a:pt x="21" y="572"/>
                    <a:pt x="47" y="572"/>
                  </a:cubicBezTo>
                  <a:cubicBezTo>
                    <a:pt x="482" y="572"/>
                    <a:pt x="482" y="572"/>
                    <a:pt x="482" y="572"/>
                  </a:cubicBezTo>
                  <a:cubicBezTo>
                    <a:pt x="508" y="572"/>
                    <a:pt x="529" y="551"/>
                    <a:pt x="529" y="525"/>
                  </a:cubicBezTo>
                  <a:cubicBezTo>
                    <a:pt x="529" y="433"/>
                    <a:pt x="529" y="433"/>
                    <a:pt x="529" y="433"/>
                  </a:cubicBezTo>
                  <a:cubicBezTo>
                    <a:pt x="645" y="281"/>
                    <a:pt x="645" y="281"/>
                    <a:pt x="645" y="281"/>
                  </a:cubicBezTo>
                  <a:cubicBezTo>
                    <a:pt x="529" y="128"/>
                    <a:pt x="529" y="128"/>
                    <a:pt x="529" y="128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29" y="21"/>
                    <a:pt x="508" y="0"/>
                    <a:pt x="48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Rectangle 47"/>
            <p:cNvSpPr/>
            <p:nvPr/>
          </p:nvSpPr>
          <p:spPr>
            <a:xfrm>
              <a:off x="863546" y="5594826"/>
              <a:ext cx="809871" cy="789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666407"/>
              <a:r>
                <a:rPr lang="en-US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ru-RU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  <a:endParaRPr lang="id-ID" sz="8747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Rectangle 28"/>
            <p:cNvSpPr/>
            <p:nvPr/>
          </p:nvSpPr>
          <p:spPr>
            <a:xfrm>
              <a:off x="1975663" y="5482525"/>
              <a:ext cx="3539990" cy="974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21821" latinLnBrk="1"/>
              <a:r>
                <a:rPr lang="ru-RU" altLang="ko-KR" sz="3645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Проблема слабой реализации требований ИБ при разработке </a:t>
              </a:r>
              <a:r>
                <a:rPr lang="en-US" altLang="ko-KR" sz="3645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 </a:t>
              </a:r>
              <a:r>
                <a:rPr lang="ru-RU" altLang="ko-KR" sz="3645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АСУ ТП</a:t>
              </a:r>
              <a:endParaRPr lang="ko-KR" altLang="en-US" sz="3645" b="1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pic>
          <p:nvPicPr>
            <p:cNvPr id="4096" name="Рисунок 409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4595" y="5611875"/>
              <a:ext cx="821478" cy="785538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1129352" y="6681222"/>
            <a:ext cx="10700419" cy="2527757"/>
            <a:chOff x="619746" y="3593554"/>
            <a:chExt cx="5871994" cy="1387140"/>
          </a:xfrm>
        </p:grpSpPr>
        <p:sp>
          <p:nvSpPr>
            <p:cNvPr id="118" name="Freeform 17"/>
            <p:cNvSpPr>
              <a:spLocks/>
            </p:cNvSpPr>
            <p:nvPr/>
          </p:nvSpPr>
          <p:spPr bwMode="auto">
            <a:xfrm>
              <a:off x="1975663" y="3593554"/>
              <a:ext cx="4516077" cy="1387140"/>
            </a:xfrm>
            <a:custGeom>
              <a:avLst/>
              <a:gdLst>
                <a:gd name="T0" fmla="*/ 1649 w 1696"/>
                <a:gd name="T1" fmla="*/ 0 h 571"/>
                <a:gd name="T2" fmla="*/ 1696 w 1696"/>
                <a:gd name="T3" fmla="*/ 46 h 571"/>
                <a:gd name="T4" fmla="*/ 1696 w 1696"/>
                <a:gd name="T5" fmla="*/ 524 h 571"/>
                <a:gd name="T6" fmla="*/ 1649 w 1696"/>
                <a:gd name="T7" fmla="*/ 571 h 571"/>
                <a:gd name="T8" fmla="*/ 46 w 1696"/>
                <a:gd name="T9" fmla="*/ 571 h 571"/>
                <a:gd name="T10" fmla="*/ 0 w 1696"/>
                <a:gd name="T11" fmla="*/ 524 h 571"/>
                <a:gd name="T12" fmla="*/ 0 w 1696"/>
                <a:gd name="T13" fmla="*/ 46 h 571"/>
                <a:gd name="T14" fmla="*/ 46 w 1696"/>
                <a:gd name="T15" fmla="*/ 0 h 571"/>
                <a:gd name="T16" fmla="*/ 1649 w 1696"/>
                <a:gd name="T17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6" h="571">
                  <a:moveTo>
                    <a:pt x="1649" y="0"/>
                  </a:moveTo>
                  <a:cubicBezTo>
                    <a:pt x="1675" y="0"/>
                    <a:pt x="1696" y="21"/>
                    <a:pt x="1696" y="46"/>
                  </a:cubicBezTo>
                  <a:cubicBezTo>
                    <a:pt x="1696" y="524"/>
                    <a:pt x="1696" y="524"/>
                    <a:pt x="1696" y="524"/>
                  </a:cubicBezTo>
                  <a:cubicBezTo>
                    <a:pt x="1696" y="550"/>
                    <a:pt x="1675" y="571"/>
                    <a:pt x="1649" y="571"/>
                  </a:cubicBezTo>
                  <a:cubicBezTo>
                    <a:pt x="46" y="571"/>
                    <a:pt x="46" y="571"/>
                    <a:pt x="46" y="571"/>
                  </a:cubicBezTo>
                  <a:cubicBezTo>
                    <a:pt x="21" y="571"/>
                    <a:pt x="0" y="550"/>
                    <a:pt x="0" y="5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lnTo>
                    <a:pt x="1649" y="0"/>
                  </a:lnTo>
                  <a:close/>
                </a:path>
              </a:pathLst>
            </a:custGeom>
            <a:solidFill>
              <a:srgbClr val="F39C1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Freeform 18"/>
            <p:cNvSpPr>
              <a:spLocks/>
            </p:cNvSpPr>
            <p:nvPr/>
          </p:nvSpPr>
          <p:spPr bwMode="auto">
            <a:xfrm>
              <a:off x="619746" y="3593554"/>
              <a:ext cx="1567036" cy="1387140"/>
            </a:xfrm>
            <a:custGeom>
              <a:avLst/>
              <a:gdLst>
                <a:gd name="T0" fmla="*/ 0 w 645"/>
                <a:gd name="T1" fmla="*/ 46 h 571"/>
                <a:gd name="T2" fmla="*/ 0 w 645"/>
                <a:gd name="T3" fmla="*/ 524 h 571"/>
                <a:gd name="T4" fmla="*/ 47 w 645"/>
                <a:gd name="T5" fmla="*/ 571 h 571"/>
                <a:gd name="T6" fmla="*/ 482 w 645"/>
                <a:gd name="T7" fmla="*/ 571 h 571"/>
                <a:gd name="T8" fmla="*/ 529 w 645"/>
                <a:gd name="T9" fmla="*/ 524 h 571"/>
                <a:gd name="T10" fmla="*/ 529 w 645"/>
                <a:gd name="T11" fmla="*/ 432 h 571"/>
                <a:gd name="T12" fmla="*/ 645 w 645"/>
                <a:gd name="T13" fmla="*/ 280 h 571"/>
                <a:gd name="T14" fmla="*/ 529 w 645"/>
                <a:gd name="T15" fmla="*/ 128 h 571"/>
                <a:gd name="T16" fmla="*/ 529 w 645"/>
                <a:gd name="T17" fmla="*/ 46 h 571"/>
                <a:gd name="T18" fmla="*/ 482 w 645"/>
                <a:gd name="T19" fmla="*/ 0 h 571"/>
                <a:gd name="T20" fmla="*/ 47 w 645"/>
                <a:gd name="T21" fmla="*/ 0 h 571"/>
                <a:gd name="T22" fmla="*/ 0 w 645"/>
                <a:gd name="T23" fmla="*/ 4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5" h="571">
                  <a:moveTo>
                    <a:pt x="0" y="46"/>
                  </a:moveTo>
                  <a:cubicBezTo>
                    <a:pt x="0" y="524"/>
                    <a:pt x="0" y="524"/>
                    <a:pt x="0" y="524"/>
                  </a:cubicBezTo>
                  <a:cubicBezTo>
                    <a:pt x="0" y="550"/>
                    <a:pt x="21" y="571"/>
                    <a:pt x="47" y="571"/>
                  </a:cubicBezTo>
                  <a:cubicBezTo>
                    <a:pt x="482" y="571"/>
                    <a:pt x="482" y="571"/>
                    <a:pt x="482" y="571"/>
                  </a:cubicBezTo>
                  <a:cubicBezTo>
                    <a:pt x="508" y="571"/>
                    <a:pt x="529" y="550"/>
                    <a:pt x="529" y="524"/>
                  </a:cubicBezTo>
                  <a:cubicBezTo>
                    <a:pt x="529" y="432"/>
                    <a:pt x="529" y="432"/>
                    <a:pt x="529" y="432"/>
                  </a:cubicBezTo>
                  <a:cubicBezTo>
                    <a:pt x="645" y="280"/>
                    <a:pt x="645" y="280"/>
                    <a:pt x="645" y="280"/>
                  </a:cubicBezTo>
                  <a:cubicBezTo>
                    <a:pt x="529" y="128"/>
                    <a:pt x="529" y="128"/>
                    <a:pt x="529" y="128"/>
                  </a:cubicBezTo>
                  <a:cubicBezTo>
                    <a:pt x="529" y="46"/>
                    <a:pt x="529" y="46"/>
                    <a:pt x="529" y="46"/>
                  </a:cubicBezTo>
                  <a:cubicBezTo>
                    <a:pt x="529" y="21"/>
                    <a:pt x="508" y="0"/>
                    <a:pt x="48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6"/>
                  </a:cubicBezTo>
                  <a:close/>
                </a:path>
              </a:pathLst>
            </a:custGeom>
            <a:solidFill>
              <a:srgbClr val="F39C12">
                <a:lumMod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Rectangle 49"/>
            <p:cNvSpPr/>
            <p:nvPr/>
          </p:nvSpPr>
          <p:spPr>
            <a:xfrm>
              <a:off x="863546" y="3868722"/>
              <a:ext cx="809871" cy="7896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666407"/>
              <a:r>
                <a:rPr lang="en-US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ru-RU" sz="8747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endParaRPr lang="id-ID" sz="8747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Rectangle 28"/>
            <p:cNvSpPr/>
            <p:nvPr/>
          </p:nvSpPr>
          <p:spPr>
            <a:xfrm>
              <a:off x="2186782" y="3795710"/>
              <a:ext cx="3328871" cy="974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21821" latinLnBrk="1"/>
              <a:r>
                <a:rPr lang="ru-RU" altLang="ko-KR" sz="3645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Проблема сложности объектов мониторинга и анализа</a:t>
              </a:r>
            </a:p>
          </p:txBody>
        </p:sp>
        <p:sp>
          <p:nvSpPr>
            <p:cNvPr id="158" name="Freeform 8"/>
            <p:cNvSpPr>
              <a:spLocks noEditPoints="1"/>
            </p:cNvSpPr>
            <p:nvPr/>
          </p:nvSpPr>
          <p:spPr bwMode="auto">
            <a:xfrm>
              <a:off x="5515653" y="3933225"/>
              <a:ext cx="741878" cy="754753"/>
            </a:xfrm>
            <a:custGeom>
              <a:avLst/>
              <a:gdLst>
                <a:gd name="T0" fmla="*/ 159 w 195"/>
                <a:gd name="T1" fmla="*/ 100 h 198"/>
                <a:gd name="T2" fmla="*/ 149 w 195"/>
                <a:gd name="T3" fmla="*/ 83 h 198"/>
                <a:gd name="T4" fmla="*/ 148 w 195"/>
                <a:gd name="T5" fmla="*/ 64 h 198"/>
                <a:gd name="T6" fmla="*/ 136 w 195"/>
                <a:gd name="T7" fmla="*/ 61 h 198"/>
                <a:gd name="T8" fmla="*/ 133 w 195"/>
                <a:gd name="T9" fmla="*/ 49 h 198"/>
                <a:gd name="T10" fmla="*/ 114 w 195"/>
                <a:gd name="T11" fmla="*/ 48 h 198"/>
                <a:gd name="T12" fmla="*/ 97 w 195"/>
                <a:gd name="T13" fmla="*/ 38 h 198"/>
                <a:gd name="T14" fmla="*/ 81 w 195"/>
                <a:gd name="T15" fmla="*/ 48 h 198"/>
                <a:gd name="T16" fmla="*/ 61 w 195"/>
                <a:gd name="T17" fmla="*/ 51 h 198"/>
                <a:gd name="T18" fmla="*/ 50 w 195"/>
                <a:gd name="T19" fmla="*/ 62 h 198"/>
                <a:gd name="T20" fmla="*/ 47 w 195"/>
                <a:gd name="T21" fmla="*/ 82 h 198"/>
                <a:gd name="T22" fmla="*/ 37 w 195"/>
                <a:gd name="T23" fmla="*/ 97 h 198"/>
                <a:gd name="T24" fmla="*/ 47 w 195"/>
                <a:gd name="T25" fmla="*/ 115 h 198"/>
                <a:gd name="T26" fmla="*/ 48 w 195"/>
                <a:gd name="T27" fmla="*/ 133 h 198"/>
                <a:gd name="T28" fmla="*/ 60 w 195"/>
                <a:gd name="T29" fmla="*/ 137 h 198"/>
                <a:gd name="T30" fmla="*/ 63 w 195"/>
                <a:gd name="T31" fmla="*/ 149 h 198"/>
                <a:gd name="T32" fmla="*/ 82 w 195"/>
                <a:gd name="T33" fmla="*/ 150 h 198"/>
                <a:gd name="T34" fmla="*/ 99 w 195"/>
                <a:gd name="T35" fmla="*/ 160 h 198"/>
                <a:gd name="T36" fmla="*/ 115 w 195"/>
                <a:gd name="T37" fmla="*/ 150 h 198"/>
                <a:gd name="T38" fmla="*/ 135 w 195"/>
                <a:gd name="T39" fmla="*/ 147 h 198"/>
                <a:gd name="T40" fmla="*/ 146 w 195"/>
                <a:gd name="T41" fmla="*/ 136 h 198"/>
                <a:gd name="T42" fmla="*/ 149 w 195"/>
                <a:gd name="T43" fmla="*/ 116 h 198"/>
                <a:gd name="T44" fmla="*/ 116 w 195"/>
                <a:gd name="T45" fmla="*/ 68 h 198"/>
                <a:gd name="T46" fmla="*/ 94 w 195"/>
                <a:gd name="T47" fmla="*/ 82 h 198"/>
                <a:gd name="T48" fmla="*/ 116 w 195"/>
                <a:gd name="T49" fmla="*/ 68 h 198"/>
                <a:gd name="T50" fmla="*/ 93 w 195"/>
                <a:gd name="T51" fmla="*/ 103 h 198"/>
                <a:gd name="T52" fmla="*/ 102 w 195"/>
                <a:gd name="T53" fmla="*/ 94 h 198"/>
                <a:gd name="T54" fmla="*/ 67 w 195"/>
                <a:gd name="T55" fmla="*/ 117 h 198"/>
                <a:gd name="T56" fmla="*/ 81 w 195"/>
                <a:gd name="T57" fmla="*/ 95 h 198"/>
                <a:gd name="T58" fmla="*/ 67 w 195"/>
                <a:gd name="T59" fmla="*/ 117 h 198"/>
                <a:gd name="T60" fmla="*/ 94 w 195"/>
                <a:gd name="T61" fmla="*/ 115 h 198"/>
                <a:gd name="T62" fmla="*/ 116 w 195"/>
                <a:gd name="T63" fmla="*/ 130 h 198"/>
                <a:gd name="T64" fmla="*/ 129 w 195"/>
                <a:gd name="T65" fmla="*/ 117 h 198"/>
                <a:gd name="T66" fmla="*/ 115 w 195"/>
                <a:gd name="T67" fmla="*/ 95 h 198"/>
                <a:gd name="T68" fmla="*/ 129 w 195"/>
                <a:gd name="T69" fmla="*/ 117 h 198"/>
                <a:gd name="T70" fmla="*/ 0 w 195"/>
                <a:gd name="T71" fmla="*/ 46 h 198"/>
                <a:gd name="T72" fmla="*/ 98 w 195"/>
                <a:gd name="T73" fmla="*/ 0 h 198"/>
                <a:gd name="T74" fmla="*/ 183 w 195"/>
                <a:gd name="T75" fmla="*/ 83 h 198"/>
                <a:gd name="T76" fmla="*/ 23 w 195"/>
                <a:gd name="T77" fmla="*/ 54 h 198"/>
                <a:gd name="T78" fmla="*/ 7 w 195"/>
                <a:gd name="T79" fmla="*/ 81 h 198"/>
                <a:gd name="T80" fmla="*/ 184 w 195"/>
                <a:gd name="T81" fmla="*/ 148 h 198"/>
                <a:gd name="T82" fmla="*/ 1 w 195"/>
                <a:gd name="T83" fmla="*/ 117 h 198"/>
                <a:gd name="T84" fmla="*/ 98 w 195"/>
                <a:gd name="T85" fmla="*/ 186 h 198"/>
                <a:gd name="T86" fmla="*/ 162 w 195"/>
                <a:gd name="T87" fmla="*/ 139 h 198"/>
                <a:gd name="T88" fmla="*/ 195 w 195"/>
                <a:gd name="T89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198">
                  <a:moveTo>
                    <a:pt x="156" y="116"/>
                  </a:moveTo>
                  <a:cubicBezTo>
                    <a:pt x="158" y="111"/>
                    <a:pt x="159" y="106"/>
                    <a:pt x="159" y="100"/>
                  </a:cubicBezTo>
                  <a:cubicBezTo>
                    <a:pt x="156" y="100"/>
                    <a:pt x="154" y="100"/>
                    <a:pt x="152" y="98"/>
                  </a:cubicBezTo>
                  <a:cubicBezTo>
                    <a:pt x="152" y="93"/>
                    <a:pt x="151" y="88"/>
                    <a:pt x="149" y="83"/>
                  </a:cubicBezTo>
                  <a:cubicBezTo>
                    <a:pt x="151" y="81"/>
                    <a:pt x="153" y="79"/>
                    <a:pt x="155" y="79"/>
                  </a:cubicBezTo>
                  <a:cubicBezTo>
                    <a:pt x="154" y="74"/>
                    <a:pt x="151" y="69"/>
                    <a:pt x="148" y="64"/>
                  </a:cubicBezTo>
                  <a:cubicBezTo>
                    <a:pt x="146" y="66"/>
                    <a:pt x="143" y="67"/>
                    <a:pt x="141" y="67"/>
                  </a:cubicBezTo>
                  <a:cubicBezTo>
                    <a:pt x="139" y="65"/>
                    <a:pt x="138" y="63"/>
                    <a:pt x="136" y="61"/>
                  </a:cubicBezTo>
                  <a:cubicBezTo>
                    <a:pt x="134" y="59"/>
                    <a:pt x="132" y="57"/>
                    <a:pt x="130" y="56"/>
                  </a:cubicBezTo>
                  <a:cubicBezTo>
                    <a:pt x="130" y="53"/>
                    <a:pt x="131" y="51"/>
                    <a:pt x="133" y="49"/>
                  </a:cubicBezTo>
                  <a:cubicBezTo>
                    <a:pt x="128" y="46"/>
                    <a:pt x="123" y="43"/>
                    <a:pt x="118" y="41"/>
                  </a:cubicBezTo>
                  <a:cubicBezTo>
                    <a:pt x="117" y="44"/>
                    <a:pt x="116" y="46"/>
                    <a:pt x="114" y="48"/>
                  </a:cubicBezTo>
                  <a:cubicBezTo>
                    <a:pt x="109" y="46"/>
                    <a:pt x="104" y="45"/>
                    <a:pt x="99" y="45"/>
                  </a:cubicBezTo>
                  <a:cubicBezTo>
                    <a:pt x="97" y="43"/>
                    <a:pt x="96" y="41"/>
                    <a:pt x="97" y="38"/>
                  </a:cubicBezTo>
                  <a:cubicBezTo>
                    <a:pt x="91" y="38"/>
                    <a:pt x="86" y="39"/>
                    <a:pt x="80" y="41"/>
                  </a:cubicBezTo>
                  <a:cubicBezTo>
                    <a:pt x="81" y="43"/>
                    <a:pt x="81" y="46"/>
                    <a:pt x="81" y="48"/>
                  </a:cubicBezTo>
                  <a:cubicBezTo>
                    <a:pt x="76" y="50"/>
                    <a:pt x="71" y="52"/>
                    <a:pt x="67" y="55"/>
                  </a:cubicBezTo>
                  <a:cubicBezTo>
                    <a:pt x="65" y="54"/>
                    <a:pt x="63" y="53"/>
                    <a:pt x="61" y="51"/>
                  </a:cubicBezTo>
                  <a:cubicBezTo>
                    <a:pt x="59" y="52"/>
                    <a:pt x="57" y="54"/>
                    <a:pt x="55" y="56"/>
                  </a:cubicBezTo>
                  <a:cubicBezTo>
                    <a:pt x="53" y="58"/>
                    <a:pt x="51" y="60"/>
                    <a:pt x="50" y="62"/>
                  </a:cubicBezTo>
                  <a:cubicBezTo>
                    <a:pt x="52" y="63"/>
                    <a:pt x="53" y="66"/>
                    <a:pt x="54" y="68"/>
                  </a:cubicBezTo>
                  <a:cubicBezTo>
                    <a:pt x="51" y="72"/>
                    <a:pt x="49" y="77"/>
                    <a:pt x="47" y="82"/>
                  </a:cubicBezTo>
                  <a:cubicBezTo>
                    <a:pt x="45" y="82"/>
                    <a:pt x="42" y="82"/>
                    <a:pt x="40" y="81"/>
                  </a:cubicBezTo>
                  <a:cubicBezTo>
                    <a:pt x="38" y="87"/>
                    <a:pt x="37" y="92"/>
                    <a:pt x="37" y="97"/>
                  </a:cubicBezTo>
                  <a:cubicBezTo>
                    <a:pt x="40" y="97"/>
                    <a:pt x="42" y="98"/>
                    <a:pt x="44" y="100"/>
                  </a:cubicBezTo>
                  <a:cubicBezTo>
                    <a:pt x="44" y="105"/>
                    <a:pt x="45" y="110"/>
                    <a:pt x="47" y="115"/>
                  </a:cubicBezTo>
                  <a:cubicBezTo>
                    <a:pt x="45" y="117"/>
                    <a:pt x="43" y="118"/>
                    <a:pt x="41" y="119"/>
                  </a:cubicBezTo>
                  <a:cubicBezTo>
                    <a:pt x="42" y="124"/>
                    <a:pt x="45" y="129"/>
                    <a:pt x="48" y="133"/>
                  </a:cubicBezTo>
                  <a:cubicBezTo>
                    <a:pt x="50" y="132"/>
                    <a:pt x="53" y="131"/>
                    <a:pt x="55" y="131"/>
                  </a:cubicBezTo>
                  <a:cubicBezTo>
                    <a:pt x="57" y="133"/>
                    <a:pt x="58" y="135"/>
                    <a:pt x="60" y="137"/>
                  </a:cubicBezTo>
                  <a:cubicBezTo>
                    <a:pt x="62" y="139"/>
                    <a:pt x="64" y="140"/>
                    <a:pt x="66" y="142"/>
                  </a:cubicBezTo>
                  <a:cubicBezTo>
                    <a:pt x="66" y="144"/>
                    <a:pt x="65" y="147"/>
                    <a:pt x="63" y="149"/>
                  </a:cubicBezTo>
                  <a:cubicBezTo>
                    <a:pt x="68" y="152"/>
                    <a:pt x="73" y="154"/>
                    <a:pt x="78" y="156"/>
                  </a:cubicBezTo>
                  <a:cubicBezTo>
                    <a:pt x="79" y="154"/>
                    <a:pt x="80" y="152"/>
                    <a:pt x="82" y="150"/>
                  </a:cubicBezTo>
                  <a:cubicBezTo>
                    <a:pt x="87" y="152"/>
                    <a:pt x="92" y="152"/>
                    <a:pt x="97" y="152"/>
                  </a:cubicBezTo>
                  <a:cubicBezTo>
                    <a:pt x="99" y="154"/>
                    <a:pt x="100" y="157"/>
                    <a:pt x="99" y="160"/>
                  </a:cubicBezTo>
                  <a:cubicBezTo>
                    <a:pt x="105" y="159"/>
                    <a:pt x="110" y="159"/>
                    <a:pt x="115" y="157"/>
                  </a:cubicBezTo>
                  <a:cubicBezTo>
                    <a:pt x="114" y="155"/>
                    <a:pt x="114" y="152"/>
                    <a:pt x="115" y="150"/>
                  </a:cubicBezTo>
                  <a:cubicBezTo>
                    <a:pt x="120" y="148"/>
                    <a:pt x="125" y="146"/>
                    <a:pt x="129" y="143"/>
                  </a:cubicBezTo>
                  <a:cubicBezTo>
                    <a:pt x="131" y="143"/>
                    <a:pt x="133" y="145"/>
                    <a:pt x="135" y="147"/>
                  </a:cubicBezTo>
                  <a:cubicBezTo>
                    <a:pt x="137" y="146"/>
                    <a:pt x="139" y="144"/>
                    <a:pt x="141" y="142"/>
                  </a:cubicBezTo>
                  <a:cubicBezTo>
                    <a:pt x="143" y="140"/>
                    <a:pt x="145" y="138"/>
                    <a:pt x="146" y="136"/>
                  </a:cubicBezTo>
                  <a:cubicBezTo>
                    <a:pt x="144" y="134"/>
                    <a:pt x="143" y="132"/>
                    <a:pt x="142" y="130"/>
                  </a:cubicBezTo>
                  <a:cubicBezTo>
                    <a:pt x="145" y="125"/>
                    <a:pt x="147" y="121"/>
                    <a:pt x="149" y="116"/>
                  </a:cubicBezTo>
                  <a:cubicBezTo>
                    <a:pt x="151" y="115"/>
                    <a:pt x="154" y="115"/>
                    <a:pt x="156" y="116"/>
                  </a:cubicBezTo>
                  <a:close/>
                  <a:moveTo>
                    <a:pt x="116" y="68"/>
                  </a:moveTo>
                  <a:cubicBezTo>
                    <a:pt x="102" y="82"/>
                    <a:pt x="102" y="82"/>
                    <a:pt x="102" y="82"/>
                  </a:cubicBezTo>
                  <a:cubicBezTo>
                    <a:pt x="99" y="82"/>
                    <a:pt x="97" y="82"/>
                    <a:pt x="94" y="82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91" y="62"/>
                    <a:pt x="105" y="62"/>
                    <a:pt x="116" y="68"/>
                  </a:cubicBezTo>
                  <a:close/>
                  <a:moveTo>
                    <a:pt x="102" y="103"/>
                  </a:moveTo>
                  <a:cubicBezTo>
                    <a:pt x="100" y="106"/>
                    <a:pt x="96" y="106"/>
                    <a:pt x="93" y="103"/>
                  </a:cubicBezTo>
                  <a:cubicBezTo>
                    <a:pt x="91" y="101"/>
                    <a:pt x="91" y="97"/>
                    <a:pt x="93" y="94"/>
                  </a:cubicBezTo>
                  <a:cubicBezTo>
                    <a:pt x="96" y="92"/>
                    <a:pt x="100" y="92"/>
                    <a:pt x="102" y="94"/>
                  </a:cubicBezTo>
                  <a:cubicBezTo>
                    <a:pt x="105" y="97"/>
                    <a:pt x="105" y="101"/>
                    <a:pt x="102" y="103"/>
                  </a:cubicBezTo>
                  <a:close/>
                  <a:moveTo>
                    <a:pt x="67" y="117"/>
                  </a:moveTo>
                  <a:cubicBezTo>
                    <a:pt x="61" y="106"/>
                    <a:pt x="61" y="92"/>
                    <a:pt x="67" y="81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7"/>
                    <a:pt x="81" y="100"/>
                    <a:pt x="81" y="103"/>
                  </a:cubicBezTo>
                  <a:lnTo>
                    <a:pt x="67" y="117"/>
                  </a:lnTo>
                  <a:close/>
                  <a:moveTo>
                    <a:pt x="80" y="130"/>
                  </a:moveTo>
                  <a:cubicBezTo>
                    <a:pt x="94" y="115"/>
                    <a:pt x="94" y="115"/>
                    <a:pt x="94" y="115"/>
                  </a:cubicBezTo>
                  <a:cubicBezTo>
                    <a:pt x="97" y="116"/>
                    <a:pt x="99" y="116"/>
                    <a:pt x="102" y="115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05" y="136"/>
                    <a:pt x="91" y="136"/>
                    <a:pt x="80" y="130"/>
                  </a:cubicBezTo>
                  <a:close/>
                  <a:moveTo>
                    <a:pt x="129" y="117"/>
                  </a:moveTo>
                  <a:cubicBezTo>
                    <a:pt x="115" y="103"/>
                    <a:pt x="115" y="103"/>
                    <a:pt x="115" y="103"/>
                  </a:cubicBezTo>
                  <a:cubicBezTo>
                    <a:pt x="115" y="100"/>
                    <a:pt x="115" y="97"/>
                    <a:pt x="115" y="95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135" y="92"/>
                    <a:pt x="135" y="106"/>
                    <a:pt x="129" y="117"/>
                  </a:cubicBezTo>
                  <a:close/>
                  <a:moveTo>
                    <a:pt x="7" y="8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29" y="19"/>
                    <a:pt x="62" y="0"/>
                    <a:pt x="98" y="0"/>
                  </a:cubicBezTo>
                  <a:cubicBezTo>
                    <a:pt x="145" y="0"/>
                    <a:pt x="186" y="34"/>
                    <a:pt x="195" y="80"/>
                  </a:cubicBezTo>
                  <a:cubicBezTo>
                    <a:pt x="183" y="83"/>
                    <a:pt x="183" y="83"/>
                    <a:pt x="183" y="83"/>
                  </a:cubicBezTo>
                  <a:cubicBezTo>
                    <a:pt x="176" y="42"/>
                    <a:pt x="140" y="12"/>
                    <a:pt x="98" y="12"/>
                  </a:cubicBezTo>
                  <a:cubicBezTo>
                    <a:pt x="67" y="12"/>
                    <a:pt x="39" y="28"/>
                    <a:pt x="23" y="54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7" y="81"/>
                  </a:lnTo>
                  <a:close/>
                  <a:moveTo>
                    <a:pt x="195" y="152"/>
                  </a:moveTo>
                  <a:cubicBezTo>
                    <a:pt x="184" y="148"/>
                    <a:pt x="184" y="148"/>
                    <a:pt x="184" y="148"/>
                  </a:cubicBezTo>
                  <a:cubicBezTo>
                    <a:pt x="167" y="179"/>
                    <a:pt x="134" y="198"/>
                    <a:pt x="98" y="198"/>
                  </a:cubicBezTo>
                  <a:cubicBezTo>
                    <a:pt x="50" y="198"/>
                    <a:pt x="10" y="164"/>
                    <a:pt x="1" y="117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20" y="156"/>
                    <a:pt x="56" y="186"/>
                    <a:pt x="98" y="186"/>
                  </a:cubicBezTo>
                  <a:cubicBezTo>
                    <a:pt x="129" y="186"/>
                    <a:pt x="157" y="170"/>
                    <a:pt x="173" y="143"/>
                  </a:cubicBezTo>
                  <a:cubicBezTo>
                    <a:pt x="162" y="139"/>
                    <a:pt x="162" y="139"/>
                    <a:pt x="162" y="139"/>
                  </a:cubicBezTo>
                  <a:cubicBezTo>
                    <a:pt x="189" y="116"/>
                    <a:pt x="189" y="116"/>
                    <a:pt x="189" y="116"/>
                  </a:cubicBezTo>
                  <a:lnTo>
                    <a:pt x="195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8" name="Заголовок 2"/>
          <p:cNvSpPr txBox="1">
            <a:spLocks/>
          </p:cNvSpPr>
          <p:nvPr/>
        </p:nvSpPr>
        <p:spPr>
          <a:xfrm>
            <a:off x="5799642" y="1161238"/>
            <a:ext cx="15177333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Проблемы готовности СОМА </a:t>
            </a:r>
          </a:p>
          <a:p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 промышленному применению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10</a:t>
            </a:fld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12" descr="ttp://www.spbstu.ru/university/organizational-documents/corporate-identity/identity-files/logo_vert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0660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" y="-388895"/>
            <a:ext cx="336576" cy="71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66628" tIns="83316" rIns="166628" bIns="83316" numCol="1" anchor="ctr" anchorCtr="0" compatLnSpc="1">
            <a:prstTxWarp prst="textNoShape">
              <a:avLst/>
            </a:prstTxWarp>
            <a:spAutoFit/>
          </a:bodyPr>
          <a:lstStyle/>
          <a:p>
            <a:pPr defTabSz="1814031">
              <a:defRPr/>
            </a:pPr>
            <a:endParaRPr lang="ru-RU" sz="3572">
              <a:solidFill>
                <a:srgbClr val="6B6B6B"/>
              </a:solidFill>
            </a:endParaRPr>
          </a:p>
        </p:txBody>
      </p:sp>
      <p:sp>
        <p:nvSpPr>
          <p:cNvPr id="27" name="Заголовок 2"/>
          <p:cNvSpPr txBox="1">
            <a:spLocks/>
          </p:cNvSpPr>
          <p:nvPr/>
        </p:nvSpPr>
        <p:spPr>
          <a:xfrm>
            <a:off x="5783288" y="963605"/>
            <a:ext cx="20555919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Используемый подход </a:t>
            </a:r>
            <a:r>
              <a:rPr lang="en-US" sz="6000" dirty="0" err="1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Ankey</a:t>
            </a:r>
            <a:r>
              <a:rPr lang="en-US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ASAP</a:t>
            </a:r>
            <a:endParaRPr lang="ru-RU" sz="6000" dirty="0">
              <a:solidFill>
                <a:srgbClr val="009DD6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628" y="4553744"/>
            <a:ext cx="2753818" cy="2756699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1109341" y="7718200"/>
            <a:ext cx="3900554" cy="867992"/>
            <a:chOff x="801921" y="3816086"/>
            <a:chExt cx="2149819" cy="478400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921" y="3816086"/>
              <a:ext cx="89606" cy="478400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946391" y="3886009"/>
              <a:ext cx="2005349" cy="2971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903" b="1" dirty="0">
                  <a:solidFill>
                    <a:srgbClr val="000000"/>
                  </a:solidFill>
                  <a:latin typeface="Segoe UI" panose="020B0502040204020203" pitchFamily="34" charset="0"/>
                </a:rPr>
                <a:t>СБОР И ХРАНЕНИЕ</a:t>
              </a:r>
              <a:endParaRPr lang="ru-RU" sz="2903" dirty="0"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1109341" y="8584920"/>
            <a:ext cx="5001542" cy="519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События от технических и технологических систем, систем безопасности</a:t>
            </a:r>
          </a:p>
          <a:p>
            <a:endParaRPr lang="ru-RU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Данные обогащения</a:t>
            </a:r>
            <a:r>
              <a:rPr lang="en-US" sz="2800" dirty="0">
                <a:solidFill>
                  <a:srgbClr val="000000"/>
                </a:solidFill>
                <a:latin typeface="Segoe UI" panose="020B0502040204020203" pitchFamily="34" charset="0"/>
              </a:rPr>
              <a:t>:</a:t>
            </a:r>
            <a:endParaRPr lang="ru-RU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Нормативно-справочная и плановая информация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Конфигурация ИТ-инфраструктуры и индустриальных объектов 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Сигналы управления</a:t>
            </a:r>
          </a:p>
          <a:p>
            <a:endParaRPr lang="ru-RU" sz="2359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791" y="10029001"/>
            <a:ext cx="2802731" cy="280566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8552" y="4553744"/>
            <a:ext cx="2584200" cy="25869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7256" y="10003086"/>
            <a:ext cx="2900553" cy="2903586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6690834" y="4144024"/>
            <a:ext cx="4362331" cy="985784"/>
            <a:chOff x="3658510" y="1651934"/>
            <a:chExt cx="2404331" cy="543322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8510" y="1692009"/>
              <a:ext cx="89606" cy="478400"/>
            </a:xfrm>
            <a:prstGeom prst="rect">
              <a:avLst/>
            </a:prstGeom>
          </p:spPr>
        </p:pic>
        <p:sp>
          <p:nvSpPr>
            <p:cNvPr id="60" name="Прямоугольник 59"/>
            <p:cNvSpPr/>
            <p:nvPr/>
          </p:nvSpPr>
          <p:spPr>
            <a:xfrm>
              <a:off x="3825872" y="1651934"/>
              <a:ext cx="2236969" cy="543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903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ТРАНСФОРМАЦИЯ И</a:t>
              </a:r>
              <a:endParaRPr lang="en-US" sz="2903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ru-RU" sz="2903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ПРОФИЛИРОВАНИЕ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12336016" y="7146032"/>
            <a:ext cx="3346955" cy="867992"/>
            <a:chOff x="6923702" y="3816086"/>
            <a:chExt cx="1844699" cy="478400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3702" y="3816086"/>
              <a:ext cx="89606" cy="478400"/>
            </a:xfrm>
            <a:prstGeom prst="rect">
              <a:avLst/>
            </a:prstGeom>
          </p:spPr>
        </p:pic>
        <p:sp>
          <p:nvSpPr>
            <p:cNvPr id="63" name="Прямоугольник 62"/>
            <p:cNvSpPr/>
            <p:nvPr/>
          </p:nvSpPr>
          <p:spPr>
            <a:xfrm>
              <a:off x="7081397" y="3886009"/>
              <a:ext cx="1687004" cy="2971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903" b="1" dirty="0">
                  <a:solidFill>
                    <a:srgbClr val="000000"/>
                  </a:solidFill>
                  <a:latin typeface="Segoe UI" panose="020B0502040204020203" pitchFamily="34" charset="0"/>
                </a:rPr>
                <a:t>ОБНАРУЖЕНИЕ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18128904" y="4144024"/>
            <a:ext cx="5368352" cy="985784"/>
            <a:chOff x="9908501" y="1616576"/>
            <a:chExt cx="2958807" cy="543322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8501" y="1649037"/>
              <a:ext cx="89606" cy="478400"/>
            </a:xfrm>
            <a:prstGeom prst="rect">
              <a:avLst/>
            </a:prstGeom>
          </p:spPr>
        </p:pic>
        <p:sp>
          <p:nvSpPr>
            <p:cNvPr id="66" name="Прямоугольник 65"/>
            <p:cNvSpPr/>
            <p:nvPr/>
          </p:nvSpPr>
          <p:spPr>
            <a:xfrm>
              <a:off x="10211564" y="1616576"/>
              <a:ext cx="2655744" cy="543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903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РЕАГИРОВАНИЕ И РАССЛЕДОВАНИЕ</a:t>
              </a:r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6561795" y="5479459"/>
            <a:ext cx="53073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Автоматическое формирование сессий пользователей.</a:t>
            </a:r>
          </a:p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Привязка событий безопасности к сессиям.</a:t>
            </a:r>
          </a:p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Предоставление методик для формирования моделей и профилей поведения пользователей, устройств и других сущностей</a:t>
            </a:r>
            <a:endParaRPr lang="ru-RU" sz="28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12214946" y="8010128"/>
            <a:ext cx="50067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000000"/>
                </a:solidFill>
                <a:latin typeface="Segoe UI" panose="020B0502040204020203" pitchFamily="34" charset="0"/>
              </a:rPr>
              <a:t>Anomaly Detection</a:t>
            </a:r>
          </a:p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Выявление аномалий в наборах данных посредством использования алгоритмов машинного обучения и методов статистики</a:t>
            </a:r>
          </a:p>
          <a:p>
            <a:endParaRPr lang="en-US" sz="2800" u="sng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en-US" sz="2800" u="sng" dirty="0">
                <a:solidFill>
                  <a:srgbClr val="000000"/>
                </a:solidFill>
                <a:latin typeface="Segoe UI" panose="020B0502040204020203" pitchFamily="34" charset="0"/>
              </a:rPr>
              <a:t>Risk Scoring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Оценка поведения пользователей и сущностей в соответствии с настроенными показателями</a:t>
            </a:r>
            <a:endParaRPr lang="ru-RU" sz="2800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18065427" y="5273824"/>
            <a:ext cx="5859485" cy="519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Информационно-аналитическая поддержка реагирования на инциденты, расследования и сбора цифровых доказательств инцидентов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Предоставление инструментов расширенного визуального анализа для выявления признаков</a:t>
            </a:r>
            <a:r>
              <a:rPr lang="en-US" sz="280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Segoe UI" panose="020B0502040204020203" pitchFamily="34" charset="0"/>
              </a:rPr>
              <a:t>и формирования историй анализа (</a:t>
            </a:r>
            <a:r>
              <a:rPr lang="en-US" sz="2800" dirty="0">
                <a:solidFill>
                  <a:srgbClr val="000000"/>
                </a:solidFill>
                <a:latin typeface="Segoe UI" panose="020B0502040204020203" pitchFamily="34" charset="0"/>
              </a:rPr>
              <a:t>storytelling)</a:t>
            </a:r>
            <a:endParaRPr lang="ru-RU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ru-RU" sz="2359" b="1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28437" y="2336327"/>
            <a:ext cx="10184043" cy="120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Поведенческая аналитика (</a:t>
            </a:r>
            <a:r>
              <a:rPr lang="en-US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and Entity Behavior Analytics (UEBA)</a:t>
            </a:r>
            <a:r>
              <a:rPr lang="ru-RU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3629" b="1" dirty="0">
              <a:solidFill>
                <a:srgbClr val="248CC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6981464" y="2225442"/>
            <a:ext cx="6943448" cy="1767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Реагирование на инциденты  </a:t>
            </a:r>
          </a:p>
          <a:p>
            <a:pPr algn="ctr"/>
            <a:r>
              <a:rPr lang="ru-RU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Incident Response Platform</a:t>
            </a:r>
            <a:r>
              <a:rPr lang="ru-RU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IRP</a:t>
            </a:r>
            <a:r>
              <a:rPr lang="ru-RU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))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33496" y="2321496"/>
            <a:ext cx="5004556" cy="1767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Хранилище данных (</a:t>
            </a:r>
            <a:r>
              <a:rPr lang="en-US" sz="3629" b="1" dirty="0">
                <a:solidFill>
                  <a:srgbClr val="248C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Warehouse/ Data Lake)</a:t>
            </a:r>
            <a:endParaRPr lang="ru-RU" sz="3629" b="1" dirty="0">
              <a:solidFill>
                <a:srgbClr val="248CC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2" descr="ttp://www.spbstu.ru/university/organizational-documents/corporate-identity/identity-files/logo_vert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191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6"/>
          <p:cNvSpPr>
            <a:spLocks noChangeArrowheads="1"/>
          </p:cNvSpPr>
          <p:nvPr/>
        </p:nvSpPr>
        <p:spPr bwMode="auto">
          <a:xfrm>
            <a:off x="15235176" y="2321496"/>
            <a:ext cx="9148825" cy="10225136"/>
          </a:xfrm>
          <a:prstGeom prst="rect">
            <a:avLst/>
          </a:prstGeom>
          <a:solidFill>
            <a:srgbClr val="FEF9DF"/>
          </a:solidFill>
          <a:ln>
            <a:noFill/>
          </a:ln>
        </p:spPr>
        <p:txBody>
          <a:bodyPr vert="horz" wrap="square" lIns="166628" tIns="83316" rIns="166628" bIns="83316" numCol="1" anchor="t" anchorCtr="0" compatLnSpc="1">
            <a:prstTxWarp prst="textNoShape">
              <a:avLst/>
            </a:prstTxWarp>
          </a:bodyPr>
          <a:lstStyle/>
          <a:p>
            <a:pPr defTabSz="1666407">
              <a:defRPr/>
            </a:pPr>
            <a:endParaRPr lang="en-US" sz="3281" kern="0">
              <a:solidFill>
                <a:srgbClr val="3F3F3F"/>
              </a:solidFill>
              <a:latin typeface="Lato Light"/>
            </a:endParaRPr>
          </a:p>
        </p:txBody>
      </p:sp>
      <p:pic>
        <p:nvPicPr>
          <p:cNvPr id="6150" name="Picture 6" descr="https://mediadc.brightspotcdn.com/dims4/default/aebd026/2147483647/strip/true/crop/2120x1414+0+0/resize/2120x1414!/quality/90/?url=https%3A%2F%2Fmediadc.brightspotcdn.com%2Fbe%2Fec%2F2c029177475e9c586a5e699acf0c%2Fenerg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" y="2321496"/>
            <a:ext cx="16228858" cy="102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66"/>
          <p:cNvSpPr>
            <a:spLocks noChangeArrowheads="1"/>
          </p:cNvSpPr>
          <p:nvPr/>
        </p:nvSpPr>
        <p:spPr bwMode="auto">
          <a:xfrm>
            <a:off x="0" y="2321496"/>
            <a:ext cx="24384001" cy="10225136"/>
          </a:xfrm>
          <a:prstGeom prst="rect">
            <a:avLst/>
          </a:prstGeom>
          <a:solidFill>
            <a:srgbClr val="FEF9DF">
              <a:alpha val="30000"/>
            </a:srgbClr>
          </a:solidFill>
          <a:ln>
            <a:noFill/>
          </a:ln>
        </p:spPr>
        <p:txBody>
          <a:bodyPr vert="horz" wrap="square" lIns="166628" tIns="83316" rIns="166628" bIns="83316" numCol="1" anchor="t" anchorCtr="0" compatLnSpc="1">
            <a:prstTxWarp prst="textNoShape">
              <a:avLst/>
            </a:prstTxWarp>
          </a:bodyPr>
          <a:lstStyle/>
          <a:p>
            <a:pPr defTabSz="1666407">
              <a:defRPr/>
            </a:pPr>
            <a:endParaRPr lang="en-US" sz="3281" kern="0">
              <a:solidFill>
                <a:srgbClr val="3F3F3F"/>
              </a:solidFill>
              <a:latin typeface="Lato Light"/>
            </a:endParaRPr>
          </a:p>
        </p:txBody>
      </p:sp>
      <p:sp>
        <p:nvSpPr>
          <p:cNvPr id="6" name="Freeform 61"/>
          <p:cNvSpPr>
            <a:spLocks/>
          </p:cNvSpPr>
          <p:nvPr/>
        </p:nvSpPr>
        <p:spPr bwMode="auto">
          <a:xfrm>
            <a:off x="1197648" y="3259801"/>
            <a:ext cx="1806021" cy="3776408"/>
          </a:xfrm>
          <a:custGeom>
            <a:avLst/>
            <a:gdLst>
              <a:gd name="T0" fmla="*/ 491 w 491"/>
              <a:gd name="T1" fmla="*/ 1121 h 1121"/>
              <a:gd name="T2" fmla="*/ 277 w 491"/>
              <a:gd name="T3" fmla="*/ 1121 h 1121"/>
              <a:gd name="T4" fmla="*/ 277 w 491"/>
              <a:gd name="T5" fmla="*/ 314 h 1121"/>
              <a:gd name="T6" fmla="*/ 0 w 491"/>
              <a:gd name="T7" fmla="*/ 477 h 1121"/>
              <a:gd name="T8" fmla="*/ 0 w 491"/>
              <a:gd name="T9" fmla="*/ 282 h 1121"/>
              <a:gd name="T10" fmla="*/ 182 w 491"/>
              <a:gd name="T11" fmla="*/ 178 h 1121"/>
              <a:gd name="T12" fmla="*/ 317 w 491"/>
              <a:gd name="T13" fmla="*/ 0 h 1121"/>
              <a:gd name="T14" fmla="*/ 491 w 491"/>
              <a:gd name="T15" fmla="*/ 0 h 1121"/>
              <a:gd name="T16" fmla="*/ 491 w 491"/>
              <a:gd name="T17" fmla="*/ 11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1" h="1121">
                <a:moveTo>
                  <a:pt x="491" y="1121"/>
                </a:moveTo>
                <a:cubicBezTo>
                  <a:pt x="277" y="1121"/>
                  <a:pt x="277" y="1121"/>
                  <a:pt x="277" y="1121"/>
                </a:cubicBezTo>
                <a:cubicBezTo>
                  <a:pt x="277" y="314"/>
                  <a:pt x="277" y="314"/>
                  <a:pt x="277" y="314"/>
                </a:cubicBezTo>
                <a:cubicBezTo>
                  <a:pt x="198" y="388"/>
                  <a:pt x="106" y="442"/>
                  <a:pt x="0" y="477"/>
                </a:cubicBezTo>
                <a:cubicBezTo>
                  <a:pt x="0" y="282"/>
                  <a:pt x="0" y="282"/>
                  <a:pt x="0" y="282"/>
                </a:cubicBezTo>
                <a:cubicBezTo>
                  <a:pt x="56" y="264"/>
                  <a:pt x="117" y="229"/>
                  <a:pt x="182" y="178"/>
                </a:cubicBezTo>
                <a:cubicBezTo>
                  <a:pt x="248" y="127"/>
                  <a:pt x="293" y="68"/>
                  <a:pt x="317" y="0"/>
                </a:cubicBezTo>
                <a:cubicBezTo>
                  <a:pt x="491" y="0"/>
                  <a:pt x="491" y="0"/>
                  <a:pt x="491" y="0"/>
                </a:cubicBezTo>
                <a:lnTo>
                  <a:pt x="491" y="112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166628" tIns="83316" rIns="166628" bIns="83316" numCol="1" anchor="t" anchorCtr="0" compatLnSpc="1">
            <a:prstTxWarp prst="textNoShape">
              <a:avLst/>
            </a:prstTxWarp>
          </a:bodyPr>
          <a:lstStyle/>
          <a:p>
            <a:pPr defTabSz="1666407">
              <a:defRPr/>
            </a:pPr>
            <a:endParaRPr lang="en-US" sz="3200" kern="0">
              <a:solidFill>
                <a:srgbClr val="3F3F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1003828" y="7697464"/>
            <a:ext cx="2712545" cy="3824698"/>
          </a:xfrm>
          <a:custGeom>
            <a:avLst/>
            <a:gdLst>
              <a:gd name="T0" fmla="*/ 0 w 738"/>
              <a:gd name="T1" fmla="*/ 821 h 1135"/>
              <a:gd name="T2" fmla="*/ 206 w 738"/>
              <a:gd name="T3" fmla="*/ 796 h 1135"/>
              <a:gd name="T4" fmla="*/ 259 w 738"/>
              <a:gd name="T5" fmla="*/ 917 h 1135"/>
              <a:gd name="T6" fmla="*/ 364 w 738"/>
              <a:gd name="T7" fmla="*/ 958 h 1135"/>
              <a:gd name="T8" fmla="*/ 475 w 738"/>
              <a:gd name="T9" fmla="*/ 908 h 1135"/>
              <a:gd name="T10" fmla="*/ 520 w 738"/>
              <a:gd name="T11" fmla="*/ 773 h 1135"/>
              <a:gd name="T12" fmla="*/ 477 w 738"/>
              <a:gd name="T13" fmla="*/ 646 h 1135"/>
              <a:gd name="T14" fmla="*/ 371 w 738"/>
              <a:gd name="T15" fmla="*/ 599 h 1135"/>
              <a:gd name="T16" fmla="*/ 273 w 738"/>
              <a:gd name="T17" fmla="*/ 615 h 1135"/>
              <a:gd name="T18" fmla="*/ 297 w 738"/>
              <a:gd name="T19" fmla="*/ 441 h 1135"/>
              <a:gd name="T20" fmla="*/ 429 w 738"/>
              <a:gd name="T21" fmla="*/ 404 h 1135"/>
              <a:gd name="T22" fmla="*/ 474 w 738"/>
              <a:gd name="T23" fmla="*/ 298 h 1135"/>
              <a:gd name="T24" fmla="*/ 441 w 738"/>
              <a:gd name="T25" fmla="*/ 208 h 1135"/>
              <a:gd name="T26" fmla="*/ 352 w 738"/>
              <a:gd name="T27" fmla="*/ 175 h 1135"/>
              <a:gd name="T28" fmla="*/ 259 w 738"/>
              <a:gd name="T29" fmla="*/ 213 h 1135"/>
              <a:gd name="T30" fmla="*/ 212 w 738"/>
              <a:gd name="T31" fmla="*/ 324 h 1135"/>
              <a:gd name="T32" fmla="*/ 16 w 738"/>
              <a:gd name="T33" fmla="*/ 290 h 1135"/>
              <a:gd name="T34" fmla="*/ 77 w 738"/>
              <a:gd name="T35" fmla="*/ 129 h 1135"/>
              <a:gd name="T36" fmla="*/ 193 w 738"/>
              <a:gd name="T37" fmla="*/ 34 h 1135"/>
              <a:gd name="T38" fmla="*/ 358 w 738"/>
              <a:gd name="T39" fmla="*/ 0 h 1135"/>
              <a:gd name="T40" fmla="*/ 610 w 738"/>
              <a:gd name="T41" fmla="*/ 100 h 1135"/>
              <a:gd name="T42" fmla="*/ 688 w 738"/>
              <a:gd name="T43" fmla="*/ 285 h 1135"/>
              <a:gd name="T44" fmla="*/ 528 w 738"/>
              <a:gd name="T45" fmla="*/ 519 h 1135"/>
              <a:gd name="T46" fmla="*/ 681 w 738"/>
              <a:gd name="T47" fmla="*/ 610 h 1135"/>
              <a:gd name="T48" fmla="*/ 738 w 738"/>
              <a:gd name="T49" fmla="*/ 782 h 1135"/>
              <a:gd name="T50" fmla="*/ 631 w 738"/>
              <a:gd name="T51" fmla="*/ 1032 h 1135"/>
              <a:gd name="T52" fmla="*/ 365 w 738"/>
              <a:gd name="T53" fmla="*/ 1135 h 1135"/>
              <a:gd name="T54" fmla="*/ 115 w 738"/>
              <a:gd name="T55" fmla="*/ 1048 h 1135"/>
              <a:gd name="T56" fmla="*/ 0 w 738"/>
              <a:gd name="T57" fmla="*/ 821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38" h="1135">
                <a:moveTo>
                  <a:pt x="0" y="821"/>
                </a:moveTo>
                <a:cubicBezTo>
                  <a:pt x="206" y="796"/>
                  <a:pt x="206" y="796"/>
                  <a:pt x="206" y="796"/>
                </a:cubicBezTo>
                <a:cubicBezTo>
                  <a:pt x="213" y="849"/>
                  <a:pt x="230" y="889"/>
                  <a:pt x="259" y="917"/>
                </a:cubicBezTo>
                <a:cubicBezTo>
                  <a:pt x="288" y="944"/>
                  <a:pt x="323" y="958"/>
                  <a:pt x="364" y="958"/>
                </a:cubicBezTo>
                <a:cubicBezTo>
                  <a:pt x="408" y="958"/>
                  <a:pt x="445" y="942"/>
                  <a:pt x="475" y="908"/>
                </a:cubicBezTo>
                <a:cubicBezTo>
                  <a:pt x="505" y="875"/>
                  <a:pt x="520" y="830"/>
                  <a:pt x="520" y="773"/>
                </a:cubicBezTo>
                <a:cubicBezTo>
                  <a:pt x="520" y="720"/>
                  <a:pt x="506" y="677"/>
                  <a:pt x="477" y="646"/>
                </a:cubicBezTo>
                <a:cubicBezTo>
                  <a:pt x="448" y="615"/>
                  <a:pt x="413" y="599"/>
                  <a:pt x="371" y="599"/>
                </a:cubicBezTo>
                <a:cubicBezTo>
                  <a:pt x="344" y="599"/>
                  <a:pt x="311" y="604"/>
                  <a:pt x="273" y="615"/>
                </a:cubicBezTo>
                <a:cubicBezTo>
                  <a:pt x="297" y="441"/>
                  <a:pt x="297" y="441"/>
                  <a:pt x="297" y="441"/>
                </a:cubicBezTo>
                <a:cubicBezTo>
                  <a:pt x="355" y="443"/>
                  <a:pt x="399" y="430"/>
                  <a:pt x="429" y="404"/>
                </a:cubicBezTo>
                <a:cubicBezTo>
                  <a:pt x="459" y="377"/>
                  <a:pt x="474" y="342"/>
                  <a:pt x="474" y="298"/>
                </a:cubicBezTo>
                <a:cubicBezTo>
                  <a:pt x="474" y="260"/>
                  <a:pt x="463" y="231"/>
                  <a:pt x="441" y="208"/>
                </a:cubicBezTo>
                <a:cubicBezTo>
                  <a:pt x="419" y="186"/>
                  <a:pt x="389" y="175"/>
                  <a:pt x="352" y="175"/>
                </a:cubicBezTo>
                <a:cubicBezTo>
                  <a:pt x="316" y="175"/>
                  <a:pt x="285" y="188"/>
                  <a:pt x="259" y="213"/>
                </a:cubicBezTo>
                <a:cubicBezTo>
                  <a:pt x="233" y="238"/>
                  <a:pt x="218" y="275"/>
                  <a:pt x="212" y="324"/>
                </a:cubicBezTo>
                <a:cubicBezTo>
                  <a:pt x="16" y="290"/>
                  <a:pt x="16" y="290"/>
                  <a:pt x="16" y="290"/>
                </a:cubicBezTo>
                <a:cubicBezTo>
                  <a:pt x="29" y="223"/>
                  <a:pt x="50" y="169"/>
                  <a:pt x="77" y="129"/>
                </a:cubicBezTo>
                <a:cubicBezTo>
                  <a:pt x="105" y="89"/>
                  <a:pt x="143" y="57"/>
                  <a:pt x="193" y="34"/>
                </a:cubicBezTo>
                <a:cubicBezTo>
                  <a:pt x="242" y="11"/>
                  <a:pt x="297" y="0"/>
                  <a:pt x="358" y="0"/>
                </a:cubicBezTo>
                <a:cubicBezTo>
                  <a:pt x="463" y="0"/>
                  <a:pt x="547" y="33"/>
                  <a:pt x="610" y="100"/>
                </a:cubicBezTo>
                <a:cubicBezTo>
                  <a:pt x="662" y="155"/>
                  <a:pt x="688" y="216"/>
                  <a:pt x="688" y="285"/>
                </a:cubicBezTo>
                <a:cubicBezTo>
                  <a:pt x="688" y="383"/>
                  <a:pt x="635" y="460"/>
                  <a:pt x="528" y="519"/>
                </a:cubicBezTo>
                <a:cubicBezTo>
                  <a:pt x="592" y="532"/>
                  <a:pt x="643" y="563"/>
                  <a:pt x="681" y="610"/>
                </a:cubicBezTo>
                <a:cubicBezTo>
                  <a:pt x="719" y="658"/>
                  <a:pt x="738" y="715"/>
                  <a:pt x="738" y="782"/>
                </a:cubicBezTo>
                <a:cubicBezTo>
                  <a:pt x="738" y="880"/>
                  <a:pt x="703" y="963"/>
                  <a:pt x="631" y="1032"/>
                </a:cubicBezTo>
                <a:cubicBezTo>
                  <a:pt x="560" y="1101"/>
                  <a:pt x="471" y="1135"/>
                  <a:pt x="365" y="1135"/>
                </a:cubicBezTo>
                <a:cubicBezTo>
                  <a:pt x="265" y="1135"/>
                  <a:pt x="181" y="1106"/>
                  <a:pt x="115" y="1048"/>
                </a:cubicBezTo>
                <a:cubicBezTo>
                  <a:pt x="49" y="990"/>
                  <a:pt x="10" y="915"/>
                  <a:pt x="0" y="821"/>
                </a:cubicBezTo>
                <a:close/>
              </a:path>
            </a:pathLst>
          </a:custGeom>
          <a:solidFill>
            <a:srgbClr val="9BBB59"/>
          </a:solidFill>
          <a:ln>
            <a:noFill/>
          </a:ln>
        </p:spPr>
        <p:txBody>
          <a:bodyPr vert="horz" wrap="square" lIns="166628" tIns="83316" rIns="166628" bIns="83316" numCol="1" anchor="t" anchorCtr="0" compatLnSpc="1">
            <a:prstTxWarp prst="textNoShape">
              <a:avLst/>
            </a:prstTxWarp>
          </a:bodyPr>
          <a:lstStyle/>
          <a:p>
            <a:pPr defTabSz="1666407">
              <a:defRPr/>
            </a:pPr>
            <a:endParaRPr lang="en-US" sz="3200" kern="0">
              <a:solidFill>
                <a:srgbClr val="3F3F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12476947" y="3259802"/>
            <a:ext cx="2758225" cy="3776410"/>
          </a:xfrm>
          <a:custGeom>
            <a:avLst/>
            <a:gdLst>
              <a:gd name="T0" fmla="*/ 750 w 750"/>
              <a:gd name="T1" fmla="*/ 922 h 1121"/>
              <a:gd name="T2" fmla="*/ 750 w 750"/>
              <a:gd name="T3" fmla="*/ 1121 h 1121"/>
              <a:gd name="T4" fmla="*/ 0 w 750"/>
              <a:gd name="T5" fmla="*/ 1121 h 1121"/>
              <a:gd name="T6" fmla="*/ 73 w 750"/>
              <a:gd name="T7" fmla="*/ 907 h 1121"/>
              <a:gd name="T8" fmla="*/ 313 w 750"/>
              <a:gd name="T9" fmla="*/ 640 h 1121"/>
              <a:gd name="T10" fmla="*/ 491 w 750"/>
              <a:gd name="T11" fmla="*/ 457 h 1121"/>
              <a:gd name="T12" fmla="*/ 535 w 750"/>
              <a:gd name="T13" fmla="*/ 326 h 1121"/>
              <a:gd name="T14" fmla="*/ 497 w 750"/>
              <a:gd name="T15" fmla="*/ 216 h 1121"/>
              <a:gd name="T16" fmla="*/ 390 w 750"/>
              <a:gd name="T17" fmla="*/ 177 h 1121"/>
              <a:gd name="T18" fmla="*/ 284 w 750"/>
              <a:gd name="T19" fmla="*/ 218 h 1121"/>
              <a:gd name="T20" fmla="*/ 238 w 750"/>
              <a:gd name="T21" fmla="*/ 352 h 1121"/>
              <a:gd name="T22" fmla="*/ 25 w 750"/>
              <a:gd name="T23" fmla="*/ 330 h 1121"/>
              <a:gd name="T24" fmla="*/ 144 w 750"/>
              <a:gd name="T25" fmla="*/ 77 h 1121"/>
              <a:gd name="T26" fmla="*/ 396 w 750"/>
              <a:gd name="T27" fmla="*/ 0 h 1121"/>
              <a:gd name="T28" fmla="*/ 655 w 750"/>
              <a:gd name="T29" fmla="*/ 89 h 1121"/>
              <a:gd name="T30" fmla="*/ 750 w 750"/>
              <a:gd name="T31" fmla="*/ 311 h 1121"/>
              <a:gd name="T32" fmla="*/ 723 w 750"/>
              <a:gd name="T33" fmla="*/ 454 h 1121"/>
              <a:gd name="T34" fmla="*/ 637 w 750"/>
              <a:gd name="T35" fmla="*/ 597 h 1121"/>
              <a:gd name="T36" fmla="*/ 497 w 750"/>
              <a:gd name="T37" fmla="*/ 739 h 1121"/>
              <a:gd name="T38" fmla="*/ 369 w 750"/>
              <a:gd name="T39" fmla="*/ 863 h 1121"/>
              <a:gd name="T40" fmla="*/ 325 w 750"/>
              <a:gd name="T41" fmla="*/ 922 h 1121"/>
              <a:gd name="T42" fmla="*/ 750 w 750"/>
              <a:gd name="T43" fmla="*/ 922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50" h="1121">
                <a:moveTo>
                  <a:pt x="750" y="922"/>
                </a:moveTo>
                <a:cubicBezTo>
                  <a:pt x="750" y="1121"/>
                  <a:pt x="750" y="1121"/>
                  <a:pt x="750" y="1121"/>
                </a:cubicBezTo>
                <a:cubicBezTo>
                  <a:pt x="0" y="1121"/>
                  <a:pt x="0" y="1121"/>
                  <a:pt x="0" y="1121"/>
                </a:cubicBezTo>
                <a:cubicBezTo>
                  <a:pt x="8" y="1046"/>
                  <a:pt x="32" y="975"/>
                  <a:pt x="73" y="907"/>
                </a:cubicBezTo>
                <a:cubicBezTo>
                  <a:pt x="113" y="840"/>
                  <a:pt x="194" y="751"/>
                  <a:pt x="313" y="640"/>
                </a:cubicBezTo>
                <a:cubicBezTo>
                  <a:pt x="410" y="550"/>
                  <a:pt x="469" y="489"/>
                  <a:pt x="491" y="457"/>
                </a:cubicBezTo>
                <a:cubicBezTo>
                  <a:pt x="520" y="413"/>
                  <a:pt x="535" y="369"/>
                  <a:pt x="535" y="326"/>
                </a:cubicBezTo>
                <a:cubicBezTo>
                  <a:pt x="535" y="278"/>
                  <a:pt x="522" y="241"/>
                  <a:pt x="497" y="216"/>
                </a:cubicBezTo>
                <a:cubicBezTo>
                  <a:pt x="471" y="190"/>
                  <a:pt x="436" y="177"/>
                  <a:pt x="390" y="177"/>
                </a:cubicBezTo>
                <a:cubicBezTo>
                  <a:pt x="346" y="177"/>
                  <a:pt x="310" y="191"/>
                  <a:pt x="284" y="218"/>
                </a:cubicBezTo>
                <a:cubicBezTo>
                  <a:pt x="257" y="245"/>
                  <a:pt x="242" y="289"/>
                  <a:pt x="238" y="352"/>
                </a:cubicBezTo>
                <a:cubicBezTo>
                  <a:pt x="25" y="330"/>
                  <a:pt x="25" y="330"/>
                  <a:pt x="25" y="330"/>
                </a:cubicBezTo>
                <a:cubicBezTo>
                  <a:pt x="37" y="213"/>
                  <a:pt x="77" y="128"/>
                  <a:pt x="144" y="77"/>
                </a:cubicBezTo>
                <a:cubicBezTo>
                  <a:pt x="211" y="25"/>
                  <a:pt x="295" y="0"/>
                  <a:pt x="396" y="0"/>
                </a:cubicBezTo>
                <a:cubicBezTo>
                  <a:pt x="506" y="0"/>
                  <a:pt x="592" y="30"/>
                  <a:pt x="655" y="89"/>
                </a:cubicBezTo>
                <a:cubicBezTo>
                  <a:pt x="718" y="148"/>
                  <a:pt x="750" y="222"/>
                  <a:pt x="750" y="311"/>
                </a:cubicBezTo>
                <a:cubicBezTo>
                  <a:pt x="750" y="361"/>
                  <a:pt x="741" y="409"/>
                  <a:pt x="723" y="454"/>
                </a:cubicBezTo>
                <a:cubicBezTo>
                  <a:pt x="705" y="500"/>
                  <a:pt x="676" y="547"/>
                  <a:pt x="637" y="597"/>
                </a:cubicBezTo>
                <a:cubicBezTo>
                  <a:pt x="611" y="630"/>
                  <a:pt x="565" y="678"/>
                  <a:pt x="497" y="739"/>
                </a:cubicBezTo>
                <a:cubicBezTo>
                  <a:pt x="429" y="801"/>
                  <a:pt x="387" y="843"/>
                  <a:pt x="369" y="863"/>
                </a:cubicBezTo>
                <a:cubicBezTo>
                  <a:pt x="351" y="883"/>
                  <a:pt x="336" y="903"/>
                  <a:pt x="325" y="922"/>
                </a:cubicBezTo>
                <a:lnTo>
                  <a:pt x="750" y="922"/>
                </a:lnTo>
                <a:close/>
              </a:path>
            </a:pathLst>
          </a:custGeom>
          <a:solidFill>
            <a:srgbClr val="41B176"/>
          </a:solidFill>
          <a:ln>
            <a:noFill/>
          </a:ln>
        </p:spPr>
        <p:txBody>
          <a:bodyPr vert="horz" wrap="square" lIns="166628" tIns="83316" rIns="166628" bIns="83316" numCol="1" anchor="t" anchorCtr="0" compatLnSpc="1">
            <a:prstTxWarp prst="textNoShape">
              <a:avLst/>
            </a:prstTxWarp>
          </a:bodyPr>
          <a:lstStyle/>
          <a:p>
            <a:pPr defTabSz="1666407">
              <a:defRPr/>
            </a:pPr>
            <a:endParaRPr lang="en-US" sz="3200" kern="0">
              <a:solidFill>
                <a:srgbClr val="3F3F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reeform 67"/>
          <p:cNvSpPr>
            <a:spLocks noEditPoints="1"/>
          </p:cNvSpPr>
          <p:nvPr/>
        </p:nvSpPr>
        <p:spPr bwMode="auto">
          <a:xfrm>
            <a:off x="12424879" y="7682999"/>
            <a:ext cx="2947962" cy="3776410"/>
          </a:xfrm>
          <a:custGeom>
            <a:avLst/>
            <a:gdLst>
              <a:gd name="T0" fmla="*/ 478 w 839"/>
              <a:gd name="T1" fmla="*/ 1173 h 1173"/>
              <a:gd name="T2" fmla="*/ 478 w 839"/>
              <a:gd name="T3" fmla="*/ 938 h 1173"/>
              <a:gd name="T4" fmla="*/ 0 w 839"/>
              <a:gd name="T5" fmla="*/ 938 h 1173"/>
              <a:gd name="T6" fmla="*/ 0 w 839"/>
              <a:gd name="T7" fmla="*/ 742 h 1173"/>
              <a:gd name="T8" fmla="*/ 506 w 839"/>
              <a:gd name="T9" fmla="*/ 0 h 1173"/>
              <a:gd name="T10" fmla="*/ 695 w 839"/>
              <a:gd name="T11" fmla="*/ 0 h 1173"/>
              <a:gd name="T12" fmla="*/ 695 w 839"/>
              <a:gd name="T13" fmla="*/ 741 h 1173"/>
              <a:gd name="T14" fmla="*/ 839 w 839"/>
              <a:gd name="T15" fmla="*/ 741 h 1173"/>
              <a:gd name="T16" fmla="*/ 839 w 839"/>
              <a:gd name="T17" fmla="*/ 938 h 1173"/>
              <a:gd name="T18" fmla="*/ 695 w 839"/>
              <a:gd name="T19" fmla="*/ 938 h 1173"/>
              <a:gd name="T20" fmla="*/ 695 w 839"/>
              <a:gd name="T21" fmla="*/ 1173 h 1173"/>
              <a:gd name="T22" fmla="*/ 478 w 839"/>
              <a:gd name="T23" fmla="*/ 1173 h 1173"/>
              <a:gd name="T24" fmla="*/ 478 w 839"/>
              <a:gd name="T25" fmla="*/ 741 h 1173"/>
              <a:gd name="T26" fmla="*/ 478 w 839"/>
              <a:gd name="T27" fmla="*/ 342 h 1173"/>
              <a:gd name="T28" fmla="*/ 209 w 839"/>
              <a:gd name="T29" fmla="*/ 741 h 1173"/>
              <a:gd name="T30" fmla="*/ 478 w 839"/>
              <a:gd name="T31" fmla="*/ 741 h 1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39" h="1173">
                <a:moveTo>
                  <a:pt x="478" y="1173"/>
                </a:moveTo>
                <a:lnTo>
                  <a:pt x="478" y="938"/>
                </a:lnTo>
                <a:lnTo>
                  <a:pt x="0" y="938"/>
                </a:lnTo>
                <a:lnTo>
                  <a:pt x="0" y="742"/>
                </a:lnTo>
                <a:lnTo>
                  <a:pt x="506" y="0"/>
                </a:lnTo>
                <a:lnTo>
                  <a:pt x="695" y="0"/>
                </a:lnTo>
                <a:lnTo>
                  <a:pt x="695" y="741"/>
                </a:lnTo>
                <a:lnTo>
                  <a:pt x="839" y="741"/>
                </a:lnTo>
                <a:lnTo>
                  <a:pt x="839" y="938"/>
                </a:lnTo>
                <a:lnTo>
                  <a:pt x="695" y="938"/>
                </a:lnTo>
                <a:lnTo>
                  <a:pt x="695" y="1173"/>
                </a:lnTo>
                <a:lnTo>
                  <a:pt x="478" y="1173"/>
                </a:lnTo>
                <a:close/>
                <a:moveTo>
                  <a:pt x="478" y="741"/>
                </a:moveTo>
                <a:lnTo>
                  <a:pt x="478" y="342"/>
                </a:lnTo>
                <a:lnTo>
                  <a:pt x="209" y="741"/>
                </a:lnTo>
                <a:lnTo>
                  <a:pt x="478" y="7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66628" tIns="83316" rIns="166628" bIns="83316" numCol="1" anchor="t" anchorCtr="0" compatLnSpc="1">
            <a:prstTxWarp prst="textNoShape">
              <a:avLst/>
            </a:prstTxWarp>
          </a:bodyPr>
          <a:lstStyle/>
          <a:p>
            <a:pPr defTabSz="1666407">
              <a:defRPr/>
            </a:pPr>
            <a:endParaRPr lang="en-US" sz="3200" kern="0">
              <a:solidFill>
                <a:srgbClr val="3F3F3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646974" y="3259802"/>
            <a:ext cx="9346340" cy="3776410"/>
            <a:chOff x="1452562" y="1726248"/>
            <a:chExt cx="5128926" cy="2072354"/>
          </a:xfrm>
        </p:grpSpPr>
        <p:sp>
          <p:nvSpPr>
            <p:cNvPr id="10" name="Rectangle 62"/>
            <p:cNvSpPr>
              <a:spLocks noChangeArrowheads="1"/>
            </p:cNvSpPr>
            <p:nvPr/>
          </p:nvSpPr>
          <p:spPr bwMode="auto">
            <a:xfrm>
              <a:off x="1452562" y="1726248"/>
              <a:ext cx="5128926" cy="20723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00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68"/>
            <p:cNvSpPr/>
            <p:nvPr/>
          </p:nvSpPr>
          <p:spPr>
            <a:xfrm>
              <a:off x="1490662" y="2061874"/>
              <a:ext cx="4947460" cy="1401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66407"/>
              <a:r>
                <a:rPr lang="ru-RU" sz="4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Применить комплексный подход к анализу, позволяющий определить степень взаимного влияния отдельных компонентов</a:t>
              </a:r>
              <a:endParaRPr lang="id-ID" sz="4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646974" y="7683000"/>
            <a:ext cx="9346340" cy="3824750"/>
            <a:chOff x="1452562" y="4153535"/>
            <a:chExt cx="5128926" cy="2098881"/>
          </a:xfrm>
        </p:grpSpPr>
        <p:sp>
          <p:nvSpPr>
            <p:cNvPr id="11" name="Rectangle 64"/>
            <p:cNvSpPr>
              <a:spLocks noChangeArrowheads="1"/>
            </p:cNvSpPr>
            <p:nvPr/>
          </p:nvSpPr>
          <p:spPr bwMode="auto">
            <a:xfrm>
              <a:off x="1452562" y="4153535"/>
              <a:ext cx="5128926" cy="2072354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00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Rectangle 168"/>
            <p:cNvSpPr/>
            <p:nvPr/>
          </p:nvSpPr>
          <p:spPr>
            <a:xfrm>
              <a:off x="1534090" y="4174990"/>
              <a:ext cx="4947460" cy="207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66407"/>
              <a:r>
                <a:rPr lang="ru-RU" sz="4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При вводе в эксплуатацию и в начале эксплуатации </a:t>
              </a:r>
              <a:r>
                <a:rPr lang="ru-RU" sz="4000" b="1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ТО, </a:t>
              </a:r>
              <a:r>
                <a:rPr lang="ru-RU" sz="4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комплексная аналитика и инструменты расширенной аналитики наиболее востребованы</a:t>
              </a:r>
              <a:endParaRPr lang="id-ID" sz="4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4169277" y="7683001"/>
            <a:ext cx="9342828" cy="3776411"/>
            <a:chOff x="7775575" y="4153535"/>
            <a:chExt cx="5126998" cy="2072354"/>
          </a:xfrm>
        </p:grpSpPr>
        <p:sp>
          <p:nvSpPr>
            <p:cNvPr id="13" name="Rectangle 68"/>
            <p:cNvSpPr>
              <a:spLocks noChangeArrowheads="1"/>
            </p:cNvSpPr>
            <p:nvPr/>
          </p:nvSpPr>
          <p:spPr bwMode="auto">
            <a:xfrm>
              <a:off x="7775575" y="4153535"/>
              <a:ext cx="5126998" cy="20723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00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Rectangle 168"/>
            <p:cNvSpPr/>
            <p:nvPr/>
          </p:nvSpPr>
          <p:spPr>
            <a:xfrm>
              <a:off x="7856237" y="4292576"/>
              <a:ext cx="4947460" cy="1739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66407"/>
              <a:r>
                <a:rPr lang="ru-RU" sz="4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Применять программные решения, разработанные на платформенных принципах и основанные на современных стеках </a:t>
              </a:r>
              <a:r>
                <a:rPr lang="ru-RU" sz="4000" b="1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технологий</a:t>
              </a:r>
              <a:endParaRPr lang="id-ID" sz="4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4169277" y="3259803"/>
            <a:ext cx="9342828" cy="3776412"/>
            <a:chOff x="7775575" y="1726248"/>
            <a:chExt cx="5126998" cy="2072354"/>
          </a:xfrm>
        </p:grpSpPr>
        <p:sp>
          <p:nvSpPr>
            <p:cNvPr id="12" name="Rectangle 66"/>
            <p:cNvSpPr>
              <a:spLocks noChangeArrowheads="1"/>
            </p:cNvSpPr>
            <p:nvPr/>
          </p:nvSpPr>
          <p:spPr bwMode="auto">
            <a:xfrm>
              <a:off x="7775575" y="1726248"/>
              <a:ext cx="5126998" cy="2072354"/>
            </a:xfrm>
            <a:prstGeom prst="rect">
              <a:avLst/>
            </a:prstGeom>
            <a:solidFill>
              <a:srgbClr val="41B176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00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Rectangle 168"/>
            <p:cNvSpPr/>
            <p:nvPr/>
          </p:nvSpPr>
          <p:spPr>
            <a:xfrm>
              <a:off x="7856236" y="2083543"/>
              <a:ext cx="4947460" cy="1401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66407"/>
              <a:r>
                <a:rPr lang="ru-RU" sz="4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Набирать экспертизу в применении комплексной аналитики безопасности </a:t>
              </a:r>
              <a:r>
                <a:rPr lang="ru-RU" sz="4000" b="1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постепенно, по частям</a:t>
              </a:r>
              <a:endParaRPr lang="id-ID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6" name="Заголовок 2"/>
          <p:cNvSpPr txBox="1">
            <a:spLocks/>
          </p:cNvSpPr>
          <p:nvPr/>
        </p:nvSpPr>
        <p:spPr>
          <a:xfrm>
            <a:off x="5685836" y="1141178"/>
            <a:ext cx="16966881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000" dirty="0">
                <a:solidFill>
                  <a:srgbClr val="009DD6"/>
                </a:solidFill>
                <a:latin typeface="Segoe UI Semibold" panose="020B0702040204020203" pitchFamily="34" charset="0"/>
                <a:ea typeface="Helvetica Neue Bold Condensed"/>
                <a:cs typeface="Segoe UI Semibold" panose="020B0702040204020203" pitchFamily="34" charset="0"/>
                <a:sym typeface="Helvetica Neue Bold Condensed"/>
              </a:rPr>
              <a:t>КАК ПРИМЕНИТЬ ТЕХНОЛОГИИ АНАЛИТИКИ ДЛЯ ОБЕСПЕЧЕНИЯ</a:t>
            </a:r>
          </a:p>
          <a:p>
            <a:r>
              <a:rPr lang="ru-RU" altLang="ru-RU" sz="4000" dirty="0">
                <a:solidFill>
                  <a:srgbClr val="009DD6"/>
                </a:solidFill>
                <a:latin typeface="Segoe UI Semibold" panose="020B0702040204020203" pitchFamily="34" charset="0"/>
                <a:ea typeface="Helvetica Neue Bold Condensed"/>
                <a:cs typeface="Segoe UI Semibold" panose="020B0702040204020203" pitchFamily="34" charset="0"/>
                <a:sym typeface="Helvetica Neue Bold Condensed"/>
              </a:rPr>
              <a:t>БЕЗОПАСНОСТИ КИБЕРФИЗИЧЕСКИХ СИСТЕМ ПРЕДПРИЯТИЙ ТЭК?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289770" y="400862"/>
            <a:ext cx="209422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12" descr="ttp://www.spbstu.ru/university/organizational-documents/corporate-identity/identity-files/logo_ver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947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118" y="9903484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2" descr="ttp://www.spbstu.ru/university/organizational-documents/corporate-identity/identity-files/logo_ver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37" y="9898211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51CF17-88A2-2146-932F-D9C9895D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3376" y="8449758"/>
            <a:ext cx="4621952" cy="5032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3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2" r="21912"/>
          <a:stretch>
            <a:fillRect/>
          </a:stretch>
        </p:blipFill>
        <p:spPr>
          <a:xfrm>
            <a:off x="6227791" y="3287167"/>
            <a:ext cx="7750087" cy="77597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0" name="Arc 38">
            <a:extLst>
              <a:ext uri="{FF2B5EF4-FFF2-40B4-BE49-F238E27FC236}">
                <a16:creationId xmlns:a16="http://schemas.microsoft.com/office/drawing/2014/main" xmlns="" id="{7E0A2826-8662-4C5F-8ECD-9228A0FA4B39}"/>
              </a:ext>
            </a:extLst>
          </p:cNvPr>
          <p:cNvSpPr/>
          <p:nvPr/>
        </p:nvSpPr>
        <p:spPr>
          <a:xfrm rot="16200000" flipH="1">
            <a:off x="4494161" y="1543877"/>
            <a:ext cx="10428003" cy="11145458"/>
          </a:xfrm>
          <a:prstGeom prst="arc">
            <a:avLst>
              <a:gd name="adj1" fmla="val 16607156"/>
              <a:gd name="adj2" fmla="val 16496507"/>
            </a:avLst>
          </a:prstGeom>
          <a:ln w="53975">
            <a:gradFill>
              <a:gsLst>
                <a:gs pos="63000">
                  <a:schemeClr val="bg1">
                    <a:lumMod val="85000"/>
                  </a:schemeClr>
                </a:gs>
                <a:gs pos="39000">
                  <a:schemeClr val="bg1">
                    <a:lumMod val="85000"/>
                  </a:schemeClr>
                </a:gs>
                <a:gs pos="82000">
                  <a:schemeClr val="bg1">
                    <a:lumMod val="6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6590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99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220" name="Rectangle"/>
          <p:cNvSpPr>
            <a:spLocks noChangeArrowheads="1"/>
          </p:cNvSpPr>
          <p:nvPr/>
        </p:nvSpPr>
        <p:spPr bwMode="auto">
          <a:xfrm>
            <a:off x="0" y="7109084"/>
            <a:ext cx="10058436" cy="5365539"/>
          </a:xfrm>
          <a:prstGeom prst="rect">
            <a:avLst/>
          </a:prstGeom>
          <a:solidFill>
            <a:srgbClr val="4DA9DC"/>
          </a:solidFill>
          <a:ln>
            <a:noFill/>
          </a:ln>
        </p:spPr>
        <p:txBody>
          <a:bodyPr lIns="83314" rIns="83314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9pPr>
          </a:lstStyle>
          <a:p>
            <a:pPr eaLnBrk="1"/>
            <a:endParaRPr lang="ru-RU" altLang="ru-RU" sz="3572"/>
          </a:p>
        </p:txBody>
      </p:sp>
      <p:sp>
        <p:nvSpPr>
          <p:cNvPr id="45" name="Oval 11">
            <a:extLst>
              <a:ext uri="{FF2B5EF4-FFF2-40B4-BE49-F238E27FC236}">
                <a16:creationId xmlns:a16="http://schemas.microsoft.com/office/drawing/2014/main" xmlns="" id="{54838BDB-78C9-4794-A97C-0705044498F5}"/>
              </a:ext>
            </a:extLst>
          </p:cNvPr>
          <p:cNvSpPr/>
          <p:nvPr/>
        </p:nvSpPr>
        <p:spPr>
          <a:xfrm>
            <a:off x="8375576" y="5463577"/>
            <a:ext cx="3427962" cy="342796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666407">
              <a:defRPr/>
            </a:pPr>
            <a:endParaRPr lang="ko-KR" altLang="en-US" sz="4920" kern="0" dirty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xmlns="" id="{54838BDB-78C9-4794-A97C-0705044498F5}"/>
              </a:ext>
            </a:extLst>
          </p:cNvPr>
          <p:cNvSpPr/>
          <p:nvPr/>
        </p:nvSpPr>
        <p:spPr>
          <a:xfrm>
            <a:off x="8531393" y="5621918"/>
            <a:ext cx="3116329" cy="3116329"/>
          </a:xfrm>
          <a:prstGeom prst="ellipse">
            <a:avLst/>
          </a:prstGeom>
          <a:solidFill>
            <a:srgbClr val="1CA5F2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666407">
              <a:defRPr/>
            </a:pPr>
            <a:endParaRPr lang="ko-KR" altLang="en-US" sz="4920" kern="0" dirty="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225" name="Британские ученые составили рейтинг самых полезных продуктов питания для здоровья человека"/>
          <p:cNvSpPr txBox="1">
            <a:spLocks noChangeArrowheads="1"/>
          </p:cNvSpPr>
          <p:nvPr/>
        </p:nvSpPr>
        <p:spPr bwMode="auto">
          <a:xfrm>
            <a:off x="166664" y="7938120"/>
            <a:ext cx="98369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83314" rIns="83314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ru-RU" altLang="ru-RU" sz="4000" dirty="0">
                <a:solidFill>
                  <a:schemeClr val="bg1"/>
                </a:solidFill>
                <a:latin typeface="Segoe UI" panose="020B0502040204020203" pitchFamily="34" charset="0"/>
                <a:ea typeface="Helvetica Neue Light"/>
                <a:cs typeface="Segoe UI" panose="020B0502040204020203" pitchFamily="34" charset="0"/>
                <a:sym typeface="Helvetica Neue Light"/>
              </a:rPr>
              <a:t>Актуальность эффективной системы операционного мониторинга и анализа </a:t>
            </a:r>
            <a:r>
              <a:rPr lang="ru-RU" altLang="ru-RU" sz="4000" dirty="0" err="1">
                <a:solidFill>
                  <a:schemeClr val="bg1"/>
                </a:solidFill>
                <a:latin typeface="Segoe UI" panose="020B0502040204020203" pitchFamily="34" charset="0"/>
                <a:ea typeface="Helvetica Neue Light"/>
                <a:cs typeface="Segoe UI" panose="020B0502040204020203" pitchFamily="34" charset="0"/>
                <a:sym typeface="Helvetica Neue Light"/>
              </a:rPr>
              <a:t>киберфизических</a:t>
            </a:r>
            <a:r>
              <a:rPr lang="ru-RU" altLang="ru-RU" sz="4000" dirty="0">
                <a:solidFill>
                  <a:schemeClr val="bg1"/>
                </a:solidFill>
                <a:latin typeface="Segoe UI" panose="020B0502040204020203" pitchFamily="34" charset="0"/>
                <a:ea typeface="Helvetica Neue Light"/>
                <a:cs typeface="Segoe UI" panose="020B0502040204020203" pitchFamily="34" charset="0"/>
                <a:sym typeface="Helvetica Neue Light"/>
              </a:rPr>
              <a:t> систем критической информационной инфраструктуры (КИИ) в эпоху четвертой промышленной революции (</a:t>
            </a:r>
            <a:r>
              <a:rPr lang="en-US" altLang="ru-RU" sz="4000" dirty="0">
                <a:solidFill>
                  <a:schemeClr val="bg1"/>
                </a:solidFill>
                <a:latin typeface="Segoe UI" panose="020B0502040204020203" pitchFamily="34" charset="0"/>
                <a:ea typeface="Helvetica Neue Light"/>
                <a:cs typeface="Segoe UI" panose="020B0502040204020203" pitchFamily="34" charset="0"/>
                <a:sym typeface="Helvetica Neue Light"/>
              </a:rPr>
              <a:t>INDUSTRY 4.0)</a:t>
            </a:r>
            <a:endParaRPr lang="ru-RU" altLang="ru-RU" sz="4000" dirty="0">
              <a:solidFill>
                <a:schemeClr val="bg1"/>
              </a:solidFill>
              <a:latin typeface="Segoe UI" panose="020B0502040204020203" pitchFamily="34" charset="0"/>
              <a:ea typeface="Helvetica Neue Light"/>
              <a:cs typeface="Segoe UI" panose="020B0502040204020203" pitchFamily="34" charset="0"/>
              <a:sym typeface="Helvetica Neue Ligh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744583" y="2502841"/>
            <a:ext cx="8861151" cy="1690863"/>
            <a:chOff x="7952938" y="1186760"/>
            <a:chExt cx="4862672" cy="927883"/>
          </a:xfrm>
        </p:grpSpPr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xmlns="" id="{6B3B38DE-4592-42DE-93A2-F7CFEB2674E5}"/>
                </a:ext>
              </a:extLst>
            </p:cNvPr>
            <p:cNvSpPr txBox="1"/>
            <p:nvPr/>
          </p:nvSpPr>
          <p:spPr>
            <a:xfrm>
              <a:off x="8570251" y="1186760"/>
              <a:ext cx="4245359" cy="927883"/>
            </a:xfrm>
            <a:prstGeom prst="rect">
              <a:avLst/>
            </a:prstGeom>
            <a:noFill/>
          </p:spPr>
          <p:txBody>
            <a:bodyPr wrap="square" lIns="196806" rIns="196806" rtlCol="0">
              <a:spAutoFit/>
            </a:bodyPr>
            <a:lstStyle/>
            <a:p>
              <a:pPr defTabSz="1666200">
                <a:defRPr/>
              </a:pPr>
              <a:r>
                <a:rPr lang="ru-RU" altLang="ko-KR" sz="3462" dirty="0">
                  <a:solidFill>
                    <a:schemeClr val="tx1">
                      <a:lumMod val="50000"/>
                    </a:schemeClr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Многообразие устройств (датчиков) со встроенными процессорами и средствами хранения данных</a:t>
              </a:r>
              <a:endParaRPr lang="ko-KR" altLang="en-US" sz="3462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grpSp>
          <p:nvGrpSpPr>
            <p:cNvPr id="343" name="Группа 42"/>
            <p:cNvGrpSpPr>
              <a:grpSpLocks/>
            </p:cNvGrpSpPr>
            <p:nvPr/>
          </p:nvGrpSpPr>
          <p:grpSpPr bwMode="auto">
            <a:xfrm>
              <a:off x="7952938" y="1407453"/>
              <a:ext cx="537779" cy="528109"/>
              <a:chOff x="21384650" y="-1373469"/>
              <a:chExt cx="1003060" cy="992696"/>
            </a:xfrm>
          </p:grpSpPr>
          <p:sp>
            <p:nvSpPr>
              <p:cNvPr id="345" name="Freeform 136"/>
              <p:cNvSpPr>
                <a:spLocks noEditPoints="1"/>
              </p:cNvSpPr>
              <p:nvPr/>
            </p:nvSpPr>
            <p:spPr bwMode="auto">
              <a:xfrm>
                <a:off x="21384650" y="-1373469"/>
                <a:ext cx="1003060" cy="992696"/>
              </a:xfrm>
              <a:custGeom>
                <a:avLst/>
                <a:gdLst>
                  <a:gd name="T0" fmla="*/ 7510 w 10356"/>
                  <a:gd name="T1" fmla="*/ 5400 h 10240"/>
                  <a:gd name="T2" fmla="*/ 7168 w 10356"/>
                  <a:gd name="T3" fmla="*/ 6144 h 10240"/>
                  <a:gd name="T4" fmla="*/ 7510 w 10356"/>
                  <a:gd name="T5" fmla="*/ 7680 h 10240"/>
                  <a:gd name="T6" fmla="*/ 6486 w 10356"/>
                  <a:gd name="T7" fmla="*/ 7680 h 10240"/>
                  <a:gd name="T8" fmla="*/ 5462 w 10356"/>
                  <a:gd name="T9" fmla="*/ 8022 h 10240"/>
                  <a:gd name="T10" fmla="*/ 2902 w 10356"/>
                  <a:gd name="T11" fmla="*/ 0 h 10240"/>
                  <a:gd name="T12" fmla="*/ 2219 w 10356"/>
                  <a:gd name="T13" fmla="*/ 4096 h 10240"/>
                  <a:gd name="T14" fmla="*/ 1024 w 10356"/>
                  <a:gd name="T15" fmla="*/ 4438 h 10240"/>
                  <a:gd name="T16" fmla="*/ 0 w 10356"/>
                  <a:gd name="T17" fmla="*/ 4096 h 10240"/>
                  <a:gd name="T18" fmla="*/ 1024 w 10356"/>
                  <a:gd name="T19" fmla="*/ 5803 h 10240"/>
                  <a:gd name="T20" fmla="*/ 2048 w 10356"/>
                  <a:gd name="T21" fmla="*/ 5632 h 10240"/>
                  <a:gd name="T22" fmla="*/ 2731 w 10356"/>
                  <a:gd name="T23" fmla="*/ 10069 h 10240"/>
                  <a:gd name="T24" fmla="*/ 5462 w 10356"/>
                  <a:gd name="T25" fmla="*/ 10069 h 10240"/>
                  <a:gd name="T26" fmla="*/ 6144 w 10356"/>
                  <a:gd name="T27" fmla="*/ 9387 h 10240"/>
                  <a:gd name="T28" fmla="*/ 7680 w 10356"/>
                  <a:gd name="T29" fmla="*/ 9046 h 10240"/>
                  <a:gd name="T30" fmla="*/ 8704 w 10356"/>
                  <a:gd name="T31" fmla="*/ 7680 h 10240"/>
                  <a:gd name="T32" fmla="*/ 9216 w 10356"/>
                  <a:gd name="T33" fmla="*/ 6998 h 10240"/>
                  <a:gd name="T34" fmla="*/ 9558 w 10356"/>
                  <a:gd name="T35" fmla="*/ 6315 h 10240"/>
                  <a:gd name="T36" fmla="*/ 8875 w 10356"/>
                  <a:gd name="T37" fmla="*/ 6656 h 10240"/>
                  <a:gd name="T38" fmla="*/ 8534 w 10356"/>
                  <a:gd name="T39" fmla="*/ 5974 h 10240"/>
                  <a:gd name="T40" fmla="*/ 8022 w 10356"/>
                  <a:gd name="T41" fmla="*/ 1024 h 10240"/>
                  <a:gd name="T42" fmla="*/ 9055 w 10356"/>
                  <a:gd name="T43" fmla="*/ 2110 h 10240"/>
                  <a:gd name="T44" fmla="*/ 9899 w 10356"/>
                  <a:gd name="T45" fmla="*/ 3243 h 10240"/>
                  <a:gd name="T46" fmla="*/ 9558 w 10356"/>
                  <a:gd name="T47" fmla="*/ 3243 h 10240"/>
                  <a:gd name="T48" fmla="*/ 9899 w 10356"/>
                  <a:gd name="T49" fmla="*/ 3243 h 10240"/>
                  <a:gd name="T50" fmla="*/ 7851 w 10356"/>
                  <a:gd name="T51" fmla="*/ 1374 h 10240"/>
                  <a:gd name="T52" fmla="*/ 8192 w 10356"/>
                  <a:gd name="T53" fmla="*/ 1717 h 10240"/>
                  <a:gd name="T54" fmla="*/ 8776 w 10356"/>
                  <a:gd name="T55" fmla="*/ 1906 h 10240"/>
                  <a:gd name="T56" fmla="*/ 6988 w 10356"/>
                  <a:gd name="T57" fmla="*/ 2110 h 10240"/>
                  <a:gd name="T58" fmla="*/ 6747 w 10356"/>
                  <a:gd name="T59" fmla="*/ 1868 h 10240"/>
                  <a:gd name="T60" fmla="*/ 6513 w 10356"/>
                  <a:gd name="T61" fmla="*/ 2960 h 10240"/>
                  <a:gd name="T62" fmla="*/ 6144 w 10356"/>
                  <a:gd name="T63" fmla="*/ 3243 h 10240"/>
                  <a:gd name="T64" fmla="*/ 3072 w 10356"/>
                  <a:gd name="T65" fmla="*/ 2731 h 10240"/>
                  <a:gd name="T66" fmla="*/ 3072 w 10356"/>
                  <a:gd name="T67" fmla="*/ 3414 h 10240"/>
                  <a:gd name="T68" fmla="*/ 3072 w 10356"/>
                  <a:gd name="T69" fmla="*/ 6486 h 10240"/>
                  <a:gd name="T70" fmla="*/ 5120 w 10356"/>
                  <a:gd name="T71" fmla="*/ 6827 h 10240"/>
                  <a:gd name="T72" fmla="*/ 3072 w 10356"/>
                  <a:gd name="T73" fmla="*/ 6827 h 10240"/>
                  <a:gd name="T74" fmla="*/ 3414 w 10356"/>
                  <a:gd name="T75" fmla="*/ 1878 h 10240"/>
                  <a:gd name="T76" fmla="*/ 5120 w 10356"/>
                  <a:gd name="T77" fmla="*/ 342 h 10240"/>
                  <a:gd name="T78" fmla="*/ 3072 w 10356"/>
                  <a:gd name="T79" fmla="*/ 342 h 10240"/>
                  <a:gd name="T80" fmla="*/ 342 w 10356"/>
                  <a:gd name="T81" fmla="*/ 5803 h 10240"/>
                  <a:gd name="T82" fmla="*/ 683 w 10356"/>
                  <a:gd name="T83" fmla="*/ 4096 h 10240"/>
                  <a:gd name="T84" fmla="*/ 1024 w 10356"/>
                  <a:gd name="T85" fmla="*/ 4779 h 10240"/>
                  <a:gd name="T86" fmla="*/ 1024 w 10356"/>
                  <a:gd name="T87" fmla="*/ 5120 h 10240"/>
                  <a:gd name="T88" fmla="*/ 2731 w 10356"/>
                  <a:gd name="T89" fmla="*/ 4438 h 10240"/>
                  <a:gd name="T90" fmla="*/ 5120 w 10356"/>
                  <a:gd name="T91" fmla="*/ 9899 h 10240"/>
                  <a:gd name="T92" fmla="*/ 5120 w 10356"/>
                  <a:gd name="T93" fmla="*/ 7510 h 10240"/>
                  <a:gd name="T94" fmla="*/ 6144 w 10356"/>
                  <a:gd name="T95" fmla="*/ 8363 h 10240"/>
                  <a:gd name="T96" fmla="*/ 5462 w 10356"/>
                  <a:gd name="T97" fmla="*/ 8363 h 10240"/>
                  <a:gd name="T98" fmla="*/ 6486 w 10356"/>
                  <a:gd name="T99" fmla="*/ 8704 h 10240"/>
                  <a:gd name="T100" fmla="*/ 7851 w 10356"/>
                  <a:gd name="T101" fmla="*/ 8022 h 10240"/>
                  <a:gd name="T102" fmla="*/ 8192 w 10356"/>
                  <a:gd name="T103" fmla="*/ 8192 h 10240"/>
                  <a:gd name="T104" fmla="*/ 7510 w 10356"/>
                  <a:gd name="T105" fmla="*/ 6315 h 10240"/>
                  <a:gd name="T106" fmla="*/ 8192 w 10356"/>
                  <a:gd name="T107" fmla="*/ 5974 h 10240"/>
                  <a:gd name="T108" fmla="*/ 8022 w 10356"/>
                  <a:gd name="T109" fmla="*/ 5462 h 10240"/>
                  <a:gd name="T110" fmla="*/ 8022 w 10356"/>
                  <a:gd name="T111" fmla="*/ 5120 h 10240"/>
                  <a:gd name="T112" fmla="*/ 7006 w 10356"/>
                  <a:gd name="T113" fmla="*/ 4395 h 10240"/>
                  <a:gd name="T114" fmla="*/ 8022 w 10356"/>
                  <a:gd name="T115" fmla="*/ 2048 h 10240"/>
                  <a:gd name="T116" fmla="*/ 9038 w 10356"/>
                  <a:gd name="T117" fmla="*/ 4395 h 10240"/>
                  <a:gd name="T118" fmla="*/ 8022 w 10356"/>
                  <a:gd name="T119" fmla="*/ 5120 h 10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6" h="10240">
                    <a:moveTo>
                      <a:pt x="8022" y="1024"/>
                    </a:moveTo>
                    <a:cubicBezTo>
                      <a:pt x="6896" y="1024"/>
                      <a:pt x="5948" y="1866"/>
                      <a:pt x="5818" y="2984"/>
                    </a:cubicBezTo>
                    <a:cubicBezTo>
                      <a:pt x="5687" y="4102"/>
                      <a:pt x="6414" y="5141"/>
                      <a:pt x="7510" y="5400"/>
                    </a:cubicBezTo>
                    <a:lnTo>
                      <a:pt x="7510" y="5974"/>
                    </a:lnTo>
                    <a:lnTo>
                      <a:pt x="7339" y="5974"/>
                    </a:lnTo>
                    <a:cubicBezTo>
                      <a:pt x="7245" y="5974"/>
                      <a:pt x="7168" y="6050"/>
                      <a:pt x="7168" y="6144"/>
                    </a:cubicBezTo>
                    <a:lnTo>
                      <a:pt x="7168" y="7510"/>
                    </a:lnTo>
                    <a:cubicBezTo>
                      <a:pt x="7168" y="7604"/>
                      <a:pt x="7245" y="7680"/>
                      <a:pt x="7339" y="7680"/>
                    </a:cubicBezTo>
                    <a:lnTo>
                      <a:pt x="7510" y="7680"/>
                    </a:lnTo>
                    <a:lnTo>
                      <a:pt x="7510" y="8022"/>
                    </a:lnTo>
                    <a:lnTo>
                      <a:pt x="6486" y="8022"/>
                    </a:lnTo>
                    <a:lnTo>
                      <a:pt x="6486" y="7680"/>
                    </a:lnTo>
                    <a:lnTo>
                      <a:pt x="6144" y="7680"/>
                    </a:lnTo>
                    <a:lnTo>
                      <a:pt x="6144" y="8022"/>
                    </a:lnTo>
                    <a:lnTo>
                      <a:pt x="5462" y="8022"/>
                    </a:lnTo>
                    <a:lnTo>
                      <a:pt x="5462" y="171"/>
                    </a:lnTo>
                    <a:cubicBezTo>
                      <a:pt x="5462" y="77"/>
                      <a:pt x="5385" y="0"/>
                      <a:pt x="5291" y="0"/>
                    </a:cubicBezTo>
                    <a:lnTo>
                      <a:pt x="2902" y="0"/>
                    </a:lnTo>
                    <a:cubicBezTo>
                      <a:pt x="2807" y="0"/>
                      <a:pt x="2731" y="77"/>
                      <a:pt x="2731" y="171"/>
                    </a:cubicBezTo>
                    <a:lnTo>
                      <a:pt x="2731" y="4096"/>
                    </a:lnTo>
                    <a:lnTo>
                      <a:pt x="2219" y="4096"/>
                    </a:lnTo>
                    <a:cubicBezTo>
                      <a:pt x="2125" y="4096"/>
                      <a:pt x="2048" y="4173"/>
                      <a:pt x="2048" y="4267"/>
                    </a:cubicBezTo>
                    <a:lnTo>
                      <a:pt x="2048" y="4438"/>
                    </a:lnTo>
                    <a:lnTo>
                      <a:pt x="1024" y="4438"/>
                    </a:lnTo>
                    <a:lnTo>
                      <a:pt x="1024" y="4096"/>
                    </a:lnTo>
                    <a:cubicBezTo>
                      <a:pt x="1024" y="3814"/>
                      <a:pt x="795" y="3584"/>
                      <a:pt x="512" y="3584"/>
                    </a:cubicBezTo>
                    <a:cubicBezTo>
                      <a:pt x="230" y="3584"/>
                      <a:pt x="0" y="3814"/>
                      <a:pt x="0" y="4096"/>
                    </a:cubicBezTo>
                    <a:lnTo>
                      <a:pt x="0" y="5803"/>
                    </a:lnTo>
                    <a:cubicBezTo>
                      <a:pt x="0" y="6086"/>
                      <a:pt x="230" y="6315"/>
                      <a:pt x="512" y="6315"/>
                    </a:cubicBezTo>
                    <a:cubicBezTo>
                      <a:pt x="795" y="6315"/>
                      <a:pt x="1024" y="6086"/>
                      <a:pt x="1024" y="5803"/>
                    </a:cubicBezTo>
                    <a:lnTo>
                      <a:pt x="1024" y="5462"/>
                    </a:lnTo>
                    <a:lnTo>
                      <a:pt x="2048" y="5462"/>
                    </a:lnTo>
                    <a:lnTo>
                      <a:pt x="2048" y="5632"/>
                    </a:lnTo>
                    <a:cubicBezTo>
                      <a:pt x="2048" y="5727"/>
                      <a:pt x="2125" y="5803"/>
                      <a:pt x="2219" y="5803"/>
                    </a:cubicBezTo>
                    <a:lnTo>
                      <a:pt x="2731" y="5803"/>
                    </a:lnTo>
                    <a:lnTo>
                      <a:pt x="2731" y="10069"/>
                    </a:lnTo>
                    <a:cubicBezTo>
                      <a:pt x="2731" y="10164"/>
                      <a:pt x="2807" y="10240"/>
                      <a:pt x="2902" y="10240"/>
                    </a:cubicBezTo>
                    <a:lnTo>
                      <a:pt x="5291" y="10240"/>
                    </a:lnTo>
                    <a:cubicBezTo>
                      <a:pt x="5385" y="10240"/>
                      <a:pt x="5462" y="10164"/>
                      <a:pt x="5462" y="10069"/>
                    </a:cubicBezTo>
                    <a:lnTo>
                      <a:pt x="5462" y="9046"/>
                    </a:lnTo>
                    <a:lnTo>
                      <a:pt x="6144" y="9046"/>
                    </a:lnTo>
                    <a:lnTo>
                      <a:pt x="6144" y="9387"/>
                    </a:lnTo>
                    <a:lnTo>
                      <a:pt x="6486" y="9387"/>
                    </a:lnTo>
                    <a:lnTo>
                      <a:pt x="6486" y="9046"/>
                    </a:lnTo>
                    <a:lnTo>
                      <a:pt x="7680" y="9046"/>
                    </a:lnTo>
                    <a:cubicBezTo>
                      <a:pt x="8151" y="9045"/>
                      <a:pt x="8533" y="8663"/>
                      <a:pt x="8534" y="8192"/>
                    </a:cubicBezTo>
                    <a:lnTo>
                      <a:pt x="8534" y="7680"/>
                    </a:lnTo>
                    <a:lnTo>
                      <a:pt x="8704" y="7680"/>
                    </a:lnTo>
                    <a:cubicBezTo>
                      <a:pt x="8798" y="7680"/>
                      <a:pt x="8875" y="7604"/>
                      <a:pt x="8875" y="7510"/>
                    </a:cubicBezTo>
                    <a:lnTo>
                      <a:pt x="8875" y="6998"/>
                    </a:lnTo>
                    <a:lnTo>
                      <a:pt x="9216" y="6998"/>
                    </a:lnTo>
                    <a:lnTo>
                      <a:pt x="9216" y="7339"/>
                    </a:lnTo>
                    <a:lnTo>
                      <a:pt x="9558" y="7339"/>
                    </a:lnTo>
                    <a:lnTo>
                      <a:pt x="9558" y="6315"/>
                    </a:lnTo>
                    <a:lnTo>
                      <a:pt x="9216" y="6315"/>
                    </a:lnTo>
                    <a:lnTo>
                      <a:pt x="9216" y="6656"/>
                    </a:lnTo>
                    <a:lnTo>
                      <a:pt x="8875" y="6656"/>
                    </a:lnTo>
                    <a:lnTo>
                      <a:pt x="8875" y="6144"/>
                    </a:lnTo>
                    <a:cubicBezTo>
                      <a:pt x="8875" y="6050"/>
                      <a:pt x="8798" y="5974"/>
                      <a:pt x="8704" y="5974"/>
                    </a:cubicBezTo>
                    <a:lnTo>
                      <a:pt x="8534" y="5974"/>
                    </a:lnTo>
                    <a:lnTo>
                      <a:pt x="8534" y="5400"/>
                    </a:lnTo>
                    <a:cubicBezTo>
                      <a:pt x="9629" y="5141"/>
                      <a:pt x="10356" y="4102"/>
                      <a:pt x="10225" y="2984"/>
                    </a:cubicBezTo>
                    <a:cubicBezTo>
                      <a:pt x="10095" y="1866"/>
                      <a:pt x="9147" y="1024"/>
                      <a:pt x="8022" y="1024"/>
                    </a:cubicBezTo>
                    <a:close/>
                    <a:moveTo>
                      <a:pt x="9809" y="2671"/>
                    </a:moveTo>
                    <a:lnTo>
                      <a:pt x="9498" y="2826"/>
                    </a:lnTo>
                    <a:cubicBezTo>
                      <a:pt x="9420" y="2550"/>
                      <a:pt x="9266" y="2302"/>
                      <a:pt x="9055" y="2110"/>
                    </a:cubicBezTo>
                    <a:lnTo>
                      <a:pt x="9296" y="1868"/>
                    </a:lnTo>
                    <a:cubicBezTo>
                      <a:pt x="9533" y="2087"/>
                      <a:pt x="9710" y="2364"/>
                      <a:pt x="9809" y="2671"/>
                    </a:cubicBezTo>
                    <a:close/>
                    <a:moveTo>
                      <a:pt x="9899" y="3243"/>
                    </a:moveTo>
                    <a:cubicBezTo>
                      <a:pt x="9899" y="3451"/>
                      <a:pt x="9863" y="3657"/>
                      <a:pt x="9795" y="3854"/>
                    </a:cubicBezTo>
                    <a:lnTo>
                      <a:pt x="9488" y="3700"/>
                    </a:lnTo>
                    <a:cubicBezTo>
                      <a:pt x="9534" y="3552"/>
                      <a:pt x="9558" y="3398"/>
                      <a:pt x="9558" y="3243"/>
                    </a:cubicBezTo>
                    <a:cubicBezTo>
                      <a:pt x="9558" y="3222"/>
                      <a:pt x="9555" y="3201"/>
                      <a:pt x="9554" y="3180"/>
                    </a:cubicBezTo>
                    <a:lnTo>
                      <a:pt x="9884" y="3015"/>
                    </a:lnTo>
                    <a:cubicBezTo>
                      <a:pt x="9893" y="3091"/>
                      <a:pt x="9898" y="3167"/>
                      <a:pt x="9899" y="3243"/>
                    </a:cubicBezTo>
                    <a:close/>
                    <a:moveTo>
                      <a:pt x="7268" y="1906"/>
                    </a:moveTo>
                    <a:lnTo>
                      <a:pt x="7019" y="1658"/>
                    </a:lnTo>
                    <a:cubicBezTo>
                      <a:pt x="7270" y="1499"/>
                      <a:pt x="7555" y="1401"/>
                      <a:pt x="7851" y="1374"/>
                    </a:cubicBezTo>
                    <a:lnTo>
                      <a:pt x="7851" y="1717"/>
                    </a:lnTo>
                    <a:cubicBezTo>
                      <a:pt x="7646" y="1740"/>
                      <a:pt x="7447" y="1804"/>
                      <a:pt x="7268" y="1906"/>
                    </a:cubicBezTo>
                    <a:close/>
                    <a:moveTo>
                      <a:pt x="8192" y="1717"/>
                    </a:moveTo>
                    <a:lnTo>
                      <a:pt x="8192" y="1374"/>
                    </a:lnTo>
                    <a:cubicBezTo>
                      <a:pt x="8488" y="1401"/>
                      <a:pt x="8773" y="1499"/>
                      <a:pt x="9024" y="1658"/>
                    </a:cubicBezTo>
                    <a:lnTo>
                      <a:pt x="8776" y="1906"/>
                    </a:lnTo>
                    <a:cubicBezTo>
                      <a:pt x="8596" y="1804"/>
                      <a:pt x="8397" y="1740"/>
                      <a:pt x="8192" y="1717"/>
                    </a:cubicBezTo>
                    <a:close/>
                    <a:moveTo>
                      <a:pt x="6747" y="1868"/>
                    </a:moveTo>
                    <a:lnTo>
                      <a:pt x="6988" y="2110"/>
                    </a:lnTo>
                    <a:cubicBezTo>
                      <a:pt x="6828" y="2256"/>
                      <a:pt x="6700" y="2434"/>
                      <a:pt x="6613" y="2632"/>
                    </a:cubicBezTo>
                    <a:lnTo>
                      <a:pt x="6296" y="2505"/>
                    </a:lnTo>
                    <a:cubicBezTo>
                      <a:pt x="6400" y="2264"/>
                      <a:pt x="6554" y="2047"/>
                      <a:pt x="6747" y="1868"/>
                    </a:cubicBezTo>
                    <a:close/>
                    <a:moveTo>
                      <a:pt x="6144" y="3243"/>
                    </a:moveTo>
                    <a:cubicBezTo>
                      <a:pt x="6145" y="3104"/>
                      <a:pt x="6160" y="2966"/>
                      <a:pt x="6191" y="2831"/>
                    </a:cubicBezTo>
                    <a:lnTo>
                      <a:pt x="6513" y="2960"/>
                    </a:lnTo>
                    <a:cubicBezTo>
                      <a:pt x="6465" y="3206"/>
                      <a:pt x="6480" y="3461"/>
                      <a:pt x="6556" y="3700"/>
                    </a:cubicBezTo>
                    <a:lnTo>
                      <a:pt x="6249" y="3853"/>
                    </a:lnTo>
                    <a:cubicBezTo>
                      <a:pt x="6180" y="3657"/>
                      <a:pt x="6145" y="3451"/>
                      <a:pt x="6144" y="3243"/>
                    </a:cubicBezTo>
                    <a:close/>
                    <a:moveTo>
                      <a:pt x="5120" y="3072"/>
                    </a:moveTo>
                    <a:lnTo>
                      <a:pt x="3072" y="3072"/>
                    </a:lnTo>
                    <a:lnTo>
                      <a:pt x="3072" y="2731"/>
                    </a:lnTo>
                    <a:lnTo>
                      <a:pt x="5120" y="2731"/>
                    </a:lnTo>
                    <a:lnTo>
                      <a:pt x="5120" y="3072"/>
                    </a:lnTo>
                    <a:close/>
                    <a:moveTo>
                      <a:pt x="3072" y="3414"/>
                    </a:moveTo>
                    <a:lnTo>
                      <a:pt x="5120" y="3414"/>
                    </a:lnTo>
                    <a:lnTo>
                      <a:pt x="5120" y="6486"/>
                    </a:lnTo>
                    <a:lnTo>
                      <a:pt x="3072" y="6486"/>
                    </a:lnTo>
                    <a:lnTo>
                      <a:pt x="3072" y="3414"/>
                    </a:lnTo>
                    <a:close/>
                    <a:moveTo>
                      <a:pt x="3072" y="6827"/>
                    </a:moveTo>
                    <a:lnTo>
                      <a:pt x="5120" y="6827"/>
                    </a:lnTo>
                    <a:lnTo>
                      <a:pt x="5120" y="7168"/>
                    </a:lnTo>
                    <a:lnTo>
                      <a:pt x="3072" y="7168"/>
                    </a:lnTo>
                    <a:lnTo>
                      <a:pt x="3072" y="6827"/>
                    </a:lnTo>
                    <a:close/>
                    <a:moveTo>
                      <a:pt x="3072" y="342"/>
                    </a:moveTo>
                    <a:lnTo>
                      <a:pt x="3414" y="342"/>
                    </a:lnTo>
                    <a:lnTo>
                      <a:pt x="3414" y="1878"/>
                    </a:lnTo>
                    <a:lnTo>
                      <a:pt x="3755" y="1878"/>
                    </a:lnTo>
                    <a:lnTo>
                      <a:pt x="3755" y="342"/>
                    </a:lnTo>
                    <a:lnTo>
                      <a:pt x="5120" y="342"/>
                    </a:lnTo>
                    <a:lnTo>
                      <a:pt x="5120" y="2390"/>
                    </a:lnTo>
                    <a:lnTo>
                      <a:pt x="3072" y="2390"/>
                    </a:lnTo>
                    <a:lnTo>
                      <a:pt x="3072" y="342"/>
                    </a:lnTo>
                    <a:close/>
                    <a:moveTo>
                      <a:pt x="683" y="5803"/>
                    </a:moveTo>
                    <a:cubicBezTo>
                      <a:pt x="683" y="5897"/>
                      <a:pt x="607" y="5974"/>
                      <a:pt x="512" y="5974"/>
                    </a:cubicBezTo>
                    <a:cubicBezTo>
                      <a:pt x="418" y="5974"/>
                      <a:pt x="342" y="5897"/>
                      <a:pt x="342" y="5803"/>
                    </a:cubicBezTo>
                    <a:lnTo>
                      <a:pt x="342" y="4096"/>
                    </a:lnTo>
                    <a:cubicBezTo>
                      <a:pt x="342" y="4002"/>
                      <a:pt x="418" y="3926"/>
                      <a:pt x="512" y="3926"/>
                    </a:cubicBezTo>
                    <a:cubicBezTo>
                      <a:pt x="607" y="3926"/>
                      <a:pt x="683" y="4002"/>
                      <a:pt x="683" y="4096"/>
                    </a:cubicBezTo>
                    <a:lnTo>
                      <a:pt x="683" y="5803"/>
                    </a:lnTo>
                    <a:close/>
                    <a:moveTo>
                      <a:pt x="1024" y="5120"/>
                    </a:moveTo>
                    <a:lnTo>
                      <a:pt x="1024" y="4779"/>
                    </a:lnTo>
                    <a:lnTo>
                      <a:pt x="2048" y="4779"/>
                    </a:lnTo>
                    <a:lnTo>
                      <a:pt x="2048" y="5120"/>
                    </a:lnTo>
                    <a:lnTo>
                      <a:pt x="1024" y="5120"/>
                    </a:lnTo>
                    <a:close/>
                    <a:moveTo>
                      <a:pt x="2390" y="5462"/>
                    </a:moveTo>
                    <a:lnTo>
                      <a:pt x="2390" y="4438"/>
                    </a:lnTo>
                    <a:lnTo>
                      <a:pt x="2731" y="4438"/>
                    </a:lnTo>
                    <a:lnTo>
                      <a:pt x="2731" y="5462"/>
                    </a:lnTo>
                    <a:lnTo>
                      <a:pt x="2390" y="5462"/>
                    </a:lnTo>
                    <a:close/>
                    <a:moveTo>
                      <a:pt x="5120" y="9899"/>
                    </a:moveTo>
                    <a:lnTo>
                      <a:pt x="3072" y="9899"/>
                    </a:lnTo>
                    <a:lnTo>
                      <a:pt x="3072" y="7510"/>
                    </a:lnTo>
                    <a:lnTo>
                      <a:pt x="5120" y="7510"/>
                    </a:lnTo>
                    <a:lnTo>
                      <a:pt x="5120" y="9899"/>
                    </a:lnTo>
                    <a:close/>
                    <a:moveTo>
                      <a:pt x="5462" y="8363"/>
                    </a:moveTo>
                    <a:lnTo>
                      <a:pt x="6144" y="8363"/>
                    </a:lnTo>
                    <a:lnTo>
                      <a:pt x="6144" y="8704"/>
                    </a:lnTo>
                    <a:lnTo>
                      <a:pt x="5462" y="8704"/>
                    </a:lnTo>
                    <a:lnTo>
                      <a:pt x="5462" y="8363"/>
                    </a:lnTo>
                    <a:close/>
                    <a:moveTo>
                      <a:pt x="8192" y="8192"/>
                    </a:moveTo>
                    <a:cubicBezTo>
                      <a:pt x="8192" y="8475"/>
                      <a:pt x="7963" y="8704"/>
                      <a:pt x="7680" y="8704"/>
                    </a:cubicBezTo>
                    <a:lnTo>
                      <a:pt x="6486" y="8704"/>
                    </a:lnTo>
                    <a:lnTo>
                      <a:pt x="6486" y="8363"/>
                    </a:lnTo>
                    <a:lnTo>
                      <a:pt x="7510" y="8363"/>
                    </a:lnTo>
                    <a:cubicBezTo>
                      <a:pt x="7698" y="8363"/>
                      <a:pt x="7851" y="8210"/>
                      <a:pt x="7851" y="8022"/>
                    </a:cubicBezTo>
                    <a:lnTo>
                      <a:pt x="7851" y="7680"/>
                    </a:lnTo>
                    <a:lnTo>
                      <a:pt x="8192" y="7680"/>
                    </a:lnTo>
                    <a:lnTo>
                      <a:pt x="8192" y="8192"/>
                    </a:lnTo>
                    <a:close/>
                    <a:moveTo>
                      <a:pt x="8534" y="7339"/>
                    </a:moveTo>
                    <a:lnTo>
                      <a:pt x="7510" y="7339"/>
                    </a:lnTo>
                    <a:lnTo>
                      <a:pt x="7510" y="6315"/>
                    </a:lnTo>
                    <a:lnTo>
                      <a:pt x="8534" y="6315"/>
                    </a:lnTo>
                    <a:lnTo>
                      <a:pt x="8534" y="7339"/>
                    </a:lnTo>
                    <a:close/>
                    <a:moveTo>
                      <a:pt x="8192" y="5974"/>
                    </a:moveTo>
                    <a:lnTo>
                      <a:pt x="7851" y="5974"/>
                    </a:lnTo>
                    <a:lnTo>
                      <a:pt x="7851" y="5453"/>
                    </a:lnTo>
                    <a:cubicBezTo>
                      <a:pt x="7907" y="5457"/>
                      <a:pt x="7964" y="5462"/>
                      <a:pt x="8022" y="5462"/>
                    </a:cubicBezTo>
                    <a:cubicBezTo>
                      <a:pt x="8079" y="5462"/>
                      <a:pt x="8136" y="5457"/>
                      <a:pt x="8192" y="5453"/>
                    </a:cubicBezTo>
                    <a:lnTo>
                      <a:pt x="8192" y="5974"/>
                    </a:lnTo>
                    <a:close/>
                    <a:moveTo>
                      <a:pt x="8022" y="5120"/>
                    </a:moveTo>
                    <a:cubicBezTo>
                      <a:pt x="7345" y="5119"/>
                      <a:pt x="6721" y="4754"/>
                      <a:pt x="6388" y="4165"/>
                    </a:cubicBezTo>
                    <a:lnTo>
                      <a:pt x="6693" y="4012"/>
                    </a:lnTo>
                    <a:cubicBezTo>
                      <a:pt x="6776" y="4156"/>
                      <a:pt x="6881" y="4285"/>
                      <a:pt x="7006" y="4395"/>
                    </a:cubicBezTo>
                    <a:lnTo>
                      <a:pt x="7232" y="4139"/>
                    </a:lnTo>
                    <a:cubicBezTo>
                      <a:pt x="6859" y="3810"/>
                      <a:pt x="6728" y="3285"/>
                      <a:pt x="6904" y="2820"/>
                    </a:cubicBezTo>
                    <a:cubicBezTo>
                      <a:pt x="7080" y="2355"/>
                      <a:pt x="7525" y="2048"/>
                      <a:pt x="8022" y="2048"/>
                    </a:cubicBezTo>
                    <a:cubicBezTo>
                      <a:pt x="8518" y="2048"/>
                      <a:pt x="8963" y="2355"/>
                      <a:pt x="9139" y="2820"/>
                    </a:cubicBezTo>
                    <a:cubicBezTo>
                      <a:pt x="9315" y="3285"/>
                      <a:pt x="9184" y="3810"/>
                      <a:pt x="8812" y="4139"/>
                    </a:cubicBezTo>
                    <a:lnTo>
                      <a:pt x="9038" y="4395"/>
                    </a:lnTo>
                    <a:cubicBezTo>
                      <a:pt x="9162" y="4285"/>
                      <a:pt x="9267" y="4156"/>
                      <a:pt x="9350" y="4012"/>
                    </a:cubicBezTo>
                    <a:lnTo>
                      <a:pt x="9655" y="4165"/>
                    </a:lnTo>
                    <a:cubicBezTo>
                      <a:pt x="9323" y="4754"/>
                      <a:pt x="8698" y="5119"/>
                      <a:pt x="8022" y="512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Freeform 137"/>
              <p:cNvSpPr>
                <a:spLocks noEditPoints="1"/>
              </p:cNvSpPr>
              <p:nvPr/>
            </p:nvSpPr>
            <p:spPr bwMode="auto">
              <a:xfrm>
                <a:off x="22084571" y="-1136811"/>
                <a:ext cx="155538" cy="155655"/>
              </a:xfrm>
              <a:custGeom>
                <a:avLst/>
                <a:gdLst>
                  <a:gd name="T0" fmla="*/ 1607 w 1607"/>
                  <a:gd name="T1" fmla="*/ 241 h 1606"/>
                  <a:gd name="T2" fmla="*/ 1366 w 1607"/>
                  <a:gd name="T3" fmla="*/ 0 h 1606"/>
                  <a:gd name="T4" fmla="*/ 1023 w 1607"/>
                  <a:gd name="T5" fmla="*/ 342 h 1606"/>
                  <a:gd name="T6" fmla="*/ 804 w 1607"/>
                  <a:gd name="T7" fmla="*/ 291 h 1606"/>
                  <a:gd name="T8" fmla="*/ 292 w 1607"/>
                  <a:gd name="T9" fmla="*/ 803 h 1606"/>
                  <a:gd name="T10" fmla="*/ 343 w 1607"/>
                  <a:gd name="T11" fmla="*/ 1022 h 1606"/>
                  <a:gd name="T12" fmla="*/ 0 w 1607"/>
                  <a:gd name="T13" fmla="*/ 1365 h 1606"/>
                  <a:gd name="T14" fmla="*/ 241 w 1607"/>
                  <a:gd name="T15" fmla="*/ 1606 h 1606"/>
                  <a:gd name="T16" fmla="*/ 584 w 1607"/>
                  <a:gd name="T17" fmla="*/ 1264 h 1606"/>
                  <a:gd name="T18" fmla="*/ 804 w 1607"/>
                  <a:gd name="T19" fmla="*/ 1315 h 1606"/>
                  <a:gd name="T20" fmla="*/ 1316 w 1607"/>
                  <a:gd name="T21" fmla="*/ 803 h 1606"/>
                  <a:gd name="T22" fmla="*/ 1264 w 1607"/>
                  <a:gd name="T23" fmla="*/ 584 h 1606"/>
                  <a:gd name="T24" fmla="*/ 1607 w 1607"/>
                  <a:gd name="T25" fmla="*/ 241 h 1606"/>
                  <a:gd name="T26" fmla="*/ 804 w 1607"/>
                  <a:gd name="T27" fmla="*/ 974 h 1606"/>
                  <a:gd name="T28" fmla="*/ 633 w 1607"/>
                  <a:gd name="T29" fmla="*/ 803 h 1606"/>
                  <a:gd name="T30" fmla="*/ 804 w 1607"/>
                  <a:gd name="T31" fmla="*/ 632 h 1606"/>
                  <a:gd name="T32" fmla="*/ 974 w 1607"/>
                  <a:gd name="T33" fmla="*/ 803 h 1606"/>
                  <a:gd name="T34" fmla="*/ 804 w 1607"/>
                  <a:gd name="T35" fmla="*/ 974 h 1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07" h="1606">
                    <a:moveTo>
                      <a:pt x="1607" y="241"/>
                    </a:moveTo>
                    <a:lnTo>
                      <a:pt x="1366" y="0"/>
                    </a:lnTo>
                    <a:lnTo>
                      <a:pt x="1023" y="342"/>
                    </a:lnTo>
                    <a:cubicBezTo>
                      <a:pt x="955" y="309"/>
                      <a:pt x="880" y="291"/>
                      <a:pt x="804" y="291"/>
                    </a:cubicBezTo>
                    <a:cubicBezTo>
                      <a:pt x="521" y="291"/>
                      <a:pt x="292" y="520"/>
                      <a:pt x="292" y="803"/>
                    </a:cubicBezTo>
                    <a:cubicBezTo>
                      <a:pt x="292" y="879"/>
                      <a:pt x="309" y="954"/>
                      <a:pt x="343" y="1022"/>
                    </a:cubicBezTo>
                    <a:lnTo>
                      <a:pt x="0" y="1365"/>
                    </a:lnTo>
                    <a:lnTo>
                      <a:pt x="241" y="1606"/>
                    </a:lnTo>
                    <a:lnTo>
                      <a:pt x="584" y="1264"/>
                    </a:lnTo>
                    <a:cubicBezTo>
                      <a:pt x="653" y="1297"/>
                      <a:pt x="728" y="1315"/>
                      <a:pt x="804" y="1315"/>
                    </a:cubicBezTo>
                    <a:cubicBezTo>
                      <a:pt x="1086" y="1315"/>
                      <a:pt x="1316" y="1086"/>
                      <a:pt x="1316" y="803"/>
                    </a:cubicBezTo>
                    <a:cubicBezTo>
                      <a:pt x="1315" y="727"/>
                      <a:pt x="1298" y="652"/>
                      <a:pt x="1264" y="584"/>
                    </a:cubicBezTo>
                    <a:lnTo>
                      <a:pt x="1607" y="241"/>
                    </a:lnTo>
                    <a:close/>
                    <a:moveTo>
                      <a:pt x="804" y="974"/>
                    </a:moveTo>
                    <a:cubicBezTo>
                      <a:pt x="709" y="974"/>
                      <a:pt x="633" y="897"/>
                      <a:pt x="633" y="803"/>
                    </a:cubicBezTo>
                    <a:cubicBezTo>
                      <a:pt x="633" y="709"/>
                      <a:pt x="709" y="632"/>
                      <a:pt x="804" y="632"/>
                    </a:cubicBezTo>
                    <a:cubicBezTo>
                      <a:pt x="898" y="632"/>
                      <a:pt x="974" y="709"/>
                      <a:pt x="974" y="803"/>
                    </a:cubicBezTo>
                    <a:cubicBezTo>
                      <a:pt x="974" y="897"/>
                      <a:pt x="898" y="974"/>
                      <a:pt x="804" y="97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Rectangle 138"/>
              <p:cNvSpPr>
                <a:spLocks noChangeArrowheads="1"/>
              </p:cNvSpPr>
              <p:nvPr/>
            </p:nvSpPr>
            <p:spPr bwMode="auto">
              <a:xfrm>
                <a:off x="22144881" y="-960507"/>
                <a:ext cx="33329" cy="33354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3" name="Rectangle 139"/>
              <p:cNvSpPr>
                <a:spLocks noChangeArrowheads="1"/>
              </p:cNvSpPr>
              <p:nvPr/>
            </p:nvSpPr>
            <p:spPr bwMode="auto">
              <a:xfrm>
                <a:off x="21714771" y="-1009746"/>
                <a:ext cx="33330" cy="33355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Freeform 140"/>
              <p:cNvSpPr>
                <a:spLocks/>
              </p:cNvSpPr>
              <p:nvPr/>
            </p:nvSpPr>
            <p:spPr bwMode="auto">
              <a:xfrm>
                <a:off x="21714771" y="-545958"/>
                <a:ext cx="66659" cy="98475"/>
              </a:xfrm>
              <a:custGeom>
                <a:avLst/>
                <a:gdLst>
                  <a:gd name="T0" fmla="*/ 134 w 267"/>
                  <a:gd name="T1" fmla="*/ 0 h 402"/>
                  <a:gd name="T2" fmla="*/ 0 w 267"/>
                  <a:gd name="T3" fmla="*/ 0 h 402"/>
                  <a:gd name="T4" fmla="*/ 0 w 267"/>
                  <a:gd name="T5" fmla="*/ 402 h 402"/>
                  <a:gd name="T6" fmla="*/ 267 w 267"/>
                  <a:gd name="T7" fmla="*/ 402 h 402"/>
                  <a:gd name="T8" fmla="*/ 267 w 267"/>
                  <a:gd name="T9" fmla="*/ 268 h 402"/>
                  <a:gd name="T10" fmla="*/ 134 w 267"/>
                  <a:gd name="T11" fmla="*/ 268 h 402"/>
                  <a:gd name="T12" fmla="*/ 134 w 267"/>
                  <a:gd name="T13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7" h="402">
                    <a:moveTo>
                      <a:pt x="134" y="0"/>
                    </a:moveTo>
                    <a:lnTo>
                      <a:pt x="0" y="0"/>
                    </a:lnTo>
                    <a:lnTo>
                      <a:pt x="0" y="402"/>
                    </a:lnTo>
                    <a:lnTo>
                      <a:pt x="267" y="402"/>
                    </a:lnTo>
                    <a:lnTo>
                      <a:pt x="267" y="268"/>
                    </a:lnTo>
                    <a:lnTo>
                      <a:pt x="134" y="2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16111011" y="6247257"/>
            <a:ext cx="7746285" cy="1690863"/>
            <a:chOff x="16006498" y="5964520"/>
            <a:chExt cx="7746285" cy="1690863"/>
          </a:xfrm>
        </p:grpSpPr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xmlns="" id="{6B3B38DE-4592-42DE-93A2-F7CFEB2674E5}"/>
                </a:ext>
              </a:extLst>
            </p:cNvPr>
            <p:cNvSpPr txBox="1"/>
            <p:nvPr/>
          </p:nvSpPr>
          <p:spPr>
            <a:xfrm>
              <a:off x="17195981" y="5964520"/>
              <a:ext cx="6556802" cy="1690863"/>
            </a:xfrm>
            <a:prstGeom prst="rect">
              <a:avLst/>
            </a:prstGeom>
            <a:noFill/>
          </p:spPr>
          <p:txBody>
            <a:bodyPr wrap="square" lIns="196806" rIns="196806" rtlCol="0">
              <a:spAutoFit/>
            </a:bodyPr>
            <a:lstStyle/>
            <a:p>
              <a:pPr defTabSz="1666200">
                <a:defRPr/>
              </a:pPr>
              <a:r>
                <a:rPr lang="ru-RU" altLang="ko-KR" sz="3462" dirty="0">
                  <a:solidFill>
                    <a:schemeClr val="tx1">
                      <a:lumMod val="50000"/>
                    </a:schemeClr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Интеграция систем</a:t>
              </a:r>
              <a:r>
                <a:rPr lang="en-US" altLang="ko-KR" sz="3462" dirty="0">
                  <a:solidFill>
                    <a:schemeClr val="tx1">
                      <a:lumMod val="50000"/>
                    </a:schemeClr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 </a:t>
              </a:r>
              <a:r>
                <a:rPr lang="ru-RU" altLang="ko-KR" sz="3462" dirty="0">
                  <a:solidFill>
                    <a:schemeClr val="tx1">
                      <a:lumMod val="50000"/>
                    </a:schemeClr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разных производителей в огромные</a:t>
              </a:r>
            </a:p>
            <a:p>
              <a:pPr defTabSz="1666200">
                <a:defRPr/>
              </a:pPr>
              <a:r>
                <a:rPr lang="ru-RU" altLang="ko-KR" sz="3462" dirty="0">
                  <a:solidFill>
                    <a:schemeClr val="tx1">
                      <a:lumMod val="50000"/>
                    </a:schemeClr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комплексы</a:t>
              </a:r>
              <a:endParaRPr lang="ko-KR" altLang="en-US" sz="3462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grpSp>
          <p:nvGrpSpPr>
            <p:cNvPr id="365" name="Group 108"/>
            <p:cNvGrpSpPr>
              <a:grpSpLocks noChangeAspect="1"/>
            </p:cNvGrpSpPr>
            <p:nvPr/>
          </p:nvGrpSpPr>
          <p:grpSpPr bwMode="auto">
            <a:xfrm>
              <a:off x="16006498" y="6283630"/>
              <a:ext cx="1037238" cy="1036635"/>
              <a:chOff x="1652" y="-178"/>
              <a:chExt cx="5125" cy="5122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67" name="Freeform 109"/>
              <p:cNvSpPr>
                <a:spLocks noEditPoints="1"/>
              </p:cNvSpPr>
              <p:nvPr/>
            </p:nvSpPr>
            <p:spPr bwMode="auto">
              <a:xfrm>
                <a:off x="2396" y="-178"/>
                <a:ext cx="3637" cy="5122"/>
              </a:xfrm>
              <a:custGeom>
                <a:avLst/>
                <a:gdLst>
                  <a:gd name="T0" fmla="*/ 8653 w 9265"/>
                  <a:gd name="T1" fmla="*/ 5870 h 13034"/>
                  <a:gd name="T2" fmla="*/ 6460 w 9265"/>
                  <a:gd name="T3" fmla="*/ 5084 h 13034"/>
                  <a:gd name="T4" fmla="*/ 5685 w 9265"/>
                  <a:gd name="T5" fmla="*/ 3789 h 13034"/>
                  <a:gd name="T6" fmla="*/ 5334 w 9265"/>
                  <a:gd name="T7" fmla="*/ 100 h 13034"/>
                  <a:gd name="T8" fmla="*/ 5054 w 9265"/>
                  <a:gd name="T9" fmla="*/ 1721 h 13034"/>
                  <a:gd name="T10" fmla="*/ 4211 w 9265"/>
                  <a:gd name="T11" fmla="*/ 1721 h 13034"/>
                  <a:gd name="T12" fmla="*/ 3930 w 9265"/>
                  <a:gd name="T13" fmla="*/ 100 h 13034"/>
                  <a:gd name="T14" fmla="*/ 3580 w 9265"/>
                  <a:gd name="T15" fmla="*/ 3789 h 13034"/>
                  <a:gd name="T16" fmla="*/ 2805 w 9265"/>
                  <a:gd name="T17" fmla="*/ 5084 h 13034"/>
                  <a:gd name="T18" fmla="*/ 612 w 9265"/>
                  <a:gd name="T19" fmla="*/ 5870 h 13034"/>
                  <a:gd name="T20" fmla="*/ 994 w 9265"/>
                  <a:gd name="T21" fmla="*/ 7348 h 13034"/>
                  <a:gd name="T22" fmla="*/ 0 w 9265"/>
                  <a:gd name="T23" fmla="*/ 9454 h 13034"/>
                  <a:gd name="T24" fmla="*/ 1316 w 9265"/>
                  <a:gd name="T25" fmla="*/ 10229 h 13034"/>
                  <a:gd name="T26" fmla="*/ 2101 w 9265"/>
                  <a:gd name="T27" fmla="*/ 12421 h 13034"/>
                  <a:gd name="T28" fmla="*/ 3580 w 9265"/>
                  <a:gd name="T29" fmla="*/ 12039 h 13034"/>
                  <a:gd name="T30" fmla="*/ 5685 w 9265"/>
                  <a:gd name="T31" fmla="*/ 13034 h 13034"/>
                  <a:gd name="T32" fmla="*/ 6460 w 9265"/>
                  <a:gd name="T33" fmla="*/ 11718 h 13034"/>
                  <a:gd name="T34" fmla="*/ 8653 w 9265"/>
                  <a:gd name="T35" fmla="*/ 10932 h 13034"/>
                  <a:gd name="T36" fmla="*/ 8270 w 9265"/>
                  <a:gd name="T37" fmla="*/ 9454 h 13034"/>
                  <a:gd name="T38" fmla="*/ 9265 w 9265"/>
                  <a:gd name="T39" fmla="*/ 7348 h 13034"/>
                  <a:gd name="T40" fmla="*/ 7949 w 9265"/>
                  <a:gd name="T41" fmla="*/ 6573 h 13034"/>
                  <a:gd name="T42" fmla="*/ 3790 w 9265"/>
                  <a:gd name="T43" fmla="*/ 627 h 13034"/>
                  <a:gd name="T44" fmla="*/ 4632 w 9265"/>
                  <a:gd name="T45" fmla="*/ 2305 h 13034"/>
                  <a:gd name="T46" fmla="*/ 5475 w 9265"/>
                  <a:gd name="T47" fmla="*/ 627 h 13034"/>
                  <a:gd name="T48" fmla="*/ 5385 w 9265"/>
                  <a:gd name="T49" fmla="*/ 3469 h 13034"/>
                  <a:gd name="T50" fmla="*/ 5264 w 9265"/>
                  <a:gd name="T51" fmla="*/ 6927 h 13034"/>
                  <a:gd name="T52" fmla="*/ 5685 w 9265"/>
                  <a:gd name="T53" fmla="*/ 6576 h 13034"/>
                  <a:gd name="T54" fmla="*/ 5685 w 9265"/>
                  <a:gd name="T55" fmla="*/ 10222 h 13034"/>
                  <a:gd name="T56" fmla="*/ 5264 w 9265"/>
                  <a:gd name="T57" fmla="*/ 7348 h 13034"/>
                  <a:gd name="T58" fmla="*/ 4632 w 9265"/>
                  <a:gd name="T59" fmla="*/ 10507 h 13034"/>
                  <a:gd name="T60" fmla="*/ 4001 w 9265"/>
                  <a:gd name="T61" fmla="*/ 3526 h 13034"/>
                  <a:gd name="T62" fmla="*/ 2948 w 9265"/>
                  <a:gd name="T63" fmla="*/ 2084 h 13034"/>
                  <a:gd name="T64" fmla="*/ 7943 w 9265"/>
                  <a:gd name="T65" fmla="*/ 9033 h 13034"/>
                  <a:gd name="T66" fmla="*/ 7506 w 9265"/>
                  <a:gd name="T67" fmla="*/ 10153 h 13034"/>
                  <a:gd name="T68" fmla="*/ 8057 w 9265"/>
                  <a:gd name="T69" fmla="*/ 10932 h 13034"/>
                  <a:gd name="T70" fmla="*/ 6526 w 9265"/>
                  <a:gd name="T71" fmla="*/ 11188 h 13034"/>
                  <a:gd name="T72" fmla="*/ 5426 w 9265"/>
                  <a:gd name="T73" fmla="*/ 11672 h 13034"/>
                  <a:gd name="T74" fmla="*/ 5264 w 9265"/>
                  <a:gd name="T75" fmla="*/ 12613 h 13034"/>
                  <a:gd name="T76" fmla="*/ 4001 w 9265"/>
                  <a:gd name="T77" fmla="*/ 11711 h 13034"/>
                  <a:gd name="T78" fmla="*/ 2880 w 9265"/>
                  <a:gd name="T79" fmla="*/ 11275 h 13034"/>
                  <a:gd name="T80" fmla="*/ 2101 w 9265"/>
                  <a:gd name="T81" fmla="*/ 11826 h 13034"/>
                  <a:gd name="T82" fmla="*/ 1846 w 9265"/>
                  <a:gd name="T83" fmla="*/ 10295 h 13034"/>
                  <a:gd name="T84" fmla="*/ 1361 w 9265"/>
                  <a:gd name="T85" fmla="*/ 9194 h 13034"/>
                  <a:gd name="T86" fmla="*/ 421 w 9265"/>
                  <a:gd name="T87" fmla="*/ 9033 h 13034"/>
                  <a:gd name="T88" fmla="*/ 1322 w 9265"/>
                  <a:gd name="T89" fmla="*/ 7769 h 13034"/>
                  <a:gd name="T90" fmla="*/ 1759 w 9265"/>
                  <a:gd name="T91" fmla="*/ 6649 h 13034"/>
                  <a:gd name="T92" fmla="*/ 1208 w 9265"/>
                  <a:gd name="T93" fmla="*/ 5870 h 13034"/>
                  <a:gd name="T94" fmla="*/ 2739 w 9265"/>
                  <a:gd name="T95" fmla="*/ 5614 h 13034"/>
                  <a:gd name="T96" fmla="*/ 3579 w 9265"/>
                  <a:gd name="T97" fmla="*/ 5204 h 13034"/>
                  <a:gd name="T98" fmla="*/ 2105 w 9265"/>
                  <a:gd name="T99" fmla="*/ 8401 h 13034"/>
                  <a:gd name="T100" fmla="*/ 7159 w 9265"/>
                  <a:gd name="T101" fmla="*/ 8401 h 13034"/>
                  <a:gd name="T102" fmla="*/ 5685 w 9265"/>
                  <a:gd name="T103" fmla="*/ 5204 h 13034"/>
                  <a:gd name="T104" fmla="*/ 6526 w 9265"/>
                  <a:gd name="T105" fmla="*/ 5614 h 13034"/>
                  <a:gd name="T106" fmla="*/ 8057 w 9265"/>
                  <a:gd name="T107" fmla="*/ 5870 h 13034"/>
                  <a:gd name="T108" fmla="*/ 7506 w 9265"/>
                  <a:gd name="T109" fmla="*/ 6649 h 13034"/>
                  <a:gd name="T110" fmla="*/ 7943 w 9265"/>
                  <a:gd name="T111" fmla="*/ 7769 h 13034"/>
                  <a:gd name="T112" fmla="*/ 8844 w 9265"/>
                  <a:gd name="T113" fmla="*/ 9033 h 13034"/>
                  <a:gd name="T114" fmla="*/ 3580 w 9265"/>
                  <a:gd name="T115" fmla="*/ 10222 h 13034"/>
                  <a:gd name="T116" fmla="*/ 3580 w 9265"/>
                  <a:gd name="T117" fmla="*/ 6576 h 13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265" h="13034">
                    <a:moveTo>
                      <a:pt x="7949" y="6573"/>
                    </a:moveTo>
                    <a:lnTo>
                      <a:pt x="8653" y="5870"/>
                    </a:lnTo>
                    <a:lnTo>
                      <a:pt x="7164" y="4381"/>
                    </a:lnTo>
                    <a:lnTo>
                      <a:pt x="6460" y="5084"/>
                    </a:lnTo>
                    <a:cubicBezTo>
                      <a:pt x="6214" y="4948"/>
                      <a:pt x="5954" y="4843"/>
                      <a:pt x="5685" y="4765"/>
                    </a:cubicBezTo>
                    <a:lnTo>
                      <a:pt x="5685" y="3789"/>
                    </a:lnTo>
                    <a:cubicBezTo>
                      <a:pt x="6365" y="3423"/>
                      <a:pt x="6738" y="2822"/>
                      <a:pt x="6738" y="2084"/>
                    </a:cubicBezTo>
                    <a:cubicBezTo>
                      <a:pt x="6738" y="1194"/>
                      <a:pt x="6174" y="397"/>
                      <a:pt x="5334" y="100"/>
                    </a:cubicBezTo>
                    <a:lnTo>
                      <a:pt x="5054" y="0"/>
                    </a:lnTo>
                    <a:lnTo>
                      <a:pt x="5054" y="1721"/>
                    </a:lnTo>
                    <a:lnTo>
                      <a:pt x="4632" y="1862"/>
                    </a:lnTo>
                    <a:lnTo>
                      <a:pt x="4211" y="1721"/>
                    </a:lnTo>
                    <a:lnTo>
                      <a:pt x="4211" y="0"/>
                    </a:lnTo>
                    <a:lnTo>
                      <a:pt x="3930" y="100"/>
                    </a:lnTo>
                    <a:cubicBezTo>
                      <a:pt x="3091" y="397"/>
                      <a:pt x="2527" y="1194"/>
                      <a:pt x="2527" y="2084"/>
                    </a:cubicBezTo>
                    <a:cubicBezTo>
                      <a:pt x="2527" y="2822"/>
                      <a:pt x="2899" y="3423"/>
                      <a:pt x="3580" y="3789"/>
                    </a:cubicBezTo>
                    <a:lnTo>
                      <a:pt x="3580" y="4765"/>
                    </a:lnTo>
                    <a:cubicBezTo>
                      <a:pt x="3310" y="4843"/>
                      <a:pt x="3050" y="4948"/>
                      <a:pt x="2805" y="5084"/>
                    </a:cubicBezTo>
                    <a:lnTo>
                      <a:pt x="2101" y="4381"/>
                    </a:lnTo>
                    <a:lnTo>
                      <a:pt x="612" y="5870"/>
                    </a:lnTo>
                    <a:lnTo>
                      <a:pt x="1316" y="6573"/>
                    </a:lnTo>
                    <a:cubicBezTo>
                      <a:pt x="1180" y="6819"/>
                      <a:pt x="1072" y="7079"/>
                      <a:pt x="994" y="7348"/>
                    </a:cubicBezTo>
                    <a:lnTo>
                      <a:pt x="0" y="7348"/>
                    </a:lnTo>
                    <a:lnTo>
                      <a:pt x="0" y="9454"/>
                    </a:lnTo>
                    <a:lnTo>
                      <a:pt x="994" y="9454"/>
                    </a:lnTo>
                    <a:cubicBezTo>
                      <a:pt x="1072" y="9723"/>
                      <a:pt x="1180" y="9983"/>
                      <a:pt x="1316" y="10229"/>
                    </a:cubicBezTo>
                    <a:lnTo>
                      <a:pt x="612" y="10932"/>
                    </a:lnTo>
                    <a:lnTo>
                      <a:pt x="2101" y="12421"/>
                    </a:lnTo>
                    <a:lnTo>
                      <a:pt x="2805" y="11718"/>
                    </a:lnTo>
                    <a:cubicBezTo>
                      <a:pt x="3051" y="11854"/>
                      <a:pt x="3310" y="11961"/>
                      <a:pt x="3580" y="12039"/>
                    </a:cubicBezTo>
                    <a:lnTo>
                      <a:pt x="3580" y="13034"/>
                    </a:lnTo>
                    <a:lnTo>
                      <a:pt x="5685" y="13034"/>
                    </a:lnTo>
                    <a:lnTo>
                      <a:pt x="5685" y="12039"/>
                    </a:lnTo>
                    <a:cubicBezTo>
                      <a:pt x="5955" y="11961"/>
                      <a:pt x="6214" y="11854"/>
                      <a:pt x="6460" y="11718"/>
                    </a:cubicBezTo>
                    <a:lnTo>
                      <a:pt x="7164" y="12421"/>
                    </a:lnTo>
                    <a:lnTo>
                      <a:pt x="8653" y="10932"/>
                    </a:lnTo>
                    <a:lnTo>
                      <a:pt x="7949" y="10229"/>
                    </a:lnTo>
                    <a:cubicBezTo>
                      <a:pt x="8085" y="9983"/>
                      <a:pt x="8193" y="9723"/>
                      <a:pt x="8270" y="9454"/>
                    </a:cubicBezTo>
                    <a:lnTo>
                      <a:pt x="9265" y="9454"/>
                    </a:lnTo>
                    <a:lnTo>
                      <a:pt x="9265" y="7348"/>
                    </a:lnTo>
                    <a:lnTo>
                      <a:pt x="8270" y="7348"/>
                    </a:lnTo>
                    <a:cubicBezTo>
                      <a:pt x="8193" y="7079"/>
                      <a:pt x="8085" y="6819"/>
                      <a:pt x="7949" y="6573"/>
                    </a:cubicBezTo>
                    <a:close/>
                    <a:moveTo>
                      <a:pt x="2948" y="2084"/>
                    </a:moveTo>
                    <a:cubicBezTo>
                      <a:pt x="2948" y="1477"/>
                      <a:pt x="3277" y="924"/>
                      <a:pt x="3790" y="627"/>
                    </a:cubicBezTo>
                    <a:lnTo>
                      <a:pt x="3790" y="2025"/>
                    </a:lnTo>
                    <a:lnTo>
                      <a:pt x="4632" y="2305"/>
                    </a:lnTo>
                    <a:lnTo>
                      <a:pt x="5475" y="2025"/>
                    </a:lnTo>
                    <a:lnTo>
                      <a:pt x="5475" y="627"/>
                    </a:lnTo>
                    <a:cubicBezTo>
                      <a:pt x="5988" y="924"/>
                      <a:pt x="6317" y="1477"/>
                      <a:pt x="6317" y="2084"/>
                    </a:cubicBezTo>
                    <a:cubicBezTo>
                      <a:pt x="6317" y="2701"/>
                      <a:pt x="5995" y="3180"/>
                      <a:pt x="5385" y="3469"/>
                    </a:cubicBezTo>
                    <a:lnTo>
                      <a:pt x="5264" y="3526"/>
                    </a:lnTo>
                    <a:lnTo>
                      <a:pt x="5264" y="6927"/>
                    </a:lnTo>
                    <a:lnTo>
                      <a:pt x="5685" y="6927"/>
                    </a:lnTo>
                    <a:lnTo>
                      <a:pt x="5685" y="6576"/>
                    </a:lnTo>
                    <a:cubicBezTo>
                      <a:pt x="6334" y="6948"/>
                      <a:pt x="6738" y="7634"/>
                      <a:pt x="6738" y="8401"/>
                    </a:cubicBezTo>
                    <a:cubicBezTo>
                      <a:pt x="6738" y="9178"/>
                      <a:pt x="6314" y="9857"/>
                      <a:pt x="5685" y="10222"/>
                    </a:cubicBezTo>
                    <a:lnTo>
                      <a:pt x="5685" y="7348"/>
                    </a:lnTo>
                    <a:lnTo>
                      <a:pt x="5264" y="7348"/>
                    </a:lnTo>
                    <a:lnTo>
                      <a:pt x="5264" y="10410"/>
                    </a:lnTo>
                    <a:cubicBezTo>
                      <a:pt x="5065" y="10473"/>
                      <a:pt x="4853" y="10507"/>
                      <a:pt x="4632" y="10507"/>
                    </a:cubicBezTo>
                    <a:cubicBezTo>
                      <a:pt x="4412" y="10507"/>
                      <a:pt x="4200" y="10473"/>
                      <a:pt x="4001" y="10410"/>
                    </a:cubicBezTo>
                    <a:lnTo>
                      <a:pt x="4001" y="3526"/>
                    </a:lnTo>
                    <a:lnTo>
                      <a:pt x="3880" y="3469"/>
                    </a:lnTo>
                    <a:cubicBezTo>
                      <a:pt x="3270" y="3180"/>
                      <a:pt x="2948" y="2701"/>
                      <a:pt x="2948" y="2084"/>
                    </a:cubicBezTo>
                    <a:close/>
                    <a:moveTo>
                      <a:pt x="8844" y="9033"/>
                    </a:moveTo>
                    <a:lnTo>
                      <a:pt x="7943" y="9033"/>
                    </a:lnTo>
                    <a:lnTo>
                      <a:pt x="7904" y="9194"/>
                    </a:lnTo>
                    <a:cubicBezTo>
                      <a:pt x="7822" y="9533"/>
                      <a:pt x="7688" y="9855"/>
                      <a:pt x="7506" y="10153"/>
                    </a:cubicBezTo>
                    <a:lnTo>
                      <a:pt x="7420" y="10294"/>
                    </a:lnTo>
                    <a:lnTo>
                      <a:pt x="8057" y="10932"/>
                    </a:lnTo>
                    <a:lnTo>
                      <a:pt x="7164" y="11826"/>
                    </a:lnTo>
                    <a:lnTo>
                      <a:pt x="6526" y="11188"/>
                    </a:lnTo>
                    <a:lnTo>
                      <a:pt x="6385" y="11274"/>
                    </a:lnTo>
                    <a:cubicBezTo>
                      <a:pt x="6087" y="11456"/>
                      <a:pt x="5764" y="11590"/>
                      <a:pt x="5426" y="11672"/>
                    </a:cubicBezTo>
                    <a:lnTo>
                      <a:pt x="5264" y="11711"/>
                    </a:lnTo>
                    <a:lnTo>
                      <a:pt x="5264" y="12613"/>
                    </a:lnTo>
                    <a:lnTo>
                      <a:pt x="4001" y="12613"/>
                    </a:lnTo>
                    <a:lnTo>
                      <a:pt x="4001" y="11711"/>
                    </a:lnTo>
                    <a:lnTo>
                      <a:pt x="3840" y="11672"/>
                    </a:lnTo>
                    <a:cubicBezTo>
                      <a:pt x="3501" y="11590"/>
                      <a:pt x="3178" y="11457"/>
                      <a:pt x="2880" y="11275"/>
                    </a:cubicBezTo>
                    <a:lnTo>
                      <a:pt x="2739" y="11188"/>
                    </a:lnTo>
                    <a:lnTo>
                      <a:pt x="2101" y="11826"/>
                    </a:lnTo>
                    <a:lnTo>
                      <a:pt x="1208" y="10932"/>
                    </a:lnTo>
                    <a:lnTo>
                      <a:pt x="1846" y="10295"/>
                    </a:lnTo>
                    <a:lnTo>
                      <a:pt x="1759" y="10153"/>
                    </a:lnTo>
                    <a:cubicBezTo>
                      <a:pt x="1577" y="9855"/>
                      <a:pt x="1443" y="9533"/>
                      <a:pt x="1361" y="9194"/>
                    </a:cubicBezTo>
                    <a:lnTo>
                      <a:pt x="1322" y="9033"/>
                    </a:lnTo>
                    <a:lnTo>
                      <a:pt x="421" y="9033"/>
                    </a:lnTo>
                    <a:lnTo>
                      <a:pt x="421" y="7769"/>
                    </a:lnTo>
                    <a:lnTo>
                      <a:pt x="1322" y="7769"/>
                    </a:lnTo>
                    <a:lnTo>
                      <a:pt x="1361" y="7608"/>
                    </a:lnTo>
                    <a:cubicBezTo>
                      <a:pt x="1443" y="7269"/>
                      <a:pt x="1577" y="6946"/>
                      <a:pt x="1759" y="6649"/>
                    </a:cubicBezTo>
                    <a:lnTo>
                      <a:pt x="1845" y="6507"/>
                    </a:lnTo>
                    <a:lnTo>
                      <a:pt x="1208" y="5870"/>
                    </a:lnTo>
                    <a:lnTo>
                      <a:pt x="2101" y="4976"/>
                    </a:lnTo>
                    <a:lnTo>
                      <a:pt x="2739" y="5614"/>
                    </a:lnTo>
                    <a:lnTo>
                      <a:pt x="2880" y="5528"/>
                    </a:lnTo>
                    <a:cubicBezTo>
                      <a:pt x="3101" y="5393"/>
                      <a:pt x="3335" y="5285"/>
                      <a:pt x="3579" y="5204"/>
                    </a:cubicBezTo>
                    <a:lnTo>
                      <a:pt x="3579" y="6105"/>
                    </a:lnTo>
                    <a:cubicBezTo>
                      <a:pt x="2680" y="6516"/>
                      <a:pt x="2105" y="7401"/>
                      <a:pt x="2105" y="8401"/>
                    </a:cubicBezTo>
                    <a:cubicBezTo>
                      <a:pt x="2105" y="9795"/>
                      <a:pt x="3239" y="10928"/>
                      <a:pt x="4632" y="10928"/>
                    </a:cubicBezTo>
                    <a:cubicBezTo>
                      <a:pt x="6026" y="10928"/>
                      <a:pt x="7159" y="9795"/>
                      <a:pt x="7159" y="8401"/>
                    </a:cubicBezTo>
                    <a:cubicBezTo>
                      <a:pt x="7159" y="7401"/>
                      <a:pt x="6585" y="6516"/>
                      <a:pt x="5685" y="6105"/>
                    </a:cubicBezTo>
                    <a:lnTo>
                      <a:pt x="5685" y="5204"/>
                    </a:lnTo>
                    <a:cubicBezTo>
                      <a:pt x="5929" y="5285"/>
                      <a:pt x="6164" y="5393"/>
                      <a:pt x="6384" y="5528"/>
                    </a:cubicBezTo>
                    <a:lnTo>
                      <a:pt x="6526" y="5614"/>
                    </a:lnTo>
                    <a:lnTo>
                      <a:pt x="7163" y="4976"/>
                    </a:lnTo>
                    <a:lnTo>
                      <a:pt x="8057" y="5870"/>
                    </a:lnTo>
                    <a:lnTo>
                      <a:pt x="7419" y="6507"/>
                    </a:lnTo>
                    <a:lnTo>
                      <a:pt x="7506" y="6649"/>
                    </a:lnTo>
                    <a:cubicBezTo>
                      <a:pt x="7688" y="6947"/>
                      <a:pt x="7822" y="7269"/>
                      <a:pt x="7903" y="7608"/>
                    </a:cubicBezTo>
                    <a:lnTo>
                      <a:pt x="7943" y="7769"/>
                    </a:lnTo>
                    <a:lnTo>
                      <a:pt x="8844" y="7769"/>
                    </a:lnTo>
                    <a:lnTo>
                      <a:pt x="8844" y="9033"/>
                    </a:lnTo>
                    <a:close/>
                    <a:moveTo>
                      <a:pt x="3580" y="6576"/>
                    </a:moveTo>
                    <a:lnTo>
                      <a:pt x="3580" y="10222"/>
                    </a:lnTo>
                    <a:cubicBezTo>
                      <a:pt x="2951" y="9857"/>
                      <a:pt x="2527" y="9178"/>
                      <a:pt x="2527" y="8401"/>
                    </a:cubicBezTo>
                    <a:cubicBezTo>
                      <a:pt x="2527" y="7634"/>
                      <a:pt x="2931" y="6948"/>
                      <a:pt x="3580" y="65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Freeform 110"/>
              <p:cNvSpPr>
                <a:spLocks noEditPoints="1"/>
              </p:cNvSpPr>
              <p:nvPr/>
            </p:nvSpPr>
            <p:spPr bwMode="auto">
              <a:xfrm>
                <a:off x="1652" y="475"/>
                <a:ext cx="1571" cy="3890"/>
              </a:xfrm>
              <a:custGeom>
                <a:avLst/>
                <a:gdLst>
                  <a:gd name="T0" fmla="*/ 843 w 4002"/>
                  <a:gd name="T1" fmla="*/ 8673 h 9898"/>
                  <a:gd name="T2" fmla="*/ 843 w 4002"/>
                  <a:gd name="T3" fmla="*/ 1053 h 9898"/>
                  <a:gd name="T4" fmla="*/ 1053 w 4002"/>
                  <a:gd name="T5" fmla="*/ 843 h 9898"/>
                  <a:gd name="T6" fmla="*/ 2777 w 4002"/>
                  <a:gd name="T7" fmla="*/ 843 h 9898"/>
                  <a:gd name="T8" fmla="*/ 3370 w 4002"/>
                  <a:gd name="T9" fmla="*/ 1264 h 9898"/>
                  <a:gd name="T10" fmla="*/ 4002 w 4002"/>
                  <a:gd name="T11" fmla="*/ 632 h 9898"/>
                  <a:gd name="T12" fmla="*/ 3370 w 4002"/>
                  <a:gd name="T13" fmla="*/ 0 h 9898"/>
                  <a:gd name="T14" fmla="*/ 2777 w 4002"/>
                  <a:gd name="T15" fmla="*/ 422 h 9898"/>
                  <a:gd name="T16" fmla="*/ 1053 w 4002"/>
                  <a:gd name="T17" fmla="*/ 422 h 9898"/>
                  <a:gd name="T18" fmla="*/ 422 w 4002"/>
                  <a:gd name="T19" fmla="*/ 1053 h 9898"/>
                  <a:gd name="T20" fmla="*/ 422 w 4002"/>
                  <a:gd name="T21" fmla="*/ 8673 h 9898"/>
                  <a:gd name="T22" fmla="*/ 0 w 4002"/>
                  <a:gd name="T23" fmla="*/ 9266 h 9898"/>
                  <a:gd name="T24" fmla="*/ 632 w 4002"/>
                  <a:gd name="T25" fmla="*/ 9898 h 9898"/>
                  <a:gd name="T26" fmla="*/ 1264 w 4002"/>
                  <a:gd name="T27" fmla="*/ 9266 h 9898"/>
                  <a:gd name="T28" fmla="*/ 843 w 4002"/>
                  <a:gd name="T29" fmla="*/ 8673 h 9898"/>
                  <a:gd name="T30" fmla="*/ 3370 w 4002"/>
                  <a:gd name="T31" fmla="*/ 422 h 9898"/>
                  <a:gd name="T32" fmla="*/ 3580 w 4002"/>
                  <a:gd name="T33" fmla="*/ 632 h 9898"/>
                  <a:gd name="T34" fmla="*/ 3370 w 4002"/>
                  <a:gd name="T35" fmla="*/ 843 h 9898"/>
                  <a:gd name="T36" fmla="*/ 3159 w 4002"/>
                  <a:gd name="T37" fmla="*/ 632 h 9898"/>
                  <a:gd name="T38" fmla="*/ 3370 w 4002"/>
                  <a:gd name="T39" fmla="*/ 422 h 9898"/>
                  <a:gd name="T40" fmla="*/ 632 w 4002"/>
                  <a:gd name="T41" fmla="*/ 9476 h 9898"/>
                  <a:gd name="T42" fmla="*/ 422 w 4002"/>
                  <a:gd name="T43" fmla="*/ 9266 h 9898"/>
                  <a:gd name="T44" fmla="*/ 632 w 4002"/>
                  <a:gd name="T45" fmla="*/ 9055 h 9898"/>
                  <a:gd name="T46" fmla="*/ 843 w 4002"/>
                  <a:gd name="T47" fmla="*/ 9266 h 9898"/>
                  <a:gd name="T48" fmla="*/ 632 w 4002"/>
                  <a:gd name="T49" fmla="*/ 9476 h 9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02" h="9898">
                    <a:moveTo>
                      <a:pt x="843" y="8673"/>
                    </a:moveTo>
                    <a:lnTo>
                      <a:pt x="843" y="1053"/>
                    </a:lnTo>
                    <a:cubicBezTo>
                      <a:pt x="843" y="937"/>
                      <a:pt x="937" y="843"/>
                      <a:pt x="1053" y="843"/>
                    </a:cubicBezTo>
                    <a:lnTo>
                      <a:pt x="2777" y="843"/>
                    </a:lnTo>
                    <a:cubicBezTo>
                      <a:pt x="2864" y="1087"/>
                      <a:pt x="3096" y="1264"/>
                      <a:pt x="3370" y="1264"/>
                    </a:cubicBezTo>
                    <a:cubicBezTo>
                      <a:pt x="3718" y="1264"/>
                      <a:pt x="4002" y="980"/>
                      <a:pt x="4002" y="632"/>
                    </a:cubicBezTo>
                    <a:cubicBezTo>
                      <a:pt x="4002" y="284"/>
                      <a:pt x="3718" y="0"/>
                      <a:pt x="3370" y="0"/>
                    </a:cubicBezTo>
                    <a:cubicBezTo>
                      <a:pt x="3096" y="0"/>
                      <a:pt x="2864" y="177"/>
                      <a:pt x="2777" y="422"/>
                    </a:cubicBezTo>
                    <a:lnTo>
                      <a:pt x="1053" y="422"/>
                    </a:lnTo>
                    <a:cubicBezTo>
                      <a:pt x="705" y="422"/>
                      <a:pt x="422" y="705"/>
                      <a:pt x="422" y="1053"/>
                    </a:cubicBezTo>
                    <a:lnTo>
                      <a:pt x="422" y="8673"/>
                    </a:lnTo>
                    <a:cubicBezTo>
                      <a:pt x="177" y="8760"/>
                      <a:pt x="0" y="8992"/>
                      <a:pt x="0" y="9266"/>
                    </a:cubicBezTo>
                    <a:cubicBezTo>
                      <a:pt x="0" y="9614"/>
                      <a:pt x="284" y="9898"/>
                      <a:pt x="632" y="9898"/>
                    </a:cubicBezTo>
                    <a:cubicBezTo>
                      <a:pt x="981" y="9898"/>
                      <a:pt x="1264" y="9614"/>
                      <a:pt x="1264" y="9266"/>
                    </a:cubicBezTo>
                    <a:cubicBezTo>
                      <a:pt x="1264" y="8992"/>
                      <a:pt x="1087" y="8760"/>
                      <a:pt x="843" y="8673"/>
                    </a:cubicBezTo>
                    <a:close/>
                    <a:moveTo>
                      <a:pt x="3370" y="422"/>
                    </a:moveTo>
                    <a:cubicBezTo>
                      <a:pt x="3486" y="422"/>
                      <a:pt x="3580" y="516"/>
                      <a:pt x="3580" y="632"/>
                    </a:cubicBezTo>
                    <a:cubicBezTo>
                      <a:pt x="3580" y="748"/>
                      <a:pt x="3486" y="843"/>
                      <a:pt x="3370" y="843"/>
                    </a:cubicBezTo>
                    <a:cubicBezTo>
                      <a:pt x="3254" y="843"/>
                      <a:pt x="3159" y="748"/>
                      <a:pt x="3159" y="632"/>
                    </a:cubicBezTo>
                    <a:cubicBezTo>
                      <a:pt x="3159" y="516"/>
                      <a:pt x="3254" y="422"/>
                      <a:pt x="3370" y="422"/>
                    </a:cubicBezTo>
                    <a:close/>
                    <a:moveTo>
                      <a:pt x="632" y="9476"/>
                    </a:moveTo>
                    <a:cubicBezTo>
                      <a:pt x="516" y="9476"/>
                      <a:pt x="422" y="9382"/>
                      <a:pt x="422" y="9266"/>
                    </a:cubicBezTo>
                    <a:cubicBezTo>
                      <a:pt x="422" y="9150"/>
                      <a:pt x="516" y="9055"/>
                      <a:pt x="632" y="9055"/>
                    </a:cubicBezTo>
                    <a:cubicBezTo>
                      <a:pt x="748" y="9055"/>
                      <a:pt x="843" y="9150"/>
                      <a:pt x="843" y="9266"/>
                    </a:cubicBezTo>
                    <a:cubicBezTo>
                      <a:pt x="843" y="9382"/>
                      <a:pt x="748" y="9476"/>
                      <a:pt x="632" y="94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Rectangle 111"/>
              <p:cNvSpPr>
                <a:spLocks noChangeArrowheads="1"/>
              </p:cNvSpPr>
              <p:nvPr/>
            </p:nvSpPr>
            <p:spPr bwMode="auto">
              <a:xfrm>
                <a:off x="2148" y="972"/>
                <a:ext cx="166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Rectangle 112"/>
              <p:cNvSpPr>
                <a:spLocks noChangeArrowheads="1"/>
              </p:cNvSpPr>
              <p:nvPr/>
            </p:nvSpPr>
            <p:spPr bwMode="auto">
              <a:xfrm>
                <a:off x="2148" y="1303"/>
                <a:ext cx="166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Rectangle 113"/>
              <p:cNvSpPr>
                <a:spLocks noChangeArrowheads="1"/>
              </p:cNvSpPr>
              <p:nvPr/>
            </p:nvSpPr>
            <p:spPr bwMode="auto">
              <a:xfrm>
                <a:off x="2148" y="1634"/>
                <a:ext cx="166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2" name="Freeform 114"/>
              <p:cNvSpPr>
                <a:spLocks noEditPoints="1"/>
              </p:cNvSpPr>
              <p:nvPr/>
            </p:nvSpPr>
            <p:spPr bwMode="auto">
              <a:xfrm>
                <a:off x="5206" y="475"/>
                <a:ext cx="1571" cy="3890"/>
              </a:xfrm>
              <a:custGeom>
                <a:avLst/>
                <a:gdLst>
                  <a:gd name="T0" fmla="*/ 3580 w 4001"/>
                  <a:gd name="T1" fmla="*/ 8673 h 9898"/>
                  <a:gd name="T2" fmla="*/ 3580 w 4001"/>
                  <a:gd name="T3" fmla="*/ 1053 h 9898"/>
                  <a:gd name="T4" fmla="*/ 2949 w 4001"/>
                  <a:gd name="T5" fmla="*/ 422 h 9898"/>
                  <a:gd name="T6" fmla="*/ 1225 w 4001"/>
                  <a:gd name="T7" fmla="*/ 422 h 9898"/>
                  <a:gd name="T8" fmla="*/ 632 w 4001"/>
                  <a:gd name="T9" fmla="*/ 0 h 9898"/>
                  <a:gd name="T10" fmla="*/ 0 w 4001"/>
                  <a:gd name="T11" fmla="*/ 632 h 9898"/>
                  <a:gd name="T12" fmla="*/ 632 w 4001"/>
                  <a:gd name="T13" fmla="*/ 1264 h 9898"/>
                  <a:gd name="T14" fmla="*/ 1225 w 4001"/>
                  <a:gd name="T15" fmla="*/ 843 h 9898"/>
                  <a:gd name="T16" fmla="*/ 2949 w 4001"/>
                  <a:gd name="T17" fmla="*/ 843 h 9898"/>
                  <a:gd name="T18" fmla="*/ 3159 w 4001"/>
                  <a:gd name="T19" fmla="*/ 1053 h 9898"/>
                  <a:gd name="T20" fmla="*/ 3159 w 4001"/>
                  <a:gd name="T21" fmla="*/ 8673 h 9898"/>
                  <a:gd name="T22" fmla="*/ 2738 w 4001"/>
                  <a:gd name="T23" fmla="*/ 9266 h 9898"/>
                  <a:gd name="T24" fmla="*/ 3370 w 4001"/>
                  <a:gd name="T25" fmla="*/ 9898 h 9898"/>
                  <a:gd name="T26" fmla="*/ 4001 w 4001"/>
                  <a:gd name="T27" fmla="*/ 9266 h 9898"/>
                  <a:gd name="T28" fmla="*/ 3580 w 4001"/>
                  <a:gd name="T29" fmla="*/ 8673 h 9898"/>
                  <a:gd name="T30" fmla="*/ 632 w 4001"/>
                  <a:gd name="T31" fmla="*/ 843 h 9898"/>
                  <a:gd name="T32" fmla="*/ 422 w 4001"/>
                  <a:gd name="T33" fmla="*/ 632 h 9898"/>
                  <a:gd name="T34" fmla="*/ 632 w 4001"/>
                  <a:gd name="T35" fmla="*/ 422 h 9898"/>
                  <a:gd name="T36" fmla="*/ 843 w 4001"/>
                  <a:gd name="T37" fmla="*/ 632 h 9898"/>
                  <a:gd name="T38" fmla="*/ 632 w 4001"/>
                  <a:gd name="T39" fmla="*/ 843 h 9898"/>
                  <a:gd name="T40" fmla="*/ 3370 w 4001"/>
                  <a:gd name="T41" fmla="*/ 9476 h 9898"/>
                  <a:gd name="T42" fmla="*/ 3159 w 4001"/>
                  <a:gd name="T43" fmla="*/ 9266 h 9898"/>
                  <a:gd name="T44" fmla="*/ 3370 w 4001"/>
                  <a:gd name="T45" fmla="*/ 9055 h 9898"/>
                  <a:gd name="T46" fmla="*/ 3580 w 4001"/>
                  <a:gd name="T47" fmla="*/ 9266 h 9898"/>
                  <a:gd name="T48" fmla="*/ 3370 w 4001"/>
                  <a:gd name="T49" fmla="*/ 9476 h 9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01" h="9898">
                    <a:moveTo>
                      <a:pt x="3580" y="8673"/>
                    </a:moveTo>
                    <a:lnTo>
                      <a:pt x="3580" y="1053"/>
                    </a:lnTo>
                    <a:cubicBezTo>
                      <a:pt x="3580" y="705"/>
                      <a:pt x="3297" y="422"/>
                      <a:pt x="2949" y="422"/>
                    </a:cubicBezTo>
                    <a:lnTo>
                      <a:pt x="1225" y="422"/>
                    </a:lnTo>
                    <a:cubicBezTo>
                      <a:pt x="1138" y="177"/>
                      <a:pt x="906" y="0"/>
                      <a:pt x="632" y="0"/>
                    </a:cubicBezTo>
                    <a:cubicBezTo>
                      <a:pt x="284" y="0"/>
                      <a:pt x="0" y="284"/>
                      <a:pt x="0" y="632"/>
                    </a:cubicBezTo>
                    <a:cubicBezTo>
                      <a:pt x="0" y="980"/>
                      <a:pt x="284" y="1264"/>
                      <a:pt x="632" y="1264"/>
                    </a:cubicBezTo>
                    <a:cubicBezTo>
                      <a:pt x="906" y="1264"/>
                      <a:pt x="1138" y="1087"/>
                      <a:pt x="1225" y="843"/>
                    </a:cubicBezTo>
                    <a:lnTo>
                      <a:pt x="2949" y="843"/>
                    </a:lnTo>
                    <a:cubicBezTo>
                      <a:pt x="3065" y="843"/>
                      <a:pt x="3159" y="937"/>
                      <a:pt x="3159" y="1053"/>
                    </a:cubicBezTo>
                    <a:lnTo>
                      <a:pt x="3159" y="8673"/>
                    </a:lnTo>
                    <a:cubicBezTo>
                      <a:pt x="2915" y="8760"/>
                      <a:pt x="2738" y="8992"/>
                      <a:pt x="2738" y="9266"/>
                    </a:cubicBezTo>
                    <a:cubicBezTo>
                      <a:pt x="2738" y="9614"/>
                      <a:pt x="3021" y="9898"/>
                      <a:pt x="3370" y="9898"/>
                    </a:cubicBezTo>
                    <a:cubicBezTo>
                      <a:pt x="3718" y="9898"/>
                      <a:pt x="4001" y="9614"/>
                      <a:pt x="4001" y="9266"/>
                    </a:cubicBezTo>
                    <a:cubicBezTo>
                      <a:pt x="4001" y="8992"/>
                      <a:pt x="3825" y="8760"/>
                      <a:pt x="3580" y="8673"/>
                    </a:cubicBezTo>
                    <a:close/>
                    <a:moveTo>
                      <a:pt x="632" y="843"/>
                    </a:moveTo>
                    <a:cubicBezTo>
                      <a:pt x="516" y="843"/>
                      <a:pt x="422" y="748"/>
                      <a:pt x="422" y="632"/>
                    </a:cubicBezTo>
                    <a:cubicBezTo>
                      <a:pt x="422" y="516"/>
                      <a:pt x="516" y="422"/>
                      <a:pt x="632" y="422"/>
                    </a:cubicBezTo>
                    <a:cubicBezTo>
                      <a:pt x="748" y="422"/>
                      <a:pt x="843" y="516"/>
                      <a:pt x="843" y="632"/>
                    </a:cubicBezTo>
                    <a:cubicBezTo>
                      <a:pt x="843" y="748"/>
                      <a:pt x="748" y="843"/>
                      <a:pt x="632" y="843"/>
                    </a:cubicBezTo>
                    <a:close/>
                    <a:moveTo>
                      <a:pt x="3370" y="9476"/>
                    </a:moveTo>
                    <a:cubicBezTo>
                      <a:pt x="3254" y="9476"/>
                      <a:pt x="3159" y="9382"/>
                      <a:pt x="3159" y="9266"/>
                    </a:cubicBezTo>
                    <a:cubicBezTo>
                      <a:pt x="3159" y="9150"/>
                      <a:pt x="3254" y="9055"/>
                      <a:pt x="3370" y="9055"/>
                    </a:cubicBezTo>
                    <a:cubicBezTo>
                      <a:pt x="3486" y="9055"/>
                      <a:pt x="3580" y="9150"/>
                      <a:pt x="3580" y="9266"/>
                    </a:cubicBezTo>
                    <a:cubicBezTo>
                      <a:pt x="3580" y="9382"/>
                      <a:pt x="3486" y="9476"/>
                      <a:pt x="3370" y="94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Rectangle 115"/>
              <p:cNvSpPr>
                <a:spLocks noChangeArrowheads="1"/>
              </p:cNvSpPr>
              <p:nvPr/>
            </p:nvSpPr>
            <p:spPr bwMode="auto">
              <a:xfrm>
                <a:off x="6116" y="972"/>
                <a:ext cx="165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Rectangle 116"/>
              <p:cNvSpPr>
                <a:spLocks noChangeArrowheads="1"/>
              </p:cNvSpPr>
              <p:nvPr/>
            </p:nvSpPr>
            <p:spPr bwMode="auto">
              <a:xfrm>
                <a:off x="6116" y="1303"/>
                <a:ext cx="165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Rectangle 117"/>
              <p:cNvSpPr>
                <a:spLocks noChangeArrowheads="1"/>
              </p:cNvSpPr>
              <p:nvPr/>
            </p:nvSpPr>
            <p:spPr bwMode="auto">
              <a:xfrm>
                <a:off x="6116" y="1634"/>
                <a:ext cx="165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Rectangle 118"/>
              <p:cNvSpPr>
                <a:spLocks noChangeArrowheads="1"/>
              </p:cNvSpPr>
              <p:nvPr/>
            </p:nvSpPr>
            <p:spPr bwMode="auto">
              <a:xfrm>
                <a:off x="4132" y="3620"/>
                <a:ext cx="165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Rectangle 119"/>
              <p:cNvSpPr>
                <a:spLocks noChangeArrowheads="1"/>
              </p:cNvSpPr>
              <p:nvPr/>
            </p:nvSpPr>
            <p:spPr bwMode="auto">
              <a:xfrm>
                <a:off x="4132" y="3289"/>
                <a:ext cx="165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Rectangle 120"/>
              <p:cNvSpPr>
                <a:spLocks noChangeArrowheads="1"/>
              </p:cNvSpPr>
              <p:nvPr/>
            </p:nvSpPr>
            <p:spPr bwMode="auto">
              <a:xfrm>
                <a:off x="4132" y="2958"/>
                <a:ext cx="165" cy="165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02325" tIns="151164" rIns="302325" bIns="151164"/>
              <a:lstStyle/>
              <a:p>
                <a:pPr defTabSz="3291378">
                  <a:defRPr/>
                </a:pPr>
                <a:endParaRPr lang="ru-RU" sz="6481">
                  <a:solidFill>
                    <a:srgbClr val="6B6B6B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15234575" y="9760764"/>
            <a:ext cx="7356893" cy="2223429"/>
            <a:chOff x="14999743" y="9796353"/>
            <a:chExt cx="7356893" cy="2223429"/>
          </a:xfrm>
        </p:grpSpPr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xmlns="" id="{6B3B38DE-4592-42DE-93A2-F7CFEB2674E5}"/>
                </a:ext>
              </a:extLst>
            </p:cNvPr>
            <p:cNvSpPr txBox="1"/>
            <p:nvPr/>
          </p:nvSpPr>
          <p:spPr>
            <a:xfrm>
              <a:off x="15993683" y="9796353"/>
              <a:ext cx="6362953" cy="2223429"/>
            </a:xfrm>
            <a:prstGeom prst="rect">
              <a:avLst/>
            </a:prstGeom>
            <a:noFill/>
          </p:spPr>
          <p:txBody>
            <a:bodyPr wrap="square" lIns="196806" rIns="196806" rtlCol="0">
              <a:spAutoFit/>
            </a:bodyPr>
            <a:lstStyle/>
            <a:p>
              <a:pPr defTabSz="1666200">
                <a:defRPr/>
              </a:pPr>
              <a:r>
                <a:rPr lang="ru-RU" altLang="ko-KR" sz="3462" dirty="0">
                  <a:solidFill>
                    <a:schemeClr val="tx1">
                      <a:lumMod val="50000"/>
                    </a:schemeClr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Функционирование в рамках единой производственно-логистической сети крупного предприятия</a:t>
              </a:r>
              <a:endParaRPr lang="ko-KR" altLang="en-US" sz="3462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379" name="Freeform: Shape 34">
              <a:extLst>
                <a:ext uri="{FF2B5EF4-FFF2-40B4-BE49-F238E27FC236}">
                  <a16:creationId xmlns:a16="http://schemas.microsoft.com/office/drawing/2014/main" xmlns="" id="{C0E38D91-E45F-4EB9-8423-C4C5FA1698F8}"/>
                </a:ext>
              </a:extLst>
            </p:cNvPr>
            <p:cNvSpPr/>
            <p:nvPr/>
          </p:nvSpPr>
          <p:spPr>
            <a:xfrm>
              <a:off x="14999743" y="10128792"/>
              <a:ext cx="838422" cy="941261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</p:grpSp>
      <p:grpSp>
        <p:nvGrpSpPr>
          <p:cNvPr id="24" name="Group 46">
            <a:extLst>
              <a:ext uri="{FF2B5EF4-FFF2-40B4-BE49-F238E27FC236}">
                <a16:creationId xmlns:a16="http://schemas.microsoft.com/office/drawing/2014/main" xmlns="" id="{A3C06F18-9965-49F4-A2F9-A532E397AB2A}"/>
              </a:ext>
            </a:extLst>
          </p:cNvPr>
          <p:cNvGrpSpPr/>
          <p:nvPr/>
        </p:nvGrpSpPr>
        <p:grpSpPr>
          <a:xfrm flipH="1">
            <a:off x="8858180" y="6461478"/>
            <a:ext cx="2451290" cy="1284341"/>
            <a:chOff x="8984974" y="3390900"/>
            <a:chExt cx="1672352" cy="87622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3428032-65FF-4DA1-8580-045B2E78EBE8}"/>
                </a:ext>
              </a:extLst>
            </p:cNvPr>
            <p:cNvSpPr txBox="1"/>
            <p:nvPr/>
          </p:nvSpPr>
          <p:spPr>
            <a:xfrm flipH="1">
              <a:off x="8999735" y="4025752"/>
              <a:ext cx="1657591" cy="241369"/>
            </a:xfrm>
            <a:custGeom>
              <a:avLst/>
              <a:gdLst>
                <a:gd name="connsiteX0" fmla="*/ 1217399 w 4438231"/>
                <a:gd name="connsiteY0" fmla="*/ 148169 h 646270"/>
                <a:gd name="connsiteX1" fmla="*/ 1217399 w 4438231"/>
                <a:gd name="connsiteY1" fmla="*/ 496301 h 646270"/>
                <a:gd name="connsiteX2" fmla="*/ 1253957 w 4438231"/>
                <a:gd name="connsiteY2" fmla="*/ 496301 h 646270"/>
                <a:gd name="connsiteX3" fmla="*/ 1395216 w 4438231"/>
                <a:gd name="connsiteY3" fmla="*/ 433537 h 646270"/>
                <a:gd name="connsiteX4" fmla="*/ 1430872 w 4438231"/>
                <a:gd name="connsiteY4" fmla="*/ 322009 h 646270"/>
                <a:gd name="connsiteX5" fmla="*/ 1395216 w 4438231"/>
                <a:gd name="connsiteY5" fmla="*/ 210933 h 646270"/>
                <a:gd name="connsiteX6" fmla="*/ 1253957 w 4438231"/>
                <a:gd name="connsiteY6" fmla="*/ 148169 h 646270"/>
                <a:gd name="connsiteX7" fmla="*/ 3484816 w 4438231"/>
                <a:gd name="connsiteY7" fmla="*/ 136461 h 646270"/>
                <a:gd name="connsiteX8" fmla="*/ 3484816 w 4438231"/>
                <a:gd name="connsiteY8" fmla="*/ 289583 h 646270"/>
                <a:gd name="connsiteX9" fmla="*/ 3514647 w 4438231"/>
                <a:gd name="connsiteY9" fmla="*/ 289583 h 646270"/>
                <a:gd name="connsiteX10" fmla="*/ 3587415 w 4438231"/>
                <a:gd name="connsiteY10" fmla="*/ 268481 h 646270"/>
                <a:gd name="connsiteX11" fmla="*/ 3611369 w 4438231"/>
                <a:gd name="connsiteY11" fmla="*/ 212797 h 646270"/>
                <a:gd name="connsiteX12" fmla="*/ 3587415 w 4438231"/>
                <a:gd name="connsiteY12" fmla="*/ 157564 h 646270"/>
                <a:gd name="connsiteX13" fmla="*/ 3514647 w 4438231"/>
                <a:gd name="connsiteY13" fmla="*/ 136461 h 646270"/>
                <a:gd name="connsiteX14" fmla="*/ 3825741 w 4438231"/>
                <a:gd name="connsiteY14" fmla="*/ 14864 h 646270"/>
                <a:gd name="connsiteX15" fmla="*/ 4016693 w 4438231"/>
                <a:gd name="connsiteY15" fmla="*/ 14864 h 646270"/>
                <a:gd name="connsiteX16" fmla="*/ 4132887 w 4438231"/>
                <a:gd name="connsiteY16" fmla="*/ 182398 h 646270"/>
                <a:gd name="connsiteX17" fmla="*/ 4244577 w 4438231"/>
                <a:gd name="connsiteY17" fmla="*/ 14864 h 646270"/>
                <a:gd name="connsiteX18" fmla="*/ 4438231 w 4438231"/>
                <a:gd name="connsiteY18" fmla="*/ 14864 h 646270"/>
                <a:gd name="connsiteX19" fmla="*/ 4208098 w 4438231"/>
                <a:gd name="connsiteY19" fmla="*/ 334171 h 646270"/>
                <a:gd name="connsiteX20" fmla="*/ 4208098 w 4438231"/>
                <a:gd name="connsiteY20" fmla="*/ 629607 h 646270"/>
                <a:gd name="connsiteX21" fmla="*/ 4048218 w 4438231"/>
                <a:gd name="connsiteY21" fmla="*/ 629607 h 646270"/>
                <a:gd name="connsiteX22" fmla="*/ 4048218 w 4438231"/>
                <a:gd name="connsiteY22" fmla="*/ 334171 h 646270"/>
                <a:gd name="connsiteX23" fmla="*/ 3324939 w 4438231"/>
                <a:gd name="connsiteY23" fmla="*/ 14864 h 646270"/>
                <a:gd name="connsiteX24" fmla="*/ 3573538 w 4438231"/>
                <a:gd name="connsiteY24" fmla="*/ 14864 h 646270"/>
                <a:gd name="connsiteX25" fmla="*/ 3734768 w 4438231"/>
                <a:gd name="connsiteY25" fmla="*/ 80165 h 646270"/>
                <a:gd name="connsiteX26" fmla="*/ 3777103 w 4438231"/>
                <a:gd name="connsiteY26" fmla="*/ 204014 h 646270"/>
                <a:gd name="connsiteX27" fmla="*/ 3728463 w 4438231"/>
                <a:gd name="connsiteY27" fmla="*/ 334171 h 646270"/>
                <a:gd name="connsiteX28" fmla="*/ 3642893 w 4438231"/>
                <a:gd name="connsiteY28" fmla="*/ 377405 h 646270"/>
                <a:gd name="connsiteX29" fmla="*/ 3836099 w 4438231"/>
                <a:gd name="connsiteY29" fmla="*/ 629607 h 646270"/>
                <a:gd name="connsiteX30" fmla="*/ 3637490 w 4438231"/>
                <a:gd name="connsiteY30" fmla="*/ 629607 h 646270"/>
                <a:gd name="connsiteX31" fmla="*/ 3484816 w 4438231"/>
                <a:gd name="connsiteY31" fmla="*/ 393618 h 646270"/>
                <a:gd name="connsiteX32" fmla="*/ 3484816 w 4438231"/>
                <a:gd name="connsiteY32" fmla="*/ 629607 h 646270"/>
                <a:gd name="connsiteX33" fmla="*/ 3324939 w 4438231"/>
                <a:gd name="connsiteY33" fmla="*/ 629607 h 646270"/>
                <a:gd name="connsiteX34" fmla="*/ 2831294 w 4438231"/>
                <a:gd name="connsiteY34" fmla="*/ 14864 h 646270"/>
                <a:gd name="connsiteX35" fmla="*/ 3253732 w 4438231"/>
                <a:gd name="connsiteY35" fmla="*/ 14864 h 646270"/>
                <a:gd name="connsiteX36" fmla="*/ 3253732 w 4438231"/>
                <a:gd name="connsiteY36" fmla="*/ 148169 h 646270"/>
                <a:gd name="connsiteX37" fmla="*/ 3121325 w 4438231"/>
                <a:gd name="connsiteY37" fmla="*/ 148169 h 646270"/>
                <a:gd name="connsiteX38" fmla="*/ 3121325 w 4438231"/>
                <a:gd name="connsiteY38" fmla="*/ 629607 h 646270"/>
                <a:gd name="connsiteX39" fmla="*/ 2961448 w 4438231"/>
                <a:gd name="connsiteY39" fmla="*/ 629607 h 646270"/>
                <a:gd name="connsiteX40" fmla="*/ 2961448 w 4438231"/>
                <a:gd name="connsiteY40" fmla="*/ 148169 h 646270"/>
                <a:gd name="connsiteX41" fmla="*/ 2831294 w 4438231"/>
                <a:gd name="connsiteY41" fmla="*/ 148169 h 646270"/>
                <a:gd name="connsiteX42" fmla="*/ 1698036 w 4438231"/>
                <a:gd name="connsiteY42" fmla="*/ 14864 h 646270"/>
                <a:gd name="connsiteX43" fmla="*/ 1857913 w 4438231"/>
                <a:gd name="connsiteY43" fmla="*/ 14864 h 646270"/>
                <a:gd name="connsiteX44" fmla="*/ 1857913 w 4438231"/>
                <a:gd name="connsiteY44" fmla="*/ 347379 h 646270"/>
                <a:gd name="connsiteX45" fmla="*/ 1859265 w 4438231"/>
                <a:gd name="connsiteY45" fmla="*/ 407220 h 646270"/>
                <a:gd name="connsiteX46" fmla="*/ 1916460 w 4438231"/>
                <a:gd name="connsiteY46" fmla="*/ 494505 h 646270"/>
                <a:gd name="connsiteX47" fmla="*/ 1964197 w 4438231"/>
                <a:gd name="connsiteY47" fmla="*/ 504857 h 646270"/>
                <a:gd name="connsiteX48" fmla="*/ 2052468 w 4438231"/>
                <a:gd name="connsiteY48" fmla="*/ 463910 h 646270"/>
                <a:gd name="connsiteX49" fmla="*/ 2074537 w 4438231"/>
                <a:gd name="connsiteY49" fmla="*/ 347379 h 646270"/>
                <a:gd name="connsiteX50" fmla="*/ 2074537 w 4438231"/>
                <a:gd name="connsiteY50" fmla="*/ 14864 h 646270"/>
                <a:gd name="connsiteX51" fmla="*/ 2234415 w 4438231"/>
                <a:gd name="connsiteY51" fmla="*/ 14864 h 646270"/>
                <a:gd name="connsiteX52" fmla="*/ 2234415 w 4438231"/>
                <a:gd name="connsiteY52" fmla="*/ 369298 h 646270"/>
                <a:gd name="connsiteX53" fmla="*/ 2225409 w 4438231"/>
                <a:gd name="connsiteY53" fmla="*/ 463874 h 646270"/>
                <a:gd name="connsiteX54" fmla="*/ 2158754 w 4438231"/>
                <a:gd name="connsiteY54" fmla="*/ 574664 h 646270"/>
                <a:gd name="connsiteX55" fmla="*/ 1958795 w 4438231"/>
                <a:gd name="connsiteY55" fmla="*/ 645369 h 646270"/>
                <a:gd name="connsiteX56" fmla="*/ 1759734 w 4438231"/>
                <a:gd name="connsiteY56" fmla="*/ 573312 h 646270"/>
                <a:gd name="connsiteX57" fmla="*/ 1707944 w 4438231"/>
                <a:gd name="connsiteY57" fmla="*/ 478286 h 646270"/>
                <a:gd name="connsiteX58" fmla="*/ 1698036 w 4438231"/>
                <a:gd name="connsiteY58" fmla="*/ 369298 h 646270"/>
                <a:gd name="connsiteX59" fmla="*/ 1057522 w 4438231"/>
                <a:gd name="connsiteY59" fmla="*/ 14864 h 646270"/>
                <a:gd name="connsiteX60" fmla="*/ 1293511 w 4438231"/>
                <a:gd name="connsiteY60" fmla="*/ 14864 h 646270"/>
                <a:gd name="connsiteX61" fmla="*/ 1453840 w 4438231"/>
                <a:gd name="connsiteY61" fmla="*/ 63050 h 646270"/>
                <a:gd name="connsiteX62" fmla="*/ 1565079 w 4438231"/>
                <a:gd name="connsiteY62" fmla="*/ 188252 h 646270"/>
                <a:gd name="connsiteX63" fmla="*/ 1596604 w 4438231"/>
                <a:gd name="connsiteY63" fmla="*/ 322009 h 646270"/>
                <a:gd name="connsiteX64" fmla="*/ 1538732 w 4438231"/>
                <a:gd name="connsiteY64" fmla="*/ 499678 h 646270"/>
                <a:gd name="connsiteX65" fmla="*/ 1390789 w 4438231"/>
                <a:gd name="connsiteY65" fmla="*/ 612944 h 646270"/>
                <a:gd name="connsiteX66" fmla="*/ 1293511 w 4438231"/>
                <a:gd name="connsiteY66" fmla="*/ 629607 h 646270"/>
                <a:gd name="connsiteX67" fmla="*/ 1057522 w 4438231"/>
                <a:gd name="connsiteY67" fmla="*/ 629607 h 646270"/>
                <a:gd name="connsiteX68" fmla="*/ 294637 w 4438231"/>
                <a:gd name="connsiteY68" fmla="*/ 13238 h 646270"/>
                <a:gd name="connsiteX69" fmla="*/ 454515 w 4438231"/>
                <a:gd name="connsiteY69" fmla="*/ 13238 h 646270"/>
                <a:gd name="connsiteX70" fmla="*/ 748600 w 4438231"/>
                <a:gd name="connsiteY70" fmla="*/ 389290 h 646270"/>
                <a:gd name="connsiteX71" fmla="*/ 748600 w 4438231"/>
                <a:gd name="connsiteY71" fmla="*/ 13238 h 646270"/>
                <a:gd name="connsiteX72" fmla="*/ 908479 w 4438231"/>
                <a:gd name="connsiteY72" fmla="*/ 13238 h 646270"/>
                <a:gd name="connsiteX73" fmla="*/ 908479 w 4438231"/>
                <a:gd name="connsiteY73" fmla="*/ 627982 h 646270"/>
                <a:gd name="connsiteX74" fmla="*/ 748600 w 4438231"/>
                <a:gd name="connsiteY74" fmla="*/ 627982 h 646270"/>
                <a:gd name="connsiteX75" fmla="*/ 454515 w 4438231"/>
                <a:gd name="connsiteY75" fmla="*/ 251478 h 646270"/>
                <a:gd name="connsiteX76" fmla="*/ 454515 w 4438231"/>
                <a:gd name="connsiteY76" fmla="*/ 627982 h 646270"/>
                <a:gd name="connsiteX77" fmla="*/ 294637 w 4438231"/>
                <a:gd name="connsiteY77" fmla="*/ 627982 h 646270"/>
                <a:gd name="connsiteX78" fmla="*/ 0 w 4438231"/>
                <a:gd name="connsiteY78" fmla="*/ 13238 h 646270"/>
                <a:gd name="connsiteX79" fmla="*/ 159879 w 4438231"/>
                <a:gd name="connsiteY79" fmla="*/ 13238 h 646270"/>
                <a:gd name="connsiteX80" fmla="*/ 159879 w 4438231"/>
                <a:gd name="connsiteY80" fmla="*/ 627982 h 646270"/>
                <a:gd name="connsiteX81" fmla="*/ 0 w 4438231"/>
                <a:gd name="connsiteY81" fmla="*/ 627982 h 646270"/>
                <a:gd name="connsiteX82" fmla="*/ 2570434 w 4438231"/>
                <a:gd name="connsiteY82" fmla="*/ 0 h 646270"/>
                <a:gd name="connsiteX83" fmla="*/ 2765440 w 4438231"/>
                <a:gd name="connsiteY83" fmla="*/ 49991 h 646270"/>
                <a:gd name="connsiteX84" fmla="*/ 2701489 w 4438231"/>
                <a:gd name="connsiteY84" fmla="*/ 174291 h 646270"/>
                <a:gd name="connsiteX85" fmla="*/ 2595830 w 4438231"/>
                <a:gd name="connsiteY85" fmla="*/ 133309 h 646270"/>
                <a:gd name="connsiteX86" fmla="*/ 2549773 w 4438231"/>
                <a:gd name="connsiteY86" fmla="*/ 146417 h 646270"/>
                <a:gd name="connsiteX87" fmla="*/ 2526751 w 4438231"/>
                <a:gd name="connsiteY87" fmla="*/ 186197 h 646270"/>
                <a:gd name="connsiteX88" fmla="*/ 2556973 w 4438231"/>
                <a:gd name="connsiteY88" fmla="*/ 228228 h 646270"/>
                <a:gd name="connsiteX89" fmla="*/ 2638178 w 4438231"/>
                <a:gd name="connsiteY89" fmla="*/ 256255 h 646270"/>
                <a:gd name="connsiteX90" fmla="*/ 2759080 w 4438231"/>
                <a:gd name="connsiteY90" fmla="*/ 326598 h 646270"/>
                <a:gd name="connsiteX91" fmla="*/ 2790212 w 4438231"/>
                <a:gd name="connsiteY91" fmla="*/ 426239 h 646270"/>
                <a:gd name="connsiteX92" fmla="*/ 2653300 w 4438231"/>
                <a:gd name="connsiteY92" fmla="*/ 629586 h 646270"/>
                <a:gd name="connsiteX93" fmla="*/ 2550619 w 4438231"/>
                <a:gd name="connsiteY93" fmla="*/ 646270 h 646270"/>
                <a:gd name="connsiteX94" fmla="*/ 2336697 w 4438231"/>
                <a:gd name="connsiteY94" fmla="*/ 576465 h 646270"/>
                <a:gd name="connsiteX95" fmla="*/ 2405151 w 4438231"/>
                <a:gd name="connsiteY95" fmla="*/ 447660 h 646270"/>
                <a:gd name="connsiteX96" fmla="*/ 2546403 w 4438231"/>
                <a:gd name="connsiteY96" fmla="*/ 512964 h 646270"/>
                <a:gd name="connsiteX97" fmla="*/ 2599209 w 4438231"/>
                <a:gd name="connsiteY97" fmla="*/ 498404 h 646270"/>
                <a:gd name="connsiteX98" fmla="*/ 2624478 w 4438231"/>
                <a:gd name="connsiteY98" fmla="*/ 452004 h 646270"/>
                <a:gd name="connsiteX99" fmla="*/ 2596506 w 4438231"/>
                <a:gd name="connsiteY99" fmla="*/ 406508 h 646270"/>
                <a:gd name="connsiteX100" fmla="*/ 2526580 w 4438231"/>
                <a:gd name="connsiteY100" fmla="*/ 378754 h 646270"/>
                <a:gd name="connsiteX101" fmla="*/ 2451694 w 4438231"/>
                <a:gd name="connsiteY101" fmla="*/ 354465 h 646270"/>
                <a:gd name="connsiteX102" fmla="*/ 2410191 w 4438231"/>
                <a:gd name="connsiteY102" fmla="*/ 330171 h 646270"/>
                <a:gd name="connsiteX103" fmla="*/ 2361016 w 4438231"/>
                <a:gd name="connsiteY103" fmla="*/ 207821 h 646270"/>
                <a:gd name="connsiteX104" fmla="*/ 2411907 w 4438231"/>
                <a:gd name="connsiteY104" fmla="*/ 66127 h 646270"/>
                <a:gd name="connsiteX105" fmla="*/ 2570434 w 4438231"/>
                <a:gd name="connsiteY105" fmla="*/ 0 h 64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438231" h="646270">
                  <a:moveTo>
                    <a:pt x="1217399" y="148169"/>
                  </a:moveTo>
                  <a:lnTo>
                    <a:pt x="1217399" y="496301"/>
                  </a:lnTo>
                  <a:lnTo>
                    <a:pt x="1253957" y="496301"/>
                  </a:lnTo>
                  <a:cubicBezTo>
                    <a:pt x="1316838" y="496301"/>
                    <a:pt x="1363925" y="475380"/>
                    <a:pt x="1395216" y="433537"/>
                  </a:cubicBezTo>
                  <a:cubicBezTo>
                    <a:pt x="1418986" y="401628"/>
                    <a:pt x="1430872" y="364452"/>
                    <a:pt x="1430872" y="322009"/>
                  </a:cubicBezTo>
                  <a:cubicBezTo>
                    <a:pt x="1430872" y="279568"/>
                    <a:pt x="1418986" y="242542"/>
                    <a:pt x="1395216" y="210933"/>
                  </a:cubicBezTo>
                  <a:cubicBezTo>
                    <a:pt x="1363625" y="169091"/>
                    <a:pt x="1316538" y="148169"/>
                    <a:pt x="1253957" y="148169"/>
                  </a:cubicBezTo>
                  <a:close/>
                  <a:moveTo>
                    <a:pt x="3484816" y="136461"/>
                  </a:moveTo>
                  <a:lnTo>
                    <a:pt x="3484816" y="289583"/>
                  </a:lnTo>
                  <a:lnTo>
                    <a:pt x="3514647" y="289583"/>
                  </a:lnTo>
                  <a:cubicBezTo>
                    <a:pt x="3548395" y="289583"/>
                    <a:pt x="3572651" y="282550"/>
                    <a:pt x="3587415" y="268481"/>
                  </a:cubicBezTo>
                  <a:cubicBezTo>
                    <a:pt x="3603385" y="253209"/>
                    <a:pt x="3611369" y="234650"/>
                    <a:pt x="3611369" y="212797"/>
                  </a:cubicBezTo>
                  <a:cubicBezTo>
                    <a:pt x="3611369" y="190945"/>
                    <a:pt x="3603385" y="172534"/>
                    <a:pt x="3587415" y="157564"/>
                  </a:cubicBezTo>
                  <a:cubicBezTo>
                    <a:pt x="3572347" y="143495"/>
                    <a:pt x="3548091" y="136461"/>
                    <a:pt x="3514647" y="136461"/>
                  </a:cubicBezTo>
                  <a:close/>
                  <a:moveTo>
                    <a:pt x="3825741" y="14864"/>
                  </a:moveTo>
                  <a:lnTo>
                    <a:pt x="4016693" y="14864"/>
                  </a:lnTo>
                  <a:lnTo>
                    <a:pt x="4132887" y="182398"/>
                  </a:lnTo>
                  <a:lnTo>
                    <a:pt x="4244577" y="14864"/>
                  </a:lnTo>
                  <a:lnTo>
                    <a:pt x="4438231" y="14864"/>
                  </a:lnTo>
                  <a:lnTo>
                    <a:pt x="4208098" y="334171"/>
                  </a:lnTo>
                  <a:lnTo>
                    <a:pt x="4208098" y="629607"/>
                  </a:lnTo>
                  <a:lnTo>
                    <a:pt x="4048218" y="629607"/>
                  </a:lnTo>
                  <a:lnTo>
                    <a:pt x="4048218" y="334171"/>
                  </a:lnTo>
                  <a:close/>
                  <a:moveTo>
                    <a:pt x="3324939" y="14864"/>
                  </a:moveTo>
                  <a:lnTo>
                    <a:pt x="3573538" y="14864"/>
                  </a:lnTo>
                  <a:cubicBezTo>
                    <a:pt x="3646198" y="14864"/>
                    <a:pt x="3699939" y="36630"/>
                    <a:pt x="3734768" y="80165"/>
                  </a:cubicBezTo>
                  <a:cubicBezTo>
                    <a:pt x="3762990" y="115293"/>
                    <a:pt x="3777103" y="156577"/>
                    <a:pt x="3777103" y="204014"/>
                  </a:cubicBezTo>
                  <a:cubicBezTo>
                    <a:pt x="3777103" y="258358"/>
                    <a:pt x="3760890" y="301744"/>
                    <a:pt x="3728463" y="334171"/>
                  </a:cubicBezTo>
                  <a:cubicBezTo>
                    <a:pt x="3707747" y="354886"/>
                    <a:pt x="3679224" y="369298"/>
                    <a:pt x="3642893" y="377405"/>
                  </a:cubicBezTo>
                  <a:lnTo>
                    <a:pt x="3836099" y="629607"/>
                  </a:lnTo>
                  <a:lnTo>
                    <a:pt x="3637490" y="629607"/>
                  </a:lnTo>
                  <a:lnTo>
                    <a:pt x="3484816" y="393618"/>
                  </a:lnTo>
                  <a:lnTo>
                    <a:pt x="3484816" y="629607"/>
                  </a:lnTo>
                  <a:lnTo>
                    <a:pt x="3324939" y="629607"/>
                  </a:lnTo>
                  <a:close/>
                  <a:moveTo>
                    <a:pt x="2831294" y="14864"/>
                  </a:moveTo>
                  <a:lnTo>
                    <a:pt x="3253732" y="14864"/>
                  </a:lnTo>
                  <a:lnTo>
                    <a:pt x="3253732" y="148169"/>
                  </a:lnTo>
                  <a:lnTo>
                    <a:pt x="3121325" y="148169"/>
                  </a:lnTo>
                  <a:lnTo>
                    <a:pt x="3121325" y="629607"/>
                  </a:lnTo>
                  <a:lnTo>
                    <a:pt x="2961448" y="629607"/>
                  </a:lnTo>
                  <a:lnTo>
                    <a:pt x="2961448" y="148169"/>
                  </a:lnTo>
                  <a:lnTo>
                    <a:pt x="2831294" y="148169"/>
                  </a:lnTo>
                  <a:close/>
                  <a:moveTo>
                    <a:pt x="1698036" y="14864"/>
                  </a:moveTo>
                  <a:lnTo>
                    <a:pt x="1857913" y="14864"/>
                  </a:lnTo>
                  <a:lnTo>
                    <a:pt x="1857913" y="347379"/>
                  </a:lnTo>
                  <a:cubicBezTo>
                    <a:pt x="1857913" y="374071"/>
                    <a:pt x="1858364" y="394018"/>
                    <a:pt x="1859265" y="407220"/>
                  </a:cubicBezTo>
                  <a:cubicBezTo>
                    <a:pt x="1862267" y="448915"/>
                    <a:pt x="1881332" y="478011"/>
                    <a:pt x="1916460" y="494505"/>
                  </a:cubicBezTo>
                  <a:cubicBezTo>
                    <a:pt x="1930871" y="501406"/>
                    <a:pt x="1946784" y="504857"/>
                    <a:pt x="1964197" y="504857"/>
                  </a:cubicBezTo>
                  <a:cubicBezTo>
                    <a:pt x="2003230" y="504857"/>
                    <a:pt x="2032653" y="491207"/>
                    <a:pt x="2052468" y="463910"/>
                  </a:cubicBezTo>
                  <a:cubicBezTo>
                    <a:pt x="2067181" y="443812"/>
                    <a:pt x="2074537" y="404967"/>
                    <a:pt x="2074537" y="347379"/>
                  </a:cubicBezTo>
                  <a:lnTo>
                    <a:pt x="2074537" y="14864"/>
                  </a:lnTo>
                  <a:lnTo>
                    <a:pt x="2234415" y="14864"/>
                  </a:lnTo>
                  <a:lnTo>
                    <a:pt x="2234415" y="369298"/>
                  </a:lnTo>
                  <a:cubicBezTo>
                    <a:pt x="2234415" y="406228"/>
                    <a:pt x="2231413" y="437752"/>
                    <a:pt x="2225409" y="463874"/>
                  </a:cubicBezTo>
                  <a:cubicBezTo>
                    <a:pt x="2216101" y="504406"/>
                    <a:pt x="2193883" y="541337"/>
                    <a:pt x="2158754" y="574664"/>
                  </a:cubicBezTo>
                  <a:cubicBezTo>
                    <a:pt x="2108914" y="621801"/>
                    <a:pt x="2042261" y="645369"/>
                    <a:pt x="1958795" y="645369"/>
                  </a:cubicBezTo>
                  <a:cubicBezTo>
                    <a:pt x="1873826" y="645369"/>
                    <a:pt x="1807473" y="621350"/>
                    <a:pt x="1759734" y="573312"/>
                  </a:cubicBezTo>
                  <a:cubicBezTo>
                    <a:pt x="1734515" y="548091"/>
                    <a:pt x="1717250" y="516416"/>
                    <a:pt x="1707944" y="478286"/>
                  </a:cubicBezTo>
                  <a:cubicBezTo>
                    <a:pt x="1701338" y="451264"/>
                    <a:pt x="1698036" y="414934"/>
                    <a:pt x="1698036" y="369298"/>
                  </a:cubicBezTo>
                  <a:close/>
                  <a:moveTo>
                    <a:pt x="1057522" y="14864"/>
                  </a:moveTo>
                  <a:lnTo>
                    <a:pt x="1293511" y="14864"/>
                  </a:lnTo>
                  <a:cubicBezTo>
                    <a:pt x="1351157" y="14864"/>
                    <a:pt x="1404601" y="30924"/>
                    <a:pt x="1453840" y="63050"/>
                  </a:cubicBezTo>
                  <a:cubicBezTo>
                    <a:pt x="1502179" y="94276"/>
                    <a:pt x="1539258" y="136011"/>
                    <a:pt x="1565079" y="188252"/>
                  </a:cubicBezTo>
                  <a:cubicBezTo>
                    <a:pt x="1586097" y="231486"/>
                    <a:pt x="1596604" y="276072"/>
                    <a:pt x="1596604" y="322009"/>
                  </a:cubicBezTo>
                  <a:cubicBezTo>
                    <a:pt x="1596604" y="385961"/>
                    <a:pt x="1577313" y="445185"/>
                    <a:pt x="1538732" y="499678"/>
                  </a:cubicBezTo>
                  <a:cubicBezTo>
                    <a:pt x="1500153" y="554171"/>
                    <a:pt x="1450836" y="591926"/>
                    <a:pt x="1390789" y="612944"/>
                  </a:cubicBezTo>
                  <a:cubicBezTo>
                    <a:pt x="1358964" y="624052"/>
                    <a:pt x="1326538" y="629607"/>
                    <a:pt x="1293511" y="629607"/>
                  </a:cubicBezTo>
                  <a:lnTo>
                    <a:pt x="1057522" y="629607"/>
                  </a:lnTo>
                  <a:close/>
                  <a:moveTo>
                    <a:pt x="294637" y="13238"/>
                  </a:moveTo>
                  <a:lnTo>
                    <a:pt x="454515" y="13238"/>
                  </a:lnTo>
                  <a:lnTo>
                    <a:pt x="748600" y="389290"/>
                  </a:lnTo>
                  <a:lnTo>
                    <a:pt x="748600" y="13238"/>
                  </a:lnTo>
                  <a:lnTo>
                    <a:pt x="908479" y="13238"/>
                  </a:lnTo>
                  <a:lnTo>
                    <a:pt x="908479" y="627982"/>
                  </a:lnTo>
                  <a:lnTo>
                    <a:pt x="748600" y="627982"/>
                  </a:lnTo>
                  <a:lnTo>
                    <a:pt x="454515" y="251478"/>
                  </a:lnTo>
                  <a:lnTo>
                    <a:pt x="454515" y="627982"/>
                  </a:lnTo>
                  <a:lnTo>
                    <a:pt x="294637" y="627982"/>
                  </a:lnTo>
                  <a:close/>
                  <a:moveTo>
                    <a:pt x="0" y="13238"/>
                  </a:moveTo>
                  <a:lnTo>
                    <a:pt x="159879" y="13238"/>
                  </a:lnTo>
                  <a:lnTo>
                    <a:pt x="159879" y="627982"/>
                  </a:lnTo>
                  <a:lnTo>
                    <a:pt x="0" y="627982"/>
                  </a:lnTo>
                  <a:close/>
                  <a:moveTo>
                    <a:pt x="2570434" y="0"/>
                  </a:moveTo>
                  <a:cubicBezTo>
                    <a:pt x="2636788" y="0"/>
                    <a:pt x="2701790" y="16663"/>
                    <a:pt x="2765440" y="49991"/>
                  </a:cubicBezTo>
                  <a:lnTo>
                    <a:pt x="2701489" y="174291"/>
                  </a:lnTo>
                  <a:cubicBezTo>
                    <a:pt x="2666572" y="146968"/>
                    <a:pt x="2631352" y="133309"/>
                    <a:pt x="2595830" y="133309"/>
                  </a:cubicBezTo>
                  <a:cubicBezTo>
                    <a:pt x="2578675" y="133309"/>
                    <a:pt x="2563322" y="137678"/>
                    <a:pt x="2549773" y="146417"/>
                  </a:cubicBezTo>
                  <a:cubicBezTo>
                    <a:pt x="2534424" y="156363"/>
                    <a:pt x="2526751" y="169624"/>
                    <a:pt x="2526751" y="186197"/>
                  </a:cubicBezTo>
                  <a:cubicBezTo>
                    <a:pt x="2526751" y="202467"/>
                    <a:pt x="2536823" y="216477"/>
                    <a:pt x="2556973" y="228228"/>
                  </a:cubicBezTo>
                  <a:cubicBezTo>
                    <a:pt x="2565998" y="233657"/>
                    <a:pt x="2593069" y="242999"/>
                    <a:pt x="2638178" y="256255"/>
                  </a:cubicBezTo>
                  <a:cubicBezTo>
                    <a:pt x="2694723" y="272790"/>
                    <a:pt x="2735022" y="296237"/>
                    <a:pt x="2759080" y="326598"/>
                  </a:cubicBezTo>
                  <a:cubicBezTo>
                    <a:pt x="2779834" y="352448"/>
                    <a:pt x="2790212" y="385661"/>
                    <a:pt x="2790212" y="426239"/>
                  </a:cubicBezTo>
                  <a:cubicBezTo>
                    <a:pt x="2790212" y="530241"/>
                    <a:pt x="2744575" y="598023"/>
                    <a:pt x="2653300" y="629586"/>
                  </a:cubicBezTo>
                  <a:cubicBezTo>
                    <a:pt x="2621475" y="640709"/>
                    <a:pt x="2587247" y="646270"/>
                    <a:pt x="2550619" y="646270"/>
                  </a:cubicBezTo>
                  <a:cubicBezTo>
                    <a:pt x="2473756" y="646270"/>
                    <a:pt x="2402450" y="623003"/>
                    <a:pt x="2336697" y="576465"/>
                  </a:cubicBezTo>
                  <a:lnTo>
                    <a:pt x="2405151" y="447660"/>
                  </a:lnTo>
                  <a:cubicBezTo>
                    <a:pt x="2453288" y="491195"/>
                    <a:pt x="2500372" y="512964"/>
                    <a:pt x="2546403" y="512964"/>
                  </a:cubicBezTo>
                  <a:cubicBezTo>
                    <a:pt x="2567163" y="512964"/>
                    <a:pt x="2584764" y="508110"/>
                    <a:pt x="2599209" y="498404"/>
                  </a:cubicBezTo>
                  <a:cubicBezTo>
                    <a:pt x="2616055" y="487487"/>
                    <a:pt x="2624478" y="472021"/>
                    <a:pt x="2624478" y="452004"/>
                  </a:cubicBezTo>
                  <a:cubicBezTo>
                    <a:pt x="2624478" y="433804"/>
                    <a:pt x="2615154" y="418641"/>
                    <a:pt x="2596506" y="406508"/>
                  </a:cubicBezTo>
                  <a:cubicBezTo>
                    <a:pt x="2582672" y="397408"/>
                    <a:pt x="2559363" y="388157"/>
                    <a:pt x="2526580" y="378754"/>
                  </a:cubicBezTo>
                  <a:cubicBezTo>
                    <a:pt x="2486883" y="367060"/>
                    <a:pt x="2461921" y="358963"/>
                    <a:pt x="2451694" y="354465"/>
                  </a:cubicBezTo>
                  <a:cubicBezTo>
                    <a:pt x="2435452" y="347569"/>
                    <a:pt x="2421619" y="339470"/>
                    <a:pt x="2410191" y="330171"/>
                  </a:cubicBezTo>
                  <a:cubicBezTo>
                    <a:pt x="2377407" y="303183"/>
                    <a:pt x="2361016" y="262400"/>
                    <a:pt x="2361016" y="207821"/>
                  </a:cubicBezTo>
                  <a:cubicBezTo>
                    <a:pt x="2361016" y="150842"/>
                    <a:pt x="2377981" y="103609"/>
                    <a:pt x="2411907" y="66127"/>
                  </a:cubicBezTo>
                  <a:cubicBezTo>
                    <a:pt x="2451539" y="22042"/>
                    <a:pt x="2504382" y="0"/>
                    <a:pt x="25704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66628" tIns="83316" rIns="166628" bIns="8331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66407">
                <a:defRPr/>
              </a:pPr>
              <a:endParaRPr lang="ko-KR" altLang="en-US" sz="9842" dirty="0">
                <a:solidFill>
                  <a:prstClr val="white"/>
                </a:solidFill>
                <a:latin typeface="Aharoni" panose="02010803020104030203" pitchFamily="2" charset="-79"/>
                <a:ea typeface="Arial Unicode MS"/>
                <a:cs typeface="Aharoni" panose="02010803020104030203" pitchFamily="2" charset="-79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7FA8142-D7F4-4E48-8ACA-3B2B48BDA302}"/>
                </a:ext>
              </a:extLst>
            </p:cNvPr>
            <p:cNvSpPr txBox="1"/>
            <p:nvPr/>
          </p:nvSpPr>
          <p:spPr>
            <a:xfrm flipH="1">
              <a:off x="9556330" y="3446590"/>
              <a:ext cx="551490" cy="468478"/>
            </a:xfrm>
            <a:custGeom>
              <a:avLst/>
              <a:gdLst>
                <a:gd name="connsiteX0" fmla="*/ 717483 w 844822"/>
                <a:gd name="connsiteY0" fmla="*/ 542899 h 717660"/>
                <a:gd name="connsiteX1" fmla="*/ 753792 w 844822"/>
                <a:gd name="connsiteY1" fmla="*/ 536357 h 717660"/>
                <a:gd name="connsiteX2" fmla="*/ 818277 w 844822"/>
                <a:gd name="connsiteY2" fmla="*/ 562525 h 717660"/>
                <a:gd name="connsiteX3" fmla="*/ 844822 w 844822"/>
                <a:gd name="connsiteY3" fmla="*/ 626631 h 717660"/>
                <a:gd name="connsiteX4" fmla="*/ 818276 w 844822"/>
                <a:gd name="connsiteY4" fmla="*/ 691109 h 717660"/>
                <a:gd name="connsiteX5" fmla="*/ 753792 w 844822"/>
                <a:gd name="connsiteY5" fmla="*/ 717660 h 717660"/>
                <a:gd name="connsiteX6" fmla="*/ 687428 w 844822"/>
                <a:gd name="connsiteY6" fmla="*/ 691108 h 717660"/>
                <a:gd name="connsiteX7" fmla="*/ 660499 w 844822"/>
                <a:gd name="connsiteY7" fmla="*/ 626631 h 717660"/>
                <a:gd name="connsiteX8" fmla="*/ 687428 w 844822"/>
                <a:gd name="connsiteY8" fmla="*/ 562525 h 717660"/>
                <a:gd name="connsiteX9" fmla="*/ 717483 w 844822"/>
                <a:gd name="connsiteY9" fmla="*/ 542899 h 717660"/>
                <a:gd name="connsiteX10" fmla="*/ 291596 w 844822"/>
                <a:gd name="connsiteY10" fmla="*/ 251558 h 717660"/>
                <a:gd name="connsiteX11" fmla="*/ 153352 w 844822"/>
                <a:gd name="connsiteY11" fmla="*/ 466855 h 717660"/>
                <a:gd name="connsiteX12" fmla="*/ 291596 w 844822"/>
                <a:gd name="connsiteY12" fmla="*/ 466855 h 717660"/>
                <a:gd name="connsiteX13" fmla="*/ 291596 w 844822"/>
                <a:gd name="connsiteY13" fmla="*/ 0 h 717660"/>
                <a:gd name="connsiteX14" fmla="*/ 444192 w 844822"/>
                <a:gd name="connsiteY14" fmla="*/ 0 h 717660"/>
                <a:gd name="connsiteX15" fmla="*/ 444192 w 844822"/>
                <a:gd name="connsiteY15" fmla="*/ 466856 h 717660"/>
                <a:gd name="connsiteX16" fmla="*/ 524269 w 844822"/>
                <a:gd name="connsiteY16" fmla="*/ 466855 h 717660"/>
                <a:gd name="connsiteX17" fmla="*/ 469123 w 844822"/>
                <a:gd name="connsiteY17" fmla="*/ 602080 h 717660"/>
                <a:gd name="connsiteX18" fmla="*/ 444192 w 844822"/>
                <a:gd name="connsiteY18" fmla="*/ 602080 h 717660"/>
                <a:gd name="connsiteX19" fmla="*/ 444192 w 844822"/>
                <a:gd name="connsiteY19" fmla="*/ 705574 h 717660"/>
                <a:gd name="connsiteX20" fmla="*/ 291596 w 844822"/>
                <a:gd name="connsiteY20" fmla="*/ 705574 h 717660"/>
                <a:gd name="connsiteX21" fmla="*/ 291596 w 844822"/>
                <a:gd name="connsiteY21" fmla="*/ 602080 h 717660"/>
                <a:gd name="connsiteX22" fmla="*/ 0 w 844822"/>
                <a:gd name="connsiteY22" fmla="*/ 602080 h 717660"/>
                <a:gd name="connsiteX23" fmla="*/ 0 w 844822"/>
                <a:gd name="connsiteY23" fmla="*/ 478944 h 71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4822" h="71766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txBody>
            <a:bodyPr rot="0" spcFirstLastPara="0" vertOverflow="overflow" horzOverflow="overflow" vert="horz" wrap="square" lIns="166628" tIns="83316" rIns="166628" bIns="8331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66407">
                <a:defRPr/>
              </a:pPr>
              <a:endParaRPr lang="ko-KR" altLang="en-US" sz="9842" dirty="0">
                <a:solidFill>
                  <a:prstClr val="white"/>
                </a:solidFill>
                <a:latin typeface="Aharoni" panose="02010803020104030203" pitchFamily="2" charset="-79"/>
                <a:ea typeface="Arial Unicode MS"/>
                <a:cs typeface="Aharoni" panose="02010803020104030203" pitchFamily="2" charset="-79"/>
              </a:endParaRPr>
            </a:p>
          </p:txBody>
        </p:sp>
        <p:grpSp>
          <p:nvGrpSpPr>
            <p:cNvPr id="27" name="Group 41">
              <a:extLst>
                <a:ext uri="{FF2B5EF4-FFF2-40B4-BE49-F238E27FC236}">
                  <a16:creationId xmlns:a16="http://schemas.microsoft.com/office/drawing/2014/main" xmlns="" id="{9BF0CC7E-9F1A-424F-A105-D8D4D3FB3088}"/>
                </a:ext>
              </a:extLst>
            </p:cNvPr>
            <p:cNvGrpSpPr/>
            <p:nvPr/>
          </p:nvGrpSpPr>
          <p:grpSpPr>
            <a:xfrm flipH="1">
              <a:off x="8984974" y="3390900"/>
              <a:ext cx="534724" cy="533693"/>
              <a:chOff x="7167947" y="1624190"/>
              <a:chExt cx="2677920" cy="2672764"/>
            </a:xfrm>
            <a:solidFill>
              <a:schemeClr val="bg1"/>
            </a:solidFill>
          </p:grpSpPr>
          <p:sp>
            <p:nvSpPr>
              <p:cNvPr id="28" name="Freeform: Shape 42">
                <a:extLst>
                  <a:ext uri="{FF2B5EF4-FFF2-40B4-BE49-F238E27FC236}">
                    <a16:creationId xmlns:a16="http://schemas.microsoft.com/office/drawing/2014/main" xmlns="" id="{41671213-3D5C-49D1-A8DC-4812370AEC83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666407">
                  <a:defRPr/>
                </a:pPr>
                <a:endParaRPr lang="en-US" sz="3281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  <p:sp>
            <p:nvSpPr>
              <p:cNvPr id="29" name="Freeform: Shape 43">
                <a:extLst>
                  <a:ext uri="{FF2B5EF4-FFF2-40B4-BE49-F238E27FC236}">
                    <a16:creationId xmlns:a16="http://schemas.microsoft.com/office/drawing/2014/main" xmlns="" id="{C632652F-53FB-4ED5-8573-10D0B9DDDCEB}"/>
                  </a:ext>
                </a:extLst>
              </p:cNvPr>
              <p:cNvSpPr/>
              <p:nvPr/>
            </p:nvSpPr>
            <p:spPr>
              <a:xfrm>
                <a:off x="7628243" y="2084294"/>
                <a:ext cx="1757329" cy="1752550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666407">
                  <a:defRPr/>
                </a:pPr>
                <a:endParaRPr lang="en-US" sz="3281" dirty="0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</p:grpSp>
      </p:grpSp>
      <p:sp>
        <p:nvSpPr>
          <p:cNvPr id="385" name="Freeform 24"/>
          <p:cNvSpPr>
            <a:spLocks/>
          </p:cNvSpPr>
          <p:nvPr/>
        </p:nvSpPr>
        <p:spPr bwMode="auto">
          <a:xfrm rot="8068938">
            <a:off x="9459770" y="11752321"/>
            <a:ext cx="1041452" cy="1053887"/>
          </a:xfrm>
          <a:custGeom>
            <a:avLst/>
            <a:gdLst>
              <a:gd name="T0" fmla="*/ 362 w 362"/>
              <a:gd name="T1" fmla="*/ 297 h 297"/>
              <a:gd name="T2" fmla="*/ 301 w 362"/>
              <a:gd name="T3" fmla="*/ 100 h 297"/>
              <a:gd name="T4" fmla="*/ 256 w 362"/>
              <a:gd name="T5" fmla="*/ 141 h 297"/>
              <a:gd name="T6" fmla="*/ 19 w 362"/>
              <a:gd name="T7" fmla="*/ 0 h 297"/>
              <a:gd name="T8" fmla="*/ 0 w 362"/>
              <a:gd name="T9" fmla="*/ 50 h 297"/>
              <a:gd name="T10" fmla="*/ 216 w 362"/>
              <a:gd name="T11" fmla="*/ 178 h 297"/>
              <a:gd name="T12" fmla="*/ 171 w 362"/>
              <a:gd name="T13" fmla="*/ 220 h 297"/>
              <a:gd name="T14" fmla="*/ 362 w 362"/>
              <a:gd name="T15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2" h="297">
                <a:moveTo>
                  <a:pt x="362" y="297"/>
                </a:moveTo>
                <a:cubicBezTo>
                  <a:pt x="301" y="100"/>
                  <a:pt x="301" y="100"/>
                  <a:pt x="301" y="100"/>
                </a:cubicBezTo>
                <a:cubicBezTo>
                  <a:pt x="256" y="141"/>
                  <a:pt x="256" y="141"/>
                  <a:pt x="256" y="141"/>
                </a:cubicBezTo>
                <a:cubicBezTo>
                  <a:pt x="186" y="81"/>
                  <a:pt x="106" y="33"/>
                  <a:pt x="19" y="0"/>
                </a:cubicBezTo>
                <a:cubicBezTo>
                  <a:pt x="0" y="50"/>
                  <a:pt x="0" y="50"/>
                  <a:pt x="0" y="50"/>
                </a:cubicBezTo>
                <a:cubicBezTo>
                  <a:pt x="79" y="81"/>
                  <a:pt x="152" y="124"/>
                  <a:pt x="216" y="178"/>
                </a:cubicBezTo>
                <a:cubicBezTo>
                  <a:pt x="171" y="220"/>
                  <a:pt x="171" y="220"/>
                  <a:pt x="171" y="220"/>
                </a:cubicBezTo>
                <a:lnTo>
                  <a:pt x="362" y="2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4972" tIns="62487" rIns="124972" bIns="62487" numCol="1" anchor="t" anchorCtr="0" compatLnSpc="1">
            <a:prstTxWarp prst="textNoShape">
              <a:avLst/>
            </a:prstTxWarp>
          </a:bodyPr>
          <a:lstStyle/>
          <a:p>
            <a:endParaRPr lang="en-US" sz="1919"/>
          </a:p>
        </p:txBody>
      </p:sp>
      <p:sp>
        <p:nvSpPr>
          <p:cNvPr id="386" name="Freeform 24"/>
          <p:cNvSpPr>
            <a:spLocks/>
          </p:cNvSpPr>
          <p:nvPr/>
        </p:nvSpPr>
        <p:spPr bwMode="auto">
          <a:xfrm rot="13989680">
            <a:off x="3720674" y="6288944"/>
            <a:ext cx="946775" cy="958079"/>
          </a:xfrm>
          <a:custGeom>
            <a:avLst/>
            <a:gdLst>
              <a:gd name="T0" fmla="*/ 362 w 362"/>
              <a:gd name="T1" fmla="*/ 297 h 297"/>
              <a:gd name="T2" fmla="*/ 301 w 362"/>
              <a:gd name="T3" fmla="*/ 100 h 297"/>
              <a:gd name="T4" fmla="*/ 256 w 362"/>
              <a:gd name="T5" fmla="*/ 141 h 297"/>
              <a:gd name="T6" fmla="*/ 19 w 362"/>
              <a:gd name="T7" fmla="*/ 0 h 297"/>
              <a:gd name="T8" fmla="*/ 0 w 362"/>
              <a:gd name="T9" fmla="*/ 50 h 297"/>
              <a:gd name="T10" fmla="*/ 216 w 362"/>
              <a:gd name="T11" fmla="*/ 178 h 297"/>
              <a:gd name="T12" fmla="*/ 171 w 362"/>
              <a:gd name="T13" fmla="*/ 220 h 297"/>
              <a:gd name="T14" fmla="*/ 362 w 362"/>
              <a:gd name="T15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2" h="297">
                <a:moveTo>
                  <a:pt x="362" y="297"/>
                </a:moveTo>
                <a:cubicBezTo>
                  <a:pt x="301" y="100"/>
                  <a:pt x="301" y="100"/>
                  <a:pt x="301" y="100"/>
                </a:cubicBezTo>
                <a:cubicBezTo>
                  <a:pt x="256" y="141"/>
                  <a:pt x="256" y="141"/>
                  <a:pt x="256" y="141"/>
                </a:cubicBezTo>
                <a:cubicBezTo>
                  <a:pt x="186" y="81"/>
                  <a:pt x="106" y="33"/>
                  <a:pt x="19" y="0"/>
                </a:cubicBezTo>
                <a:cubicBezTo>
                  <a:pt x="0" y="50"/>
                  <a:pt x="0" y="50"/>
                  <a:pt x="0" y="50"/>
                </a:cubicBezTo>
                <a:cubicBezTo>
                  <a:pt x="79" y="81"/>
                  <a:pt x="152" y="124"/>
                  <a:pt x="216" y="178"/>
                </a:cubicBezTo>
                <a:cubicBezTo>
                  <a:pt x="171" y="220"/>
                  <a:pt x="171" y="220"/>
                  <a:pt x="171" y="220"/>
                </a:cubicBezTo>
                <a:lnTo>
                  <a:pt x="362" y="2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4972" tIns="62487" rIns="124972" bIns="62487" numCol="1" anchor="t" anchorCtr="0" compatLnSpc="1">
            <a:prstTxWarp prst="textNoShape">
              <a:avLst/>
            </a:prstTxWarp>
          </a:bodyPr>
          <a:lstStyle/>
          <a:p>
            <a:endParaRPr lang="en-US" sz="1919"/>
          </a:p>
        </p:txBody>
      </p:sp>
      <p:sp>
        <p:nvSpPr>
          <p:cNvPr id="44" name="Номер слайда 3"/>
          <p:cNvSpPr txBox="1">
            <a:spLocks/>
          </p:cNvSpPr>
          <p:nvPr/>
        </p:nvSpPr>
        <p:spPr>
          <a:xfrm>
            <a:off x="18112709" y="12840378"/>
            <a:ext cx="5486401" cy="39089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9548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095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643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98192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7738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7285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296832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6380" algn="l" defTabSz="1799095" rtl="0" eaLnBrk="1" latinLnBrk="0" hangingPunct="1">
              <a:defRPr sz="3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55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25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5927304" y="983820"/>
            <a:ext cx="17929992" cy="6370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08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55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600" b="0" dirty="0" err="1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Киберфизические</a:t>
            </a:r>
            <a:r>
              <a:rPr lang="ru-RU" sz="4600" b="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системы </a:t>
            </a:r>
            <a:r>
              <a:rPr lang="en-US" sz="4600" b="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Cyber-Physical System (CPS)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12" descr="ttp://www.spbstu.ru/university/organizational-documents/corporate-identity/identity-files/logo_ver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309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20704068" y="7897439"/>
            <a:ext cx="3433691" cy="4784251"/>
            <a:chOff x="11211822" y="4421886"/>
            <a:chExt cx="1884283" cy="2625420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1822" y="4839812"/>
              <a:ext cx="1884283" cy="2207494"/>
            </a:xfrm>
            <a:prstGeom prst="rect">
              <a:avLst/>
            </a:prstGeom>
          </p:spPr>
        </p:pic>
        <p:sp>
          <p:nvSpPr>
            <p:cNvPr id="158" name="Прямоугольник 157"/>
            <p:cNvSpPr/>
            <p:nvPr/>
          </p:nvSpPr>
          <p:spPr>
            <a:xfrm>
              <a:off x="11807766" y="4421886"/>
              <a:ext cx="1246435" cy="389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10" b="1" dirty="0">
                  <a:solidFill>
                    <a:srgbClr val="C64949"/>
                  </a:solidFill>
                </a:rPr>
                <a:t>187-ФЗ</a:t>
              </a: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6739362" y="7965892"/>
            <a:ext cx="3418696" cy="4808499"/>
            <a:chOff x="9335768" y="4450238"/>
            <a:chExt cx="1876054" cy="2638727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5768" y="4840288"/>
              <a:ext cx="1876054" cy="2248677"/>
            </a:xfrm>
            <a:prstGeom prst="rect">
              <a:avLst/>
            </a:prstGeom>
          </p:spPr>
        </p:pic>
        <p:sp>
          <p:nvSpPr>
            <p:cNvPr id="58" name="Прямоугольник 57"/>
            <p:cNvSpPr/>
            <p:nvPr/>
          </p:nvSpPr>
          <p:spPr>
            <a:xfrm>
              <a:off x="9416216" y="4450238"/>
              <a:ext cx="1182968" cy="389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10" b="1" dirty="0">
                  <a:solidFill>
                    <a:srgbClr val="16A05D"/>
                  </a:solidFill>
                </a:rPr>
                <a:t>116-ФЗ</a:t>
              </a:r>
            </a:p>
          </p:txBody>
        </p:sp>
      </p:grpSp>
      <p:grpSp>
        <p:nvGrpSpPr>
          <p:cNvPr id="116" name="Group 20"/>
          <p:cNvGrpSpPr/>
          <p:nvPr/>
        </p:nvGrpSpPr>
        <p:grpSpPr>
          <a:xfrm flipH="1">
            <a:off x="9742191" y="9116119"/>
            <a:ext cx="6338240" cy="1126257"/>
            <a:chOff x="2328569" y="4075565"/>
            <a:chExt cx="2449594" cy="621362"/>
          </a:xfrm>
          <a:solidFill>
            <a:srgbClr val="C6494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7" name="Freeform 833"/>
            <p:cNvSpPr>
              <a:spLocks/>
            </p:cNvSpPr>
            <p:nvPr/>
          </p:nvSpPr>
          <p:spPr bwMode="auto">
            <a:xfrm>
              <a:off x="2332422" y="4078785"/>
              <a:ext cx="2445741" cy="613850"/>
            </a:xfrm>
            <a:custGeom>
              <a:avLst/>
              <a:gdLst>
                <a:gd name="T0" fmla="*/ 1386 w 1394"/>
                <a:gd name="T1" fmla="*/ 159 h 350"/>
                <a:gd name="T2" fmla="*/ 1234 w 1394"/>
                <a:gd name="T3" fmla="*/ 7 h 350"/>
                <a:gd name="T4" fmla="*/ 1217 w 1394"/>
                <a:gd name="T5" fmla="*/ 0 h 350"/>
                <a:gd name="T6" fmla="*/ 1217 w 1394"/>
                <a:gd name="T7" fmla="*/ 0 h 350"/>
                <a:gd name="T8" fmla="*/ 0 w 1394"/>
                <a:gd name="T9" fmla="*/ 0 h 350"/>
                <a:gd name="T10" fmla="*/ 0 w 1394"/>
                <a:gd name="T11" fmla="*/ 350 h 350"/>
                <a:gd name="T12" fmla="*/ 1217 w 1394"/>
                <a:gd name="T13" fmla="*/ 350 h 350"/>
                <a:gd name="T14" fmla="*/ 1217 w 1394"/>
                <a:gd name="T15" fmla="*/ 349 h 350"/>
                <a:gd name="T16" fmla="*/ 1234 w 1394"/>
                <a:gd name="T17" fmla="*/ 343 h 350"/>
                <a:gd name="T18" fmla="*/ 1386 w 1394"/>
                <a:gd name="T19" fmla="*/ 191 h 350"/>
                <a:gd name="T20" fmla="*/ 1386 w 1394"/>
                <a:gd name="T21" fmla="*/ 159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94" h="350">
                  <a:moveTo>
                    <a:pt x="1386" y="159"/>
                  </a:moveTo>
                  <a:cubicBezTo>
                    <a:pt x="1234" y="7"/>
                    <a:pt x="1234" y="7"/>
                    <a:pt x="1234" y="7"/>
                  </a:cubicBezTo>
                  <a:cubicBezTo>
                    <a:pt x="1229" y="2"/>
                    <a:pt x="1223" y="0"/>
                    <a:pt x="1217" y="0"/>
                  </a:cubicBezTo>
                  <a:cubicBezTo>
                    <a:pt x="1217" y="0"/>
                    <a:pt x="1217" y="0"/>
                    <a:pt x="12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17" y="350"/>
                    <a:pt x="1217" y="350"/>
                    <a:pt x="1217" y="350"/>
                  </a:cubicBezTo>
                  <a:cubicBezTo>
                    <a:pt x="1217" y="349"/>
                    <a:pt x="1217" y="349"/>
                    <a:pt x="1217" y="349"/>
                  </a:cubicBezTo>
                  <a:cubicBezTo>
                    <a:pt x="1223" y="349"/>
                    <a:pt x="1229" y="347"/>
                    <a:pt x="1234" y="343"/>
                  </a:cubicBezTo>
                  <a:cubicBezTo>
                    <a:pt x="1386" y="191"/>
                    <a:pt x="1386" y="191"/>
                    <a:pt x="1386" y="191"/>
                  </a:cubicBezTo>
                  <a:cubicBezTo>
                    <a:pt x="1394" y="182"/>
                    <a:pt x="1394" y="168"/>
                    <a:pt x="1386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972" tIns="62487" rIns="124972" bIns="62487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Freeform 834"/>
            <p:cNvSpPr>
              <a:spLocks noEditPoints="1"/>
            </p:cNvSpPr>
            <p:nvPr/>
          </p:nvSpPr>
          <p:spPr bwMode="auto">
            <a:xfrm>
              <a:off x="2329202" y="4075565"/>
              <a:ext cx="2448960" cy="621362"/>
            </a:xfrm>
            <a:custGeom>
              <a:avLst/>
              <a:gdLst>
                <a:gd name="T0" fmla="*/ 1219 w 1396"/>
                <a:gd name="T1" fmla="*/ 354 h 354"/>
                <a:gd name="T2" fmla="*/ 0 w 1396"/>
                <a:gd name="T3" fmla="*/ 354 h 354"/>
                <a:gd name="T4" fmla="*/ 0 w 1396"/>
                <a:gd name="T5" fmla="*/ 0 h 354"/>
                <a:gd name="T6" fmla="*/ 1219 w 1396"/>
                <a:gd name="T7" fmla="*/ 0 h 354"/>
                <a:gd name="T8" fmla="*/ 1237 w 1396"/>
                <a:gd name="T9" fmla="*/ 7 h 354"/>
                <a:gd name="T10" fmla="*/ 1389 w 1396"/>
                <a:gd name="T11" fmla="*/ 159 h 354"/>
                <a:gd name="T12" fmla="*/ 1396 w 1396"/>
                <a:gd name="T13" fmla="*/ 177 h 354"/>
                <a:gd name="T14" fmla="*/ 1389 w 1396"/>
                <a:gd name="T15" fmla="*/ 194 h 354"/>
                <a:gd name="T16" fmla="*/ 1237 w 1396"/>
                <a:gd name="T17" fmla="*/ 346 h 354"/>
                <a:gd name="T18" fmla="*/ 1222 w 1396"/>
                <a:gd name="T19" fmla="*/ 354 h 354"/>
                <a:gd name="T20" fmla="*/ 1222 w 1396"/>
                <a:gd name="T21" fmla="*/ 354 h 354"/>
                <a:gd name="T22" fmla="*/ 1219 w 1396"/>
                <a:gd name="T23" fmla="*/ 354 h 354"/>
                <a:gd name="T24" fmla="*/ 4 w 1396"/>
                <a:gd name="T25" fmla="*/ 349 h 354"/>
                <a:gd name="T26" fmla="*/ 1219 w 1396"/>
                <a:gd name="T27" fmla="*/ 349 h 354"/>
                <a:gd name="T28" fmla="*/ 1234 w 1396"/>
                <a:gd name="T29" fmla="*/ 343 h 354"/>
                <a:gd name="T30" fmla="*/ 1386 w 1396"/>
                <a:gd name="T31" fmla="*/ 191 h 354"/>
                <a:gd name="T32" fmla="*/ 1392 w 1396"/>
                <a:gd name="T33" fmla="*/ 177 h 354"/>
                <a:gd name="T34" fmla="*/ 1386 w 1396"/>
                <a:gd name="T35" fmla="*/ 162 h 354"/>
                <a:gd name="T36" fmla="*/ 1234 w 1396"/>
                <a:gd name="T37" fmla="*/ 10 h 354"/>
                <a:gd name="T38" fmla="*/ 1220 w 1396"/>
                <a:gd name="T39" fmla="*/ 4 h 354"/>
                <a:gd name="T40" fmla="*/ 1219 w 1396"/>
                <a:gd name="T41" fmla="*/ 5 h 354"/>
                <a:gd name="T42" fmla="*/ 4 w 1396"/>
                <a:gd name="T43" fmla="*/ 5 h 354"/>
                <a:gd name="T44" fmla="*/ 4 w 1396"/>
                <a:gd name="T45" fmla="*/ 34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6" h="354">
                  <a:moveTo>
                    <a:pt x="1219" y="354"/>
                  </a:moveTo>
                  <a:cubicBezTo>
                    <a:pt x="0" y="354"/>
                    <a:pt x="0" y="354"/>
                    <a:pt x="0" y="3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19" y="0"/>
                    <a:pt x="1219" y="0"/>
                    <a:pt x="1219" y="0"/>
                  </a:cubicBezTo>
                  <a:cubicBezTo>
                    <a:pt x="1226" y="0"/>
                    <a:pt x="1233" y="2"/>
                    <a:pt x="1237" y="7"/>
                  </a:cubicBezTo>
                  <a:cubicBezTo>
                    <a:pt x="1389" y="159"/>
                    <a:pt x="1389" y="159"/>
                    <a:pt x="1389" y="159"/>
                  </a:cubicBezTo>
                  <a:cubicBezTo>
                    <a:pt x="1394" y="164"/>
                    <a:pt x="1396" y="170"/>
                    <a:pt x="1396" y="177"/>
                  </a:cubicBezTo>
                  <a:cubicBezTo>
                    <a:pt x="1396" y="183"/>
                    <a:pt x="1394" y="190"/>
                    <a:pt x="1389" y="194"/>
                  </a:cubicBezTo>
                  <a:cubicBezTo>
                    <a:pt x="1237" y="346"/>
                    <a:pt x="1237" y="346"/>
                    <a:pt x="1237" y="346"/>
                  </a:cubicBezTo>
                  <a:cubicBezTo>
                    <a:pt x="1233" y="351"/>
                    <a:pt x="1228" y="353"/>
                    <a:pt x="1222" y="354"/>
                  </a:cubicBezTo>
                  <a:cubicBezTo>
                    <a:pt x="1222" y="354"/>
                    <a:pt x="1222" y="354"/>
                    <a:pt x="1222" y="354"/>
                  </a:cubicBezTo>
                  <a:lnTo>
                    <a:pt x="1219" y="354"/>
                  </a:lnTo>
                  <a:close/>
                  <a:moveTo>
                    <a:pt x="4" y="349"/>
                  </a:moveTo>
                  <a:cubicBezTo>
                    <a:pt x="1219" y="349"/>
                    <a:pt x="1219" y="349"/>
                    <a:pt x="1219" y="349"/>
                  </a:cubicBezTo>
                  <a:cubicBezTo>
                    <a:pt x="1225" y="349"/>
                    <a:pt x="1230" y="347"/>
                    <a:pt x="1234" y="343"/>
                  </a:cubicBezTo>
                  <a:cubicBezTo>
                    <a:pt x="1386" y="191"/>
                    <a:pt x="1386" y="191"/>
                    <a:pt x="1386" y="191"/>
                  </a:cubicBezTo>
                  <a:cubicBezTo>
                    <a:pt x="1390" y="187"/>
                    <a:pt x="1392" y="182"/>
                    <a:pt x="1392" y="177"/>
                  </a:cubicBezTo>
                  <a:cubicBezTo>
                    <a:pt x="1392" y="171"/>
                    <a:pt x="1390" y="166"/>
                    <a:pt x="1386" y="162"/>
                  </a:cubicBezTo>
                  <a:cubicBezTo>
                    <a:pt x="1234" y="10"/>
                    <a:pt x="1234" y="10"/>
                    <a:pt x="1234" y="10"/>
                  </a:cubicBezTo>
                  <a:cubicBezTo>
                    <a:pt x="1230" y="7"/>
                    <a:pt x="1226" y="5"/>
                    <a:pt x="1220" y="4"/>
                  </a:cubicBezTo>
                  <a:cubicBezTo>
                    <a:pt x="1219" y="5"/>
                    <a:pt x="1219" y="5"/>
                    <a:pt x="1219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3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972" tIns="62487" rIns="124972" bIns="62487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328569" y="4249355"/>
              <a:ext cx="2268209" cy="2886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Информационная безопасность</a:t>
              </a:r>
              <a:endParaRPr lang="en-US" sz="28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2" name="Group 19"/>
          <p:cNvGrpSpPr/>
          <p:nvPr/>
        </p:nvGrpSpPr>
        <p:grpSpPr>
          <a:xfrm flipH="1">
            <a:off x="9636139" y="7266499"/>
            <a:ext cx="6442654" cy="1128200"/>
            <a:chOff x="2329202" y="3461716"/>
            <a:chExt cx="2181743" cy="622435"/>
          </a:xfrm>
          <a:solidFill>
            <a:srgbClr val="F5C54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Freeform 831"/>
            <p:cNvSpPr>
              <a:spLocks/>
            </p:cNvSpPr>
            <p:nvPr/>
          </p:nvSpPr>
          <p:spPr bwMode="auto">
            <a:xfrm>
              <a:off x="2332422" y="3467081"/>
              <a:ext cx="2178523" cy="611703"/>
            </a:xfrm>
            <a:custGeom>
              <a:avLst/>
              <a:gdLst>
                <a:gd name="T0" fmla="*/ 1233 w 1242"/>
                <a:gd name="T1" fmla="*/ 159 h 349"/>
                <a:gd name="T2" fmla="*/ 1081 w 1242"/>
                <a:gd name="T3" fmla="*/ 7 h 349"/>
                <a:gd name="T4" fmla="*/ 1065 w 1242"/>
                <a:gd name="T5" fmla="*/ 0 h 349"/>
                <a:gd name="T6" fmla="*/ 1065 w 1242"/>
                <a:gd name="T7" fmla="*/ 0 h 349"/>
                <a:gd name="T8" fmla="*/ 0 w 1242"/>
                <a:gd name="T9" fmla="*/ 0 h 349"/>
                <a:gd name="T10" fmla="*/ 0 w 1242"/>
                <a:gd name="T11" fmla="*/ 349 h 349"/>
                <a:gd name="T12" fmla="*/ 1065 w 1242"/>
                <a:gd name="T13" fmla="*/ 349 h 349"/>
                <a:gd name="T14" fmla="*/ 1065 w 1242"/>
                <a:gd name="T15" fmla="*/ 349 h 349"/>
                <a:gd name="T16" fmla="*/ 1081 w 1242"/>
                <a:gd name="T17" fmla="*/ 343 h 349"/>
                <a:gd name="T18" fmla="*/ 1233 w 1242"/>
                <a:gd name="T19" fmla="*/ 191 h 349"/>
                <a:gd name="T20" fmla="*/ 1233 w 1242"/>
                <a:gd name="T21" fmla="*/ 15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2" h="349">
                  <a:moveTo>
                    <a:pt x="1233" y="159"/>
                  </a:moveTo>
                  <a:cubicBezTo>
                    <a:pt x="1081" y="7"/>
                    <a:pt x="1081" y="7"/>
                    <a:pt x="1081" y="7"/>
                  </a:cubicBezTo>
                  <a:cubicBezTo>
                    <a:pt x="1077" y="2"/>
                    <a:pt x="1071" y="0"/>
                    <a:pt x="1065" y="0"/>
                  </a:cubicBezTo>
                  <a:cubicBezTo>
                    <a:pt x="1065" y="0"/>
                    <a:pt x="1065" y="0"/>
                    <a:pt x="10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1065" y="349"/>
                    <a:pt x="1065" y="349"/>
                    <a:pt x="1065" y="349"/>
                  </a:cubicBezTo>
                  <a:cubicBezTo>
                    <a:pt x="1065" y="349"/>
                    <a:pt x="1065" y="349"/>
                    <a:pt x="1065" y="349"/>
                  </a:cubicBezTo>
                  <a:cubicBezTo>
                    <a:pt x="1071" y="349"/>
                    <a:pt x="1077" y="347"/>
                    <a:pt x="1081" y="343"/>
                  </a:cubicBezTo>
                  <a:cubicBezTo>
                    <a:pt x="1233" y="191"/>
                    <a:pt x="1233" y="191"/>
                    <a:pt x="1233" y="191"/>
                  </a:cubicBezTo>
                  <a:cubicBezTo>
                    <a:pt x="1242" y="182"/>
                    <a:pt x="1242" y="167"/>
                    <a:pt x="1233" y="15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972" tIns="62487" rIns="124972" bIns="62487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Freeform 832"/>
            <p:cNvSpPr>
              <a:spLocks noEditPoints="1"/>
            </p:cNvSpPr>
            <p:nvPr/>
          </p:nvSpPr>
          <p:spPr bwMode="auto">
            <a:xfrm>
              <a:off x="2329202" y="3461716"/>
              <a:ext cx="2181743" cy="622435"/>
            </a:xfrm>
            <a:custGeom>
              <a:avLst/>
              <a:gdLst>
                <a:gd name="T0" fmla="*/ 1067 w 1244"/>
                <a:gd name="T1" fmla="*/ 355 h 355"/>
                <a:gd name="T2" fmla="*/ 1067 w 1244"/>
                <a:gd name="T3" fmla="*/ 355 h 355"/>
                <a:gd name="T4" fmla="*/ 0 w 1244"/>
                <a:gd name="T5" fmla="*/ 355 h 355"/>
                <a:gd name="T6" fmla="*/ 0 w 1244"/>
                <a:gd name="T7" fmla="*/ 1 h 355"/>
                <a:gd name="T8" fmla="*/ 1067 w 1244"/>
                <a:gd name="T9" fmla="*/ 1 h 355"/>
                <a:gd name="T10" fmla="*/ 1085 w 1244"/>
                <a:gd name="T11" fmla="*/ 8 h 355"/>
                <a:gd name="T12" fmla="*/ 1237 w 1244"/>
                <a:gd name="T13" fmla="*/ 160 h 355"/>
                <a:gd name="T14" fmla="*/ 1244 w 1244"/>
                <a:gd name="T15" fmla="*/ 178 h 355"/>
                <a:gd name="T16" fmla="*/ 1237 w 1244"/>
                <a:gd name="T17" fmla="*/ 195 h 355"/>
                <a:gd name="T18" fmla="*/ 1085 w 1244"/>
                <a:gd name="T19" fmla="*/ 347 h 355"/>
                <a:gd name="T20" fmla="*/ 1067 w 1244"/>
                <a:gd name="T21" fmla="*/ 355 h 355"/>
                <a:gd name="T22" fmla="*/ 4 w 1244"/>
                <a:gd name="T23" fmla="*/ 350 h 355"/>
                <a:gd name="T24" fmla="*/ 1068 w 1244"/>
                <a:gd name="T25" fmla="*/ 350 h 355"/>
                <a:gd name="T26" fmla="*/ 1082 w 1244"/>
                <a:gd name="T27" fmla="*/ 344 h 355"/>
                <a:gd name="T28" fmla="*/ 1234 w 1244"/>
                <a:gd name="T29" fmla="*/ 192 h 355"/>
                <a:gd name="T30" fmla="*/ 1240 w 1244"/>
                <a:gd name="T31" fmla="*/ 178 h 355"/>
                <a:gd name="T32" fmla="*/ 1234 w 1244"/>
                <a:gd name="T33" fmla="*/ 163 h 355"/>
                <a:gd name="T34" fmla="*/ 1082 w 1244"/>
                <a:gd name="T35" fmla="*/ 11 h 355"/>
                <a:gd name="T36" fmla="*/ 1067 w 1244"/>
                <a:gd name="T37" fmla="*/ 5 h 355"/>
                <a:gd name="T38" fmla="*/ 4 w 1244"/>
                <a:gd name="T39" fmla="*/ 5 h 355"/>
                <a:gd name="T40" fmla="*/ 4 w 1244"/>
                <a:gd name="T41" fmla="*/ 35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4" h="355">
                  <a:moveTo>
                    <a:pt x="1067" y="355"/>
                  </a:moveTo>
                  <a:cubicBezTo>
                    <a:pt x="1067" y="355"/>
                    <a:pt x="1067" y="355"/>
                    <a:pt x="1067" y="355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67" y="1"/>
                    <a:pt x="1067" y="1"/>
                    <a:pt x="1067" y="1"/>
                  </a:cubicBezTo>
                  <a:cubicBezTo>
                    <a:pt x="1074" y="0"/>
                    <a:pt x="1080" y="3"/>
                    <a:pt x="1085" y="8"/>
                  </a:cubicBezTo>
                  <a:cubicBezTo>
                    <a:pt x="1237" y="160"/>
                    <a:pt x="1237" y="160"/>
                    <a:pt x="1237" y="160"/>
                  </a:cubicBezTo>
                  <a:cubicBezTo>
                    <a:pt x="1242" y="165"/>
                    <a:pt x="1244" y="171"/>
                    <a:pt x="1244" y="178"/>
                  </a:cubicBezTo>
                  <a:cubicBezTo>
                    <a:pt x="1244" y="184"/>
                    <a:pt x="1242" y="190"/>
                    <a:pt x="1237" y="195"/>
                  </a:cubicBezTo>
                  <a:cubicBezTo>
                    <a:pt x="1085" y="347"/>
                    <a:pt x="1085" y="347"/>
                    <a:pt x="1085" y="347"/>
                  </a:cubicBezTo>
                  <a:cubicBezTo>
                    <a:pt x="1080" y="352"/>
                    <a:pt x="1074" y="355"/>
                    <a:pt x="1067" y="355"/>
                  </a:cubicBezTo>
                  <a:close/>
                  <a:moveTo>
                    <a:pt x="4" y="350"/>
                  </a:moveTo>
                  <a:cubicBezTo>
                    <a:pt x="1068" y="350"/>
                    <a:pt x="1068" y="350"/>
                    <a:pt x="1068" y="350"/>
                  </a:cubicBezTo>
                  <a:cubicBezTo>
                    <a:pt x="1073" y="350"/>
                    <a:pt x="1078" y="348"/>
                    <a:pt x="1082" y="344"/>
                  </a:cubicBezTo>
                  <a:cubicBezTo>
                    <a:pt x="1234" y="192"/>
                    <a:pt x="1234" y="192"/>
                    <a:pt x="1234" y="192"/>
                  </a:cubicBezTo>
                  <a:cubicBezTo>
                    <a:pt x="1238" y="188"/>
                    <a:pt x="1240" y="183"/>
                    <a:pt x="1240" y="178"/>
                  </a:cubicBezTo>
                  <a:cubicBezTo>
                    <a:pt x="1240" y="172"/>
                    <a:pt x="1238" y="167"/>
                    <a:pt x="1234" y="163"/>
                  </a:cubicBezTo>
                  <a:cubicBezTo>
                    <a:pt x="1082" y="11"/>
                    <a:pt x="1082" y="11"/>
                    <a:pt x="1082" y="11"/>
                  </a:cubicBezTo>
                  <a:cubicBezTo>
                    <a:pt x="1078" y="7"/>
                    <a:pt x="1073" y="5"/>
                    <a:pt x="1067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3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972" tIns="62487" rIns="124972" bIns="62487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393447" y="3623044"/>
              <a:ext cx="1788446" cy="2886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Экологическая безопасность</a:t>
              </a:r>
              <a:endParaRPr lang="en-US" sz="28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8" name="Group 18"/>
          <p:cNvGrpSpPr/>
          <p:nvPr/>
        </p:nvGrpSpPr>
        <p:grpSpPr>
          <a:xfrm flipH="1">
            <a:off x="9588722" y="5418821"/>
            <a:ext cx="6490070" cy="1126257"/>
            <a:chOff x="2329202" y="2848939"/>
            <a:chExt cx="1913452" cy="621362"/>
          </a:xfr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9" name="Freeform 829"/>
            <p:cNvSpPr>
              <a:spLocks/>
            </p:cNvSpPr>
            <p:nvPr/>
          </p:nvSpPr>
          <p:spPr bwMode="auto">
            <a:xfrm>
              <a:off x="2332422" y="2854305"/>
              <a:ext cx="1910232" cy="612777"/>
            </a:xfrm>
            <a:custGeom>
              <a:avLst/>
              <a:gdLst>
                <a:gd name="T0" fmla="*/ 1080 w 1089"/>
                <a:gd name="T1" fmla="*/ 158 h 349"/>
                <a:gd name="T2" fmla="*/ 928 w 1089"/>
                <a:gd name="T3" fmla="*/ 6 h 349"/>
                <a:gd name="T4" fmla="*/ 913 w 1089"/>
                <a:gd name="T5" fmla="*/ 0 h 349"/>
                <a:gd name="T6" fmla="*/ 913 w 1089"/>
                <a:gd name="T7" fmla="*/ 0 h 349"/>
                <a:gd name="T8" fmla="*/ 0 w 1089"/>
                <a:gd name="T9" fmla="*/ 0 h 349"/>
                <a:gd name="T10" fmla="*/ 0 w 1089"/>
                <a:gd name="T11" fmla="*/ 349 h 349"/>
                <a:gd name="T12" fmla="*/ 912 w 1089"/>
                <a:gd name="T13" fmla="*/ 349 h 349"/>
                <a:gd name="T14" fmla="*/ 912 w 1089"/>
                <a:gd name="T15" fmla="*/ 349 h 349"/>
                <a:gd name="T16" fmla="*/ 913 w 1089"/>
                <a:gd name="T17" fmla="*/ 349 h 349"/>
                <a:gd name="T18" fmla="*/ 913 w 1089"/>
                <a:gd name="T19" fmla="*/ 349 h 349"/>
                <a:gd name="T20" fmla="*/ 913 w 1089"/>
                <a:gd name="T21" fmla="*/ 349 h 349"/>
                <a:gd name="T22" fmla="*/ 928 w 1089"/>
                <a:gd name="T23" fmla="*/ 342 h 349"/>
                <a:gd name="T24" fmla="*/ 1080 w 1089"/>
                <a:gd name="T25" fmla="*/ 190 h 349"/>
                <a:gd name="T26" fmla="*/ 1080 w 1089"/>
                <a:gd name="T27" fmla="*/ 15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9" h="349">
                  <a:moveTo>
                    <a:pt x="1080" y="158"/>
                  </a:moveTo>
                  <a:cubicBezTo>
                    <a:pt x="928" y="6"/>
                    <a:pt x="928" y="6"/>
                    <a:pt x="928" y="6"/>
                  </a:cubicBezTo>
                  <a:cubicBezTo>
                    <a:pt x="924" y="2"/>
                    <a:pt x="919" y="0"/>
                    <a:pt x="913" y="0"/>
                  </a:cubicBezTo>
                  <a:cubicBezTo>
                    <a:pt x="913" y="0"/>
                    <a:pt x="913" y="0"/>
                    <a:pt x="9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912" y="349"/>
                    <a:pt x="912" y="349"/>
                    <a:pt x="912" y="349"/>
                  </a:cubicBezTo>
                  <a:cubicBezTo>
                    <a:pt x="912" y="349"/>
                    <a:pt x="912" y="349"/>
                    <a:pt x="912" y="349"/>
                  </a:cubicBezTo>
                  <a:cubicBezTo>
                    <a:pt x="913" y="349"/>
                    <a:pt x="913" y="349"/>
                    <a:pt x="913" y="349"/>
                  </a:cubicBezTo>
                  <a:cubicBezTo>
                    <a:pt x="913" y="349"/>
                    <a:pt x="913" y="349"/>
                    <a:pt x="913" y="349"/>
                  </a:cubicBezTo>
                  <a:cubicBezTo>
                    <a:pt x="913" y="349"/>
                    <a:pt x="913" y="349"/>
                    <a:pt x="913" y="349"/>
                  </a:cubicBezTo>
                  <a:cubicBezTo>
                    <a:pt x="918" y="349"/>
                    <a:pt x="924" y="347"/>
                    <a:pt x="928" y="342"/>
                  </a:cubicBezTo>
                  <a:cubicBezTo>
                    <a:pt x="1080" y="190"/>
                    <a:pt x="1080" y="190"/>
                    <a:pt x="1080" y="190"/>
                  </a:cubicBezTo>
                  <a:cubicBezTo>
                    <a:pt x="1089" y="182"/>
                    <a:pt x="1089" y="167"/>
                    <a:pt x="1080" y="1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972" tIns="62487" rIns="124972" bIns="62487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Freeform 830"/>
            <p:cNvSpPr>
              <a:spLocks noEditPoints="1"/>
            </p:cNvSpPr>
            <p:nvPr/>
          </p:nvSpPr>
          <p:spPr bwMode="auto">
            <a:xfrm>
              <a:off x="2329202" y="2848939"/>
              <a:ext cx="1913452" cy="621362"/>
            </a:xfrm>
            <a:custGeom>
              <a:avLst/>
              <a:gdLst>
                <a:gd name="T0" fmla="*/ 914 w 1091"/>
                <a:gd name="T1" fmla="*/ 354 h 354"/>
                <a:gd name="T2" fmla="*/ 0 w 1091"/>
                <a:gd name="T3" fmla="*/ 354 h 354"/>
                <a:gd name="T4" fmla="*/ 0 w 1091"/>
                <a:gd name="T5" fmla="*/ 0 h 354"/>
                <a:gd name="T6" fmla="*/ 917 w 1091"/>
                <a:gd name="T7" fmla="*/ 0 h 354"/>
                <a:gd name="T8" fmla="*/ 917 w 1091"/>
                <a:gd name="T9" fmla="*/ 1 h 354"/>
                <a:gd name="T10" fmla="*/ 932 w 1091"/>
                <a:gd name="T11" fmla="*/ 8 h 354"/>
                <a:gd name="T12" fmla="*/ 1084 w 1091"/>
                <a:gd name="T13" fmla="*/ 160 h 354"/>
                <a:gd name="T14" fmla="*/ 1091 w 1091"/>
                <a:gd name="T15" fmla="*/ 177 h 354"/>
                <a:gd name="T16" fmla="*/ 1084 w 1091"/>
                <a:gd name="T17" fmla="*/ 195 h 354"/>
                <a:gd name="T18" fmla="*/ 932 w 1091"/>
                <a:gd name="T19" fmla="*/ 347 h 354"/>
                <a:gd name="T20" fmla="*/ 917 w 1091"/>
                <a:gd name="T21" fmla="*/ 354 h 354"/>
                <a:gd name="T22" fmla="*/ 917 w 1091"/>
                <a:gd name="T23" fmla="*/ 354 h 354"/>
                <a:gd name="T24" fmla="*/ 914 w 1091"/>
                <a:gd name="T25" fmla="*/ 354 h 354"/>
                <a:gd name="T26" fmla="*/ 4 w 1091"/>
                <a:gd name="T27" fmla="*/ 350 h 354"/>
                <a:gd name="T28" fmla="*/ 915 w 1091"/>
                <a:gd name="T29" fmla="*/ 350 h 354"/>
                <a:gd name="T30" fmla="*/ 928 w 1091"/>
                <a:gd name="T31" fmla="*/ 344 h 354"/>
                <a:gd name="T32" fmla="*/ 1080 w 1091"/>
                <a:gd name="T33" fmla="*/ 192 h 354"/>
                <a:gd name="T34" fmla="*/ 1086 w 1091"/>
                <a:gd name="T35" fmla="*/ 177 h 354"/>
                <a:gd name="T36" fmla="*/ 1080 w 1091"/>
                <a:gd name="T37" fmla="*/ 163 h 354"/>
                <a:gd name="T38" fmla="*/ 929 w 1091"/>
                <a:gd name="T39" fmla="*/ 11 h 354"/>
                <a:gd name="T40" fmla="*/ 915 w 1091"/>
                <a:gd name="T41" fmla="*/ 5 h 354"/>
                <a:gd name="T42" fmla="*/ 913 w 1091"/>
                <a:gd name="T43" fmla="*/ 5 h 354"/>
                <a:gd name="T44" fmla="*/ 4 w 1091"/>
                <a:gd name="T45" fmla="*/ 5 h 354"/>
                <a:gd name="T46" fmla="*/ 4 w 1091"/>
                <a:gd name="T47" fmla="*/ 35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1" h="354">
                  <a:moveTo>
                    <a:pt x="914" y="354"/>
                  </a:moveTo>
                  <a:cubicBezTo>
                    <a:pt x="0" y="354"/>
                    <a:pt x="0" y="354"/>
                    <a:pt x="0" y="3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17" y="0"/>
                    <a:pt x="917" y="0"/>
                    <a:pt x="917" y="0"/>
                  </a:cubicBezTo>
                  <a:cubicBezTo>
                    <a:pt x="917" y="1"/>
                    <a:pt x="917" y="1"/>
                    <a:pt x="917" y="1"/>
                  </a:cubicBezTo>
                  <a:cubicBezTo>
                    <a:pt x="923" y="1"/>
                    <a:pt x="928" y="4"/>
                    <a:pt x="932" y="8"/>
                  </a:cubicBezTo>
                  <a:cubicBezTo>
                    <a:pt x="1084" y="160"/>
                    <a:pt x="1084" y="160"/>
                    <a:pt x="1084" y="160"/>
                  </a:cubicBezTo>
                  <a:cubicBezTo>
                    <a:pt x="1088" y="164"/>
                    <a:pt x="1091" y="171"/>
                    <a:pt x="1091" y="177"/>
                  </a:cubicBezTo>
                  <a:cubicBezTo>
                    <a:pt x="1091" y="184"/>
                    <a:pt x="1088" y="190"/>
                    <a:pt x="1084" y="195"/>
                  </a:cubicBezTo>
                  <a:cubicBezTo>
                    <a:pt x="932" y="347"/>
                    <a:pt x="932" y="347"/>
                    <a:pt x="932" y="347"/>
                  </a:cubicBezTo>
                  <a:cubicBezTo>
                    <a:pt x="928" y="351"/>
                    <a:pt x="923" y="353"/>
                    <a:pt x="917" y="354"/>
                  </a:cubicBezTo>
                  <a:cubicBezTo>
                    <a:pt x="917" y="354"/>
                    <a:pt x="917" y="354"/>
                    <a:pt x="917" y="354"/>
                  </a:cubicBezTo>
                  <a:lnTo>
                    <a:pt x="914" y="354"/>
                  </a:lnTo>
                  <a:close/>
                  <a:moveTo>
                    <a:pt x="4" y="350"/>
                  </a:moveTo>
                  <a:cubicBezTo>
                    <a:pt x="915" y="350"/>
                    <a:pt x="915" y="350"/>
                    <a:pt x="915" y="350"/>
                  </a:cubicBezTo>
                  <a:cubicBezTo>
                    <a:pt x="919" y="349"/>
                    <a:pt x="924" y="348"/>
                    <a:pt x="928" y="344"/>
                  </a:cubicBezTo>
                  <a:cubicBezTo>
                    <a:pt x="1080" y="192"/>
                    <a:pt x="1080" y="192"/>
                    <a:pt x="1080" y="192"/>
                  </a:cubicBezTo>
                  <a:cubicBezTo>
                    <a:pt x="1084" y="188"/>
                    <a:pt x="1086" y="183"/>
                    <a:pt x="1086" y="177"/>
                  </a:cubicBezTo>
                  <a:cubicBezTo>
                    <a:pt x="1086" y="172"/>
                    <a:pt x="1084" y="167"/>
                    <a:pt x="1080" y="163"/>
                  </a:cubicBezTo>
                  <a:cubicBezTo>
                    <a:pt x="929" y="11"/>
                    <a:pt x="929" y="11"/>
                    <a:pt x="929" y="11"/>
                  </a:cubicBezTo>
                  <a:cubicBezTo>
                    <a:pt x="924" y="6"/>
                    <a:pt x="919" y="5"/>
                    <a:pt x="915" y="5"/>
                  </a:cubicBezTo>
                  <a:cubicBezTo>
                    <a:pt x="913" y="5"/>
                    <a:pt x="913" y="5"/>
                    <a:pt x="913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3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4972" tIns="62487" rIns="124972" bIns="62487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349948" y="3007307"/>
              <a:ext cx="1620673" cy="2886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Промышленная безопасность</a:t>
              </a:r>
              <a:endParaRPr lang="en-US" sz="28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999315" y="911301"/>
            <a:ext cx="17713965" cy="656202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Заинтересованные стороны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16731466" y="2547470"/>
            <a:ext cx="2068312" cy="2833282"/>
            <a:chOff x="8675759" y="1033157"/>
            <a:chExt cx="1135013" cy="155480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5759" y="1033157"/>
              <a:ext cx="1135013" cy="1554800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220" y="1690907"/>
              <a:ext cx="607331" cy="667767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 flipH="1">
              <a:off x="8706035" y="1121883"/>
              <a:ext cx="1016055" cy="235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86" b="1" dirty="0" err="1">
                  <a:solidFill>
                    <a:schemeClr val="bg1"/>
                  </a:solidFill>
                </a:rPr>
                <a:t>Ростехнадзор</a:t>
              </a:r>
              <a:endParaRPr lang="en-US" sz="2186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9321026" y="2546621"/>
            <a:ext cx="1995745" cy="2759553"/>
            <a:chOff x="11211805" y="1046226"/>
            <a:chExt cx="1095191" cy="1514341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11211808" y="1047627"/>
              <a:ext cx="1095188" cy="1512940"/>
              <a:chOff x="11211808" y="1047627"/>
              <a:chExt cx="1095188" cy="1512940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11808" y="1047627"/>
                <a:ext cx="1095188" cy="1512940"/>
              </a:xfrm>
              <a:prstGeom prst="rect">
                <a:avLst/>
              </a:prstGeom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93327" y="1632294"/>
                <a:ext cx="557550" cy="727567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flipH="1">
              <a:off x="11211805" y="1046226"/>
              <a:ext cx="1095187" cy="42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МЧС</a:t>
              </a:r>
            </a:p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РОССИИ</a:t>
              </a:r>
              <a:endParaRPr lang="en-US" sz="2186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21825126" y="2540971"/>
            <a:ext cx="2068312" cy="2833282"/>
            <a:chOff x="9930622" y="1046817"/>
            <a:chExt cx="1135013" cy="1554800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9930622" y="1046817"/>
              <a:ext cx="1135013" cy="1554800"/>
              <a:chOff x="6123012" y="3002437"/>
              <a:chExt cx="1135013" cy="1554800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3012" y="3002437"/>
                <a:ext cx="1135013" cy="1554800"/>
              </a:xfrm>
              <a:prstGeom prst="rect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66503" y="3584370"/>
                <a:ext cx="448031" cy="797333"/>
              </a:xfrm>
              <a:prstGeom prst="rect">
                <a:avLst/>
              </a:prstGeom>
            </p:spPr>
          </p:pic>
        </p:grpSp>
        <p:sp>
          <p:nvSpPr>
            <p:cNvPr id="95" name="TextBox 94"/>
            <p:cNvSpPr txBox="1"/>
            <p:nvPr/>
          </p:nvSpPr>
          <p:spPr>
            <a:xfrm flipH="1">
              <a:off x="9950534" y="1049549"/>
              <a:ext cx="1095187" cy="42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ФСБ</a:t>
              </a:r>
            </a:p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РОССИИ</a:t>
              </a:r>
              <a:endParaRPr lang="en-US" sz="2186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7962746" y="4890201"/>
            <a:ext cx="2195312" cy="2657111"/>
            <a:chOff x="6139487" y="3117053"/>
            <a:chExt cx="1095187" cy="1325567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17597" y="3117053"/>
              <a:ext cx="945844" cy="1325567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 flipH="1">
              <a:off x="6139487" y="3117106"/>
              <a:ext cx="1095187" cy="38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ФСТЭК</a:t>
              </a:r>
            </a:p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РОССИИ</a:t>
              </a:r>
              <a:endParaRPr lang="en-US" sz="2186" b="1" dirty="0">
                <a:solidFill>
                  <a:schemeClr val="bg1"/>
                </a:solidFill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76459" y="3698987"/>
              <a:ext cx="428119" cy="568100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20544641" y="4866124"/>
            <a:ext cx="2195312" cy="2673083"/>
            <a:chOff x="6137159" y="3109085"/>
            <a:chExt cx="1095187" cy="1333535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17597" y="3117053"/>
              <a:ext cx="945844" cy="1325567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 flipH="1">
              <a:off x="6137159" y="3109085"/>
              <a:ext cx="1095187" cy="38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ФНС</a:t>
              </a:r>
            </a:p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РОССИИ</a:t>
              </a:r>
              <a:endParaRPr lang="en-US" sz="2186" b="1" dirty="0">
                <a:solidFill>
                  <a:schemeClr val="bg1"/>
                </a:solidFill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21700" y="3713878"/>
              <a:ext cx="537638" cy="508300"/>
            </a:xfrm>
            <a:prstGeom prst="rect">
              <a:avLst/>
            </a:prstGeom>
          </p:spPr>
        </p:pic>
      </p:grpSp>
      <p:sp>
        <p:nvSpPr>
          <p:cNvPr id="123" name="TextBox 122"/>
          <p:cNvSpPr txBox="1"/>
          <p:nvPr/>
        </p:nvSpPr>
        <p:spPr>
          <a:xfrm flipH="1">
            <a:off x="10276007" y="2681536"/>
            <a:ext cx="5775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Требования регуляторов</a:t>
            </a:r>
            <a:endParaRPr lang="en-US" sz="4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18974308" y="6568974"/>
            <a:ext cx="2935553" cy="2717045"/>
            <a:chOff x="13007841" y="2795055"/>
            <a:chExt cx="1464475" cy="1355467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13242636" y="2795055"/>
              <a:ext cx="995625" cy="1355467"/>
              <a:chOff x="13242636" y="2795055"/>
              <a:chExt cx="995625" cy="1355467"/>
            </a:xfrm>
          </p:grpSpPr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242636" y="2795055"/>
                <a:ext cx="995625" cy="1355467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479379" y="3366677"/>
                <a:ext cx="547594" cy="568100"/>
              </a:xfrm>
              <a:prstGeom prst="rect">
                <a:avLst/>
              </a:prstGeom>
            </p:spPr>
          </p:pic>
        </p:grpSp>
        <p:sp>
          <p:nvSpPr>
            <p:cNvPr id="98" name="TextBox 97"/>
            <p:cNvSpPr txBox="1"/>
            <p:nvPr/>
          </p:nvSpPr>
          <p:spPr>
            <a:xfrm flipH="1">
              <a:off x="13007841" y="2848743"/>
              <a:ext cx="1464475" cy="326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59" b="1" dirty="0" err="1">
                  <a:solidFill>
                    <a:schemeClr val="bg1"/>
                  </a:solidFill>
                </a:rPr>
                <a:t>Росприроднадзор</a:t>
              </a:r>
              <a:endParaRPr lang="ru-RU" sz="1459" b="1" dirty="0">
                <a:solidFill>
                  <a:schemeClr val="bg1"/>
                </a:solidFill>
              </a:endParaRPr>
            </a:p>
            <a:p>
              <a:pPr algn="ctr"/>
              <a:r>
                <a:rPr lang="ru-RU" sz="2186" b="1" dirty="0">
                  <a:solidFill>
                    <a:schemeClr val="bg1"/>
                  </a:solidFill>
                </a:rPr>
                <a:t>РОССИИ</a:t>
              </a:r>
              <a:endParaRPr lang="en-US" sz="2186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415578" y="2828647"/>
            <a:ext cx="8902406" cy="1427845"/>
            <a:chOff x="215789" y="1632269"/>
            <a:chExt cx="4885311" cy="783548"/>
          </a:xfrm>
        </p:grpSpPr>
        <p:sp>
          <p:nvSpPr>
            <p:cNvPr id="159" name="Скругленный прямоугольник 158"/>
            <p:cNvSpPr/>
            <p:nvPr/>
          </p:nvSpPr>
          <p:spPr>
            <a:xfrm>
              <a:off x="215792" y="1632269"/>
              <a:ext cx="3340752" cy="663096"/>
            </a:xfrm>
            <a:prstGeom prst="roundRect">
              <a:avLst>
                <a:gd name="adj" fmla="val 5049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lIns="196806" tIns="0" rIns="0" bIns="0" rtlCol="0" anchor="t"/>
            <a:lstStyle/>
            <a:p>
              <a:pPr defTabSz="2221821" latinLnBrk="1"/>
              <a:r>
                <a:rPr lang="ru-RU" altLang="ko-KR" sz="2915" b="1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Собственник предприятия ТЭК</a:t>
              </a:r>
              <a:endParaRPr lang="ko-KR" altLang="en-US" sz="2915" b="1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160" name="Скругленный прямоугольник 159"/>
            <p:cNvSpPr/>
            <p:nvPr/>
          </p:nvSpPr>
          <p:spPr>
            <a:xfrm>
              <a:off x="215789" y="1926748"/>
              <a:ext cx="4885311" cy="489069"/>
            </a:xfrm>
            <a:prstGeom prst="roundRect">
              <a:avLst>
                <a:gd name="adj" fmla="val 5436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66407">
                <a:lnSpc>
                  <a:spcPct val="70000"/>
                </a:lnSpc>
                <a:defRPr/>
              </a:pPr>
              <a:endParaRPr lang="ru-RU" sz="2551" b="1" kern="0" dirty="0">
                <a:solidFill>
                  <a:prstClr val="white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161" name="Скругленный прямоугольник 160"/>
            <p:cNvSpPr/>
            <p:nvPr/>
          </p:nvSpPr>
          <p:spPr>
            <a:xfrm>
              <a:off x="324389" y="2016671"/>
              <a:ext cx="4636028" cy="324000"/>
            </a:xfrm>
            <a:prstGeom prst="roundRect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96806" tIns="0" rIns="0" bIns="0" rtlCol="0" anchor="ctr"/>
            <a:lstStyle/>
            <a:p>
              <a:pPr defTabSz="2221821" latinLnBrk="1"/>
              <a:r>
                <a:rPr lang="ru-RU" altLang="ko-KR" sz="2600" dirty="0">
                  <a:solidFill>
                    <a:srgbClr val="282828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Стабильный доход за счет сокращения расходов</a:t>
              </a:r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415578" y="4948737"/>
            <a:ext cx="8902406" cy="1347014"/>
            <a:chOff x="215789" y="1676626"/>
            <a:chExt cx="4885311" cy="73919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5" name="Скругленный прямоугольник 164"/>
            <p:cNvSpPr/>
            <p:nvPr/>
          </p:nvSpPr>
          <p:spPr>
            <a:xfrm>
              <a:off x="227435" y="1676626"/>
              <a:ext cx="3408139" cy="663096"/>
            </a:xfrm>
            <a:prstGeom prst="roundRect">
              <a:avLst>
                <a:gd name="adj" fmla="val 5049"/>
              </a:avLst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196806" tIns="0" rIns="0" bIns="0" rtlCol="0" anchor="t"/>
            <a:lstStyle/>
            <a:p>
              <a:pPr defTabSz="2221821" latinLnBrk="1"/>
              <a:r>
                <a:rPr lang="ru-RU" altLang="ko-KR" sz="2915" b="1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Эксплуатирующая организация</a:t>
              </a:r>
              <a:endParaRPr lang="ko-KR" altLang="en-US" sz="2915" b="1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166" name="Скругленный прямоугольник 165"/>
            <p:cNvSpPr/>
            <p:nvPr/>
          </p:nvSpPr>
          <p:spPr>
            <a:xfrm>
              <a:off x="215789" y="1926748"/>
              <a:ext cx="4885311" cy="489069"/>
            </a:xfrm>
            <a:prstGeom prst="roundRect">
              <a:avLst>
                <a:gd name="adj" fmla="val 5436"/>
              </a:avLst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66407">
                <a:lnSpc>
                  <a:spcPct val="70000"/>
                </a:lnSpc>
                <a:defRPr/>
              </a:pPr>
              <a:endParaRPr lang="ru-RU" sz="2551" b="1" kern="0" dirty="0">
                <a:solidFill>
                  <a:prstClr val="white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167" name="Скругленный прямоугольник 166"/>
            <p:cNvSpPr/>
            <p:nvPr/>
          </p:nvSpPr>
          <p:spPr>
            <a:xfrm>
              <a:off x="324389" y="2016671"/>
              <a:ext cx="4636028" cy="324000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96806" tIns="0" rIns="0" bIns="0" rtlCol="0" anchor="ctr"/>
            <a:lstStyle/>
            <a:p>
              <a:pPr defTabSz="2221821" latinLnBrk="1"/>
              <a:r>
                <a:rPr lang="ru-RU" altLang="ko-KR" sz="2600" dirty="0">
                  <a:solidFill>
                    <a:srgbClr val="282828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Контроль (</a:t>
              </a:r>
              <a:r>
                <a:rPr lang="en-US" altLang="ko-KR" sz="2600" dirty="0">
                  <a:solidFill>
                    <a:srgbClr val="282828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governance</a:t>
              </a:r>
              <a:r>
                <a:rPr lang="ru-RU" altLang="ko-KR" sz="2600" dirty="0">
                  <a:solidFill>
                    <a:srgbClr val="282828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) безопасности</a:t>
              </a:r>
            </a:p>
          </p:txBody>
        </p:sp>
      </p:grpSp>
      <p:grpSp>
        <p:nvGrpSpPr>
          <p:cNvPr id="168" name="Группа 167"/>
          <p:cNvGrpSpPr/>
          <p:nvPr/>
        </p:nvGrpSpPr>
        <p:grpSpPr>
          <a:xfrm>
            <a:off x="415578" y="6929460"/>
            <a:ext cx="8902406" cy="1758156"/>
            <a:chOff x="215789" y="1644504"/>
            <a:chExt cx="4885311" cy="96481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9" name="Скругленный прямоугольник 168"/>
            <p:cNvSpPr/>
            <p:nvPr/>
          </p:nvSpPr>
          <p:spPr>
            <a:xfrm>
              <a:off x="215791" y="1644504"/>
              <a:ext cx="3064146" cy="663096"/>
            </a:xfrm>
            <a:prstGeom prst="roundRect">
              <a:avLst>
                <a:gd name="adj" fmla="val 5049"/>
              </a:avLst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196806" tIns="0" rIns="0" bIns="0" rtlCol="0" anchor="t"/>
            <a:lstStyle/>
            <a:p>
              <a:pPr defTabSz="2221821" latinLnBrk="1"/>
              <a:r>
                <a:rPr lang="ru-RU" altLang="ko-KR" sz="2915" b="1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Персонал ТЭК (Операторы)</a:t>
              </a:r>
              <a:endParaRPr lang="ko-KR" altLang="en-US" sz="2915" b="1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170" name="Скругленный прямоугольник 169"/>
            <p:cNvSpPr/>
            <p:nvPr/>
          </p:nvSpPr>
          <p:spPr>
            <a:xfrm>
              <a:off x="215789" y="1893269"/>
              <a:ext cx="4885311" cy="716046"/>
            </a:xfrm>
            <a:prstGeom prst="roundRect">
              <a:avLst>
                <a:gd name="adj" fmla="val 5436"/>
              </a:avLst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66407">
                <a:lnSpc>
                  <a:spcPct val="70000"/>
                </a:lnSpc>
                <a:defRPr/>
              </a:pPr>
              <a:endParaRPr lang="ru-RU" sz="2551" b="1" kern="0" dirty="0">
                <a:solidFill>
                  <a:prstClr val="white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171" name="Скругленный прямоугольник 170"/>
            <p:cNvSpPr/>
            <p:nvPr/>
          </p:nvSpPr>
          <p:spPr>
            <a:xfrm>
              <a:off x="324389" y="2018009"/>
              <a:ext cx="4636028" cy="475375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96806" tIns="0" rIns="0" bIns="0" rtlCol="0" anchor="ctr"/>
            <a:lstStyle/>
            <a:p>
              <a:pPr defTabSz="2221821" latinLnBrk="1"/>
              <a:r>
                <a:rPr lang="ru-RU" altLang="ko-KR" sz="2600" dirty="0">
                  <a:solidFill>
                    <a:srgbClr val="282828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Оптимизация процессов при заданных требованиях безопасности</a:t>
              </a:r>
            </a:p>
          </p:txBody>
        </p:sp>
      </p:grpSp>
      <p:grpSp>
        <p:nvGrpSpPr>
          <p:cNvPr id="172" name="Группа 171"/>
          <p:cNvGrpSpPr/>
          <p:nvPr/>
        </p:nvGrpSpPr>
        <p:grpSpPr>
          <a:xfrm>
            <a:off x="415578" y="9321327"/>
            <a:ext cx="8902406" cy="1394097"/>
            <a:chOff x="215789" y="1644504"/>
            <a:chExt cx="4885311" cy="765029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3" name="Скругленный прямоугольник 172"/>
            <p:cNvSpPr/>
            <p:nvPr/>
          </p:nvSpPr>
          <p:spPr>
            <a:xfrm>
              <a:off x="215789" y="1644504"/>
              <a:ext cx="4170576" cy="663096"/>
            </a:xfrm>
            <a:prstGeom prst="roundRect">
              <a:avLst>
                <a:gd name="adj" fmla="val 5049"/>
              </a:avLst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196806" tIns="0" rIns="0" bIns="0" rtlCol="0" anchor="t"/>
            <a:lstStyle/>
            <a:p>
              <a:pPr defTabSz="2221821" latinLnBrk="1"/>
              <a:r>
                <a:rPr lang="ru-RU" altLang="ko-KR" sz="2600" b="1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Поставщики\Потребители продукции ТЭК</a:t>
              </a:r>
              <a:endParaRPr lang="ko-KR" altLang="en-US" sz="2600" b="1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174" name="Скругленный прямоугольник 173"/>
            <p:cNvSpPr/>
            <p:nvPr/>
          </p:nvSpPr>
          <p:spPr>
            <a:xfrm>
              <a:off x="215789" y="1893269"/>
              <a:ext cx="4885311" cy="516264"/>
            </a:xfrm>
            <a:prstGeom prst="roundRect">
              <a:avLst>
                <a:gd name="adj" fmla="val 5436"/>
              </a:avLst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66407">
                <a:lnSpc>
                  <a:spcPct val="70000"/>
                </a:lnSpc>
                <a:defRPr/>
              </a:pPr>
              <a:endParaRPr lang="ru-RU" sz="2551" b="1" kern="0" dirty="0">
                <a:solidFill>
                  <a:prstClr val="white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175" name="Скругленный прямоугольник 174"/>
            <p:cNvSpPr/>
            <p:nvPr/>
          </p:nvSpPr>
          <p:spPr>
            <a:xfrm>
              <a:off x="324389" y="2006579"/>
              <a:ext cx="4636028" cy="324000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96806" tIns="0" rIns="0" bIns="0" rtlCol="0" anchor="ctr"/>
            <a:lstStyle/>
            <a:p>
              <a:pPr defTabSz="2221821" latinLnBrk="1"/>
              <a:r>
                <a:rPr lang="ru-RU" altLang="ko-KR" sz="2600" dirty="0">
                  <a:solidFill>
                    <a:srgbClr val="282828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Безусловное выполнение контрактных обязательств</a:t>
              </a:r>
            </a:p>
          </p:txBody>
        </p:sp>
      </p:grpSp>
      <p:grpSp>
        <p:nvGrpSpPr>
          <p:cNvPr id="176" name="Группа 175"/>
          <p:cNvGrpSpPr/>
          <p:nvPr/>
        </p:nvGrpSpPr>
        <p:grpSpPr>
          <a:xfrm>
            <a:off x="415578" y="11349136"/>
            <a:ext cx="8902406" cy="1394097"/>
            <a:chOff x="215789" y="1644504"/>
            <a:chExt cx="4885311" cy="765029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7" name="Скругленный прямоугольник 176"/>
            <p:cNvSpPr/>
            <p:nvPr/>
          </p:nvSpPr>
          <p:spPr>
            <a:xfrm>
              <a:off x="215789" y="1644504"/>
              <a:ext cx="4170576" cy="663096"/>
            </a:xfrm>
            <a:prstGeom prst="roundRect">
              <a:avLst>
                <a:gd name="adj" fmla="val 5049"/>
              </a:avLst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196806" tIns="0" rIns="0" bIns="0" rtlCol="0" anchor="t"/>
            <a:lstStyle/>
            <a:p>
              <a:pPr defTabSz="2221821" latinLnBrk="1"/>
              <a:r>
                <a:rPr lang="ru-RU" altLang="ko-KR" sz="2915" b="1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Производители\Интеграторы систем</a:t>
              </a:r>
              <a:endParaRPr lang="ko-KR" altLang="en-US" sz="2915" b="1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178" name="Скругленный прямоугольник 177"/>
            <p:cNvSpPr/>
            <p:nvPr/>
          </p:nvSpPr>
          <p:spPr>
            <a:xfrm>
              <a:off x="215789" y="1893269"/>
              <a:ext cx="4885311" cy="516264"/>
            </a:xfrm>
            <a:prstGeom prst="roundRect">
              <a:avLst>
                <a:gd name="adj" fmla="val 5436"/>
              </a:avLst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66407">
                <a:lnSpc>
                  <a:spcPct val="70000"/>
                </a:lnSpc>
                <a:defRPr/>
              </a:pPr>
              <a:endParaRPr lang="ru-RU" sz="2551" b="1" kern="0" dirty="0">
                <a:solidFill>
                  <a:prstClr val="white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179" name="Скругленный прямоугольник 178"/>
            <p:cNvSpPr/>
            <p:nvPr/>
          </p:nvSpPr>
          <p:spPr>
            <a:xfrm>
              <a:off x="324389" y="2006579"/>
              <a:ext cx="4636028" cy="324000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96806" tIns="0" rIns="0" bIns="0" rtlCol="0" anchor="ctr"/>
            <a:lstStyle/>
            <a:p>
              <a:pPr defTabSz="2221821" latinLnBrk="1"/>
              <a:r>
                <a:rPr lang="ru-RU" altLang="ko-KR" sz="2600" dirty="0">
                  <a:solidFill>
                    <a:srgbClr val="282828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Переход к комплексному анализу безопасности </a:t>
              </a:r>
            </a:p>
          </p:txBody>
        </p: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973262" y="12874618"/>
            <a:ext cx="5486401" cy="367742"/>
          </a:xfrm>
        </p:spPr>
        <p:txBody>
          <a:bodyPr/>
          <a:lstStyle/>
          <a:p>
            <a:pPr defTabSz="1814031">
              <a:defRPr/>
            </a:pPr>
            <a:fld id="{BA044DE1-ACA9-4CBA-93BF-9BE1D8B44CC4}" type="slidenum">
              <a:rPr lang="ru-RU" sz="2550" smtClean="0">
                <a:solidFill>
                  <a:srgbClr val="000000"/>
                </a:solidFill>
              </a:rPr>
              <a:pPr defTabSz="1814031">
                <a:defRPr/>
              </a:pPr>
              <a:t>3</a:t>
            </a:fld>
            <a:endParaRPr lang="ru-RU" sz="2550" dirty="0">
              <a:solidFill>
                <a:srgbClr val="00000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Picture 12" descr="ttp://www.spbstu.ru/university/organizational-documents/corporate-identity/identity-files/logo_vert.png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2771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853114" y="927535"/>
            <a:ext cx="18651081" cy="656202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Встроенная безопасность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8024648" y="12911116"/>
            <a:ext cx="5486401" cy="367742"/>
          </a:xfrm>
        </p:spPr>
        <p:txBody>
          <a:bodyPr/>
          <a:lstStyle/>
          <a:p>
            <a:pPr defTabSz="1814031">
              <a:defRPr/>
            </a:pPr>
            <a:fld id="{BA044DE1-ACA9-4CBA-93BF-9BE1D8B44CC4}" type="slidenum">
              <a:rPr lang="ru-RU" sz="2550" smtClean="0">
                <a:solidFill>
                  <a:srgbClr val="000000"/>
                </a:solidFill>
              </a:rPr>
              <a:pPr defTabSz="1814031">
                <a:defRPr/>
              </a:pPr>
              <a:t>4</a:t>
            </a:fld>
            <a:endParaRPr lang="ru-RU" sz="255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6704" y="2656557"/>
            <a:ext cx="101531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Жизненный цикл индустриальных 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CPS</a:t>
            </a:r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 10–30 лет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Сложность своевременного устранения уязвимостей и обновления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ICS/SCADA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Разработчики индустриальных 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CPS </a:t>
            </a:r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ориентированы прежде всего на выполнение требований функциональной и промышленной безопасности 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Встроенные функции ИБ не развиты или отсутствуют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996C47-C602-4688-8BE4-5A541A1D4FC9}"/>
              </a:ext>
            </a:extLst>
          </p:cNvPr>
          <p:cNvSpPr txBox="1"/>
          <p:nvPr/>
        </p:nvSpPr>
        <p:spPr>
          <a:xfrm>
            <a:off x="13372056" y="250050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66200">
              <a:defRPr/>
            </a:pPr>
            <a:r>
              <a:rPr lang="ru-RU" altLang="ko-KR" sz="40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Типовая архитектура АСУ</a:t>
            </a:r>
            <a:r>
              <a:rPr lang="en-US" altLang="ko-KR" sz="40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lang="ru-RU" altLang="ko-KR" sz="4000" b="1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ТП</a:t>
            </a:r>
            <a:endParaRPr lang="ko-KR" altLang="en-US" sz="4000" b="1" dirty="0"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824" y="3311924"/>
            <a:ext cx="13377336" cy="86179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72051" y="9234264"/>
            <a:ext cx="390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безопасность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42448" y="9234264"/>
            <a:ext cx="390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Функциональная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безопасность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808492" y="10026352"/>
            <a:ext cx="542748" cy="2664296"/>
            <a:chOff x="4232428" y="9954344"/>
            <a:chExt cx="542748" cy="2664296"/>
          </a:xfrm>
        </p:grpSpPr>
        <p:cxnSp>
          <p:nvCxnSpPr>
            <p:cNvPr id="10" name="Прямая со стрелкой 9"/>
            <p:cNvCxnSpPr/>
            <p:nvPr/>
          </p:nvCxnSpPr>
          <p:spPr>
            <a:xfrm flipV="1">
              <a:off x="4775176" y="9954344"/>
              <a:ext cx="0" cy="266429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/>
            <p:cNvSpPr/>
            <p:nvPr/>
          </p:nvSpPr>
          <p:spPr>
            <a:xfrm rot="16200000">
              <a:off x="3282279" y="11109306"/>
              <a:ext cx="239274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6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Приоритеты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86744" y="10602416"/>
            <a:ext cx="3486222" cy="1847522"/>
            <a:chOff x="619797" y="10170370"/>
            <a:chExt cx="3486222" cy="184752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619797" y="10170370"/>
              <a:ext cx="348622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500" dirty="0">
                  <a:latin typeface="Segoe UI" panose="020B0502040204020203" pitchFamily="34" charset="0"/>
                  <a:cs typeface="Segoe UI" panose="020B0502040204020203" pitchFamily="34" charset="0"/>
                </a:rPr>
                <a:t>Конфиденциальность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19797" y="10855604"/>
              <a:ext cx="348622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500" dirty="0">
                  <a:latin typeface="Segoe UI" panose="020B0502040204020203" pitchFamily="34" charset="0"/>
                  <a:cs typeface="Segoe UI" panose="020B0502040204020203" pitchFamily="34" charset="0"/>
                </a:rPr>
                <a:t>Целостность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19797" y="11540838"/>
              <a:ext cx="348622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500" dirty="0">
                  <a:latin typeface="Segoe UI" panose="020B0502040204020203" pitchFamily="34" charset="0"/>
                  <a:cs typeface="Segoe UI" panose="020B0502040204020203" pitchFamily="34" charset="0"/>
                </a:rPr>
                <a:t>Доступность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113490" y="10674424"/>
            <a:ext cx="3486222" cy="1847522"/>
            <a:chOff x="619797" y="10170370"/>
            <a:chExt cx="3486222" cy="184752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619797" y="10170370"/>
              <a:ext cx="348622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500" dirty="0">
                  <a:latin typeface="Segoe UI" panose="020B0502040204020203" pitchFamily="34" charset="0"/>
                  <a:cs typeface="Segoe UI" panose="020B0502040204020203" pitchFamily="34" charset="0"/>
                </a:rPr>
                <a:t>Доступность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19797" y="10855604"/>
              <a:ext cx="348622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500" dirty="0">
                  <a:latin typeface="Segoe UI" panose="020B0502040204020203" pitchFamily="34" charset="0"/>
                  <a:cs typeface="Segoe UI" panose="020B0502040204020203" pitchFamily="34" charset="0"/>
                </a:rPr>
                <a:t>Целостность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19797" y="11540838"/>
              <a:ext cx="348622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500" dirty="0">
                  <a:latin typeface="Segoe UI" panose="020B0502040204020203" pitchFamily="34" charset="0"/>
                  <a:cs typeface="Segoe UI" panose="020B0502040204020203" pitchFamily="34" charset="0"/>
                </a:rPr>
                <a:t>Конфиденциальность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12" descr="ttp://www.spbstu.ru/university/organizational-documents/corporate-identity/identity-files/logo_ver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6609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Нижний колонтитул 3"/>
          <p:cNvSpPr txBox="1">
            <a:spLocks/>
          </p:cNvSpPr>
          <p:nvPr/>
        </p:nvSpPr>
        <p:spPr>
          <a:xfrm>
            <a:off x="781269" y="12829639"/>
            <a:ext cx="2473895" cy="33651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03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05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08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11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13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15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17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20" algn="l" defTabSz="995405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86" b="1" dirty="0">
                <a:solidFill>
                  <a:srgbClr val="0099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gaz-is.ru</a:t>
            </a:r>
            <a:endParaRPr lang="ru-RU" sz="2186" b="1" dirty="0">
              <a:solidFill>
                <a:srgbClr val="0099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554C536A-8D9E-49D8-A314-1CC5BF43C049}"/>
              </a:ext>
            </a:extLst>
          </p:cNvPr>
          <p:cNvSpPr/>
          <p:nvPr/>
        </p:nvSpPr>
        <p:spPr>
          <a:xfrm>
            <a:off x="14599913" y="3312892"/>
            <a:ext cx="9156046" cy="2392980"/>
          </a:xfrm>
          <a:custGeom>
            <a:avLst/>
            <a:gdLst>
              <a:gd name="connsiteX0" fmla="*/ 0 w 5029530"/>
              <a:gd name="connsiteY0" fmla="*/ 0 h 1188719"/>
              <a:gd name="connsiteX1" fmla="*/ 5029530 w 5029530"/>
              <a:gd name="connsiteY1" fmla="*/ 0 h 1188719"/>
              <a:gd name="connsiteX2" fmla="*/ 5029530 w 5029530"/>
              <a:gd name="connsiteY2" fmla="*/ 1188719 h 1188719"/>
              <a:gd name="connsiteX3" fmla="*/ 0 w 5029530"/>
              <a:gd name="connsiteY3" fmla="*/ 1188719 h 1188719"/>
              <a:gd name="connsiteX4" fmla="*/ 0 w 5029530"/>
              <a:gd name="connsiteY4" fmla="*/ 0 h 1188719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  <a:gd name="connsiteX0" fmla="*/ 0 w 5029530"/>
              <a:gd name="connsiteY0" fmla="*/ 0 h 1188719"/>
              <a:gd name="connsiteX1" fmla="*/ 5029530 w 5029530"/>
              <a:gd name="connsiteY1" fmla="*/ 0 h 1188719"/>
              <a:gd name="connsiteX2" fmla="*/ 5029530 w 5029530"/>
              <a:gd name="connsiteY2" fmla="*/ 1188719 h 1188719"/>
              <a:gd name="connsiteX3" fmla="*/ 123093 w 5029530"/>
              <a:gd name="connsiteY3" fmla="*/ 1179926 h 1188719"/>
              <a:gd name="connsiteX4" fmla="*/ 0 w 5029530"/>
              <a:gd name="connsiteY4" fmla="*/ 0 h 1188719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530" h="1197511">
                <a:moveTo>
                  <a:pt x="0" y="0"/>
                </a:moveTo>
                <a:lnTo>
                  <a:pt x="5029530" y="0"/>
                </a:lnTo>
                <a:lnTo>
                  <a:pt x="5029530" y="1188719"/>
                </a:lnTo>
                <a:lnTo>
                  <a:pt x="131885" y="11975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endParaRPr lang="en-US" sz="3281">
              <a:solidFill>
                <a:prstClr val="white"/>
              </a:solidFill>
              <a:latin typeface="Segoe UI" panose="020B0502040204020203" pitchFamily="34" charset="0"/>
              <a:ea typeface="Arial Unicode MS"/>
              <a:cs typeface="Segoe UI" panose="020B0502040204020203" pitchFamily="34" charset="0"/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xmlns="" id="{CC69CF4A-4912-4C11-907B-2BEA423BAE49}"/>
              </a:ext>
            </a:extLst>
          </p:cNvPr>
          <p:cNvSpPr/>
          <p:nvPr/>
        </p:nvSpPr>
        <p:spPr>
          <a:xfrm>
            <a:off x="14538363" y="10281189"/>
            <a:ext cx="9217596" cy="2248102"/>
          </a:xfrm>
          <a:custGeom>
            <a:avLst/>
            <a:gdLst>
              <a:gd name="connsiteX0" fmla="*/ 0 w 5029530"/>
              <a:gd name="connsiteY0" fmla="*/ 0 h 1188720"/>
              <a:gd name="connsiteX1" fmla="*/ 5029530 w 5029530"/>
              <a:gd name="connsiteY1" fmla="*/ 0 h 1188720"/>
              <a:gd name="connsiteX2" fmla="*/ 5029530 w 5029530"/>
              <a:gd name="connsiteY2" fmla="*/ 1188720 h 1188720"/>
              <a:gd name="connsiteX3" fmla="*/ 0 w 5029530"/>
              <a:gd name="connsiteY3" fmla="*/ 1188720 h 1188720"/>
              <a:gd name="connsiteX4" fmla="*/ 0 w 5029530"/>
              <a:gd name="connsiteY4" fmla="*/ 0 h 1188720"/>
              <a:gd name="connsiteX0" fmla="*/ 131884 w 5029530"/>
              <a:gd name="connsiteY0" fmla="*/ 0 h 1197513"/>
              <a:gd name="connsiteX1" fmla="*/ 5029530 w 5029530"/>
              <a:gd name="connsiteY1" fmla="*/ 8793 h 1197513"/>
              <a:gd name="connsiteX2" fmla="*/ 5029530 w 5029530"/>
              <a:gd name="connsiteY2" fmla="*/ 1197513 h 1197513"/>
              <a:gd name="connsiteX3" fmla="*/ 0 w 5029530"/>
              <a:gd name="connsiteY3" fmla="*/ 1197513 h 1197513"/>
              <a:gd name="connsiteX4" fmla="*/ 131884 w 5029530"/>
              <a:gd name="connsiteY4" fmla="*/ 0 h 119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530" h="1197513">
                <a:moveTo>
                  <a:pt x="131884" y="0"/>
                </a:moveTo>
                <a:lnTo>
                  <a:pt x="5029530" y="8793"/>
                </a:lnTo>
                <a:lnTo>
                  <a:pt x="5029530" y="1197513"/>
                </a:lnTo>
                <a:lnTo>
                  <a:pt x="0" y="1197513"/>
                </a:lnTo>
                <a:lnTo>
                  <a:pt x="13188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endParaRPr lang="en-US" sz="3281">
              <a:solidFill>
                <a:prstClr val="white"/>
              </a:solidFill>
              <a:latin typeface="Segoe UI" panose="020B0502040204020203" pitchFamily="34" charset="0"/>
              <a:ea typeface="Arial Unicode MS"/>
              <a:cs typeface="Segoe UI" panose="020B0502040204020203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xmlns="" id="{7121150B-B331-4D93-A79A-E9738DCAF482}"/>
              </a:ext>
            </a:extLst>
          </p:cNvPr>
          <p:cNvSpPr/>
          <p:nvPr/>
        </p:nvSpPr>
        <p:spPr>
          <a:xfrm>
            <a:off x="16447215" y="6327479"/>
            <a:ext cx="7308745" cy="3324255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endParaRPr lang="en-US" sz="3281">
              <a:solidFill>
                <a:prstClr val="white"/>
              </a:solidFill>
              <a:latin typeface="Segoe UI" panose="020B0502040204020203" pitchFamily="34" charset="0"/>
              <a:ea typeface="Arial Unicode MS"/>
              <a:cs typeface="Segoe UI" panose="020B0502040204020203" pitchFamily="34" charset="0"/>
            </a:endParaRPr>
          </a:p>
        </p:txBody>
      </p:sp>
      <p:grpSp>
        <p:nvGrpSpPr>
          <p:cNvPr id="24" name="Group 27">
            <a:extLst>
              <a:ext uri="{FF2B5EF4-FFF2-40B4-BE49-F238E27FC236}">
                <a16:creationId xmlns:a16="http://schemas.microsoft.com/office/drawing/2014/main" xmlns="" id="{2DFADDC3-F1A1-470E-BBEE-BEBF58D87EF8}"/>
              </a:ext>
            </a:extLst>
          </p:cNvPr>
          <p:cNvGrpSpPr/>
          <p:nvPr/>
        </p:nvGrpSpPr>
        <p:grpSpPr>
          <a:xfrm>
            <a:off x="16296456" y="3331246"/>
            <a:ext cx="7308751" cy="2200412"/>
            <a:chOff x="2551706" y="4181713"/>
            <a:chExt cx="2164046" cy="109058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4D9637C-2F0A-4660-B252-44A17BFC56F5}"/>
                </a:ext>
              </a:extLst>
            </p:cNvPr>
            <p:cNvSpPr txBox="1"/>
            <p:nvPr/>
          </p:nvSpPr>
          <p:spPr>
            <a:xfrm>
              <a:off x="2551706" y="4433314"/>
              <a:ext cx="2164046" cy="83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66200">
                <a:defRPr/>
              </a:pPr>
              <a:r>
                <a:rPr lang="ru-RU" altLang="ko-KR" sz="2600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Выявление скрытых причинно-следственных связей компонентов и систем.</a:t>
              </a:r>
            </a:p>
            <a:p>
              <a:pPr defTabSz="1666200">
                <a:defRPr/>
              </a:pPr>
              <a:r>
                <a:rPr lang="ru-RU" altLang="ko-KR" sz="2600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Выявление и прогнозирование аномалий в </a:t>
              </a:r>
              <a:r>
                <a:rPr lang="ru-RU" altLang="ko-KR" sz="2600" spc="-150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функционировании технологических объектов и </a:t>
              </a:r>
              <a:r>
                <a:rPr lang="en-US" altLang="ko-KR" sz="2600" spc="-150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ICS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4996C47-C602-4688-8BE4-5A541A1D4FC9}"/>
                </a:ext>
              </a:extLst>
            </p:cNvPr>
            <p:cNvSpPr txBox="1"/>
            <p:nvPr/>
          </p:nvSpPr>
          <p:spPr>
            <a:xfrm>
              <a:off x="2551708" y="4181713"/>
              <a:ext cx="2076658" cy="26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66200">
                <a:defRPr/>
              </a:pPr>
              <a:r>
                <a:rPr lang="ru-RU" altLang="ko-KR" sz="2800" b="1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Комплексный анализ</a:t>
              </a:r>
              <a:endParaRPr lang="ko-KR" altLang="en-US" sz="2800" b="1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xmlns="" id="{CE69BA75-ECE0-45E3-BD62-51E9A800A415}"/>
              </a:ext>
            </a:extLst>
          </p:cNvPr>
          <p:cNvGrpSpPr/>
          <p:nvPr/>
        </p:nvGrpSpPr>
        <p:grpSpPr>
          <a:xfrm>
            <a:off x="17046450" y="6406792"/>
            <a:ext cx="6709509" cy="3043496"/>
            <a:chOff x="2698824" y="4344677"/>
            <a:chExt cx="2098114" cy="138423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8C64B6D-EE7A-4B50-A226-CAD34BACDAB8}"/>
                </a:ext>
              </a:extLst>
            </p:cNvPr>
            <p:cNvSpPr txBox="1"/>
            <p:nvPr/>
          </p:nvSpPr>
          <p:spPr>
            <a:xfrm>
              <a:off x="2705684" y="4344677"/>
              <a:ext cx="1965321" cy="237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66200">
                <a:defRPr/>
              </a:pPr>
              <a:r>
                <a:rPr lang="ru-RU" altLang="ko-KR" sz="2800" b="1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Практики анализа</a:t>
              </a:r>
              <a:endParaRPr lang="ko-KR" altLang="en-US" sz="2800" b="1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6650222-8598-4304-828E-73A9D502C923}"/>
                </a:ext>
              </a:extLst>
            </p:cNvPr>
            <p:cNvSpPr txBox="1"/>
            <p:nvPr/>
          </p:nvSpPr>
          <p:spPr>
            <a:xfrm>
              <a:off x="2698824" y="4595057"/>
              <a:ext cx="2098114" cy="1133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66200">
                <a:defRPr/>
              </a:pPr>
              <a:r>
                <a:rPr lang="ru-RU" altLang="ko-KR" sz="2600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Машинное обучение, сопоставление образцов, прогнозирование, визуализация, сетевой и кластерный анализ, интеллектуальный анализ данных/текста, анализ графов, обработка сложных событий, нейронные сети</a:t>
              </a:r>
              <a:endParaRPr lang="en-US" altLang="ko-KR" sz="2600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Group 33">
            <a:extLst>
              <a:ext uri="{FF2B5EF4-FFF2-40B4-BE49-F238E27FC236}">
                <a16:creationId xmlns:a16="http://schemas.microsoft.com/office/drawing/2014/main" xmlns="" id="{0B66B4F5-50B6-4252-82B8-D2A6C6E478AE}"/>
              </a:ext>
            </a:extLst>
          </p:cNvPr>
          <p:cNvGrpSpPr/>
          <p:nvPr/>
        </p:nvGrpSpPr>
        <p:grpSpPr>
          <a:xfrm>
            <a:off x="16532087" y="10439233"/>
            <a:ext cx="6867832" cy="1891373"/>
            <a:chOff x="2551706" y="4481530"/>
            <a:chExt cx="2076660" cy="103791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47648DB-498C-4F28-9036-7A3E9AC7D545}"/>
                </a:ext>
              </a:extLst>
            </p:cNvPr>
            <p:cNvSpPr txBox="1"/>
            <p:nvPr/>
          </p:nvSpPr>
          <p:spPr>
            <a:xfrm>
              <a:off x="2551706" y="4810081"/>
              <a:ext cx="2076659" cy="709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66200">
                <a:defRPr/>
              </a:pPr>
              <a:r>
                <a:rPr lang="ru-RU" altLang="ko-KR" sz="2600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Исследование данных или контента требует использование передовых методов и инструментов анализа данных</a:t>
              </a:r>
              <a:endParaRPr lang="en-US" altLang="ko-KR" sz="2600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2BD05EC-1F12-43E5-9CC4-448C87D393B2}"/>
                </a:ext>
              </a:extLst>
            </p:cNvPr>
            <p:cNvSpPr txBox="1"/>
            <p:nvPr/>
          </p:nvSpPr>
          <p:spPr>
            <a:xfrm>
              <a:off x="2551708" y="4481530"/>
              <a:ext cx="2076658" cy="287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66200">
                <a:defRPr/>
              </a:pPr>
              <a:r>
                <a:rPr lang="ru-RU" altLang="ko-KR" sz="2800" b="1" dirty="0"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Сложные методы и инструменты</a:t>
              </a:r>
              <a:endParaRPr lang="ko-KR" altLang="en-US" sz="2800" b="1" dirty="0"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</p:grpSp>
      <p:pic>
        <p:nvPicPr>
          <p:cNvPr id="2054" name="Picture 6" descr="https://geographyofrussia.com/wp-content/uploads/2015/06/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98" y="6282388"/>
            <a:ext cx="5031124" cy="323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15">
            <a:extLst>
              <a:ext uri="{FF2B5EF4-FFF2-40B4-BE49-F238E27FC236}">
                <a16:creationId xmlns:a16="http://schemas.microsoft.com/office/drawing/2014/main" xmlns="" id="{7121150B-B331-4D93-A79A-E9738DCAF482}"/>
              </a:ext>
            </a:extLst>
          </p:cNvPr>
          <p:cNvSpPr/>
          <p:nvPr/>
        </p:nvSpPr>
        <p:spPr>
          <a:xfrm>
            <a:off x="187966" y="8570726"/>
            <a:ext cx="8163702" cy="714962"/>
          </a:xfrm>
          <a:prstGeom prst="rect">
            <a:avLst/>
          </a:prstGeom>
          <a:solidFill>
            <a:srgbClr val="185E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r>
              <a:rPr lang="ru-RU" sz="3281" b="1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rPr>
              <a:t>Объекты ТЭК</a:t>
            </a:r>
            <a:endParaRPr lang="en-US" sz="3281" b="1" dirty="0">
              <a:solidFill>
                <a:schemeClr val="bg1"/>
              </a:solidFill>
              <a:latin typeface="Segoe UI" panose="020B0502040204020203" pitchFamily="34" charset="0"/>
              <a:ea typeface="Arial Unicode MS"/>
              <a:cs typeface="Segoe UI" panose="020B0502040204020203" pitchFamily="34" charset="0"/>
            </a:endParaRPr>
          </a:p>
        </p:txBody>
      </p:sp>
      <p:pic>
        <p:nvPicPr>
          <p:cNvPr id="2056" name="Picture 8" descr="http://www.millergroup.it/uploads/Sabatini%20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98" y="10312702"/>
            <a:ext cx="5031124" cy="31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15">
            <a:extLst>
              <a:ext uri="{FF2B5EF4-FFF2-40B4-BE49-F238E27FC236}">
                <a16:creationId xmlns:a16="http://schemas.microsoft.com/office/drawing/2014/main" xmlns="" id="{7121150B-B331-4D93-A79A-E9738DCAF482}"/>
              </a:ext>
            </a:extLst>
          </p:cNvPr>
          <p:cNvSpPr/>
          <p:nvPr/>
        </p:nvSpPr>
        <p:spPr>
          <a:xfrm>
            <a:off x="187966" y="12529291"/>
            <a:ext cx="8163702" cy="714962"/>
          </a:xfrm>
          <a:prstGeom prst="rect">
            <a:avLst/>
          </a:prstGeom>
          <a:solidFill>
            <a:srgbClr val="185E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r>
              <a:rPr lang="ru-RU" sz="3281" b="1" dirty="0" err="1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rPr>
              <a:t>Киберфизические</a:t>
            </a:r>
            <a:r>
              <a:rPr lang="ru-RU" sz="3281" b="1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rPr>
              <a:t> системы</a:t>
            </a:r>
            <a:endParaRPr lang="en-US" sz="3281" b="1" dirty="0">
              <a:solidFill>
                <a:schemeClr val="bg1"/>
              </a:solidFill>
              <a:latin typeface="Segoe UI" panose="020B0502040204020203" pitchFamily="34" charset="0"/>
              <a:ea typeface="Arial Unicode MS"/>
              <a:cs typeface="Segoe UI" panose="020B0502040204020203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617668" y="3598838"/>
            <a:ext cx="6294803" cy="8234438"/>
            <a:chOff x="4888366" y="3369351"/>
            <a:chExt cx="2691540" cy="3368707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78" name="Group 2">
              <a:extLst>
                <a:ext uri="{FF2B5EF4-FFF2-40B4-BE49-F238E27FC236}">
                  <a16:creationId xmlns:a16="http://schemas.microsoft.com/office/drawing/2014/main" xmlns="" id="{BC1B40F2-124E-46B5-92D8-EE1D4BF8688B}"/>
                </a:ext>
              </a:extLst>
            </p:cNvPr>
            <p:cNvGrpSpPr/>
            <p:nvPr/>
          </p:nvGrpSpPr>
          <p:grpSpPr>
            <a:xfrm>
              <a:off x="4888366" y="3369351"/>
              <a:ext cx="2691540" cy="3368707"/>
              <a:chOff x="3177799" y="1584460"/>
              <a:chExt cx="3187646" cy="3989629"/>
            </a:xfrm>
            <a:grpFill/>
          </p:grpSpPr>
          <p:sp>
            <p:nvSpPr>
              <p:cNvPr id="80" name="Oval 21">
                <a:extLst>
                  <a:ext uri="{FF2B5EF4-FFF2-40B4-BE49-F238E27FC236}">
                    <a16:creationId xmlns:a16="http://schemas.microsoft.com/office/drawing/2014/main" xmlns="" id="{D5F0B55B-DEDF-40DB-8130-0FE40FD73537}"/>
                  </a:ext>
                </a:extLst>
              </p:cNvPr>
              <p:cNvSpPr/>
              <p:nvPr/>
            </p:nvSpPr>
            <p:spPr>
              <a:xfrm rot="13450474" flipV="1">
                <a:off x="3177799" y="2780875"/>
                <a:ext cx="1383595" cy="1403457"/>
              </a:xfrm>
              <a:custGeom>
                <a:avLst/>
                <a:gdLst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540671 w 2495698"/>
                  <a:gd name="connsiteY34" fmla="*/ 1983347 h 2531525"/>
                  <a:gd name="connsiteX35" fmla="*/ 232276 w 2495698"/>
                  <a:gd name="connsiteY35" fmla="*/ 2043090 h 2531525"/>
                  <a:gd name="connsiteX36" fmla="*/ 70927 w 2495698"/>
                  <a:gd name="connsiteY36" fmla="*/ 1697078 h 2531525"/>
                  <a:gd name="connsiteX37" fmla="*/ 279495 w 2495698"/>
                  <a:gd name="connsiteY37" fmla="*/ 1527966 h 2531525"/>
                  <a:gd name="connsiteX38" fmla="*/ 245586 w 2495698"/>
                  <a:gd name="connsiteY38" fmla="*/ 1274796 h 2531525"/>
                  <a:gd name="connsiteX39" fmla="*/ 0 w 2495698"/>
                  <a:gd name="connsiteY39" fmla="*/ 1138462 h 2531525"/>
                  <a:gd name="connsiteX40" fmla="*/ 98812 w 2495698"/>
                  <a:gd name="connsiteY40" fmla="*/ 769689 h 2531525"/>
                  <a:gd name="connsiteX41" fmla="*/ 380240 w 2495698"/>
                  <a:gd name="connsiteY41" fmla="*/ 774423 h 2531525"/>
                  <a:gd name="connsiteX42" fmla="*/ 516679 w 2495698"/>
                  <a:gd name="connsiteY42" fmla="*/ 590627 h 2531525"/>
                  <a:gd name="connsiteX43" fmla="*/ 422419 w 2495698"/>
                  <a:gd name="connsiteY43" fmla="*/ 299900 h 2531525"/>
                  <a:gd name="connsiteX44" fmla="*/ 746189 w 2495698"/>
                  <a:gd name="connsiteY44" fmla="*/ 97585 h 2531525"/>
                  <a:gd name="connsiteX45" fmla="*/ 972292 w 2495698"/>
                  <a:gd name="connsiteY45" fmla="*/ 315656 h 2531525"/>
                  <a:gd name="connsiteX46" fmla="*/ 970019 w 2495698"/>
                  <a:gd name="connsiteY46" fmla="*/ 317076 h 2531525"/>
                  <a:gd name="connsiteX47" fmla="*/ 1248316 w 2495698"/>
                  <a:gd name="connsiteY47" fmla="*/ 277231 h 2531525"/>
                  <a:gd name="connsiteX48" fmla="*/ 1391137 w 2495698"/>
                  <a:gd name="connsiteY48" fmla="*/ 0 h 2531525"/>
                  <a:gd name="connsiteX49" fmla="*/ 1759910 w 2495698"/>
                  <a:gd name="connsiteY49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232276 w 2495698"/>
                  <a:gd name="connsiteY34" fmla="*/ 2043090 h 2531525"/>
                  <a:gd name="connsiteX35" fmla="*/ 70927 w 2495698"/>
                  <a:gd name="connsiteY35" fmla="*/ 1697078 h 2531525"/>
                  <a:gd name="connsiteX36" fmla="*/ 279495 w 2495698"/>
                  <a:gd name="connsiteY36" fmla="*/ 1527966 h 2531525"/>
                  <a:gd name="connsiteX37" fmla="*/ 245586 w 2495698"/>
                  <a:gd name="connsiteY37" fmla="*/ 1274796 h 2531525"/>
                  <a:gd name="connsiteX38" fmla="*/ 0 w 2495698"/>
                  <a:gd name="connsiteY38" fmla="*/ 1138462 h 2531525"/>
                  <a:gd name="connsiteX39" fmla="*/ 98812 w 2495698"/>
                  <a:gd name="connsiteY39" fmla="*/ 769689 h 2531525"/>
                  <a:gd name="connsiteX40" fmla="*/ 380240 w 2495698"/>
                  <a:gd name="connsiteY40" fmla="*/ 774423 h 2531525"/>
                  <a:gd name="connsiteX41" fmla="*/ 516679 w 2495698"/>
                  <a:gd name="connsiteY41" fmla="*/ 590627 h 2531525"/>
                  <a:gd name="connsiteX42" fmla="*/ 422419 w 2495698"/>
                  <a:gd name="connsiteY42" fmla="*/ 299900 h 2531525"/>
                  <a:gd name="connsiteX43" fmla="*/ 746189 w 2495698"/>
                  <a:gd name="connsiteY43" fmla="*/ 97585 h 2531525"/>
                  <a:gd name="connsiteX44" fmla="*/ 972292 w 2495698"/>
                  <a:gd name="connsiteY44" fmla="*/ 315656 h 2531525"/>
                  <a:gd name="connsiteX45" fmla="*/ 970019 w 2495698"/>
                  <a:gd name="connsiteY45" fmla="*/ 317076 h 2531525"/>
                  <a:gd name="connsiteX46" fmla="*/ 1248316 w 2495698"/>
                  <a:gd name="connsiteY46" fmla="*/ 277231 h 2531525"/>
                  <a:gd name="connsiteX47" fmla="*/ 1391137 w 2495698"/>
                  <a:gd name="connsiteY47" fmla="*/ 0 h 2531525"/>
                  <a:gd name="connsiteX48" fmla="*/ 1759910 w 2495698"/>
                  <a:gd name="connsiteY48" fmla="*/ 98812 h 253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495698" h="2531525">
                    <a:moveTo>
                      <a:pt x="1365628" y="832740"/>
                    </a:moveTo>
                    <a:cubicBezTo>
                      <a:pt x="1121373" y="767293"/>
                      <a:pt x="870309" y="912244"/>
                      <a:pt x="804861" y="1156499"/>
                    </a:cubicBezTo>
                    <a:cubicBezTo>
                      <a:pt x="739413" y="1400754"/>
                      <a:pt x="884365" y="1651818"/>
                      <a:pt x="1128620" y="1717266"/>
                    </a:cubicBezTo>
                    <a:cubicBezTo>
                      <a:pt x="1372875" y="1782713"/>
                      <a:pt x="1623939" y="1637762"/>
                      <a:pt x="1689387" y="1393507"/>
                    </a:cubicBezTo>
                    <a:cubicBezTo>
                      <a:pt x="1754835" y="1149252"/>
                      <a:pt x="1609883" y="898188"/>
                      <a:pt x="1365628" y="832740"/>
                    </a:cubicBezTo>
                    <a:close/>
                    <a:moveTo>
                      <a:pt x="1447099" y="528685"/>
                    </a:moveTo>
                    <a:cubicBezTo>
                      <a:pt x="1859279" y="639128"/>
                      <a:pt x="2103885" y="1062799"/>
                      <a:pt x="1993442" y="1474978"/>
                    </a:cubicBezTo>
                    <a:cubicBezTo>
                      <a:pt x="1882999" y="1887158"/>
                      <a:pt x="1459328" y="2131764"/>
                      <a:pt x="1047149" y="2021321"/>
                    </a:cubicBezTo>
                    <a:cubicBezTo>
                      <a:pt x="634969" y="1910878"/>
                      <a:pt x="390363" y="1487207"/>
                      <a:pt x="500806" y="1075027"/>
                    </a:cubicBezTo>
                    <a:cubicBezTo>
                      <a:pt x="611249" y="662848"/>
                      <a:pt x="1034920" y="418242"/>
                      <a:pt x="1447099" y="528685"/>
                    </a:cubicBezTo>
                    <a:close/>
                    <a:moveTo>
                      <a:pt x="1476725" y="418119"/>
                    </a:moveTo>
                    <a:cubicBezTo>
                      <a:pt x="1003481" y="291314"/>
                      <a:pt x="517045" y="572157"/>
                      <a:pt x="390240" y="1045401"/>
                    </a:cubicBezTo>
                    <a:cubicBezTo>
                      <a:pt x="263435" y="1518646"/>
                      <a:pt x="544279" y="2005081"/>
                      <a:pt x="1017523" y="2131887"/>
                    </a:cubicBezTo>
                    <a:cubicBezTo>
                      <a:pt x="1490767" y="2258692"/>
                      <a:pt x="1977202" y="1977848"/>
                      <a:pt x="2104008" y="1504604"/>
                    </a:cubicBezTo>
                    <a:cubicBezTo>
                      <a:pt x="2230813" y="1031360"/>
                      <a:pt x="1949969" y="544925"/>
                      <a:pt x="1476725" y="418119"/>
                    </a:cubicBezTo>
                    <a:close/>
                    <a:moveTo>
                      <a:pt x="1759910" y="98812"/>
                    </a:moveTo>
                    <a:cubicBezTo>
                      <a:pt x="1758148" y="203507"/>
                      <a:pt x="1756387" y="308202"/>
                      <a:pt x="1754625" y="412897"/>
                    </a:cubicBezTo>
                    <a:lnTo>
                      <a:pt x="1954704" y="573108"/>
                    </a:lnTo>
                    <a:lnTo>
                      <a:pt x="2234317" y="503581"/>
                    </a:lnTo>
                    <a:lnTo>
                      <a:pt x="2413554" y="840674"/>
                    </a:lnTo>
                    <a:lnTo>
                      <a:pt x="2214321" y="1020292"/>
                    </a:lnTo>
                    <a:cubicBezTo>
                      <a:pt x="2239296" y="1111262"/>
                      <a:pt x="2251067" y="1206519"/>
                      <a:pt x="2246841" y="1303347"/>
                    </a:cubicBezTo>
                    <a:lnTo>
                      <a:pt x="2495698" y="1441496"/>
                    </a:lnTo>
                    <a:lnTo>
                      <a:pt x="2396885" y="1810269"/>
                    </a:lnTo>
                    <a:lnTo>
                      <a:pt x="2094912" y="1805190"/>
                    </a:lnTo>
                    <a:cubicBezTo>
                      <a:pt x="2056732" y="1868983"/>
                      <a:pt x="2010475" y="1926517"/>
                      <a:pt x="1958644" y="1977881"/>
                    </a:cubicBezTo>
                    <a:lnTo>
                      <a:pt x="2057814" y="2236715"/>
                    </a:lnTo>
                    <a:lnTo>
                      <a:pt x="1745078" y="2455696"/>
                    </a:lnTo>
                    <a:lnTo>
                      <a:pt x="1507869" y="2249759"/>
                    </a:lnTo>
                    <a:lnTo>
                      <a:pt x="1251837" y="2272543"/>
                    </a:lnTo>
                    <a:lnTo>
                      <a:pt x="1108065" y="2531525"/>
                    </a:lnTo>
                    <a:lnTo>
                      <a:pt x="739291" y="2432713"/>
                    </a:lnTo>
                    <a:lnTo>
                      <a:pt x="744274" y="2136543"/>
                    </a:lnTo>
                    <a:cubicBezTo>
                      <a:pt x="666128" y="2092006"/>
                      <a:pt x="595548" y="2037539"/>
                      <a:pt x="535891" y="1973098"/>
                    </a:cubicBezTo>
                    <a:lnTo>
                      <a:pt x="232276" y="2043090"/>
                    </a:lnTo>
                    <a:lnTo>
                      <a:pt x="70927" y="1697078"/>
                    </a:lnTo>
                    <a:lnTo>
                      <a:pt x="279495" y="1527966"/>
                    </a:lnTo>
                    <a:cubicBezTo>
                      <a:pt x="257233" y="1446371"/>
                      <a:pt x="245603" y="1361336"/>
                      <a:pt x="245586" y="1274796"/>
                    </a:cubicBezTo>
                    <a:lnTo>
                      <a:pt x="0" y="1138462"/>
                    </a:lnTo>
                    <a:lnTo>
                      <a:pt x="98812" y="769689"/>
                    </a:lnTo>
                    <a:lnTo>
                      <a:pt x="380240" y="774423"/>
                    </a:lnTo>
                    <a:cubicBezTo>
                      <a:pt x="418421" y="707046"/>
                      <a:pt x="464524" y="645614"/>
                      <a:pt x="516679" y="590627"/>
                    </a:cubicBezTo>
                    <a:lnTo>
                      <a:pt x="422419" y="299900"/>
                    </a:lnTo>
                    <a:lnTo>
                      <a:pt x="746189" y="97585"/>
                    </a:lnTo>
                    <a:lnTo>
                      <a:pt x="972292" y="315656"/>
                    </a:lnTo>
                    <a:lnTo>
                      <a:pt x="970019" y="317076"/>
                    </a:lnTo>
                    <a:cubicBezTo>
                      <a:pt x="1058903" y="289108"/>
                      <a:pt x="1152743" y="276181"/>
                      <a:pt x="1248316" y="277231"/>
                    </a:cubicBezTo>
                    <a:lnTo>
                      <a:pt x="1391137" y="0"/>
                    </a:lnTo>
                    <a:lnTo>
                      <a:pt x="1759910" y="988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66628" tIns="83316" rIns="166628" bIns="833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xmlns="" id="{4799FBD3-8D7B-477D-BAA3-7F27BE6F5C6D}"/>
                  </a:ext>
                </a:extLst>
              </p:cNvPr>
              <p:cNvSpPr/>
              <p:nvPr/>
            </p:nvSpPr>
            <p:spPr>
              <a:xfrm rot="13450474" flipV="1">
                <a:off x="4505893" y="4317079"/>
                <a:ext cx="1239221" cy="1257010"/>
              </a:xfrm>
              <a:custGeom>
                <a:avLst/>
                <a:gdLst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540671 w 2495698"/>
                  <a:gd name="connsiteY34" fmla="*/ 1983347 h 2531525"/>
                  <a:gd name="connsiteX35" fmla="*/ 232276 w 2495698"/>
                  <a:gd name="connsiteY35" fmla="*/ 2043090 h 2531525"/>
                  <a:gd name="connsiteX36" fmla="*/ 70927 w 2495698"/>
                  <a:gd name="connsiteY36" fmla="*/ 1697078 h 2531525"/>
                  <a:gd name="connsiteX37" fmla="*/ 279495 w 2495698"/>
                  <a:gd name="connsiteY37" fmla="*/ 1527966 h 2531525"/>
                  <a:gd name="connsiteX38" fmla="*/ 245586 w 2495698"/>
                  <a:gd name="connsiteY38" fmla="*/ 1274796 h 2531525"/>
                  <a:gd name="connsiteX39" fmla="*/ 0 w 2495698"/>
                  <a:gd name="connsiteY39" fmla="*/ 1138462 h 2531525"/>
                  <a:gd name="connsiteX40" fmla="*/ 98812 w 2495698"/>
                  <a:gd name="connsiteY40" fmla="*/ 769689 h 2531525"/>
                  <a:gd name="connsiteX41" fmla="*/ 380240 w 2495698"/>
                  <a:gd name="connsiteY41" fmla="*/ 774423 h 2531525"/>
                  <a:gd name="connsiteX42" fmla="*/ 516679 w 2495698"/>
                  <a:gd name="connsiteY42" fmla="*/ 590627 h 2531525"/>
                  <a:gd name="connsiteX43" fmla="*/ 422419 w 2495698"/>
                  <a:gd name="connsiteY43" fmla="*/ 299900 h 2531525"/>
                  <a:gd name="connsiteX44" fmla="*/ 746189 w 2495698"/>
                  <a:gd name="connsiteY44" fmla="*/ 97585 h 2531525"/>
                  <a:gd name="connsiteX45" fmla="*/ 972292 w 2495698"/>
                  <a:gd name="connsiteY45" fmla="*/ 315656 h 2531525"/>
                  <a:gd name="connsiteX46" fmla="*/ 970019 w 2495698"/>
                  <a:gd name="connsiteY46" fmla="*/ 317076 h 2531525"/>
                  <a:gd name="connsiteX47" fmla="*/ 1248316 w 2495698"/>
                  <a:gd name="connsiteY47" fmla="*/ 277231 h 2531525"/>
                  <a:gd name="connsiteX48" fmla="*/ 1391137 w 2495698"/>
                  <a:gd name="connsiteY48" fmla="*/ 0 h 2531525"/>
                  <a:gd name="connsiteX49" fmla="*/ 1759910 w 2495698"/>
                  <a:gd name="connsiteY49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232276 w 2495698"/>
                  <a:gd name="connsiteY34" fmla="*/ 2043090 h 2531525"/>
                  <a:gd name="connsiteX35" fmla="*/ 70927 w 2495698"/>
                  <a:gd name="connsiteY35" fmla="*/ 1697078 h 2531525"/>
                  <a:gd name="connsiteX36" fmla="*/ 279495 w 2495698"/>
                  <a:gd name="connsiteY36" fmla="*/ 1527966 h 2531525"/>
                  <a:gd name="connsiteX37" fmla="*/ 245586 w 2495698"/>
                  <a:gd name="connsiteY37" fmla="*/ 1274796 h 2531525"/>
                  <a:gd name="connsiteX38" fmla="*/ 0 w 2495698"/>
                  <a:gd name="connsiteY38" fmla="*/ 1138462 h 2531525"/>
                  <a:gd name="connsiteX39" fmla="*/ 98812 w 2495698"/>
                  <a:gd name="connsiteY39" fmla="*/ 769689 h 2531525"/>
                  <a:gd name="connsiteX40" fmla="*/ 380240 w 2495698"/>
                  <a:gd name="connsiteY40" fmla="*/ 774423 h 2531525"/>
                  <a:gd name="connsiteX41" fmla="*/ 516679 w 2495698"/>
                  <a:gd name="connsiteY41" fmla="*/ 590627 h 2531525"/>
                  <a:gd name="connsiteX42" fmla="*/ 422419 w 2495698"/>
                  <a:gd name="connsiteY42" fmla="*/ 299900 h 2531525"/>
                  <a:gd name="connsiteX43" fmla="*/ 746189 w 2495698"/>
                  <a:gd name="connsiteY43" fmla="*/ 97585 h 2531525"/>
                  <a:gd name="connsiteX44" fmla="*/ 972292 w 2495698"/>
                  <a:gd name="connsiteY44" fmla="*/ 315656 h 2531525"/>
                  <a:gd name="connsiteX45" fmla="*/ 970019 w 2495698"/>
                  <a:gd name="connsiteY45" fmla="*/ 317076 h 2531525"/>
                  <a:gd name="connsiteX46" fmla="*/ 1248316 w 2495698"/>
                  <a:gd name="connsiteY46" fmla="*/ 277231 h 2531525"/>
                  <a:gd name="connsiteX47" fmla="*/ 1391137 w 2495698"/>
                  <a:gd name="connsiteY47" fmla="*/ 0 h 2531525"/>
                  <a:gd name="connsiteX48" fmla="*/ 1759910 w 2495698"/>
                  <a:gd name="connsiteY48" fmla="*/ 98812 h 253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495698" h="2531525">
                    <a:moveTo>
                      <a:pt x="1365628" y="832740"/>
                    </a:moveTo>
                    <a:cubicBezTo>
                      <a:pt x="1121373" y="767293"/>
                      <a:pt x="870309" y="912244"/>
                      <a:pt x="804861" y="1156499"/>
                    </a:cubicBezTo>
                    <a:cubicBezTo>
                      <a:pt x="739413" y="1400754"/>
                      <a:pt x="884365" y="1651818"/>
                      <a:pt x="1128620" y="1717266"/>
                    </a:cubicBezTo>
                    <a:cubicBezTo>
                      <a:pt x="1372875" y="1782713"/>
                      <a:pt x="1623939" y="1637762"/>
                      <a:pt x="1689387" y="1393507"/>
                    </a:cubicBezTo>
                    <a:cubicBezTo>
                      <a:pt x="1754835" y="1149252"/>
                      <a:pt x="1609883" y="898188"/>
                      <a:pt x="1365628" y="832740"/>
                    </a:cubicBezTo>
                    <a:close/>
                    <a:moveTo>
                      <a:pt x="1447099" y="528685"/>
                    </a:moveTo>
                    <a:cubicBezTo>
                      <a:pt x="1859279" y="639128"/>
                      <a:pt x="2103885" y="1062799"/>
                      <a:pt x="1993442" y="1474978"/>
                    </a:cubicBezTo>
                    <a:cubicBezTo>
                      <a:pt x="1882999" y="1887158"/>
                      <a:pt x="1459328" y="2131764"/>
                      <a:pt x="1047149" y="2021321"/>
                    </a:cubicBezTo>
                    <a:cubicBezTo>
                      <a:pt x="634969" y="1910878"/>
                      <a:pt x="390363" y="1487207"/>
                      <a:pt x="500806" y="1075027"/>
                    </a:cubicBezTo>
                    <a:cubicBezTo>
                      <a:pt x="611249" y="662848"/>
                      <a:pt x="1034920" y="418242"/>
                      <a:pt x="1447099" y="528685"/>
                    </a:cubicBezTo>
                    <a:close/>
                    <a:moveTo>
                      <a:pt x="1476725" y="418119"/>
                    </a:moveTo>
                    <a:cubicBezTo>
                      <a:pt x="1003481" y="291314"/>
                      <a:pt x="517045" y="572157"/>
                      <a:pt x="390240" y="1045401"/>
                    </a:cubicBezTo>
                    <a:cubicBezTo>
                      <a:pt x="263435" y="1518646"/>
                      <a:pt x="544279" y="2005081"/>
                      <a:pt x="1017523" y="2131887"/>
                    </a:cubicBezTo>
                    <a:cubicBezTo>
                      <a:pt x="1490767" y="2258692"/>
                      <a:pt x="1977202" y="1977848"/>
                      <a:pt x="2104008" y="1504604"/>
                    </a:cubicBezTo>
                    <a:cubicBezTo>
                      <a:pt x="2230813" y="1031360"/>
                      <a:pt x="1949969" y="544925"/>
                      <a:pt x="1476725" y="418119"/>
                    </a:cubicBezTo>
                    <a:close/>
                    <a:moveTo>
                      <a:pt x="1759910" y="98812"/>
                    </a:moveTo>
                    <a:cubicBezTo>
                      <a:pt x="1758148" y="203507"/>
                      <a:pt x="1756387" y="308202"/>
                      <a:pt x="1754625" y="412897"/>
                    </a:cubicBezTo>
                    <a:lnTo>
                      <a:pt x="1954704" y="573108"/>
                    </a:lnTo>
                    <a:lnTo>
                      <a:pt x="2234317" y="503581"/>
                    </a:lnTo>
                    <a:lnTo>
                      <a:pt x="2413554" y="840674"/>
                    </a:lnTo>
                    <a:lnTo>
                      <a:pt x="2214321" y="1020292"/>
                    </a:lnTo>
                    <a:cubicBezTo>
                      <a:pt x="2239296" y="1111262"/>
                      <a:pt x="2251067" y="1206519"/>
                      <a:pt x="2246841" y="1303347"/>
                    </a:cubicBezTo>
                    <a:lnTo>
                      <a:pt x="2495698" y="1441496"/>
                    </a:lnTo>
                    <a:lnTo>
                      <a:pt x="2396885" y="1810269"/>
                    </a:lnTo>
                    <a:lnTo>
                      <a:pt x="2094912" y="1805190"/>
                    </a:lnTo>
                    <a:cubicBezTo>
                      <a:pt x="2056732" y="1868983"/>
                      <a:pt x="2010475" y="1926517"/>
                      <a:pt x="1958644" y="1977881"/>
                    </a:cubicBezTo>
                    <a:lnTo>
                      <a:pt x="2057814" y="2236715"/>
                    </a:lnTo>
                    <a:lnTo>
                      <a:pt x="1745078" y="2455696"/>
                    </a:lnTo>
                    <a:lnTo>
                      <a:pt x="1507869" y="2249759"/>
                    </a:lnTo>
                    <a:lnTo>
                      <a:pt x="1251837" y="2272543"/>
                    </a:lnTo>
                    <a:lnTo>
                      <a:pt x="1108065" y="2531525"/>
                    </a:lnTo>
                    <a:lnTo>
                      <a:pt x="739291" y="2432713"/>
                    </a:lnTo>
                    <a:lnTo>
                      <a:pt x="744274" y="2136543"/>
                    </a:lnTo>
                    <a:cubicBezTo>
                      <a:pt x="666128" y="2092006"/>
                      <a:pt x="595548" y="2037539"/>
                      <a:pt x="535891" y="1973098"/>
                    </a:cubicBezTo>
                    <a:lnTo>
                      <a:pt x="232276" y="2043090"/>
                    </a:lnTo>
                    <a:lnTo>
                      <a:pt x="70927" y="1697078"/>
                    </a:lnTo>
                    <a:lnTo>
                      <a:pt x="279495" y="1527966"/>
                    </a:lnTo>
                    <a:cubicBezTo>
                      <a:pt x="257233" y="1446371"/>
                      <a:pt x="245603" y="1361336"/>
                      <a:pt x="245586" y="1274796"/>
                    </a:cubicBezTo>
                    <a:lnTo>
                      <a:pt x="0" y="1138462"/>
                    </a:lnTo>
                    <a:lnTo>
                      <a:pt x="98812" y="769689"/>
                    </a:lnTo>
                    <a:lnTo>
                      <a:pt x="380240" y="774423"/>
                    </a:lnTo>
                    <a:cubicBezTo>
                      <a:pt x="418421" y="707046"/>
                      <a:pt x="464524" y="645614"/>
                      <a:pt x="516679" y="590627"/>
                    </a:cubicBezTo>
                    <a:lnTo>
                      <a:pt x="422419" y="299900"/>
                    </a:lnTo>
                    <a:lnTo>
                      <a:pt x="746189" y="97585"/>
                    </a:lnTo>
                    <a:lnTo>
                      <a:pt x="972292" y="315656"/>
                    </a:lnTo>
                    <a:lnTo>
                      <a:pt x="970019" y="317076"/>
                    </a:lnTo>
                    <a:cubicBezTo>
                      <a:pt x="1058903" y="289108"/>
                      <a:pt x="1152743" y="276181"/>
                      <a:pt x="1248316" y="277231"/>
                    </a:cubicBezTo>
                    <a:lnTo>
                      <a:pt x="1391137" y="0"/>
                    </a:lnTo>
                    <a:lnTo>
                      <a:pt x="1759910" y="988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66628" tIns="83316" rIns="166628" bIns="833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  <p:sp>
            <p:nvSpPr>
              <p:cNvPr id="82" name="Oval 21">
                <a:extLst>
                  <a:ext uri="{FF2B5EF4-FFF2-40B4-BE49-F238E27FC236}">
                    <a16:creationId xmlns:a16="http://schemas.microsoft.com/office/drawing/2014/main" xmlns="" id="{DB519C05-C3F6-449E-B1CF-D56713E220D0}"/>
                  </a:ext>
                </a:extLst>
              </p:cNvPr>
              <p:cNvSpPr/>
              <p:nvPr/>
            </p:nvSpPr>
            <p:spPr>
              <a:xfrm rot="13450474" flipV="1">
                <a:off x="3553777" y="4013166"/>
                <a:ext cx="1013980" cy="1028536"/>
              </a:xfrm>
              <a:custGeom>
                <a:avLst/>
                <a:gdLst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540671 w 2495698"/>
                  <a:gd name="connsiteY34" fmla="*/ 1983347 h 2531525"/>
                  <a:gd name="connsiteX35" fmla="*/ 232276 w 2495698"/>
                  <a:gd name="connsiteY35" fmla="*/ 2043090 h 2531525"/>
                  <a:gd name="connsiteX36" fmla="*/ 70927 w 2495698"/>
                  <a:gd name="connsiteY36" fmla="*/ 1697078 h 2531525"/>
                  <a:gd name="connsiteX37" fmla="*/ 279495 w 2495698"/>
                  <a:gd name="connsiteY37" fmla="*/ 1527966 h 2531525"/>
                  <a:gd name="connsiteX38" fmla="*/ 245586 w 2495698"/>
                  <a:gd name="connsiteY38" fmla="*/ 1274796 h 2531525"/>
                  <a:gd name="connsiteX39" fmla="*/ 0 w 2495698"/>
                  <a:gd name="connsiteY39" fmla="*/ 1138462 h 2531525"/>
                  <a:gd name="connsiteX40" fmla="*/ 98812 w 2495698"/>
                  <a:gd name="connsiteY40" fmla="*/ 769689 h 2531525"/>
                  <a:gd name="connsiteX41" fmla="*/ 380240 w 2495698"/>
                  <a:gd name="connsiteY41" fmla="*/ 774423 h 2531525"/>
                  <a:gd name="connsiteX42" fmla="*/ 516679 w 2495698"/>
                  <a:gd name="connsiteY42" fmla="*/ 590627 h 2531525"/>
                  <a:gd name="connsiteX43" fmla="*/ 422419 w 2495698"/>
                  <a:gd name="connsiteY43" fmla="*/ 299900 h 2531525"/>
                  <a:gd name="connsiteX44" fmla="*/ 746189 w 2495698"/>
                  <a:gd name="connsiteY44" fmla="*/ 97585 h 2531525"/>
                  <a:gd name="connsiteX45" fmla="*/ 972292 w 2495698"/>
                  <a:gd name="connsiteY45" fmla="*/ 315656 h 2531525"/>
                  <a:gd name="connsiteX46" fmla="*/ 970019 w 2495698"/>
                  <a:gd name="connsiteY46" fmla="*/ 317076 h 2531525"/>
                  <a:gd name="connsiteX47" fmla="*/ 1248316 w 2495698"/>
                  <a:gd name="connsiteY47" fmla="*/ 277231 h 2531525"/>
                  <a:gd name="connsiteX48" fmla="*/ 1391137 w 2495698"/>
                  <a:gd name="connsiteY48" fmla="*/ 0 h 2531525"/>
                  <a:gd name="connsiteX49" fmla="*/ 1759910 w 2495698"/>
                  <a:gd name="connsiteY49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232276 w 2495698"/>
                  <a:gd name="connsiteY34" fmla="*/ 2043090 h 2531525"/>
                  <a:gd name="connsiteX35" fmla="*/ 70927 w 2495698"/>
                  <a:gd name="connsiteY35" fmla="*/ 1697078 h 2531525"/>
                  <a:gd name="connsiteX36" fmla="*/ 279495 w 2495698"/>
                  <a:gd name="connsiteY36" fmla="*/ 1527966 h 2531525"/>
                  <a:gd name="connsiteX37" fmla="*/ 245586 w 2495698"/>
                  <a:gd name="connsiteY37" fmla="*/ 1274796 h 2531525"/>
                  <a:gd name="connsiteX38" fmla="*/ 0 w 2495698"/>
                  <a:gd name="connsiteY38" fmla="*/ 1138462 h 2531525"/>
                  <a:gd name="connsiteX39" fmla="*/ 98812 w 2495698"/>
                  <a:gd name="connsiteY39" fmla="*/ 769689 h 2531525"/>
                  <a:gd name="connsiteX40" fmla="*/ 380240 w 2495698"/>
                  <a:gd name="connsiteY40" fmla="*/ 774423 h 2531525"/>
                  <a:gd name="connsiteX41" fmla="*/ 516679 w 2495698"/>
                  <a:gd name="connsiteY41" fmla="*/ 590627 h 2531525"/>
                  <a:gd name="connsiteX42" fmla="*/ 422419 w 2495698"/>
                  <a:gd name="connsiteY42" fmla="*/ 299900 h 2531525"/>
                  <a:gd name="connsiteX43" fmla="*/ 746189 w 2495698"/>
                  <a:gd name="connsiteY43" fmla="*/ 97585 h 2531525"/>
                  <a:gd name="connsiteX44" fmla="*/ 972292 w 2495698"/>
                  <a:gd name="connsiteY44" fmla="*/ 315656 h 2531525"/>
                  <a:gd name="connsiteX45" fmla="*/ 970019 w 2495698"/>
                  <a:gd name="connsiteY45" fmla="*/ 317076 h 2531525"/>
                  <a:gd name="connsiteX46" fmla="*/ 1248316 w 2495698"/>
                  <a:gd name="connsiteY46" fmla="*/ 277231 h 2531525"/>
                  <a:gd name="connsiteX47" fmla="*/ 1391137 w 2495698"/>
                  <a:gd name="connsiteY47" fmla="*/ 0 h 2531525"/>
                  <a:gd name="connsiteX48" fmla="*/ 1759910 w 2495698"/>
                  <a:gd name="connsiteY48" fmla="*/ 98812 h 253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495698" h="2531525">
                    <a:moveTo>
                      <a:pt x="1365628" y="832740"/>
                    </a:moveTo>
                    <a:cubicBezTo>
                      <a:pt x="1121373" y="767293"/>
                      <a:pt x="870309" y="912244"/>
                      <a:pt x="804861" y="1156499"/>
                    </a:cubicBezTo>
                    <a:cubicBezTo>
                      <a:pt x="739413" y="1400754"/>
                      <a:pt x="884365" y="1651818"/>
                      <a:pt x="1128620" y="1717266"/>
                    </a:cubicBezTo>
                    <a:cubicBezTo>
                      <a:pt x="1372875" y="1782713"/>
                      <a:pt x="1623939" y="1637762"/>
                      <a:pt x="1689387" y="1393507"/>
                    </a:cubicBezTo>
                    <a:cubicBezTo>
                      <a:pt x="1754835" y="1149252"/>
                      <a:pt x="1609883" y="898188"/>
                      <a:pt x="1365628" y="832740"/>
                    </a:cubicBezTo>
                    <a:close/>
                    <a:moveTo>
                      <a:pt x="1447099" y="528685"/>
                    </a:moveTo>
                    <a:cubicBezTo>
                      <a:pt x="1859279" y="639128"/>
                      <a:pt x="2103885" y="1062799"/>
                      <a:pt x="1993442" y="1474978"/>
                    </a:cubicBezTo>
                    <a:cubicBezTo>
                      <a:pt x="1882999" y="1887158"/>
                      <a:pt x="1459328" y="2131764"/>
                      <a:pt x="1047149" y="2021321"/>
                    </a:cubicBezTo>
                    <a:cubicBezTo>
                      <a:pt x="634969" y="1910878"/>
                      <a:pt x="390363" y="1487207"/>
                      <a:pt x="500806" y="1075027"/>
                    </a:cubicBezTo>
                    <a:cubicBezTo>
                      <a:pt x="611249" y="662848"/>
                      <a:pt x="1034920" y="418242"/>
                      <a:pt x="1447099" y="528685"/>
                    </a:cubicBezTo>
                    <a:close/>
                    <a:moveTo>
                      <a:pt x="1476725" y="418119"/>
                    </a:moveTo>
                    <a:cubicBezTo>
                      <a:pt x="1003481" y="291314"/>
                      <a:pt x="517045" y="572157"/>
                      <a:pt x="390240" y="1045401"/>
                    </a:cubicBezTo>
                    <a:cubicBezTo>
                      <a:pt x="263435" y="1518646"/>
                      <a:pt x="544279" y="2005081"/>
                      <a:pt x="1017523" y="2131887"/>
                    </a:cubicBezTo>
                    <a:cubicBezTo>
                      <a:pt x="1490767" y="2258692"/>
                      <a:pt x="1977202" y="1977848"/>
                      <a:pt x="2104008" y="1504604"/>
                    </a:cubicBezTo>
                    <a:cubicBezTo>
                      <a:pt x="2230813" y="1031360"/>
                      <a:pt x="1949969" y="544925"/>
                      <a:pt x="1476725" y="418119"/>
                    </a:cubicBezTo>
                    <a:close/>
                    <a:moveTo>
                      <a:pt x="1759910" y="98812"/>
                    </a:moveTo>
                    <a:cubicBezTo>
                      <a:pt x="1758148" y="203507"/>
                      <a:pt x="1756387" y="308202"/>
                      <a:pt x="1754625" y="412897"/>
                    </a:cubicBezTo>
                    <a:lnTo>
                      <a:pt x="1954704" y="573108"/>
                    </a:lnTo>
                    <a:lnTo>
                      <a:pt x="2234317" y="503581"/>
                    </a:lnTo>
                    <a:lnTo>
                      <a:pt x="2413554" y="840674"/>
                    </a:lnTo>
                    <a:lnTo>
                      <a:pt x="2214321" y="1020292"/>
                    </a:lnTo>
                    <a:cubicBezTo>
                      <a:pt x="2239296" y="1111262"/>
                      <a:pt x="2251067" y="1206519"/>
                      <a:pt x="2246841" y="1303347"/>
                    </a:cubicBezTo>
                    <a:lnTo>
                      <a:pt x="2495698" y="1441496"/>
                    </a:lnTo>
                    <a:lnTo>
                      <a:pt x="2396885" y="1810269"/>
                    </a:lnTo>
                    <a:lnTo>
                      <a:pt x="2094912" y="1805190"/>
                    </a:lnTo>
                    <a:cubicBezTo>
                      <a:pt x="2056732" y="1868983"/>
                      <a:pt x="2010475" y="1926517"/>
                      <a:pt x="1958644" y="1977881"/>
                    </a:cubicBezTo>
                    <a:lnTo>
                      <a:pt x="2057814" y="2236715"/>
                    </a:lnTo>
                    <a:lnTo>
                      <a:pt x="1745078" y="2455696"/>
                    </a:lnTo>
                    <a:lnTo>
                      <a:pt x="1507869" y="2249759"/>
                    </a:lnTo>
                    <a:lnTo>
                      <a:pt x="1251837" y="2272543"/>
                    </a:lnTo>
                    <a:lnTo>
                      <a:pt x="1108065" y="2531525"/>
                    </a:lnTo>
                    <a:lnTo>
                      <a:pt x="739291" y="2432713"/>
                    </a:lnTo>
                    <a:lnTo>
                      <a:pt x="744274" y="2136543"/>
                    </a:lnTo>
                    <a:cubicBezTo>
                      <a:pt x="666128" y="2092006"/>
                      <a:pt x="595548" y="2037539"/>
                      <a:pt x="535891" y="1973098"/>
                    </a:cubicBezTo>
                    <a:lnTo>
                      <a:pt x="232276" y="2043090"/>
                    </a:lnTo>
                    <a:lnTo>
                      <a:pt x="70927" y="1697078"/>
                    </a:lnTo>
                    <a:lnTo>
                      <a:pt x="279495" y="1527966"/>
                    </a:lnTo>
                    <a:cubicBezTo>
                      <a:pt x="257233" y="1446371"/>
                      <a:pt x="245603" y="1361336"/>
                      <a:pt x="245586" y="1274796"/>
                    </a:cubicBezTo>
                    <a:lnTo>
                      <a:pt x="0" y="1138462"/>
                    </a:lnTo>
                    <a:lnTo>
                      <a:pt x="98812" y="769689"/>
                    </a:lnTo>
                    <a:lnTo>
                      <a:pt x="380240" y="774423"/>
                    </a:lnTo>
                    <a:cubicBezTo>
                      <a:pt x="418421" y="707046"/>
                      <a:pt x="464524" y="645614"/>
                      <a:pt x="516679" y="590627"/>
                    </a:cubicBezTo>
                    <a:lnTo>
                      <a:pt x="422419" y="299900"/>
                    </a:lnTo>
                    <a:lnTo>
                      <a:pt x="746189" y="97585"/>
                    </a:lnTo>
                    <a:lnTo>
                      <a:pt x="972292" y="315656"/>
                    </a:lnTo>
                    <a:lnTo>
                      <a:pt x="970019" y="317076"/>
                    </a:lnTo>
                    <a:cubicBezTo>
                      <a:pt x="1058903" y="289108"/>
                      <a:pt x="1152743" y="276181"/>
                      <a:pt x="1248316" y="277231"/>
                    </a:cubicBezTo>
                    <a:lnTo>
                      <a:pt x="1391137" y="0"/>
                    </a:lnTo>
                    <a:lnTo>
                      <a:pt x="1759910" y="988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66628" tIns="83316" rIns="166628" bIns="833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xmlns="" id="{74CF8AB8-4C77-4E78-ABEC-211AB7E51590}"/>
                  </a:ext>
                </a:extLst>
              </p:cNvPr>
              <p:cNvSpPr/>
              <p:nvPr/>
            </p:nvSpPr>
            <p:spPr>
              <a:xfrm rot="13450474" flipV="1">
                <a:off x="4670412" y="1584460"/>
                <a:ext cx="1013980" cy="1028536"/>
              </a:xfrm>
              <a:custGeom>
                <a:avLst/>
                <a:gdLst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540671 w 2495698"/>
                  <a:gd name="connsiteY34" fmla="*/ 1983347 h 2531525"/>
                  <a:gd name="connsiteX35" fmla="*/ 232276 w 2495698"/>
                  <a:gd name="connsiteY35" fmla="*/ 2043090 h 2531525"/>
                  <a:gd name="connsiteX36" fmla="*/ 70927 w 2495698"/>
                  <a:gd name="connsiteY36" fmla="*/ 1697078 h 2531525"/>
                  <a:gd name="connsiteX37" fmla="*/ 279495 w 2495698"/>
                  <a:gd name="connsiteY37" fmla="*/ 1527966 h 2531525"/>
                  <a:gd name="connsiteX38" fmla="*/ 245586 w 2495698"/>
                  <a:gd name="connsiteY38" fmla="*/ 1274796 h 2531525"/>
                  <a:gd name="connsiteX39" fmla="*/ 0 w 2495698"/>
                  <a:gd name="connsiteY39" fmla="*/ 1138462 h 2531525"/>
                  <a:gd name="connsiteX40" fmla="*/ 98812 w 2495698"/>
                  <a:gd name="connsiteY40" fmla="*/ 769689 h 2531525"/>
                  <a:gd name="connsiteX41" fmla="*/ 380240 w 2495698"/>
                  <a:gd name="connsiteY41" fmla="*/ 774423 h 2531525"/>
                  <a:gd name="connsiteX42" fmla="*/ 516679 w 2495698"/>
                  <a:gd name="connsiteY42" fmla="*/ 590627 h 2531525"/>
                  <a:gd name="connsiteX43" fmla="*/ 422419 w 2495698"/>
                  <a:gd name="connsiteY43" fmla="*/ 299900 h 2531525"/>
                  <a:gd name="connsiteX44" fmla="*/ 746189 w 2495698"/>
                  <a:gd name="connsiteY44" fmla="*/ 97585 h 2531525"/>
                  <a:gd name="connsiteX45" fmla="*/ 972292 w 2495698"/>
                  <a:gd name="connsiteY45" fmla="*/ 315656 h 2531525"/>
                  <a:gd name="connsiteX46" fmla="*/ 970019 w 2495698"/>
                  <a:gd name="connsiteY46" fmla="*/ 317076 h 2531525"/>
                  <a:gd name="connsiteX47" fmla="*/ 1248316 w 2495698"/>
                  <a:gd name="connsiteY47" fmla="*/ 277231 h 2531525"/>
                  <a:gd name="connsiteX48" fmla="*/ 1391137 w 2495698"/>
                  <a:gd name="connsiteY48" fmla="*/ 0 h 2531525"/>
                  <a:gd name="connsiteX49" fmla="*/ 1759910 w 2495698"/>
                  <a:gd name="connsiteY49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232276 w 2495698"/>
                  <a:gd name="connsiteY34" fmla="*/ 2043090 h 2531525"/>
                  <a:gd name="connsiteX35" fmla="*/ 70927 w 2495698"/>
                  <a:gd name="connsiteY35" fmla="*/ 1697078 h 2531525"/>
                  <a:gd name="connsiteX36" fmla="*/ 279495 w 2495698"/>
                  <a:gd name="connsiteY36" fmla="*/ 1527966 h 2531525"/>
                  <a:gd name="connsiteX37" fmla="*/ 245586 w 2495698"/>
                  <a:gd name="connsiteY37" fmla="*/ 1274796 h 2531525"/>
                  <a:gd name="connsiteX38" fmla="*/ 0 w 2495698"/>
                  <a:gd name="connsiteY38" fmla="*/ 1138462 h 2531525"/>
                  <a:gd name="connsiteX39" fmla="*/ 98812 w 2495698"/>
                  <a:gd name="connsiteY39" fmla="*/ 769689 h 2531525"/>
                  <a:gd name="connsiteX40" fmla="*/ 380240 w 2495698"/>
                  <a:gd name="connsiteY40" fmla="*/ 774423 h 2531525"/>
                  <a:gd name="connsiteX41" fmla="*/ 516679 w 2495698"/>
                  <a:gd name="connsiteY41" fmla="*/ 590627 h 2531525"/>
                  <a:gd name="connsiteX42" fmla="*/ 422419 w 2495698"/>
                  <a:gd name="connsiteY42" fmla="*/ 299900 h 2531525"/>
                  <a:gd name="connsiteX43" fmla="*/ 746189 w 2495698"/>
                  <a:gd name="connsiteY43" fmla="*/ 97585 h 2531525"/>
                  <a:gd name="connsiteX44" fmla="*/ 972292 w 2495698"/>
                  <a:gd name="connsiteY44" fmla="*/ 315656 h 2531525"/>
                  <a:gd name="connsiteX45" fmla="*/ 970019 w 2495698"/>
                  <a:gd name="connsiteY45" fmla="*/ 317076 h 2531525"/>
                  <a:gd name="connsiteX46" fmla="*/ 1248316 w 2495698"/>
                  <a:gd name="connsiteY46" fmla="*/ 277231 h 2531525"/>
                  <a:gd name="connsiteX47" fmla="*/ 1391137 w 2495698"/>
                  <a:gd name="connsiteY47" fmla="*/ 0 h 2531525"/>
                  <a:gd name="connsiteX48" fmla="*/ 1759910 w 2495698"/>
                  <a:gd name="connsiteY48" fmla="*/ 98812 h 253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495698" h="2531525">
                    <a:moveTo>
                      <a:pt x="1365628" y="832740"/>
                    </a:moveTo>
                    <a:cubicBezTo>
                      <a:pt x="1121373" y="767293"/>
                      <a:pt x="870309" y="912244"/>
                      <a:pt x="804861" y="1156499"/>
                    </a:cubicBezTo>
                    <a:cubicBezTo>
                      <a:pt x="739413" y="1400754"/>
                      <a:pt x="884365" y="1651818"/>
                      <a:pt x="1128620" y="1717266"/>
                    </a:cubicBezTo>
                    <a:cubicBezTo>
                      <a:pt x="1372875" y="1782713"/>
                      <a:pt x="1623939" y="1637762"/>
                      <a:pt x="1689387" y="1393507"/>
                    </a:cubicBezTo>
                    <a:cubicBezTo>
                      <a:pt x="1754835" y="1149252"/>
                      <a:pt x="1609883" y="898188"/>
                      <a:pt x="1365628" y="832740"/>
                    </a:cubicBezTo>
                    <a:close/>
                    <a:moveTo>
                      <a:pt x="1447099" y="528685"/>
                    </a:moveTo>
                    <a:cubicBezTo>
                      <a:pt x="1859279" y="639128"/>
                      <a:pt x="2103885" y="1062799"/>
                      <a:pt x="1993442" y="1474978"/>
                    </a:cubicBezTo>
                    <a:cubicBezTo>
                      <a:pt x="1882999" y="1887158"/>
                      <a:pt x="1459328" y="2131764"/>
                      <a:pt x="1047149" y="2021321"/>
                    </a:cubicBezTo>
                    <a:cubicBezTo>
                      <a:pt x="634969" y="1910878"/>
                      <a:pt x="390363" y="1487207"/>
                      <a:pt x="500806" y="1075027"/>
                    </a:cubicBezTo>
                    <a:cubicBezTo>
                      <a:pt x="611249" y="662848"/>
                      <a:pt x="1034920" y="418242"/>
                      <a:pt x="1447099" y="528685"/>
                    </a:cubicBezTo>
                    <a:close/>
                    <a:moveTo>
                      <a:pt x="1476725" y="418119"/>
                    </a:moveTo>
                    <a:cubicBezTo>
                      <a:pt x="1003481" y="291314"/>
                      <a:pt x="517045" y="572157"/>
                      <a:pt x="390240" y="1045401"/>
                    </a:cubicBezTo>
                    <a:cubicBezTo>
                      <a:pt x="263435" y="1518646"/>
                      <a:pt x="544279" y="2005081"/>
                      <a:pt x="1017523" y="2131887"/>
                    </a:cubicBezTo>
                    <a:cubicBezTo>
                      <a:pt x="1490767" y="2258692"/>
                      <a:pt x="1977202" y="1977848"/>
                      <a:pt x="2104008" y="1504604"/>
                    </a:cubicBezTo>
                    <a:cubicBezTo>
                      <a:pt x="2230813" y="1031360"/>
                      <a:pt x="1949969" y="544925"/>
                      <a:pt x="1476725" y="418119"/>
                    </a:cubicBezTo>
                    <a:close/>
                    <a:moveTo>
                      <a:pt x="1759910" y="98812"/>
                    </a:moveTo>
                    <a:cubicBezTo>
                      <a:pt x="1758148" y="203507"/>
                      <a:pt x="1756387" y="308202"/>
                      <a:pt x="1754625" y="412897"/>
                    </a:cubicBezTo>
                    <a:lnTo>
                      <a:pt x="1954704" y="573108"/>
                    </a:lnTo>
                    <a:lnTo>
                      <a:pt x="2234317" y="503581"/>
                    </a:lnTo>
                    <a:lnTo>
                      <a:pt x="2413554" y="840674"/>
                    </a:lnTo>
                    <a:lnTo>
                      <a:pt x="2214321" y="1020292"/>
                    </a:lnTo>
                    <a:cubicBezTo>
                      <a:pt x="2239296" y="1111262"/>
                      <a:pt x="2251067" y="1206519"/>
                      <a:pt x="2246841" y="1303347"/>
                    </a:cubicBezTo>
                    <a:lnTo>
                      <a:pt x="2495698" y="1441496"/>
                    </a:lnTo>
                    <a:lnTo>
                      <a:pt x="2396885" y="1810269"/>
                    </a:lnTo>
                    <a:lnTo>
                      <a:pt x="2094912" y="1805190"/>
                    </a:lnTo>
                    <a:cubicBezTo>
                      <a:pt x="2056732" y="1868983"/>
                      <a:pt x="2010475" y="1926517"/>
                      <a:pt x="1958644" y="1977881"/>
                    </a:cubicBezTo>
                    <a:lnTo>
                      <a:pt x="2057814" y="2236715"/>
                    </a:lnTo>
                    <a:lnTo>
                      <a:pt x="1745078" y="2455696"/>
                    </a:lnTo>
                    <a:lnTo>
                      <a:pt x="1507869" y="2249759"/>
                    </a:lnTo>
                    <a:lnTo>
                      <a:pt x="1251837" y="2272543"/>
                    </a:lnTo>
                    <a:lnTo>
                      <a:pt x="1108065" y="2531525"/>
                    </a:lnTo>
                    <a:lnTo>
                      <a:pt x="739291" y="2432713"/>
                    </a:lnTo>
                    <a:lnTo>
                      <a:pt x="744274" y="2136543"/>
                    </a:lnTo>
                    <a:cubicBezTo>
                      <a:pt x="666128" y="2092006"/>
                      <a:pt x="595548" y="2037539"/>
                      <a:pt x="535891" y="1973098"/>
                    </a:cubicBezTo>
                    <a:lnTo>
                      <a:pt x="232276" y="2043090"/>
                    </a:lnTo>
                    <a:lnTo>
                      <a:pt x="70927" y="1697078"/>
                    </a:lnTo>
                    <a:lnTo>
                      <a:pt x="279495" y="1527966"/>
                    </a:lnTo>
                    <a:cubicBezTo>
                      <a:pt x="257233" y="1446371"/>
                      <a:pt x="245603" y="1361336"/>
                      <a:pt x="245586" y="1274796"/>
                    </a:cubicBezTo>
                    <a:lnTo>
                      <a:pt x="0" y="1138462"/>
                    </a:lnTo>
                    <a:lnTo>
                      <a:pt x="98812" y="769689"/>
                    </a:lnTo>
                    <a:lnTo>
                      <a:pt x="380240" y="774423"/>
                    </a:lnTo>
                    <a:cubicBezTo>
                      <a:pt x="418421" y="707046"/>
                      <a:pt x="464524" y="645614"/>
                      <a:pt x="516679" y="590627"/>
                    </a:cubicBezTo>
                    <a:lnTo>
                      <a:pt x="422419" y="299900"/>
                    </a:lnTo>
                    <a:lnTo>
                      <a:pt x="746189" y="97585"/>
                    </a:lnTo>
                    <a:lnTo>
                      <a:pt x="972292" y="315656"/>
                    </a:lnTo>
                    <a:lnTo>
                      <a:pt x="970019" y="317076"/>
                    </a:lnTo>
                    <a:cubicBezTo>
                      <a:pt x="1058903" y="289108"/>
                      <a:pt x="1152743" y="276181"/>
                      <a:pt x="1248316" y="277231"/>
                    </a:cubicBezTo>
                    <a:lnTo>
                      <a:pt x="1391137" y="0"/>
                    </a:lnTo>
                    <a:lnTo>
                      <a:pt x="1759910" y="988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66628" tIns="83316" rIns="166628" bIns="833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  <p:sp>
            <p:nvSpPr>
              <p:cNvPr id="84" name="Oval 21">
                <a:extLst>
                  <a:ext uri="{FF2B5EF4-FFF2-40B4-BE49-F238E27FC236}">
                    <a16:creationId xmlns:a16="http://schemas.microsoft.com/office/drawing/2014/main" xmlns="" id="{DB03F738-AA3C-46B8-BD92-538FF35DBFFB}"/>
                  </a:ext>
                </a:extLst>
              </p:cNvPr>
              <p:cNvSpPr/>
              <p:nvPr/>
            </p:nvSpPr>
            <p:spPr>
              <a:xfrm rot="13450474" flipV="1">
                <a:off x="5679220" y="3904645"/>
                <a:ext cx="686225" cy="696076"/>
              </a:xfrm>
              <a:custGeom>
                <a:avLst/>
                <a:gdLst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540671 w 2495698"/>
                  <a:gd name="connsiteY34" fmla="*/ 1983347 h 2531525"/>
                  <a:gd name="connsiteX35" fmla="*/ 232276 w 2495698"/>
                  <a:gd name="connsiteY35" fmla="*/ 2043090 h 2531525"/>
                  <a:gd name="connsiteX36" fmla="*/ 70927 w 2495698"/>
                  <a:gd name="connsiteY36" fmla="*/ 1697078 h 2531525"/>
                  <a:gd name="connsiteX37" fmla="*/ 279495 w 2495698"/>
                  <a:gd name="connsiteY37" fmla="*/ 1527966 h 2531525"/>
                  <a:gd name="connsiteX38" fmla="*/ 245586 w 2495698"/>
                  <a:gd name="connsiteY38" fmla="*/ 1274796 h 2531525"/>
                  <a:gd name="connsiteX39" fmla="*/ 0 w 2495698"/>
                  <a:gd name="connsiteY39" fmla="*/ 1138462 h 2531525"/>
                  <a:gd name="connsiteX40" fmla="*/ 98812 w 2495698"/>
                  <a:gd name="connsiteY40" fmla="*/ 769689 h 2531525"/>
                  <a:gd name="connsiteX41" fmla="*/ 380240 w 2495698"/>
                  <a:gd name="connsiteY41" fmla="*/ 774423 h 2531525"/>
                  <a:gd name="connsiteX42" fmla="*/ 516679 w 2495698"/>
                  <a:gd name="connsiteY42" fmla="*/ 590627 h 2531525"/>
                  <a:gd name="connsiteX43" fmla="*/ 422419 w 2495698"/>
                  <a:gd name="connsiteY43" fmla="*/ 299900 h 2531525"/>
                  <a:gd name="connsiteX44" fmla="*/ 746189 w 2495698"/>
                  <a:gd name="connsiteY44" fmla="*/ 97585 h 2531525"/>
                  <a:gd name="connsiteX45" fmla="*/ 972292 w 2495698"/>
                  <a:gd name="connsiteY45" fmla="*/ 315656 h 2531525"/>
                  <a:gd name="connsiteX46" fmla="*/ 970019 w 2495698"/>
                  <a:gd name="connsiteY46" fmla="*/ 317076 h 2531525"/>
                  <a:gd name="connsiteX47" fmla="*/ 1248316 w 2495698"/>
                  <a:gd name="connsiteY47" fmla="*/ 277231 h 2531525"/>
                  <a:gd name="connsiteX48" fmla="*/ 1391137 w 2495698"/>
                  <a:gd name="connsiteY48" fmla="*/ 0 h 2531525"/>
                  <a:gd name="connsiteX49" fmla="*/ 1759910 w 2495698"/>
                  <a:gd name="connsiteY49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232276 w 2495698"/>
                  <a:gd name="connsiteY34" fmla="*/ 2043090 h 2531525"/>
                  <a:gd name="connsiteX35" fmla="*/ 70927 w 2495698"/>
                  <a:gd name="connsiteY35" fmla="*/ 1697078 h 2531525"/>
                  <a:gd name="connsiteX36" fmla="*/ 279495 w 2495698"/>
                  <a:gd name="connsiteY36" fmla="*/ 1527966 h 2531525"/>
                  <a:gd name="connsiteX37" fmla="*/ 245586 w 2495698"/>
                  <a:gd name="connsiteY37" fmla="*/ 1274796 h 2531525"/>
                  <a:gd name="connsiteX38" fmla="*/ 0 w 2495698"/>
                  <a:gd name="connsiteY38" fmla="*/ 1138462 h 2531525"/>
                  <a:gd name="connsiteX39" fmla="*/ 98812 w 2495698"/>
                  <a:gd name="connsiteY39" fmla="*/ 769689 h 2531525"/>
                  <a:gd name="connsiteX40" fmla="*/ 380240 w 2495698"/>
                  <a:gd name="connsiteY40" fmla="*/ 774423 h 2531525"/>
                  <a:gd name="connsiteX41" fmla="*/ 516679 w 2495698"/>
                  <a:gd name="connsiteY41" fmla="*/ 590627 h 2531525"/>
                  <a:gd name="connsiteX42" fmla="*/ 422419 w 2495698"/>
                  <a:gd name="connsiteY42" fmla="*/ 299900 h 2531525"/>
                  <a:gd name="connsiteX43" fmla="*/ 746189 w 2495698"/>
                  <a:gd name="connsiteY43" fmla="*/ 97585 h 2531525"/>
                  <a:gd name="connsiteX44" fmla="*/ 972292 w 2495698"/>
                  <a:gd name="connsiteY44" fmla="*/ 315656 h 2531525"/>
                  <a:gd name="connsiteX45" fmla="*/ 970019 w 2495698"/>
                  <a:gd name="connsiteY45" fmla="*/ 317076 h 2531525"/>
                  <a:gd name="connsiteX46" fmla="*/ 1248316 w 2495698"/>
                  <a:gd name="connsiteY46" fmla="*/ 277231 h 2531525"/>
                  <a:gd name="connsiteX47" fmla="*/ 1391137 w 2495698"/>
                  <a:gd name="connsiteY47" fmla="*/ 0 h 2531525"/>
                  <a:gd name="connsiteX48" fmla="*/ 1759910 w 2495698"/>
                  <a:gd name="connsiteY48" fmla="*/ 98812 h 253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495698" h="2531525">
                    <a:moveTo>
                      <a:pt x="1365628" y="832740"/>
                    </a:moveTo>
                    <a:cubicBezTo>
                      <a:pt x="1121373" y="767293"/>
                      <a:pt x="870309" y="912244"/>
                      <a:pt x="804861" y="1156499"/>
                    </a:cubicBezTo>
                    <a:cubicBezTo>
                      <a:pt x="739413" y="1400754"/>
                      <a:pt x="884365" y="1651818"/>
                      <a:pt x="1128620" y="1717266"/>
                    </a:cubicBezTo>
                    <a:cubicBezTo>
                      <a:pt x="1372875" y="1782713"/>
                      <a:pt x="1623939" y="1637762"/>
                      <a:pt x="1689387" y="1393507"/>
                    </a:cubicBezTo>
                    <a:cubicBezTo>
                      <a:pt x="1754835" y="1149252"/>
                      <a:pt x="1609883" y="898188"/>
                      <a:pt x="1365628" y="832740"/>
                    </a:cubicBezTo>
                    <a:close/>
                    <a:moveTo>
                      <a:pt x="1447099" y="528685"/>
                    </a:moveTo>
                    <a:cubicBezTo>
                      <a:pt x="1859279" y="639128"/>
                      <a:pt x="2103885" y="1062799"/>
                      <a:pt x="1993442" y="1474978"/>
                    </a:cubicBezTo>
                    <a:cubicBezTo>
                      <a:pt x="1882999" y="1887158"/>
                      <a:pt x="1459328" y="2131764"/>
                      <a:pt x="1047149" y="2021321"/>
                    </a:cubicBezTo>
                    <a:cubicBezTo>
                      <a:pt x="634969" y="1910878"/>
                      <a:pt x="390363" y="1487207"/>
                      <a:pt x="500806" y="1075027"/>
                    </a:cubicBezTo>
                    <a:cubicBezTo>
                      <a:pt x="611249" y="662848"/>
                      <a:pt x="1034920" y="418242"/>
                      <a:pt x="1447099" y="528685"/>
                    </a:cubicBezTo>
                    <a:close/>
                    <a:moveTo>
                      <a:pt x="1476725" y="418119"/>
                    </a:moveTo>
                    <a:cubicBezTo>
                      <a:pt x="1003481" y="291314"/>
                      <a:pt x="517045" y="572157"/>
                      <a:pt x="390240" y="1045401"/>
                    </a:cubicBezTo>
                    <a:cubicBezTo>
                      <a:pt x="263435" y="1518646"/>
                      <a:pt x="544279" y="2005081"/>
                      <a:pt x="1017523" y="2131887"/>
                    </a:cubicBezTo>
                    <a:cubicBezTo>
                      <a:pt x="1490767" y="2258692"/>
                      <a:pt x="1977202" y="1977848"/>
                      <a:pt x="2104008" y="1504604"/>
                    </a:cubicBezTo>
                    <a:cubicBezTo>
                      <a:pt x="2230813" y="1031360"/>
                      <a:pt x="1949969" y="544925"/>
                      <a:pt x="1476725" y="418119"/>
                    </a:cubicBezTo>
                    <a:close/>
                    <a:moveTo>
                      <a:pt x="1759910" y="98812"/>
                    </a:moveTo>
                    <a:cubicBezTo>
                      <a:pt x="1758148" y="203507"/>
                      <a:pt x="1756387" y="308202"/>
                      <a:pt x="1754625" y="412897"/>
                    </a:cubicBezTo>
                    <a:lnTo>
                      <a:pt x="1954704" y="573108"/>
                    </a:lnTo>
                    <a:lnTo>
                      <a:pt x="2234317" y="503581"/>
                    </a:lnTo>
                    <a:lnTo>
                      <a:pt x="2413554" y="840674"/>
                    </a:lnTo>
                    <a:lnTo>
                      <a:pt x="2214321" y="1020292"/>
                    </a:lnTo>
                    <a:cubicBezTo>
                      <a:pt x="2239296" y="1111262"/>
                      <a:pt x="2251067" y="1206519"/>
                      <a:pt x="2246841" y="1303347"/>
                    </a:cubicBezTo>
                    <a:lnTo>
                      <a:pt x="2495698" y="1441496"/>
                    </a:lnTo>
                    <a:lnTo>
                      <a:pt x="2396885" y="1810269"/>
                    </a:lnTo>
                    <a:lnTo>
                      <a:pt x="2094912" y="1805190"/>
                    </a:lnTo>
                    <a:cubicBezTo>
                      <a:pt x="2056732" y="1868983"/>
                      <a:pt x="2010475" y="1926517"/>
                      <a:pt x="1958644" y="1977881"/>
                    </a:cubicBezTo>
                    <a:lnTo>
                      <a:pt x="2057814" y="2236715"/>
                    </a:lnTo>
                    <a:lnTo>
                      <a:pt x="1745078" y="2455696"/>
                    </a:lnTo>
                    <a:lnTo>
                      <a:pt x="1507869" y="2249759"/>
                    </a:lnTo>
                    <a:lnTo>
                      <a:pt x="1251837" y="2272543"/>
                    </a:lnTo>
                    <a:lnTo>
                      <a:pt x="1108065" y="2531525"/>
                    </a:lnTo>
                    <a:lnTo>
                      <a:pt x="739291" y="2432713"/>
                    </a:lnTo>
                    <a:lnTo>
                      <a:pt x="744274" y="2136543"/>
                    </a:lnTo>
                    <a:cubicBezTo>
                      <a:pt x="666128" y="2092006"/>
                      <a:pt x="595548" y="2037539"/>
                      <a:pt x="535891" y="1973098"/>
                    </a:cubicBezTo>
                    <a:lnTo>
                      <a:pt x="232276" y="2043090"/>
                    </a:lnTo>
                    <a:lnTo>
                      <a:pt x="70927" y="1697078"/>
                    </a:lnTo>
                    <a:lnTo>
                      <a:pt x="279495" y="1527966"/>
                    </a:lnTo>
                    <a:cubicBezTo>
                      <a:pt x="257233" y="1446371"/>
                      <a:pt x="245603" y="1361336"/>
                      <a:pt x="245586" y="1274796"/>
                    </a:cubicBezTo>
                    <a:lnTo>
                      <a:pt x="0" y="1138462"/>
                    </a:lnTo>
                    <a:lnTo>
                      <a:pt x="98812" y="769689"/>
                    </a:lnTo>
                    <a:lnTo>
                      <a:pt x="380240" y="774423"/>
                    </a:lnTo>
                    <a:cubicBezTo>
                      <a:pt x="418421" y="707046"/>
                      <a:pt x="464524" y="645614"/>
                      <a:pt x="516679" y="590627"/>
                    </a:cubicBezTo>
                    <a:lnTo>
                      <a:pt x="422419" y="299900"/>
                    </a:lnTo>
                    <a:lnTo>
                      <a:pt x="746189" y="97585"/>
                    </a:lnTo>
                    <a:lnTo>
                      <a:pt x="972292" y="315656"/>
                    </a:lnTo>
                    <a:lnTo>
                      <a:pt x="970019" y="317076"/>
                    </a:lnTo>
                    <a:cubicBezTo>
                      <a:pt x="1058903" y="289108"/>
                      <a:pt x="1152743" y="276181"/>
                      <a:pt x="1248316" y="277231"/>
                    </a:cubicBezTo>
                    <a:lnTo>
                      <a:pt x="1391137" y="0"/>
                    </a:lnTo>
                    <a:lnTo>
                      <a:pt x="1759910" y="988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66628" tIns="83316" rIns="166628" bIns="833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  <p:sp>
            <p:nvSpPr>
              <p:cNvPr id="85" name="Oval 21">
                <a:extLst>
                  <a:ext uri="{FF2B5EF4-FFF2-40B4-BE49-F238E27FC236}">
                    <a16:creationId xmlns:a16="http://schemas.microsoft.com/office/drawing/2014/main" xmlns="" id="{C98616C5-8885-4F80-9349-E2CA181E243D}"/>
                  </a:ext>
                </a:extLst>
              </p:cNvPr>
              <p:cNvSpPr/>
              <p:nvPr/>
            </p:nvSpPr>
            <p:spPr>
              <a:xfrm rot="13450474" flipV="1">
                <a:off x="3986879" y="2239405"/>
                <a:ext cx="686225" cy="696076"/>
              </a:xfrm>
              <a:custGeom>
                <a:avLst/>
                <a:gdLst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540671 w 2495698"/>
                  <a:gd name="connsiteY34" fmla="*/ 1983347 h 2531525"/>
                  <a:gd name="connsiteX35" fmla="*/ 232276 w 2495698"/>
                  <a:gd name="connsiteY35" fmla="*/ 2043090 h 2531525"/>
                  <a:gd name="connsiteX36" fmla="*/ 70927 w 2495698"/>
                  <a:gd name="connsiteY36" fmla="*/ 1697078 h 2531525"/>
                  <a:gd name="connsiteX37" fmla="*/ 279495 w 2495698"/>
                  <a:gd name="connsiteY37" fmla="*/ 1527966 h 2531525"/>
                  <a:gd name="connsiteX38" fmla="*/ 245586 w 2495698"/>
                  <a:gd name="connsiteY38" fmla="*/ 1274796 h 2531525"/>
                  <a:gd name="connsiteX39" fmla="*/ 0 w 2495698"/>
                  <a:gd name="connsiteY39" fmla="*/ 1138462 h 2531525"/>
                  <a:gd name="connsiteX40" fmla="*/ 98812 w 2495698"/>
                  <a:gd name="connsiteY40" fmla="*/ 769689 h 2531525"/>
                  <a:gd name="connsiteX41" fmla="*/ 380240 w 2495698"/>
                  <a:gd name="connsiteY41" fmla="*/ 774423 h 2531525"/>
                  <a:gd name="connsiteX42" fmla="*/ 516679 w 2495698"/>
                  <a:gd name="connsiteY42" fmla="*/ 590627 h 2531525"/>
                  <a:gd name="connsiteX43" fmla="*/ 422419 w 2495698"/>
                  <a:gd name="connsiteY43" fmla="*/ 299900 h 2531525"/>
                  <a:gd name="connsiteX44" fmla="*/ 746189 w 2495698"/>
                  <a:gd name="connsiteY44" fmla="*/ 97585 h 2531525"/>
                  <a:gd name="connsiteX45" fmla="*/ 972292 w 2495698"/>
                  <a:gd name="connsiteY45" fmla="*/ 315656 h 2531525"/>
                  <a:gd name="connsiteX46" fmla="*/ 970019 w 2495698"/>
                  <a:gd name="connsiteY46" fmla="*/ 317076 h 2531525"/>
                  <a:gd name="connsiteX47" fmla="*/ 1248316 w 2495698"/>
                  <a:gd name="connsiteY47" fmla="*/ 277231 h 2531525"/>
                  <a:gd name="connsiteX48" fmla="*/ 1391137 w 2495698"/>
                  <a:gd name="connsiteY48" fmla="*/ 0 h 2531525"/>
                  <a:gd name="connsiteX49" fmla="*/ 1759910 w 2495698"/>
                  <a:gd name="connsiteY49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232276 w 2495698"/>
                  <a:gd name="connsiteY34" fmla="*/ 2043090 h 2531525"/>
                  <a:gd name="connsiteX35" fmla="*/ 70927 w 2495698"/>
                  <a:gd name="connsiteY35" fmla="*/ 1697078 h 2531525"/>
                  <a:gd name="connsiteX36" fmla="*/ 279495 w 2495698"/>
                  <a:gd name="connsiteY36" fmla="*/ 1527966 h 2531525"/>
                  <a:gd name="connsiteX37" fmla="*/ 245586 w 2495698"/>
                  <a:gd name="connsiteY37" fmla="*/ 1274796 h 2531525"/>
                  <a:gd name="connsiteX38" fmla="*/ 0 w 2495698"/>
                  <a:gd name="connsiteY38" fmla="*/ 1138462 h 2531525"/>
                  <a:gd name="connsiteX39" fmla="*/ 98812 w 2495698"/>
                  <a:gd name="connsiteY39" fmla="*/ 769689 h 2531525"/>
                  <a:gd name="connsiteX40" fmla="*/ 380240 w 2495698"/>
                  <a:gd name="connsiteY40" fmla="*/ 774423 h 2531525"/>
                  <a:gd name="connsiteX41" fmla="*/ 516679 w 2495698"/>
                  <a:gd name="connsiteY41" fmla="*/ 590627 h 2531525"/>
                  <a:gd name="connsiteX42" fmla="*/ 422419 w 2495698"/>
                  <a:gd name="connsiteY42" fmla="*/ 299900 h 2531525"/>
                  <a:gd name="connsiteX43" fmla="*/ 746189 w 2495698"/>
                  <a:gd name="connsiteY43" fmla="*/ 97585 h 2531525"/>
                  <a:gd name="connsiteX44" fmla="*/ 972292 w 2495698"/>
                  <a:gd name="connsiteY44" fmla="*/ 315656 h 2531525"/>
                  <a:gd name="connsiteX45" fmla="*/ 970019 w 2495698"/>
                  <a:gd name="connsiteY45" fmla="*/ 317076 h 2531525"/>
                  <a:gd name="connsiteX46" fmla="*/ 1248316 w 2495698"/>
                  <a:gd name="connsiteY46" fmla="*/ 277231 h 2531525"/>
                  <a:gd name="connsiteX47" fmla="*/ 1391137 w 2495698"/>
                  <a:gd name="connsiteY47" fmla="*/ 0 h 2531525"/>
                  <a:gd name="connsiteX48" fmla="*/ 1759910 w 2495698"/>
                  <a:gd name="connsiteY48" fmla="*/ 98812 h 253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495698" h="2531525">
                    <a:moveTo>
                      <a:pt x="1365628" y="832740"/>
                    </a:moveTo>
                    <a:cubicBezTo>
                      <a:pt x="1121373" y="767293"/>
                      <a:pt x="870309" y="912244"/>
                      <a:pt x="804861" y="1156499"/>
                    </a:cubicBezTo>
                    <a:cubicBezTo>
                      <a:pt x="739413" y="1400754"/>
                      <a:pt x="884365" y="1651818"/>
                      <a:pt x="1128620" y="1717266"/>
                    </a:cubicBezTo>
                    <a:cubicBezTo>
                      <a:pt x="1372875" y="1782713"/>
                      <a:pt x="1623939" y="1637762"/>
                      <a:pt x="1689387" y="1393507"/>
                    </a:cubicBezTo>
                    <a:cubicBezTo>
                      <a:pt x="1754835" y="1149252"/>
                      <a:pt x="1609883" y="898188"/>
                      <a:pt x="1365628" y="832740"/>
                    </a:cubicBezTo>
                    <a:close/>
                    <a:moveTo>
                      <a:pt x="1447099" y="528685"/>
                    </a:moveTo>
                    <a:cubicBezTo>
                      <a:pt x="1859279" y="639128"/>
                      <a:pt x="2103885" y="1062799"/>
                      <a:pt x="1993442" y="1474978"/>
                    </a:cubicBezTo>
                    <a:cubicBezTo>
                      <a:pt x="1882999" y="1887158"/>
                      <a:pt x="1459328" y="2131764"/>
                      <a:pt x="1047149" y="2021321"/>
                    </a:cubicBezTo>
                    <a:cubicBezTo>
                      <a:pt x="634969" y="1910878"/>
                      <a:pt x="390363" y="1487207"/>
                      <a:pt x="500806" y="1075027"/>
                    </a:cubicBezTo>
                    <a:cubicBezTo>
                      <a:pt x="611249" y="662848"/>
                      <a:pt x="1034920" y="418242"/>
                      <a:pt x="1447099" y="528685"/>
                    </a:cubicBezTo>
                    <a:close/>
                    <a:moveTo>
                      <a:pt x="1476725" y="418119"/>
                    </a:moveTo>
                    <a:cubicBezTo>
                      <a:pt x="1003481" y="291314"/>
                      <a:pt x="517045" y="572157"/>
                      <a:pt x="390240" y="1045401"/>
                    </a:cubicBezTo>
                    <a:cubicBezTo>
                      <a:pt x="263435" y="1518646"/>
                      <a:pt x="544279" y="2005081"/>
                      <a:pt x="1017523" y="2131887"/>
                    </a:cubicBezTo>
                    <a:cubicBezTo>
                      <a:pt x="1490767" y="2258692"/>
                      <a:pt x="1977202" y="1977848"/>
                      <a:pt x="2104008" y="1504604"/>
                    </a:cubicBezTo>
                    <a:cubicBezTo>
                      <a:pt x="2230813" y="1031360"/>
                      <a:pt x="1949969" y="544925"/>
                      <a:pt x="1476725" y="418119"/>
                    </a:cubicBezTo>
                    <a:close/>
                    <a:moveTo>
                      <a:pt x="1759910" y="98812"/>
                    </a:moveTo>
                    <a:cubicBezTo>
                      <a:pt x="1758148" y="203507"/>
                      <a:pt x="1756387" y="308202"/>
                      <a:pt x="1754625" y="412897"/>
                    </a:cubicBezTo>
                    <a:lnTo>
                      <a:pt x="1954704" y="573108"/>
                    </a:lnTo>
                    <a:lnTo>
                      <a:pt x="2234317" y="503581"/>
                    </a:lnTo>
                    <a:lnTo>
                      <a:pt x="2413554" y="840674"/>
                    </a:lnTo>
                    <a:lnTo>
                      <a:pt x="2214321" y="1020292"/>
                    </a:lnTo>
                    <a:cubicBezTo>
                      <a:pt x="2239296" y="1111262"/>
                      <a:pt x="2251067" y="1206519"/>
                      <a:pt x="2246841" y="1303347"/>
                    </a:cubicBezTo>
                    <a:lnTo>
                      <a:pt x="2495698" y="1441496"/>
                    </a:lnTo>
                    <a:lnTo>
                      <a:pt x="2396885" y="1810269"/>
                    </a:lnTo>
                    <a:lnTo>
                      <a:pt x="2094912" y="1805190"/>
                    </a:lnTo>
                    <a:cubicBezTo>
                      <a:pt x="2056732" y="1868983"/>
                      <a:pt x="2010475" y="1926517"/>
                      <a:pt x="1958644" y="1977881"/>
                    </a:cubicBezTo>
                    <a:lnTo>
                      <a:pt x="2057814" y="2236715"/>
                    </a:lnTo>
                    <a:lnTo>
                      <a:pt x="1745078" y="2455696"/>
                    </a:lnTo>
                    <a:lnTo>
                      <a:pt x="1507869" y="2249759"/>
                    </a:lnTo>
                    <a:lnTo>
                      <a:pt x="1251837" y="2272543"/>
                    </a:lnTo>
                    <a:lnTo>
                      <a:pt x="1108065" y="2531525"/>
                    </a:lnTo>
                    <a:lnTo>
                      <a:pt x="739291" y="2432713"/>
                    </a:lnTo>
                    <a:lnTo>
                      <a:pt x="744274" y="2136543"/>
                    </a:lnTo>
                    <a:cubicBezTo>
                      <a:pt x="666128" y="2092006"/>
                      <a:pt x="595548" y="2037539"/>
                      <a:pt x="535891" y="1973098"/>
                    </a:cubicBezTo>
                    <a:lnTo>
                      <a:pt x="232276" y="2043090"/>
                    </a:lnTo>
                    <a:lnTo>
                      <a:pt x="70927" y="1697078"/>
                    </a:lnTo>
                    <a:lnTo>
                      <a:pt x="279495" y="1527966"/>
                    </a:lnTo>
                    <a:cubicBezTo>
                      <a:pt x="257233" y="1446371"/>
                      <a:pt x="245603" y="1361336"/>
                      <a:pt x="245586" y="1274796"/>
                    </a:cubicBezTo>
                    <a:lnTo>
                      <a:pt x="0" y="1138462"/>
                    </a:lnTo>
                    <a:lnTo>
                      <a:pt x="98812" y="769689"/>
                    </a:lnTo>
                    <a:lnTo>
                      <a:pt x="380240" y="774423"/>
                    </a:lnTo>
                    <a:cubicBezTo>
                      <a:pt x="418421" y="707046"/>
                      <a:pt x="464524" y="645614"/>
                      <a:pt x="516679" y="590627"/>
                    </a:cubicBezTo>
                    <a:lnTo>
                      <a:pt x="422419" y="299900"/>
                    </a:lnTo>
                    <a:lnTo>
                      <a:pt x="746189" y="97585"/>
                    </a:lnTo>
                    <a:lnTo>
                      <a:pt x="972292" y="315656"/>
                    </a:lnTo>
                    <a:lnTo>
                      <a:pt x="970019" y="317076"/>
                    </a:lnTo>
                    <a:cubicBezTo>
                      <a:pt x="1058903" y="289108"/>
                      <a:pt x="1152743" y="276181"/>
                      <a:pt x="1248316" y="277231"/>
                    </a:cubicBezTo>
                    <a:lnTo>
                      <a:pt x="1391137" y="0"/>
                    </a:lnTo>
                    <a:lnTo>
                      <a:pt x="1759910" y="988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66628" tIns="83316" rIns="166628" bIns="833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  <p:sp>
            <p:nvSpPr>
              <p:cNvPr id="79" name="Oval 21">
                <a:extLst>
                  <a:ext uri="{FF2B5EF4-FFF2-40B4-BE49-F238E27FC236}">
                    <a16:creationId xmlns:a16="http://schemas.microsoft.com/office/drawing/2014/main" xmlns="" id="{4B212656-E498-4E57-9DC3-FA9417531058}"/>
                  </a:ext>
                </a:extLst>
              </p:cNvPr>
              <p:cNvSpPr/>
              <p:nvPr/>
            </p:nvSpPr>
            <p:spPr>
              <a:xfrm rot="13450474" flipV="1">
                <a:off x="4291584" y="2528891"/>
                <a:ext cx="1771637" cy="1797070"/>
              </a:xfrm>
              <a:custGeom>
                <a:avLst/>
                <a:gdLst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536736 w 2495698"/>
                  <a:gd name="connsiteY30" fmla="*/ 2229547 h 2531525"/>
                  <a:gd name="connsiteX31" fmla="*/ 1251837 w 2495698"/>
                  <a:gd name="connsiteY31" fmla="*/ 2272543 h 2531525"/>
                  <a:gd name="connsiteX32" fmla="*/ 1108065 w 2495698"/>
                  <a:gd name="connsiteY32" fmla="*/ 2531525 h 2531525"/>
                  <a:gd name="connsiteX33" fmla="*/ 739291 w 2495698"/>
                  <a:gd name="connsiteY33" fmla="*/ 2432713 h 2531525"/>
                  <a:gd name="connsiteX34" fmla="*/ 744274 w 2495698"/>
                  <a:gd name="connsiteY34" fmla="*/ 2136543 h 2531525"/>
                  <a:gd name="connsiteX35" fmla="*/ 535891 w 2495698"/>
                  <a:gd name="connsiteY35" fmla="*/ 1973098 h 2531525"/>
                  <a:gd name="connsiteX36" fmla="*/ 540671 w 2495698"/>
                  <a:gd name="connsiteY36" fmla="*/ 1983347 h 2531525"/>
                  <a:gd name="connsiteX37" fmla="*/ 232276 w 2495698"/>
                  <a:gd name="connsiteY37" fmla="*/ 2043090 h 2531525"/>
                  <a:gd name="connsiteX38" fmla="*/ 70927 w 2495698"/>
                  <a:gd name="connsiteY38" fmla="*/ 1697078 h 2531525"/>
                  <a:gd name="connsiteX39" fmla="*/ 279495 w 2495698"/>
                  <a:gd name="connsiteY39" fmla="*/ 1527966 h 2531525"/>
                  <a:gd name="connsiteX40" fmla="*/ 245586 w 2495698"/>
                  <a:gd name="connsiteY40" fmla="*/ 1274796 h 2531525"/>
                  <a:gd name="connsiteX41" fmla="*/ 0 w 2495698"/>
                  <a:gd name="connsiteY41" fmla="*/ 1138462 h 2531525"/>
                  <a:gd name="connsiteX42" fmla="*/ 98812 w 2495698"/>
                  <a:gd name="connsiteY42" fmla="*/ 769689 h 2531525"/>
                  <a:gd name="connsiteX43" fmla="*/ 380240 w 2495698"/>
                  <a:gd name="connsiteY43" fmla="*/ 774423 h 2531525"/>
                  <a:gd name="connsiteX44" fmla="*/ 516679 w 2495698"/>
                  <a:gd name="connsiteY44" fmla="*/ 590627 h 2531525"/>
                  <a:gd name="connsiteX45" fmla="*/ 422419 w 2495698"/>
                  <a:gd name="connsiteY45" fmla="*/ 299900 h 2531525"/>
                  <a:gd name="connsiteX46" fmla="*/ 746189 w 2495698"/>
                  <a:gd name="connsiteY46" fmla="*/ 97585 h 2531525"/>
                  <a:gd name="connsiteX47" fmla="*/ 972292 w 2495698"/>
                  <a:gd name="connsiteY47" fmla="*/ 315656 h 2531525"/>
                  <a:gd name="connsiteX48" fmla="*/ 970019 w 2495698"/>
                  <a:gd name="connsiteY48" fmla="*/ 317076 h 2531525"/>
                  <a:gd name="connsiteX49" fmla="*/ 1248316 w 2495698"/>
                  <a:gd name="connsiteY49" fmla="*/ 277231 h 2531525"/>
                  <a:gd name="connsiteX50" fmla="*/ 1238669 w 2495698"/>
                  <a:gd name="connsiteY50" fmla="*/ 274647 h 2531525"/>
                  <a:gd name="connsiteX51" fmla="*/ 1391137 w 2495698"/>
                  <a:gd name="connsiteY51" fmla="*/ 0 h 2531525"/>
                  <a:gd name="connsiteX52" fmla="*/ 1759910 w 2495698"/>
                  <a:gd name="connsiteY52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238669 w 2495698"/>
                  <a:gd name="connsiteY49" fmla="*/ 274647 h 2531525"/>
                  <a:gd name="connsiteX50" fmla="*/ 1391137 w 2495698"/>
                  <a:gd name="connsiteY50" fmla="*/ 0 h 2531525"/>
                  <a:gd name="connsiteX51" fmla="*/ 1759910 w 2495698"/>
                  <a:gd name="connsiteY51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744979 w 2495698"/>
                  <a:gd name="connsiteY17" fmla="*/ 410312 h 2531525"/>
                  <a:gd name="connsiteX18" fmla="*/ 1954704 w 2495698"/>
                  <a:gd name="connsiteY18" fmla="*/ 573108 h 2531525"/>
                  <a:gd name="connsiteX19" fmla="*/ 2234317 w 2495698"/>
                  <a:gd name="connsiteY19" fmla="*/ 503581 h 2531525"/>
                  <a:gd name="connsiteX20" fmla="*/ 2413554 w 2495698"/>
                  <a:gd name="connsiteY20" fmla="*/ 840674 h 2531525"/>
                  <a:gd name="connsiteX21" fmla="*/ 2214321 w 2495698"/>
                  <a:gd name="connsiteY21" fmla="*/ 1020292 h 2531525"/>
                  <a:gd name="connsiteX22" fmla="*/ 2246841 w 2495698"/>
                  <a:gd name="connsiteY22" fmla="*/ 1303347 h 2531525"/>
                  <a:gd name="connsiteX23" fmla="*/ 2495698 w 2495698"/>
                  <a:gd name="connsiteY23" fmla="*/ 1441496 h 2531525"/>
                  <a:gd name="connsiteX24" fmla="*/ 2396885 w 2495698"/>
                  <a:gd name="connsiteY24" fmla="*/ 1810269 h 2531525"/>
                  <a:gd name="connsiteX25" fmla="*/ 2094912 w 2495698"/>
                  <a:gd name="connsiteY25" fmla="*/ 1805190 h 2531525"/>
                  <a:gd name="connsiteX26" fmla="*/ 1958644 w 2495698"/>
                  <a:gd name="connsiteY26" fmla="*/ 1977881 h 2531525"/>
                  <a:gd name="connsiteX27" fmla="*/ 2057814 w 2495698"/>
                  <a:gd name="connsiteY27" fmla="*/ 2236715 h 2531525"/>
                  <a:gd name="connsiteX28" fmla="*/ 1745078 w 2495698"/>
                  <a:gd name="connsiteY28" fmla="*/ 2455696 h 2531525"/>
                  <a:gd name="connsiteX29" fmla="*/ 1507869 w 2495698"/>
                  <a:gd name="connsiteY29" fmla="*/ 2249759 h 2531525"/>
                  <a:gd name="connsiteX30" fmla="*/ 1251837 w 2495698"/>
                  <a:gd name="connsiteY30" fmla="*/ 2272543 h 2531525"/>
                  <a:gd name="connsiteX31" fmla="*/ 1108065 w 2495698"/>
                  <a:gd name="connsiteY31" fmla="*/ 2531525 h 2531525"/>
                  <a:gd name="connsiteX32" fmla="*/ 739291 w 2495698"/>
                  <a:gd name="connsiteY32" fmla="*/ 2432713 h 2531525"/>
                  <a:gd name="connsiteX33" fmla="*/ 744274 w 2495698"/>
                  <a:gd name="connsiteY33" fmla="*/ 2136543 h 2531525"/>
                  <a:gd name="connsiteX34" fmla="*/ 535891 w 2495698"/>
                  <a:gd name="connsiteY34" fmla="*/ 1973098 h 2531525"/>
                  <a:gd name="connsiteX35" fmla="*/ 540671 w 2495698"/>
                  <a:gd name="connsiteY35" fmla="*/ 1983347 h 2531525"/>
                  <a:gd name="connsiteX36" fmla="*/ 232276 w 2495698"/>
                  <a:gd name="connsiteY36" fmla="*/ 2043090 h 2531525"/>
                  <a:gd name="connsiteX37" fmla="*/ 70927 w 2495698"/>
                  <a:gd name="connsiteY37" fmla="*/ 1697078 h 2531525"/>
                  <a:gd name="connsiteX38" fmla="*/ 279495 w 2495698"/>
                  <a:gd name="connsiteY38" fmla="*/ 1527966 h 2531525"/>
                  <a:gd name="connsiteX39" fmla="*/ 245586 w 2495698"/>
                  <a:gd name="connsiteY39" fmla="*/ 1274796 h 2531525"/>
                  <a:gd name="connsiteX40" fmla="*/ 0 w 2495698"/>
                  <a:gd name="connsiteY40" fmla="*/ 1138462 h 2531525"/>
                  <a:gd name="connsiteX41" fmla="*/ 98812 w 2495698"/>
                  <a:gd name="connsiteY41" fmla="*/ 769689 h 2531525"/>
                  <a:gd name="connsiteX42" fmla="*/ 380240 w 2495698"/>
                  <a:gd name="connsiteY42" fmla="*/ 774423 h 2531525"/>
                  <a:gd name="connsiteX43" fmla="*/ 516679 w 2495698"/>
                  <a:gd name="connsiteY43" fmla="*/ 590627 h 2531525"/>
                  <a:gd name="connsiteX44" fmla="*/ 422419 w 2495698"/>
                  <a:gd name="connsiteY44" fmla="*/ 299900 h 2531525"/>
                  <a:gd name="connsiteX45" fmla="*/ 746189 w 2495698"/>
                  <a:gd name="connsiteY45" fmla="*/ 97585 h 2531525"/>
                  <a:gd name="connsiteX46" fmla="*/ 972292 w 2495698"/>
                  <a:gd name="connsiteY46" fmla="*/ 315656 h 2531525"/>
                  <a:gd name="connsiteX47" fmla="*/ 970019 w 2495698"/>
                  <a:gd name="connsiteY47" fmla="*/ 317076 h 2531525"/>
                  <a:gd name="connsiteX48" fmla="*/ 1248316 w 2495698"/>
                  <a:gd name="connsiteY48" fmla="*/ 277231 h 2531525"/>
                  <a:gd name="connsiteX49" fmla="*/ 1391137 w 2495698"/>
                  <a:gd name="connsiteY49" fmla="*/ 0 h 2531525"/>
                  <a:gd name="connsiteX50" fmla="*/ 1759910 w 2495698"/>
                  <a:gd name="connsiteY50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540671 w 2495698"/>
                  <a:gd name="connsiteY34" fmla="*/ 1983347 h 2531525"/>
                  <a:gd name="connsiteX35" fmla="*/ 232276 w 2495698"/>
                  <a:gd name="connsiteY35" fmla="*/ 2043090 h 2531525"/>
                  <a:gd name="connsiteX36" fmla="*/ 70927 w 2495698"/>
                  <a:gd name="connsiteY36" fmla="*/ 1697078 h 2531525"/>
                  <a:gd name="connsiteX37" fmla="*/ 279495 w 2495698"/>
                  <a:gd name="connsiteY37" fmla="*/ 1527966 h 2531525"/>
                  <a:gd name="connsiteX38" fmla="*/ 245586 w 2495698"/>
                  <a:gd name="connsiteY38" fmla="*/ 1274796 h 2531525"/>
                  <a:gd name="connsiteX39" fmla="*/ 0 w 2495698"/>
                  <a:gd name="connsiteY39" fmla="*/ 1138462 h 2531525"/>
                  <a:gd name="connsiteX40" fmla="*/ 98812 w 2495698"/>
                  <a:gd name="connsiteY40" fmla="*/ 769689 h 2531525"/>
                  <a:gd name="connsiteX41" fmla="*/ 380240 w 2495698"/>
                  <a:gd name="connsiteY41" fmla="*/ 774423 h 2531525"/>
                  <a:gd name="connsiteX42" fmla="*/ 516679 w 2495698"/>
                  <a:gd name="connsiteY42" fmla="*/ 590627 h 2531525"/>
                  <a:gd name="connsiteX43" fmla="*/ 422419 w 2495698"/>
                  <a:gd name="connsiteY43" fmla="*/ 299900 h 2531525"/>
                  <a:gd name="connsiteX44" fmla="*/ 746189 w 2495698"/>
                  <a:gd name="connsiteY44" fmla="*/ 97585 h 2531525"/>
                  <a:gd name="connsiteX45" fmla="*/ 972292 w 2495698"/>
                  <a:gd name="connsiteY45" fmla="*/ 315656 h 2531525"/>
                  <a:gd name="connsiteX46" fmla="*/ 970019 w 2495698"/>
                  <a:gd name="connsiteY46" fmla="*/ 317076 h 2531525"/>
                  <a:gd name="connsiteX47" fmla="*/ 1248316 w 2495698"/>
                  <a:gd name="connsiteY47" fmla="*/ 277231 h 2531525"/>
                  <a:gd name="connsiteX48" fmla="*/ 1391137 w 2495698"/>
                  <a:gd name="connsiteY48" fmla="*/ 0 h 2531525"/>
                  <a:gd name="connsiteX49" fmla="*/ 1759910 w 2495698"/>
                  <a:gd name="connsiteY49" fmla="*/ 98812 h 2531525"/>
                  <a:gd name="connsiteX0" fmla="*/ 1365628 w 2495698"/>
                  <a:gd name="connsiteY0" fmla="*/ 832740 h 2531525"/>
                  <a:gd name="connsiteX1" fmla="*/ 804861 w 2495698"/>
                  <a:gd name="connsiteY1" fmla="*/ 1156499 h 2531525"/>
                  <a:gd name="connsiteX2" fmla="*/ 1128620 w 2495698"/>
                  <a:gd name="connsiteY2" fmla="*/ 1717266 h 2531525"/>
                  <a:gd name="connsiteX3" fmla="*/ 1689387 w 2495698"/>
                  <a:gd name="connsiteY3" fmla="*/ 1393507 h 2531525"/>
                  <a:gd name="connsiteX4" fmla="*/ 1365628 w 2495698"/>
                  <a:gd name="connsiteY4" fmla="*/ 832740 h 2531525"/>
                  <a:gd name="connsiteX5" fmla="*/ 1447099 w 2495698"/>
                  <a:gd name="connsiteY5" fmla="*/ 528685 h 2531525"/>
                  <a:gd name="connsiteX6" fmla="*/ 1993442 w 2495698"/>
                  <a:gd name="connsiteY6" fmla="*/ 1474978 h 2531525"/>
                  <a:gd name="connsiteX7" fmla="*/ 1047149 w 2495698"/>
                  <a:gd name="connsiteY7" fmla="*/ 2021321 h 2531525"/>
                  <a:gd name="connsiteX8" fmla="*/ 500806 w 2495698"/>
                  <a:gd name="connsiteY8" fmla="*/ 1075027 h 2531525"/>
                  <a:gd name="connsiteX9" fmla="*/ 1447099 w 2495698"/>
                  <a:gd name="connsiteY9" fmla="*/ 528685 h 2531525"/>
                  <a:gd name="connsiteX10" fmla="*/ 1476725 w 2495698"/>
                  <a:gd name="connsiteY10" fmla="*/ 418119 h 2531525"/>
                  <a:gd name="connsiteX11" fmla="*/ 390240 w 2495698"/>
                  <a:gd name="connsiteY11" fmla="*/ 1045401 h 2531525"/>
                  <a:gd name="connsiteX12" fmla="*/ 1017523 w 2495698"/>
                  <a:gd name="connsiteY12" fmla="*/ 2131887 h 2531525"/>
                  <a:gd name="connsiteX13" fmla="*/ 2104008 w 2495698"/>
                  <a:gd name="connsiteY13" fmla="*/ 1504604 h 2531525"/>
                  <a:gd name="connsiteX14" fmla="*/ 1476725 w 2495698"/>
                  <a:gd name="connsiteY14" fmla="*/ 418119 h 2531525"/>
                  <a:gd name="connsiteX15" fmla="*/ 1759910 w 2495698"/>
                  <a:gd name="connsiteY15" fmla="*/ 98812 h 2531525"/>
                  <a:gd name="connsiteX16" fmla="*/ 1754625 w 2495698"/>
                  <a:gd name="connsiteY16" fmla="*/ 412897 h 2531525"/>
                  <a:gd name="connsiteX17" fmla="*/ 1954704 w 2495698"/>
                  <a:gd name="connsiteY17" fmla="*/ 573108 h 2531525"/>
                  <a:gd name="connsiteX18" fmla="*/ 2234317 w 2495698"/>
                  <a:gd name="connsiteY18" fmla="*/ 503581 h 2531525"/>
                  <a:gd name="connsiteX19" fmla="*/ 2413554 w 2495698"/>
                  <a:gd name="connsiteY19" fmla="*/ 840674 h 2531525"/>
                  <a:gd name="connsiteX20" fmla="*/ 2214321 w 2495698"/>
                  <a:gd name="connsiteY20" fmla="*/ 1020292 h 2531525"/>
                  <a:gd name="connsiteX21" fmla="*/ 2246841 w 2495698"/>
                  <a:gd name="connsiteY21" fmla="*/ 1303347 h 2531525"/>
                  <a:gd name="connsiteX22" fmla="*/ 2495698 w 2495698"/>
                  <a:gd name="connsiteY22" fmla="*/ 1441496 h 2531525"/>
                  <a:gd name="connsiteX23" fmla="*/ 2396885 w 2495698"/>
                  <a:gd name="connsiteY23" fmla="*/ 1810269 h 2531525"/>
                  <a:gd name="connsiteX24" fmla="*/ 2094912 w 2495698"/>
                  <a:gd name="connsiteY24" fmla="*/ 1805190 h 2531525"/>
                  <a:gd name="connsiteX25" fmla="*/ 1958644 w 2495698"/>
                  <a:gd name="connsiteY25" fmla="*/ 1977881 h 2531525"/>
                  <a:gd name="connsiteX26" fmla="*/ 2057814 w 2495698"/>
                  <a:gd name="connsiteY26" fmla="*/ 2236715 h 2531525"/>
                  <a:gd name="connsiteX27" fmla="*/ 1745078 w 2495698"/>
                  <a:gd name="connsiteY27" fmla="*/ 2455696 h 2531525"/>
                  <a:gd name="connsiteX28" fmla="*/ 1507869 w 2495698"/>
                  <a:gd name="connsiteY28" fmla="*/ 2249759 h 2531525"/>
                  <a:gd name="connsiteX29" fmla="*/ 1251837 w 2495698"/>
                  <a:gd name="connsiteY29" fmla="*/ 2272543 h 2531525"/>
                  <a:gd name="connsiteX30" fmla="*/ 1108065 w 2495698"/>
                  <a:gd name="connsiteY30" fmla="*/ 2531525 h 2531525"/>
                  <a:gd name="connsiteX31" fmla="*/ 739291 w 2495698"/>
                  <a:gd name="connsiteY31" fmla="*/ 2432713 h 2531525"/>
                  <a:gd name="connsiteX32" fmla="*/ 744274 w 2495698"/>
                  <a:gd name="connsiteY32" fmla="*/ 2136543 h 2531525"/>
                  <a:gd name="connsiteX33" fmla="*/ 535891 w 2495698"/>
                  <a:gd name="connsiteY33" fmla="*/ 1973098 h 2531525"/>
                  <a:gd name="connsiteX34" fmla="*/ 232276 w 2495698"/>
                  <a:gd name="connsiteY34" fmla="*/ 2043090 h 2531525"/>
                  <a:gd name="connsiteX35" fmla="*/ 70927 w 2495698"/>
                  <a:gd name="connsiteY35" fmla="*/ 1697078 h 2531525"/>
                  <a:gd name="connsiteX36" fmla="*/ 279495 w 2495698"/>
                  <a:gd name="connsiteY36" fmla="*/ 1527966 h 2531525"/>
                  <a:gd name="connsiteX37" fmla="*/ 245586 w 2495698"/>
                  <a:gd name="connsiteY37" fmla="*/ 1274796 h 2531525"/>
                  <a:gd name="connsiteX38" fmla="*/ 0 w 2495698"/>
                  <a:gd name="connsiteY38" fmla="*/ 1138462 h 2531525"/>
                  <a:gd name="connsiteX39" fmla="*/ 98812 w 2495698"/>
                  <a:gd name="connsiteY39" fmla="*/ 769689 h 2531525"/>
                  <a:gd name="connsiteX40" fmla="*/ 380240 w 2495698"/>
                  <a:gd name="connsiteY40" fmla="*/ 774423 h 2531525"/>
                  <a:gd name="connsiteX41" fmla="*/ 516679 w 2495698"/>
                  <a:gd name="connsiteY41" fmla="*/ 590627 h 2531525"/>
                  <a:gd name="connsiteX42" fmla="*/ 422419 w 2495698"/>
                  <a:gd name="connsiteY42" fmla="*/ 299900 h 2531525"/>
                  <a:gd name="connsiteX43" fmla="*/ 746189 w 2495698"/>
                  <a:gd name="connsiteY43" fmla="*/ 97585 h 2531525"/>
                  <a:gd name="connsiteX44" fmla="*/ 972292 w 2495698"/>
                  <a:gd name="connsiteY44" fmla="*/ 315656 h 2531525"/>
                  <a:gd name="connsiteX45" fmla="*/ 970019 w 2495698"/>
                  <a:gd name="connsiteY45" fmla="*/ 317076 h 2531525"/>
                  <a:gd name="connsiteX46" fmla="*/ 1248316 w 2495698"/>
                  <a:gd name="connsiteY46" fmla="*/ 277231 h 2531525"/>
                  <a:gd name="connsiteX47" fmla="*/ 1391137 w 2495698"/>
                  <a:gd name="connsiteY47" fmla="*/ 0 h 2531525"/>
                  <a:gd name="connsiteX48" fmla="*/ 1759910 w 2495698"/>
                  <a:gd name="connsiteY48" fmla="*/ 98812 h 253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495698" h="2531525">
                    <a:moveTo>
                      <a:pt x="1365628" y="832740"/>
                    </a:moveTo>
                    <a:cubicBezTo>
                      <a:pt x="1121373" y="767293"/>
                      <a:pt x="870309" y="912244"/>
                      <a:pt x="804861" y="1156499"/>
                    </a:cubicBezTo>
                    <a:cubicBezTo>
                      <a:pt x="739413" y="1400754"/>
                      <a:pt x="884365" y="1651818"/>
                      <a:pt x="1128620" y="1717266"/>
                    </a:cubicBezTo>
                    <a:cubicBezTo>
                      <a:pt x="1372875" y="1782713"/>
                      <a:pt x="1623939" y="1637762"/>
                      <a:pt x="1689387" y="1393507"/>
                    </a:cubicBezTo>
                    <a:cubicBezTo>
                      <a:pt x="1754835" y="1149252"/>
                      <a:pt x="1609883" y="898188"/>
                      <a:pt x="1365628" y="832740"/>
                    </a:cubicBezTo>
                    <a:close/>
                    <a:moveTo>
                      <a:pt x="1447099" y="528685"/>
                    </a:moveTo>
                    <a:cubicBezTo>
                      <a:pt x="1859279" y="639128"/>
                      <a:pt x="2103885" y="1062799"/>
                      <a:pt x="1993442" y="1474978"/>
                    </a:cubicBezTo>
                    <a:cubicBezTo>
                      <a:pt x="1882999" y="1887158"/>
                      <a:pt x="1459328" y="2131764"/>
                      <a:pt x="1047149" y="2021321"/>
                    </a:cubicBezTo>
                    <a:cubicBezTo>
                      <a:pt x="634969" y="1910878"/>
                      <a:pt x="390363" y="1487207"/>
                      <a:pt x="500806" y="1075027"/>
                    </a:cubicBezTo>
                    <a:cubicBezTo>
                      <a:pt x="611249" y="662848"/>
                      <a:pt x="1034920" y="418242"/>
                      <a:pt x="1447099" y="528685"/>
                    </a:cubicBezTo>
                    <a:close/>
                    <a:moveTo>
                      <a:pt x="1476725" y="418119"/>
                    </a:moveTo>
                    <a:cubicBezTo>
                      <a:pt x="1003481" y="291314"/>
                      <a:pt x="517045" y="572157"/>
                      <a:pt x="390240" y="1045401"/>
                    </a:cubicBezTo>
                    <a:cubicBezTo>
                      <a:pt x="263435" y="1518646"/>
                      <a:pt x="544279" y="2005081"/>
                      <a:pt x="1017523" y="2131887"/>
                    </a:cubicBezTo>
                    <a:cubicBezTo>
                      <a:pt x="1490767" y="2258692"/>
                      <a:pt x="1977202" y="1977848"/>
                      <a:pt x="2104008" y="1504604"/>
                    </a:cubicBezTo>
                    <a:cubicBezTo>
                      <a:pt x="2230813" y="1031360"/>
                      <a:pt x="1949969" y="544925"/>
                      <a:pt x="1476725" y="418119"/>
                    </a:cubicBezTo>
                    <a:close/>
                    <a:moveTo>
                      <a:pt x="1759910" y="98812"/>
                    </a:moveTo>
                    <a:cubicBezTo>
                      <a:pt x="1758148" y="203507"/>
                      <a:pt x="1756387" y="308202"/>
                      <a:pt x="1754625" y="412897"/>
                    </a:cubicBezTo>
                    <a:lnTo>
                      <a:pt x="1954704" y="573108"/>
                    </a:lnTo>
                    <a:lnTo>
                      <a:pt x="2234317" y="503581"/>
                    </a:lnTo>
                    <a:lnTo>
                      <a:pt x="2413554" y="840674"/>
                    </a:lnTo>
                    <a:lnTo>
                      <a:pt x="2214321" y="1020292"/>
                    </a:lnTo>
                    <a:cubicBezTo>
                      <a:pt x="2239296" y="1111262"/>
                      <a:pt x="2251067" y="1206519"/>
                      <a:pt x="2246841" y="1303347"/>
                    </a:cubicBezTo>
                    <a:lnTo>
                      <a:pt x="2495698" y="1441496"/>
                    </a:lnTo>
                    <a:lnTo>
                      <a:pt x="2396885" y="1810269"/>
                    </a:lnTo>
                    <a:lnTo>
                      <a:pt x="2094912" y="1805190"/>
                    </a:lnTo>
                    <a:cubicBezTo>
                      <a:pt x="2056732" y="1868983"/>
                      <a:pt x="2010475" y="1926517"/>
                      <a:pt x="1958644" y="1977881"/>
                    </a:cubicBezTo>
                    <a:lnTo>
                      <a:pt x="2057814" y="2236715"/>
                    </a:lnTo>
                    <a:lnTo>
                      <a:pt x="1745078" y="2455696"/>
                    </a:lnTo>
                    <a:lnTo>
                      <a:pt x="1507869" y="2249759"/>
                    </a:lnTo>
                    <a:lnTo>
                      <a:pt x="1251837" y="2272543"/>
                    </a:lnTo>
                    <a:lnTo>
                      <a:pt x="1108065" y="2531525"/>
                    </a:lnTo>
                    <a:lnTo>
                      <a:pt x="739291" y="2432713"/>
                    </a:lnTo>
                    <a:lnTo>
                      <a:pt x="744274" y="2136543"/>
                    </a:lnTo>
                    <a:cubicBezTo>
                      <a:pt x="666128" y="2092006"/>
                      <a:pt x="595548" y="2037539"/>
                      <a:pt x="535891" y="1973098"/>
                    </a:cubicBezTo>
                    <a:lnTo>
                      <a:pt x="232276" y="2043090"/>
                    </a:lnTo>
                    <a:lnTo>
                      <a:pt x="70927" y="1697078"/>
                    </a:lnTo>
                    <a:lnTo>
                      <a:pt x="279495" y="1527966"/>
                    </a:lnTo>
                    <a:cubicBezTo>
                      <a:pt x="257233" y="1446371"/>
                      <a:pt x="245603" y="1361336"/>
                      <a:pt x="245586" y="1274796"/>
                    </a:cubicBezTo>
                    <a:lnTo>
                      <a:pt x="0" y="1138462"/>
                    </a:lnTo>
                    <a:lnTo>
                      <a:pt x="98812" y="769689"/>
                    </a:lnTo>
                    <a:lnTo>
                      <a:pt x="380240" y="774423"/>
                    </a:lnTo>
                    <a:cubicBezTo>
                      <a:pt x="418421" y="707046"/>
                      <a:pt x="464524" y="645614"/>
                      <a:pt x="516679" y="590627"/>
                    </a:cubicBezTo>
                    <a:lnTo>
                      <a:pt x="422419" y="299900"/>
                    </a:lnTo>
                    <a:lnTo>
                      <a:pt x="746189" y="97585"/>
                    </a:lnTo>
                    <a:lnTo>
                      <a:pt x="972292" y="315656"/>
                    </a:lnTo>
                    <a:lnTo>
                      <a:pt x="970019" y="317076"/>
                    </a:lnTo>
                    <a:cubicBezTo>
                      <a:pt x="1058903" y="289108"/>
                      <a:pt x="1152743" y="276181"/>
                      <a:pt x="1248316" y="277231"/>
                    </a:cubicBezTo>
                    <a:lnTo>
                      <a:pt x="1391137" y="0"/>
                    </a:lnTo>
                    <a:lnTo>
                      <a:pt x="1759910" y="988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66628" tIns="83316" rIns="166628" bIns="833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</p:grpSp>
        <p:grpSp>
          <p:nvGrpSpPr>
            <p:cNvPr id="2048" name="Группа 2047"/>
            <p:cNvGrpSpPr/>
            <p:nvPr/>
          </p:nvGrpSpPr>
          <p:grpSpPr>
            <a:xfrm>
              <a:off x="5275774" y="4279289"/>
              <a:ext cx="2018917" cy="1696220"/>
              <a:chOff x="5085274" y="3161689"/>
              <a:chExt cx="2018917" cy="1696220"/>
            </a:xfrm>
            <a:grpFill/>
          </p:grpSpPr>
          <p:sp>
            <p:nvSpPr>
              <p:cNvPr id="86" name="Hexagon 10">
                <a:extLst>
                  <a:ext uri="{FF2B5EF4-FFF2-40B4-BE49-F238E27FC236}">
                    <a16:creationId xmlns:a16="http://schemas.microsoft.com/office/drawing/2014/main" xmlns="" id="{14BD6493-41B0-42E6-A043-8FD7DDD53071}"/>
                  </a:ext>
                </a:extLst>
              </p:cNvPr>
              <p:cNvSpPr/>
              <p:nvPr/>
            </p:nvSpPr>
            <p:spPr>
              <a:xfrm>
                <a:off x="5299993" y="3345286"/>
                <a:ext cx="1662666" cy="1433332"/>
              </a:xfrm>
              <a:prstGeom prst="hexagon">
                <a:avLst/>
              </a:prstGeom>
              <a:grpFill/>
              <a:ln w="6350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  <p:sp>
            <p:nvSpPr>
              <p:cNvPr id="87" name="Hexagon 35">
                <a:extLst>
                  <a:ext uri="{FF2B5EF4-FFF2-40B4-BE49-F238E27FC236}">
                    <a16:creationId xmlns:a16="http://schemas.microsoft.com/office/drawing/2014/main" xmlns="" id="{A51E1A10-736F-4AED-A653-72891679B274}"/>
                  </a:ext>
                </a:extLst>
              </p:cNvPr>
              <p:cNvSpPr/>
              <p:nvPr/>
            </p:nvSpPr>
            <p:spPr>
              <a:xfrm>
                <a:off x="5085274" y="3161689"/>
                <a:ext cx="2018917" cy="1696220"/>
              </a:xfrm>
              <a:prstGeom prst="hexagon">
                <a:avLst/>
              </a:prstGeom>
              <a:solidFill>
                <a:srgbClr val="185E87"/>
              </a:solidFill>
              <a:ln w="6350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66407">
                  <a:defRPr/>
                </a:pPr>
                <a:endParaRPr lang="ko-KR" altLang="en-US" sz="2186">
                  <a:solidFill>
                    <a:prstClr val="white"/>
                  </a:solidFill>
                  <a:latin typeface="Arial"/>
                  <a:ea typeface="Arial Unicode M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944DBC3-665F-4733-A045-F63E71F8B641}"/>
                </a:ext>
              </a:extLst>
            </p:cNvPr>
            <p:cNvSpPr txBox="1"/>
            <p:nvPr/>
          </p:nvSpPr>
          <p:spPr>
            <a:xfrm>
              <a:off x="5433312" y="4555381"/>
              <a:ext cx="1670141" cy="1233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66200">
                <a:defRPr/>
              </a:pPr>
              <a:r>
                <a:rPr lang="ru-RU" altLang="ko-KR" sz="3800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Система операционного мониторинга и анализа </a:t>
              </a:r>
            </a:p>
            <a:p>
              <a:pPr algn="ctr" defTabSz="1666200">
                <a:defRPr/>
              </a:pPr>
              <a:r>
                <a:rPr lang="ru-RU" altLang="ko-KR" sz="3800" b="1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(СОМА)</a:t>
              </a:r>
              <a:endParaRPr lang="ko-KR" altLang="en-US" sz="3800" b="1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</p:grpSp>
      <p:sp>
        <p:nvSpPr>
          <p:cNvPr id="12" name="Isosceles Triangle 12">
            <a:extLst>
              <a:ext uri="{FF2B5EF4-FFF2-40B4-BE49-F238E27FC236}">
                <a16:creationId xmlns:a16="http://schemas.microsoft.com/office/drawing/2014/main" xmlns="" id="{3A95CF98-5A89-4898-99C7-098E0296A3EF}"/>
              </a:ext>
            </a:extLst>
          </p:cNvPr>
          <p:cNvSpPr/>
          <p:nvPr/>
        </p:nvSpPr>
        <p:spPr>
          <a:xfrm rot="16200000">
            <a:off x="15121631" y="6625230"/>
            <a:ext cx="714306" cy="2499439"/>
          </a:xfrm>
          <a:prstGeom prst="triangle">
            <a:avLst/>
          </a:prstGeom>
          <a:solidFill>
            <a:srgbClr val="5C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endParaRPr lang="en-US" sz="3281">
              <a:solidFill>
                <a:prstClr val="white"/>
              </a:solidFill>
              <a:latin typeface="Segoe UI" panose="020B0502040204020203" pitchFamily="34" charset="0"/>
              <a:ea typeface="Arial Unicode MS"/>
              <a:cs typeface="Segoe UI" panose="020B0502040204020203" pitchFamily="34" charset="0"/>
            </a:endParaRPr>
          </a:p>
        </p:txBody>
      </p:sp>
      <p:sp>
        <p:nvSpPr>
          <p:cNvPr id="13" name="Isosceles Triangle 13">
            <a:extLst>
              <a:ext uri="{FF2B5EF4-FFF2-40B4-BE49-F238E27FC236}">
                <a16:creationId xmlns:a16="http://schemas.microsoft.com/office/drawing/2014/main" xmlns="" id="{B1514FD5-1201-4DFF-B57B-6CB1C5015EDD}"/>
              </a:ext>
            </a:extLst>
          </p:cNvPr>
          <p:cNvSpPr/>
          <p:nvPr/>
        </p:nvSpPr>
        <p:spPr>
          <a:xfrm rot="18600000">
            <a:off x="13893126" y="9537598"/>
            <a:ext cx="847553" cy="1999551"/>
          </a:xfrm>
          <a:prstGeom prst="triangle">
            <a:avLst/>
          </a:prstGeom>
          <a:solidFill>
            <a:srgbClr val="5C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endParaRPr lang="en-US" sz="3281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xmlns="" id="{E473AB59-BABB-46D0-B4AC-124F2DD5E732}"/>
              </a:ext>
            </a:extLst>
          </p:cNvPr>
          <p:cNvGrpSpPr/>
          <p:nvPr/>
        </p:nvGrpSpPr>
        <p:grpSpPr>
          <a:xfrm>
            <a:off x="7576496" y="2582631"/>
            <a:ext cx="9224015" cy="10686971"/>
            <a:chOff x="7003500" y="1024002"/>
            <a:chExt cx="4118760" cy="4772005"/>
          </a:xfrm>
        </p:grpSpPr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xmlns="" id="{882C9875-FBE9-4A15-A629-81FE57C36987}"/>
                </a:ext>
              </a:extLst>
            </p:cNvPr>
            <p:cNvSpPr/>
            <p:nvPr/>
          </p:nvSpPr>
          <p:spPr>
            <a:xfrm>
              <a:off x="7056805" y="1024002"/>
              <a:ext cx="3953917" cy="3953917"/>
            </a:xfrm>
            <a:prstGeom prst="blockArc">
              <a:avLst>
                <a:gd name="adj1" fmla="val 18188512"/>
                <a:gd name="adj2" fmla="val 20578830"/>
                <a:gd name="adj3" fmla="val 16648"/>
              </a:avLst>
            </a:prstGeom>
            <a:solidFill>
              <a:srgbClr val="5CB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66200">
                <a:defRPr/>
              </a:pPr>
              <a:endParaRPr lang="ko-KR" altLang="en-US" sz="492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xmlns="" id="{5A388584-FB04-4C9C-BE78-F6E3363DCCAE}"/>
                </a:ext>
              </a:extLst>
            </p:cNvPr>
            <p:cNvSpPr/>
            <p:nvPr/>
          </p:nvSpPr>
          <p:spPr>
            <a:xfrm>
              <a:off x="7168343" y="1404721"/>
              <a:ext cx="3953917" cy="3953917"/>
            </a:xfrm>
            <a:prstGeom prst="blockArc">
              <a:avLst>
                <a:gd name="adj1" fmla="val 20367898"/>
                <a:gd name="adj2" fmla="val 1422088"/>
                <a:gd name="adj3" fmla="val 15039"/>
              </a:avLst>
            </a:prstGeom>
            <a:solidFill>
              <a:srgbClr val="5CB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66200">
                <a:defRPr/>
              </a:pPr>
              <a:endParaRPr lang="ko-KR" altLang="en-US" sz="492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xmlns="" id="{CEE666A6-76D0-47D5-B679-E9A23D68A013}"/>
                </a:ext>
              </a:extLst>
            </p:cNvPr>
            <p:cNvSpPr/>
            <p:nvPr/>
          </p:nvSpPr>
          <p:spPr>
            <a:xfrm>
              <a:off x="7003500" y="1842090"/>
              <a:ext cx="3953917" cy="3953917"/>
            </a:xfrm>
            <a:prstGeom prst="blockArc">
              <a:avLst>
                <a:gd name="adj1" fmla="val 1160287"/>
                <a:gd name="adj2" fmla="val 3386058"/>
                <a:gd name="adj3" fmla="val 15438"/>
              </a:avLst>
            </a:prstGeom>
            <a:solidFill>
              <a:srgbClr val="5CB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66200">
                <a:defRPr/>
              </a:pPr>
              <a:endParaRPr lang="ko-KR" altLang="en-US" sz="492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21" name="Parallelogram 30">
            <a:extLst>
              <a:ext uri="{FF2B5EF4-FFF2-40B4-BE49-F238E27FC236}">
                <a16:creationId xmlns:a16="http://schemas.microsoft.com/office/drawing/2014/main" xmlns="" id="{B06FFF3E-3AB9-4A4A-AA73-F91690BB7558}"/>
              </a:ext>
            </a:extLst>
          </p:cNvPr>
          <p:cNvSpPr/>
          <p:nvPr/>
        </p:nvSpPr>
        <p:spPr>
          <a:xfrm flipH="1">
            <a:off x="15864408" y="7519452"/>
            <a:ext cx="704956" cy="70670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6628" tIns="83316" rIns="166628" bIns="8331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66407">
              <a:defRPr/>
            </a:pPr>
            <a:endParaRPr lang="ko-KR" altLang="en-US" sz="3281" dirty="0">
              <a:solidFill>
                <a:prstClr val="white"/>
              </a:solidFill>
              <a:latin typeface="Segoe UI" panose="020B0502040204020203" pitchFamily="34" charset="0"/>
              <a:ea typeface="Arial Unicode MS"/>
              <a:cs typeface="Segoe UI" panose="020B0502040204020203" pitchFamily="34" charset="0"/>
            </a:endParaRPr>
          </a:p>
        </p:txBody>
      </p:sp>
      <p:grpSp>
        <p:nvGrpSpPr>
          <p:cNvPr id="89" name="Group 31">
            <a:extLst>
              <a:ext uri="{FF2B5EF4-FFF2-40B4-BE49-F238E27FC236}">
                <a16:creationId xmlns:a16="http://schemas.microsoft.com/office/drawing/2014/main" xmlns="" id="{139E1258-F8D6-41B8-AF87-1723B9C6BEA4}"/>
              </a:ext>
            </a:extLst>
          </p:cNvPr>
          <p:cNvGrpSpPr/>
          <p:nvPr/>
        </p:nvGrpSpPr>
        <p:grpSpPr>
          <a:xfrm>
            <a:off x="14573963" y="10798027"/>
            <a:ext cx="762675" cy="774943"/>
            <a:chOff x="9271661" y="927087"/>
            <a:chExt cx="1690381" cy="1717565"/>
          </a:xfrm>
          <a:solidFill>
            <a:schemeClr val="bg1"/>
          </a:solidFill>
        </p:grpSpPr>
        <p:sp>
          <p:nvSpPr>
            <p:cNvPr id="90" name="Freeform: Shape 32">
              <a:extLst>
                <a:ext uri="{FF2B5EF4-FFF2-40B4-BE49-F238E27FC236}">
                  <a16:creationId xmlns:a16="http://schemas.microsoft.com/office/drawing/2014/main" xmlns="" id="{65EFA861-252C-4C47-9373-51ECFD86427B}"/>
                </a:ext>
              </a:extLst>
            </p:cNvPr>
            <p:cNvSpPr/>
            <p:nvPr/>
          </p:nvSpPr>
          <p:spPr>
            <a:xfrm rot="2411044">
              <a:off x="9825722" y="927087"/>
              <a:ext cx="487932" cy="1717565"/>
            </a:xfrm>
            <a:custGeom>
              <a:avLst/>
              <a:gdLst>
                <a:gd name="connsiteX0" fmla="*/ 398295 w 480600"/>
                <a:gd name="connsiteY0" fmla="*/ 1046026 h 1345680"/>
                <a:gd name="connsiteX1" fmla="*/ 348313 w 480600"/>
                <a:gd name="connsiteY1" fmla="*/ 1015268 h 1345680"/>
                <a:gd name="connsiteX2" fmla="*/ 329088 w 480600"/>
                <a:gd name="connsiteY2" fmla="*/ 334738 h 1345680"/>
                <a:gd name="connsiteX3" fmla="*/ 379071 w 480600"/>
                <a:gd name="connsiteY3" fmla="*/ 303980 h 1345680"/>
                <a:gd name="connsiteX4" fmla="*/ 440588 w 480600"/>
                <a:gd name="connsiteY4" fmla="*/ 167489 h 1345680"/>
                <a:gd name="connsiteX5" fmla="*/ 430976 w 480600"/>
                <a:gd name="connsiteY5" fmla="*/ 109817 h 1345680"/>
                <a:gd name="connsiteX6" fmla="*/ 334856 w 480600"/>
                <a:gd name="connsiteY6" fmla="*/ 29076 h 1345680"/>
                <a:gd name="connsiteX7" fmla="*/ 309864 w 480600"/>
                <a:gd name="connsiteY7" fmla="*/ 54068 h 1345680"/>
                <a:gd name="connsiteX8" fmla="*/ 309864 w 480600"/>
                <a:gd name="connsiteY8" fmla="*/ 173256 h 1345680"/>
                <a:gd name="connsiteX9" fmla="*/ 271416 w 480600"/>
                <a:gd name="connsiteY9" fmla="*/ 211704 h 1345680"/>
                <a:gd name="connsiteX10" fmla="*/ 219512 w 480600"/>
                <a:gd name="connsiteY10" fmla="*/ 211704 h 1345680"/>
                <a:gd name="connsiteX11" fmla="*/ 181064 w 480600"/>
                <a:gd name="connsiteY11" fmla="*/ 173256 h 1345680"/>
                <a:gd name="connsiteX12" fmla="*/ 181064 w 480600"/>
                <a:gd name="connsiteY12" fmla="*/ 55990 h 1345680"/>
                <a:gd name="connsiteX13" fmla="*/ 156072 w 480600"/>
                <a:gd name="connsiteY13" fmla="*/ 30999 h 1345680"/>
                <a:gd name="connsiteX14" fmla="*/ 59952 w 480600"/>
                <a:gd name="connsiteY14" fmla="*/ 111740 h 1345680"/>
                <a:gd name="connsiteX15" fmla="*/ 50340 w 480600"/>
                <a:gd name="connsiteY15" fmla="*/ 169412 h 1345680"/>
                <a:gd name="connsiteX16" fmla="*/ 111857 w 480600"/>
                <a:gd name="connsiteY16" fmla="*/ 305902 h 1345680"/>
                <a:gd name="connsiteX17" fmla="*/ 161840 w 480600"/>
                <a:gd name="connsiteY17" fmla="*/ 336660 h 1345680"/>
                <a:gd name="connsiteX18" fmla="*/ 142616 w 480600"/>
                <a:gd name="connsiteY18" fmla="*/ 1017190 h 1345680"/>
                <a:gd name="connsiteX19" fmla="*/ 92633 w 480600"/>
                <a:gd name="connsiteY19" fmla="*/ 1047949 h 1345680"/>
                <a:gd name="connsiteX20" fmla="*/ 31116 w 480600"/>
                <a:gd name="connsiteY20" fmla="*/ 1184439 h 1345680"/>
                <a:gd name="connsiteX21" fmla="*/ 40728 w 480600"/>
                <a:gd name="connsiteY21" fmla="*/ 1242111 h 1345680"/>
                <a:gd name="connsiteX22" fmla="*/ 136848 w 480600"/>
                <a:gd name="connsiteY22" fmla="*/ 1322852 h 1345680"/>
                <a:gd name="connsiteX23" fmla="*/ 161840 w 480600"/>
                <a:gd name="connsiteY23" fmla="*/ 1297861 h 1345680"/>
                <a:gd name="connsiteX24" fmla="*/ 161840 w 480600"/>
                <a:gd name="connsiteY24" fmla="*/ 1178672 h 1345680"/>
                <a:gd name="connsiteX25" fmla="*/ 200288 w 480600"/>
                <a:gd name="connsiteY25" fmla="*/ 1140224 h 1345680"/>
                <a:gd name="connsiteX26" fmla="*/ 290640 w 480600"/>
                <a:gd name="connsiteY26" fmla="*/ 1140224 h 1345680"/>
                <a:gd name="connsiteX27" fmla="*/ 329088 w 480600"/>
                <a:gd name="connsiteY27" fmla="*/ 1178672 h 1345680"/>
                <a:gd name="connsiteX28" fmla="*/ 329088 w 480600"/>
                <a:gd name="connsiteY28" fmla="*/ 1297861 h 1345680"/>
                <a:gd name="connsiteX29" fmla="*/ 354080 w 480600"/>
                <a:gd name="connsiteY29" fmla="*/ 1322852 h 1345680"/>
                <a:gd name="connsiteX30" fmla="*/ 450200 w 480600"/>
                <a:gd name="connsiteY30" fmla="*/ 1242111 h 1345680"/>
                <a:gd name="connsiteX31" fmla="*/ 459812 w 480600"/>
                <a:gd name="connsiteY31" fmla="*/ 1184439 h 1345680"/>
                <a:gd name="connsiteX32" fmla="*/ 398295 w 480600"/>
                <a:gd name="connsiteY32" fmla="*/ 1046026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80600" h="1345680">
                  <a:moveTo>
                    <a:pt x="398295" y="1046026"/>
                  </a:moveTo>
                  <a:lnTo>
                    <a:pt x="348313" y="1015268"/>
                  </a:lnTo>
                  <a:lnTo>
                    <a:pt x="329088" y="334738"/>
                  </a:lnTo>
                  <a:lnTo>
                    <a:pt x="379071" y="303980"/>
                  </a:lnTo>
                  <a:cubicBezTo>
                    <a:pt x="425209" y="275144"/>
                    <a:pt x="450200" y="221316"/>
                    <a:pt x="440588" y="167489"/>
                  </a:cubicBezTo>
                  <a:lnTo>
                    <a:pt x="430976" y="109817"/>
                  </a:lnTo>
                  <a:cubicBezTo>
                    <a:pt x="423286" y="63680"/>
                    <a:pt x="382916" y="29076"/>
                    <a:pt x="334856" y="29076"/>
                  </a:cubicBezTo>
                  <a:cubicBezTo>
                    <a:pt x="321399" y="29076"/>
                    <a:pt x="309864" y="40611"/>
                    <a:pt x="309864" y="54068"/>
                  </a:cubicBezTo>
                  <a:lnTo>
                    <a:pt x="309864" y="173256"/>
                  </a:lnTo>
                  <a:cubicBezTo>
                    <a:pt x="309864" y="194403"/>
                    <a:pt x="292563" y="211704"/>
                    <a:pt x="271416" y="211704"/>
                  </a:cubicBezTo>
                  <a:lnTo>
                    <a:pt x="219512" y="211704"/>
                  </a:lnTo>
                  <a:cubicBezTo>
                    <a:pt x="198365" y="211704"/>
                    <a:pt x="181064" y="194403"/>
                    <a:pt x="181064" y="173256"/>
                  </a:cubicBezTo>
                  <a:lnTo>
                    <a:pt x="181064" y="55990"/>
                  </a:lnTo>
                  <a:cubicBezTo>
                    <a:pt x="181064" y="42533"/>
                    <a:pt x="169529" y="30999"/>
                    <a:pt x="156072" y="30999"/>
                  </a:cubicBezTo>
                  <a:cubicBezTo>
                    <a:pt x="108012" y="30999"/>
                    <a:pt x="67642" y="65602"/>
                    <a:pt x="59952" y="111740"/>
                  </a:cubicBezTo>
                  <a:lnTo>
                    <a:pt x="50340" y="169412"/>
                  </a:lnTo>
                  <a:cubicBezTo>
                    <a:pt x="40728" y="223239"/>
                    <a:pt x="65720" y="277066"/>
                    <a:pt x="111857" y="305902"/>
                  </a:cubicBezTo>
                  <a:lnTo>
                    <a:pt x="161840" y="336660"/>
                  </a:lnTo>
                  <a:lnTo>
                    <a:pt x="142616" y="1017190"/>
                  </a:lnTo>
                  <a:lnTo>
                    <a:pt x="92633" y="1047949"/>
                  </a:lnTo>
                  <a:cubicBezTo>
                    <a:pt x="46496" y="1076785"/>
                    <a:pt x="21504" y="1130612"/>
                    <a:pt x="31116" y="1184439"/>
                  </a:cubicBezTo>
                  <a:lnTo>
                    <a:pt x="40728" y="1242111"/>
                  </a:lnTo>
                  <a:cubicBezTo>
                    <a:pt x="48418" y="1288249"/>
                    <a:pt x="88788" y="1322852"/>
                    <a:pt x="136848" y="1322852"/>
                  </a:cubicBezTo>
                  <a:cubicBezTo>
                    <a:pt x="150305" y="1322852"/>
                    <a:pt x="161840" y="1311317"/>
                    <a:pt x="161840" y="1297861"/>
                  </a:cubicBezTo>
                  <a:lnTo>
                    <a:pt x="161840" y="1178672"/>
                  </a:lnTo>
                  <a:cubicBezTo>
                    <a:pt x="161840" y="1157525"/>
                    <a:pt x="179141" y="1140224"/>
                    <a:pt x="200288" y="1140224"/>
                  </a:cubicBezTo>
                  <a:lnTo>
                    <a:pt x="290640" y="1140224"/>
                  </a:lnTo>
                  <a:cubicBezTo>
                    <a:pt x="311787" y="1140224"/>
                    <a:pt x="329088" y="1157525"/>
                    <a:pt x="329088" y="1178672"/>
                  </a:cubicBezTo>
                  <a:lnTo>
                    <a:pt x="329088" y="1297861"/>
                  </a:lnTo>
                  <a:cubicBezTo>
                    <a:pt x="329088" y="1311317"/>
                    <a:pt x="340623" y="1322852"/>
                    <a:pt x="354080" y="1322852"/>
                  </a:cubicBezTo>
                  <a:cubicBezTo>
                    <a:pt x="402140" y="1322852"/>
                    <a:pt x="442510" y="1288249"/>
                    <a:pt x="450200" y="1242111"/>
                  </a:cubicBezTo>
                  <a:lnTo>
                    <a:pt x="459812" y="1184439"/>
                  </a:lnTo>
                  <a:cubicBezTo>
                    <a:pt x="469424" y="1128689"/>
                    <a:pt x="446355" y="1074862"/>
                    <a:pt x="398295" y="1046026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666407">
                <a:defRPr/>
              </a:pPr>
              <a:endParaRPr lang="en-US" sz="3281">
                <a:solidFill>
                  <a:prstClr val="black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91" name="Freeform: Shape 34">
              <a:extLst>
                <a:ext uri="{FF2B5EF4-FFF2-40B4-BE49-F238E27FC236}">
                  <a16:creationId xmlns:a16="http://schemas.microsoft.com/office/drawing/2014/main" xmlns="" id="{BCFFF7C5-4190-4918-A574-85E13CC81B50}"/>
                </a:ext>
              </a:extLst>
            </p:cNvPr>
            <p:cNvSpPr/>
            <p:nvPr/>
          </p:nvSpPr>
          <p:spPr>
            <a:xfrm rot="18712925">
              <a:off x="9675227" y="1020217"/>
              <a:ext cx="883249" cy="1690381"/>
            </a:xfrm>
            <a:custGeom>
              <a:avLst/>
              <a:gdLst>
                <a:gd name="connsiteX0" fmla="*/ 335181 w 883249"/>
                <a:gd name="connsiteY0" fmla="*/ 0 h 1563687"/>
                <a:gd name="connsiteX1" fmla="*/ 631293 w 883249"/>
                <a:gd name="connsiteY1" fmla="*/ 0 h 1563687"/>
                <a:gd name="connsiteX2" fmla="*/ 665062 w 883249"/>
                <a:gd name="connsiteY2" fmla="*/ 49352 h 1563687"/>
                <a:gd name="connsiteX3" fmla="*/ 717011 w 883249"/>
                <a:gd name="connsiteY3" fmla="*/ 49352 h 1563687"/>
                <a:gd name="connsiteX4" fmla="*/ 750778 w 883249"/>
                <a:gd name="connsiteY4" fmla="*/ 0 h 1563687"/>
                <a:gd name="connsiteX5" fmla="*/ 844287 w 883249"/>
                <a:gd name="connsiteY5" fmla="*/ 0 h 1563687"/>
                <a:gd name="connsiteX6" fmla="*/ 883249 w 883249"/>
                <a:gd name="connsiteY6" fmla="*/ 111692 h 1563687"/>
                <a:gd name="connsiteX7" fmla="*/ 844287 w 883249"/>
                <a:gd name="connsiteY7" fmla="*/ 223384 h 1563687"/>
                <a:gd name="connsiteX8" fmla="*/ 750778 w 883249"/>
                <a:gd name="connsiteY8" fmla="*/ 223384 h 1563687"/>
                <a:gd name="connsiteX9" fmla="*/ 750777 w 883249"/>
                <a:gd name="connsiteY9" fmla="*/ 223384 h 1563687"/>
                <a:gd name="connsiteX10" fmla="*/ 748180 w 883249"/>
                <a:gd name="connsiteY10" fmla="*/ 223384 h 1563687"/>
                <a:gd name="connsiteX11" fmla="*/ 714413 w 883249"/>
                <a:gd name="connsiteY11" fmla="*/ 174032 h 1563687"/>
                <a:gd name="connsiteX12" fmla="*/ 665062 w 883249"/>
                <a:gd name="connsiteY12" fmla="*/ 174032 h 1563687"/>
                <a:gd name="connsiteX13" fmla="*/ 659785 w 883249"/>
                <a:gd name="connsiteY13" fmla="*/ 200372 h 1563687"/>
                <a:gd name="connsiteX14" fmla="*/ 631293 w 883249"/>
                <a:gd name="connsiteY14" fmla="*/ 223384 h 1563687"/>
                <a:gd name="connsiteX15" fmla="*/ 532589 w 883249"/>
                <a:gd name="connsiteY15" fmla="*/ 223384 h 1563687"/>
                <a:gd name="connsiteX16" fmla="*/ 532589 w 883249"/>
                <a:gd name="connsiteY16" fmla="*/ 737686 h 1563687"/>
                <a:gd name="connsiteX17" fmla="*/ 529992 w 883249"/>
                <a:gd name="connsiteY17" fmla="*/ 737686 h 1563687"/>
                <a:gd name="connsiteX18" fmla="*/ 529992 w 883249"/>
                <a:gd name="connsiteY18" fmla="*/ 748076 h 1563687"/>
                <a:gd name="connsiteX19" fmla="*/ 558564 w 883249"/>
                <a:gd name="connsiteY19" fmla="*/ 781843 h 1563687"/>
                <a:gd name="connsiteX20" fmla="*/ 581942 w 883249"/>
                <a:gd name="connsiteY20" fmla="*/ 1355888 h 1563687"/>
                <a:gd name="connsiteX21" fmla="*/ 537784 w 883249"/>
                <a:gd name="connsiteY21" fmla="*/ 1501346 h 1563687"/>
                <a:gd name="connsiteX22" fmla="*/ 467652 w 883249"/>
                <a:gd name="connsiteY22" fmla="*/ 1563687 h 1563687"/>
                <a:gd name="connsiteX23" fmla="*/ 397520 w 883249"/>
                <a:gd name="connsiteY23" fmla="*/ 1501346 h 1563687"/>
                <a:gd name="connsiteX24" fmla="*/ 353363 w 883249"/>
                <a:gd name="connsiteY24" fmla="*/ 1355888 h 1563687"/>
                <a:gd name="connsiteX25" fmla="*/ 376740 w 883249"/>
                <a:gd name="connsiteY25" fmla="*/ 781843 h 1563687"/>
                <a:gd name="connsiteX26" fmla="*/ 405313 w 883249"/>
                <a:gd name="connsiteY26" fmla="*/ 748076 h 1563687"/>
                <a:gd name="connsiteX27" fmla="*/ 405313 w 883249"/>
                <a:gd name="connsiteY27" fmla="*/ 225982 h 1563687"/>
                <a:gd name="connsiteX28" fmla="*/ 332583 w 883249"/>
                <a:gd name="connsiteY28" fmla="*/ 225982 h 1563687"/>
                <a:gd name="connsiteX29" fmla="*/ 327389 w 883249"/>
                <a:gd name="connsiteY29" fmla="*/ 223384 h 1563687"/>
                <a:gd name="connsiteX30" fmla="*/ 114395 w 883249"/>
                <a:gd name="connsiteY30" fmla="*/ 238969 h 1563687"/>
                <a:gd name="connsiteX31" fmla="*/ 41665 w 883249"/>
                <a:gd name="connsiteY31" fmla="*/ 277932 h 1563687"/>
                <a:gd name="connsiteX32" fmla="*/ 28678 w 883249"/>
                <a:gd name="connsiteY32" fmla="*/ 280529 h 1563687"/>
                <a:gd name="connsiteX33" fmla="*/ 2703 w 883249"/>
                <a:gd name="connsiteY33" fmla="*/ 262346 h 1563687"/>
                <a:gd name="connsiteX34" fmla="*/ 430 w 883249"/>
                <a:gd name="connsiteY34" fmla="*/ 245788 h 1563687"/>
                <a:gd name="connsiteX35" fmla="*/ 711 w 883249"/>
                <a:gd name="connsiteY35" fmla="*/ 245238 h 1563687"/>
                <a:gd name="connsiteX36" fmla="*/ 430 w 883249"/>
                <a:gd name="connsiteY36" fmla="*/ 243190 h 1563687"/>
                <a:gd name="connsiteX37" fmla="*/ 7897 w 883249"/>
                <a:gd name="connsiteY37" fmla="*/ 228579 h 1563687"/>
                <a:gd name="connsiteX38" fmla="*/ 54653 w 883249"/>
                <a:gd name="connsiteY38" fmla="*/ 176630 h 1563687"/>
                <a:gd name="connsiteX39" fmla="*/ 335181 w 883249"/>
                <a:gd name="connsiteY39" fmla="*/ 0 h 156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83249" h="1563687">
                  <a:moveTo>
                    <a:pt x="335181" y="0"/>
                  </a:moveTo>
                  <a:lnTo>
                    <a:pt x="631293" y="0"/>
                  </a:lnTo>
                  <a:cubicBezTo>
                    <a:pt x="646879" y="0"/>
                    <a:pt x="659866" y="5195"/>
                    <a:pt x="665062" y="49352"/>
                  </a:cubicBezTo>
                  <a:lnTo>
                    <a:pt x="717011" y="49352"/>
                  </a:lnTo>
                  <a:cubicBezTo>
                    <a:pt x="722205" y="5195"/>
                    <a:pt x="735193" y="0"/>
                    <a:pt x="750778" y="0"/>
                  </a:cubicBezTo>
                  <a:lnTo>
                    <a:pt x="844287" y="0"/>
                  </a:lnTo>
                  <a:cubicBezTo>
                    <a:pt x="865067" y="0"/>
                    <a:pt x="883249" y="36365"/>
                    <a:pt x="883249" y="111692"/>
                  </a:cubicBezTo>
                  <a:cubicBezTo>
                    <a:pt x="883249" y="187019"/>
                    <a:pt x="865067" y="223384"/>
                    <a:pt x="844287" y="223384"/>
                  </a:cubicBezTo>
                  <a:lnTo>
                    <a:pt x="750778" y="223384"/>
                  </a:lnTo>
                  <a:lnTo>
                    <a:pt x="750777" y="223384"/>
                  </a:lnTo>
                  <a:lnTo>
                    <a:pt x="748180" y="223384"/>
                  </a:lnTo>
                  <a:cubicBezTo>
                    <a:pt x="732596" y="223384"/>
                    <a:pt x="719608" y="218190"/>
                    <a:pt x="714413" y="174032"/>
                  </a:cubicBezTo>
                  <a:lnTo>
                    <a:pt x="665062" y="174032"/>
                  </a:lnTo>
                  <a:lnTo>
                    <a:pt x="659785" y="200372"/>
                  </a:lnTo>
                  <a:cubicBezTo>
                    <a:pt x="653210" y="220462"/>
                    <a:pt x="642982" y="223384"/>
                    <a:pt x="631293" y="223384"/>
                  </a:cubicBezTo>
                  <a:lnTo>
                    <a:pt x="532589" y="223384"/>
                  </a:lnTo>
                  <a:lnTo>
                    <a:pt x="532589" y="737686"/>
                  </a:lnTo>
                  <a:lnTo>
                    <a:pt x="529992" y="737686"/>
                  </a:lnTo>
                  <a:lnTo>
                    <a:pt x="529992" y="748076"/>
                  </a:lnTo>
                  <a:cubicBezTo>
                    <a:pt x="545576" y="750674"/>
                    <a:pt x="555967" y="763662"/>
                    <a:pt x="558564" y="781843"/>
                  </a:cubicBezTo>
                  <a:lnTo>
                    <a:pt x="581942" y="1355888"/>
                  </a:lnTo>
                  <a:cubicBezTo>
                    <a:pt x="584539" y="1410434"/>
                    <a:pt x="568954" y="1462384"/>
                    <a:pt x="537784" y="1501346"/>
                  </a:cubicBezTo>
                  <a:cubicBezTo>
                    <a:pt x="506614" y="1540309"/>
                    <a:pt x="514406" y="1563687"/>
                    <a:pt x="467652" y="1563687"/>
                  </a:cubicBezTo>
                  <a:cubicBezTo>
                    <a:pt x="420898" y="1563687"/>
                    <a:pt x="428690" y="1540309"/>
                    <a:pt x="397520" y="1501346"/>
                  </a:cubicBezTo>
                  <a:cubicBezTo>
                    <a:pt x="363753" y="1462384"/>
                    <a:pt x="348168" y="1407837"/>
                    <a:pt x="353363" y="1355888"/>
                  </a:cubicBezTo>
                  <a:lnTo>
                    <a:pt x="376740" y="781843"/>
                  </a:lnTo>
                  <a:cubicBezTo>
                    <a:pt x="376740" y="763662"/>
                    <a:pt x="389727" y="750674"/>
                    <a:pt x="405313" y="748076"/>
                  </a:cubicBezTo>
                  <a:lnTo>
                    <a:pt x="405313" y="225982"/>
                  </a:lnTo>
                  <a:lnTo>
                    <a:pt x="332583" y="225982"/>
                  </a:lnTo>
                  <a:lnTo>
                    <a:pt x="327389" y="223384"/>
                  </a:lnTo>
                  <a:cubicBezTo>
                    <a:pt x="241671" y="189617"/>
                    <a:pt x="197514" y="197409"/>
                    <a:pt x="114395" y="238969"/>
                  </a:cubicBezTo>
                  <a:lnTo>
                    <a:pt x="41665" y="277932"/>
                  </a:lnTo>
                  <a:cubicBezTo>
                    <a:pt x="39067" y="280529"/>
                    <a:pt x="33872" y="280529"/>
                    <a:pt x="28678" y="280529"/>
                  </a:cubicBezTo>
                  <a:cubicBezTo>
                    <a:pt x="18288" y="280529"/>
                    <a:pt x="7897" y="272737"/>
                    <a:pt x="2703" y="262346"/>
                  </a:cubicBezTo>
                  <a:cubicBezTo>
                    <a:pt x="106" y="257151"/>
                    <a:pt x="-544" y="251307"/>
                    <a:pt x="430" y="245788"/>
                  </a:cubicBezTo>
                  <a:lnTo>
                    <a:pt x="711" y="245238"/>
                  </a:lnTo>
                  <a:lnTo>
                    <a:pt x="430" y="243190"/>
                  </a:lnTo>
                  <a:cubicBezTo>
                    <a:pt x="1404" y="237670"/>
                    <a:pt x="4001" y="232475"/>
                    <a:pt x="7897" y="228579"/>
                  </a:cubicBezTo>
                  <a:lnTo>
                    <a:pt x="54653" y="176630"/>
                  </a:lnTo>
                  <a:cubicBezTo>
                    <a:pt x="145565" y="75327"/>
                    <a:pt x="207904" y="49352"/>
                    <a:pt x="335181" y="0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666407">
                <a:defRPr/>
              </a:pPr>
              <a:endParaRPr lang="en-US" sz="3281">
                <a:solidFill>
                  <a:prstClr val="black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</p:grpSp>
      <p:sp>
        <p:nvSpPr>
          <p:cNvPr id="129" name="Freeform 24"/>
          <p:cNvSpPr>
            <a:spLocks/>
          </p:cNvSpPr>
          <p:nvPr/>
        </p:nvSpPr>
        <p:spPr bwMode="auto">
          <a:xfrm flipV="1">
            <a:off x="8774284" y="11060697"/>
            <a:ext cx="1041452" cy="1053887"/>
          </a:xfrm>
          <a:custGeom>
            <a:avLst/>
            <a:gdLst>
              <a:gd name="T0" fmla="*/ 362 w 362"/>
              <a:gd name="T1" fmla="*/ 297 h 297"/>
              <a:gd name="T2" fmla="*/ 301 w 362"/>
              <a:gd name="T3" fmla="*/ 100 h 297"/>
              <a:gd name="T4" fmla="*/ 256 w 362"/>
              <a:gd name="T5" fmla="*/ 141 h 297"/>
              <a:gd name="T6" fmla="*/ 19 w 362"/>
              <a:gd name="T7" fmla="*/ 0 h 297"/>
              <a:gd name="T8" fmla="*/ 0 w 362"/>
              <a:gd name="T9" fmla="*/ 50 h 297"/>
              <a:gd name="T10" fmla="*/ 216 w 362"/>
              <a:gd name="T11" fmla="*/ 178 h 297"/>
              <a:gd name="T12" fmla="*/ 171 w 362"/>
              <a:gd name="T13" fmla="*/ 220 h 297"/>
              <a:gd name="T14" fmla="*/ 362 w 362"/>
              <a:gd name="T15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2" h="297">
                <a:moveTo>
                  <a:pt x="362" y="297"/>
                </a:moveTo>
                <a:cubicBezTo>
                  <a:pt x="301" y="100"/>
                  <a:pt x="301" y="100"/>
                  <a:pt x="301" y="100"/>
                </a:cubicBezTo>
                <a:cubicBezTo>
                  <a:pt x="256" y="141"/>
                  <a:pt x="256" y="141"/>
                  <a:pt x="256" y="141"/>
                </a:cubicBezTo>
                <a:cubicBezTo>
                  <a:pt x="186" y="81"/>
                  <a:pt x="106" y="33"/>
                  <a:pt x="19" y="0"/>
                </a:cubicBezTo>
                <a:cubicBezTo>
                  <a:pt x="0" y="50"/>
                  <a:pt x="0" y="50"/>
                  <a:pt x="0" y="50"/>
                </a:cubicBezTo>
                <a:cubicBezTo>
                  <a:pt x="79" y="81"/>
                  <a:pt x="152" y="124"/>
                  <a:pt x="216" y="178"/>
                </a:cubicBezTo>
                <a:cubicBezTo>
                  <a:pt x="171" y="220"/>
                  <a:pt x="171" y="220"/>
                  <a:pt x="171" y="220"/>
                </a:cubicBezTo>
                <a:lnTo>
                  <a:pt x="362" y="29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4972" tIns="62487" rIns="124972" bIns="62487" numCol="1" anchor="t" anchorCtr="0" compatLnSpc="1">
            <a:prstTxWarp prst="textNoShape">
              <a:avLst/>
            </a:prstTxWarp>
          </a:bodyPr>
          <a:lstStyle/>
          <a:p>
            <a:endParaRPr lang="en-US" sz="1919"/>
          </a:p>
        </p:txBody>
      </p:sp>
      <p:grpSp>
        <p:nvGrpSpPr>
          <p:cNvPr id="6" name="Группа 5"/>
          <p:cNvGrpSpPr/>
          <p:nvPr/>
        </p:nvGrpSpPr>
        <p:grpSpPr>
          <a:xfrm>
            <a:off x="8450459" y="3974751"/>
            <a:ext cx="1585169" cy="4125491"/>
            <a:chOff x="4637297" y="2197617"/>
            <a:chExt cx="869881" cy="2263917"/>
          </a:xfrm>
        </p:grpSpPr>
        <p:sp>
          <p:nvSpPr>
            <p:cNvPr id="130" name="Freeform 24"/>
            <p:cNvSpPr>
              <a:spLocks/>
            </p:cNvSpPr>
            <p:nvPr/>
          </p:nvSpPr>
          <p:spPr bwMode="auto">
            <a:xfrm rot="15713801" flipV="1">
              <a:off x="4932256" y="2194205"/>
              <a:ext cx="571510" cy="578334"/>
            </a:xfrm>
            <a:custGeom>
              <a:avLst/>
              <a:gdLst>
                <a:gd name="T0" fmla="*/ 362 w 362"/>
                <a:gd name="T1" fmla="*/ 297 h 297"/>
                <a:gd name="T2" fmla="*/ 301 w 362"/>
                <a:gd name="T3" fmla="*/ 100 h 297"/>
                <a:gd name="T4" fmla="*/ 256 w 362"/>
                <a:gd name="T5" fmla="*/ 141 h 297"/>
                <a:gd name="T6" fmla="*/ 19 w 362"/>
                <a:gd name="T7" fmla="*/ 0 h 297"/>
                <a:gd name="T8" fmla="*/ 0 w 362"/>
                <a:gd name="T9" fmla="*/ 50 h 297"/>
                <a:gd name="T10" fmla="*/ 216 w 362"/>
                <a:gd name="T11" fmla="*/ 178 h 297"/>
                <a:gd name="T12" fmla="*/ 171 w 362"/>
                <a:gd name="T13" fmla="*/ 220 h 297"/>
                <a:gd name="T14" fmla="*/ 362 w 362"/>
                <a:gd name="T1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297">
                  <a:moveTo>
                    <a:pt x="362" y="297"/>
                  </a:moveTo>
                  <a:cubicBezTo>
                    <a:pt x="301" y="100"/>
                    <a:pt x="301" y="100"/>
                    <a:pt x="301" y="100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186" y="81"/>
                    <a:pt x="106" y="33"/>
                    <a:pt x="19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9" y="81"/>
                    <a:pt x="152" y="124"/>
                    <a:pt x="216" y="178"/>
                  </a:cubicBezTo>
                  <a:cubicBezTo>
                    <a:pt x="171" y="220"/>
                    <a:pt x="171" y="220"/>
                    <a:pt x="171" y="220"/>
                  </a:cubicBezTo>
                  <a:lnTo>
                    <a:pt x="362" y="29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4972" tIns="62487" rIns="124972" bIns="62487" numCol="1" anchor="t" anchorCtr="0" compatLnSpc="1">
              <a:prstTxWarp prst="textNoShape">
                <a:avLst/>
              </a:prstTxWarp>
            </a:bodyPr>
            <a:lstStyle/>
            <a:p>
              <a:endParaRPr lang="en-US" sz="1919"/>
            </a:p>
          </p:txBody>
        </p:sp>
        <p:sp>
          <p:nvSpPr>
            <p:cNvPr id="131" name="Freeform 24"/>
            <p:cNvSpPr>
              <a:spLocks/>
            </p:cNvSpPr>
            <p:nvPr/>
          </p:nvSpPr>
          <p:spPr bwMode="auto">
            <a:xfrm rot="13262249" flipV="1">
              <a:off x="4637297" y="3883200"/>
              <a:ext cx="571510" cy="578334"/>
            </a:xfrm>
            <a:custGeom>
              <a:avLst/>
              <a:gdLst>
                <a:gd name="T0" fmla="*/ 362 w 362"/>
                <a:gd name="T1" fmla="*/ 297 h 297"/>
                <a:gd name="T2" fmla="*/ 301 w 362"/>
                <a:gd name="T3" fmla="*/ 100 h 297"/>
                <a:gd name="T4" fmla="*/ 256 w 362"/>
                <a:gd name="T5" fmla="*/ 141 h 297"/>
                <a:gd name="T6" fmla="*/ 19 w 362"/>
                <a:gd name="T7" fmla="*/ 0 h 297"/>
                <a:gd name="T8" fmla="*/ 0 w 362"/>
                <a:gd name="T9" fmla="*/ 50 h 297"/>
                <a:gd name="T10" fmla="*/ 216 w 362"/>
                <a:gd name="T11" fmla="*/ 178 h 297"/>
                <a:gd name="T12" fmla="*/ 171 w 362"/>
                <a:gd name="T13" fmla="*/ 220 h 297"/>
                <a:gd name="T14" fmla="*/ 362 w 362"/>
                <a:gd name="T1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297">
                  <a:moveTo>
                    <a:pt x="362" y="297"/>
                  </a:moveTo>
                  <a:cubicBezTo>
                    <a:pt x="301" y="100"/>
                    <a:pt x="301" y="100"/>
                    <a:pt x="301" y="100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186" y="81"/>
                    <a:pt x="106" y="33"/>
                    <a:pt x="19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79" y="81"/>
                    <a:pt x="152" y="124"/>
                    <a:pt x="216" y="178"/>
                  </a:cubicBezTo>
                  <a:cubicBezTo>
                    <a:pt x="171" y="220"/>
                    <a:pt x="171" y="220"/>
                    <a:pt x="171" y="220"/>
                  </a:cubicBezTo>
                  <a:lnTo>
                    <a:pt x="362" y="29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4972" tIns="62487" rIns="124972" bIns="62487" numCol="1" anchor="t" anchorCtr="0" compatLnSpc="1">
              <a:prstTxWarp prst="textNoShape">
                <a:avLst/>
              </a:prstTxWarp>
            </a:bodyPr>
            <a:lstStyle/>
            <a:p>
              <a:endParaRPr lang="en-US" sz="1919"/>
            </a:p>
          </p:txBody>
        </p:sp>
      </p:grpSp>
      <p:sp>
        <p:nvSpPr>
          <p:cNvPr id="132" name="Freeform 24"/>
          <p:cNvSpPr>
            <a:spLocks/>
          </p:cNvSpPr>
          <p:nvPr/>
        </p:nvSpPr>
        <p:spPr bwMode="auto">
          <a:xfrm rot="6968809" flipV="1">
            <a:off x="1491120" y="5831053"/>
            <a:ext cx="1041452" cy="1053887"/>
          </a:xfrm>
          <a:custGeom>
            <a:avLst/>
            <a:gdLst>
              <a:gd name="T0" fmla="*/ 362 w 362"/>
              <a:gd name="T1" fmla="*/ 297 h 297"/>
              <a:gd name="T2" fmla="*/ 301 w 362"/>
              <a:gd name="T3" fmla="*/ 100 h 297"/>
              <a:gd name="T4" fmla="*/ 256 w 362"/>
              <a:gd name="T5" fmla="*/ 141 h 297"/>
              <a:gd name="T6" fmla="*/ 19 w 362"/>
              <a:gd name="T7" fmla="*/ 0 h 297"/>
              <a:gd name="T8" fmla="*/ 0 w 362"/>
              <a:gd name="T9" fmla="*/ 50 h 297"/>
              <a:gd name="T10" fmla="*/ 216 w 362"/>
              <a:gd name="T11" fmla="*/ 178 h 297"/>
              <a:gd name="T12" fmla="*/ 171 w 362"/>
              <a:gd name="T13" fmla="*/ 220 h 297"/>
              <a:gd name="T14" fmla="*/ 362 w 362"/>
              <a:gd name="T15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2" h="297">
                <a:moveTo>
                  <a:pt x="362" y="297"/>
                </a:moveTo>
                <a:cubicBezTo>
                  <a:pt x="301" y="100"/>
                  <a:pt x="301" y="100"/>
                  <a:pt x="301" y="100"/>
                </a:cubicBezTo>
                <a:cubicBezTo>
                  <a:pt x="256" y="141"/>
                  <a:pt x="256" y="141"/>
                  <a:pt x="256" y="141"/>
                </a:cubicBezTo>
                <a:cubicBezTo>
                  <a:pt x="186" y="81"/>
                  <a:pt x="106" y="33"/>
                  <a:pt x="19" y="0"/>
                </a:cubicBezTo>
                <a:cubicBezTo>
                  <a:pt x="0" y="50"/>
                  <a:pt x="0" y="50"/>
                  <a:pt x="0" y="50"/>
                </a:cubicBezTo>
                <a:cubicBezTo>
                  <a:pt x="79" y="81"/>
                  <a:pt x="152" y="124"/>
                  <a:pt x="216" y="178"/>
                </a:cubicBezTo>
                <a:cubicBezTo>
                  <a:pt x="171" y="220"/>
                  <a:pt x="171" y="220"/>
                  <a:pt x="171" y="220"/>
                </a:cubicBezTo>
                <a:lnTo>
                  <a:pt x="362" y="297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124972" tIns="62487" rIns="124972" bIns="62487" numCol="1" anchor="t" anchorCtr="0" compatLnSpc="1">
            <a:prstTxWarp prst="textNoShape">
              <a:avLst/>
            </a:prstTxWarp>
          </a:bodyPr>
          <a:lstStyle/>
          <a:p>
            <a:endParaRPr lang="en-US" sz="1919"/>
          </a:p>
        </p:txBody>
      </p:sp>
      <p:pic>
        <p:nvPicPr>
          <p:cNvPr id="2052" name="Picture 4" descr="https://www.msu.ru/upload/iblock/0fa/20140527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19" y="2373959"/>
            <a:ext cx="5077414" cy="33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15">
            <a:extLst>
              <a:ext uri="{FF2B5EF4-FFF2-40B4-BE49-F238E27FC236}">
                <a16:creationId xmlns:a16="http://schemas.microsoft.com/office/drawing/2014/main" xmlns="" id="{7121150B-B331-4D93-A79A-E9738DCAF482}"/>
              </a:ext>
            </a:extLst>
          </p:cNvPr>
          <p:cNvSpPr/>
          <p:nvPr/>
        </p:nvSpPr>
        <p:spPr>
          <a:xfrm>
            <a:off x="142902" y="4886159"/>
            <a:ext cx="8163702" cy="714962"/>
          </a:xfrm>
          <a:prstGeom prst="rect">
            <a:avLst/>
          </a:prstGeom>
          <a:solidFill>
            <a:srgbClr val="185E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r>
              <a:rPr lang="ru-RU" sz="3281" b="1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rPr>
              <a:t>Ситуационные центры</a:t>
            </a:r>
            <a:endParaRPr lang="en-US" sz="3281" b="1" dirty="0">
              <a:solidFill>
                <a:schemeClr val="bg1"/>
              </a:solidFill>
              <a:latin typeface="Segoe UI" panose="020B0502040204020203" pitchFamily="34" charset="0"/>
              <a:ea typeface="Arial Unicode MS"/>
              <a:cs typeface="Segoe UI" panose="020B0502040204020203" pitchFamily="34" charset="0"/>
            </a:endParaRPr>
          </a:p>
        </p:txBody>
      </p:sp>
      <p:sp>
        <p:nvSpPr>
          <p:cNvPr id="100" name="Заголовок 2"/>
          <p:cNvSpPr txBox="1">
            <a:spLocks/>
          </p:cNvSpPr>
          <p:nvPr/>
        </p:nvSpPr>
        <p:spPr>
          <a:xfrm>
            <a:off x="5857642" y="971458"/>
            <a:ext cx="17361441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Применение аналитических средств</a:t>
            </a:r>
          </a:p>
        </p:txBody>
      </p:sp>
      <p:sp>
        <p:nvSpPr>
          <p:cNvPr id="102" name="Isosceles Triangle 11">
            <a:extLst>
              <a:ext uri="{FF2B5EF4-FFF2-40B4-BE49-F238E27FC236}">
                <a16:creationId xmlns:a16="http://schemas.microsoft.com/office/drawing/2014/main" xmlns="" id="{A743CE49-85DC-4079-BF3D-7A010F9FED1C}"/>
              </a:ext>
            </a:extLst>
          </p:cNvPr>
          <p:cNvSpPr/>
          <p:nvPr/>
        </p:nvSpPr>
        <p:spPr>
          <a:xfrm rot="13747509" flipH="1">
            <a:off x="13869005" y="4415568"/>
            <a:ext cx="682079" cy="1999552"/>
          </a:xfrm>
          <a:prstGeom prst="triangle">
            <a:avLst/>
          </a:prstGeom>
          <a:solidFill>
            <a:srgbClr val="5C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66200">
              <a:defRPr/>
            </a:pPr>
            <a:endParaRPr lang="en-US" sz="3281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grpSp>
        <p:nvGrpSpPr>
          <p:cNvPr id="107" name="Group 115"/>
          <p:cNvGrpSpPr/>
          <p:nvPr/>
        </p:nvGrpSpPr>
        <p:grpSpPr>
          <a:xfrm>
            <a:off x="14608287" y="4397178"/>
            <a:ext cx="803294" cy="672587"/>
            <a:chOff x="2951142" y="2589225"/>
            <a:chExt cx="468313" cy="392113"/>
          </a:xfrm>
          <a:solidFill>
            <a:schemeClr val="bg1"/>
          </a:solidFill>
        </p:grpSpPr>
        <p:sp>
          <p:nvSpPr>
            <p:cNvPr id="108" name="Freeform 13"/>
            <p:cNvSpPr>
              <a:spLocks noEditPoints="1"/>
            </p:cNvSpPr>
            <p:nvPr/>
          </p:nvSpPr>
          <p:spPr bwMode="auto">
            <a:xfrm>
              <a:off x="2951142" y="2646375"/>
              <a:ext cx="284163" cy="284163"/>
            </a:xfrm>
            <a:custGeom>
              <a:avLst/>
              <a:gdLst/>
              <a:ahLst/>
              <a:cxnLst>
                <a:cxn ang="0">
                  <a:pos x="208" y="331"/>
                </a:cxn>
                <a:cxn ang="0">
                  <a:pos x="239" y="322"/>
                </a:cxn>
                <a:cxn ang="0">
                  <a:pos x="286" y="326"/>
                </a:cxn>
                <a:cxn ang="0">
                  <a:pos x="307" y="267"/>
                </a:cxn>
                <a:cxn ang="0">
                  <a:pos x="328" y="223"/>
                </a:cxn>
                <a:cxn ang="0">
                  <a:pos x="359" y="150"/>
                </a:cxn>
                <a:cxn ang="0">
                  <a:pos x="328" y="136"/>
                </a:cxn>
                <a:cxn ang="0">
                  <a:pos x="307" y="91"/>
                </a:cxn>
                <a:cxn ang="0">
                  <a:pos x="267" y="51"/>
                </a:cxn>
                <a:cxn ang="0">
                  <a:pos x="239" y="37"/>
                </a:cxn>
                <a:cxn ang="0">
                  <a:pos x="208" y="0"/>
                </a:cxn>
                <a:cxn ang="0">
                  <a:pos x="179" y="65"/>
                </a:cxn>
                <a:cxn ang="0">
                  <a:pos x="213" y="70"/>
                </a:cxn>
                <a:cxn ang="0">
                  <a:pos x="244" y="85"/>
                </a:cxn>
                <a:cxn ang="0">
                  <a:pos x="267" y="106"/>
                </a:cxn>
                <a:cxn ang="0">
                  <a:pos x="284" y="134"/>
                </a:cxn>
                <a:cxn ang="0">
                  <a:pos x="293" y="168"/>
                </a:cxn>
                <a:cxn ang="0">
                  <a:pos x="293" y="191"/>
                </a:cxn>
                <a:cxn ang="0">
                  <a:pos x="284" y="223"/>
                </a:cxn>
                <a:cxn ang="0">
                  <a:pos x="267" y="252"/>
                </a:cxn>
                <a:cxn ang="0">
                  <a:pos x="244" y="274"/>
                </a:cxn>
                <a:cxn ang="0">
                  <a:pos x="213" y="289"/>
                </a:cxn>
                <a:cxn ang="0">
                  <a:pos x="179" y="294"/>
                </a:cxn>
                <a:cxn ang="0">
                  <a:pos x="32" y="286"/>
                </a:cxn>
                <a:cxn ang="0">
                  <a:pos x="92" y="307"/>
                </a:cxn>
                <a:cxn ang="0">
                  <a:pos x="135" y="327"/>
                </a:cxn>
                <a:cxn ang="0">
                  <a:pos x="179" y="358"/>
                </a:cxn>
                <a:cxn ang="0">
                  <a:pos x="179" y="294"/>
                </a:cxn>
                <a:cxn ang="0">
                  <a:pos x="145" y="289"/>
                </a:cxn>
                <a:cxn ang="0">
                  <a:pos x="115" y="274"/>
                </a:cxn>
                <a:cxn ang="0">
                  <a:pos x="92" y="252"/>
                </a:cxn>
                <a:cxn ang="0">
                  <a:pos x="74" y="223"/>
                </a:cxn>
                <a:cxn ang="0">
                  <a:pos x="66" y="191"/>
                </a:cxn>
                <a:cxn ang="0">
                  <a:pos x="66" y="168"/>
                </a:cxn>
                <a:cxn ang="0">
                  <a:pos x="74" y="134"/>
                </a:cxn>
                <a:cxn ang="0">
                  <a:pos x="92" y="106"/>
                </a:cxn>
                <a:cxn ang="0">
                  <a:pos x="115" y="85"/>
                </a:cxn>
                <a:cxn ang="0">
                  <a:pos x="145" y="70"/>
                </a:cxn>
                <a:cxn ang="0">
                  <a:pos x="179" y="65"/>
                </a:cxn>
                <a:cxn ang="0">
                  <a:pos x="179" y="0"/>
                </a:cxn>
                <a:cxn ang="0">
                  <a:pos x="151" y="27"/>
                </a:cxn>
                <a:cxn ang="0">
                  <a:pos x="105" y="43"/>
                </a:cxn>
                <a:cxn ang="0">
                  <a:pos x="32" y="72"/>
                </a:cxn>
                <a:cxn ang="0">
                  <a:pos x="43" y="105"/>
                </a:cxn>
                <a:cxn ang="0">
                  <a:pos x="27" y="150"/>
                </a:cxn>
                <a:cxn ang="0">
                  <a:pos x="27" y="207"/>
                </a:cxn>
                <a:cxn ang="0">
                  <a:pos x="36" y="238"/>
                </a:cxn>
                <a:cxn ang="0">
                  <a:pos x="52" y="267"/>
                </a:cxn>
              </a:cxnLst>
              <a:rect l="0" t="0" r="r" b="b"/>
              <a:pathLst>
                <a:path w="359" h="358">
                  <a:moveTo>
                    <a:pt x="179" y="358"/>
                  </a:moveTo>
                  <a:lnTo>
                    <a:pt x="208" y="358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24" y="327"/>
                  </a:lnTo>
                  <a:lnTo>
                    <a:pt x="239" y="322"/>
                  </a:lnTo>
                  <a:lnTo>
                    <a:pt x="254" y="315"/>
                  </a:lnTo>
                  <a:lnTo>
                    <a:pt x="267" y="307"/>
                  </a:lnTo>
                  <a:lnTo>
                    <a:pt x="286" y="326"/>
                  </a:lnTo>
                  <a:lnTo>
                    <a:pt x="326" y="286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315" y="253"/>
                  </a:lnTo>
                  <a:lnTo>
                    <a:pt x="323" y="238"/>
                  </a:lnTo>
                  <a:lnTo>
                    <a:pt x="328" y="223"/>
                  </a:lnTo>
                  <a:lnTo>
                    <a:pt x="331" y="207"/>
                  </a:lnTo>
                  <a:lnTo>
                    <a:pt x="359" y="207"/>
                  </a:lnTo>
                  <a:lnTo>
                    <a:pt x="359" y="150"/>
                  </a:lnTo>
                  <a:lnTo>
                    <a:pt x="331" y="150"/>
                  </a:lnTo>
                  <a:lnTo>
                    <a:pt x="331" y="150"/>
                  </a:lnTo>
                  <a:lnTo>
                    <a:pt x="328" y="136"/>
                  </a:lnTo>
                  <a:lnTo>
                    <a:pt x="323" y="119"/>
                  </a:lnTo>
                  <a:lnTo>
                    <a:pt x="315" y="105"/>
                  </a:lnTo>
                  <a:lnTo>
                    <a:pt x="307" y="91"/>
                  </a:lnTo>
                  <a:lnTo>
                    <a:pt x="326" y="72"/>
                  </a:lnTo>
                  <a:lnTo>
                    <a:pt x="286" y="33"/>
                  </a:lnTo>
                  <a:lnTo>
                    <a:pt x="267" y="51"/>
                  </a:lnTo>
                  <a:lnTo>
                    <a:pt x="267" y="51"/>
                  </a:lnTo>
                  <a:lnTo>
                    <a:pt x="254" y="43"/>
                  </a:lnTo>
                  <a:lnTo>
                    <a:pt x="239" y="37"/>
                  </a:lnTo>
                  <a:lnTo>
                    <a:pt x="224" y="30"/>
                  </a:lnTo>
                  <a:lnTo>
                    <a:pt x="208" y="27"/>
                  </a:lnTo>
                  <a:lnTo>
                    <a:pt x="208" y="0"/>
                  </a:lnTo>
                  <a:lnTo>
                    <a:pt x="179" y="0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90" y="65"/>
                  </a:lnTo>
                  <a:lnTo>
                    <a:pt x="203" y="68"/>
                  </a:lnTo>
                  <a:lnTo>
                    <a:pt x="213" y="70"/>
                  </a:lnTo>
                  <a:lnTo>
                    <a:pt x="224" y="74"/>
                  </a:lnTo>
                  <a:lnTo>
                    <a:pt x="234" y="79"/>
                  </a:lnTo>
                  <a:lnTo>
                    <a:pt x="244" y="85"/>
                  </a:lnTo>
                  <a:lnTo>
                    <a:pt x="252" y="91"/>
                  </a:lnTo>
                  <a:lnTo>
                    <a:pt x="260" y="98"/>
                  </a:lnTo>
                  <a:lnTo>
                    <a:pt x="267" y="106"/>
                  </a:lnTo>
                  <a:lnTo>
                    <a:pt x="275" y="116"/>
                  </a:lnTo>
                  <a:lnTo>
                    <a:pt x="279" y="124"/>
                  </a:lnTo>
                  <a:lnTo>
                    <a:pt x="284" y="134"/>
                  </a:lnTo>
                  <a:lnTo>
                    <a:pt x="288" y="145"/>
                  </a:lnTo>
                  <a:lnTo>
                    <a:pt x="292" y="157"/>
                  </a:lnTo>
                  <a:lnTo>
                    <a:pt x="293" y="168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91"/>
                  </a:lnTo>
                  <a:lnTo>
                    <a:pt x="292" y="202"/>
                  </a:lnTo>
                  <a:lnTo>
                    <a:pt x="288" y="213"/>
                  </a:lnTo>
                  <a:lnTo>
                    <a:pt x="284" y="223"/>
                  </a:lnTo>
                  <a:lnTo>
                    <a:pt x="279" y="233"/>
                  </a:lnTo>
                  <a:lnTo>
                    <a:pt x="275" y="243"/>
                  </a:lnTo>
                  <a:lnTo>
                    <a:pt x="267" y="252"/>
                  </a:lnTo>
                  <a:lnTo>
                    <a:pt x="260" y="260"/>
                  </a:lnTo>
                  <a:lnTo>
                    <a:pt x="252" y="268"/>
                  </a:lnTo>
                  <a:lnTo>
                    <a:pt x="244" y="274"/>
                  </a:lnTo>
                  <a:lnTo>
                    <a:pt x="234" y="280"/>
                  </a:lnTo>
                  <a:lnTo>
                    <a:pt x="224" y="285"/>
                  </a:lnTo>
                  <a:lnTo>
                    <a:pt x="213" y="289"/>
                  </a:lnTo>
                  <a:lnTo>
                    <a:pt x="203" y="291"/>
                  </a:lnTo>
                  <a:lnTo>
                    <a:pt x="190" y="293"/>
                  </a:lnTo>
                  <a:lnTo>
                    <a:pt x="179" y="294"/>
                  </a:lnTo>
                  <a:lnTo>
                    <a:pt x="179" y="358"/>
                  </a:lnTo>
                  <a:close/>
                  <a:moveTo>
                    <a:pt x="52" y="267"/>
                  </a:moveTo>
                  <a:lnTo>
                    <a:pt x="32" y="286"/>
                  </a:lnTo>
                  <a:lnTo>
                    <a:pt x="73" y="326"/>
                  </a:lnTo>
                  <a:lnTo>
                    <a:pt x="92" y="307"/>
                  </a:lnTo>
                  <a:lnTo>
                    <a:pt x="92" y="307"/>
                  </a:lnTo>
                  <a:lnTo>
                    <a:pt x="105" y="315"/>
                  </a:lnTo>
                  <a:lnTo>
                    <a:pt x="120" y="322"/>
                  </a:lnTo>
                  <a:lnTo>
                    <a:pt x="135" y="327"/>
                  </a:lnTo>
                  <a:lnTo>
                    <a:pt x="151" y="331"/>
                  </a:lnTo>
                  <a:lnTo>
                    <a:pt x="151" y="358"/>
                  </a:lnTo>
                  <a:lnTo>
                    <a:pt x="179" y="358"/>
                  </a:lnTo>
                  <a:lnTo>
                    <a:pt x="179" y="294"/>
                  </a:lnTo>
                  <a:lnTo>
                    <a:pt x="179" y="294"/>
                  </a:lnTo>
                  <a:lnTo>
                    <a:pt x="179" y="294"/>
                  </a:lnTo>
                  <a:lnTo>
                    <a:pt x="168" y="293"/>
                  </a:lnTo>
                  <a:lnTo>
                    <a:pt x="156" y="291"/>
                  </a:lnTo>
                  <a:lnTo>
                    <a:pt x="145" y="289"/>
                  </a:lnTo>
                  <a:lnTo>
                    <a:pt x="135" y="285"/>
                  </a:lnTo>
                  <a:lnTo>
                    <a:pt x="125" y="280"/>
                  </a:lnTo>
                  <a:lnTo>
                    <a:pt x="115" y="274"/>
                  </a:lnTo>
                  <a:lnTo>
                    <a:pt x="106" y="268"/>
                  </a:lnTo>
                  <a:lnTo>
                    <a:pt x="99" y="260"/>
                  </a:lnTo>
                  <a:lnTo>
                    <a:pt x="92" y="252"/>
                  </a:lnTo>
                  <a:lnTo>
                    <a:pt x="84" y="243"/>
                  </a:lnTo>
                  <a:lnTo>
                    <a:pt x="79" y="233"/>
                  </a:lnTo>
                  <a:lnTo>
                    <a:pt x="74" y="223"/>
                  </a:lnTo>
                  <a:lnTo>
                    <a:pt x="71" y="213"/>
                  </a:lnTo>
                  <a:lnTo>
                    <a:pt x="67" y="202"/>
                  </a:lnTo>
                  <a:lnTo>
                    <a:pt x="66" y="191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6" y="168"/>
                  </a:lnTo>
                  <a:lnTo>
                    <a:pt x="67" y="157"/>
                  </a:lnTo>
                  <a:lnTo>
                    <a:pt x="71" y="145"/>
                  </a:lnTo>
                  <a:lnTo>
                    <a:pt x="74" y="134"/>
                  </a:lnTo>
                  <a:lnTo>
                    <a:pt x="79" y="124"/>
                  </a:lnTo>
                  <a:lnTo>
                    <a:pt x="84" y="116"/>
                  </a:lnTo>
                  <a:lnTo>
                    <a:pt x="92" y="106"/>
                  </a:lnTo>
                  <a:lnTo>
                    <a:pt x="99" y="98"/>
                  </a:lnTo>
                  <a:lnTo>
                    <a:pt x="106" y="91"/>
                  </a:lnTo>
                  <a:lnTo>
                    <a:pt x="115" y="85"/>
                  </a:lnTo>
                  <a:lnTo>
                    <a:pt x="125" y="79"/>
                  </a:lnTo>
                  <a:lnTo>
                    <a:pt x="135" y="74"/>
                  </a:lnTo>
                  <a:lnTo>
                    <a:pt x="145" y="70"/>
                  </a:lnTo>
                  <a:lnTo>
                    <a:pt x="156" y="68"/>
                  </a:lnTo>
                  <a:lnTo>
                    <a:pt x="168" y="65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79" y="0"/>
                  </a:lnTo>
                  <a:lnTo>
                    <a:pt x="151" y="0"/>
                  </a:lnTo>
                  <a:lnTo>
                    <a:pt x="151" y="27"/>
                  </a:lnTo>
                  <a:lnTo>
                    <a:pt x="151" y="27"/>
                  </a:lnTo>
                  <a:lnTo>
                    <a:pt x="135" y="30"/>
                  </a:lnTo>
                  <a:lnTo>
                    <a:pt x="120" y="37"/>
                  </a:lnTo>
                  <a:lnTo>
                    <a:pt x="105" y="43"/>
                  </a:lnTo>
                  <a:lnTo>
                    <a:pt x="92" y="51"/>
                  </a:lnTo>
                  <a:lnTo>
                    <a:pt x="73" y="33"/>
                  </a:lnTo>
                  <a:lnTo>
                    <a:pt x="32" y="72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43" y="105"/>
                  </a:lnTo>
                  <a:lnTo>
                    <a:pt x="36" y="119"/>
                  </a:lnTo>
                  <a:lnTo>
                    <a:pt x="31" y="136"/>
                  </a:lnTo>
                  <a:lnTo>
                    <a:pt x="27" y="150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27" y="207"/>
                  </a:lnTo>
                  <a:lnTo>
                    <a:pt x="27" y="207"/>
                  </a:lnTo>
                  <a:lnTo>
                    <a:pt x="31" y="223"/>
                  </a:lnTo>
                  <a:lnTo>
                    <a:pt x="36" y="238"/>
                  </a:lnTo>
                  <a:lnTo>
                    <a:pt x="43" y="253"/>
                  </a:lnTo>
                  <a:lnTo>
                    <a:pt x="52" y="267"/>
                  </a:lnTo>
                  <a:lnTo>
                    <a:pt x="52" y="2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en-US" sz="328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Freeform 14"/>
            <p:cNvSpPr>
              <a:spLocks noEditPoints="1"/>
            </p:cNvSpPr>
            <p:nvPr/>
          </p:nvSpPr>
          <p:spPr bwMode="auto">
            <a:xfrm>
              <a:off x="3233717" y="2798775"/>
              <a:ext cx="182563" cy="182563"/>
            </a:xfrm>
            <a:custGeom>
              <a:avLst/>
              <a:gdLst/>
              <a:ahLst/>
              <a:cxnLst>
                <a:cxn ang="0">
                  <a:pos x="131" y="20"/>
                </a:cxn>
                <a:cxn ang="0">
                  <a:pos x="152" y="6"/>
                </a:cxn>
                <a:cxn ang="0">
                  <a:pos x="183" y="21"/>
                </a:cxn>
                <a:cxn ang="0">
                  <a:pos x="179" y="42"/>
                </a:cxn>
                <a:cxn ang="0">
                  <a:pos x="198" y="64"/>
                </a:cxn>
                <a:cxn ang="0">
                  <a:pos x="219" y="64"/>
                </a:cxn>
                <a:cxn ang="0">
                  <a:pos x="230" y="97"/>
                </a:cxn>
                <a:cxn ang="0">
                  <a:pos x="213" y="109"/>
                </a:cxn>
                <a:cxn ang="0">
                  <a:pos x="210" y="137"/>
                </a:cxn>
                <a:cxn ang="0">
                  <a:pos x="225" y="152"/>
                </a:cxn>
                <a:cxn ang="0">
                  <a:pos x="210" y="183"/>
                </a:cxn>
                <a:cxn ang="0">
                  <a:pos x="189" y="179"/>
                </a:cxn>
                <a:cxn ang="0">
                  <a:pos x="167" y="198"/>
                </a:cxn>
                <a:cxn ang="0">
                  <a:pos x="167" y="220"/>
                </a:cxn>
                <a:cxn ang="0">
                  <a:pos x="135" y="230"/>
                </a:cxn>
                <a:cxn ang="0">
                  <a:pos x="123" y="213"/>
                </a:cxn>
                <a:cxn ang="0">
                  <a:pos x="115" y="163"/>
                </a:cxn>
                <a:cxn ang="0">
                  <a:pos x="136" y="158"/>
                </a:cxn>
                <a:cxn ang="0">
                  <a:pos x="153" y="144"/>
                </a:cxn>
                <a:cxn ang="0">
                  <a:pos x="161" y="131"/>
                </a:cxn>
                <a:cxn ang="0">
                  <a:pos x="161" y="103"/>
                </a:cxn>
                <a:cxn ang="0">
                  <a:pos x="147" y="80"/>
                </a:cxn>
                <a:cxn ang="0">
                  <a:pos x="130" y="71"/>
                </a:cxn>
                <a:cxn ang="0">
                  <a:pos x="115" y="19"/>
                </a:cxn>
                <a:cxn ang="0">
                  <a:pos x="11" y="167"/>
                </a:cxn>
                <a:cxn ang="0">
                  <a:pos x="1" y="135"/>
                </a:cxn>
                <a:cxn ang="0">
                  <a:pos x="19" y="123"/>
                </a:cxn>
                <a:cxn ang="0">
                  <a:pos x="20" y="94"/>
                </a:cxn>
                <a:cxn ang="0">
                  <a:pos x="5" y="79"/>
                </a:cxn>
                <a:cxn ang="0">
                  <a:pos x="21" y="48"/>
                </a:cxn>
                <a:cxn ang="0">
                  <a:pos x="42" y="52"/>
                </a:cxn>
                <a:cxn ang="0">
                  <a:pos x="63" y="34"/>
                </a:cxn>
                <a:cxn ang="0">
                  <a:pos x="63" y="12"/>
                </a:cxn>
                <a:cxn ang="0">
                  <a:pos x="97" y="1"/>
                </a:cxn>
                <a:cxn ang="0">
                  <a:pos x="109" y="19"/>
                </a:cxn>
                <a:cxn ang="0">
                  <a:pos x="115" y="68"/>
                </a:cxn>
                <a:cxn ang="0">
                  <a:pos x="94" y="73"/>
                </a:cxn>
                <a:cxn ang="0">
                  <a:pos x="78" y="88"/>
                </a:cxn>
                <a:cxn ang="0">
                  <a:pos x="71" y="100"/>
                </a:cxn>
                <a:cxn ang="0">
                  <a:pos x="71" y="129"/>
                </a:cxn>
                <a:cxn ang="0">
                  <a:pos x="84" y="151"/>
                </a:cxn>
                <a:cxn ang="0">
                  <a:pos x="100" y="161"/>
                </a:cxn>
                <a:cxn ang="0">
                  <a:pos x="115" y="213"/>
                </a:cxn>
                <a:cxn ang="0">
                  <a:pos x="84" y="208"/>
                </a:cxn>
                <a:cxn ang="0">
                  <a:pos x="68" y="221"/>
                </a:cxn>
                <a:cxn ang="0">
                  <a:pos x="40" y="203"/>
                </a:cxn>
                <a:cxn ang="0">
                  <a:pos x="45" y="183"/>
                </a:cxn>
                <a:cxn ang="0">
                  <a:pos x="29" y="160"/>
                </a:cxn>
              </a:cxnLst>
              <a:rect l="0" t="0" r="r" b="b"/>
              <a:pathLst>
                <a:path w="231" h="231">
                  <a:moveTo>
                    <a:pt x="115" y="19"/>
                  </a:moveTo>
                  <a:lnTo>
                    <a:pt x="115" y="19"/>
                  </a:lnTo>
                  <a:lnTo>
                    <a:pt x="131" y="20"/>
                  </a:lnTo>
                  <a:lnTo>
                    <a:pt x="146" y="24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63" y="10"/>
                  </a:lnTo>
                  <a:lnTo>
                    <a:pt x="173" y="15"/>
                  </a:lnTo>
                  <a:lnTo>
                    <a:pt x="183" y="21"/>
                  </a:lnTo>
                  <a:lnTo>
                    <a:pt x="192" y="29"/>
                  </a:lnTo>
                  <a:lnTo>
                    <a:pt x="179" y="42"/>
                  </a:lnTo>
                  <a:lnTo>
                    <a:pt x="179" y="42"/>
                  </a:lnTo>
                  <a:lnTo>
                    <a:pt x="187" y="48"/>
                  </a:lnTo>
                  <a:lnTo>
                    <a:pt x="193" y="56"/>
                  </a:lnTo>
                  <a:lnTo>
                    <a:pt x="198" y="64"/>
                  </a:lnTo>
                  <a:lnTo>
                    <a:pt x="203" y="72"/>
                  </a:lnTo>
                  <a:lnTo>
                    <a:pt x="219" y="64"/>
                  </a:lnTo>
                  <a:lnTo>
                    <a:pt x="219" y="64"/>
                  </a:lnTo>
                  <a:lnTo>
                    <a:pt x="224" y="74"/>
                  </a:lnTo>
                  <a:lnTo>
                    <a:pt x="228" y="85"/>
                  </a:lnTo>
                  <a:lnTo>
                    <a:pt x="230" y="97"/>
                  </a:lnTo>
                  <a:lnTo>
                    <a:pt x="231" y="108"/>
                  </a:lnTo>
                  <a:lnTo>
                    <a:pt x="213" y="109"/>
                  </a:lnTo>
                  <a:lnTo>
                    <a:pt x="213" y="109"/>
                  </a:lnTo>
                  <a:lnTo>
                    <a:pt x="213" y="119"/>
                  </a:lnTo>
                  <a:lnTo>
                    <a:pt x="213" y="127"/>
                  </a:lnTo>
                  <a:lnTo>
                    <a:pt x="210" y="137"/>
                  </a:lnTo>
                  <a:lnTo>
                    <a:pt x="208" y="147"/>
                  </a:lnTo>
                  <a:lnTo>
                    <a:pt x="225" y="152"/>
                  </a:lnTo>
                  <a:lnTo>
                    <a:pt x="225" y="152"/>
                  </a:lnTo>
                  <a:lnTo>
                    <a:pt x="221" y="163"/>
                  </a:lnTo>
                  <a:lnTo>
                    <a:pt x="217" y="173"/>
                  </a:lnTo>
                  <a:lnTo>
                    <a:pt x="210" y="183"/>
                  </a:lnTo>
                  <a:lnTo>
                    <a:pt x="203" y="192"/>
                  </a:lnTo>
                  <a:lnTo>
                    <a:pt x="189" y="179"/>
                  </a:lnTo>
                  <a:lnTo>
                    <a:pt x="189" y="179"/>
                  </a:lnTo>
                  <a:lnTo>
                    <a:pt x="183" y="187"/>
                  </a:lnTo>
                  <a:lnTo>
                    <a:pt x="176" y="193"/>
                  </a:lnTo>
                  <a:lnTo>
                    <a:pt x="167" y="198"/>
                  </a:lnTo>
                  <a:lnTo>
                    <a:pt x="160" y="203"/>
                  </a:lnTo>
                  <a:lnTo>
                    <a:pt x="167" y="220"/>
                  </a:lnTo>
                  <a:lnTo>
                    <a:pt x="167" y="220"/>
                  </a:lnTo>
                  <a:lnTo>
                    <a:pt x="157" y="224"/>
                  </a:lnTo>
                  <a:lnTo>
                    <a:pt x="146" y="228"/>
                  </a:lnTo>
                  <a:lnTo>
                    <a:pt x="135" y="230"/>
                  </a:lnTo>
                  <a:lnTo>
                    <a:pt x="124" y="231"/>
                  </a:lnTo>
                  <a:lnTo>
                    <a:pt x="123" y="213"/>
                  </a:lnTo>
                  <a:lnTo>
                    <a:pt x="123" y="213"/>
                  </a:lnTo>
                  <a:lnTo>
                    <a:pt x="115" y="213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23" y="162"/>
                  </a:lnTo>
                  <a:lnTo>
                    <a:pt x="130" y="161"/>
                  </a:lnTo>
                  <a:lnTo>
                    <a:pt x="136" y="158"/>
                  </a:lnTo>
                  <a:lnTo>
                    <a:pt x="144" y="155"/>
                  </a:lnTo>
                  <a:lnTo>
                    <a:pt x="149" y="150"/>
                  </a:lnTo>
                  <a:lnTo>
                    <a:pt x="153" y="144"/>
                  </a:lnTo>
                  <a:lnTo>
                    <a:pt x="157" y="137"/>
                  </a:lnTo>
                  <a:lnTo>
                    <a:pt x="161" y="131"/>
                  </a:lnTo>
                  <a:lnTo>
                    <a:pt x="161" y="131"/>
                  </a:lnTo>
                  <a:lnTo>
                    <a:pt x="162" y="121"/>
                  </a:lnTo>
                  <a:lnTo>
                    <a:pt x="162" y="113"/>
                  </a:lnTo>
                  <a:lnTo>
                    <a:pt x="161" y="103"/>
                  </a:lnTo>
                  <a:lnTo>
                    <a:pt x="158" y="94"/>
                  </a:lnTo>
                  <a:lnTo>
                    <a:pt x="153" y="87"/>
                  </a:lnTo>
                  <a:lnTo>
                    <a:pt x="147" y="80"/>
                  </a:lnTo>
                  <a:lnTo>
                    <a:pt x="140" y="74"/>
                  </a:lnTo>
                  <a:lnTo>
                    <a:pt x="130" y="71"/>
                  </a:lnTo>
                  <a:lnTo>
                    <a:pt x="130" y="71"/>
                  </a:lnTo>
                  <a:lnTo>
                    <a:pt x="123" y="69"/>
                  </a:lnTo>
                  <a:lnTo>
                    <a:pt x="115" y="68"/>
                  </a:lnTo>
                  <a:lnTo>
                    <a:pt x="115" y="19"/>
                  </a:lnTo>
                  <a:close/>
                  <a:moveTo>
                    <a:pt x="29" y="160"/>
                  </a:moveTo>
                  <a:lnTo>
                    <a:pt x="11" y="167"/>
                  </a:lnTo>
                  <a:lnTo>
                    <a:pt x="11" y="167"/>
                  </a:lnTo>
                  <a:lnTo>
                    <a:pt x="8" y="157"/>
                  </a:lnTo>
                  <a:lnTo>
                    <a:pt x="4" y="146"/>
                  </a:lnTo>
                  <a:lnTo>
                    <a:pt x="1" y="135"/>
                  </a:lnTo>
                  <a:lnTo>
                    <a:pt x="0" y="124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17" y="114"/>
                  </a:lnTo>
                  <a:lnTo>
                    <a:pt x="19" y="104"/>
                  </a:lnTo>
                  <a:lnTo>
                    <a:pt x="20" y="94"/>
                  </a:lnTo>
                  <a:lnTo>
                    <a:pt x="24" y="85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10" y="68"/>
                  </a:lnTo>
                  <a:lnTo>
                    <a:pt x="15" y="58"/>
                  </a:lnTo>
                  <a:lnTo>
                    <a:pt x="21" y="48"/>
                  </a:lnTo>
                  <a:lnTo>
                    <a:pt x="29" y="40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8" y="45"/>
                  </a:lnTo>
                  <a:lnTo>
                    <a:pt x="56" y="38"/>
                  </a:lnTo>
                  <a:lnTo>
                    <a:pt x="63" y="34"/>
                  </a:lnTo>
                  <a:lnTo>
                    <a:pt x="72" y="29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1"/>
                  </a:lnTo>
                  <a:lnTo>
                    <a:pt x="108" y="0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5" y="19"/>
                  </a:lnTo>
                  <a:lnTo>
                    <a:pt x="115" y="68"/>
                  </a:lnTo>
                  <a:lnTo>
                    <a:pt x="115" y="68"/>
                  </a:lnTo>
                  <a:lnTo>
                    <a:pt x="108" y="69"/>
                  </a:lnTo>
                  <a:lnTo>
                    <a:pt x="102" y="71"/>
                  </a:lnTo>
                  <a:lnTo>
                    <a:pt x="94" y="73"/>
                  </a:lnTo>
                  <a:lnTo>
                    <a:pt x="88" y="77"/>
                  </a:lnTo>
                  <a:lnTo>
                    <a:pt x="83" y="82"/>
                  </a:lnTo>
                  <a:lnTo>
                    <a:pt x="78" y="88"/>
                  </a:lnTo>
                  <a:lnTo>
                    <a:pt x="74" y="94"/>
                  </a:lnTo>
                  <a:lnTo>
                    <a:pt x="71" y="100"/>
                  </a:lnTo>
                  <a:lnTo>
                    <a:pt x="71" y="100"/>
                  </a:lnTo>
                  <a:lnTo>
                    <a:pt x="68" y="110"/>
                  </a:lnTo>
                  <a:lnTo>
                    <a:pt x="68" y="120"/>
                  </a:lnTo>
                  <a:lnTo>
                    <a:pt x="71" y="129"/>
                  </a:lnTo>
                  <a:lnTo>
                    <a:pt x="73" y="137"/>
                  </a:lnTo>
                  <a:lnTo>
                    <a:pt x="78" y="145"/>
                  </a:lnTo>
                  <a:lnTo>
                    <a:pt x="84" y="151"/>
                  </a:lnTo>
                  <a:lnTo>
                    <a:pt x="92" y="157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108" y="162"/>
                  </a:lnTo>
                  <a:lnTo>
                    <a:pt x="115" y="163"/>
                  </a:lnTo>
                  <a:lnTo>
                    <a:pt x="115" y="213"/>
                  </a:lnTo>
                  <a:lnTo>
                    <a:pt x="115" y="213"/>
                  </a:lnTo>
                  <a:lnTo>
                    <a:pt x="100" y="212"/>
                  </a:lnTo>
                  <a:lnTo>
                    <a:pt x="84" y="208"/>
                  </a:lnTo>
                  <a:lnTo>
                    <a:pt x="79" y="226"/>
                  </a:lnTo>
                  <a:lnTo>
                    <a:pt x="79" y="226"/>
                  </a:lnTo>
                  <a:lnTo>
                    <a:pt x="68" y="221"/>
                  </a:lnTo>
                  <a:lnTo>
                    <a:pt x="58" y="216"/>
                  </a:lnTo>
                  <a:lnTo>
                    <a:pt x="48" y="210"/>
                  </a:lnTo>
                  <a:lnTo>
                    <a:pt x="40" y="203"/>
                  </a:lnTo>
                  <a:lnTo>
                    <a:pt x="52" y="189"/>
                  </a:lnTo>
                  <a:lnTo>
                    <a:pt x="52" y="189"/>
                  </a:lnTo>
                  <a:lnTo>
                    <a:pt x="45" y="183"/>
                  </a:lnTo>
                  <a:lnTo>
                    <a:pt x="38" y="176"/>
                  </a:lnTo>
                  <a:lnTo>
                    <a:pt x="34" y="168"/>
                  </a:lnTo>
                  <a:lnTo>
                    <a:pt x="29" y="160"/>
                  </a:lnTo>
                  <a:lnTo>
                    <a:pt x="29" y="1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en-US" sz="328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Freeform 15"/>
            <p:cNvSpPr>
              <a:spLocks noEditPoints="1"/>
            </p:cNvSpPr>
            <p:nvPr/>
          </p:nvSpPr>
          <p:spPr bwMode="auto">
            <a:xfrm>
              <a:off x="3228955" y="2589225"/>
              <a:ext cx="190500" cy="19050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70" y="10"/>
                </a:cxn>
                <a:cxn ang="0">
                  <a:pos x="163" y="47"/>
                </a:cxn>
                <a:cxn ang="0">
                  <a:pos x="186" y="65"/>
                </a:cxn>
                <a:cxn ang="0">
                  <a:pos x="222" y="53"/>
                </a:cxn>
                <a:cxn ang="0">
                  <a:pos x="234" y="76"/>
                </a:cxn>
                <a:cxn ang="0">
                  <a:pos x="204" y="107"/>
                </a:cxn>
                <a:cxn ang="0">
                  <a:pos x="205" y="127"/>
                </a:cxn>
                <a:cxn ang="0">
                  <a:pos x="236" y="157"/>
                </a:cxn>
                <a:cxn ang="0">
                  <a:pos x="225" y="180"/>
                </a:cxn>
                <a:cxn ang="0">
                  <a:pos x="182" y="178"/>
                </a:cxn>
                <a:cxn ang="0">
                  <a:pos x="168" y="190"/>
                </a:cxn>
                <a:cxn ang="0">
                  <a:pos x="151" y="199"/>
                </a:cxn>
                <a:cxn ang="0">
                  <a:pos x="154" y="236"/>
                </a:cxn>
                <a:cxn ang="0">
                  <a:pos x="121" y="240"/>
                </a:cxn>
                <a:cxn ang="0">
                  <a:pos x="134" y="189"/>
                </a:cxn>
                <a:cxn ang="0">
                  <a:pos x="158" y="179"/>
                </a:cxn>
                <a:cxn ang="0">
                  <a:pos x="184" y="148"/>
                </a:cxn>
                <a:cxn ang="0">
                  <a:pos x="191" y="109"/>
                </a:cxn>
                <a:cxn ang="0">
                  <a:pos x="182" y="85"/>
                </a:cxn>
                <a:cxn ang="0">
                  <a:pos x="160" y="62"/>
                </a:cxn>
                <a:cxn ang="0">
                  <a:pos x="131" y="50"/>
                </a:cxn>
                <a:cxn ang="0">
                  <a:pos x="121" y="34"/>
                </a:cxn>
                <a:cxn ang="0">
                  <a:pos x="121" y="240"/>
                </a:cxn>
                <a:cxn ang="0">
                  <a:pos x="114" y="204"/>
                </a:cxn>
                <a:cxn ang="0">
                  <a:pos x="95" y="200"/>
                </a:cxn>
                <a:cxn ang="0">
                  <a:pos x="60" y="224"/>
                </a:cxn>
                <a:cxn ang="0">
                  <a:pos x="39" y="208"/>
                </a:cxn>
                <a:cxn ang="0">
                  <a:pos x="51" y="167"/>
                </a:cxn>
                <a:cxn ang="0">
                  <a:pos x="42" y="149"/>
                </a:cxn>
                <a:cxn ang="0">
                  <a:pos x="37" y="131"/>
                </a:cxn>
                <a:cxn ang="0">
                  <a:pos x="0" y="122"/>
                </a:cxn>
                <a:cxn ang="0">
                  <a:pos x="6" y="83"/>
                </a:cxn>
                <a:cxn ang="0">
                  <a:pos x="43" y="85"/>
                </a:cxn>
                <a:cxn ang="0">
                  <a:pos x="60" y="62"/>
                </a:cxn>
                <a:cxn ang="0">
                  <a:pos x="42" y="27"/>
                </a:cxn>
                <a:cxn ang="0">
                  <a:pos x="78" y="7"/>
                </a:cxn>
                <a:cxn ang="0">
                  <a:pos x="105" y="37"/>
                </a:cxn>
                <a:cxn ang="0">
                  <a:pos x="121" y="49"/>
                </a:cxn>
                <a:cxn ang="0">
                  <a:pos x="95" y="54"/>
                </a:cxn>
                <a:cxn ang="0">
                  <a:pos x="63" y="79"/>
                </a:cxn>
                <a:cxn ang="0">
                  <a:pos x="51" y="117"/>
                </a:cxn>
                <a:cxn ang="0">
                  <a:pos x="55" y="144"/>
                </a:cxn>
                <a:cxn ang="0">
                  <a:pos x="73" y="172"/>
                </a:cxn>
                <a:cxn ang="0">
                  <a:pos x="100" y="186"/>
                </a:cxn>
                <a:cxn ang="0">
                  <a:pos x="121" y="240"/>
                </a:cxn>
              </a:cxnLst>
              <a:rect l="0" t="0" r="r" b="b"/>
              <a:pathLst>
                <a:path w="240" h="240">
                  <a:moveTo>
                    <a:pt x="128" y="36"/>
                  </a:moveTo>
                  <a:lnTo>
                    <a:pt x="131" y="0"/>
                  </a:lnTo>
                  <a:lnTo>
                    <a:pt x="131" y="0"/>
                  </a:lnTo>
                  <a:lnTo>
                    <a:pt x="145" y="1"/>
                  </a:lnTo>
                  <a:lnTo>
                    <a:pt x="157" y="5"/>
                  </a:lnTo>
                  <a:lnTo>
                    <a:pt x="170" y="10"/>
                  </a:lnTo>
                  <a:lnTo>
                    <a:pt x="182" y="16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72" y="52"/>
                  </a:lnTo>
                  <a:lnTo>
                    <a:pt x="178" y="58"/>
                  </a:lnTo>
                  <a:lnTo>
                    <a:pt x="186" y="65"/>
                  </a:lnTo>
                  <a:lnTo>
                    <a:pt x="191" y="73"/>
                  </a:lnTo>
                  <a:lnTo>
                    <a:pt x="222" y="53"/>
                  </a:lnTo>
                  <a:lnTo>
                    <a:pt x="222" y="53"/>
                  </a:lnTo>
                  <a:lnTo>
                    <a:pt x="228" y="64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238" y="90"/>
                  </a:lnTo>
                  <a:lnTo>
                    <a:pt x="240" y="102"/>
                  </a:lnTo>
                  <a:lnTo>
                    <a:pt x="204" y="107"/>
                  </a:lnTo>
                  <a:lnTo>
                    <a:pt x="204" y="107"/>
                  </a:lnTo>
                  <a:lnTo>
                    <a:pt x="205" y="117"/>
                  </a:lnTo>
                  <a:lnTo>
                    <a:pt x="205" y="127"/>
                  </a:lnTo>
                  <a:lnTo>
                    <a:pt x="204" y="136"/>
                  </a:lnTo>
                  <a:lnTo>
                    <a:pt x="202" y="146"/>
                  </a:lnTo>
                  <a:lnTo>
                    <a:pt x="236" y="157"/>
                  </a:lnTo>
                  <a:lnTo>
                    <a:pt x="236" y="157"/>
                  </a:lnTo>
                  <a:lnTo>
                    <a:pt x="231" y="169"/>
                  </a:lnTo>
                  <a:lnTo>
                    <a:pt x="225" y="180"/>
                  </a:lnTo>
                  <a:lnTo>
                    <a:pt x="218" y="193"/>
                  </a:lnTo>
                  <a:lnTo>
                    <a:pt x="208" y="203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76" y="184"/>
                  </a:lnTo>
                  <a:lnTo>
                    <a:pt x="168" y="190"/>
                  </a:lnTo>
                  <a:lnTo>
                    <a:pt x="160" y="195"/>
                  </a:lnTo>
                  <a:lnTo>
                    <a:pt x="151" y="199"/>
                  </a:lnTo>
                  <a:lnTo>
                    <a:pt x="151" y="199"/>
                  </a:lnTo>
                  <a:lnTo>
                    <a:pt x="163" y="232"/>
                  </a:lnTo>
                  <a:lnTo>
                    <a:pt x="163" y="232"/>
                  </a:lnTo>
                  <a:lnTo>
                    <a:pt x="154" y="236"/>
                  </a:lnTo>
                  <a:lnTo>
                    <a:pt x="142" y="238"/>
                  </a:lnTo>
                  <a:lnTo>
                    <a:pt x="131" y="240"/>
                  </a:lnTo>
                  <a:lnTo>
                    <a:pt x="121" y="240"/>
                  </a:lnTo>
                  <a:lnTo>
                    <a:pt x="121" y="190"/>
                  </a:lnTo>
                  <a:lnTo>
                    <a:pt x="121" y="190"/>
                  </a:lnTo>
                  <a:lnTo>
                    <a:pt x="134" y="189"/>
                  </a:lnTo>
                  <a:lnTo>
                    <a:pt x="146" y="185"/>
                  </a:lnTo>
                  <a:lnTo>
                    <a:pt x="146" y="185"/>
                  </a:lnTo>
                  <a:lnTo>
                    <a:pt x="158" y="179"/>
                  </a:lnTo>
                  <a:lnTo>
                    <a:pt x="170" y="170"/>
                  </a:lnTo>
                  <a:lnTo>
                    <a:pt x="178" y="161"/>
                  </a:lnTo>
                  <a:lnTo>
                    <a:pt x="184" y="148"/>
                  </a:lnTo>
                  <a:lnTo>
                    <a:pt x="189" y="136"/>
                  </a:lnTo>
                  <a:lnTo>
                    <a:pt x="191" y="122"/>
                  </a:lnTo>
                  <a:lnTo>
                    <a:pt x="191" y="109"/>
                  </a:lnTo>
                  <a:lnTo>
                    <a:pt x="187" y="95"/>
                  </a:lnTo>
                  <a:lnTo>
                    <a:pt x="187" y="95"/>
                  </a:lnTo>
                  <a:lnTo>
                    <a:pt x="182" y="85"/>
                  </a:lnTo>
                  <a:lnTo>
                    <a:pt x="176" y="75"/>
                  </a:lnTo>
                  <a:lnTo>
                    <a:pt x="168" y="68"/>
                  </a:lnTo>
                  <a:lnTo>
                    <a:pt x="160" y="62"/>
                  </a:lnTo>
                  <a:lnTo>
                    <a:pt x="151" y="57"/>
                  </a:lnTo>
                  <a:lnTo>
                    <a:pt x="141" y="53"/>
                  </a:lnTo>
                  <a:lnTo>
                    <a:pt x="131" y="50"/>
                  </a:lnTo>
                  <a:lnTo>
                    <a:pt x="121" y="49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8" y="36"/>
                  </a:lnTo>
                  <a:lnTo>
                    <a:pt x="128" y="36"/>
                  </a:lnTo>
                  <a:close/>
                  <a:moveTo>
                    <a:pt x="121" y="240"/>
                  </a:moveTo>
                  <a:lnTo>
                    <a:pt x="121" y="240"/>
                  </a:lnTo>
                  <a:lnTo>
                    <a:pt x="110" y="240"/>
                  </a:lnTo>
                  <a:lnTo>
                    <a:pt x="114" y="204"/>
                  </a:lnTo>
                  <a:lnTo>
                    <a:pt x="114" y="204"/>
                  </a:lnTo>
                  <a:lnTo>
                    <a:pt x="104" y="203"/>
                  </a:lnTo>
                  <a:lnTo>
                    <a:pt x="95" y="200"/>
                  </a:lnTo>
                  <a:lnTo>
                    <a:pt x="87" y="196"/>
                  </a:lnTo>
                  <a:lnTo>
                    <a:pt x="78" y="193"/>
                  </a:lnTo>
                  <a:lnTo>
                    <a:pt x="60" y="224"/>
                  </a:lnTo>
                  <a:lnTo>
                    <a:pt x="60" y="224"/>
                  </a:lnTo>
                  <a:lnTo>
                    <a:pt x="48" y="216"/>
                  </a:lnTo>
                  <a:lnTo>
                    <a:pt x="39" y="208"/>
                  </a:lnTo>
                  <a:lnTo>
                    <a:pt x="29" y="198"/>
                  </a:lnTo>
                  <a:lnTo>
                    <a:pt x="20" y="186"/>
                  </a:lnTo>
                  <a:lnTo>
                    <a:pt x="51" y="167"/>
                  </a:lnTo>
                  <a:lnTo>
                    <a:pt x="51" y="167"/>
                  </a:lnTo>
                  <a:lnTo>
                    <a:pt x="46" y="158"/>
                  </a:lnTo>
                  <a:lnTo>
                    <a:pt x="42" y="149"/>
                  </a:lnTo>
                  <a:lnTo>
                    <a:pt x="42" y="149"/>
                  </a:lnTo>
                  <a:lnTo>
                    <a:pt x="39" y="141"/>
                  </a:lnTo>
                  <a:lnTo>
                    <a:pt x="37" y="131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3" y="96"/>
                  </a:lnTo>
                  <a:lnTo>
                    <a:pt x="6" y="83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43" y="85"/>
                  </a:lnTo>
                  <a:lnTo>
                    <a:pt x="48" y="76"/>
                  </a:lnTo>
                  <a:lnTo>
                    <a:pt x="53" y="69"/>
                  </a:lnTo>
                  <a:lnTo>
                    <a:pt x="60" y="62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42" y="27"/>
                  </a:lnTo>
                  <a:lnTo>
                    <a:pt x="53" y="20"/>
                  </a:lnTo>
                  <a:lnTo>
                    <a:pt x="64" y="12"/>
                  </a:lnTo>
                  <a:lnTo>
                    <a:pt x="78" y="7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105" y="37"/>
                  </a:lnTo>
                  <a:lnTo>
                    <a:pt x="121" y="34"/>
                  </a:lnTo>
                  <a:lnTo>
                    <a:pt x="121" y="49"/>
                  </a:lnTo>
                  <a:lnTo>
                    <a:pt x="121" y="49"/>
                  </a:lnTo>
                  <a:lnTo>
                    <a:pt x="108" y="50"/>
                  </a:lnTo>
                  <a:lnTo>
                    <a:pt x="95" y="54"/>
                  </a:lnTo>
                  <a:lnTo>
                    <a:pt x="95" y="54"/>
                  </a:lnTo>
                  <a:lnTo>
                    <a:pt x="83" y="60"/>
                  </a:lnTo>
                  <a:lnTo>
                    <a:pt x="72" y="69"/>
                  </a:lnTo>
                  <a:lnTo>
                    <a:pt x="63" y="79"/>
                  </a:lnTo>
                  <a:lnTo>
                    <a:pt x="57" y="91"/>
                  </a:lnTo>
                  <a:lnTo>
                    <a:pt x="52" y="104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5" y="144"/>
                  </a:lnTo>
                  <a:lnTo>
                    <a:pt x="55" y="144"/>
                  </a:lnTo>
                  <a:lnTo>
                    <a:pt x="60" y="154"/>
                  </a:lnTo>
                  <a:lnTo>
                    <a:pt x="66" y="163"/>
                  </a:lnTo>
                  <a:lnTo>
                    <a:pt x="73" y="172"/>
                  </a:lnTo>
                  <a:lnTo>
                    <a:pt x="82" y="178"/>
                  </a:lnTo>
                  <a:lnTo>
                    <a:pt x="90" y="183"/>
                  </a:lnTo>
                  <a:lnTo>
                    <a:pt x="100" y="186"/>
                  </a:lnTo>
                  <a:lnTo>
                    <a:pt x="110" y="189"/>
                  </a:lnTo>
                  <a:lnTo>
                    <a:pt x="121" y="190"/>
                  </a:lnTo>
                  <a:lnTo>
                    <a:pt x="121" y="2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en-US" sz="328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7" name="Freeform 24"/>
          <p:cNvSpPr>
            <a:spLocks/>
          </p:cNvSpPr>
          <p:nvPr/>
        </p:nvSpPr>
        <p:spPr bwMode="auto">
          <a:xfrm rot="6968809" flipV="1">
            <a:off x="1588658" y="9515621"/>
            <a:ext cx="1041452" cy="1053887"/>
          </a:xfrm>
          <a:custGeom>
            <a:avLst/>
            <a:gdLst>
              <a:gd name="T0" fmla="*/ 362 w 362"/>
              <a:gd name="T1" fmla="*/ 297 h 297"/>
              <a:gd name="T2" fmla="*/ 301 w 362"/>
              <a:gd name="T3" fmla="*/ 100 h 297"/>
              <a:gd name="T4" fmla="*/ 256 w 362"/>
              <a:gd name="T5" fmla="*/ 141 h 297"/>
              <a:gd name="T6" fmla="*/ 19 w 362"/>
              <a:gd name="T7" fmla="*/ 0 h 297"/>
              <a:gd name="T8" fmla="*/ 0 w 362"/>
              <a:gd name="T9" fmla="*/ 50 h 297"/>
              <a:gd name="T10" fmla="*/ 216 w 362"/>
              <a:gd name="T11" fmla="*/ 178 h 297"/>
              <a:gd name="T12" fmla="*/ 171 w 362"/>
              <a:gd name="T13" fmla="*/ 220 h 297"/>
              <a:gd name="T14" fmla="*/ 362 w 362"/>
              <a:gd name="T15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2" h="297">
                <a:moveTo>
                  <a:pt x="362" y="297"/>
                </a:moveTo>
                <a:cubicBezTo>
                  <a:pt x="301" y="100"/>
                  <a:pt x="301" y="100"/>
                  <a:pt x="301" y="100"/>
                </a:cubicBezTo>
                <a:cubicBezTo>
                  <a:pt x="256" y="141"/>
                  <a:pt x="256" y="141"/>
                  <a:pt x="256" y="141"/>
                </a:cubicBezTo>
                <a:cubicBezTo>
                  <a:pt x="186" y="81"/>
                  <a:pt x="106" y="33"/>
                  <a:pt x="19" y="0"/>
                </a:cubicBezTo>
                <a:cubicBezTo>
                  <a:pt x="0" y="50"/>
                  <a:pt x="0" y="50"/>
                  <a:pt x="0" y="50"/>
                </a:cubicBezTo>
                <a:cubicBezTo>
                  <a:pt x="79" y="81"/>
                  <a:pt x="152" y="124"/>
                  <a:pt x="216" y="178"/>
                </a:cubicBezTo>
                <a:cubicBezTo>
                  <a:pt x="171" y="220"/>
                  <a:pt x="171" y="220"/>
                  <a:pt x="171" y="220"/>
                </a:cubicBezTo>
                <a:lnTo>
                  <a:pt x="362" y="297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124972" tIns="62487" rIns="124972" bIns="62487" numCol="1" anchor="t" anchorCtr="0" compatLnSpc="1">
            <a:prstTxWarp prst="textNoShape">
              <a:avLst/>
            </a:prstTxWarp>
          </a:bodyPr>
          <a:lstStyle/>
          <a:p>
            <a:endParaRPr lang="en-US" sz="1919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8009474" y="12846298"/>
            <a:ext cx="5486401" cy="367742"/>
          </a:xfrm>
        </p:spPr>
        <p:txBody>
          <a:bodyPr/>
          <a:lstStyle/>
          <a:p>
            <a:pPr defTabSz="1814031">
              <a:defRPr/>
            </a:pPr>
            <a:fld id="{BA044DE1-ACA9-4CBA-93BF-9BE1D8B44CC4}" type="slidenum">
              <a:rPr lang="ru-RU" sz="255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1814031">
                <a:defRPr/>
              </a:pPr>
              <a:t>5</a:t>
            </a:fld>
            <a:endParaRPr lang="ru-RU" sz="255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12" descr="ttp://www.spbstu.ru/university/organizational-documents/corporate-identity/identity-files/logo_vert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333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4"/>
          <p:cNvSpPr>
            <a:spLocks noChangeArrowheads="1"/>
          </p:cNvSpPr>
          <p:nvPr/>
        </p:nvSpPr>
        <p:spPr bwMode="auto">
          <a:xfrm>
            <a:off x="1052965" y="2384311"/>
            <a:ext cx="8024065" cy="106380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66628" tIns="83316" rIns="166628" bIns="83316" numCol="1" anchor="t" anchorCtr="0" compatLnSpc="1">
            <a:prstTxWarp prst="textNoShape">
              <a:avLst/>
            </a:prstTxWarp>
          </a:bodyPr>
          <a:lstStyle/>
          <a:p>
            <a:pPr defTabSz="1666407">
              <a:defRPr/>
            </a:pPr>
            <a:endParaRPr lang="id-ID" sz="3281" kern="0">
              <a:solidFill>
                <a:srgbClr val="3F3F3F"/>
              </a:solidFill>
              <a:latin typeface="Lato Light"/>
            </a:endParaRPr>
          </a:p>
        </p:txBody>
      </p:sp>
      <p:pic>
        <p:nvPicPr>
          <p:cNvPr id="242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xmlns="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1" t="-19975" b="-1"/>
          <a:stretch/>
        </p:blipFill>
        <p:spPr bwMode="auto">
          <a:xfrm rot="16200000">
            <a:off x="3038835" y="6704937"/>
            <a:ext cx="11995580" cy="3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66" y="2767601"/>
            <a:ext cx="7478638" cy="46476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ellarfoodforthought.net/wp-content/uploads/2019/01/Depositphotos_215440866_xl-2015-768x5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" b="1075"/>
          <a:stretch/>
        </p:blipFill>
        <p:spPr bwMode="auto">
          <a:xfrm>
            <a:off x="1293524" y="7925338"/>
            <a:ext cx="7478638" cy="465173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10594835" y="5217593"/>
            <a:ext cx="13321537" cy="2262514"/>
            <a:chOff x="5814052" y="2879642"/>
            <a:chExt cx="7310367" cy="1241584"/>
          </a:xfrm>
        </p:grpSpPr>
        <p:sp>
          <p:nvSpPr>
            <p:cNvPr id="170" name="Freeform 13"/>
            <p:cNvSpPr>
              <a:spLocks/>
            </p:cNvSpPr>
            <p:nvPr/>
          </p:nvSpPr>
          <p:spPr bwMode="auto">
            <a:xfrm>
              <a:off x="5814052" y="2879642"/>
              <a:ext cx="7310367" cy="1241584"/>
            </a:xfrm>
            <a:custGeom>
              <a:avLst/>
              <a:gdLst>
                <a:gd name="T0" fmla="*/ 3543 w 3853"/>
                <a:gd name="T1" fmla="*/ 711 h 711"/>
                <a:gd name="T2" fmla="*/ 3853 w 3853"/>
                <a:gd name="T3" fmla="*/ 355 h 711"/>
                <a:gd name="T4" fmla="*/ 3543 w 3853"/>
                <a:gd name="T5" fmla="*/ 0 h 711"/>
                <a:gd name="T6" fmla="*/ 0 w 3853"/>
                <a:gd name="T7" fmla="*/ 0 h 711"/>
                <a:gd name="T8" fmla="*/ 0 w 3853"/>
                <a:gd name="T9" fmla="*/ 711 h 711"/>
                <a:gd name="T10" fmla="*/ 3543 w 3853"/>
                <a:gd name="T11" fmla="*/ 71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3" h="711">
                  <a:moveTo>
                    <a:pt x="3543" y="711"/>
                  </a:moveTo>
                  <a:lnTo>
                    <a:pt x="3853" y="355"/>
                  </a:lnTo>
                  <a:lnTo>
                    <a:pt x="3543" y="0"/>
                  </a:lnTo>
                  <a:lnTo>
                    <a:pt x="0" y="0"/>
                  </a:lnTo>
                  <a:lnTo>
                    <a:pt x="0" y="711"/>
                  </a:lnTo>
                  <a:lnTo>
                    <a:pt x="3543" y="7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id-ID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Oval 30"/>
            <p:cNvSpPr>
              <a:spLocks noChangeArrowheads="1"/>
            </p:cNvSpPr>
            <p:nvPr/>
          </p:nvSpPr>
          <p:spPr bwMode="auto">
            <a:xfrm>
              <a:off x="6026223" y="3057166"/>
              <a:ext cx="911019" cy="911018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70C0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algn="ctr" defTabSz="1666407">
                <a:defRPr/>
              </a:pPr>
              <a:endParaRPr lang="en-US" sz="5832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Rectangle 28"/>
            <p:cNvSpPr/>
            <p:nvPr/>
          </p:nvSpPr>
          <p:spPr>
            <a:xfrm>
              <a:off x="7052914" y="2921193"/>
              <a:ext cx="5676112" cy="327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221821"/>
              <a:r>
                <a:rPr lang="ru-RU" altLang="ko-KR" sz="3281" b="1" dirty="0">
                  <a:solidFill>
                    <a:prstClr val="white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Независимость СОМА от ПО </a:t>
              </a:r>
              <a:r>
                <a:rPr lang="en-US" altLang="ko-KR" sz="3281" b="1" dirty="0">
                  <a:solidFill>
                    <a:prstClr val="white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ICS/SCADA</a:t>
              </a:r>
              <a:endParaRPr lang="ko-KR" altLang="en-US" sz="3281" b="1" dirty="0">
                <a:solidFill>
                  <a:prstClr val="white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201" name="Freeform 14"/>
            <p:cNvSpPr>
              <a:spLocks noEditPoints="1"/>
            </p:cNvSpPr>
            <p:nvPr/>
          </p:nvSpPr>
          <p:spPr bwMode="auto">
            <a:xfrm>
              <a:off x="6235289" y="3338186"/>
              <a:ext cx="478761" cy="419934"/>
            </a:xfrm>
            <a:custGeom>
              <a:avLst/>
              <a:gdLst>
                <a:gd name="T0" fmla="*/ 208 w 224"/>
                <a:gd name="T1" fmla="*/ 0 h 196"/>
                <a:gd name="T2" fmla="*/ 16 w 224"/>
                <a:gd name="T3" fmla="*/ 0 h 196"/>
                <a:gd name="T4" fmla="*/ 0 w 224"/>
                <a:gd name="T5" fmla="*/ 16 h 196"/>
                <a:gd name="T6" fmla="*/ 0 w 224"/>
                <a:gd name="T7" fmla="*/ 141 h 196"/>
                <a:gd name="T8" fmla="*/ 16 w 224"/>
                <a:gd name="T9" fmla="*/ 157 h 196"/>
                <a:gd name="T10" fmla="*/ 208 w 224"/>
                <a:gd name="T11" fmla="*/ 157 h 196"/>
                <a:gd name="T12" fmla="*/ 224 w 224"/>
                <a:gd name="T13" fmla="*/ 141 h 196"/>
                <a:gd name="T14" fmla="*/ 224 w 224"/>
                <a:gd name="T15" fmla="*/ 16 h 196"/>
                <a:gd name="T16" fmla="*/ 208 w 224"/>
                <a:gd name="T17" fmla="*/ 0 h 196"/>
                <a:gd name="T18" fmla="*/ 112 w 224"/>
                <a:gd name="T19" fmla="*/ 151 h 196"/>
                <a:gd name="T20" fmla="*/ 107 w 224"/>
                <a:gd name="T21" fmla="*/ 146 h 196"/>
                <a:gd name="T22" fmla="*/ 112 w 224"/>
                <a:gd name="T23" fmla="*/ 141 h 196"/>
                <a:gd name="T24" fmla="*/ 117 w 224"/>
                <a:gd name="T25" fmla="*/ 146 h 196"/>
                <a:gd name="T26" fmla="*/ 112 w 224"/>
                <a:gd name="T27" fmla="*/ 151 h 196"/>
                <a:gd name="T28" fmla="*/ 210 w 224"/>
                <a:gd name="T29" fmla="*/ 133 h 196"/>
                <a:gd name="T30" fmla="*/ 14 w 224"/>
                <a:gd name="T31" fmla="*/ 133 h 196"/>
                <a:gd name="T32" fmla="*/ 14 w 224"/>
                <a:gd name="T33" fmla="*/ 15 h 196"/>
                <a:gd name="T34" fmla="*/ 210 w 224"/>
                <a:gd name="T35" fmla="*/ 15 h 196"/>
                <a:gd name="T36" fmla="*/ 210 w 224"/>
                <a:gd name="T37" fmla="*/ 133 h 196"/>
                <a:gd name="T38" fmla="*/ 154 w 224"/>
                <a:gd name="T39" fmla="*/ 188 h 196"/>
                <a:gd name="T40" fmla="*/ 154 w 224"/>
                <a:gd name="T41" fmla="*/ 196 h 196"/>
                <a:gd name="T42" fmla="*/ 69 w 224"/>
                <a:gd name="T43" fmla="*/ 196 h 196"/>
                <a:gd name="T44" fmla="*/ 69 w 224"/>
                <a:gd name="T45" fmla="*/ 188 h 196"/>
                <a:gd name="T46" fmla="*/ 92 w 224"/>
                <a:gd name="T47" fmla="*/ 171 h 196"/>
                <a:gd name="T48" fmla="*/ 92 w 224"/>
                <a:gd name="T49" fmla="*/ 161 h 196"/>
                <a:gd name="T50" fmla="*/ 131 w 224"/>
                <a:gd name="T51" fmla="*/ 161 h 196"/>
                <a:gd name="T52" fmla="*/ 131 w 224"/>
                <a:gd name="T53" fmla="*/ 171 h 196"/>
                <a:gd name="T54" fmla="*/ 154 w 224"/>
                <a:gd name="T55" fmla="*/ 188 h 196"/>
                <a:gd name="T56" fmla="*/ 113 w 224"/>
                <a:gd name="T57" fmla="*/ 73 h 196"/>
                <a:gd name="T58" fmla="*/ 140 w 224"/>
                <a:gd name="T59" fmla="*/ 46 h 196"/>
                <a:gd name="T60" fmla="*/ 147 w 224"/>
                <a:gd name="T61" fmla="*/ 53 h 196"/>
                <a:gd name="T62" fmla="*/ 113 w 224"/>
                <a:gd name="T63" fmla="*/ 86 h 196"/>
                <a:gd name="T64" fmla="*/ 99 w 224"/>
                <a:gd name="T65" fmla="*/ 72 h 196"/>
                <a:gd name="T66" fmla="*/ 106 w 224"/>
                <a:gd name="T67" fmla="*/ 65 h 196"/>
                <a:gd name="T68" fmla="*/ 113 w 224"/>
                <a:gd name="T69" fmla="*/ 73 h 196"/>
                <a:gd name="T70" fmla="*/ 77 w 224"/>
                <a:gd name="T71" fmla="*/ 70 h 196"/>
                <a:gd name="T72" fmla="*/ 111 w 224"/>
                <a:gd name="T73" fmla="*/ 37 h 196"/>
                <a:gd name="T74" fmla="*/ 134 w 224"/>
                <a:gd name="T75" fmla="*/ 46 h 196"/>
                <a:gd name="T76" fmla="*/ 127 w 224"/>
                <a:gd name="T77" fmla="*/ 53 h 196"/>
                <a:gd name="T78" fmla="*/ 111 w 224"/>
                <a:gd name="T79" fmla="*/ 46 h 196"/>
                <a:gd name="T80" fmla="*/ 87 w 224"/>
                <a:gd name="T81" fmla="*/ 70 h 196"/>
                <a:gd name="T82" fmla="*/ 111 w 224"/>
                <a:gd name="T83" fmla="*/ 94 h 196"/>
                <a:gd name="T84" fmla="*/ 135 w 224"/>
                <a:gd name="T85" fmla="*/ 71 h 196"/>
                <a:gd name="T86" fmla="*/ 143 w 224"/>
                <a:gd name="T87" fmla="*/ 62 h 196"/>
                <a:gd name="T88" fmla="*/ 144 w 224"/>
                <a:gd name="T89" fmla="*/ 70 h 196"/>
                <a:gd name="T90" fmla="*/ 111 w 224"/>
                <a:gd name="T91" fmla="*/ 104 h 196"/>
                <a:gd name="T92" fmla="*/ 77 w 224"/>
                <a:gd name="T93" fmla="*/ 7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4" h="196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50"/>
                    <a:pt x="7" y="157"/>
                    <a:pt x="16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16" y="157"/>
                    <a:pt x="224" y="150"/>
                    <a:pt x="224" y="141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6" y="0"/>
                    <a:pt x="208" y="0"/>
                  </a:cubicBezTo>
                  <a:moveTo>
                    <a:pt x="112" y="151"/>
                  </a:moveTo>
                  <a:cubicBezTo>
                    <a:pt x="109" y="151"/>
                    <a:pt x="107" y="149"/>
                    <a:pt x="107" y="146"/>
                  </a:cubicBezTo>
                  <a:cubicBezTo>
                    <a:pt x="107" y="143"/>
                    <a:pt x="109" y="141"/>
                    <a:pt x="112" y="141"/>
                  </a:cubicBezTo>
                  <a:cubicBezTo>
                    <a:pt x="115" y="141"/>
                    <a:pt x="117" y="143"/>
                    <a:pt x="117" y="146"/>
                  </a:cubicBezTo>
                  <a:cubicBezTo>
                    <a:pt x="117" y="149"/>
                    <a:pt x="115" y="151"/>
                    <a:pt x="112" y="151"/>
                  </a:cubicBezTo>
                  <a:moveTo>
                    <a:pt x="210" y="133"/>
                  </a:moveTo>
                  <a:cubicBezTo>
                    <a:pt x="14" y="133"/>
                    <a:pt x="14" y="133"/>
                    <a:pt x="14" y="13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0" y="15"/>
                    <a:pt x="210" y="15"/>
                    <a:pt x="210" y="15"/>
                  </a:cubicBezTo>
                  <a:lnTo>
                    <a:pt x="210" y="133"/>
                  </a:lnTo>
                  <a:close/>
                  <a:moveTo>
                    <a:pt x="154" y="188"/>
                  </a:moveTo>
                  <a:cubicBezTo>
                    <a:pt x="154" y="196"/>
                    <a:pt x="154" y="196"/>
                    <a:pt x="154" y="196"/>
                  </a:cubicBezTo>
                  <a:cubicBezTo>
                    <a:pt x="69" y="196"/>
                    <a:pt x="69" y="196"/>
                    <a:pt x="69" y="196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69" y="188"/>
                    <a:pt x="92" y="188"/>
                    <a:pt x="92" y="17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1" y="171"/>
                    <a:pt x="131" y="171"/>
                    <a:pt x="131" y="171"/>
                  </a:cubicBezTo>
                  <a:cubicBezTo>
                    <a:pt x="131" y="188"/>
                    <a:pt x="154" y="188"/>
                    <a:pt x="154" y="188"/>
                  </a:cubicBezTo>
                  <a:moveTo>
                    <a:pt x="113" y="73"/>
                  </a:moveTo>
                  <a:cubicBezTo>
                    <a:pt x="140" y="46"/>
                    <a:pt x="140" y="46"/>
                    <a:pt x="140" y="46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106" y="65"/>
                    <a:pt x="106" y="65"/>
                    <a:pt x="106" y="65"/>
                  </a:cubicBezTo>
                  <a:lnTo>
                    <a:pt x="113" y="73"/>
                  </a:lnTo>
                  <a:close/>
                  <a:moveTo>
                    <a:pt x="77" y="70"/>
                  </a:moveTo>
                  <a:cubicBezTo>
                    <a:pt x="77" y="52"/>
                    <a:pt x="92" y="37"/>
                    <a:pt x="111" y="37"/>
                  </a:cubicBezTo>
                  <a:cubicBezTo>
                    <a:pt x="120" y="37"/>
                    <a:pt x="128" y="40"/>
                    <a:pt x="134" y="46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3" y="49"/>
                    <a:pt x="117" y="46"/>
                    <a:pt x="111" y="46"/>
                  </a:cubicBezTo>
                  <a:cubicBezTo>
                    <a:pt x="97" y="46"/>
                    <a:pt x="87" y="57"/>
                    <a:pt x="87" y="70"/>
                  </a:cubicBezTo>
                  <a:cubicBezTo>
                    <a:pt x="87" y="84"/>
                    <a:pt x="97" y="94"/>
                    <a:pt x="111" y="94"/>
                  </a:cubicBezTo>
                  <a:cubicBezTo>
                    <a:pt x="124" y="94"/>
                    <a:pt x="134" y="84"/>
                    <a:pt x="135" y="71"/>
                  </a:cubicBezTo>
                  <a:cubicBezTo>
                    <a:pt x="143" y="62"/>
                    <a:pt x="143" y="62"/>
                    <a:pt x="143" y="62"/>
                  </a:cubicBezTo>
                  <a:cubicBezTo>
                    <a:pt x="144" y="65"/>
                    <a:pt x="144" y="68"/>
                    <a:pt x="144" y="70"/>
                  </a:cubicBezTo>
                  <a:cubicBezTo>
                    <a:pt x="144" y="89"/>
                    <a:pt x="129" y="104"/>
                    <a:pt x="111" y="104"/>
                  </a:cubicBezTo>
                  <a:cubicBezTo>
                    <a:pt x="92" y="104"/>
                    <a:pt x="77" y="89"/>
                    <a:pt x="77" y="70"/>
                  </a:cubicBezTo>
                </a:path>
              </a:pathLst>
            </a:custGeom>
            <a:solidFill>
              <a:srgbClr val="248CCA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en-US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TextBox 29"/>
            <p:cNvSpPr txBox="1"/>
            <p:nvPr/>
          </p:nvSpPr>
          <p:spPr>
            <a:xfrm>
              <a:off x="7342542" y="3280181"/>
              <a:ext cx="5400339" cy="7895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21821"/>
              <a:r>
                <a:rPr lang="ru-RU" altLang="ko-KR" sz="2915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Инвариантность к алгоритмам управления ТП, реализованным в индустриальных приложениях конкретных производителей</a:t>
              </a:r>
              <a:endParaRPr lang="en-US" altLang="ko-KR" sz="2915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0594838" y="10390944"/>
            <a:ext cx="13321534" cy="2259331"/>
            <a:chOff x="5814055" y="5354078"/>
            <a:chExt cx="7310365" cy="1239837"/>
          </a:xfrm>
        </p:grpSpPr>
        <p:sp>
          <p:nvSpPr>
            <p:cNvPr id="164" name="Freeform 7"/>
            <p:cNvSpPr>
              <a:spLocks/>
            </p:cNvSpPr>
            <p:nvPr/>
          </p:nvSpPr>
          <p:spPr bwMode="auto">
            <a:xfrm>
              <a:off x="5814055" y="5354078"/>
              <a:ext cx="7310365" cy="1239837"/>
            </a:xfrm>
            <a:custGeom>
              <a:avLst/>
              <a:gdLst>
                <a:gd name="T0" fmla="*/ 0 w 3540"/>
                <a:gd name="T1" fmla="*/ 710 h 710"/>
                <a:gd name="T2" fmla="*/ 0 w 3540"/>
                <a:gd name="T3" fmla="*/ 0 h 710"/>
                <a:gd name="T4" fmla="*/ 3229 w 3540"/>
                <a:gd name="T5" fmla="*/ 0 h 710"/>
                <a:gd name="T6" fmla="*/ 3540 w 3540"/>
                <a:gd name="T7" fmla="*/ 355 h 710"/>
                <a:gd name="T8" fmla="*/ 3229 w 3540"/>
                <a:gd name="T9" fmla="*/ 710 h 710"/>
                <a:gd name="T10" fmla="*/ 0 w 3540"/>
                <a:gd name="T1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0" h="710">
                  <a:moveTo>
                    <a:pt x="0" y="710"/>
                  </a:moveTo>
                  <a:lnTo>
                    <a:pt x="0" y="0"/>
                  </a:lnTo>
                  <a:lnTo>
                    <a:pt x="3229" y="0"/>
                  </a:lnTo>
                  <a:lnTo>
                    <a:pt x="3540" y="355"/>
                  </a:lnTo>
                  <a:lnTo>
                    <a:pt x="3229" y="710"/>
                  </a:lnTo>
                  <a:lnTo>
                    <a:pt x="0" y="710"/>
                  </a:lnTo>
                  <a:close/>
                </a:path>
              </a:pathLst>
            </a:custGeom>
            <a:solidFill>
              <a:srgbClr val="5CB0E2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id-ID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Oval 30"/>
            <p:cNvSpPr>
              <a:spLocks noChangeArrowheads="1"/>
            </p:cNvSpPr>
            <p:nvPr/>
          </p:nvSpPr>
          <p:spPr bwMode="auto">
            <a:xfrm>
              <a:off x="6068198" y="5538832"/>
              <a:ext cx="911019" cy="911018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70C0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algn="ctr" defTabSz="1666407">
                <a:defRPr/>
              </a:pPr>
              <a:endParaRPr lang="en-US" sz="5832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Rectangle 30"/>
            <p:cNvSpPr/>
            <p:nvPr/>
          </p:nvSpPr>
          <p:spPr>
            <a:xfrm>
              <a:off x="7052914" y="5423918"/>
              <a:ext cx="5676112" cy="327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221821"/>
              <a:r>
                <a:rPr lang="ru-RU" altLang="ko-KR" sz="3281" b="1" dirty="0" err="1">
                  <a:solidFill>
                    <a:prstClr val="white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Интероперабельность</a:t>
              </a:r>
              <a:r>
                <a:rPr lang="ru-RU" altLang="ko-KR" sz="3281" b="1" dirty="0">
                  <a:solidFill>
                    <a:prstClr val="white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 </a:t>
              </a:r>
              <a:r>
                <a:rPr lang="en-US" altLang="ko-KR" sz="3281" b="1" dirty="0">
                  <a:solidFill>
                    <a:prstClr val="white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ICS/SCADA </a:t>
              </a:r>
              <a:r>
                <a:rPr lang="ru-RU" altLang="ko-KR" sz="3281" b="1" dirty="0">
                  <a:solidFill>
                    <a:prstClr val="white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и СОМА</a:t>
              </a:r>
              <a:endParaRPr lang="ko-KR" altLang="en-US" sz="3281" b="1" dirty="0">
                <a:solidFill>
                  <a:prstClr val="white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220" name="TextBox 29"/>
            <p:cNvSpPr txBox="1"/>
            <p:nvPr/>
          </p:nvSpPr>
          <p:spPr>
            <a:xfrm>
              <a:off x="7342542" y="5765744"/>
              <a:ext cx="5400339" cy="7895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21821"/>
              <a:r>
                <a:rPr lang="ru-RU" altLang="ko-KR" sz="2915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Сбор сигналов управления технологических процессов низкого уровня (</a:t>
              </a:r>
              <a:r>
                <a:rPr lang="ru-RU" altLang="ko-KR" sz="2915" dirty="0" err="1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direct</a:t>
              </a:r>
              <a:r>
                <a:rPr lang="ru-RU" altLang="ko-KR" sz="2915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 </a:t>
              </a:r>
              <a:r>
                <a:rPr lang="ru-RU" altLang="ko-KR" sz="2915" dirty="0" err="1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access</a:t>
              </a:r>
              <a:r>
                <a:rPr lang="ru-RU" altLang="ko-KR" sz="2915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 (DA)) из OPC–сервера SCADA согласно стандарту OPC DA </a:t>
              </a:r>
              <a:endParaRPr lang="en-US" altLang="ko-KR" sz="2915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222" name="Freeform 330"/>
            <p:cNvSpPr>
              <a:spLocks noEditPoints="1"/>
            </p:cNvSpPr>
            <p:nvPr/>
          </p:nvSpPr>
          <p:spPr bwMode="auto">
            <a:xfrm>
              <a:off x="6284247" y="5751902"/>
              <a:ext cx="493045" cy="497062"/>
            </a:xfrm>
            <a:custGeom>
              <a:avLst/>
              <a:gdLst>
                <a:gd name="T0" fmla="*/ 171 w 208"/>
                <a:gd name="T1" fmla="*/ 172 h 209"/>
                <a:gd name="T2" fmla="*/ 36 w 208"/>
                <a:gd name="T3" fmla="*/ 172 h 209"/>
                <a:gd name="T4" fmla="*/ 12 w 208"/>
                <a:gd name="T5" fmla="*/ 133 h 209"/>
                <a:gd name="T6" fmla="*/ 0 w 208"/>
                <a:gd name="T7" fmla="*/ 135 h 209"/>
                <a:gd name="T8" fmla="*/ 14 w 208"/>
                <a:gd name="T9" fmla="*/ 102 h 209"/>
                <a:gd name="T10" fmla="*/ 36 w 208"/>
                <a:gd name="T11" fmla="*/ 130 h 209"/>
                <a:gd name="T12" fmla="*/ 24 w 208"/>
                <a:gd name="T13" fmla="*/ 131 h 209"/>
                <a:gd name="T14" fmla="*/ 44 w 208"/>
                <a:gd name="T15" fmla="*/ 164 h 209"/>
                <a:gd name="T16" fmla="*/ 162 w 208"/>
                <a:gd name="T17" fmla="*/ 164 h 209"/>
                <a:gd name="T18" fmla="*/ 162 w 208"/>
                <a:gd name="T19" fmla="*/ 46 h 209"/>
                <a:gd name="T20" fmla="*/ 44 w 208"/>
                <a:gd name="T21" fmla="*/ 46 h 209"/>
                <a:gd name="T22" fmla="*/ 36 w 208"/>
                <a:gd name="T23" fmla="*/ 37 h 209"/>
                <a:gd name="T24" fmla="*/ 171 w 208"/>
                <a:gd name="T25" fmla="*/ 37 h 209"/>
                <a:gd name="T26" fmla="*/ 171 w 208"/>
                <a:gd name="T27" fmla="*/ 172 h 209"/>
                <a:gd name="T28" fmla="*/ 79 w 208"/>
                <a:gd name="T29" fmla="*/ 105 h 209"/>
                <a:gd name="T30" fmla="*/ 103 w 208"/>
                <a:gd name="T31" fmla="*/ 80 h 209"/>
                <a:gd name="T32" fmla="*/ 128 w 208"/>
                <a:gd name="T33" fmla="*/ 105 h 209"/>
                <a:gd name="T34" fmla="*/ 103 w 208"/>
                <a:gd name="T35" fmla="*/ 129 h 209"/>
                <a:gd name="T36" fmla="*/ 79 w 208"/>
                <a:gd name="T37" fmla="*/ 105 h 209"/>
                <a:gd name="T38" fmla="*/ 87 w 208"/>
                <a:gd name="T39" fmla="*/ 105 h 209"/>
                <a:gd name="T40" fmla="*/ 103 w 208"/>
                <a:gd name="T41" fmla="*/ 121 h 209"/>
                <a:gd name="T42" fmla="*/ 120 w 208"/>
                <a:gd name="T43" fmla="*/ 105 h 209"/>
                <a:gd name="T44" fmla="*/ 103 w 208"/>
                <a:gd name="T45" fmla="*/ 88 h 209"/>
                <a:gd name="T46" fmla="*/ 87 w 208"/>
                <a:gd name="T47" fmla="*/ 105 h 209"/>
                <a:gd name="T48" fmla="*/ 59 w 208"/>
                <a:gd name="T49" fmla="*/ 105 h 209"/>
                <a:gd name="T50" fmla="*/ 49 w 208"/>
                <a:gd name="T51" fmla="*/ 90 h 209"/>
                <a:gd name="T52" fmla="*/ 55 w 208"/>
                <a:gd name="T53" fmla="*/ 77 h 209"/>
                <a:gd name="T54" fmla="*/ 72 w 208"/>
                <a:gd name="T55" fmla="*/ 74 h 209"/>
                <a:gd name="T56" fmla="*/ 75 w 208"/>
                <a:gd name="T57" fmla="*/ 56 h 209"/>
                <a:gd name="T58" fmla="*/ 89 w 208"/>
                <a:gd name="T59" fmla="*/ 51 h 209"/>
                <a:gd name="T60" fmla="*/ 103 w 208"/>
                <a:gd name="T61" fmla="*/ 61 h 209"/>
                <a:gd name="T62" fmla="*/ 118 w 208"/>
                <a:gd name="T63" fmla="*/ 51 h 209"/>
                <a:gd name="T64" fmla="*/ 131 w 208"/>
                <a:gd name="T65" fmla="*/ 56 h 209"/>
                <a:gd name="T66" fmla="*/ 134 w 208"/>
                <a:gd name="T67" fmla="*/ 74 h 209"/>
                <a:gd name="T68" fmla="*/ 152 w 208"/>
                <a:gd name="T69" fmla="*/ 77 h 209"/>
                <a:gd name="T70" fmla="*/ 158 w 208"/>
                <a:gd name="T71" fmla="*/ 90 h 209"/>
                <a:gd name="T72" fmla="*/ 147 w 208"/>
                <a:gd name="T73" fmla="*/ 105 h 209"/>
                <a:gd name="T74" fmla="*/ 158 w 208"/>
                <a:gd name="T75" fmla="*/ 119 h 209"/>
                <a:gd name="T76" fmla="*/ 152 w 208"/>
                <a:gd name="T77" fmla="*/ 133 h 209"/>
                <a:gd name="T78" fmla="*/ 134 w 208"/>
                <a:gd name="T79" fmla="*/ 136 h 209"/>
                <a:gd name="T80" fmla="*/ 131 w 208"/>
                <a:gd name="T81" fmla="*/ 153 h 209"/>
                <a:gd name="T82" fmla="*/ 118 w 208"/>
                <a:gd name="T83" fmla="*/ 159 h 209"/>
                <a:gd name="T84" fmla="*/ 103 w 208"/>
                <a:gd name="T85" fmla="*/ 149 h 209"/>
                <a:gd name="T86" fmla="*/ 89 w 208"/>
                <a:gd name="T87" fmla="*/ 159 h 209"/>
                <a:gd name="T88" fmla="*/ 75 w 208"/>
                <a:gd name="T89" fmla="*/ 153 h 209"/>
                <a:gd name="T90" fmla="*/ 72 w 208"/>
                <a:gd name="T91" fmla="*/ 136 h 209"/>
                <a:gd name="T92" fmla="*/ 55 w 208"/>
                <a:gd name="T93" fmla="*/ 133 h 209"/>
                <a:gd name="T94" fmla="*/ 49 w 208"/>
                <a:gd name="T95" fmla="*/ 119 h 209"/>
                <a:gd name="T96" fmla="*/ 59 w 208"/>
                <a:gd name="T97" fmla="*/ 105 h 209"/>
                <a:gd name="T98" fmla="*/ 76 w 208"/>
                <a:gd name="T99" fmla="*/ 105 h 209"/>
                <a:gd name="T100" fmla="*/ 103 w 208"/>
                <a:gd name="T101" fmla="*/ 132 h 209"/>
                <a:gd name="T102" fmla="*/ 130 w 208"/>
                <a:gd name="T103" fmla="*/ 105 h 209"/>
                <a:gd name="T104" fmla="*/ 103 w 208"/>
                <a:gd name="T105" fmla="*/ 78 h 209"/>
                <a:gd name="T106" fmla="*/ 76 w 208"/>
                <a:gd name="T107" fmla="*/ 1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8" h="209">
                  <a:moveTo>
                    <a:pt x="171" y="172"/>
                  </a:moveTo>
                  <a:cubicBezTo>
                    <a:pt x="133" y="209"/>
                    <a:pt x="73" y="209"/>
                    <a:pt x="36" y="172"/>
                  </a:cubicBezTo>
                  <a:cubicBezTo>
                    <a:pt x="25" y="161"/>
                    <a:pt x="17" y="148"/>
                    <a:pt x="12" y="133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8" y="144"/>
                    <a:pt x="35" y="155"/>
                    <a:pt x="44" y="164"/>
                  </a:cubicBezTo>
                  <a:cubicBezTo>
                    <a:pt x="77" y="196"/>
                    <a:pt x="130" y="196"/>
                    <a:pt x="162" y="164"/>
                  </a:cubicBezTo>
                  <a:cubicBezTo>
                    <a:pt x="195" y="131"/>
                    <a:pt x="195" y="78"/>
                    <a:pt x="162" y="46"/>
                  </a:cubicBezTo>
                  <a:cubicBezTo>
                    <a:pt x="130" y="13"/>
                    <a:pt x="77" y="13"/>
                    <a:pt x="44" y="4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73" y="0"/>
                    <a:pt x="133" y="0"/>
                    <a:pt x="171" y="37"/>
                  </a:cubicBezTo>
                  <a:cubicBezTo>
                    <a:pt x="208" y="75"/>
                    <a:pt x="208" y="135"/>
                    <a:pt x="171" y="172"/>
                  </a:cubicBezTo>
                  <a:moveTo>
                    <a:pt x="79" y="105"/>
                  </a:moveTo>
                  <a:cubicBezTo>
                    <a:pt x="79" y="91"/>
                    <a:pt x="90" y="80"/>
                    <a:pt x="103" y="80"/>
                  </a:cubicBezTo>
                  <a:cubicBezTo>
                    <a:pt x="117" y="80"/>
                    <a:pt x="128" y="91"/>
                    <a:pt x="128" y="105"/>
                  </a:cubicBezTo>
                  <a:cubicBezTo>
                    <a:pt x="128" y="118"/>
                    <a:pt x="117" y="129"/>
                    <a:pt x="103" y="129"/>
                  </a:cubicBezTo>
                  <a:cubicBezTo>
                    <a:pt x="90" y="129"/>
                    <a:pt x="79" y="118"/>
                    <a:pt x="79" y="105"/>
                  </a:cubicBezTo>
                  <a:moveTo>
                    <a:pt x="87" y="105"/>
                  </a:moveTo>
                  <a:cubicBezTo>
                    <a:pt x="87" y="114"/>
                    <a:pt x="94" y="121"/>
                    <a:pt x="103" y="121"/>
                  </a:cubicBezTo>
                  <a:cubicBezTo>
                    <a:pt x="112" y="121"/>
                    <a:pt x="120" y="114"/>
                    <a:pt x="120" y="105"/>
                  </a:cubicBezTo>
                  <a:cubicBezTo>
                    <a:pt x="120" y="96"/>
                    <a:pt x="112" y="88"/>
                    <a:pt x="103" y="88"/>
                  </a:cubicBezTo>
                  <a:cubicBezTo>
                    <a:pt x="94" y="88"/>
                    <a:pt x="87" y="96"/>
                    <a:pt x="87" y="105"/>
                  </a:cubicBezTo>
                  <a:moveTo>
                    <a:pt x="59" y="105"/>
                  </a:moveTo>
                  <a:cubicBezTo>
                    <a:pt x="59" y="98"/>
                    <a:pt x="55" y="93"/>
                    <a:pt x="49" y="90"/>
                  </a:cubicBezTo>
                  <a:cubicBezTo>
                    <a:pt x="50" y="86"/>
                    <a:pt x="52" y="81"/>
                    <a:pt x="55" y="77"/>
                  </a:cubicBezTo>
                  <a:cubicBezTo>
                    <a:pt x="60" y="79"/>
                    <a:pt x="67" y="78"/>
                    <a:pt x="72" y="74"/>
                  </a:cubicBezTo>
                  <a:cubicBezTo>
                    <a:pt x="77" y="69"/>
                    <a:pt x="78" y="62"/>
                    <a:pt x="75" y="56"/>
                  </a:cubicBezTo>
                  <a:cubicBezTo>
                    <a:pt x="79" y="54"/>
                    <a:pt x="84" y="52"/>
                    <a:pt x="89" y="51"/>
                  </a:cubicBezTo>
                  <a:cubicBezTo>
                    <a:pt x="91" y="56"/>
                    <a:pt x="97" y="61"/>
                    <a:pt x="103" y="61"/>
                  </a:cubicBezTo>
                  <a:cubicBezTo>
                    <a:pt x="110" y="61"/>
                    <a:pt x="116" y="56"/>
                    <a:pt x="118" y="51"/>
                  </a:cubicBezTo>
                  <a:cubicBezTo>
                    <a:pt x="123" y="52"/>
                    <a:pt x="127" y="54"/>
                    <a:pt x="131" y="56"/>
                  </a:cubicBezTo>
                  <a:cubicBezTo>
                    <a:pt x="129" y="62"/>
                    <a:pt x="130" y="69"/>
                    <a:pt x="134" y="74"/>
                  </a:cubicBezTo>
                  <a:cubicBezTo>
                    <a:pt x="139" y="78"/>
                    <a:pt x="146" y="79"/>
                    <a:pt x="152" y="77"/>
                  </a:cubicBezTo>
                  <a:cubicBezTo>
                    <a:pt x="154" y="81"/>
                    <a:pt x="156" y="86"/>
                    <a:pt x="158" y="90"/>
                  </a:cubicBezTo>
                  <a:cubicBezTo>
                    <a:pt x="152" y="93"/>
                    <a:pt x="147" y="98"/>
                    <a:pt x="147" y="105"/>
                  </a:cubicBezTo>
                  <a:cubicBezTo>
                    <a:pt x="147" y="112"/>
                    <a:pt x="152" y="117"/>
                    <a:pt x="158" y="119"/>
                  </a:cubicBezTo>
                  <a:cubicBezTo>
                    <a:pt x="156" y="124"/>
                    <a:pt x="154" y="129"/>
                    <a:pt x="152" y="133"/>
                  </a:cubicBezTo>
                  <a:cubicBezTo>
                    <a:pt x="146" y="130"/>
                    <a:pt x="139" y="131"/>
                    <a:pt x="134" y="136"/>
                  </a:cubicBezTo>
                  <a:cubicBezTo>
                    <a:pt x="130" y="141"/>
                    <a:pt x="129" y="148"/>
                    <a:pt x="131" y="153"/>
                  </a:cubicBezTo>
                  <a:cubicBezTo>
                    <a:pt x="127" y="156"/>
                    <a:pt x="123" y="158"/>
                    <a:pt x="118" y="159"/>
                  </a:cubicBezTo>
                  <a:cubicBezTo>
                    <a:pt x="116" y="153"/>
                    <a:pt x="110" y="149"/>
                    <a:pt x="103" y="149"/>
                  </a:cubicBezTo>
                  <a:cubicBezTo>
                    <a:pt x="97" y="149"/>
                    <a:pt x="91" y="153"/>
                    <a:pt x="89" y="159"/>
                  </a:cubicBezTo>
                  <a:cubicBezTo>
                    <a:pt x="84" y="158"/>
                    <a:pt x="79" y="156"/>
                    <a:pt x="75" y="153"/>
                  </a:cubicBezTo>
                  <a:cubicBezTo>
                    <a:pt x="78" y="148"/>
                    <a:pt x="77" y="141"/>
                    <a:pt x="72" y="136"/>
                  </a:cubicBezTo>
                  <a:cubicBezTo>
                    <a:pt x="67" y="131"/>
                    <a:pt x="60" y="130"/>
                    <a:pt x="55" y="133"/>
                  </a:cubicBezTo>
                  <a:cubicBezTo>
                    <a:pt x="52" y="129"/>
                    <a:pt x="50" y="124"/>
                    <a:pt x="49" y="119"/>
                  </a:cubicBezTo>
                  <a:cubicBezTo>
                    <a:pt x="55" y="117"/>
                    <a:pt x="59" y="112"/>
                    <a:pt x="59" y="105"/>
                  </a:cubicBezTo>
                  <a:moveTo>
                    <a:pt x="76" y="105"/>
                  </a:moveTo>
                  <a:cubicBezTo>
                    <a:pt x="76" y="120"/>
                    <a:pt x="88" y="132"/>
                    <a:pt x="103" y="132"/>
                  </a:cubicBezTo>
                  <a:cubicBezTo>
                    <a:pt x="118" y="132"/>
                    <a:pt x="130" y="120"/>
                    <a:pt x="130" y="105"/>
                  </a:cubicBezTo>
                  <a:cubicBezTo>
                    <a:pt x="130" y="90"/>
                    <a:pt x="118" y="78"/>
                    <a:pt x="103" y="78"/>
                  </a:cubicBezTo>
                  <a:cubicBezTo>
                    <a:pt x="88" y="78"/>
                    <a:pt x="76" y="90"/>
                    <a:pt x="76" y="105"/>
                  </a:cubicBezTo>
                </a:path>
              </a:pathLst>
            </a:custGeom>
            <a:solidFill>
              <a:srgbClr val="248CCA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en-US" sz="3572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0594834" y="2675397"/>
            <a:ext cx="13495938" cy="2252967"/>
            <a:chOff x="5814054" y="1643297"/>
            <a:chExt cx="7406072" cy="1236345"/>
          </a:xfrm>
        </p:grpSpPr>
        <p:sp>
          <p:nvSpPr>
            <p:cNvPr id="173" name="Freeform 16"/>
            <p:cNvSpPr>
              <a:spLocks/>
            </p:cNvSpPr>
            <p:nvPr/>
          </p:nvSpPr>
          <p:spPr bwMode="auto">
            <a:xfrm>
              <a:off x="5814054" y="1643297"/>
              <a:ext cx="7406072" cy="1236345"/>
            </a:xfrm>
            <a:custGeom>
              <a:avLst/>
              <a:gdLst>
                <a:gd name="T0" fmla="*/ 2992 w 3302"/>
                <a:gd name="T1" fmla="*/ 708 h 708"/>
                <a:gd name="T2" fmla="*/ 3302 w 3302"/>
                <a:gd name="T3" fmla="*/ 354 h 708"/>
                <a:gd name="T4" fmla="*/ 2992 w 3302"/>
                <a:gd name="T5" fmla="*/ 0 h 708"/>
                <a:gd name="T6" fmla="*/ 0 w 3302"/>
                <a:gd name="T7" fmla="*/ 0 h 708"/>
                <a:gd name="T8" fmla="*/ 0 w 3302"/>
                <a:gd name="T9" fmla="*/ 708 h 708"/>
                <a:gd name="T10" fmla="*/ 2992 w 3302"/>
                <a:gd name="T11" fmla="*/ 70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2" h="708">
                  <a:moveTo>
                    <a:pt x="2992" y="708"/>
                  </a:moveTo>
                  <a:lnTo>
                    <a:pt x="3302" y="354"/>
                  </a:lnTo>
                  <a:lnTo>
                    <a:pt x="2992" y="0"/>
                  </a:lnTo>
                  <a:lnTo>
                    <a:pt x="0" y="0"/>
                  </a:lnTo>
                  <a:lnTo>
                    <a:pt x="0" y="708"/>
                  </a:lnTo>
                  <a:lnTo>
                    <a:pt x="2992" y="708"/>
                  </a:lnTo>
                  <a:close/>
                </a:path>
              </a:pathLst>
            </a:custGeom>
            <a:solidFill>
              <a:srgbClr val="2980B9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id-ID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Oval 30"/>
            <p:cNvSpPr>
              <a:spLocks noChangeArrowheads="1"/>
            </p:cNvSpPr>
            <p:nvPr/>
          </p:nvSpPr>
          <p:spPr bwMode="auto">
            <a:xfrm>
              <a:off x="6007190" y="1805960"/>
              <a:ext cx="911019" cy="911018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2980B9">
                  <a:lumMod val="75000"/>
                </a:srgbClr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algn="ctr" defTabSz="1666407">
                <a:defRPr/>
              </a:pPr>
              <a:endParaRPr lang="en-US" sz="5832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Rectangle 27"/>
            <p:cNvSpPr/>
            <p:nvPr/>
          </p:nvSpPr>
          <p:spPr>
            <a:xfrm>
              <a:off x="7052914" y="1714184"/>
              <a:ext cx="5676112" cy="327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221821"/>
              <a:r>
                <a:rPr lang="ru-RU" altLang="ko-KR" sz="3281" b="1" dirty="0">
                  <a:solidFill>
                    <a:prstClr val="white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Анализ безопасности по трем направлениям</a:t>
              </a:r>
              <a:endParaRPr lang="ko-KR" altLang="en-US" sz="3281" b="1" dirty="0">
                <a:solidFill>
                  <a:prstClr val="white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217" name="TextBox 29"/>
            <p:cNvSpPr txBox="1"/>
            <p:nvPr/>
          </p:nvSpPr>
          <p:spPr>
            <a:xfrm>
              <a:off x="7342542" y="2137017"/>
              <a:ext cx="5235762" cy="5433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21821"/>
              <a:r>
                <a:rPr lang="ru-RU" sz="2915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Комплексный анализ сенсорных данных, ИТ-метрик и событий ИБ </a:t>
              </a:r>
              <a:endParaRPr lang="en-US" altLang="ko-KR" sz="2915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223" name="Freeform 53"/>
            <p:cNvSpPr>
              <a:spLocks noEditPoints="1"/>
            </p:cNvSpPr>
            <p:nvPr/>
          </p:nvSpPr>
          <p:spPr bwMode="auto">
            <a:xfrm>
              <a:off x="6217152" y="2010743"/>
              <a:ext cx="491094" cy="509285"/>
            </a:xfrm>
            <a:custGeom>
              <a:avLst/>
              <a:gdLst>
                <a:gd name="T0" fmla="*/ 32 w 80"/>
                <a:gd name="T1" fmla="*/ 40 h 80"/>
                <a:gd name="T2" fmla="*/ 49 w 80"/>
                <a:gd name="T3" fmla="*/ 58 h 80"/>
                <a:gd name="T4" fmla="*/ 43 w 80"/>
                <a:gd name="T5" fmla="*/ 56 h 80"/>
                <a:gd name="T6" fmla="*/ 67 w 80"/>
                <a:gd name="T7" fmla="*/ 64 h 80"/>
                <a:gd name="T8" fmla="*/ 70 w 80"/>
                <a:gd name="T9" fmla="*/ 64 h 80"/>
                <a:gd name="T10" fmla="*/ 40 w 80"/>
                <a:gd name="T11" fmla="*/ 57 h 80"/>
                <a:gd name="T12" fmla="*/ 38 w 80"/>
                <a:gd name="T13" fmla="*/ 56 h 80"/>
                <a:gd name="T14" fmla="*/ 40 w 80"/>
                <a:gd name="T15" fmla="*/ 77 h 80"/>
                <a:gd name="T16" fmla="*/ 40 w 80"/>
                <a:gd name="T17" fmla="*/ 80 h 80"/>
                <a:gd name="T18" fmla="*/ 23 w 80"/>
                <a:gd name="T19" fmla="*/ 49 h 80"/>
                <a:gd name="T20" fmla="*/ 25 w 80"/>
                <a:gd name="T21" fmla="*/ 43 h 80"/>
                <a:gd name="T22" fmla="*/ 26 w 80"/>
                <a:gd name="T23" fmla="*/ 64 h 80"/>
                <a:gd name="T24" fmla="*/ 27 w 80"/>
                <a:gd name="T25" fmla="*/ 67 h 80"/>
                <a:gd name="T26" fmla="*/ 23 w 80"/>
                <a:gd name="T27" fmla="*/ 40 h 80"/>
                <a:gd name="T28" fmla="*/ 25 w 80"/>
                <a:gd name="T29" fmla="*/ 38 h 80"/>
                <a:gd name="T30" fmla="*/ 3 w 80"/>
                <a:gd name="T31" fmla="*/ 40 h 80"/>
                <a:gd name="T32" fmla="*/ 0 w 80"/>
                <a:gd name="T33" fmla="*/ 40 h 80"/>
                <a:gd name="T34" fmla="*/ 32 w 80"/>
                <a:gd name="T35" fmla="*/ 23 h 80"/>
                <a:gd name="T36" fmla="*/ 38 w 80"/>
                <a:gd name="T37" fmla="*/ 25 h 80"/>
                <a:gd name="T38" fmla="*/ 13 w 80"/>
                <a:gd name="T39" fmla="*/ 16 h 80"/>
                <a:gd name="T40" fmla="*/ 10 w 80"/>
                <a:gd name="T41" fmla="*/ 16 h 80"/>
                <a:gd name="T42" fmla="*/ 40 w 80"/>
                <a:gd name="T43" fmla="*/ 23 h 80"/>
                <a:gd name="T44" fmla="*/ 43 w 80"/>
                <a:gd name="T45" fmla="*/ 25 h 80"/>
                <a:gd name="T46" fmla="*/ 40 w 80"/>
                <a:gd name="T47" fmla="*/ 3 h 80"/>
                <a:gd name="T48" fmla="*/ 40 w 80"/>
                <a:gd name="T49" fmla="*/ 0 h 80"/>
                <a:gd name="T50" fmla="*/ 58 w 80"/>
                <a:gd name="T51" fmla="*/ 32 h 80"/>
                <a:gd name="T52" fmla="*/ 56 w 80"/>
                <a:gd name="T53" fmla="*/ 38 h 80"/>
                <a:gd name="T54" fmla="*/ 53 w 80"/>
                <a:gd name="T55" fmla="*/ 18 h 80"/>
                <a:gd name="T56" fmla="*/ 70 w 80"/>
                <a:gd name="T57" fmla="*/ 16 h 80"/>
                <a:gd name="T58" fmla="*/ 59 w 80"/>
                <a:gd name="T59" fmla="*/ 47 h 80"/>
                <a:gd name="T60" fmla="*/ 53 w 80"/>
                <a:gd name="T61" fmla="*/ 49 h 80"/>
                <a:gd name="T62" fmla="*/ 67 w 80"/>
                <a:gd name="T63" fmla="*/ 31 h 80"/>
                <a:gd name="T64" fmla="*/ 52 w 80"/>
                <a:gd name="T65" fmla="*/ 60 h 80"/>
                <a:gd name="T66" fmla="*/ 53 w 80"/>
                <a:gd name="T67" fmla="*/ 40 h 80"/>
                <a:gd name="T68" fmla="*/ 53 w 80"/>
                <a:gd name="T69" fmla="*/ 40 h 80"/>
                <a:gd name="T70" fmla="*/ 50 w 80"/>
                <a:gd name="T71" fmla="*/ 40 h 80"/>
                <a:gd name="T72" fmla="*/ 44 w 80"/>
                <a:gd name="T73" fmla="*/ 31 h 80"/>
                <a:gd name="T74" fmla="*/ 33 w 80"/>
                <a:gd name="T75" fmla="*/ 33 h 80"/>
                <a:gd name="T76" fmla="*/ 31 w 80"/>
                <a:gd name="T77" fmla="*/ 44 h 80"/>
                <a:gd name="T78" fmla="*/ 40 w 80"/>
                <a:gd name="T79" fmla="*/ 50 h 80"/>
                <a:gd name="T80" fmla="*/ 49 w 80"/>
                <a:gd name="T81" fmla="*/ 31 h 80"/>
                <a:gd name="T82" fmla="*/ 50 w 80"/>
                <a:gd name="T83" fmla="*/ 31 h 80"/>
                <a:gd name="T84" fmla="*/ 40 w 80"/>
                <a:gd name="T85" fmla="*/ 28 h 80"/>
                <a:gd name="T86" fmla="*/ 40 w 80"/>
                <a:gd name="T87" fmla="*/ 28 h 80"/>
                <a:gd name="T88" fmla="*/ 32 w 80"/>
                <a:gd name="T89" fmla="*/ 31 h 80"/>
                <a:gd name="T90" fmla="*/ 28 w 80"/>
                <a:gd name="T91" fmla="*/ 41 h 80"/>
                <a:gd name="T92" fmla="*/ 27 w 80"/>
                <a:gd name="T93" fmla="*/ 40 h 80"/>
                <a:gd name="T94" fmla="*/ 31 w 80"/>
                <a:gd name="T95" fmla="*/ 49 h 80"/>
                <a:gd name="T96" fmla="*/ 32 w 80"/>
                <a:gd name="T97" fmla="*/ 50 h 80"/>
                <a:gd name="T98" fmla="*/ 40 w 80"/>
                <a:gd name="T99" fmla="*/ 53 h 80"/>
                <a:gd name="T100" fmla="*/ 50 w 80"/>
                <a:gd name="T101" fmla="*/ 50 h 80"/>
                <a:gd name="T102" fmla="*/ 49 w 80"/>
                <a:gd name="T103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80">
                  <a:moveTo>
                    <a:pt x="48" y="40"/>
                  </a:moveTo>
                  <a:cubicBezTo>
                    <a:pt x="48" y="45"/>
                    <a:pt x="45" y="48"/>
                    <a:pt x="40" y="48"/>
                  </a:cubicBezTo>
                  <a:cubicBezTo>
                    <a:pt x="36" y="48"/>
                    <a:pt x="32" y="45"/>
                    <a:pt x="32" y="40"/>
                  </a:cubicBezTo>
                  <a:cubicBezTo>
                    <a:pt x="32" y="36"/>
                    <a:pt x="36" y="32"/>
                    <a:pt x="40" y="32"/>
                  </a:cubicBezTo>
                  <a:cubicBezTo>
                    <a:pt x="45" y="32"/>
                    <a:pt x="48" y="36"/>
                    <a:pt x="48" y="40"/>
                  </a:cubicBezTo>
                  <a:close/>
                  <a:moveTo>
                    <a:pt x="49" y="58"/>
                  </a:moveTo>
                  <a:cubicBezTo>
                    <a:pt x="49" y="56"/>
                    <a:pt x="49" y="54"/>
                    <a:pt x="49" y="53"/>
                  </a:cubicBezTo>
                  <a:cubicBezTo>
                    <a:pt x="48" y="53"/>
                    <a:pt x="47" y="53"/>
                    <a:pt x="46" y="53"/>
                  </a:cubicBezTo>
                  <a:cubicBezTo>
                    <a:pt x="45" y="54"/>
                    <a:pt x="44" y="55"/>
                    <a:pt x="43" y="56"/>
                  </a:cubicBezTo>
                  <a:cubicBezTo>
                    <a:pt x="47" y="59"/>
                    <a:pt x="51" y="62"/>
                    <a:pt x="55" y="64"/>
                  </a:cubicBezTo>
                  <a:cubicBezTo>
                    <a:pt x="62" y="68"/>
                    <a:pt x="65" y="68"/>
                    <a:pt x="67" y="67"/>
                  </a:cubicBezTo>
                  <a:cubicBezTo>
                    <a:pt x="67" y="66"/>
                    <a:pt x="67" y="65"/>
                    <a:pt x="67" y="64"/>
                  </a:cubicBezTo>
                  <a:cubicBezTo>
                    <a:pt x="67" y="62"/>
                    <a:pt x="66" y="58"/>
                    <a:pt x="63" y="53"/>
                  </a:cubicBezTo>
                  <a:cubicBezTo>
                    <a:pt x="64" y="53"/>
                    <a:pt x="65" y="53"/>
                    <a:pt x="66" y="52"/>
                  </a:cubicBezTo>
                  <a:cubicBezTo>
                    <a:pt x="69" y="57"/>
                    <a:pt x="70" y="61"/>
                    <a:pt x="70" y="64"/>
                  </a:cubicBezTo>
                  <a:cubicBezTo>
                    <a:pt x="70" y="66"/>
                    <a:pt x="70" y="68"/>
                    <a:pt x="69" y="69"/>
                  </a:cubicBezTo>
                  <a:cubicBezTo>
                    <a:pt x="66" y="71"/>
                    <a:pt x="61" y="71"/>
                    <a:pt x="53" y="67"/>
                  </a:cubicBezTo>
                  <a:cubicBezTo>
                    <a:pt x="49" y="64"/>
                    <a:pt x="45" y="61"/>
                    <a:pt x="40" y="57"/>
                  </a:cubicBezTo>
                  <a:cubicBezTo>
                    <a:pt x="38" y="59"/>
                    <a:pt x="36" y="61"/>
                    <a:pt x="35" y="62"/>
                  </a:cubicBezTo>
                  <a:cubicBezTo>
                    <a:pt x="34" y="61"/>
                    <a:pt x="34" y="60"/>
                    <a:pt x="34" y="59"/>
                  </a:cubicBezTo>
                  <a:cubicBezTo>
                    <a:pt x="35" y="58"/>
                    <a:pt x="37" y="57"/>
                    <a:pt x="38" y="56"/>
                  </a:cubicBezTo>
                  <a:cubicBezTo>
                    <a:pt x="37" y="55"/>
                    <a:pt x="36" y="54"/>
                    <a:pt x="35" y="53"/>
                  </a:cubicBezTo>
                  <a:cubicBezTo>
                    <a:pt x="34" y="53"/>
                    <a:pt x="32" y="53"/>
                    <a:pt x="31" y="53"/>
                  </a:cubicBezTo>
                  <a:cubicBezTo>
                    <a:pt x="33" y="68"/>
                    <a:pt x="37" y="77"/>
                    <a:pt x="40" y="77"/>
                  </a:cubicBezTo>
                  <a:cubicBezTo>
                    <a:pt x="43" y="77"/>
                    <a:pt x="45" y="73"/>
                    <a:pt x="47" y="65"/>
                  </a:cubicBezTo>
                  <a:cubicBezTo>
                    <a:pt x="48" y="66"/>
                    <a:pt x="49" y="66"/>
                    <a:pt x="50" y="67"/>
                  </a:cubicBezTo>
                  <a:cubicBezTo>
                    <a:pt x="48" y="75"/>
                    <a:pt x="45" y="80"/>
                    <a:pt x="40" y="80"/>
                  </a:cubicBezTo>
                  <a:cubicBezTo>
                    <a:pt x="34" y="80"/>
                    <a:pt x="30" y="68"/>
                    <a:pt x="28" y="52"/>
                  </a:cubicBezTo>
                  <a:cubicBezTo>
                    <a:pt x="26" y="52"/>
                    <a:pt x="23" y="52"/>
                    <a:pt x="21" y="52"/>
                  </a:cubicBezTo>
                  <a:cubicBezTo>
                    <a:pt x="22" y="51"/>
                    <a:pt x="22" y="50"/>
                    <a:pt x="23" y="49"/>
                  </a:cubicBezTo>
                  <a:cubicBezTo>
                    <a:pt x="24" y="49"/>
                    <a:pt x="26" y="49"/>
                    <a:pt x="28" y="49"/>
                  </a:cubicBezTo>
                  <a:cubicBezTo>
                    <a:pt x="28" y="48"/>
                    <a:pt x="28" y="47"/>
                    <a:pt x="28" y="46"/>
                  </a:cubicBezTo>
                  <a:cubicBezTo>
                    <a:pt x="27" y="45"/>
                    <a:pt x="26" y="44"/>
                    <a:pt x="25" y="43"/>
                  </a:cubicBezTo>
                  <a:cubicBezTo>
                    <a:pt x="18" y="51"/>
                    <a:pt x="13" y="60"/>
                    <a:pt x="13" y="64"/>
                  </a:cubicBezTo>
                  <a:cubicBezTo>
                    <a:pt x="13" y="65"/>
                    <a:pt x="14" y="66"/>
                    <a:pt x="14" y="67"/>
                  </a:cubicBezTo>
                  <a:cubicBezTo>
                    <a:pt x="15" y="68"/>
                    <a:pt x="19" y="68"/>
                    <a:pt x="26" y="64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4"/>
                    <a:pt x="28" y="65"/>
                    <a:pt x="28" y="66"/>
                  </a:cubicBezTo>
                  <a:cubicBezTo>
                    <a:pt x="28" y="66"/>
                    <a:pt x="28" y="66"/>
                    <a:pt x="27" y="67"/>
                  </a:cubicBezTo>
                  <a:cubicBezTo>
                    <a:pt x="20" y="71"/>
                    <a:pt x="15" y="71"/>
                    <a:pt x="12" y="69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59"/>
                    <a:pt x="15" y="50"/>
                    <a:pt x="23" y="40"/>
                  </a:cubicBezTo>
                  <a:cubicBezTo>
                    <a:pt x="22" y="38"/>
                    <a:pt x="20" y="36"/>
                    <a:pt x="19" y="35"/>
                  </a:cubicBezTo>
                  <a:cubicBezTo>
                    <a:pt x="20" y="34"/>
                    <a:pt x="21" y="34"/>
                    <a:pt x="22" y="34"/>
                  </a:cubicBezTo>
                  <a:cubicBezTo>
                    <a:pt x="23" y="35"/>
                    <a:pt x="24" y="37"/>
                    <a:pt x="25" y="38"/>
                  </a:cubicBezTo>
                  <a:cubicBezTo>
                    <a:pt x="26" y="37"/>
                    <a:pt x="27" y="36"/>
                    <a:pt x="28" y="35"/>
                  </a:cubicBezTo>
                  <a:cubicBezTo>
                    <a:pt x="28" y="34"/>
                    <a:pt x="28" y="32"/>
                    <a:pt x="28" y="31"/>
                  </a:cubicBezTo>
                  <a:cubicBezTo>
                    <a:pt x="12" y="33"/>
                    <a:pt x="3" y="37"/>
                    <a:pt x="3" y="40"/>
                  </a:cubicBezTo>
                  <a:cubicBezTo>
                    <a:pt x="3" y="43"/>
                    <a:pt x="8" y="45"/>
                    <a:pt x="15" y="47"/>
                  </a:cubicBezTo>
                  <a:cubicBezTo>
                    <a:pt x="15" y="48"/>
                    <a:pt x="14" y="49"/>
                    <a:pt x="14" y="50"/>
                  </a:cubicBezTo>
                  <a:cubicBezTo>
                    <a:pt x="6" y="48"/>
                    <a:pt x="0" y="45"/>
                    <a:pt x="0" y="40"/>
                  </a:cubicBezTo>
                  <a:cubicBezTo>
                    <a:pt x="0" y="34"/>
                    <a:pt x="13" y="30"/>
                    <a:pt x="28" y="28"/>
                  </a:cubicBezTo>
                  <a:cubicBezTo>
                    <a:pt x="28" y="26"/>
                    <a:pt x="29" y="23"/>
                    <a:pt x="29" y="21"/>
                  </a:cubicBezTo>
                  <a:cubicBezTo>
                    <a:pt x="30" y="22"/>
                    <a:pt x="31" y="22"/>
                    <a:pt x="32" y="23"/>
                  </a:cubicBezTo>
                  <a:cubicBezTo>
                    <a:pt x="32" y="25"/>
                    <a:pt x="31" y="26"/>
                    <a:pt x="31" y="28"/>
                  </a:cubicBezTo>
                  <a:cubicBezTo>
                    <a:pt x="32" y="28"/>
                    <a:pt x="34" y="28"/>
                    <a:pt x="35" y="28"/>
                  </a:cubicBezTo>
                  <a:cubicBezTo>
                    <a:pt x="36" y="27"/>
                    <a:pt x="37" y="26"/>
                    <a:pt x="38" y="25"/>
                  </a:cubicBezTo>
                  <a:cubicBezTo>
                    <a:pt x="34" y="22"/>
                    <a:pt x="30" y="19"/>
                    <a:pt x="26" y="17"/>
                  </a:cubicBezTo>
                  <a:cubicBezTo>
                    <a:pt x="19" y="13"/>
                    <a:pt x="15" y="13"/>
                    <a:pt x="14" y="14"/>
                  </a:cubicBezTo>
                  <a:cubicBezTo>
                    <a:pt x="14" y="15"/>
                    <a:pt x="13" y="15"/>
                    <a:pt x="13" y="16"/>
                  </a:cubicBezTo>
                  <a:cubicBezTo>
                    <a:pt x="13" y="19"/>
                    <a:pt x="15" y="23"/>
                    <a:pt x="18" y="28"/>
                  </a:cubicBezTo>
                  <a:cubicBezTo>
                    <a:pt x="17" y="28"/>
                    <a:pt x="16" y="28"/>
                    <a:pt x="15" y="28"/>
                  </a:cubicBezTo>
                  <a:cubicBezTo>
                    <a:pt x="12" y="24"/>
                    <a:pt x="10" y="19"/>
                    <a:pt x="10" y="16"/>
                  </a:cubicBezTo>
                  <a:cubicBezTo>
                    <a:pt x="10" y="15"/>
                    <a:pt x="11" y="13"/>
                    <a:pt x="12" y="12"/>
                  </a:cubicBezTo>
                  <a:cubicBezTo>
                    <a:pt x="15" y="9"/>
                    <a:pt x="20" y="10"/>
                    <a:pt x="27" y="14"/>
                  </a:cubicBezTo>
                  <a:cubicBezTo>
                    <a:pt x="31" y="16"/>
                    <a:pt x="36" y="19"/>
                    <a:pt x="40" y="23"/>
                  </a:cubicBezTo>
                  <a:cubicBezTo>
                    <a:pt x="42" y="22"/>
                    <a:pt x="44" y="20"/>
                    <a:pt x="46" y="19"/>
                  </a:cubicBezTo>
                  <a:cubicBezTo>
                    <a:pt x="46" y="20"/>
                    <a:pt x="46" y="21"/>
                    <a:pt x="47" y="22"/>
                  </a:cubicBezTo>
                  <a:cubicBezTo>
                    <a:pt x="45" y="23"/>
                    <a:pt x="44" y="24"/>
                    <a:pt x="43" y="25"/>
                  </a:cubicBezTo>
                  <a:cubicBezTo>
                    <a:pt x="44" y="26"/>
                    <a:pt x="45" y="27"/>
                    <a:pt x="45" y="28"/>
                  </a:cubicBezTo>
                  <a:cubicBezTo>
                    <a:pt x="47" y="28"/>
                    <a:pt x="48" y="28"/>
                    <a:pt x="49" y="28"/>
                  </a:cubicBezTo>
                  <a:cubicBezTo>
                    <a:pt x="48" y="12"/>
                    <a:pt x="44" y="3"/>
                    <a:pt x="40" y="3"/>
                  </a:cubicBezTo>
                  <a:cubicBezTo>
                    <a:pt x="38" y="3"/>
                    <a:pt x="35" y="8"/>
                    <a:pt x="33" y="15"/>
                  </a:cubicBezTo>
                  <a:cubicBezTo>
                    <a:pt x="32" y="15"/>
                    <a:pt x="32" y="14"/>
                    <a:pt x="31" y="14"/>
                  </a:cubicBezTo>
                  <a:cubicBezTo>
                    <a:pt x="33" y="6"/>
                    <a:pt x="36" y="0"/>
                    <a:pt x="40" y="0"/>
                  </a:cubicBezTo>
                  <a:cubicBezTo>
                    <a:pt x="47" y="0"/>
                    <a:pt x="51" y="13"/>
                    <a:pt x="52" y="28"/>
                  </a:cubicBezTo>
                  <a:cubicBezTo>
                    <a:pt x="55" y="28"/>
                    <a:pt x="57" y="29"/>
                    <a:pt x="60" y="29"/>
                  </a:cubicBezTo>
                  <a:cubicBezTo>
                    <a:pt x="59" y="30"/>
                    <a:pt x="58" y="31"/>
                    <a:pt x="58" y="32"/>
                  </a:cubicBezTo>
                  <a:cubicBezTo>
                    <a:pt x="56" y="32"/>
                    <a:pt x="54" y="31"/>
                    <a:pt x="53" y="31"/>
                  </a:cubicBezTo>
                  <a:cubicBezTo>
                    <a:pt x="53" y="32"/>
                    <a:pt x="53" y="34"/>
                    <a:pt x="53" y="35"/>
                  </a:cubicBezTo>
                  <a:cubicBezTo>
                    <a:pt x="54" y="36"/>
                    <a:pt x="55" y="37"/>
                    <a:pt x="56" y="38"/>
                  </a:cubicBezTo>
                  <a:cubicBezTo>
                    <a:pt x="63" y="29"/>
                    <a:pt x="67" y="21"/>
                    <a:pt x="67" y="16"/>
                  </a:cubicBezTo>
                  <a:cubicBezTo>
                    <a:pt x="67" y="15"/>
                    <a:pt x="67" y="15"/>
                    <a:pt x="67" y="14"/>
                  </a:cubicBezTo>
                  <a:cubicBezTo>
                    <a:pt x="65" y="13"/>
                    <a:pt x="60" y="14"/>
                    <a:pt x="53" y="18"/>
                  </a:cubicBezTo>
                  <a:cubicBezTo>
                    <a:pt x="53" y="17"/>
                    <a:pt x="52" y="16"/>
                    <a:pt x="52" y="15"/>
                  </a:cubicBezTo>
                  <a:cubicBezTo>
                    <a:pt x="59" y="11"/>
                    <a:pt x="66" y="9"/>
                    <a:pt x="69" y="12"/>
                  </a:cubicBezTo>
                  <a:cubicBezTo>
                    <a:pt x="70" y="13"/>
                    <a:pt x="70" y="15"/>
                    <a:pt x="70" y="16"/>
                  </a:cubicBezTo>
                  <a:cubicBezTo>
                    <a:pt x="70" y="22"/>
                    <a:pt x="65" y="31"/>
                    <a:pt x="58" y="40"/>
                  </a:cubicBezTo>
                  <a:cubicBezTo>
                    <a:pt x="59" y="42"/>
                    <a:pt x="61" y="44"/>
                    <a:pt x="62" y="46"/>
                  </a:cubicBezTo>
                  <a:cubicBezTo>
                    <a:pt x="61" y="46"/>
                    <a:pt x="60" y="46"/>
                    <a:pt x="59" y="47"/>
                  </a:cubicBezTo>
                  <a:cubicBezTo>
                    <a:pt x="58" y="45"/>
                    <a:pt x="57" y="44"/>
                    <a:pt x="56" y="43"/>
                  </a:cubicBezTo>
                  <a:cubicBezTo>
                    <a:pt x="55" y="44"/>
                    <a:pt x="54" y="45"/>
                    <a:pt x="53" y="46"/>
                  </a:cubicBezTo>
                  <a:cubicBezTo>
                    <a:pt x="53" y="47"/>
                    <a:pt x="53" y="48"/>
                    <a:pt x="53" y="49"/>
                  </a:cubicBezTo>
                  <a:cubicBezTo>
                    <a:pt x="68" y="48"/>
                    <a:pt x="77" y="44"/>
                    <a:pt x="77" y="40"/>
                  </a:cubicBezTo>
                  <a:cubicBezTo>
                    <a:pt x="77" y="38"/>
                    <a:pt x="73" y="35"/>
                    <a:pt x="65" y="33"/>
                  </a:cubicBezTo>
                  <a:cubicBezTo>
                    <a:pt x="66" y="32"/>
                    <a:pt x="66" y="32"/>
                    <a:pt x="67" y="31"/>
                  </a:cubicBezTo>
                  <a:cubicBezTo>
                    <a:pt x="75" y="33"/>
                    <a:pt x="80" y="36"/>
                    <a:pt x="80" y="40"/>
                  </a:cubicBezTo>
                  <a:cubicBezTo>
                    <a:pt x="80" y="47"/>
                    <a:pt x="67" y="51"/>
                    <a:pt x="52" y="52"/>
                  </a:cubicBezTo>
                  <a:cubicBezTo>
                    <a:pt x="52" y="55"/>
                    <a:pt x="52" y="57"/>
                    <a:pt x="52" y="60"/>
                  </a:cubicBezTo>
                  <a:cubicBezTo>
                    <a:pt x="51" y="59"/>
                    <a:pt x="50" y="58"/>
                    <a:pt x="49" y="58"/>
                  </a:cubicBezTo>
                  <a:close/>
                  <a:moveTo>
                    <a:pt x="53" y="40"/>
                  </a:moveTo>
                  <a:cubicBezTo>
                    <a:pt x="53" y="40"/>
                    <a:pt x="53" y="40"/>
                    <a:pt x="53" y="40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4" y="40"/>
                  </a:cubicBezTo>
                  <a:cubicBezTo>
                    <a:pt x="53" y="40"/>
                    <a:pt x="53" y="40"/>
                    <a:pt x="53" y="40"/>
                  </a:cubicBezTo>
                  <a:close/>
                  <a:moveTo>
                    <a:pt x="47" y="47"/>
                  </a:moveTo>
                  <a:cubicBezTo>
                    <a:pt x="48" y="46"/>
                    <a:pt x="49" y="45"/>
                    <a:pt x="50" y="44"/>
                  </a:cubicBezTo>
                  <a:cubicBezTo>
                    <a:pt x="50" y="43"/>
                    <a:pt x="50" y="42"/>
                    <a:pt x="50" y="40"/>
                  </a:cubicBezTo>
                  <a:cubicBezTo>
                    <a:pt x="50" y="39"/>
                    <a:pt x="50" y="38"/>
                    <a:pt x="50" y="36"/>
                  </a:cubicBezTo>
                  <a:cubicBezTo>
                    <a:pt x="49" y="35"/>
                    <a:pt x="48" y="34"/>
                    <a:pt x="47" y="33"/>
                  </a:cubicBezTo>
                  <a:cubicBezTo>
                    <a:pt x="46" y="32"/>
                    <a:pt x="45" y="32"/>
                    <a:pt x="44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9" y="31"/>
                    <a:pt x="38" y="31"/>
                    <a:pt x="36" y="31"/>
                  </a:cubicBezTo>
                  <a:cubicBezTo>
                    <a:pt x="35" y="32"/>
                    <a:pt x="34" y="32"/>
                    <a:pt x="33" y="33"/>
                  </a:cubicBezTo>
                  <a:cubicBezTo>
                    <a:pt x="32" y="34"/>
                    <a:pt x="32" y="35"/>
                    <a:pt x="31" y="36"/>
                  </a:cubicBezTo>
                  <a:cubicBezTo>
                    <a:pt x="31" y="38"/>
                    <a:pt x="31" y="39"/>
                    <a:pt x="31" y="40"/>
                  </a:cubicBezTo>
                  <a:cubicBezTo>
                    <a:pt x="31" y="42"/>
                    <a:pt x="31" y="43"/>
                    <a:pt x="31" y="44"/>
                  </a:cubicBezTo>
                  <a:cubicBezTo>
                    <a:pt x="32" y="45"/>
                    <a:pt x="32" y="46"/>
                    <a:pt x="33" y="47"/>
                  </a:cubicBezTo>
                  <a:cubicBezTo>
                    <a:pt x="34" y="48"/>
                    <a:pt x="35" y="49"/>
                    <a:pt x="36" y="50"/>
                  </a:cubicBezTo>
                  <a:cubicBezTo>
                    <a:pt x="38" y="50"/>
                    <a:pt x="39" y="50"/>
                    <a:pt x="40" y="50"/>
                  </a:cubicBezTo>
                  <a:cubicBezTo>
                    <a:pt x="42" y="50"/>
                    <a:pt x="43" y="50"/>
                    <a:pt x="44" y="50"/>
                  </a:cubicBezTo>
                  <a:cubicBezTo>
                    <a:pt x="45" y="49"/>
                    <a:pt x="46" y="48"/>
                    <a:pt x="47" y="47"/>
                  </a:cubicBezTo>
                  <a:close/>
                  <a:moveTo>
                    <a:pt x="49" y="31"/>
                  </a:moveTo>
                  <a:cubicBezTo>
                    <a:pt x="49" y="31"/>
                    <a:pt x="49" y="31"/>
                    <a:pt x="49" y="31"/>
                  </a:cubicBezTo>
                  <a:cubicBezTo>
                    <a:pt x="49" y="31"/>
                    <a:pt x="50" y="32"/>
                    <a:pt x="50" y="32"/>
                  </a:cubicBezTo>
                  <a:cubicBezTo>
                    <a:pt x="50" y="32"/>
                    <a:pt x="50" y="31"/>
                    <a:pt x="50" y="31"/>
                  </a:cubicBezTo>
                  <a:cubicBezTo>
                    <a:pt x="49" y="31"/>
                    <a:pt x="49" y="31"/>
                    <a:pt x="49" y="31"/>
                  </a:cubicBezTo>
                  <a:close/>
                  <a:moveTo>
                    <a:pt x="40" y="28"/>
                  </a:move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7"/>
                    <a:pt x="41" y="27"/>
                    <a:pt x="40" y="27"/>
                  </a:cubicBezTo>
                  <a:cubicBezTo>
                    <a:pt x="40" y="27"/>
                    <a:pt x="40" y="27"/>
                    <a:pt x="40" y="28"/>
                  </a:cubicBezTo>
                  <a:close/>
                  <a:moveTo>
                    <a:pt x="31" y="32"/>
                  </a:moveTo>
                  <a:cubicBezTo>
                    <a:pt x="31" y="32"/>
                    <a:pt x="31" y="31"/>
                    <a:pt x="31" y="31"/>
                  </a:cubicBezTo>
                  <a:cubicBezTo>
                    <a:pt x="31" y="31"/>
                    <a:pt x="32" y="31"/>
                    <a:pt x="32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2"/>
                    <a:pt x="31" y="32"/>
                  </a:cubicBezTo>
                  <a:close/>
                  <a:moveTo>
                    <a:pt x="28" y="41"/>
                  </a:moveTo>
                  <a:cubicBezTo>
                    <a:pt x="28" y="41"/>
                    <a:pt x="28" y="41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41"/>
                    <a:pt x="27" y="41"/>
                    <a:pt x="28" y="41"/>
                  </a:cubicBezTo>
                  <a:close/>
                  <a:moveTo>
                    <a:pt x="32" y="50"/>
                  </a:moveTo>
                  <a:cubicBezTo>
                    <a:pt x="32" y="50"/>
                    <a:pt x="31" y="50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50"/>
                  </a:cubicBezTo>
                  <a:cubicBezTo>
                    <a:pt x="31" y="50"/>
                    <a:pt x="31" y="50"/>
                    <a:pt x="32" y="50"/>
                  </a:cubicBezTo>
                  <a:close/>
                  <a:moveTo>
                    <a:pt x="41" y="53"/>
                  </a:moveTo>
                  <a:cubicBezTo>
                    <a:pt x="41" y="53"/>
                    <a:pt x="41" y="53"/>
                    <a:pt x="40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0" y="53"/>
                    <a:pt x="40" y="53"/>
                    <a:pt x="40" y="54"/>
                  </a:cubicBezTo>
                  <a:cubicBezTo>
                    <a:pt x="41" y="53"/>
                    <a:pt x="41" y="53"/>
                    <a:pt x="41" y="53"/>
                  </a:cubicBezTo>
                  <a:close/>
                  <a:moveTo>
                    <a:pt x="50" y="50"/>
                  </a:move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49" y="49"/>
                    <a:pt x="49" y="49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0"/>
                    <a:pt x="49" y="50"/>
                    <a:pt x="50" y="50"/>
                  </a:cubicBezTo>
                  <a:close/>
                </a:path>
              </a:pathLst>
            </a:custGeom>
            <a:solidFill>
              <a:srgbClr val="1F608B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en-US" sz="2462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0594836" y="7778761"/>
            <a:ext cx="13495938" cy="2252968"/>
            <a:chOff x="5814055" y="4117733"/>
            <a:chExt cx="7406072" cy="1236345"/>
          </a:xfrm>
        </p:grpSpPr>
        <p:sp>
          <p:nvSpPr>
            <p:cNvPr id="166" name="Freeform 9"/>
            <p:cNvSpPr>
              <a:spLocks/>
            </p:cNvSpPr>
            <p:nvPr/>
          </p:nvSpPr>
          <p:spPr bwMode="auto">
            <a:xfrm>
              <a:off x="5814055" y="4117733"/>
              <a:ext cx="7406072" cy="1236345"/>
            </a:xfrm>
            <a:custGeom>
              <a:avLst/>
              <a:gdLst>
                <a:gd name="T0" fmla="*/ 0 w 3019"/>
                <a:gd name="T1" fmla="*/ 708 h 708"/>
                <a:gd name="T2" fmla="*/ 0 w 3019"/>
                <a:gd name="T3" fmla="*/ 0 h 708"/>
                <a:gd name="T4" fmla="*/ 2709 w 3019"/>
                <a:gd name="T5" fmla="*/ 0 h 708"/>
                <a:gd name="T6" fmla="*/ 3019 w 3019"/>
                <a:gd name="T7" fmla="*/ 355 h 708"/>
                <a:gd name="T8" fmla="*/ 2709 w 3019"/>
                <a:gd name="T9" fmla="*/ 708 h 708"/>
                <a:gd name="T10" fmla="*/ 0 w 3019"/>
                <a:gd name="T11" fmla="*/ 70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9" h="708">
                  <a:moveTo>
                    <a:pt x="0" y="708"/>
                  </a:moveTo>
                  <a:lnTo>
                    <a:pt x="0" y="0"/>
                  </a:lnTo>
                  <a:lnTo>
                    <a:pt x="2709" y="0"/>
                  </a:lnTo>
                  <a:lnTo>
                    <a:pt x="3019" y="355"/>
                  </a:lnTo>
                  <a:lnTo>
                    <a:pt x="2709" y="708"/>
                  </a:lnTo>
                  <a:lnTo>
                    <a:pt x="0" y="708"/>
                  </a:lnTo>
                  <a:close/>
                </a:path>
              </a:pathLst>
            </a:custGeom>
            <a:solidFill>
              <a:srgbClr val="2980B9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666407">
                <a:defRPr/>
              </a:pPr>
              <a:endParaRPr lang="id-ID" sz="3281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Oval 30"/>
            <p:cNvSpPr>
              <a:spLocks noChangeArrowheads="1"/>
            </p:cNvSpPr>
            <p:nvPr/>
          </p:nvSpPr>
          <p:spPr bwMode="auto">
            <a:xfrm>
              <a:off x="6035160" y="4296223"/>
              <a:ext cx="911019" cy="911018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216695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algn="ctr" defTabSz="1666407">
                <a:defRPr/>
              </a:pPr>
              <a:endParaRPr lang="en-US" sz="5832" kern="0">
                <a:solidFill>
                  <a:srgbClr val="3F3F3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Rectangle 29"/>
            <p:cNvSpPr/>
            <p:nvPr/>
          </p:nvSpPr>
          <p:spPr>
            <a:xfrm>
              <a:off x="7052914" y="4229834"/>
              <a:ext cx="5676112" cy="327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221821"/>
              <a:r>
                <a:rPr lang="ru-RU" altLang="ko-KR" sz="3281" b="1" dirty="0">
                  <a:solidFill>
                    <a:prstClr val="white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Минимальное влияние СОМА на объект КИИ</a:t>
              </a:r>
              <a:endParaRPr lang="ko-KR" altLang="en-US" sz="3281" b="1" dirty="0">
                <a:solidFill>
                  <a:prstClr val="white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219" name="TextBox 29"/>
            <p:cNvSpPr txBox="1"/>
            <p:nvPr/>
          </p:nvSpPr>
          <p:spPr>
            <a:xfrm>
              <a:off x="7342542" y="4647593"/>
              <a:ext cx="5400339" cy="5433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21821"/>
              <a:r>
                <a:rPr lang="ru-RU" altLang="ko-KR" sz="2915" dirty="0">
                  <a:solidFill>
                    <a:schemeClr val="bg1"/>
                  </a:solidFill>
                  <a:latin typeface="Segoe UI" panose="020B0502040204020203" pitchFamily="34" charset="0"/>
                  <a:ea typeface="Arial Unicode MS"/>
                  <a:cs typeface="Segoe UI" panose="020B0502040204020203" pitchFamily="34" charset="0"/>
                </a:rPr>
                <a:t>Независимость от контура диспетчерского управления и систем автоматического управления ТП</a:t>
              </a:r>
              <a:endParaRPr lang="en-US" altLang="ko-KR" sz="2915" dirty="0">
                <a:solidFill>
                  <a:schemeClr val="bg1"/>
                </a:solidFill>
                <a:latin typeface="Segoe UI" panose="020B0502040204020203" pitchFamily="34" charset="0"/>
                <a:ea typeface="Arial Unicode MS"/>
                <a:cs typeface="Segoe UI" panose="020B0502040204020203" pitchFamily="34" charset="0"/>
              </a:endParaRPr>
            </a:p>
          </p:txBody>
        </p:sp>
        <p:sp>
          <p:nvSpPr>
            <p:cNvPr id="224" name="Freeform 5"/>
            <p:cNvSpPr>
              <a:spLocks noEditPoints="1"/>
            </p:cNvSpPr>
            <p:nvPr/>
          </p:nvSpPr>
          <p:spPr bwMode="auto">
            <a:xfrm>
              <a:off x="6267288" y="4527909"/>
              <a:ext cx="446765" cy="447647"/>
            </a:xfrm>
            <a:custGeom>
              <a:avLst/>
              <a:gdLst>
                <a:gd name="T0" fmla="*/ 165 w 214"/>
                <a:gd name="T1" fmla="*/ 49 h 214"/>
                <a:gd name="T2" fmla="*/ 196 w 214"/>
                <a:gd name="T3" fmla="*/ 107 h 214"/>
                <a:gd name="T4" fmla="*/ 188 w 214"/>
                <a:gd name="T5" fmla="*/ 119 h 214"/>
                <a:gd name="T6" fmla="*/ 214 w 214"/>
                <a:gd name="T7" fmla="*/ 107 h 214"/>
                <a:gd name="T8" fmla="*/ 0 w 214"/>
                <a:gd name="T9" fmla="*/ 107 h 214"/>
                <a:gd name="T10" fmla="*/ 214 w 214"/>
                <a:gd name="T11" fmla="*/ 107 h 214"/>
                <a:gd name="T12" fmla="*/ 20 w 214"/>
                <a:gd name="T13" fmla="*/ 143 h 214"/>
                <a:gd name="T14" fmla="*/ 38 w 214"/>
                <a:gd name="T15" fmla="*/ 132 h 214"/>
                <a:gd name="T16" fmla="*/ 154 w 214"/>
                <a:gd name="T17" fmla="*/ 127 h 214"/>
                <a:gd name="T18" fmla="*/ 189 w 214"/>
                <a:gd name="T19" fmla="*/ 139 h 214"/>
                <a:gd name="T20" fmla="*/ 200 w 214"/>
                <a:gd name="T21" fmla="*/ 107 h 214"/>
                <a:gd name="T22" fmla="*/ 13 w 214"/>
                <a:gd name="T23" fmla="*/ 107 h 214"/>
                <a:gd name="T24" fmla="*/ 128 w 214"/>
                <a:gd name="T25" fmla="*/ 142 h 214"/>
                <a:gd name="T26" fmla="*/ 80 w 214"/>
                <a:gd name="T27" fmla="*/ 148 h 214"/>
                <a:gd name="T28" fmla="*/ 85 w 214"/>
                <a:gd name="T29" fmla="*/ 154 h 214"/>
                <a:gd name="T30" fmla="*/ 133 w 214"/>
                <a:gd name="T31" fmla="*/ 149 h 214"/>
                <a:gd name="T32" fmla="*/ 107 w 214"/>
                <a:gd name="T33" fmla="*/ 122 h 214"/>
                <a:gd name="T34" fmla="*/ 150 w 214"/>
                <a:gd name="T35" fmla="*/ 109 h 214"/>
                <a:gd name="T36" fmla="*/ 119 w 214"/>
                <a:gd name="T37" fmla="*/ 99 h 214"/>
                <a:gd name="T38" fmla="*/ 92 w 214"/>
                <a:gd name="T39" fmla="*/ 107 h 214"/>
                <a:gd name="T40" fmla="*/ 107 w 214"/>
                <a:gd name="T41" fmla="*/ 45 h 214"/>
                <a:gd name="T42" fmla="*/ 111 w 214"/>
                <a:gd name="T43" fmla="*/ 34 h 214"/>
                <a:gd name="T44" fmla="*/ 103 w 214"/>
                <a:gd name="T45" fmla="*/ 34 h 214"/>
                <a:gd name="T46" fmla="*/ 107 w 214"/>
                <a:gd name="T47" fmla="*/ 45 h 214"/>
                <a:gd name="T48" fmla="*/ 172 w 214"/>
                <a:gd name="T49" fmla="*/ 103 h 214"/>
                <a:gd name="T50" fmla="*/ 172 w 214"/>
                <a:gd name="T51" fmla="*/ 111 h 214"/>
                <a:gd name="T52" fmla="*/ 183 w 214"/>
                <a:gd name="T53" fmla="*/ 107 h 214"/>
                <a:gd name="T54" fmla="*/ 34 w 214"/>
                <a:gd name="T55" fmla="*/ 111 h 214"/>
                <a:gd name="T56" fmla="*/ 45 w 214"/>
                <a:gd name="T57" fmla="*/ 107 h 214"/>
                <a:gd name="T58" fmla="*/ 34 w 214"/>
                <a:gd name="T59" fmla="*/ 103 h 214"/>
                <a:gd name="T60" fmla="*/ 34 w 214"/>
                <a:gd name="T61" fmla="*/ 111 h 214"/>
                <a:gd name="T62" fmla="*/ 60 w 214"/>
                <a:gd name="T63" fmla="*/ 64 h 214"/>
                <a:gd name="T64" fmla="*/ 63 w 214"/>
                <a:gd name="T65" fmla="*/ 58 h 214"/>
                <a:gd name="T66" fmla="*/ 53 w 214"/>
                <a:gd name="T67" fmla="*/ 53 h 214"/>
                <a:gd name="T68" fmla="*/ 58 w 214"/>
                <a:gd name="T69" fmla="*/ 63 h 214"/>
                <a:gd name="T70" fmla="*/ 156 w 214"/>
                <a:gd name="T71" fmla="*/ 63 h 214"/>
                <a:gd name="T72" fmla="*/ 161 w 214"/>
                <a:gd name="T73" fmla="*/ 53 h 214"/>
                <a:gd name="T74" fmla="*/ 150 w 214"/>
                <a:gd name="T75" fmla="*/ 58 h 214"/>
                <a:gd name="T76" fmla="*/ 153 w 214"/>
                <a:gd name="T77" fmla="*/ 6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4" h="214">
                  <a:moveTo>
                    <a:pt x="189" y="107"/>
                  </a:moveTo>
                  <a:cubicBezTo>
                    <a:pt x="189" y="85"/>
                    <a:pt x="180" y="64"/>
                    <a:pt x="165" y="49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87" y="60"/>
                    <a:pt x="196" y="83"/>
                    <a:pt x="196" y="107"/>
                  </a:cubicBezTo>
                  <a:cubicBezTo>
                    <a:pt x="196" y="111"/>
                    <a:pt x="196" y="116"/>
                    <a:pt x="196" y="120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15"/>
                    <a:pt x="189" y="111"/>
                    <a:pt x="189" y="107"/>
                  </a:cubicBezTo>
                  <a:moveTo>
                    <a:pt x="214" y="107"/>
                  </a:moveTo>
                  <a:cubicBezTo>
                    <a:pt x="214" y="166"/>
                    <a:pt x="166" y="214"/>
                    <a:pt x="107" y="214"/>
                  </a:cubicBezTo>
                  <a:cubicBezTo>
                    <a:pt x="48" y="214"/>
                    <a:pt x="0" y="166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cubicBezTo>
                    <a:pt x="166" y="0"/>
                    <a:pt x="214" y="48"/>
                    <a:pt x="214" y="107"/>
                  </a:cubicBezTo>
                  <a:moveTo>
                    <a:pt x="13" y="107"/>
                  </a:moveTo>
                  <a:cubicBezTo>
                    <a:pt x="13" y="120"/>
                    <a:pt x="16" y="132"/>
                    <a:pt x="20" y="143"/>
                  </a:cubicBezTo>
                  <a:cubicBezTo>
                    <a:pt x="21" y="142"/>
                    <a:pt x="23" y="140"/>
                    <a:pt x="25" y="139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44" y="129"/>
                    <a:pt x="53" y="127"/>
                    <a:pt x="60" y="127"/>
                  </a:cubicBezTo>
                  <a:cubicBezTo>
                    <a:pt x="154" y="127"/>
                    <a:pt x="154" y="127"/>
                    <a:pt x="154" y="127"/>
                  </a:cubicBezTo>
                  <a:cubicBezTo>
                    <a:pt x="160" y="127"/>
                    <a:pt x="170" y="129"/>
                    <a:pt x="176" y="132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90" y="140"/>
                    <a:pt x="192" y="141"/>
                    <a:pt x="193" y="143"/>
                  </a:cubicBezTo>
                  <a:cubicBezTo>
                    <a:pt x="198" y="132"/>
                    <a:pt x="200" y="120"/>
                    <a:pt x="200" y="107"/>
                  </a:cubicBezTo>
                  <a:cubicBezTo>
                    <a:pt x="200" y="55"/>
                    <a:pt x="158" y="13"/>
                    <a:pt x="107" y="13"/>
                  </a:cubicBezTo>
                  <a:cubicBezTo>
                    <a:pt x="55" y="13"/>
                    <a:pt x="13" y="55"/>
                    <a:pt x="13" y="107"/>
                  </a:cubicBezTo>
                  <a:moveTo>
                    <a:pt x="133" y="148"/>
                  </a:moveTo>
                  <a:cubicBezTo>
                    <a:pt x="133" y="145"/>
                    <a:pt x="131" y="142"/>
                    <a:pt x="128" y="142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2" y="142"/>
                    <a:pt x="80" y="145"/>
                    <a:pt x="80" y="148"/>
                  </a:cubicBezTo>
                  <a:cubicBezTo>
                    <a:pt x="80" y="149"/>
                    <a:pt x="80" y="149"/>
                    <a:pt x="80" y="149"/>
                  </a:cubicBezTo>
                  <a:cubicBezTo>
                    <a:pt x="80" y="152"/>
                    <a:pt x="82" y="154"/>
                    <a:pt x="85" y="154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54"/>
                    <a:pt x="133" y="152"/>
                    <a:pt x="133" y="149"/>
                  </a:cubicBezTo>
                  <a:lnTo>
                    <a:pt x="133" y="148"/>
                  </a:lnTo>
                  <a:close/>
                  <a:moveTo>
                    <a:pt x="107" y="122"/>
                  </a:moveTo>
                  <a:cubicBezTo>
                    <a:pt x="112" y="122"/>
                    <a:pt x="117" y="119"/>
                    <a:pt x="119" y="115"/>
                  </a:cubicBezTo>
                  <a:cubicBezTo>
                    <a:pt x="132" y="112"/>
                    <a:pt x="150" y="109"/>
                    <a:pt x="150" y="109"/>
                  </a:cubicBezTo>
                  <a:cubicBezTo>
                    <a:pt x="156" y="108"/>
                    <a:pt x="156" y="106"/>
                    <a:pt x="150" y="105"/>
                  </a:cubicBezTo>
                  <a:cubicBezTo>
                    <a:pt x="150" y="105"/>
                    <a:pt x="132" y="101"/>
                    <a:pt x="119" y="99"/>
                  </a:cubicBezTo>
                  <a:cubicBezTo>
                    <a:pt x="117" y="95"/>
                    <a:pt x="112" y="92"/>
                    <a:pt x="107" y="92"/>
                  </a:cubicBezTo>
                  <a:cubicBezTo>
                    <a:pt x="98" y="92"/>
                    <a:pt x="92" y="98"/>
                    <a:pt x="92" y="107"/>
                  </a:cubicBezTo>
                  <a:cubicBezTo>
                    <a:pt x="92" y="115"/>
                    <a:pt x="98" y="122"/>
                    <a:pt x="107" y="122"/>
                  </a:cubicBezTo>
                  <a:moveTo>
                    <a:pt x="107" y="45"/>
                  </a:moveTo>
                  <a:cubicBezTo>
                    <a:pt x="109" y="45"/>
                    <a:pt x="111" y="43"/>
                    <a:pt x="111" y="41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2"/>
                    <a:pt x="109" y="30"/>
                    <a:pt x="107" y="30"/>
                  </a:cubicBezTo>
                  <a:cubicBezTo>
                    <a:pt x="105" y="30"/>
                    <a:pt x="103" y="32"/>
                    <a:pt x="103" y="34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3" y="43"/>
                    <a:pt x="105" y="45"/>
                    <a:pt x="107" y="45"/>
                  </a:cubicBezTo>
                  <a:moveTo>
                    <a:pt x="179" y="103"/>
                  </a:moveTo>
                  <a:cubicBezTo>
                    <a:pt x="172" y="103"/>
                    <a:pt x="172" y="103"/>
                    <a:pt x="172" y="103"/>
                  </a:cubicBezTo>
                  <a:cubicBezTo>
                    <a:pt x="170" y="103"/>
                    <a:pt x="168" y="105"/>
                    <a:pt x="168" y="107"/>
                  </a:cubicBezTo>
                  <a:cubicBezTo>
                    <a:pt x="168" y="109"/>
                    <a:pt x="170" y="111"/>
                    <a:pt x="172" y="111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81" y="111"/>
                    <a:pt x="183" y="109"/>
                    <a:pt x="183" y="107"/>
                  </a:cubicBezTo>
                  <a:cubicBezTo>
                    <a:pt x="183" y="105"/>
                    <a:pt x="181" y="103"/>
                    <a:pt x="179" y="103"/>
                  </a:cubicBezTo>
                  <a:moveTo>
                    <a:pt x="34" y="111"/>
                  </a:moveTo>
                  <a:cubicBezTo>
                    <a:pt x="41" y="111"/>
                    <a:pt x="41" y="111"/>
                    <a:pt x="41" y="111"/>
                  </a:cubicBezTo>
                  <a:cubicBezTo>
                    <a:pt x="43" y="111"/>
                    <a:pt x="45" y="109"/>
                    <a:pt x="45" y="107"/>
                  </a:cubicBezTo>
                  <a:cubicBezTo>
                    <a:pt x="45" y="105"/>
                    <a:pt x="43" y="103"/>
                    <a:pt x="41" y="103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2" y="103"/>
                    <a:pt x="30" y="105"/>
                    <a:pt x="30" y="107"/>
                  </a:cubicBezTo>
                  <a:cubicBezTo>
                    <a:pt x="30" y="109"/>
                    <a:pt x="32" y="111"/>
                    <a:pt x="34" y="111"/>
                  </a:cubicBezTo>
                  <a:moveTo>
                    <a:pt x="58" y="63"/>
                  </a:moveTo>
                  <a:cubicBezTo>
                    <a:pt x="58" y="64"/>
                    <a:pt x="59" y="64"/>
                    <a:pt x="60" y="64"/>
                  </a:cubicBezTo>
                  <a:cubicBezTo>
                    <a:pt x="61" y="64"/>
                    <a:pt x="62" y="64"/>
                    <a:pt x="63" y="63"/>
                  </a:cubicBezTo>
                  <a:cubicBezTo>
                    <a:pt x="65" y="62"/>
                    <a:pt x="65" y="59"/>
                    <a:pt x="63" y="58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7" y="51"/>
                    <a:pt x="54" y="51"/>
                    <a:pt x="53" y="53"/>
                  </a:cubicBezTo>
                  <a:cubicBezTo>
                    <a:pt x="51" y="54"/>
                    <a:pt x="51" y="57"/>
                    <a:pt x="53" y="58"/>
                  </a:cubicBezTo>
                  <a:lnTo>
                    <a:pt x="58" y="63"/>
                  </a:lnTo>
                  <a:close/>
                  <a:moveTo>
                    <a:pt x="153" y="64"/>
                  </a:moveTo>
                  <a:cubicBezTo>
                    <a:pt x="154" y="64"/>
                    <a:pt x="155" y="64"/>
                    <a:pt x="156" y="63"/>
                  </a:cubicBezTo>
                  <a:cubicBezTo>
                    <a:pt x="161" y="58"/>
                    <a:pt x="161" y="58"/>
                    <a:pt x="161" y="58"/>
                  </a:cubicBezTo>
                  <a:cubicBezTo>
                    <a:pt x="162" y="57"/>
                    <a:pt x="162" y="54"/>
                    <a:pt x="161" y="53"/>
                  </a:cubicBezTo>
                  <a:cubicBezTo>
                    <a:pt x="159" y="51"/>
                    <a:pt x="157" y="51"/>
                    <a:pt x="155" y="53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49" y="59"/>
                    <a:pt x="149" y="62"/>
                    <a:pt x="150" y="63"/>
                  </a:cubicBezTo>
                  <a:cubicBezTo>
                    <a:pt x="151" y="64"/>
                    <a:pt x="152" y="64"/>
                    <a:pt x="153" y="64"/>
                  </a:cubicBezTo>
                </a:path>
              </a:pathLst>
            </a:custGeom>
            <a:solidFill>
              <a:srgbClr val="1F608B"/>
            </a:solidFill>
            <a:ln>
              <a:noFill/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en-US" sz="3572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2" name="Заголовок 2"/>
          <p:cNvSpPr txBox="1">
            <a:spLocks/>
          </p:cNvSpPr>
          <p:nvPr/>
        </p:nvSpPr>
        <p:spPr>
          <a:xfrm>
            <a:off x="5855296" y="922098"/>
            <a:ext cx="15835385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Отличительные особенности СОМА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6</a:t>
            </a:fld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12" descr="ttp://www.spbstu.ru/university/organizational-documents/corporate-identity/identity-files/logo_vert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8213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 bwMode="auto">
          <a:xfrm rot="10800000">
            <a:off x="2006172" y="2776222"/>
            <a:ext cx="9334486" cy="4787102"/>
          </a:xfrm>
          <a:prstGeom prst="rect">
            <a:avLst/>
          </a:prstGeom>
          <a:solidFill>
            <a:schemeClr val="bg1">
              <a:alpha val="93000"/>
            </a:schemeClr>
          </a:solidFill>
          <a:ln w="762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166628" tIns="83316" rIns="166628" bIns="83316" numCol="1" rtlCol="0" anchor="t" anchorCtr="0" compatLnSpc="1">
            <a:prstTxWarp prst="textNoShape">
              <a:avLst/>
            </a:prstTxWarp>
          </a:bodyPr>
          <a:lstStyle/>
          <a:p>
            <a:pPr defTabSz="166640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01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Заголовок 2"/>
          <p:cNvSpPr txBox="1">
            <a:spLocks/>
          </p:cNvSpPr>
          <p:nvPr/>
        </p:nvSpPr>
        <p:spPr>
          <a:xfrm>
            <a:off x="5372041" y="1308859"/>
            <a:ext cx="13962559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Комплексный анализ безопасности технологических объектов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8614274" y="2541693"/>
            <a:ext cx="7322142" cy="5189141"/>
            <a:chOff x="600807" y="2429917"/>
            <a:chExt cx="9334486" cy="4303239"/>
          </a:xfrm>
        </p:grpSpPr>
        <p:sp>
          <p:nvSpPr>
            <p:cNvPr id="66" name="Rectangle 30">
              <a:extLst>
                <a:ext uri="{FF2B5EF4-FFF2-40B4-BE49-F238E27FC236}">
                  <a16:creationId xmlns:a16="http://schemas.microsoft.com/office/drawing/2014/main" xmlns="" id="{3701BF54-1D40-1C4D-9A51-AAAC7166019B}"/>
                </a:ext>
              </a:extLst>
            </p:cNvPr>
            <p:cNvSpPr/>
            <p:nvPr/>
          </p:nvSpPr>
          <p:spPr>
            <a:xfrm flipH="1">
              <a:off x="761744" y="3555515"/>
              <a:ext cx="9173548" cy="31776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Повышение эффективности процесса обеспечения защиты </a:t>
              </a:r>
              <a:r>
                <a:rPr lang="en-US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ICS/SCADA</a:t>
              </a:r>
              <a:endParaRPr lang="ru-RU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Мониторинг использования слабых мест </a:t>
              </a:r>
              <a:r>
                <a:rPr lang="en-US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SCADA</a:t>
              </a: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Выявление аномальных действий пользователей</a:t>
              </a:r>
              <a:r>
                <a:rPr lang="en-US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; </a:t>
              </a: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изменений настроек</a:t>
              </a:r>
              <a:r>
                <a:rPr lang="en-US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; </a:t>
              </a: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нетипичного поведения </a:t>
              </a:r>
              <a:r>
                <a:rPr lang="en-US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CPS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00807" y="2478897"/>
              <a:ext cx="9334486" cy="10522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C56E8EB7-5F29-0041-940B-DD5889BBC824}"/>
                </a:ext>
              </a:extLst>
            </p:cNvPr>
            <p:cNvSpPr txBox="1"/>
            <p:nvPr/>
          </p:nvSpPr>
          <p:spPr>
            <a:xfrm>
              <a:off x="2163222" y="2429917"/>
              <a:ext cx="6198138" cy="11000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666407">
                <a:defRPr/>
              </a:pPr>
              <a:r>
                <a:rPr lang="ru-RU" sz="401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Информационная безопасность</a:t>
              </a:r>
              <a:endParaRPr lang="en-US" sz="401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296455" y="2603609"/>
            <a:ext cx="7992889" cy="6342623"/>
            <a:chOff x="13765348" y="2472123"/>
            <a:chExt cx="10154544" cy="4743496"/>
          </a:xfrm>
        </p:grpSpPr>
        <p:sp>
          <p:nvSpPr>
            <p:cNvPr id="81" name="Прямоугольник 80"/>
            <p:cNvSpPr/>
            <p:nvPr/>
          </p:nvSpPr>
          <p:spPr bwMode="auto">
            <a:xfrm rot="10800000">
              <a:off x="13907553" y="2472123"/>
              <a:ext cx="10012339" cy="4743496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 w="762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66628" tIns="83316" rIns="166628" bIns="83316" numCol="1" rtlCol="0" anchor="t" anchorCtr="0" compatLnSpc="1">
              <a:prstTxWarp prst="textNoShape">
                <a:avLst/>
              </a:prstTxWarp>
            </a:bodyPr>
            <a:lstStyle/>
            <a:p>
              <a:pPr defTabSz="1666407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01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Rectangle 34">
              <a:extLst>
                <a:ext uri="{FF2B5EF4-FFF2-40B4-BE49-F238E27FC236}">
                  <a16:creationId xmlns:a16="http://schemas.microsoft.com/office/drawing/2014/main" xmlns="" id="{F31C27C3-17B1-1747-A619-686A03627B04}"/>
                </a:ext>
              </a:extLst>
            </p:cNvPr>
            <p:cNvSpPr/>
            <p:nvPr/>
          </p:nvSpPr>
          <p:spPr>
            <a:xfrm flipH="1">
              <a:off x="13765348" y="3424637"/>
              <a:ext cx="9663777" cy="286572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Поиск аномалий в работе компонентов </a:t>
              </a:r>
              <a:r>
                <a:rPr lang="en-US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ICS</a:t>
              </a: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Прогнозирование отказов, выхода из строя компонентов технологического оборудования с целью оптимизации технического обслуживания и ремонта оборудования</a:t>
              </a: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endParaRPr lang="ru-RU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Исключение ошибок операторов</a:t>
              </a: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13907556" y="2476550"/>
              <a:ext cx="9220074" cy="94459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78662B3A-F3F2-FC4D-90CD-E9298F704467}"/>
                </a:ext>
              </a:extLst>
            </p:cNvPr>
            <p:cNvSpPr txBox="1"/>
            <p:nvPr/>
          </p:nvSpPr>
          <p:spPr>
            <a:xfrm>
              <a:off x="14222761" y="2638109"/>
              <a:ext cx="8570763" cy="53056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666407">
                <a:defRPr/>
              </a:pPr>
              <a:r>
                <a:rPr lang="ru-RU" sz="4010" b="1" dirty="0">
                  <a:latin typeface="Segoe UI" panose="020B0502040204020203" pitchFamily="34" charset="0"/>
                  <a:cs typeface="Segoe UI" panose="020B0502040204020203" pitchFamily="34" charset="0"/>
                </a:rPr>
                <a:t>Технологический процесс</a:t>
              </a:r>
              <a:endParaRPr lang="en-US" sz="401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98712" y="2600757"/>
            <a:ext cx="7511481" cy="6009021"/>
            <a:chOff x="-440005" y="7924727"/>
            <a:chExt cx="10229126" cy="5147013"/>
          </a:xfrm>
        </p:grpSpPr>
        <p:sp>
          <p:nvSpPr>
            <p:cNvPr id="80" name="Прямоугольник 79"/>
            <p:cNvSpPr/>
            <p:nvPr/>
          </p:nvSpPr>
          <p:spPr bwMode="auto">
            <a:xfrm rot="10800000">
              <a:off x="-440005" y="8351695"/>
              <a:ext cx="10012337" cy="4720045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 w="762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66628" tIns="83316" rIns="166628" bIns="83316" numCol="1" rtlCol="0" anchor="t" anchorCtr="0" compatLnSpc="1">
              <a:prstTxWarp prst="textNoShape">
                <a:avLst/>
              </a:prstTxWarp>
            </a:bodyPr>
            <a:lstStyle/>
            <a:p>
              <a:pPr defTabSz="1666407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01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Rectangle 38">
              <a:extLst>
                <a:ext uri="{FF2B5EF4-FFF2-40B4-BE49-F238E27FC236}">
                  <a16:creationId xmlns:a16="http://schemas.microsoft.com/office/drawing/2014/main" xmlns="" id="{C7FD70D2-EBEF-2E42-B9D4-50147AA95461}"/>
                </a:ext>
              </a:extLst>
            </p:cNvPr>
            <p:cNvSpPr/>
            <p:nvPr/>
          </p:nvSpPr>
          <p:spPr>
            <a:xfrm flipH="1">
              <a:off x="-243884" y="9200122"/>
              <a:ext cx="9850167" cy="29262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Поиск аномалий, корреляций и скрытых зависимостей в работе оборудования инфраструктурного обеспечения</a:t>
              </a: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Прогнозирование отказов, выхода из строя оборудования с целью оптимизации технического обслуживания и ремонта</a:t>
              </a: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-223216" y="7924727"/>
              <a:ext cx="10012337" cy="10522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C56E8EB7-5F29-0041-940B-DD5889BBC824}"/>
                </a:ext>
              </a:extLst>
            </p:cNvPr>
            <p:cNvSpPr txBox="1"/>
            <p:nvPr/>
          </p:nvSpPr>
          <p:spPr>
            <a:xfrm>
              <a:off x="1552047" y="8126926"/>
              <a:ext cx="6198137" cy="607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666407">
                <a:defRPr/>
              </a:pPr>
              <a:r>
                <a:rPr lang="ru-RU" sz="401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ИТ-мониторинг</a:t>
              </a:r>
              <a:endParaRPr lang="en-US" sz="401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871520" y="9534556"/>
            <a:ext cx="8712968" cy="3429505"/>
            <a:chOff x="14203709" y="8000803"/>
            <a:chExt cx="9473209" cy="3455747"/>
          </a:xfrm>
        </p:grpSpPr>
        <p:sp>
          <p:nvSpPr>
            <p:cNvPr id="78" name="Rectangle 42">
              <a:extLst>
                <a:ext uri="{FF2B5EF4-FFF2-40B4-BE49-F238E27FC236}">
                  <a16:creationId xmlns:a16="http://schemas.microsoft.com/office/drawing/2014/main" xmlns="" id="{E407DD8A-4FD0-FC47-81A1-BF4EC5AA4BCD}"/>
                </a:ext>
              </a:extLst>
            </p:cNvPr>
            <p:cNvSpPr/>
            <p:nvPr/>
          </p:nvSpPr>
          <p:spPr>
            <a:xfrm flipH="1">
              <a:off x="14415016" y="9270122"/>
              <a:ext cx="9261902" cy="218642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Задачи класса «больших данных»</a:t>
              </a: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Режим, близкий к реальному времени</a:t>
              </a: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endParaRPr lang="en-US" sz="27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33282" indent="-333282" defTabSz="1666407">
                <a:buFont typeface="Arial" panose="020B0604020202020204" pitchFamily="34" charset="0"/>
                <a:buChar char="›"/>
                <a:defRPr/>
              </a:pPr>
              <a:r>
                <a:rPr lang="ru-RU" sz="2700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Поведенческий анализ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14203709" y="8000803"/>
              <a:ext cx="9159369" cy="1052297"/>
            </a:xfrm>
            <a:prstGeom prst="rect">
              <a:avLst/>
            </a:prstGeom>
            <a:solidFill>
              <a:srgbClr val="5CB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78662B3A-F3F2-FC4D-90CD-E9298F704467}"/>
                </a:ext>
              </a:extLst>
            </p:cNvPr>
            <p:cNvSpPr txBox="1"/>
            <p:nvPr/>
          </p:nvSpPr>
          <p:spPr>
            <a:xfrm>
              <a:off x="15064910" y="8133568"/>
              <a:ext cx="7368317" cy="7099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666407">
                <a:defRPr/>
              </a:pPr>
              <a:r>
                <a:rPr lang="ru-RU" sz="401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Комплексный анализ</a:t>
              </a:r>
              <a:endParaRPr lang="en-US" sz="401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Стрелка углом 1"/>
          <p:cNvSpPr/>
          <p:nvPr/>
        </p:nvSpPr>
        <p:spPr>
          <a:xfrm flipV="1">
            <a:off x="4280468" y="7864626"/>
            <a:ext cx="3375028" cy="2512592"/>
          </a:xfrm>
          <a:prstGeom prst="bentArrow">
            <a:avLst>
              <a:gd name="adj1" fmla="val 12194"/>
              <a:gd name="adj2" fmla="val 1219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Стрелка углом 28"/>
          <p:cNvSpPr/>
          <p:nvPr/>
        </p:nvSpPr>
        <p:spPr>
          <a:xfrm rot="10800000">
            <a:off x="16440471" y="7864626"/>
            <a:ext cx="3264235" cy="2549146"/>
          </a:xfrm>
          <a:prstGeom prst="bentArrow">
            <a:avLst>
              <a:gd name="adj1" fmla="val 13295"/>
              <a:gd name="adj2" fmla="val 12126"/>
              <a:gd name="adj3" fmla="val 20992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1777257" y="7864626"/>
            <a:ext cx="576064" cy="1505593"/>
          </a:xfrm>
          <a:prstGeom prst="downArrow">
            <a:avLst>
              <a:gd name="adj1" fmla="val 56614"/>
              <a:gd name="adj2" fmla="val 929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12" descr="ttp://www.spbstu.ru/university/organizational-documents/corporate-identity/identity-files/logo_ver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527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Прямоугольник 108"/>
          <p:cNvSpPr/>
          <p:nvPr/>
        </p:nvSpPr>
        <p:spPr bwMode="auto">
          <a:xfrm rot="10800000">
            <a:off x="1764016" y="3379976"/>
            <a:ext cx="20499508" cy="1723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166628" tIns="83316" rIns="166628" bIns="83316" numCol="1" rtlCol="0" anchor="t" anchorCtr="0" compatLnSpc="1">
            <a:prstTxWarp prst="textNoShape">
              <a:avLst/>
            </a:prstTxWarp>
          </a:bodyPr>
          <a:lstStyle/>
          <a:p>
            <a:pPr defTabSz="166640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01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6952575" y="2468616"/>
            <a:ext cx="3542906" cy="3551298"/>
            <a:chOff x="9328348" y="1261744"/>
            <a:chExt cx="1944216" cy="1948820"/>
          </a:xfrm>
        </p:grpSpPr>
        <p:sp>
          <p:nvSpPr>
            <p:cNvPr id="117" name="Овал 116"/>
            <p:cNvSpPr/>
            <p:nvPr/>
          </p:nvSpPr>
          <p:spPr bwMode="auto">
            <a:xfrm>
              <a:off x="9328348" y="1261744"/>
              <a:ext cx="1944216" cy="19488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4775" cmpd="sng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>
              <a:outerShdw blurRad="342900" sx="1000" sy="1000" algn="ctr" rotWithShape="0">
                <a:srgbClr val="00316C">
                  <a:alpha val="54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166628" tIns="83316" rIns="166628" bIns="83316" numCol="1" rtlCol="0" anchor="t" anchorCtr="0" compatLnSpc="1">
              <a:prstTxWarp prst="textNoShape">
                <a:avLst/>
              </a:prstTxWarp>
            </a:bodyPr>
            <a:lstStyle/>
            <a:p>
              <a:pPr defTabSz="1814031">
                <a:lnSpc>
                  <a:spcPct val="80000"/>
                </a:lnSpc>
                <a:defRPr/>
              </a:pPr>
              <a:endParaRPr lang="ru-RU" sz="4010" dirty="0">
                <a:solidFill>
                  <a:srgbClr val="FFFFFF">
                    <a:lumMod val="65000"/>
                  </a:srgbClr>
                </a:solidFill>
                <a:latin typeface="Arial Narrow" pitchFamily="34" charset="0"/>
              </a:endParaRPr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9413057" y="1790244"/>
              <a:ext cx="1800200" cy="863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defRPr/>
              </a:pPr>
              <a:r>
                <a:rPr lang="ru-RU" sz="4010" b="1" spc="-181" dirty="0">
                  <a:latin typeface="Calibri" panose="020F0502020204030204" pitchFamily="34" charset="0"/>
                  <a:cs typeface="Calibri" panose="020F0502020204030204" pitchFamily="34" charset="0"/>
                </a:rPr>
                <a:t>Подсистема отображения</a:t>
              </a:r>
            </a:p>
            <a:p>
              <a:pPr algn="ctr" defTabSz="1814031">
                <a:lnSpc>
                  <a:spcPct val="80000"/>
                </a:lnSpc>
                <a:defRPr/>
              </a:pPr>
              <a:r>
                <a:rPr lang="ru-RU" sz="4010" b="1" spc="-181" dirty="0">
                  <a:latin typeface="Calibri" panose="020F0502020204030204" pitchFamily="34" charset="0"/>
                  <a:cs typeface="Calibri" panose="020F0502020204030204" pitchFamily="34" charset="0"/>
                </a:rPr>
                <a:t> информации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893373" y="2468616"/>
            <a:ext cx="3542906" cy="3551298"/>
            <a:chOff x="5454518" y="1285329"/>
            <a:chExt cx="1944216" cy="1948820"/>
          </a:xfrm>
        </p:grpSpPr>
        <p:sp>
          <p:nvSpPr>
            <p:cNvPr id="133" name="Овал 132"/>
            <p:cNvSpPr/>
            <p:nvPr/>
          </p:nvSpPr>
          <p:spPr bwMode="auto">
            <a:xfrm>
              <a:off x="5454518" y="1285329"/>
              <a:ext cx="1944216" cy="19488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4775" cmpd="sng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>
              <a:outerShdw blurRad="342900" sx="1000" sy="1000" algn="ctr" rotWithShape="0">
                <a:srgbClr val="00316C">
                  <a:alpha val="54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166628" tIns="83316" rIns="166628" bIns="83316" numCol="1" rtlCol="0" anchor="t" anchorCtr="0" compatLnSpc="1">
              <a:prstTxWarp prst="textNoShape">
                <a:avLst/>
              </a:prstTxWarp>
            </a:bodyPr>
            <a:lstStyle/>
            <a:p>
              <a:pPr defTabSz="1814031">
                <a:lnSpc>
                  <a:spcPct val="80000"/>
                </a:lnSpc>
                <a:defRPr/>
              </a:pPr>
              <a:endParaRPr lang="ru-RU" sz="4010" dirty="0">
                <a:solidFill>
                  <a:srgbClr val="FFFFFF">
                    <a:lumMod val="65000"/>
                  </a:srgbClr>
                </a:solidFill>
                <a:latin typeface="Arial Narrow" pitchFamily="34" charset="0"/>
              </a:endParaRPr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5539227" y="1813829"/>
              <a:ext cx="1800200" cy="863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defRPr/>
              </a:pPr>
              <a:r>
                <a:rPr lang="ru-RU" sz="4010" b="1" spc="-181" dirty="0">
                  <a:latin typeface="Calibri" panose="020F0502020204030204" pitchFamily="34" charset="0"/>
                  <a:cs typeface="Calibri" panose="020F0502020204030204" pitchFamily="34" charset="0"/>
                </a:rPr>
                <a:t>Подсистема анализа информации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923997" y="2516624"/>
            <a:ext cx="3542906" cy="3551297"/>
            <a:chOff x="1629983" y="1311674"/>
            <a:chExt cx="1944216" cy="1948820"/>
          </a:xfrm>
        </p:grpSpPr>
        <p:sp>
          <p:nvSpPr>
            <p:cNvPr id="135" name="Овал 134"/>
            <p:cNvSpPr/>
            <p:nvPr/>
          </p:nvSpPr>
          <p:spPr bwMode="auto">
            <a:xfrm>
              <a:off x="1629983" y="1311674"/>
              <a:ext cx="1944216" cy="19488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4775" cmpd="sng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>
              <a:outerShdw blurRad="342900" sx="1000" sy="1000" algn="ctr" rotWithShape="0">
                <a:srgbClr val="00316C">
                  <a:alpha val="54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166628" tIns="83316" rIns="166628" bIns="83316" numCol="1" rtlCol="0" anchor="t" anchorCtr="0" compatLnSpc="1">
              <a:prstTxWarp prst="textNoShape">
                <a:avLst/>
              </a:prstTxWarp>
            </a:bodyPr>
            <a:lstStyle/>
            <a:p>
              <a:pPr defTabSz="1814031">
                <a:lnSpc>
                  <a:spcPct val="80000"/>
                </a:lnSpc>
                <a:defRPr/>
              </a:pPr>
              <a:endParaRPr lang="ru-RU" sz="4010" dirty="0">
                <a:solidFill>
                  <a:srgbClr val="FFFFFF">
                    <a:lumMod val="65000"/>
                  </a:srgbClr>
                </a:solidFill>
                <a:latin typeface="Arial Narrow" pitchFamily="34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1701992" y="1706597"/>
              <a:ext cx="1800200" cy="1134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defRPr/>
              </a:pPr>
              <a:r>
                <a:rPr lang="ru-RU" sz="4010" b="1" spc="-181" dirty="0">
                  <a:latin typeface="Calibri" panose="020F0502020204030204" pitchFamily="34" charset="0"/>
                  <a:cs typeface="Calibri" panose="020F0502020204030204" pitchFamily="34" charset="0"/>
                </a:rPr>
                <a:t>Подсистема сбора первичной информации</a:t>
              </a:r>
            </a:p>
          </p:txBody>
        </p:sp>
      </p:grpSp>
      <p:sp>
        <p:nvSpPr>
          <p:cNvPr id="59" name="Заголовок 2"/>
          <p:cNvSpPr txBox="1">
            <a:spLocks/>
          </p:cNvSpPr>
          <p:nvPr/>
        </p:nvSpPr>
        <p:spPr>
          <a:xfrm>
            <a:off x="1959351" y="854913"/>
            <a:ext cx="20159465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0" name="Заголовок 2"/>
          <p:cNvSpPr txBox="1">
            <a:spLocks/>
          </p:cNvSpPr>
          <p:nvPr/>
        </p:nvSpPr>
        <p:spPr>
          <a:xfrm>
            <a:off x="5485926" y="919865"/>
            <a:ext cx="18146016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Практический опыт применения технологий аналитики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987134" y="6459568"/>
            <a:ext cx="21783107" cy="6269121"/>
            <a:chOff x="526704" y="6402383"/>
            <a:chExt cx="21783107" cy="6269121"/>
          </a:xfrm>
        </p:grpSpPr>
        <p:sp>
          <p:nvSpPr>
            <p:cNvPr id="85" name="Скругленный прямоугольник 84"/>
            <p:cNvSpPr/>
            <p:nvPr/>
          </p:nvSpPr>
          <p:spPr>
            <a:xfrm rot="16200000">
              <a:off x="10613236" y="8615857"/>
              <a:ext cx="5095719" cy="994488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14031">
                <a:lnSpc>
                  <a:spcPct val="80000"/>
                </a:lnSpc>
                <a:defRPr/>
              </a:pPr>
              <a:r>
                <a:rPr lang="ru-RU" sz="2915" dirty="0">
                  <a:solidFill>
                    <a:schemeClr val="tx1"/>
                  </a:solidFill>
                  <a:latin typeface="Arial" panose="020B0604020202020204"/>
                </a:rPr>
                <a:t>Расчет</a:t>
              </a:r>
              <a:r>
                <a:rPr lang="ru-RU" sz="2915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ru-RU" sz="2915" dirty="0">
                  <a:solidFill>
                    <a:schemeClr val="tx1"/>
                  </a:solidFill>
                  <a:latin typeface="Arial" panose="020B0604020202020204"/>
                </a:rPr>
                <a:t>ключевых</a:t>
              </a:r>
              <a:r>
                <a:rPr lang="ru-RU" sz="2915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ru-RU" sz="2915" dirty="0">
                  <a:solidFill>
                    <a:schemeClr val="tx1"/>
                  </a:solidFill>
                  <a:latin typeface="Arial" panose="020B0604020202020204"/>
                </a:rPr>
                <a:t>показателей</a:t>
              </a:r>
            </a:p>
          </p:txBody>
        </p:sp>
        <p:sp>
          <p:nvSpPr>
            <p:cNvPr id="86" name="Скругленный прямоугольник 85"/>
            <p:cNvSpPr/>
            <p:nvPr/>
          </p:nvSpPr>
          <p:spPr>
            <a:xfrm rot="5400000">
              <a:off x="15746884" y="5119845"/>
              <a:ext cx="5280389" cy="7845465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14031">
                <a:defRPr/>
              </a:pPr>
              <a:endParaRPr lang="ru-RU" sz="2551" dirty="0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cxnSp>
          <p:nvCxnSpPr>
            <p:cNvPr id="87" name="Прямая со стрелкой 86"/>
            <p:cNvCxnSpPr>
              <a:stCxn id="98" idx="3"/>
            </p:cNvCxnSpPr>
            <p:nvPr/>
          </p:nvCxnSpPr>
          <p:spPr>
            <a:xfrm flipV="1">
              <a:off x="7221054" y="7279623"/>
              <a:ext cx="1556032" cy="179319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 стрелкой 87"/>
            <p:cNvCxnSpPr>
              <a:stCxn id="98" idx="3"/>
              <a:endCxn id="121" idx="1"/>
            </p:cNvCxnSpPr>
            <p:nvPr/>
          </p:nvCxnSpPr>
          <p:spPr>
            <a:xfrm>
              <a:off x="7221054" y="9072817"/>
              <a:ext cx="1500950" cy="218464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324"/>
            <p:cNvSpPr>
              <a:spLocks/>
            </p:cNvSpPr>
            <p:nvPr/>
          </p:nvSpPr>
          <p:spPr bwMode="auto">
            <a:xfrm>
              <a:off x="8909994" y="6715460"/>
              <a:ext cx="2598708" cy="176145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90" name="Freeform 327"/>
            <p:cNvSpPr>
              <a:spLocks/>
            </p:cNvSpPr>
            <p:nvPr/>
          </p:nvSpPr>
          <p:spPr bwMode="auto">
            <a:xfrm>
              <a:off x="8794278" y="7678917"/>
              <a:ext cx="2598710" cy="172304"/>
            </a:xfrm>
            <a:custGeom>
              <a:avLst/>
              <a:gdLst>
                <a:gd name="T0" fmla="*/ 120 w 2141"/>
                <a:gd name="T1" fmla="*/ 236 h 236"/>
                <a:gd name="T2" fmla="*/ 108 w 2141"/>
                <a:gd name="T3" fmla="*/ 236 h 236"/>
                <a:gd name="T4" fmla="*/ 84 w 2141"/>
                <a:gd name="T5" fmla="*/ 231 h 236"/>
                <a:gd name="T6" fmla="*/ 63 w 2141"/>
                <a:gd name="T7" fmla="*/ 222 h 236"/>
                <a:gd name="T8" fmla="*/ 44 w 2141"/>
                <a:gd name="T9" fmla="*/ 209 h 236"/>
                <a:gd name="T10" fmla="*/ 27 w 2141"/>
                <a:gd name="T11" fmla="*/ 192 h 236"/>
                <a:gd name="T12" fmla="*/ 14 w 2141"/>
                <a:gd name="T13" fmla="*/ 173 h 236"/>
                <a:gd name="T14" fmla="*/ 6 w 2141"/>
                <a:gd name="T15" fmla="*/ 151 h 236"/>
                <a:gd name="T16" fmla="*/ 1 w 2141"/>
                <a:gd name="T17" fmla="*/ 128 h 236"/>
                <a:gd name="T18" fmla="*/ 0 w 2141"/>
                <a:gd name="T19" fmla="*/ 9 h 236"/>
                <a:gd name="T20" fmla="*/ 1 w 2141"/>
                <a:gd name="T21" fmla="*/ 5 h 236"/>
                <a:gd name="T22" fmla="*/ 5 w 2141"/>
                <a:gd name="T23" fmla="*/ 0 h 236"/>
                <a:gd name="T24" fmla="*/ 8 w 2141"/>
                <a:gd name="T25" fmla="*/ 0 h 236"/>
                <a:gd name="T26" fmla="*/ 14 w 2141"/>
                <a:gd name="T27" fmla="*/ 3 h 236"/>
                <a:gd name="T28" fmla="*/ 16 w 2141"/>
                <a:gd name="T29" fmla="*/ 9 h 236"/>
                <a:gd name="T30" fmla="*/ 16 w 2141"/>
                <a:gd name="T31" fmla="*/ 116 h 236"/>
                <a:gd name="T32" fmla="*/ 19 w 2141"/>
                <a:gd name="T33" fmla="*/ 136 h 236"/>
                <a:gd name="T34" fmla="*/ 25 w 2141"/>
                <a:gd name="T35" fmla="*/ 156 h 236"/>
                <a:gd name="T36" fmla="*/ 34 w 2141"/>
                <a:gd name="T37" fmla="*/ 174 h 236"/>
                <a:gd name="T38" fmla="*/ 47 w 2141"/>
                <a:gd name="T39" fmla="*/ 188 h 236"/>
                <a:gd name="T40" fmla="*/ 63 w 2141"/>
                <a:gd name="T41" fmla="*/ 201 h 236"/>
                <a:gd name="T42" fmla="*/ 81 w 2141"/>
                <a:gd name="T43" fmla="*/ 211 h 236"/>
                <a:gd name="T44" fmla="*/ 100 w 2141"/>
                <a:gd name="T45" fmla="*/ 217 h 236"/>
                <a:gd name="T46" fmla="*/ 120 w 2141"/>
                <a:gd name="T47" fmla="*/ 219 h 236"/>
                <a:gd name="T48" fmla="*/ 2021 w 2141"/>
                <a:gd name="T49" fmla="*/ 219 h 236"/>
                <a:gd name="T50" fmla="*/ 2041 w 2141"/>
                <a:gd name="T51" fmla="*/ 217 h 236"/>
                <a:gd name="T52" fmla="*/ 2061 w 2141"/>
                <a:gd name="T53" fmla="*/ 211 h 236"/>
                <a:gd name="T54" fmla="*/ 2078 w 2141"/>
                <a:gd name="T55" fmla="*/ 201 h 236"/>
                <a:gd name="T56" fmla="*/ 2093 w 2141"/>
                <a:gd name="T57" fmla="*/ 188 h 236"/>
                <a:gd name="T58" fmla="*/ 2106 w 2141"/>
                <a:gd name="T59" fmla="*/ 174 h 236"/>
                <a:gd name="T60" fmla="*/ 2116 w 2141"/>
                <a:gd name="T61" fmla="*/ 156 h 236"/>
                <a:gd name="T62" fmla="*/ 2122 w 2141"/>
                <a:gd name="T63" fmla="*/ 136 h 236"/>
                <a:gd name="T64" fmla="*/ 2124 w 2141"/>
                <a:gd name="T65" fmla="*/ 116 h 236"/>
                <a:gd name="T66" fmla="*/ 2124 w 2141"/>
                <a:gd name="T67" fmla="*/ 9 h 236"/>
                <a:gd name="T68" fmla="*/ 2127 w 2141"/>
                <a:gd name="T69" fmla="*/ 3 h 236"/>
                <a:gd name="T70" fmla="*/ 2132 w 2141"/>
                <a:gd name="T71" fmla="*/ 0 h 236"/>
                <a:gd name="T72" fmla="*/ 2136 w 2141"/>
                <a:gd name="T73" fmla="*/ 0 h 236"/>
                <a:gd name="T74" fmla="*/ 2140 w 2141"/>
                <a:gd name="T75" fmla="*/ 5 h 236"/>
                <a:gd name="T76" fmla="*/ 2141 w 2141"/>
                <a:gd name="T77" fmla="*/ 116 h 236"/>
                <a:gd name="T78" fmla="*/ 2140 w 2141"/>
                <a:gd name="T79" fmla="*/ 128 h 236"/>
                <a:gd name="T80" fmla="*/ 2135 w 2141"/>
                <a:gd name="T81" fmla="*/ 151 h 236"/>
                <a:gd name="T82" fmla="*/ 2127 w 2141"/>
                <a:gd name="T83" fmla="*/ 173 h 236"/>
                <a:gd name="T84" fmla="*/ 2113 w 2141"/>
                <a:gd name="T85" fmla="*/ 192 h 236"/>
                <a:gd name="T86" fmla="*/ 2097 w 2141"/>
                <a:gd name="T87" fmla="*/ 209 h 236"/>
                <a:gd name="T88" fmla="*/ 2078 w 2141"/>
                <a:gd name="T89" fmla="*/ 222 h 236"/>
                <a:gd name="T90" fmla="*/ 2056 w 2141"/>
                <a:gd name="T91" fmla="*/ 231 h 236"/>
                <a:gd name="T92" fmla="*/ 2033 w 2141"/>
                <a:gd name="T93" fmla="*/ 236 h 236"/>
                <a:gd name="T94" fmla="*/ 2021 w 2141"/>
                <a:gd name="T9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6">
                  <a:moveTo>
                    <a:pt x="2021" y="236"/>
                  </a:moveTo>
                  <a:lnTo>
                    <a:pt x="120" y="236"/>
                  </a:lnTo>
                  <a:lnTo>
                    <a:pt x="120" y="236"/>
                  </a:lnTo>
                  <a:lnTo>
                    <a:pt x="108" y="236"/>
                  </a:lnTo>
                  <a:lnTo>
                    <a:pt x="96" y="234"/>
                  </a:lnTo>
                  <a:lnTo>
                    <a:pt x="84" y="231"/>
                  </a:lnTo>
                  <a:lnTo>
                    <a:pt x="74" y="226"/>
                  </a:lnTo>
                  <a:lnTo>
                    <a:pt x="63" y="222"/>
                  </a:lnTo>
                  <a:lnTo>
                    <a:pt x="53" y="216"/>
                  </a:lnTo>
                  <a:lnTo>
                    <a:pt x="44" y="209"/>
                  </a:lnTo>
                  <a:lnTo>
                    <a:pt x="36" y="200"/>
                  </a:lnTo>
                  <a:lnTo>
                    <a:pt x="27" y="192"/>
                  </a:lnTo>
                  <a:lnTo>
                    <a:pt x="20" y="182"/>
                  </a:lnTo>
                  <a:lnTo>
                    <a:pt x="14" y="173"/>
                  </a:lnTo>
                  <a:lnTo>
                    <a:pt x="9" y="162"/>
                  </a:lnTo>
                  <a:lnTo>
                    <a:pt x="6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9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8" y="126"/>
                  </a:lnTo>
                  <a:lnTo>
                    <a:pt x="19" y="136"/>
                  </a:lnTo>
                  <a:lnTo>
                    <a:pt x="21" y="147"/>
                  </a:lnTo>
                  <a:lnTo>
                    <a:pt x="25" y="156"/>
                  </a:lnTo>
                  <a:lnTo>
                    <a:pt x="30" y="165"/>
                  </a:lnTo>
                  <a:lnTo>
                    <a:pt x="34" y="174"/>
                  </a:lnTo>
                  <a:lnTo>
                    <a:pt x="40" y="181"/>
                  </a:lnTo>
                  <a:lnTo>
                    <a:pt x="47" y="188"/>
                  </a:lnTo>
                  <a:lnTo>
                    <a:pt x="55" y="196"/>
                  </a:lnTo>
                  <a:lnTo>
                    <a:pt x="63" y="201"/>
                  </a:lnTo>
                  <a:lnTo>
                    <a:pt x="71" y="206"/>
                  </a:lnTo>
                  <a:lnTo>
                    <a:pt x="81" y="211"/>
                  </a:lnTo>
                  <a:lnTo>
                    <a:pt x="89" y="215"/>
                  </a:lnTo>
                  <a:lnTo>
                    <a:pt x="100" y="217"/>
                  </a:lnTo>
                  <a:lnTo>
                    <a:pt x="109" y="219"/>
                  </a:lnTo>
                  <a:lnTo>
                    <a:pt x="120" y="219"/>
                  </a:lnTo>
                  <a:lnTo>
                    <a:pt x="2021" y="219"/>
                  </a:lnTo>
                  <a:lnTo>
                    <a:pt x="2021" y="219"/>
                  </a:lnTo>
                  <a:lnTo>
                    <a:pt x="2031" y="219"/>
                  </a:lnTo>
                  <a:lnTo>
                    <a:pt x="2041" y="217"/>
                  </a:lnTo>
                  <a:lnTo>
                    <a:pt x="2052" y="215"/>
                  </a:lnTo>
                  <a:lnTo>
                    <a:pt x="2061" y="211"/>
                  </a:lnTo>
                  <a:lnTo>
                    <a:pt x="2069" y="206"/>
                  </a:lnTo>
                  <a:lnTo>
                    <a:pt x="2078" y="201"/>
                  </a:lnTo>
                  <a:lnTo>
                    <a:pt x="2086" y="196"/>
                  </a:lnTo>
                  <a:lnTo>
                    <a:pt x="2093" y="188"/>
                  </a:lnTo>
                  <a:lnTo>
                    <a:pt x="2100" y="181"/>
                  </a:lnTo>
                  <a:lnTo>
                    <a:pt x="2106" y="174"/>
                  </a:lnTo>
                  <a:lnTo>
                    <a:pt x="2111" y="165"/>
                  </a:lnTo>
                  <a:lnTo>
                    <a:pt x="2116" y="156"/>
                  </a:lnTo>
                  <a:lnTo>
                    <a:pt x="2119" y="147"/>
                  </a:lnTo>
                  <a:lnTo>
                    <a:pt x="2122" y="136"/>
                  </a:lnTo>
                  <a:lnTo>
                    <a:pt x="2123" y="126"/>
                  </a:lnTo>
                  <a:lnTo>
                    <a:pt x="2124" y="116"/>
                  </a:lnTo>
                  <a:lnTo>
                    <a:pt x="2124" y="9"/>
                  </a:lnTo>
                  <a:lnTo>
                    <a:pt x="2124" y="9"/>
                  </a:lnTo>
                  <a:lnTo>
                    <a:pt x="2124" y="5"/>
                  </a:lnTo>
                  <a:lnTo>
                    <a:pt x="2127" y="3"/>
                  </a:lnTo>
                  <a:lnTo>
                    <a:pt x="2129" y="0"/>
                  </a:lnTo>
                  <a:lnTo>
                    <a:pt x="2132" y="0"/>
                  </a:lnTo>
                  <a:lnTo>
                    <a:pt x="2132" y="0"/>
                  </a:lnTo>
                  <a:lnTo>
                    <a:pt x="2136" y="0"/>
                  </a:lnTo>
                  <a:lnTo>
                    <a:pt x="2138" y="3"/>
                  </a:lnTo>
                  <a:lnTo>
                    <a:pt x="2140" y="5"/>
                  </a:lnTo>
                  <a:lnTo>
                    <a:pt x="2141" y="9"/>
                  </a:lnTo>
                  <a:lnTo>
                    <a:pt x="2141" y="116"/>
                  </a:lnTo>
                  <a:lnTo>
                    <a:pt x="2141" y="116"/>
                  </a:lnTo>
                  <a:lnTo>
                    <a:pt x="2140" y="128"/>
                  </a:lnTo>
                  <a:lnTo>
                    <a:pt x="2138" y="140"/>
                  </a:lnTo>
                  <a:lnTo>
                    <a:pt x="2135" y="151"/>
                  </a:lnTo>
                  <a:lnTo>
                    <a:pt x="2131" y="162"/>
                  </a:lnTo>
                  <a:lnTo>
                    <a:pt x="2127" y="173"/>
                  </a:lnTo>
                  <a:lnTo>
                    <a:pt x="2121" y="182"/>
                  </a:lnTo>
                  <a:lnTo>
                    <a:pt x="2113" y="192"/>
                  </a:lnTo>
                  <a:lnTo>
                    <a:pt x="2105" y="200"/>
                  </a:lnTo>
                  <a:lnTo>
                    <a:pt x="2097" y="209"/>
                  </a:lnTo>
                  <a:lnTo>
                    <a:pt x="2087" y="216"/>
                  </a:lnTo>
                  <a:lnTo>
                    <a:pt x="2078" y="222"/>
                  </a:lnTo>
                  <a:lnTo>
                    <a:pt x="2067" y="226"/>
                  </a:lnTo>
                  <a:lnTo>
                    <a:pt x="2056" y="231"/>
                  </a:lnTo>
                  <a:lnTo>
                    <a:pt x="2044" y="234"/>
                  </a:lnTo>
                  <a:lnTo>
                    <a:pt x="2033" y="236"/>
                  </a:lnTo>
                  <a:lnTo>
                    <a:pt x="2021" y="236"/>
                  </a:lnTo>
                  <a:lnTo>
                    <a:pt x="2021" y="236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91" name="Freeform 324"/>
            <p:cNvSpPr>
              <a:spLocks/>
            </p:cNvSpPr>
            <p:nvPr/>
          </p:nvSpPr>
          <p:spPr bwMode="auto">
            <a:xfrm>
              <a:off x="8736225" y="8556363"/>
              <a:ext cx="2598708" cy="176145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92" name="Freeform 327"/>
            <p:cNvSpPr>
              <a:spLocks/>
            </p:cNvSpPr>
            <p:nvPr/>
          </p:nvSpPr>
          <p:spPr bwMode="auto">
            <a:xfrm>
              <a:off x="8736223" y="9606113"/>
              <a:ext cx="2598710" cy="172304"/>
            </a:xfrm>
            <a:custGeom>
              <a:avLst/>
              <a:gdLst>
                <a:gd name="T0" fmla="*/ 120 w 2141"/>
                <a:gd name="T1" fmla="*/ 236 h 236"/>
                <a:gd name="T2" fmla="*/ 108 w 2141"/>
                <a:gd name="T3" fmla="*/ 236 h 236"/>
                <a:gd name="T4" fmla="*/ 84 w 2141"/>
                <a:gd name="T5" fmla="*/ 231 h 236"/>
                <a:gd name="T6" fmla="*/ 63 w 2141"/>
                <a:gd name="T7" fmla="*/ 222 h 236"/>
                <a:gd name="T8" fmla="*/ 44 w 2141"/>
                <a:gd name="T9" fmla="*/ 209 h 236"/>
                <a:gd name="T10" fmla="*/ 27 w 2141"/>
                <a:gd name="T11" fmla="*/ 192 h 236"/>
                <a:gd name="T12" fmla="*/ 14 w 2141"/>
                <a:gd name="T13" fmla="*/ 173 h 236"/>
                <a:gd name="T14" fmla="*/ 6 w 2141"/>
                <a:gd name="T15" fmla="*/ 151 h 236"/>
                <a:gd name="T16" fmla="*/ 1 w 2141"/>
                <a:gd name="T17" fmla="*/ 128 h 236"/>
                <a:gd name="T18" fmla="*/ 0 w 2141"/>
                <a:gd name="T19" fmla="*/ 9 h 236"/>
                <a:gd name="T20" fmla="*/ 1 w 2141"/>
                <a:gd name="T21" fmla="*/ 5 h 236"/>
                <a:gd name="T22" fmla="*/ 5 w 2141"/>
                <a:gd name="T23" fmla="*/ 0 h 236"/>
                <a:gd name="T24" fmla="*/ 8 w 2141"/>
                <a:gd name="T25" fmla="*/ 0 h 236"/>
                <a:gd name="T26" fmla="*/ 14 w 2141"/>
                <a:gd name="T27" fmla="*/ 3 h 236"/>
                <a:gd name="T28" fmla="*/ 16 w 2141"/>
                <a:gd name="T29" fmla="*/ 9 h 236"/>
                <a:gd name="T30" fmla="*/ 16 w 2141"/>
                <a:gd name="T31" fmla="*/ 116 h 236"/>
                <a:gd name="T32" fmla="*/ 19 w 2141"/>
                <a:gd name="T33" fmla="*/ 136 h 236"/>
                <a:gd name="T34" fmla="*/ 25 w 2141"/>
                <a:gd name="T35" fmla="*/ 156 h 236"/>
                <a:gd name="T36" fmla="*/ 34 w 2141"/>
                <a:gd name="T37" fmla="*/ 174 h 236"/>
                <a:gd name="T38" fmla="*/ 47 w 2141"/>
                <a:gd name="T39" fmla="*/ 188 h 236"/>
                <a:gd name="T40" fmla="*/ 63 w 2141"/>
                <a:gd name="T41" fmla="*/ 201 h 236"/>
                <a:gd name="T42" fmla="*/ 81 w 2141"/>
                <a:gd name="T43" fmla="*/ 211 h 236"/>
                <a:gd name="T44" fmla="*/ 100 w 2141"/>
                <a:gd name="T45" fmla="*/ 217 h 236"/>
                <a:gd name="T46" fmla="*/ 120 w 2141"/>
                <a:gd name="T47" fmla="*/ 219 h 236"/>
                <a:gd name="T48" fmla="*/ 2021 w 2141"/>
                <a:gd name="T49" fmla="*/ 219 h 236"/>
                <a:gd name="T50" fmla="*/ 2041 w 2141"/>
                <a:gd name="T51" fmla="*/ 217 h 236"/>
                <a:gd name="T52" fmla="*/ 2061 w 2141"/>
                <a:gd name="T53" fmla="*/ 211 h 236"/>
                <a:gd name="T54" fmla="*/ 2078 w 2141"/>
                <a:gd name="T55" fmla="*/ 201 h 236"/>
                <a:gd name="T56" fmla="*/ 2093 w 2141"/>
                <a:gd name="T57" fmla="*/ 188 h 236"/>
                <a:gd name="T58" fmla="*/ 2106 w 2141"/>
                <a:gd name="T59" fmla="*/ 174 h 236"/>
                <a:gd name="T60" fmla="*/ 2116 w 2141"/>
                <a:gd name="T61" fmla="*/ 156 h 236"/>
                <a:gd name="T62" fmla="*/ 2122 w 2141"/>
                <a:gd name="T63" fmla="*/ 136 h 236"/>
                <a:gd name="T64" fmla="*/ 2124 w 2141"/>
                <a:gd name="T65" fmla="*/ 116 h 236"/>
                <a:gd name="T66" fmla="*/ 2124 w 2141"/>
                <a:gd name="T67" fmla="*/ 9 h 236"/>
                <a:gd name="T68" fmla="*/ 2127 w 2141"/>
                <a:gd name="T69" fmla="*/ 3 h 236"/>
                <a:gd name="T70" fmla="*/ 2132 w 2141"/>
                <a:gd name="T71" fmla="*/ 0 h 236"/>
                <a:gd name="T72" fmla="*/ 2136 w 2141"/>
                <a:gd name="T73" fmla="*/ 0 h 236"/>
                <a:gd name="T74" fmla="*/ 2140 w 2141"/>
                <a:gd name="T75" fmla="*/ 5 h 236"/>
                <a:gd name="T76" fmla="*/ 2141 w 2141"/>
                <a:gd name="T77" fmla="*/ 116 h 236"/>
                <a:gd name="T78" fmla="*/ 2140 w 2141"/>
                <a:gd name="T79" fmla="*/ 128 h 236"/>
                <a:gd name="T80" fmla="*/ 2135 w 2141"/>
                <a:gd name="T81" fmla="*/ 151 h 236"/>
                <a:gd name="T82" fmla="*/ 2127 w 2141"/>
                <a:gd name="T83" fmla="*/ 173 h 236"/>
                <a:gd name="T84" fmla="*/ 2113 w 2141"/>
                <a:gd name="T85" fmla="*/ 192 h 236"/>
                <a:gd name="T86" fmla="*/ 2097 w 2141"/>
                <a:gd name="T87" fmla="*/ 209 h 236"/>
                <a:gd name="T88" fmla="*/ 2078 w 2141"/>
                <a:gd name="T89" fmla="*/ 222 h 236"/>
                <a:gd name="T90" fmla="*/ 2056 w 2141"/>
                <a:gd name="T91" fmla="*/ 231 h 236"/>
                <a:gd name="T92" fmla="*/ 2033 w 2141"/>
                <a:gd name="T93" fmla="*/ 236 h 236"/>
                <a:gd name="T94" fmla="*/ 2021 w 2141"/>
                <a:gd name="T9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6">
                  <a:moveTo>
                    <a:pt x="2021" y="236"/>
                  </a:moveTo>
                  <a:lnTo>
                    <a:pt x="120" y="236"/>
                  </a:lnTo>
                  <a:lnTo>
                    <a:pt x="120" y="236"/>
                  </a:lnTo>
                  <a:lnTo>
                    <a:pt x="108" y="236"/>
                  </a:lnTo>
                  <a:lnTo>
                    <a:pt x="96" y="234"/>
                  </a:lnTo>
                  <a:lnTo>
                    <a:pt x="84" y="231"/>
                  </a:lnTo>
                  <a:lnTo>
                    <a:pt x="74" y="226"/>
                  </a:lnTo>
                  <a:lnTo>
                    <a:pt x="63" y="222"/>
                  </a:lnTo>
                  <a:lnTo>
                    <a:pt x="53" y="216"/>
                  </a:lnTo>
                  <a:lnTo>
                    <a:pt x="44" y="209"/>
                  </a:lnTo>
                  <a:lnTo>
                    <a:pt x="36" y="200"/>
                  </a:lnTo>
                  <a:lnTo>
                    <a:pt x="27" y="192"/>
                  </a:lnTo>
                  <a:lnTo>
                    <a:pt x="20" y="182"/>
                  </a:lnTo>
                  <a:lnTo>
                    <a:pt x="14" y="173"/>
                  </a:lnTo>
                  <a:lnTo>
                    <a:pt x="9" y="162"/>
                  </a:lnTo>
                  <a:lnTo>
                    <a:pt x="6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9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8" y="126"/>
                  </a:lnTo>
                  <a:lnTo>
                    <a:pt x="19" y="136"/>
                  </a:lnTo>
                  <a:lnTo>
                    <a:pt x="21" y="147"/>
                  </a:lnTo>
                  <a:lnTo>
                    <a:pt x="25" y="156"/>
                  </a:lnTo>
                  <a:lnTo>
                    <a:pt x="30" y="165"/>
                  </a:lnTo>
                  <a:lnTo>
                    <a:pt x="34" y="174"/>
                  </a:lnTo>
                  <a:lnTo>
                    <a:pt x="40" y="181"/>
                  </a:lnTo>
                  <a:lnTo>
                    <a:pt x="47" y="188"/>
                  </a:lnTo>
                  <a:lnTo>
                    <a:pt x="55" y="196"/>
                  </a:lnTo>
                  <a:lnTo>
                    <a:pt x="63" y="201"/>
                  </a:lnTo>
                  <a:lnTo>
                    <a:pt x="71" y="206"/>
                  </a:lnTo>
                  <a:lnTo>
                    <a:pt x="81" y="211"/>
                  </a:lnTo>
                  <a:lnTo>
                    <a:pt x="89" y="215"/>
                  </a:lnTo>
                  <a:lnTo>
                    <a:pt x="100" y="217"/>
                  </a:lnTo>
                  <a:lnTo>
                    <a:pt x="109" y="219"/>
                  </a:lnTo>
                  <a:lnTo>
                    <a:pt x="120" y="219"/>
                  </a:lnTo>
                  <a:lnTo>
                    <a:pt x="2021" y="219"/>
                  </a:lnTo>
                  <a:lnTo>
                    <a:pt x="2021" y="219"/>
                  </a:lnTo>
                  <a:lnTo>
                    <a:pt x="2031" y="219"/>
                  </a:lnTo>
                  <a:lnTo>
                    <a:pt x="2041" y="217"/>
                  </a:lnTo>
                  <a:lnTo>
                    <a:pt x="2052" y="215"/>
                  </a:lnTo>
                  <a:lnTo>
                    <a:pt x="2061" y="211"/>
                  </a:lnTo>
                  <a:lnTo>
                    <a:pt x="2069" y="206"/>
                  </a:lnTo>
                  <a:lnTo>
                    <a:pt x="2078" y="201"/>
                  </a:lnTo>
                  <a:lnTo>
                    <a:pt x="2086" y="196"/>
                  </a:lnTo>
                  <a:lnTo>
                    <a:pt x="2093" y="188"/>
                  </a:lnTo>
                  <a:lnTo>
                    <a:pt x="2100" y="181"/>
                  </a:lnTo>
                  <a:lnTo>
                    <a:pt x="2106" y="174"/>
                  </a:lnTo>
                  <a:lnTo>
                    <a:pt x="2111" y="165"/>
                  </a:lnTo>
                  <a:lnTo>
                    <a:pt x="2116" y="156"/>
                  </a:lnTo>
                  <a:lnTo>
                    <a:pt x="2119" y="147"/>
                  </a:lnTo>
                  <a:lnTo>
                    <a:pt x="2122" y="136"/>
                  </a:lnTo>
                  <a:lnTo>
                    <a:pt x="2123" y="126"/>
                  </a:lnTo>
                  <a:lnTo>
                    <a:pt x="2124" y="116"/>
                  </a:lnTo>
                  <a:lnTo>
                    <a:pt x="2124" y="9"/>
                  </a:lnTo>
                  <a:lnTo>
                    <a:pt x="2124" y="9"/>
                  </a:lnTo>
                  <a:lnTo>
                    <a:pt x="2124" y="5"/>
                  </a:lnTo>
                  <a:lnTo>
                    <a:pt x="2127" y="3"/>
                  </a:lnTo>
                  <a:lnTo>
                    <a:pt x="2129" y="0"/>
                  </a:lnTo>
                  <a:lnTo>
                    <a:pt x="2132" y="0"/>
                  </a:lnTo>
                  <a:lnTo>
                    <a:pt x="2132" y="0"/>
                  </a:lnTo>
                  <a:lnTo>
                    <a:pt x="2136" y="0"/>
                  </a:lnTo>
                  <a:lnTo>
                    <a:pt x="2138" y="3"/>
                  </a:lnTo>
                  <a:lnTo>
                    <a:pt x="2140" y="5"/>
                  </a:lnTo>
                  <a:lnTo>
                    <a:pt x="2141" y="9"/>
                  </a:lnTo>
                  <a:lnTo>
                    <a:pt x="2141" y="116"/>
                  </a:lnTo>
                  <a:lnTo>
                    <a:pt x="2141" y="116"/>
                  </a:lnTo>
                  <a:lnTo>
                    <a:pt x="2140" y="128"/>
                  </a:lnTo>
                  <a:lnTo>
                    <a:pt x="2138" y="140"/>
                  </a:lnTo>
                  <a:lnTo>
                    <a:pt x="2135" y="151"/>
                  </a:lnTo>
                  <a:lnTo>
                    <a:pt x="2131" y="162"/>
                  </a:lnTo>
                  <a:lnTo>
                    <a:pt x="2127" y="173"/>
                  </a:lnTo>
                  <a:lnTo>
                    <a:pt x="2121" y="182"/>
                  </a:lnTo>
                  <a:lnTo>
                    <a:pt x="2113" y="192"/>
                  </a:lnTo>
                  <a:lnTo>
                    <a:pt x="2105" y="200"/>
                  </a:lnTo>
                  <a:lnTo>
                    <a:pt x="2097" y="209"/>
                  </a:lnTo>
                  <a:lnTo>
                    <a:pt x="2087" y="216"/>
                  </a:lnTo>
                  <a:lnTo>
                    <a:pt x="2078" y="222"/>
                  </a:lnTo>
                  <a:lnTo>
                    <a:pt x="2067" y="226"/>
                  </a:lnTo>
                  <a:lnTo>
                    <a:pt x="2056" y="231"/>
                  </a:lnTo>
                  <a:lnTo>
                    <a:pt x="2044" y="234"/>
                  </a:lnTo>
                  <a:lnTo>
                    <a:pt x="2033" y="236"/>
                  </a:lnTo>
                  <a:lnTo>
                    <a:pt x="2021" y="236"/>
                  </a:lnTo>
                  <a:lnTo>
                    <a:pt x="2021" y="236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93" name="Freeform 324"/>
            <p:cNvSpPr>
              <a:spLocks/>
            </p:cNvSpPr>
            <p:nvPr/>
          </p:nvSpPr>
          <p:spPr bwMode="auto">
            <a:xfrm>
              <a:off x="8736225" y="10655863"/>
              <a:ext cx="2598708" cy="176145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94" name="Freeform 327"/>
            <p:cNvSpPr>
              <a:spLocks/>
            </p:cNvSpPr>
            <p:nvPr/>
          </p:nvSpPr>
          <p:spPr bwMode="auto">
            <a:xfrm>
              <a:off x="8736223" y="11615479"/>
              <a:ext cx="2598710" cy="172304"/>
            </a:xfrm>
            <a:custGeom>
              <a:avLst/>
              <a:gdLst>
                <a:gd name="T0" fmla="*/ 120 w 2141"/>
                <a:gd name="T1" fmla="*/ 236 h 236"/>
                <a:gd name="T2" fmla="*/ 108 w 2141"/>
                <a:gd name="T3" fmla="*/ 236 h 236"/>
                <a:gd name="T4" fmla="*/ 84 w 2141"/>
                <a:gd name="T5" fmla="*/ 231 h 236"/>
                <a:gd name="T6" fmla="*/ 63 w 2141"/>
                <a:gd name="T7" fmla="*/ 222 h 236"/>
                <a:gd name="T8" fmla="*/ 44 w 2141"/>
                <a:gd name="T9" fmla="*/ 209 h 236"/>
                <a:gd name="T10" fmla="*/ 27 w 2141"/>
                <a:gd name="T11" fmla="*/ 192 h 236"/>
                <a:gd name="T12" fmla="*/ 14 w 2141"/>
                <a:gd name="T13" fmla="*/ 173 h 236"/>
                <a:gd name="T14" fmla="*/ 6 w 2141"/>
                <a:gd name="T15" fmla="*/ 151 h 236"/>
                <a:gd name="T16" fmla="*/ 1 w 2141"/>
                <a:gd name="T17" fmla="*/ 128 h 236"/>
                <a:gd name="T18" fmla="*/ 0 w 2141"/>
                <a:gd name="T19" fmla="*/ 9 h 236"/>
                <a:gd name="T20" fmla="*/ 1 w 2141"/>
                <a:gd name="T21" fmla="*/ 5 h 236"/>
                <a:gd name="T22" fmla="*/ 5 w 2141"/>
                <a:gd name="T23" fmla="*/ 0 h 236"/>
                <a:gd name="T24" fmla="*/ 8 w 2141"/>
                <a:gd name="T25" fmla="*/ 0 h 236"/>
                <a:gd name="T26" fmla="*/ 14 w 2141"/>
                <a:gd name="T27" fmla="*/ 3 h 236"/>
                <a:gd name="T28" fmla="*/ 16 w 2141"/>
                <a:gd name="T29" fmla="*/ 9 h 236"/>
                <a:gd name="T30" fmla="*/ 16 w 2141"/>
                <a:gd name="T31" fmla="*/ 116 h 236"/>
                <a:gd name="T32" fmla="*/ 19 w 2141"/>
                <a:gd name="T33" fmla="*/ 136 h 236"/>
                <a:gd name="T34" fmla="*/ 25 w 2141"/>
                <a:gd name="T35" fmla="*/ 156 h 236"/>
                <a:gd name="T36" fmla="*/ 34 w 2141"/>
                <a:gd name="T37" fmla="*/ 174 h 236"/>
                <a:gd name="T38" fmla="*/ 47 w 2141"/>
                <a:gd name="T39" fmla="*/ 188 h 236"/>
                <a:gd name="T40" fmla="*/ 63 w 2141"/>
                <a:gd name="T41" fmla="*/ 201 h 236"/>
                <a:gd name="T42" fmla="*/ 81 w 2141"/>
                <a:gd name="T43" fmla="*/ 211 h 236"/>
                <a:gd name="T44" fmla="*/ 100 w 2141"/>
                <a:gd name="T45" fmla="*/ 217 h 236"/>
                <a:gd name="T46" fmla="*/ 120 w 2141"/>
                <a:gd name="T47" fmla="*/ 219 h 236"/>
                <a:gd name="T48" fmla="*/ 2021 w 2141"/>
                <a:gd name="T49" fmla="*/ 219 h 236"/>
                <a:gd name="T50" fmla="*/ 2041 w 2141"/>
                <a:gd name="T51" fmla="*/ 217 h 236"/>
                <a:gd name="T52" fmla="*/ 2061 w 2141"/>
                <a:gd name="T53" fmla="*/ 211 h 236"/>
                <a:gd name="T54" fmla="*/ 2078 w 2141"/>
                <a:gd name="T55" fmla="*/ 201 h 236"/>
                <a:gd name="T56" fmla="*/ 2093 w 2141"/>
                <a:gd name="T57" fmla="*/ 188 h 236"/>
                <a:gd name="T58" fmla="*/ 2106 w 2141"/>
                <a:gd name="T59" fmla="*/ 174 h 236"/>
                <a:gd name="T60" fmla="*/ 2116 w 2141"/>
                <a:gd name="T61" fmla="*/ 156 h 236"/>
                <a:gd name="T62" fmla="*/ 2122 w 2141"/>
                <a:gd name="T63" fmla="*/ 136 h 236"/>
                <a:gd name="T64" fmla="*/ 2124 w 2141"/>
                <a:gd name="T65" fmla="*/ 116 h 236"/>
                <a:gd name="T66" fmla="*/ 2124 w 2141"/>
                <a:gd name="T67" fmla="*/ 9 h 236"/>
                <a:gd name="T68" fmla="*/ 2127 w 2141"/>
                <a:gd name="T69" fmla="*/ 3 h 236"/>
                <a:gd name="T70" fmla="*/ 2132 w 2141"/>
                <a:gd name="T71" fmla="*/ 0 h 236"/>
                <a:gd name="T72" fmla="*/ 2136 w 2141"/>
                <a:gd name="T73" fmla="*/ 0 h 236"/>
                <a:gd name="T74" fmla="*/ 2140 w 2141"/>
                <a:gd name="T75" fmla="*/ 5 h 236"/>
                <a:gd name="T76" fmla="*/ 2141 w 2141"/>
                <a:gd name="T77" fmla="*/ 116 h 236"/>
                <a:gd name="T78" fmla="*/ 2140 w 2141"/>
                <a:gd name="T79" fmla="*/ 128 h 236"/>
                <a:gd name="T80" fmla="*/ 2135 w 2141"/>
                <a:gd name="T81" fmla="*/ 151 h 236"/>
                <a:gd name="T82" fmla="*/ 2127 w 2141"/>
                <a:gd name="T83" fmla="*/ 173 h 236"/>
                <a:gd name="T84" fmla="*/ 2113 w 2141"/>
                <a:gd name="T85" fmla="*/ 192 h 236"/>
                <a:gd name="T86" fmla="*/ 2097 w 2141"/>
                <a:gd name="T87" fmla="*/ 209 h 236"/>
                <a:gd name="T88" fmla="*/ 2078 w 2141"/>
                <a:gd name="T89" fmla="*/ 222 h 236"/>
                <a:gd name="T90" fmla="*/ 2056 w 2141"/>
                <a:gd name="T91" fmla="*/ 231 h 236"/>
                <a:gd name="T92" fmla="*/ 2033 w 2141"/>
                <a:gd name="T93" fmla="*/ 236 h 236"/>
                <a:gd name="T94" fmla="*/ 2021 w 2141"/>
                <a:gd name="T9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6">
                  <a:moveTo>
                    <a:pt x="2021" y="236"/>
                  </a:moveTo>
                  <a:lnTo>
                    <a:pt x="120" y="236"/>
                  </a:lnTo>
                  <a:lnTo>
                    <a:pt x="120" y="236"/>
                  </a:lnTo>
                  <a:lnTo>
                    <a:pt x="108" y="236"/>
                  </a:lnTo>
                  <a:lnTo>
                    <a:pt x="96" y="234"/>
                  </a:lnTo>
                  <a:lnTo>
                    <a:pt x="84" y="231"/>
                  </a:lnTo>
                  <a:lnTo>
                    <a:pt x="74" y="226"/>
                  </a:lnTo>
                  <a:lnTo>
                    <a:pt x="63" y="222"/>
                  </a:lnTo>
                  <a:lnTo>
                    <a:pt x="53" y="216"/>
                  </a:lnTo>
                  <a:lnTo>
                    <a:pt x="44" y="209"/>
                  </a:lnTo>
                  <a:lnTo>
                    <a:pt x="36" y="200"/>
                  </a:lnTo>
                  <a:lnTo>
                    <a:pt x="27" y="192"/>
                  </a:lnTo>
                  <a:lnTo>
                    <a:pt x="20" y="182"/>
                  </a:lnTo>
                  <a:lnTo>
                    <a:pt x="14" y="173"/>
                  </a:lnTo>
                  <a:lnTo>
                    <a:pt x="9" y="162"/>
                  </a:lnTo>
                  <a:lnTo>
                    <a:pt x="6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9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8" y="126"/>
                  </a:lnTo>
                  <a:lnTo>
                    <a:pt x="19" y="136"/>
                  </a:lnTo>
                  <a:lnTo>
                    <a:pt x="21" y="147"/>
                  </a:lnTo>
                  <a:lnTo>
                    <a:pt x="25" y="156"/>
                  </a:lnTo>
                  <a:lnTo>
                    <a:pt x="30" y="165"/>
                  </a:lnTo>
                  <a:lnTo>
                    <a:pt x="34" y="174"/>
                  </a:lnTo>
                  <a:lnTo>
                    <a:pt x="40" y="181"/>
                  </a:lnTo>
                  <a:lnTo>
                    <a:pt x="47" y="188"/>
                  </a:lnTo>
                  <a:lnTo>
                    <a:pt x="55" y="196"/>
                  </a:lnTo>
                  <a:lnTo>
                    <a:pt x="63" y="201"/>
                  </a:lnTo>
                  <a:lnTo>
                    <a:pt x="71" y="206"/>
                  </a:lnTo>
                  <a:lnTo>
                    <a:pt x="81" y="211"/>
                  </a:lnTo>
                  <a:lnTo>
                    <a:pt x="89" y="215"/>
                  </a:lnTo>
                  <a:lnTo>
                    <a:pt x="100" y="217"/>
                  </a:lnTo>
                  <a:lnTo>
                    <a:pt x="109" y="219"/>
                  </a:lnTo>
                  <a:lnTo>
                    <a:pt x="120" y="219"/>
                  </a:lnTo>
                  <a:lnTo>
                    <a:pt x="2021" y="219"/>
                  </a:lnTo>
                  <a:lnTo>
                    <a:pt x="2021" y="219"/>
                  </a:lnTo>
                  <a:lnTo>
                    <a:pt x="2031" y="219"/>
                  </a:lnTo>
                  <a:lnTo>
                    <a:pt x="2041" y="217"/>
                  </a:lnTo>
                  <a:lnTo>
                    <a:pt x="2052" y="215"/>
                  </a:lnTo>
                  <a:lnTo>
                    <a:pt x="2061" y="211"/>
                  </a:lnTo>
                  <a:lnTo>
                    <a:pt x="2069" y="206"/>
                  </a:lnTo>
                  <a:lnTo>
                    <a:pt x="2078" y="201"/>
                  </a:lnTo>
                  <a:lnTo>
                    <a:pt x="2086" y="196"/>
                  </a:lnTo>
                  <a:lnTo>
                    <a:pt x="2093" y="188"/>
                  </a:lnTo>
                  <a:lnTo>
                    <a:pt x="2100" y="181"/>
                  </a:lnTo>
                  <a:lnTo>
                    <a:pt x="2106" y="174"/>
                  </a:lnTo>
                  <a:lnTo>
                    <a:pt x="2111" y="165"/>
                  </a:lnTo>
                  <a:lnTo>
                    <a:pt x="2116" y="156"/>
                  </a:lnTo>
                  <a:lnTo>
                    <a:pt x="2119" y="147"/>
                  </a:lnTo>
                  <a:lnTo>
                    <a:pt x="2122" y="136"/>
                  </a:lnTo>
                  <a:lnTo>
                    <a:pt x="2123" y="126"/>
                  </a:lnTo>
                  <a:lnTo>
                    <a:pt x="2124" y="116"/>
                  </a:lnTo>
                  <a:lnTo>
                    <a:pt x="2124" y="9"/>
                  </a:lnTo>
                  <a:lnTo>
                    <a:pt x="2124" y="9"/>
                  </a:lnTo>
                  <a:lnTo>
                    <a:pt x="2124" y="5"/>
                  </a:lnTo>
                  <a:lnTo>
                    <a:pt x="2127" y="3"/>
                  </a:lnTo>
                  <a:lnTo>
                    <a:pt x="2129" y="0"/>
                  </a:lnTo>
                  <a:lnTo>
                    <a:pt x="2132" y="0"/>
                  </a:lnTo>
                  <a:lnTo>
                    <a:pt x="2132" y="0"/>
                  </a:lnTo>
                  <a:lnTo>
                    <a:pt x="2136" y="0"/>
                  </a:lnTo>
                  <a:lnTo>
                    <a:pt x="2138" y="3"/>
                  </a:lnTo>
                  <a:lnTo>
                    <a:pt x="2140" y="5"/>
                  </a:lnTo>
                  <a:lnTo>
                    <a:pt x="2141" y="9"/>
                  </a:lnTo>
                  <a:lnTo>
                    <a:pt x="2141" y="116"/>
                  </a:lnTo>
                  <a:lnTo>
                    <a:pt x="2141" y="116"/>
                  </a:lnTo>
                  <a:lnTo>
                    <a:pt x="2140" y="128"/>
                  </a:lnTo>
                  <a:lnTo>
                    <a:pt x="2138" y="140"/>
                  </a:lnTo>
                  <a:lnTo>
                    <a:pt x="2135" y="151"/>
                  </a:lnTo>
                  <a:lnTo>
                    <a:pt x="2131" y="162"/>
                  </a:lnTo>
                  <a:lnTo>
                    <a:pt x="2127" y="173"/>
                  </a:lnTo>
                  <a:lnTo>
                    <a:pt x="2121" y="182"/>
                  </a:lnTo>
                  <a:lnTo>
                    <a:pt x="2113" y="192"/>
                  </a:lnTo>
                  <a:lnTo>
                    <a:pt x="2105" y="200"/>
                  </a:lnTo>
                  <a:lnTo>
                    <a:pt x="2097" y="209"/>
                  </a:lnTo>
                  <a:lnTo>
                    <a:pt x="2087" y="216"/>
                  </a:lnTo>
                  <a:lnTo>
                    <a:pt x="2078" y="222"/>
                  </a:lnTo>
                  <a:lnTo>
                    <a:pt x="2067" y="226"/>
                  </a:lnTo>
                  <a:lnTo>
                    <a:pt x="2056" y="231"/>
                  </a:lnTo>
                  <a:lnTo>
                    <a:pt x="2044" y="234"/>
                  </a:lnTo>
                  <a:lnTo>
                    <a:pt x="2033" y="236"/>
                  </a:lnTo>
                  <a:lnTo>
                    <a:pt x="2021" y="236"/>
                  </a:lnTo>
                  <a:lnTo>
                    <a:pt x="2021" y="236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96" name="Freeform 324"/>
            <p:cNvSpPr>
              <a:spLocks/>
            </p:cNvSpPr>
            <p:nvPr/>
          </p:nvSpPr>
          <p:spPr bwMode="auto">
            <a:xfrm>
              <a:off x="4727899" y="8549020"/>
              <a:ext cx="2342840" cy="235471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97" name="Freeform 327"/>
            <p:cNvSpPr>
              <a:spLocks/>
            </p:cNvSpPr>
            <p:nvPr/>
          </p:nvSpPr>
          <p:spPr bwMode="auto">
            <a:xfrm>
              <a:off x="4727897" y="9436543"/>
              <a:ext cx="2342842" cy="230336"/>
            </a:xfrm>
            <a:custGeom>
              <a:avLst/>
              <a:gdLst>
                <a:gd name="T0" fmla="*/ 120 w 2141"/>
                <a:gd name="T1" fmla="*/ 236 h 236"/>
                <a:gd name="T2" fmla="*/ 108 w 2141"/>
                <a:gd name="T3" fmla="*/ 236 h 236"/>
                <a:gd name="T4" fmla="*/ 84 w 2141"/>
                <a:gd name="T5" fmla="*/ 231 h 236"/>
                <a:gd name="T6" fmla="*/ 63 w 2141"/>
                <a:gd name="T7" fmla="*/ 222 h 236"/>
                <a:gd name="T8" fmla="*/ 44 w 2141"/>
                <a:gd name="T9" fmla="*/ 209 h 236"/>
                <a:gd name="T10" fmla="*/ 27 w 2141"/>
                <a:gd name="T11" fmla="*/ 192 h 236"/>
                <a:gd name="T12" fmla="*/ 14 w 2141"/>
                <a:gd name="T13" fmla="*/ 173 h 236"/>
                <a:gd name="T14" fmla="*/ 6 w 2141"/>
                <a:gd name="T15" fmla="*/ 151 h 236"/>
                <a:gd name="T16" fmla="*/ 1 w 2141"/>
                <a:gd name="T17" fmla="*/ 128 h 236"/>
                <a:gd name="T18" fmla="*/ 0 w 2141"/>
                <a:gd name="T19" fmla="*/ 9 h 236"/>
                <a:gd name="T20" fmla="*/ 1 w 2141"/>
                <a:gd name="T21" fmla="*/ 5 h 236"/>
                <a:gd name="T22" fmla="*/ 5 w 2141"/>
                <a:gd name="T23" fmla="*/ 0 h 236"/>
                <a:gd name="T24" fmla="*/ 8 w 2141"/>
                <a:gd name="T25" fmla="*/ 0 h 236"/>
                <a:gd name="T26" fmla="*/ 14 w 2141"/>
                <a:gd name="T27" fmla="*/ 3 h 236"/>
                <a:gd name="T28" fmla="*/ 16 w 2141"/>
                <a:gd name="T29" fmla="*/ 9 h 236"/>
                <a:gd name="T30" fmla="*/ 16 w 2141"/>
                <a:gd name="T31" fmla="*/ 116 h 236"/>
                <a:gd name="T32" fmla="*/ 19 w 2141"/>
                <a:gd name="T33" fmla="*/ 136 h 236"/>
                <a:gd name="T34" fmla="*/ 25 w 2141"/>
                <a:gd name="T35" fmla="*/ 156 h 236"/>
                <a:gd name="T36" fmla="*/ 34 w 2141"/>
                <a:gd name="T37" fmla="*/ 174 h 236"/>
                <a:gd name="T38" fmla="*/ 47 w 2141"/>
                <a:gd name="T39" fmla="*/ 188 h 236"/>
                <a:gd name="T40" fmla="*/ 63 w 2141"/>
                <a:gd name="T41" fmla="*/ 201 h 236"/>
                <a:gd name="T42" fmla="*/ 81 w 2141"/>
                <a:gd name="T43" fmla="*/ 211 h 236"/>
                <a:gd name="T44" fmla="*/ 100 w 2141"/>
                <a:gd name="T45" fmla="*/ 217 h 236"/>
                <a:gd name="T46" fmla="*/ 120 w 2141"/>
                <a:gd name="T47" fmla="*/ 219 h 236"/>
                <a:gd name="T48" fmla="*/ 2021 w 2141"/>
                <a:gd name="T49" fmla="*/ 219 h 236"/>
                <a:gd name="T50" fmla="*/ 2041 w 2141"/>
                <a:gd name="T51" fmla="*/ 217 h 236"/>
                <a:gd name="T52" fmla="*/ 2061 w 2141"/>
                <a:gd name="T53" fmla="*/ 211 h 236"/>
                <a:gd name="T54" fmla="*/ 2078 w 2141"/>
                <a:gd name="T55" fmla="*/ 201 h 236"/>
                <a:gd name="T56" fmla="*/ 2093 w 2141"/>
                <a:gd name="T57" fmla="*/ 188 h 236"/>
                <a:gd name="T58" fmla="*/ 2106 w 2141"/>
                <a:gd name="T59" fmla="*/ 174 h 236"/>
                <a:gd name="T60" fmla="*/ 2116 w 2141"/>
                <a:gd name="T61" fmla="*/ 156 h 236"/>
                <a:gd name="T62" fmla="*/ 2122 w 2141"/>
                <a:gd name="T63" fmla="*/ 136 h 236"/>
                <a:gd name="T64" fmla="*/ 2124 w 2141"/>
                <a:gd name="T65" fmla="*/ 116 h 236"/>
                <a:gd name="T66" fmla="*/ 2124 w 2141"/>
                <a:gd name="T67" fmla="*/ 9 h 236"/>
                <a:gd name="T68" fmla="*/ 2127 w 2141"/>
                <a:gd name="T69" fmla="*/ 3 h 236"/>
                <a:gd name="T70" fmla="*/ 2132 w 2141"/>
                <a:gd name="T71" fmla="*/ 0 h 236"/>
                <a:gd name="T72" fmla="*/ 2136 w 2141"/>
                <a:gd name="T73" fmla="*/ 0 h 236"/>
                <a:gd name="T74" fmla="*/ 2140 w 2141"/>
                <a:gd name="T75" fmla="*/ 5 h 236"/>
                <a:gd name="T76" fmla="*/ 2141 w 2141"/>
                <a:gd name="T77" fmla="*/ 116 h 236"/>
                <a:gd name="T78" fmla="*/ 2140 w 2141"/>
                <a:gd name="T79" fmla="*/ 128 h 236"/>
                <a:gd name="T80" fmla="*/ 2135 w 2141"/>
                <a:gd name="T81" fmla="*/ 151 h 236"/>
                <a:gd name="T82" fmla="*/ 2127 w 2141"/>
                <a:gd name="T83" fmla="*/ 173 h 236"/>
                <a:gd name="T84" fmla="*/ 2113 w 2141"/>
                <a:gd name="T85" fmla="*/ 192 h 236"/>
                <a:gd name="T86" fmla="*/ 2097 w 2141"/>
                <a:gd name="T87" fmla="*/ 209 h 236"/>
                <a:gd name="T88" fmla="*/ 2078 w 2141"/>
                <a:gd name="T89" fmla="*/ 222 h 236"/>
                <a:gd name="T90" fmla="*/ 2056 w 2141"/>
                <a:gd name="T91" fmla="*/ 231 h 236"/>
                <a:gd name="T92" fmla="*/ 2033 w 2141"/>
                <a:gd name="T93" fmla="*/ 236 h 236"/>
                <a:gd name="T94" fmla="*/ 2021 w 2141"/>
                <a:gd name="T9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6">
                  <a:moveTo>
                    <a:pt x="2021" y="236"/>
                  </a:moveTo>
                  <a:lnTo>
                    <a:pt x="120" y="236"/>
                  </a:lnTo>
                  <a:lnTo>
                    <a:pt x="120" y="236"/>
                  </a:lnTo>
                  <a:lnTo>
                    <a:pt x="108" y="236"/>
                  </a:lnTo>
                  <a:lnTo>
                    <a:pt x="96" y="234"/>
                  </a:lnTo>
                  <a:lnTo>
                    <a:pt x="84" y="231"/>
                  </a:lnTo>
                  <a:lnTo>
                    <a:pt x="74" y="226"/>
                  </a:lnTo>
                  <a:lnTo>
                    <a:pt x="63" y="222"/>
                  </a:lnTo>
                  <a:lnTo>
                    <a:pt x="53" y="216"/>
                  </a:lnTo>
                  <a:lnTo>
                    <a:pt x="44" y="209"/>
                  </a:lnTo>
                  <a:lnTo>
                    <a:pt x="36" y="200"/>
                  </a:lnTo>
                  <a:lnTo>
                    <a:pt x="27" y="192"/>
                  </a:lnTo>
                  <a:lnTo>
                    <a:pt x="20" y="182"/>
                  </a:lnTo>
                  <a:lnTo>
                    <a:pt x="14" y="173"/>
                  </a:lnTo>
                  <a:lnTo>
                    <a:pt x="9" y="162"/>
                  </a:lnTo>
                  <a:lnTo>
                    <a:pt x="6" y="151"/>
                  </a:lnTo>
                  <a:lnTo>
                    <a:pt x="2" y="140"/>
                  </a:lnTo>
                  <a:lnTo>
                    <a:pt x="1" y="128"/>
                  </a:lnTo>
                  <a:lnTo>
                    <a:pt x="0" y="1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9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8" y="126"/>
                  </a:lnTo>
                  <a:lnTo>
                    <a:pt x="19" y="136"/>
                  </a:lnTo>
                  <a:lnTo>
                    <a:pt x="21" y="147"/>
                  </a:lnTo>
                  <a:lnTo>
                    <a:pt x="25" y="156"/>
                  </a:lnTo>
                  <a:lnTo>
                    <a:pt x="30" y="165"/>
                  </a:lnTo>
                  <a:lnTo>
                    <a:pt x="34" y="174"/>
                  </a:lnTo>
                  <a:lnTo>
                    <a:pt x="40" y="181"/>
                  </a:lnTo>
                  <a:lnTo>
                    <a:pt x="47" y="188"/>
                  </a:lnTo>
                  <a:lnTo>
                    <a:pt x="55" y="196"/>
                  </a:lnTo>
                  <a:lnTo>
                    <a:pt x="63" y="201"/>
                  </a:lnTo>
                  <a:lnTo>
                    <a:pt x="71" y="206"/>
                  </a:lnTo>
                  <a:lnTo>
                    <a:pt x="81" y="211"/>
                  </a:lnTo>
                  <a:lnTo>
                    <a:pt x="89" y="215"/>
                  </a:lnTo>
                  <a:lnTo>
                    <a:pt x="100" y="217"/>
                  </a:lnTo>
                  <a:lnTo>
                    <a:pt x="109" y="219"/>
                  </a:lnTo>
                  <a:lnTo>
                    <a:pt x="120" y="219"/>
                  </a:lnTo>
                  <a:lnTo>
                    <a:pt x="2021" y="219"/>
                  </a:lnTo>
                  <a:lnTo>
                    <a:pt x="2021" y="219"/>
                  </a:lnTo>
                  <a:lnTo>
                    <a:pt x="2031" y="219"/>
                  </a:lnTo>
                  <a:lnTo>
                    <a:pt x="2041" y="217"/>
                  </a:lnTo>
                  <a:lnTo>
                    <a:pt x="2052" y="215"/>
                  </a:lnTo>
                  <a:lnTo>
                    <a:pt x="2061" y="211"/>
                  </a:lnTo>
                  <a:lnTo>
                    <a:pt x="2069" y="206"/>
                  </a:lnTo>
                  <a:lnTo>
                    <a:pt x="2078" y="201"/>
                  </a:lnTo>
                  <a:lnTo>
                    <a:pt x="2086" y="196"/>
                  </a:lnTo>
                  <a:lnTo>
                    <a:pt x="2093" y="188"/>
                  </a:lnTo>
                  <a:lnTo>
                    <a:pt x="2100" y="181"/>
                  </a:lnTo>
                  <a:lnTo>
                    <a:pt x="2106" y="174"/>
                  </a:lnTo>
                  <a:lnTo>
                    <a:pt x="2111" y="165"/>
                  </a:lnTo>
                  <a:lnTo>
                    <a:pt x="2116" y="156"/>
                  </a:lnTo>
                  <a:lnTo>
                    <a:pt x="2119" y="147"/>
                  </a:lnTo>
                  <a:lnTo>
                    <a:pt x="2122" y="136"/>
                  </a:lnTo>
                  <a:lnTo>
                    <a:pt x="2123" y="126"/>
                  </a:lnTo>
                  <a:lnTo>
                    <a:pt x="2124" y="116"/>
                  </a:lnTo>
                  <a:lnTo>
                    <a:pt x="2124" y="9"/>
                  </a:lnTo>
                  <a:lnTo>
                    <a:pt x="2124" y="9"/>
                  </a:lnTo>
                  <a:lnTo>
                    <a:pt x="2124" y="5"/>
                  </a:lnTo>
                  <a:lnTo>
                    <a:pt x="2127" y="3"/>
                  </a:lnTo>
                  <a:lnTo>
                    <a:pt x="2129" y="0"/>
                  </a:lnTo>
                  <a:lnTo>
                    <a:pt x="2132" y="0"/>
                  </a:lnTo>
                  <a:lnTo>
                    <a:pt x="2132" y="0"/>
                  </a:lnTo>
                  <a:lnTo>
                    <a:pt x="2136" y="0"/>
                  </a:lnTo>
                  <a:lnTo>
                    <a:pt x="2138" y="3"/>
                  </a:lnTo>
                  <a:lnTo>
                    <a:pt x="2140" y="5"/>
                  </a:lnTo>
                  <a:lnTo>
                    <a:pt x="2141" y="9"/>
                  </a:lnTo>
                  <a:lnTo>
                    <a:pt x="2141" y="116"/>
                  </a:lnTo>
                  <a:lnTo>
                    <a:pt x="2141" y="116"/>
                  </a:lnTo>
                  <a:lnTo>
                    <a:pt x="2140" y="128"/>
                  </a:lnTo>
                  <a:lnTo>
                    <a:pt x="2138" y="140"/>
                  </a:lnTo>
                  <a:lnTo>
                    <a:pt x="2135" y="151"/>
                  </a:lnTo>
                  <a:lnTo>
                    <a:pt x="2131" y="162"/>
                  </a:lnTo>
                  <a:lnTo>
                    <a:pt x="2127" y="173"/>
                  </a:lnTo>
                  <a:lnTo>
                    <a:pt x="2121" y="182"/>
                  </a:lnTo>
                  <a:lnTo>
                    <a:pt x="2113" y="192"/>
                  </a:lnTo>
                  <a:lnTo>
                    <a:pt x="2105" y="200"/>
                  </a:lnTo>
                  <a:lnTo>
                    <a:pt x="2097" y="209"/>
                  </a:lnTo>
                  <a:lnTo>
                    <a:pt x="2087" y="216"/>
                  </a:lnTo>
                  <a:lnTo>
                    <a:pt x="2078" y="222"/>
                  </a:lnTo>
                  <a:lnTo>
                    <a:pt x="2067" y="226"/>
                  </a:lnTo>
                  <a:lnTo>
                    <a:pt x="2056" y="231"/>
                  </a:lnTo>
                  <a:lnTo>
                    <a:pt x="2044" y="234"/>
                  </a:lnTo>
                  <a:lnTo>
                    <a:pt x="2033" y="236"/>
                  </a:lnTo>
                  <a:lnTo>
                    <a:pt x="2021" y="236"/>
                  </a:lnTo>
                  <a:lnTo>
                    <a:pt x="2021" y="236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4613628" y="8667484"/>
              <a:ext cx="2607426" cy="81066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defRPr/>
              </a:pPr>
              <a:r>
                <a:rPr lang="ru-RU" sz="2915" dirty="0">
                  <a:latin typeface="Arial" panose="020B0604020202020204"/>
                </a:rPr>
                <a:t>Сбор информации</a:t>
              </a:r>
            </a:p>
          </p:txBody>
        </p:sp>
        <p:cxnSp>
          <p:nvCxnSpPr>
            <p:cNvPr id="102" name="Прямая со стрелкой 101"/>
            <p:cNvCxnSpPr/>
            <p:nvPr/>
          </p:nvCxnSpPr>
          <p:spPr>
            <a:xfrm>
              <a:off x="3873773" y="9193232"/>
              <a:ext cx="64146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Freeform 324"/>
            <p:cNvSpPr>
              <a:spLocks/>
            </p:cNvSpPr>
            <p:nvPr/>
          </p:nvSpPr>
          <p:spPr bwMode="auto">
            <a:xfrm>
              <a:off x="14927550" y="6702666"/>
              <a:ext cx="3086689" cy="230189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cxnSp>
          <p:nvCxnSpPr>
            <p:cNvPr id="105" name="Прямая со стрелкой 104"/>
            <p:cNvCxnSpPr>
              <a:stCxn id="98" idx="3"/>
            </p:cNvCxnSpPr>
            <p:nvPr/>
          </p:nvCxnSpPr>
          <p:spPr>
            <a:xfrm>
              <a:off x="7221054" y="9072817"/>
              <a:ext cx="1375253" cy="2844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 стрелкой 105"/>
            <p:cNvCxnSpPr/>
            <p:nvPr/>
          </p:nvCxnSpPr>
          <p:spPr bwMode="auto">
            <a:xfrm>
              <a:off x="11450439" y="7331339"/>
              <a:ext cx="1213413" cy="14969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7" name="Прямая со стрелкой 106"/>
            <p:cNvCxnSpPr/>
            <p:nvPr/>
          </p:nvCxnSpPr>
          <p:spPr bwMode="auto">
            <a:xfrm flipV="1">
              <a:off x="11292319" y="9407924"/>
              <a:ext cx="1371532" cy="17639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19" name="Прямоугольник 118"/>
            <p:cNvSpPr/>
            <p:nvPr/>
          </p:nvSpPr>
          <p:spPr>
            <a:xfrm>
              <a:off x="8891522" y="6891605"/>
              <a:ext cx="2451012" cy="81066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defRPr/>
              </a:pPr>
              <a:r>
                <a:rPr lang="ru-RU" sz="2915" dirty="0">
                  <a:latin typeface="Arial" panose="020B0604020202020204"/>
                </a:rPr>
                <a:t>Анализ ТП-параметров</a:t>
              </a:r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8455722" y="8761047"/>
              <a:ext cx="3205950" cy="81066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defRPr/>
              </a:pPr>
              <a:r>
                <a:rPr lang="ru-RU" sz="2915" dirty="0">
                  <a:latin typeface="Arial" panose="020B0604020202020204"/>
                </a:rPr>
                <a:t>Мониторинг</a:t>
              </a:r>
            </a:p>
            <a:p>
              <a:pPr algn="ctr" defTabSz="1814031">
                <a:lnSpc>
                  <a:spcPct val="80000"/>
                </a:lnSpc>
                <a:defRPr/>
              </a:pPr>
              <a:r>
                <a:rPr lang="ru-RU" sz="2915" dirty="0">
                  <a:latin typeface="Arial" panose="020B0604020202020204"/>
                </a:rPr>
                <a:t>ИТ-окружения</a:t>
              </a:r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8722004" y="10896960"/>
              <a:ext cx="2688929" cy="721007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70000"/>
                </a:lnSpc>
                <a:defRPr/>
              </a:pPr>
              <a:r>
                <a:rPr lang="ru-RU" sz="2915" dirty="0">
                  <a:latin typeface="Arial" panose="020B0604020202020204"/>
                </a:rPr>
                <a:t>Сбор событий безопасности</a:t>
              </a:r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14807613" y="6932856"/>
              <a:ext cx="3376007" cy="81066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spcBef>
                  <a:spcPts val="2186"/>
                </a:spcBef>
                <a:defRPr/>
              </a:pPr>
              <a:r>
                <a:rPr lang="ru-RU" sz="2915" dirty="0">
                  <a:latin typeface="Arial" panose="020B0604020202020204"/>
                </a:rPr>
                <a:t>Ретроспективные данные</a:t>
              </a:r>
            </a:p>
          </p:txBody>
        </p:sp>
        <p:sp>
          <p:nvSpPr>
            <p:cNvPr id="123" name="Freeform 324"/>
            <p:cNvSpPr>
              <a:spLocks/>
            </p:cNvSpPr>
            <p:nvPr/>
          </p:nvSpPr>
          <p:spPr bwMode="auto">
            <a:xfrm rot="10800000">
              <a:off x="14927550" y="7693058"/>
              <a:ext cx="3086691" cy="179201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124" name="Freeform 324"/>
            <p:cNvSpPr>
              <a:spLocks/>
            </p:cNvSpPr>
            <p:nvPr/>
          </p:nvSpPr>
          <p:spPr bwMode="auto">
            <a:xfrm>
              <a:off x="14998353" y="8425852"/>
              <a:ext cx="3015888" cy="212850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14807613" y="8665469"/>
              <a:ext cx="3376007" cy="81066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spcBef>
                  <a:spcPts val="2186"/>
                </a:spcBef>
                <a:defRPr/>
              </a:pPr>
              <a:r>
                <a:rPr lang="ru-RU" sz="2915" dirty="0">
                  <a:latin typeface="Arial" panose="020B0604020202020204"/>
                </a:rPr>
                <a:t>Статистические показатели</a:t>
              </a:r>
            </a:p>
          </p:txBody>
        </p:sp>
        <p:sp>
          <p:nvSpPr>
            <p:cNvPr id="126" name="Freeform 324"/>
            <p:cNvSpPr>
              <a:spLocks/>
            </p:cNvSpPr>
            <p:nvPr/>
          </p:nvSpPr>
          <p:spPr bwMode="auto">
            <a:xfrm rot="10800000">
              <a:off x="14998353" y="9354505"/>
              <a:ext cx="3015888" cy="239623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127" name="Freeform 324"/>
            <p:cNvSpPr>
              <a:spLocks/>
            </p:cNvSpPr>
            <p:nvPr/>
          </p:nvSpPr>
          <p:spPr bwMode="auto">
            <a:xfrm>
              <a:off x="14998353" y="10087864"/>
              <a:ext cx="3015888" cy="283447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14807613" y="10271739"/>
              <a:ext cx="3376007" cy="81066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spcBef>
                  <a:spcPts val="2186"/>
                </a:spcBef>
                <a:defRPr/>
              </a:pPr>
              <a:r>
                <a:rPr lang="ru-RU" sz="2915" dirty="0">
                  <a:latin typeface="Arial" panose="020B0604020202020204"/>
                </a:rPr>
                <a:t>Прогнозные показатели</a:t>
              </a:r>
            </a:p>
          </p:txBody>
        </p:sp>
        <p:sp>
          <p:nvSpPr>
            <p:cNvPr id="129" name="Freeform 324"/>
            <p:cNvSpPr>
              <a:spLocks/>
            </p:cNvSpPr>
            <p:nvPr/>
          </p:nvSpPr>
          <p:spPr bwMode="auto">
            <a:xfrm rot="10800000">
              <a:off x="15017771" y="11016518"/>
              <a:ext cx="2996468" cy="240944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cxnSp>
          <p:nvCxnSpPr>
            <p:cNvPr id="130" name="Прямая со стрелкой 129"/>
            <p:cNvCxnSpPr/>
            <p:nvPr/>
          </p:nvCxnSpPr>
          <p:spPr bwMode="auto">
            <a:xfrm>
              <a:off x="13681103" y="9066361"/>
              <a:ext cx="83480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1" name="Прямая со стрелкой 130"/>
            <p:cNvCxnSpPr>
              <a:endCxn id="85" idx="0"/>
            </p:cNvCxnSpPr>
            <p:nvPr/>
          </p:nvCxnSpPr>
          <p:spPr>
            <a:xfrm>
              <a:off x="11334933" y="9113101"/>
              <a:ext cx="1328920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Прямоугольник 55"/>
            <p:cNvSpPr/>
            <p:nvPr/>
          </p:nvSpPr>
          <p:spPr>
            <a:xfrm>
              <a:off x="18456825" y="7390799"/>
              <a:ext cx="3661991" cy="810665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spcBef>
                  <a:spcPts val="2186"/>
                </a:spcBef>
                <a:defRPr/>
              </a:pPr>
              <a:r>
                <a:rPr lang="ru-RU" sz="2915" dirty="0">
                  <a:latin typeface="Arial" panose="020B0604020202020204"/>
                </a:rPr>
                <a:t>Аномалии (отклонения) в ТП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8641971" y="9612236"/>
              <a:ext cx="3376007" cy="1169556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 defTabSz="1814031">
                <a:lnSpc>
                  <a:spcPct val="80000"/>
                </a:lnSpc>
                <a:spcBef>
                  <a:spcPts val="2186"/>
                </a:spcBef>
                <a:defRPr/>
              </a:pPr>
              <a:r>
                <a:rPr lang="ru-RU" sz="2915" dirty="0">
                  <a:latin typeface="Arial" panose="020B0604020202020204"/>
                </a:rPr>
                <a:t>Сложные инциденты безопасности</a:t>
              </a:r>
            </a:p>
          </p:txBody>
        </p:sp>
        <p:sp>
          <p:nvSpPr>
            <p:cNvPr id="63" name="Freeform 324"/>
            <p:cNvSpPr>
              <a:spLocks/>
            </p:cNvSpPr>
            <p:nvPr/>
          </p:nvSpPr>
          <p:spPr bwMode="auto">
            <a:xfrm>
              <a:off x="18786629" y="6971623"/>
              <a:ext cx="3086689" cy="230189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64" name="Freeform 324"/>
            <p:cNvSpPr>
              <a:spLocks/>
            </p:cNvSpPr>
            <p:nvPr/>
          </p:nvSpPr>
          <p:spPr bwMode="auto">
            <a:xfrm rot="10800000">
              <a:off x="18786629" y="8459697"/>
              <a:ext cx="3086691" cy="179201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65" name="Freeform 324"/>
            <p:cNvSpPr>
              <a:spLocks/>
            </p:cNvSpPr>
            <p:nvPr/>
          </p:nvSpPr>
          <p:spPr bwMode="auto">
            <a:xfrm>
              <a:off x="18786629" y="9332090"/>
              <a:ext cx="3086689" cy="230189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sp>
          <p:nvSpPr>
            <p:cNvPr id="66" name="Freeform 324"/>
            <p:cNvSpPr>
              <a:spLocks/>
            </p:cNvSpPr>
            <p:nvPr/>
          </p:nvSpPr>
          <p:spPr bwMode="auto">
            <a:xfrm rot="10800000">
              <a:off x="18786629" y="10820163"/>
              <a:ext cx="3086691" cy="179201"/>
            </a:xfrm>
            <a:custGeom>
              <a:avLst/>
              <a:gdLst>
                <a:gd name="T0" fmla="*/ 2132 w 2141"/>
                <a:gd name="T1" fmla="*/ 237 h 237"/>
                <a:gd name="T2" fmla="*/ 2127 w 2141"/>
                <a:gd name="T3" fmla="*/ 233 h 237"/>
                <a:gd name="T4" fmla="*/ 2124 w 2141"/>
                <a:gd name="T5" fmla="*/ 227 h 237"/>
                <a:gd name="T6" fmla="*/ 2124 w 2141"/>
                <a:gd name="T7" fmla="*/ 120 h 237"/>
                <a:gd name="T8" fmla="*/ 2122 w 2141"/>
                <a:gd name="T9" fmla="*/ 100 h 237"/>
                <a:gd name="T10" fmla="*/ 2116 w 2141"/>
                <a:gd name="T11" fmla="*/ 80 h 237"/>
                <a:gd name="T12" fmla="*/ 2106 w 2141"/>
                <a:gd name="T13" fmla="*/ 62 h 237"/>
                <a:gd name="T14" fmla="*/ 2093 w 2141"/>
                <a:gd name="T15" fmla="*/ 48 h 237"/>
                <a:gd name="T16" fmla="*/ 2078 w 2141"/>
                <a:gd name="T17" fmla="*/ 35 h 237"/>
                <a:gd name="T18" fmla="*/ 2061 w 2141"/>
                <a:gd name="T19" fmla="*/ 25 h 237"/>
                <a:gd name="T20" fmla="*/ 2041 w 2141"/>
                <a:gd name="T21" fmla="*/ 19 h 237"/>
                <a:gd name="T22" fmla="*/ 2021 w 2141"/>
                <a:gd name="T23" fmla="*/ 17 h 237"/>
                <a:gd name="T24" fmla="*/ 120 w 2141"/>
                <a:gd name="T25" fmla="*/ 17 h 237"/>
                <a:gd name="T26" fmla="*/ 100 w 2141"/>
                <a:gd name="T27" fmla="*/ 19 h 237"/>
                <a:gd name="T28" fmla="*/ 81 w 2141"/>
                <a:gd name="T29" fmla="*/ 25 h 237"/>
                <a:gd name="T30" fmla="*/ 63 w 2141"/>
                <a:gd name="T31" fmla="*/ 35 h 237"/>
                <a:gd name="T32" fmla="*/ 47 w 2141"/>
                <a:gd name="T33" fmla="*/ 48 h 237"/>
                <a:gd name="T34" fmla="*/ 34 w 2141"/>
                <a:gd name="T35" fmla="*/ 62 h 237"/>
                <a:gd name="T36" fmla="*/ 25 w 2141"/>
                <a:gd name="T37" fmla="*/ 80 h 237"/>
                <a:gd name="T38" fmla="*/ 19 w 2141"/>
                <a:gd name="T39" fmla="*/ 100 h 237"/>
                <a:gd name="T40" fmla="*/ 16 w 2141"/>
                <a:gd name="T41" fmla="*/ 120 h 237"/>
                <a:gd name="T42" fmla="*/ 16 w 2141"/>
                <a:gd name="T43" fmla="*/ 227 h 237"/>
                <a:gd name="T44" fmla="*/ 14 w 2141"/>
                <a:gd name="T45" fmla="*/ 233 h 237"/>
                <a:gd name="T46" fmla="*/ 8 w 2141"/>
                <a:gd name="T47" fmla="*/ 237 h 237"/>
                <a:gd name="T48" fmla="*/ 5 w 2141"/>
                <a:gd name="T49" fmla="*/ 236 h 237"/>
                <a:gd name="T50" fmla="*/ 1 w 2141"/>
                <a:gd name="T51" fmla="*/ 231 h 237"/>
                <a:gd name="T52" fmla="*/ 0 w 2141"/>
                <a:gd name="T53" fmla="*/ 120 h 237"/>
                <a:gd name="T54" fmla="*/ 1 w 2141"/>
                <a:gd name="T55" fmla="*/ 108 h 237"/>
                <a:gd name="T56" fmla="*/ 6 w 2141"/>
                <a:gd name="T57" fmla="*/ 85 h 237"/>
                <a:gd name="T58" fmla="*/ 14 w 2141"/>
                <a:gd name="T59" fmla="*/ 63 h 237"/>
                <a:gd name="T60" fmla="*/ 27 w 2141"/>
                <a:gd name="T61" fmla="*/ 44 h 237"/>
                <a:gd name="T62" fmla="*/ 44 w 2141"/>
                <a:gd name="T63" fmla="*/ 28 h 237"/>
                <a:gd name="T64" fmla="*/ 63 w 2141"/>
                <a:gd name="T65" fmla="*/ 14 h 237"/>
                <a:gd name="T66" fmla="*/ 84 w 2141"/>
                <a:gd name="T67" fmla="*/ 5 h 237"/>
                <a:gd name="T68" fmla="*/ 108 w 2141"/>
                <a:gd name="T69" fmla="*/ 0 h 237"/>
                <a:gd name="T70" fmla="*/ 2021 w 2141"/>
                <a:gd name="T71" fmla="*/ 0 h 237"/>
                <a:gd name="T72" fmla="*/ 2033 w 2141"/>
                <a:gd name="T73" fmla="*/ 0 h 237"/>
                <a:gd name="T74" fmla="*/ 2056 w 2141"/>
                <a:gd name="T75" fmla="*/ 5 h 237"/>
                <a:gd name="T76" fmla="*/ 2078 w 2141"/>
                <a:gd name="T77" fmla="*/ 14 h 237"/>
                <a:gd name="T78" fmla="*/ 2097 w 2141"/>
                <a:gd name="T79" fmla="*/ 28 h 237"/>
                <a:gd name="T80" fmla="*/ 2113 w 2141"/>
                <a:gd name="T81" fmla="*/ 44 h 237"/>
                <a:gd name="T82" fmla="*/ 2127 w 2141"/>
                <a:gd name="T83" fmla="*/ 63 h 237"/>
                <a:gd name="T84" fmla="*/ 2135 w 2141"/>
                <a:gd name="T85" fmla="*/ 85 h 237"/>
                <a:gd name="T86" fmla="*/ 2140 w 2141"/>
                <a:gd name="T87" fmla="*/ 108 h 237"/>
                <a:gd name="T88" fmla="*/ 2141 w 2141"/>
                <a:gd name="T89" fmla="*/ 227 h 237"/>
                <a:gd name="T90" fmla="*/ 2140 w 2141"/>
                <a:gd name="T91" fmla="*/ 231 h 237"/>
                <a:gd name="T92" fmla="*/ 2136 w 2141"/>
                <a:gd name="T93" fmla="*/ 236 h 237"/>
                <a:gd name="T94" fmla="*/ 2132 w 2141"/>
                <a:gd name="T9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41" h="237">
                  <a:moveTo>
                    <a:pt x="2132" y="237"/>
                  </a:moveTo>
                  <a:lnTo>
                    <a:pt x="2132" y="237"/>
                  </a:lnTo>
                  <a:lnTo>
                    <a:pt x="2129" y="236"/>
                  </a:lnTo>
                  <a:lnTo>
                    <a:pt x="2127" y="233"/>
                  </a:lnTo>
                  <a:lnTo>
                    <a:pt x="2124" y="231"/>
                  </a:lnTo>
                  <a:lnTo>
                    <a:pt x="2124" y="227"/>
                  </a:lnTo>
                  <a:lnTo>
                    <a:pt x="2124" y="120"/>
                  </a:lnTo>
                  <a:lnTo>
                    <a:pt x="2124" y="120"/>
                  </a:lnTo>
                  <a:lnTo>
                    <a:pt x="2123" y="110"/>
                  </a:lnTo>
                  <a:lnTo>
                    <a:pt x="2122" y="100"/>
                  </a:lnTo>
                  <a:lnTo>
                    <a:pt x="2119" y="89"/>
                  </a:lnTo>
                  <a:lnTo>
                    <a:pt x="2116" y="80"/>
                  </a:lnTo>
                  <a:lnTo>
                    <a:pt x="2111" y="72"/>
                  </a:lnTo>
                  <a:lnTo>
                    <a:pt x="2106" y="62"/>
                  </a:lnTo>
                  <a:lnTo>
                    <a:pt x="2100" y="55"/>
                  </a:lnTo>
                  <a:lnTo>
                    <a:pt x="2093" y="48"/>
                  </a:lnTo>
                  <a:lnTo>
                    <a:pt x="2086" y="41"/>
                  </a:lnTo>
                  <a:lnTo>
                    <a:pt x="2078" y="35"/>
                  </a:lnTo>
                  <a:lnTo>
                    <a:pt x="2069" y="30"/>
                  </a:lnTo>
                  <a:lnTo>
                    <a:pt x="2061" y="25"/>
                  </a:lnTo>
                  <a:lnTo>
                    <a:pt x="2052" y="22"/>
                  </a:lnTo>
                  <a:lnTo>
                    <a:pt x="2041" y="19"/>
                  </a:lnTo>
                  <a:lnTo>
                    <a:pt x="2031" y="17"/>
                  </a:lnTo>
                  <a:lnTo>
                    <a:pt x="20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09" y="17"/>
                  </a:lnTo>
                  <a:lnTo>
                    <a:pt x="100" y="19"/>
                  </a:lnTo>
                  <a:lnTo>
                    <a:pt x="89" y="22"/>
                  </a:lnTo>
                  <a:lnTo>
                    <a:pt x="81" y="25"/>
                  </a:lnTo>
                  <a:lnTo>
                    <a:pt x="71" y="30"/>
                  </a:lnTo>
                  <a:lnTo>
                    <a:pt x="63" y="35"/>
                  </a:lnTo>
                  <a:lnTo>
                    <a:pt x="55" y="41"/>
                  </a:lnTo>
                  <a:lnTo>
                    <a:pt x="47" y="48"/>
                  </a:lnTo>
                  <a:lnTo>
                    <a:pt x="40" y="55"/>
                  </a:lnTo>
                  <a:lnTo>
                    <a:pt x="34" y="62"/>
                  </a:lnTo>
                  <a:lnTo>
                    <a:pt x="30" y="72"/>
                  </a:lnTo>
                  <a:lnTo>
                    <a:pt x="25" y="80"/>
                  </a:lnTo>
                  <a:lnTo>
                    <a:pt x="21" y="89"/>
                  </a:lnTo>
                  <a:lnTo>
                    <a:pt x="19" y="100"/>
                  </a:lnTo>
                  <a:lnTo>
                    <a:pt x="18" y="110"/>
                  </a:lnTo>
                  <a:lnTo>
                    <a:pt x="16" y="120"/>
                  </a:lnTo>
                  <a:lnTo>
                    <a:pt x="16" y="227"/>
                  </a:lnTo>
                  <a:lnTo>
                    <a:pt x="16" y="227"/>
                  </a:lnTo>
                  <a:lnTo>
                    <a:pt x="16" y="231"/>
                  </a:lnTo>
                  <a:lnTo>
                    <a:pt x="14" y="233"/>
                  </a:lnTo>
                  <a:lnTo>
                    <a:pt x="12" y="236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5" y="236"/>
                  </a:lnTo>
                  <a:lnTo>
                    <a:pt x="2" y="233"/>
                  </a:lnTo>
                  <a:lnTo>
                    <a:pt x="1" y="231"/>
                  </a:lnTo>
                  <a:lnTo>
                    <a:pt x="0" y="227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2" y="97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4" y="63"/>
                  </a:lnTo>
                  <a:lnTo>
                    <a:pt x="20" y="54"/>
                  </a:lnTo>
                  <a:lnTo>
                    <a:pt x="27" y="44"/>
                  </a:lnTo>
                  <a:lnTo>
                    <a:pt x="36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10"/>
                  </a:lnTo>
                  <a:lnTo>
                    <a:pt x="84" y="5"/>
                  </a:lnTo>
                  <a:lnTo>
                    <a:pt x="96" y="3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2021" y="0"/>
                  </a:lnTo>
                  <a:lnTo>
                    <a:pt x="2021" y="0"/>
                  </a:lnTo>
                  <a:lnTo>
                    <a:pt x="2033" y="0"/>
                  </a:lnTo>
                  <a:lnTo>
                    <a:pt x="2044" y="3"/>
                  </a:lnTo>
                  <a:lnTo>
                    <a:pt x="2056" y="5"/>
                  </a:lnTo>
                  <a:lnTo>
                    <a:pt x="2067" y="10"/>
                  </a:lnTo>
                  <a:lnTo>
                    <a:pt x="2078" y="14"/>
                  </a:lnTo>
                  <a:lnTo>
                    <a:pt x="2087" y="20"/>
                  </a:lnTo>
                  <a:lnTo>
                    <a:pt x="2097" y="28"/>
                  </a:lnTo>
                  <a:lnTo>
                    <a:pt x="2105" y="36"/>
                  </a:lnTo>
                  <a:lnTo>
                    <a:pt x="2113" y="44"/>
                  </a:lnTo>
                  <a:lnTo>
                    <a:pt x="2121" y="54"/>
                  </a:lnTo>
                  <a:lnTo>
                    <a:pt x="2127" y="63"/>
                  </a:lnTo>
                  <a:lnTo>
                    <a:pt x="2131" y="74"/>
                  </a:lnTo>
                  <a:lnTo>
                    <a:pt x="2135" y="85"/>
                  </a:lnTo>
                  <a:lnTo>
                    <a:pt x="2138" y="97"/>
                  </a:lnTo>
                  <a:lnTo>
                    <a:pt x="2140" y="108"/>
                  </a:lnTo>
                  <a:lnTo>
                    <a:pt x="2141" y="120"/>
                  </a:lnTo>
                  <a:lnTo>
                    <a:pt x="2141" y="227"/>
                  </a:lnTo>
                  <a:lnTo>
                    <a:pt x="2141" y="227"/>
                  </a:lnTo>
                  <a:lnTo>
                    <a:pt x="2140" y="231"/>
                  </a:lnTo>
                  <a:lnTo>
                    <a:pt x="2138" y="233"/>
                  </a:lnTo>
                  <a:lnTo>
                    <a:pt x="2136" y="236"/>
                  </a:lnTo>
                  <a:lnTo>
                    <a:pt x="2132" y="237"/>
                  </a:lnTo>
                  <a:lnTo>
                    <a:pt x="2132" y="237"/>
                  </a:lnTo>
                  <a:close/>
                </a:path>
              </a:pathLst>
            </a:custGeom>
            <a:solidFill>
              <a:srgbClr val="01436B"/>
            </a:solidFill>
            <a:ln w="3175">
              <a:solidFill>
                <a:schemeClr val="tx1"/>
              </a:solidFill>
            </a:ln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pPr defTabSz="1814031">
                <a:defRPr/>
              </a:pPr>
              <a:endParaRPr lang="ru-RU" sz="2915">
                <a:solidFill>
                  <a:srgbClr val="6B6B6B"/>
                </a:solidFill>
                <a:latin typeface="Arial" panose="020B0604020202020204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526704" y="6434017"/>
              <a:ext cx="3336815" cy="6237487"/>
              <a:chOff x="526704" y="6434017"/>
              <a:chExt cx="3336815" cy="6237487"/>
            </a:xfrm>
          </p:grpSpPr>
          <p:sp>
            <p:nvSpPr>
              <p:cNvPr id="95" name="Скругленный прямоугольник 94"/>
              <p:cNvSpPr/>
              <p:nvPr/>
            </p:nvSpPr>
            <p:spPr>
              <a:xfrm rot="5400000">
                <a:off x="-923632" y="7884353"/>
                <a:ext cx="6237487" cy="3336815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1814031">
                  <a:defRPr/>
                </a:pPr>
                <a:endParaRPr lang="ru-RU" sz="2551" dirty="0">
                  <a:solidFill>
                    <a:schemeClr val="tx1"/>
                  </a:solidFill>
                  <a:latin typeface="Arial" panose="020B0604020202020204"/>
                </a:endParaRPr>
              </a:p>
            </p:txBody>
          </p:sp>
          <p:pic>
            <p:nvPicPr>
              <p:cNvPr id="99" name="Рисунок 98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020" y="7765036"/>
                <a:ext cx="1222088" cy="1222088"/>
              </a:xfrm>
              <a:prstGeom prst="rect">
                <a:avLst/>
              </a:prstGeom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7134" y="6712654"/>
                <a:ext cx="1018712" cy="1018712"/>
              </a:xfrm>
              <a:prstGeom prst="rect">
                <a:avLst/>
              </a:prstGeom>
            </p:spPr>
          </p:pic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46599" y="6452875"/>
                <a:ext cx="1236615" cy="1236615"/>
              </a:xfrm>
              <a:prstGeom prst="rect">
                <a:avLst/>
              </a:prstGeom>
            </p:spPr>
          </p:pic>
          <p:pic>
            <p:nvPicPr>
              <p:cNvPr id="103" name="Рисунок 102"/>
              <p:cNvPicPr>
                <a:picLocks noChangeAspect="1"/>
              </p:cNvPicPr>
              <p:nvPr/>
            </p:nvPicPr>
            <p:blipFill>
              <a:blip r:embed="rId6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1808" y="7667083"/>
                <a:ext cx="1065289" cy="106528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82106" y="8999975"/>
                <a:ext cx="296003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342900" defTabSz="1814031">
                  <a:buFont typeface="Arial" panose="020B0604020202020204" pitchFamily="34" charset="0"/>
                  <a:buChar char="•"/>
                  <a:defRPr/>
                </a:pP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СОДУ, АСУ ТП КЦ, САУ ГПА</a:t>
                </a:r>
              </a:p>
              <a:p>
                <a:pPr indent="-342900" defTabSz="1814031">
                  <a:buFont typeface="Arial" panose="020B0604020202020204" pitchFamily="34" charset="0"/>
                  <a:buChar char="•"/>
                  <a:defRPr/>
                </a:pP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Системы энергообеспечения (АСУ Э, АСУ ЭСН)</a:t>
                </a:r>
              </a:p>
              <a:p>
                <a:pPr indent="-342900" defTabSz="1814031">
                  <a:buFont typeface="Arial" panose="020B0604020202020204" pitchFamily="34" charset="0"/>
                  <a:buChar char="•"/>
                  <a:defRPr/>
                </a:pP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Системы промышленной безопасности</a:t>
                </a:r>
              </a:p>
              <a:p>
                <a:pPr indent="-342900" defTabSz="1814031">
                  <a:buFont typeface="Arial" panose="020B0604020202020204" pitchFamily="34" charset="0"/>
                  <a:buChar char="•"/>
                  <a:defRPr/>
                </a:pP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Системы ИТСО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1913080" y="400862"/>
            <a:ext cx="2470919" cy="519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Picture 12" descr="ttp://www.spbstu.ru/university/organizational-documents/corporate-identity/identity-files/logo_vert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826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3">
            <a:extLst>
              <a:ext uri="{FF2B5EF4-FFF2-40B4-BE49-F238E27FC236}">
                <a16:creationId xmlns:a16="http://schemas.microsoft.com/office/drawing/2014/main" xmlns="" id="{CA4D9453-6CAF-4CD6-8C08-E183DD94E2BE}"/>
              </a:ext>
            </a:extLst>
          </p:cNvPr>
          <p:cNvSpPr/>
          <p:nvPr/>
        </p:nvSpPr>
        <p:spPr>
          <a:xfrm rot="5400000">
            <a:off x="12227126" y="-4658569"/>
            <a:ext cx="2721899" cy="17292976"/>
          </a:xfrm>
          <a:prstGeom prst="round2SameRect">
            <a:avLst>
              <a:gd name="adj1" fmla="val 48740"/>
              <a:gd name="adj2" fmla="val 0"/>
            </a:avLst>
          </a:prstGeom>
          <a:solidFill>
            <a:srgbClr val="1F608B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572" dirty="0"/>
          </a:p>
        </p:txBody>
      </p:sp>
      <p:pic>
        <p:nvPicPr>
          <p:cNvPr id="3074" name="Picture 2" descr="https://inductiveautomation.com/static/images/scada/trueRealTimeMonitoring@2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28" y="2340552"/>
            <a:ext cx="5984480" cy="34945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0119661" y="3044218"/>
            <a:ext cx="1849432" cy="1849432"/>
            <a:chOff x="11059666" y="1585718"/>
            <a:chExt cx="1014900" cy="1014900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A98172EA-95D4-415C-954F-49DDF7E43202}"/>
                </a:ext>
              </a:extLst>
            </p:cNvPr>
            <p:cNvSpPr/>
            <p:nvPr/>
          </p:nvSpPr>
          <p:spPr>
            <a:xfrm rot="18900000">
              <a:off x="11059666" y="1585718"/>
              <a:ext cx="1014900" cy="10149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572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Rounded Rectangle 6">
              <a:extLst>
                <a:ext uri="{FF2B5EF4-FFF2-40B4-BE49-F238E27FC236}">
                  <a16:creationId xmlns:a16="http://schemas.microsoft.com/office/drawing/2014/main" xmlns="" id="{7207F62F-9F57-4229-8523-5C1B83637635}"/>
                </a:ext>
              </a:extLst>
            </p:cNvPr>
            <p:cNvSpPr/>
            <p:nvPr/>
          </p:nvSpPr>
          <p:spPr>
            <a:xfrm rot="18900000">
              <a:off x="11154180" y="1680232"/>
              <a:ext cx="825873" cy="825873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  <a:effectLst>
              <a:outerShdw blurRad="50800" dist="38100" dir="5400000" algn="ctr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72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9FD890B-7341-4ED4-AC05-F0A9FBE419AD}"/>
                </a:ext>
              </a:extLst>
            </p:cNvPr>
            <p:cNvSpPr txBox="1"/>
            <p:nvPr/>
          </p:nvSpPr>
          <p:spPr>
            <a:xfrm>
              <a:off x="11265005" y="1859331"/>
              <a:ext cx="604223" cy="420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374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  <a:endParaRPr lang="ko-KR" altLang="en-US" sz="4374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6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xmlns="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1" t="-19975" b="-1"/>
          <a:stretch/>
        </p:blipFill>
        <p:spPr bwMode="auto">
          <a:xfrm rot="16200000">
            <a:off x="5816204" y="3685959"/>
            <a:ext cx="2686282" cy="5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entagon 12">
            <a:extLst>
              <a:ext uri="{FF2B5EF4-FFF2-40B4-BE49-F238E27FC236}">
                <a16:creationId xmlns:a16="http://schemas.microsoft.com/office/drawing/2014/main" xmlns="" id="{95CA3CB6-1BED-4A7A-83CD-76823DC69392}"/>
              </a:ext>
            </a:extLst>
          </p:cNvPr>
          <p:cNvSpPr/>
          <p:nvPr/>
        </p:nvSpPr>
        <p:spPr>
          <a:xfrm rot="16200000">
            <a:off x="8776011" y="-313515"/>
            <a:ext cx="2721897" cy="155934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CB0E2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572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650474" y="6544343"/>
            <a:ext cx="1845706" cy="1845705"/>
            <a:chOff x="1506436" y="3570171"/>
            <a:chExt cx="1012855" cy="1012855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xmlns="" id="{3317DFC8-4FFE-4A26-9310-DD036E6995C9}"/>
                </a:ext>
              </a:extLst>
            </p:cNvPr>
            <p:cNvSpPr/>
            <p:nvPr/>
          </p:nvSpPr>
          <p:spPr>
            <a:xfrm rot="18900000">
              <a:off x="1506436" y="3570171"/>
              <a:ext cx="1012855" cy="1012855"/>
            </a:xfrm>
            <a:prstGeom prst="ellipse">
              <a:avLst/>
            </a:prstGeom>
            <a:solidFill>
              <a:srgbClr val="007AA8"/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572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600758" y="3664493"/>
              <a:ext cx="824211" cy="824211"/>
              <a:chOff x="1600758" y="3664493"/>
              <a:chExt cx="824211" cy="824211"/>
            </a:xfrm>
          </p:grpSpPr>
          <p:sp>
            <p:nvSpPr>
              <p:cNvPr id="23" name="Rounded Rectangle 16">
                <a:extLst>
                  <a:ext uri="{FF2B5EF4-FFF2-40B4-BE49-F238E27FC236}">
                    <a16:creationId xmlns:a16="http://schemas.microsoft.com/office/drawing/2014/main" xmlns="" id="{3CE88172-0AF2-4E23-879D-5A2359023CD3}"/>
                  </a:ext>
                </a:extLst>
              </p:cNvPr>
              <p:cNvSpPr/>
              <p:nvPr/>
            </p:nvSpPr>
            <p:spPr>
              <a:xfrm rot="18900000">
                <a:off x="1600758" y="3664493"/>
                <a:ext cx="824211" cy="824211"/>
              </a:xfrm>
              <a:prstGeom prst="ellipse">
                <a:avLst/>
              </a:prstGeom>
              <a:solidFill>
                <a:schemeClr val="bg1"/>
              </a:solidFill>
              <a:ln w="63500">
                <a:noFill/>
              </a:ln>
              <a:effectLst>
                <a:outerShdw blurRad="50800" dist="38100" dir="5400000" algn="ctr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572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DFA1691-FAD0-4A27-88C9-B84342CED132}"/>
                  </a:ext>
                </a:extLst>
              </p:cNvPr>
              <p:cNvSpPr txBox="1"/>
              <p:nvPr/>
            </p:nvSpPr>
            <p:spPr>
              <a:xfrm>
                <a:off x="1711360" y="3842761"/>
                <a:ext cx="603007" cy="420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374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02</a:t>
                </a:r>
                <a:endParaRPr lang="ko-KR" altLang="en-US" sz="4374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7" name="Group 32">
            <a:extLst>
              <a:ext uri="{FF2B5EF4-FFF2-40B4-BE49-F238E27FC236}">
                <a16:creationId xmlns:a16="http://schemas.microsoft.com/office/drawing/2014/main" xmlns="" id="{A2D5F9D4-3E41-4960-94EE-DFA6C8A7A566}"/>
              </a:ext>
            </a:extLst>
          </p:cNvPr>
          <p:cNvGrpSpPr/>
          <p:nvPr/>
        </p:nvGrpSpPr>
        <p:grpSpPr>
          <a:xfrm>
            <a:off x="4451042" y="6444362"/>
            <a:ext cx="12783586" cy="2250425"/>
            <a:chOff x="200944" y="4200469"/>
            <a:chExt cx="4687727" cy="12349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47323F3-3C27-48C0-AD2F-D2482B3148A5}"/>
                </a:ext>
              </a:extLst>
            </p:cNvPr>
            <p:cNvSpPr txBox="1"/>
            <p:nvPr/>
          </p:nvSpPr>
          <p:spPr>
            <a:xfrm>
              <a:off x="245430" y="4506489"/>
              <a:ext cx="4620351" cy="928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2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Статистические индикаторы стабильности, модели деревьев отказов, методы визуального анализа в интерактивном режиме на основе ассоциативной модели данных в оперативной памяти позволили выявить ряд аномалий в технологических процессах</a:t>
              </a:r>
              <a:endParaRPr lang="en-US" altLang="ko-KR" sz="2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29A07C4-1FE4-4AB1-9B70-7B579023ADBA}"/>
                </a:ext>
              </a:extLst>
            </p:cNvPr>
            <p:cNvSpPr txBox="1"/>
            <p:nvPr/>
          </p:nvSpPr>
          <p:spPr>
            <a:xfrm>
              <a:off x="200944" y="4200469"/>
              <a:ext cx="4687727" cy="297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2915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Полезность статистических методов при обнаружении аномалий</a:t>
              </a:r>
              <a:endParaRPr lang="ko-KR" altLang="en-US" sz="2915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Group 32">
            <a:extLst>
              <a:ext uri="{FF2B5EF4-FFF2-40B4-BE49-F238E27FC236}">
                <a16:creationId xmlns:a16="http://schemas.microsoft.com/office/drawing/2014/main" xmlns="" id="{16149485-0246-4A7A-AF5B-6F0894FA356F}"/>
              </a:ext>
            </a:extLst>
          </p:cNvPr>
          <p:cNvGrpSpPr/>
          <p:nvPr/>
        </p:nvGrpSpPr>
        <p:grpSpPr>
          <a:xfrm>
            <a:off x="7254796" y="2937409"/>
            <a:ext cx="12817650" cy="1987741"/>
            <a:chOff x="200944" y="4238569"/>
            <a:chExt cx="4687727" cy="109079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F68CF1D-A132-48F5-8041-165FCEE6F143}"/>
                </a:ext>
              </a:extLst>
            </p:cNvPr>
            <p:cNvSpPr txBox="1"/>
            <p:nvPr/>
          </p:nvSpPr>
          <p:spPr>
            <a:xfrm>
              <a:off x="245430" y="4620003"/>
              <a:ext cx="4620351" cy="70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2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СОМА наиболее востребованы во время испытаний и настройки совместного функционирования CPS на этапах опытной эксплуатации, ввода в строй и начала эксплуатации новых и модернизируемых объектов</a:t>
              </a:r>
              <a:endParaRPr lang="en-US" altLang="ko-KR" sz="2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2974761-561B-48B2-B201-D8A188823A60}"/>
                </a:ext>
              </a:extLst>
            </p:cNvPr>
            <p:cNvSpPr txBox="1"/>
            <p:nvPr/>
          </p:nvSpPr>
          <p:spPr>
            <a:xfrm>
              <a:off x="200944" y="4238569"/>
              <a:ext cx="4687727" cy="297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2915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Востребованность СОМА при пусконаладочных работах</a:t>
              </a:r>
              <a:endParaRPr lang="ko-KR" altLang="en-US" sz="2915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3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xmlns="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1" t="-19975" b="-1"/>
          <a:stretch/>
        </p:blipFill>
        <p:spPr bwMode="auto">
          <a:xfrm rot="5400000">
            <a:off x="15890408" y="7371812"/>
            <a:ext cx="3000300" cy="5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Pentagon 3">
            <a:extLst>
              <a:ext uri="{FF2B5EF4-FFF2-40B4-BE49-F238E27FC236}">
                <a16:creationId xmlns:a16="http://schemas.microsoft.com/office/drawing/2014/main" xmlns="" id="{CA4D9453-6CAF-4CD6-8C08-E183DD94E2BE}"/>
              </a:ext>
            </a:extLst>
          </p:cNvPr>
          <p:cNvSpPr/>
          <p:nvPr/>
        </p:nvSpPr>
        <p:spPr>
          <a:xfrm rot="5400000">
            <a:off x="12261277" y="2401735"/>
            <a:ext cx="2721899" cy="17292976"/>
          </a:xfrm>
          <a:prstGeom prst="round2SameRect">
            <a:avLst>
              <a:gd name="adj1" fmla="val 48740"/>
              <a:gd name="adj2" fmla="val 0"/>
            </a:avLst>
          </a:prstGeom>
          <a:solidFill>
            <a:srgbClr val="1F608B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572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0153812" y="10104519"/>
            <a:ext cx="1849432" cy="1849432"/>
            <a:chOff x="11059666" y="5561407"/>
            <a:chExt cx="1014900" cy="1014900"/>
          </a:xfrm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xmlns="" id="{A98172EA-95D4-415C-954F-49DDF7E43202}"/>
                </a:ext>
              </a:extLst>
            </p:cNvPr>
            <p:cNvSpPr/>
            <p:nvPr/>
          </p:nvSpPr>
          <p:spPr>
            <a:xfrm rot="18900000">
              <a:off x="11059666" y="5561407"/>
              <a:ext cx="1014900" cy="10149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166628" tIns="83316" rIns="166628" bIns="8331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572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Rounded Rectangle 6">
              <a:extLst>
                <a:ext uri="{FF2B5EF4-FFF2-40B4-BE49-F238E27FC236}">
                  <a16:creationId xmlns:a16="http://schemas.microsoft.com/office/drawing/2014/main" xmlns="" id="{7207F62F-9F57-4229-8523-5C1B83637635}"/>
                </a:ext>
              </a:extLst>
            </p:cNvPr>
            <p:cNvSpPr/>
            <p:nvPr/>
          </p:nvSpPr>
          <p:spPr>
            <a:xfrm rot="18900000">
              <a:off x="11154180" y="5655921"/>
              <a:ext cx="825873" cy="825873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  <a:effectLst>
              <a:outerShdw blurRad="50800" dist="38100" dir="5400000" algn="ctr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72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9FD890B-7341-4ED4-AC05-F0A9FBE419AD}"/>
                </a:ext>
              </a:extLst>
            </p:cNvPr>
            <p:cNvSpPr txBox="1"/>
            <p:nvPr/>
          </p:nvSpPr>
          <p:spPr>
            <a:xfrm>
              <a:off x="11265005" y="5832435"/>
              <a:ext cx="604223" cy="420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374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ru-RU" altLang="ko-KR" sz="4374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endParaRPr lang="ko-KR" altLang="en-US" sz="4374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7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xmlns="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1" t="-19975" b="-1"/>
          <a:stretch/>
        </p:blipFill>
        <p:spPr bwMode="auto">
          <a:xfrm rot="16200000">
            <a:off x="5850355" y="10746264"/>
            <a:ext cx="2686282" cy="5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32">
            <a:extLst>
              <a:ext uri="{FF2B5EF4-FFF2-40B4-BE49-F238E27FC236}">
                <a16:creationId xmlns:a16="http://schemas.microsoft.com/office/drawing/2014/main" xmlns="" id="{16149485-0246-4A7A-AF5B-6F0894FA356F}"/>
              </a:ext>
            </a:extLst>
          </p:cNvPr>
          <p:cNvGrpSpPr/>
          <p:nvPr/>
        </p:nvGrpSpPr>
        <p:grpSpPr>
          <a:xfrm>
            <a:off x="6810600" y="10016647"/>
            <a:ext cx="13296000" cy="2010885"/>
            <a:chOff x="156829" y="4238569"/>
            <a:chExt cx="4731842" cy="110349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F68CF1D-A132-48F5-8041-165FCEE6F143}"/>
                </a:ext>
              </a:extLst>
            </p:cNvPr>
            <p:cNvSpPr txBox="1"/>
            <p:nvPr/>
          </p:nvSpPr>
          <p:spPr>
            <a:xfrm>
              <a:off x="156829" y="4632703"/>
              <a:ext cx="4708952" cy="70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2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 качестве перспективного направления применения СОМА указаны задачи выявления аномального поведения операторов, объектов управления ICS,</a:t>
              </a:r>
            </a:p>
            <a:p>
              <a:pPr algn="r"/>
              <a:r>
                <a:rPr lang="ru-RU" altLang="ko-KR" sz="2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процессов работы SCADA</a:t>
              </a:r>
              <a:endParaRPr lang="en-US" altLang="ko-KR" sz="2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52974761-561B-48B2-B201-D8A188823A60}"/>
                </a:ext>
              </a:extLst>
            </p:cNvPr>
            <p:cNvSpPr txBox="1"/>
            <p:nvPr/>
          </p:nvSpPr>
          <p:spPr>
            <a:xfrm>
              <a:off x="200944" y="4238569"/>
              <a:ext cx="4687727" cy="29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2915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Перспективы применения СОМА</a:t>
              </a:r>
              <a:endParaRPr lang="ko-KR" altLang="en-US" sz="2915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7428587" y="5579282"/>
            <a:ext cx="6082556" cy="3887513"/>
            <a:chOff x="9616119" y="3002480"/>
            <a:chExt cx="3337882" cy="2133324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08" r="16260" b="10458"/>
            <a:stretch/>
          </p:blipFill>
          <p:spPr>
            <a:xfrm>
              <a:off x="9616119" y="3002480"/>
              <a:ext cx="3337882" cy="21333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230" y="3936861"/>
              <a:ext cx="2152243" cy="1091262"/>
            </a:xfrm>
            <a:prstGeom prst="rect">
              <a:avLst/>
            </a:prstGeom>
          </p:spPr>
        </p:pic>
      </p:grpSp>
      <p:pic>
        <p:nvPicPr>
          <p:cNvPr id="3078" name="Picture 6" descr="https://www.hannovermesse.de/files/001-fs5/media/bilder/1-news-bilder/branchennews/hmi-id06-084br-weidmuell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05" y="9286873"/>
            <a:ext cx="5723920" cy="3636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Заголовок 2"/>
          <p:cNvSpPr txBox="1">
            <a:spLocks/>
          </p:cNvSpPr>
          <p:nvPr/>
        </p:nvSpPr>
        <p:spPr>
          <a:xfrm>
            <a:off x="5993111" y="965096"/>
            <a:ext cx="17504145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rgbClr val="009DD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Положительные результаты апробации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1913080" y="400862"/>
            <a:ext cx="2470919" cy="80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12" descr="ttp://www.spbstu.ru/university/organizational-documents/corporate-identity/identity-files/logo_vert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70" y="19674"/>
            <a:ext cx="2094230" cy="209423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96270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GAZINFORMSERVIS_COLOR">
      <a:dk1>
        <a:srgbClr val="6B6B6B"/>
      </a:dk1>
      <a:lt1>
        <a:srgbClr val="FFFFFF"/>
      </a:lt1>
      <a:dk2>
        <a:srgbClr val="00A5DC"/>
      </a:dk2>
      <a:lt2>
        <a:srgbClr val="FFFFFF"/>
      </a:lt2>
      <a:accent1>
        <a:srgbClr val="00A5DC"/>
      </a:accent1>
      <a:accent2>
        <a:srgbClr val="007CA5"/>
      </a:accent2>
      <a:accent3>
        <a:srgbClr val="7CCAEB"/>
      </a:accent3>
      <a:accent4>
        <a:srgbClr val="AFCE66"/>
      </a:accent4>
      <a:accent5>
        <a:srgbClr val="05ACAF"/>
      </a:accent5>
      <a:accent6>
        <a:srgbClr val="FF8066"/>
      </a:accent6>
      <a:hlink>
        <a:srgbClr val="D4E5F6"/>
      </a:hlink>
      <a:folHlink>
        <a:srgbClr val="E8F0F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47600</TotalTime>
  <Words>3083</Words>
  <Application>Microsoft Office PowerPoint</Application>
  <PresentationFormat>Произвольный</PresentationFormat>
  <Paragraphs>303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30" baseType="lpstr">
      <vt:lpstr>Arial Unicode MS</vt:lpstr>
      <vt:lpstr>맑은 고딕</vt:lpstr>
      <vt:lpstr>Aharoni</vt:lpstr>
      <vt:lpstr>Arial</vt:lpstr>
      <vt:lpstr>Arial Narrow</vt:lpstr>
      <vt:lpstr>Calibri</vt:lpstr>
      <vt:lpstr>Calibri Light</vt:lpstr>
      <vt:lpstr>Helvetica Neue Bold Condensed</vt:lpstr>
      <vt:lpstr>Helvetica Neue Light</vt:lpstr>
      <vt:lpstr>Impact</vt:lpstr>
      <vt:lpstr>Lato Light</vt:lpstr>
      <vt:lpstr>Meiryo</vt:lpstr>
      <vt:lpstr>Segoe UI</vt:lpstr>
      <vt:lpstr>Segoe UI Semibold</vt:lpstr>
      <vt:lpstr>Times New Roman</vt:lpstr>
      <vt:lpstr>Тема Office</vt:lpstr>
      <vt:lpstr>1_Тема Office</vt:lpstr>
      <vt:lpstr>СОВРЕМЕННЫЕ ТЕХНОЛОГИИ АНАЛИТИКИ В КИБЕРБЕЗОПАСНОСТИ</vt:lpstr>
      <vt:lpstr>Презентация PowerPoint</vt:lpstr>
      <vt:lpstr>Заинтересованные стороны</vt:lpstr>
      <vt:lpstr>Встроенная безопасность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nikolashin-y@gaz-is.ru</dc:creator>
  <cp:lastModifiedBy>ARENDAMEDIA</cp:lastModifiedBy>
  <cp:revision>1948</cp:revision>
  <cp:lastPrinted>2019-03-25T07:24:11Z</cp:lastPrinted>
  <dcterms:created xsi:type="dcterms:W3CDTF">2018-02-13T12:35:35Z</dcterms:created>
  <dcterms:modified xsi:type="dcterms:W3CDTF">2019-10-02T09:33:01Z</dcterms:modified>
</cp:coreProperties>
</file>