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7"/>
    <p:sldMasterId id="2147496501" r:id="rId8"/>
    <p:sldMasterId id="2147496509" r:id="rId9"/>
    <p:sldMasterId id="2147496522" r:id="rId10"/>
  </p:sldMasterIdLst>
  <p:notesMasterIdLst>
    <p:notesMasterId r:id="rId29"/>
  </p:notesMasterIdLst>
  <p:handoutMasterIdLst>
    <p:handoutMasterId r:id="rId30"/>
  </p:handoutMasterIdLst>
  <p:sldIdLst>
    <p:sldId id="722" r:id="rId11"/>
    <p:sldId id="713" r:id="rId12"/>
    <p:sldId id="724" r:id="rId13"/>
    <p:sldId id="715" r:id="rId14"/>
    <p:sldId id="716" r:id="rId15"/>
    <p:sldId id="717" r:id="rId16"/>
    <p:sldId id="718" r:id="rId17"/>
    <p:sldId id="719" r:id="rId18"/>
    <p:sldId id="720" r:id="rId19"/>
    <p:sldId id="721" r:id="rId20"/>
    <p:sldId id="723" r:id="rId21"/>
    <p:sldId id="726" r:id="rId22"/>
    <p:sldId id="712" r:id="rId23"/>
    <p:sldId id="711" r:id="rId24"/>
    <p:sldId id="708" r:id="rId25"/>
    <p:sldId id="727" r:id="rId26"/>
    <p:sldId id="725" r:id="rId27"/>
    <p:sldId id="704" r:id="rId28"/>
  </p:sldIdLst>
  <p:sldSz cx="9144000" cy="5143500" type="screen16x9"/>
  <p:notesSz cx="6808788" cy="9940925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3916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1006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097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187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451" algn="l" defTabSz="9141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542" algn="l" defTabSz="9141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632" algn="l" defTabSz="9141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722" algn="l" defTabSz="9141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FF"/>
    <a:srgbClr val="10181B"/>
    <a:srgbClr val="FBFBFB"/>
    <a:srgbClr val="002846"/>
    <a:srgbClr val="003964"/>
    <a:srgbClr val="008698"/>
    <a:srgbClr val="FF8C95"/>
    <a:srgbClr val="BF0000"/>
    <a:srgbClr val="0A7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3" autoAdjust="0"/>
    <p:restoredTop sz="99887" autoAdjust="0"/>
  </p:normalViewPr>
  <p:slideViewPr>
    <p:cSldViewPr snapToObjects="1" showGuides="1">
      <p:cViewPr>
        <p:scale>
          <a:sx n="75" d="100"/>
          <a:sy n="75" d="100"/>
        </p:scale>
        <p:origin x="-2946" y="-1386"/>
      </p:cViewPr>
      <p:guideLst>
        <p:guide orient="horz" pos="3117"/>
        <p:guide orient="horz" pos="1620"/>
        <p:guide orient="horz" pos="486"/>
        <p:guide orient="horz" pos="3003"/>
        <p:guide orient="horz" pos="350"/>
        <p:guide orient="horz" pos="2867"/>
        <p:guide orient="horz" pos="3230"/>
        <p:guide orient="horz" pos="2822"/>
        <p:guide orient="horz" pos="758"/>
        <p:guide orient="horz" pos="1552"/>
        <p:guide pos="5670"/>
        <p:guide pos="90"/>
        <p:guide pos="5408"/>
        <p:guide pos="363"/>
        <p:guide pos="2880"/>
        <p:guide pos="5759"/>
        <p:guide pos="204"/>
        <p:guide pos="3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3240" y="-90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9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09CC94-F945-4520-B5D9-49E2C4B32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0" rIns="91406" bIns="457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D765CA-4491-4314-B37F-A6B75991D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8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39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10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80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518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627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5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0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6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213" y="735013"/>
            <a:ext cx="6667500" cy="3751262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E6AA5-2A0C-4393-9B85-00252E4B318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2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830772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23"/>
          <p:cNvSpPr>
            <a:spLocks noGrp="1"/>
          </p:cNvSpPr>
          <p:nvPr>
            <p:ph type="body" sz="quarter" idx="12" hasCustomPrompt="1"/>
          </p:nvPr>
        </p:nvSpPr>
        <p:spPr>
          <a:xfrm>
            <a:off x="1460501" y="4299942"/>
            <a:ext cx="5991819" cy="23043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Спикер, дата</a:t>
            </a:r>
            <a:endParaRPr lang="ru-RU" dirty="0"/>
          </a:p>
        </p:txBody>
      </p:sp>
      <p:sp>
        <p:nvSpPr>
          <p:cNvPr id="12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460501" y="1887674"/>
            <a:ext cx="5991819" cy="9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02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3" name="Текст 23"/>
          <p:cNvSpPr>
            <a:spLocks noGrp="1"/>
          </p:cNvSpPr>
          <p:nvPr>
            <p:ph type="body" sz="quarter" idx="11" hasCustomPrompt="1"/>
          </p:nvPr>
        </p:nvSpPr>
        <p:spPr>
          <a:xfrm>
            <a:off x="1460501" y="2859674"/>
            <a:ext cx="5991819" cy="9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59" y="771638"/>
            <a:ext cx="194790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500023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552541" y="951571"/>
            <a:ext cx="6532120" cy="7714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02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9" name="Объект 13"/>
          <p:cNvSpPr>
            <a:spLocks noGrp="1"/>
          </p:cNvSpPr>
          <p:nvPr>
            <p:ph sz="quarter" idx="14"/>
          </p:nvPr>
        </p:nvSpPr>
        <p:spPr>
          <a:xfrm>
            <a:off x="1272587" y="1722998"/>
            <a:ext cx="5812074" cy="2256765"/>
          </a:xfrm>
          <a:prstGeom prst="rect">
            <a:avLst/>
          </a:prstGeom>
        </p:spPr>
        <p:txBody>
          <a:bodyPr lIns="0" tIns="0" rIns="0" bIns="0"/>
          <a:lstStyle>
            <a:lvl1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400"/>
            </a:lvl1pPr>
            <a:lvl2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700"/>
            </a:lvl2pPr>
            <a:lvl3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700"/>
            </a:lvl3pPr>
            <a:lvl4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700"/>
            </a:lvl4pPr>
            <a:lvl5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pic>
        <p:nvPicPr>
          <p:cNvPr id="6" name="Picture 10" descr="D:\Работа\НИПИГАЗ\огонь_прозрачный.wmf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4006"/>
          <a:stretch/>
        </p:blipFill>
        <p:spPr bwMode="auto">
          <a:xfrm>
            <a:off x="8254482" y="-7938"/>
            <a:ext cx="9014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vvv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5" y="4948034"/>
            <a:ext cx="273785" cy="1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1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595232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460502" y="2178364"/>
            <a:ext cx="5991819" cy="77142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l" defTabSz="102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приложение</a:t>
            </a:r>
          </a:p>
        </p:txBody>
      </p:sp>
      <p:pic>
        <p:nvPicPr>
          <p:cNvPr id="7" name="Picture 10" descr="D:\Работа\НИПИГАЗ\огонь_прозрачный.wmf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4006"/>
          <a:stretch/>
        </p:blipFill>
        <p:spPr bwMode="auto">
          <a:xfrm>
            <a:off x="8254482" y="-7938"/>
            <a:ext cx="9014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vvv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5" y="4948034"/>
            <a:ext cx="273785" cy="1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14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142875" y="761999"/>
            <a:ext cx="8856000" cy="3998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r>
              <a:rPr lang="ru-RU" dirty="0" smtClean="0"/>
              <a:t>Текст</a:t>
            </a:r>
          </a:p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80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нумерир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142875" y="761999"/>
            <a:ext cx="8856000" cy="3998913"/>
          </a:xfrm>
        </p:spPr>
        <p:txBody>
          <a:bodyPr/>
          <a:lstStyle>
            <a:lvl1pPr marL="180000" indent="-180000"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r>
              <a:rPr lang="ru-RU" dirty="0" smtClean="0"/>
              <a:t>Текст</a:t>
            </a:r>
          </a:p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41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6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 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9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2" descr="C:\Users\PomelovAN\Desktop\Новые шаблоны для внутренней и внешней презентации\ppt pic\SIBUR_12324_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5142391"/>
          </a:xfrm>
          <a:prstGeom prst="rect">
            <a:avLst/>
          </a:prstGeom>
          <a:gradFill>
            <a:gsLst>
              <a:gs pos="25000">
                <a:srgbClr val="008C95">
                  <a:alpha val="75000"/>
                </a:srgbClr>
              </a:gs>
              <a:gs pos="100000">
                <a:srgbClr val="008C95">
                  <a:alpha val="65000"/>
                </a:srgbClr>
              </a:gs>
            </a:gsLst>
            <a:lin ang="2700000" scaled="0"/>
          </a:gradFill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1635" y="1400499"/>
            <a:ext cx="7216570" cy="1441767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>
            <a:lvl1pPr>
              <a:defRPr lang="ru-RU" sz="2800" b="1" i="0" u="none" spc="0" baseline="0" dirty="0" smtClean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630" y="2842265"/>
            <a:ext cx="7224190" cy="411480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41431" y="3474720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Докладчик: Иванов Иван Иванович</a:t>
            </a:r>
            <a:br>
              <a:rPr lang="ru-RU" dirty="0"/>
            </a:br>
            <a:r>
              <a:rPr lang="ru-RU" dirty="0"/>
              <a:t>Должность</a:t>
            </a:r>
          </a:p>
          <a:p>
            <a:pPr lvl="0"/>
            <a:r>
              <a:rPr lang="ru-RU" dirty="0"/>
              <a:t>Отдел. Подразделение</a:t>
            </a:r>
          </a:p>
          <a:p>
            <a:pPr lvl="0"/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90470" y="3474720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проведения презентации.</a:t>
            </a:r>
          </a:p>
          <a:p>
            <a:pPr lvl="0"/>
            <a:r>
              <a:rPr lang="ru-RU" dirty="0"/>
              <a:t>Москва  08.08.2017г.</a:t>
            </a:r>
          </a:p>
          <a:p>
            <a:pPr lvl="0"/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1446105"/>
              </p:ext>
            </p:ext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35" y="411515"/>
            <a:ext cx="1801282" cy="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4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397198"/>
              </p:ext>
            </p:extLst>
          </p:nvPr>
        </p:nvGraphicFramePr>
        <p:xfrm>
          <a:off x="1481" y="1203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" y="1203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F1CE5C0-FE77-4286-9E29-C28F457111DB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3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810470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9" y="791500"/>
            <a:ext cx="8500815" cy="38086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2B3B348-C53D-4142-A1EF-01F61929DCA8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30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1328550"/>
              </p:ext>
            </p:ext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A9E7BBC-B22B-4A43-9DA3-6DE668AE7342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3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248359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552541" y="951571"/>
            <a:ext cx="6532120" cy="7714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02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9" name="Объект 13"/>
          <p:cNvSpPr>
            <a:spLocks noGrp="1"/>
          </p:cNvSpPr>
          <p:nvPr>
            <p:ph sz="quarter" idx="14"/>
          </p:nvPr>
        </p:nvSpPr>
        <p:spPr>
          <a:xfrm>
            <a:off x="1272587" y="1722998"/>
            <a:ext cx="5812074" cy="2256765"/>
          </a:xfrm>
          <a:prstGeom prst="rect">
            <a:avLst/>
          </a:prstGeom>
        </p:spPr>
        <p:txBody>
          <a:bodyPr lIns="0" tIns="0" rIns="0" bIns="0"/>
          <a:lstStyle>
            <a:lvl1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400"/>
            </a:lvl1pPr>
            <a:lvl2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700"/>
            </a:lvl2pPr>
            <a:lvl3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700"/>
            </a:lvl3pPr>
            <a:lvl4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700"/>
            </a:lvl4pPr>
            <a:lvl5pPr marL="326532" indent="-326532">
              <a:spcBef>
                <a:spcPts val="429"/>
              </a:spcBef>
              <a:buClr>
                <a:schemeClr val="accent1"/>
              </a:buClr>
              <a:buFont typeface="+mj-lt"/>
              <a:buAutoNum type="arabicPeriod"/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pic>
        <p:nvPicPr>
          <p:cNvPr id="11" name="Рисунок 10" descr="vvv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5" y="4948034"/>
            <a:ext cx="273785" cy="1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01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409451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41" y="791500"/>
            <a:ext cx="2637293" cy="38086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1"/>
          </p:nvPr>
        </p:nvSpPr>
        <p:spPr>
          <a:xfrm>
            <a:off x="3225016" y="789232"/>
            <a:ext cx="2736304" cy="38086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2"/>
          </p:nvPr>
        </p:nvSpPr>
        <p:spPr>
          <a:xfrm>
            <a:off x="6153512" y="789232"/>
            <a:ext cx="2736304" cy="38086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fld id="{78D8574B-3FAD-49DB-A01F-C1E57418DAFB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31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9244829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1"/>
          </p:nvPr>
        </p:nvSpPr>
        <p:spPr>
          <a:xfrm>
            <a:off x="397829" y="1276612"/>
            <a:ext cx="8241901" cy="3450451"/>
          </a:xfrm>
        </p:spPr>
        <p:txBody>
          <a:bodyPr numCol="6"/>
          <a:lstStyle>
            <a:lvl1pPr marL="0" marR="0" indent="0" algn="l" defTabSz="91384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lang="ru-RU" sz="900" dirty="0"/>
            </a:lvl1pPr>
            <a:lvl4pPr marL="842223" indent="0">
              <a:buNone/>
              <a:defRPr/>
            </a:lvl4pPr>
            <a:lvl5pPr marL="1092323" indent="0">
              <a:buNone/>
              <a:defRPr/>
            </a:lvl5pPr>
          </a:lstStyle>
          <a:p>
            <a:pPr marL="0" marR="0" lvl="0" indent="0" algn="l" defTabSz="91384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00051" y="652572"/>
            <a:ext cx="261059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7"/>
          </p:nvPr>
        </p:nvSpPr>
        <p:spPr>
          <a:xfrm>
            <a:off x="3192398" y="655247"/>
            <a:ext cx="2632787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>
          <a:xfrm>
            <a:off x="6006944" y="655247"/>
            <a:ext cx="2632787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r"/>
            <a:fld id="{44E9D08A-60D6-41FC-8DB4-7302F4600DCA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4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0055" y="1047753"/>
            <a:ext cx="4210050" cy="355044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 b="0"/>
            </a:lvl4pPr>
            <a:lvl5pPr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657730" y="1047753"/>
            <a:ext cx="4210050" cy="355044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 b="0"/>
            </a:lvl4pPr>
            <a:lvl5pPr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7165BEB3-007A-4AC5-9BB0-925AF94E79C4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9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1027511"/>
            <a:ext cx="4154439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050" y="1507331"/>
            <a:ext cx="4154439" cy="307419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1710" y="1027511"/>
            <a:ext cx="4156071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1710" y="1507331"/>
            <a:ext cx="4156071" cy="307419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2A6A805-07B2-4A7F-94E7-7CA5524AC106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6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897105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8B95"/>
              </a:gs>
              <a:gs pos="100000">
                <a:srgbClr val="008B95">
                  <a:alpha val="50000"/>
                </a:srgbClr>
              </a:gs>
            </a:gsLst>
            <a:lin ang="270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85" tIns="45690" rIns="91385" bIns="45690" numCol="1" rtlCol="0" anchor="t" anchorCtr="0" compatLnSpc="1">
            <a:prstTxWarp prst="textNoShape">
              <a:avLst/>
            </a:prstTxWarp>
          </a:bodyPr>
          <a:lstStyle/>
          <a:p>
            <a:pPr defTabSz="913842"/>
            <a:endParaRPr lang="ru-RU" b="1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302274" y="82159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2274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74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02274" y="3381390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02274" y="1637115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02274" y="2070502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74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74" y="2944422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74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74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77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302277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02277" y="3381393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7" y="1637115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02277" y="2070502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7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7" y="2944422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7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7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7" name="Picture 268" descr="C:\Users\PomelovAN\Desktop\Новые шаблоны для внутренней и внешней презентации\ppt pic\SIBUR_12324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" y="2635238"/>
            <a:ext cx="429058" cy="25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 bwMode="auto">
          <a:xfrm>
            <a:off x="6134100" y="4785030"/>
            <a:ext cx="30099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gradFill flip="none" rotWithShape="1">
              <a:gsLst>
                <a:gs pos="0">
                  <a:schemeClr val="bg1"/>
                </a:gs>
                <a:gs pos="38000">
                  <a:schemeClr val="bg1">
                    <a:alpha val="27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223" descr="C:\Users\PomelovAN\Desktop\Новые шаблоны для внутренней и внешней презентации\ppt pic\SIBUR_12324_6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545" y="0"/>
            <a:ext cx="505456" cy="2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88" y="4883946"/>
            <a:ext cx="865961" cy="163649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4E804A3-C6EF-442F-8928-B41AF1557B77}" type="datetime1">
              <a:rPr lang="ru-RU" smtClean="0">
                <a:solidFill>
                  <a:prstClr val="white"/>
                </a:solidFill>
              </a:rPr>
              <a:pPr algn="r"/>
              <a:t>02.10.2018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09D24-CFEE-4DA9-92EC-CA09FEF1E43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ОБЛОЖКА как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5280577"/>
              </p:ext>
            </p:ext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2938" y="0"/>
            <a:ext cx="9144000" cy="5149850"/>
          </a:xfrm>
          <a:prstGeom prst="rect">
            <a:avLst/>
          </a:prstGeom>
          <a:gradFill>
            <a:gsLst>
              <a:gs pos="0">
                <a:srgbClr val="008B95">
                  <a:alpha val="59000"/>
                  <a:lumMod val="94000"/>
                </a:srgbClr>
              </a:gs>
              <a:gs pos="100000">
                <a:srgbClr val="008B95">
                  <a:alpha val="20000"/>
                  <a:lumMod val="71000"/>
                  <a:lumOff val="29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85" tIns="45690" rIns="91385" bIns="45690" numCol="1" rtlCol="0" anchor="t" anchorCtr="0" compatLnSpc="1">
            <a:prstTxWarp prst="textNoShape">
              <a:avLst/>
            </a:prstTxWarp>
          </a:bodyPr>
          <a:lstStyle/>
          <a:p>
            <a:pPr defTabSz="913842"/>
            <a:endParaRPr lang="ru-RU" b="1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C7B08D5-A20D-4EB1-A929-A700BA522918}" type="datetime1">
              <a:rPr lang="ru-RU" smtClean="0">
                <a:solidFill>
                  <a:prstClr val="white"/>
                </a:solidFill>
              </a:rPr>
              <a:pPr algn="r"/>
              <a:t>02.10.2018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09D24-CFEE-4DA9-92EC-CA09FEF1E43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2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1" y="3022600"/>
            <a:ext cx="4945680" cy="774322"/>
          </a:xfrm>
        </p:spPr>
        <p:txBody>
          <a:bodyPr tIns="0" rIns="0" bIns="0"/>
          <a:lstStyle>
            <a:lvl1pPr marL="0" indent="0" algn="l">
              <a:buNone/>
              <a:defRPr sz="9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9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1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8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3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6" y="324829"/>
            <a:ext cx="1296000" cy="24545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5726908" y="4659165"/>
            <a:ext cx="3417093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8" y="4659173"/>
            <a:ext cx="3834231" cy="6337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Изображение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3"/>
          <a:stretch/>
        </p:blipFill>
        <p:spPr>
          <a:xfrm>
            <a:off x="320048" y="508516"/>
            <a:ext cx="2972669" cy="3949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005" y="1482733"/>
            <a:ext cx="4960596" cy="1076325"/>
          </a:xfrm>
        </p:spPr>
        <p:txBody>
          <a:bodyPr/>
          <a:lstStyle>
            <a:lvl1pPr>
              <a:defRPr lang="ru-RU" sz="18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0" y="3971529"/>
            <a:ext cx="4939160" cy="436960"/>
          </a:xfrm>
        </p:spPr>
        <p:txBody>
          <a:bodyPr/>
          <a:lstStyle>
            <a:lvl1pPr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046722" y="4518291"/>
            <a:ext cx="1489005" cy="211969"/>
          </a:xfrm>
          <a:prstGeom prst="rect">
            <a:avLst/>
          </a:prstGeom>
          <a:noFill/>
        </p:spPr>
        <p:txBody>
          <a:bodyPr wrap="none" lIns="69927" tIns="34966" rIns="69927" bIns="34966" rtlCol="0">
            <a:spAutoFit/>
          </a:bodyPr>
          <a:lstStyle/>
          <a:p>
            <a:pPr algn="ctr" defTabSz="595848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rgbClr val="008C95"/>
                </a:solidFill>
                <a:latin typeface="Arial"/>
                <a:cs typeface="+mn-cs"/>
              </a:rPr>
              <a:t>ПАО «СИБУР Холдинг»</a:t>
            </a:r>
            <a:endParaRPr lang="ru-RU" sz="900" b="1" dirty="0">
              <a:solidFill>
                <a:srgbClr val="008C95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36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2" descr="C:\Users\PomelovAN\Desktop\Новые шаблоны для внутренней и внешней презентации\ppt pic\SIBUR_12324_m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44000" cy="5142391"/>
          </a:xfrm>
          <a:prstGeom prst="rect">
            <a:avLst/>
          </a:prstGeom>
          <a:gradFill>
            <a:gsLst>
              <a:gs pos="25000">
                <a:srgbClr val="008C95">
                  <a:alpha val="75000"/>
                </a:srgbClr>
              </a:gs>
              <a:gs pos="100000">
                <a:srgbClr val="008C95">
                  <a:alpha val="65000"/>
                </a:srgbClr>
              </a:gs>
            </a:gsLst>
            <a:lin ang="2700000" scaled="0"/>
          </a:gradFill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1635" y="1400500"/>
            <a:ext cx="7216570" cy="1441767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>
            <a:lvl1pPr>
              <a:defRPr lang="ru-RU" sz="2800" b="1" i="0" u="none" spc="0" baseline="0" dirty="0" smtClean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630" y="2842265"/>
            <a:ext cx="7224190" cy="411480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6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41431" y="3474721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Докладчик: Иванов Иван Иванович</a:t>
            </a:r>
            <a:br>
              <a:rPr lang="ru-RU" dirty="0"/>
            </a:br>
            <a:r>
              <a:rPr lang="ru-RU" dirty="0"/>
              <a:t>Должность</a:t>
            </a:r>
          </a:p>
          <a:p>
            <a:pPr lvl="0"/>
            <a:r>
              <a:rPr lang="ru-RU" dirty="0"/>
              <a:t>Отдел. Подразделение</a:t>
            </a:r>
          </a:p>
          <a:p>
            <a:pPr lvl="0"/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90472" y="3474721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проведения презентации.</a:t>
            </a:r>
          </a:p>
          <a:p>
            <a:pPr lvl="0"/>
            <a:r>
              <a:rPr lang="ru-RU" dirty="0"/>
              <a:t>Москва  08.08.2017г.</a:t>
            </a:r>
          </a:p>
          <a:p>
            <a:pPr lvl="0"/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4310366"/>
              </p:ext>
            </p:extLst>
          </p:nvPr>
        </p:nvGraphicFramePr>
        <p:xfrm>
          <a:off x="1595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5" y="159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35" y="411515"/>
            <a:ext cx="1801282" cy="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13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2" descr="C:\Users\PomelovAN\Desktop\Новые шаблоны для внутренней и внешней презентации\ppt pic\SIBUR_12324_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5142391"/>
          </a:xfrm>
          <a:prstGeom prst="rect">
            <a:avLst/>
          </a:prstGeom>
          <a:gradFill>
            <a:gsLst>
              <a:gs pos="25000">
                <a:srgbClr val="008C95">
                  <a:alpha val="75000"/>
                </a:srgbClr>
              </a:gs>
              <a:gs pos="100000">
                <a:srgbClr val="008C95">
                  <a:alpha val="65000"/>
                </a:srgbClr>
              </a:gs>
            </a:gsLst>
            <a:lin ang="2700000" scaled="0"/>
          </a:gradFill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1635" y="1400499"/>
            <a:ext cx="7216570" cy="1441767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>
            <a:lvl1pPr>
              <a:defRPr lang="ru-RU" sz="2800" b="1" i="0" u="none" spc="0" baseline="0" dirty="0" smtClean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630" y="2842265"/>
            <a:ext cx="7224190" cy="411480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41431" y="3474720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Докладчик: Иванов Иван Иванович</a:t>
            </a:r>
            <a:br>
              <a:rPr lang="ru-RU" dirty="0"/>
            </a:br>
            <a:r>
              <a:rPr lang="ru-RU" dirty="0"/>
              <a:t>Должность</a:t>
            </a:r>
          </a:p>
          <a:p>
            <a:pPr lvl="0"/>
            <a:r>
              <a:rPr lang="ru-RU" dirty="0"/>
              <a:t>Отдел. Подразделение</a:t>
            </a:r>
          </a:p>
          <a:p>
            <a:pPr lvl="0"/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90470" y="3474720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проведения презентации.</a:t>
            </a:r>
          </a:p>
          <a:p>
            <a:pPr lvl="0"/>
            <a:r>
              <a:rPr lang="ru-RU" dirty="0"/>
              <a:t>Москва  08.08.2017г.</a:t>
            </a:r>
          </a:p>
          <a:p>
            <a:pPr lvl="0"/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4248547"/>
              </p:ext>
            </p:ext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35" y="411515"/>
            <a:ext cx="1801282" cy="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5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3620307"/>
              </p:ext>
            </p:extLst>
          </p:nvPr>
        </p:nvGraphicFramePr>
        <p:xfrm>
          <a:off x="1481" y="1203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" y="1203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F1CE5C0-FE77-4286-9E29-C28F457111DB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8352016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460502" y="2178364"/>
            <a:ext cx="5991819" cy="77142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l" defTabSz="102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7691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2153638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9" y="791500"/>
            <a:ext cx="8500815" cy="38086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2B3B348-C53D-4142-A1EF-01F61929DCA8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3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2148583"/>
              </p:ext>
            </p:ext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A9E7BBC-B22B-4A43-9DA3-6DE668AE7342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3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7399209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41" y="791500"/>
            <a:ext cx="2637293" cy="38086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1"/>
          </p:nvPr>
        </p:nvSpPr>
        <p:spPr>
          <a:xfrm>
            <a:off x="3225016" y="789232"/>
            <a:ext cx="2736304" cy="38086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2"/>
          </p:nvPr>
        </p:nvSpPr>
        <p:spPr>
          <a:xfrm>
            <a:off x="6153512" y="789232"/>
            <a:ext cx="2736304" cy="38086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fld id="{78D8574B-3FAD-49DB-A01F-C1E57418DAFB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0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0765869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1"/>
          </p:nvPr>
        </p:nvSpPr>
        <p:spPr>
          <a:xfrm>
            <a:off x="397829" y="1276612"/>
            <a:ext cx="8241901" cy="3450451"/>
          </a:xfrm>
        </p:spPr>
        <p:txBody>
          <a:bodyPr numCol="6"/>
          <a:lstStyle>
            <a:lvl1pPr marL="0" marR="0" indent="0" algn="l" defTabSz="91384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lang="ru-RU" sz="900" dirty="0"/>
            </a:lvl1pPr>
            <a:lvl4pPr marL="842223" indent="0">
              <a:buNone/>
              <a:defRPr/>
            </a:lvl4pPr>
            <a:lvl5pPr marL="1092323" indent="0">
              <a:buNone/>
              <a:defRPr/>
            </a:lvl5pPr>
          </a:lstStyle>
          <a:p>
            <a:pPr marL="0" marR="0" lvl="0" indent="0" algn="l" defTabSz="91384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00051" y="652572"/>
            <a:ext cx="261059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7"/>
          </p:nvPr>
        </p:nvSpPr>
        <p:spPr>
          <a:xfrm>
            <a:off x="3192398" y="655247"/>
            <a:ext cx="2632787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>
          <a:xfrm>
            <a:off x="6006944" y="655247"/>
            <a:ext cx="2632787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r"/>
            <a:fld id="{44E9D08A-60D6-41FC-8DB4-7302F4600DCA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18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0055" y="1047753"/>
            <a:ext cx="4210050" cy="355044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 b="0"/>
            </a:lvl4pPr>
            <a:lvl5pPr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657730" y="1047753"/>
            <a:ext cx="4210050" cy="355044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 b="0"/>
            </a:lvl4pPr>
            <a:lvl5pPr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7165BEB3-007A-4AC5-9BB0-925AF94E79C4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1027511"/>
            <a:ext cx="4154439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050" y="1507331"/>
            <a:ext cx="4154439" cy="307419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1710" y="1027511"/>
            <a:ext cx="4156071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89273" indent="0">
              <a:buNone/>
              <a:defRPr sz="1700" b="1"/>
            </a:lvl2pPr>
            <a:lvl3pPr marL="778547" indent="0">
              <a:buNone/>
              <a:defRPr sz="1500" b="1"/>
            </a:lvl3pPr>
            <a:lvl4pPr marL="1167821" indent="0">
              <a:buNone/>
              <a:defRPr sz="1400" b="1"/>
            </a:lvl4pPr>
            <a:lvl5pPr marL="1557098" indent="0">
              <a:buNone/>
              <a:defRPr sz="1400" b="1"/>
            </a:lvl5pPr>
            <a:lvl6pPr marL="1946369" indent="0">
              <a:buNone/>
              <a:defRPr sz="1400" b="1"/>
            </a:lvl6pPr>
            <a:lvl7pPr marL="2335644" indent="0">
              <a:buNone/>
              <a:defRPr sz="1400" b="1"/>
            </a:lvl7pPr>
            <a:lvl8pPr marL="2724915" indent="0">
              <a:buNone/>
              <a:defRPr sz="1400" b="1"/>
            </a:lvl8pPr>
            <a:lvl9pPr marL="31141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1710" y="1507331"/>
            <a:ext cx="4156071" cy="307419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2A6A805-07B2-4A7F-94E7-7CA5524AC106}" type="datetime1">
              <a:rPr lang="ru-RU">
                <a:solidFill>
                  <a:srgbClr val="008C95"/>
                </a:solidFill>
              </a:rPr>
              <a:pPr algn="r"/>
              <a:t>02.10.2018</a:t>
            </a:fld>
            <a:endParaRPr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0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317785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8B95"/>
              </a:gs>
              <a:gs pos="100000">
                <a:srgbClr val="008B95">
                  <a:alpha val="50000"/>
                </a:srgbClr>
              </a:gs>
            </a:gsLst>
            <a:lin ang="270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85" tIns="45690" rIns="91385" bIns="45690" numCol="1" rtlCol="0" anchor="t" anchorCtr="0" compatLnSpc="1">
            <a:prstTxWarp prst="textNoShape">
              <a:avLst/>
            </a:prstTxWarp>
          </a:bodyPr>
          <a:lstStyle/>
          <a:p>
            <a:pPr defTabSz="913842"/>
            <a:endParaRPr lang="ru-RU" b="1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302274" y="82159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2274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74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02274" y="3381390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02274" y="1637115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02274" y="2070502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74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74" y="2944422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74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74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77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302277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02277" y="3381393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7" y="1637115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02277" y="2070502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7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7" y="2944422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7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7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7" name="Picture 268" descr="C:\Users\PomelovAN\Desktop\Новые шаблоны для внутренней и внешней презентации\ppt pic\SIBUR_12324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" y="2635238"/>
            <a:ext cx="429058" cy="25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 bwMode="auto">
          <a:xfrm>
            <a:off x="6134100" y="4785030"/>
            <a:ext cx="30099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gradFill flip="none" rotWithShape="1">
              <a:gsLst>
                <a:gs pos="0">
                  <a:schemeClr val="bg1"/>
                </a:gs>
                <a:gs pos="38000">
                  <a:schemeClr val="bg1">
                    <a:alpha val="27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223" descr="C:\Users\PomelovAN\Desktop\Новые шаблоны для внутренней и внешней презентации\ppt pic\SIBUR_12324_6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545" y="0"/>
            <a:ext cx="505456" cy="2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88" y="4883946"/>
            <a:ext cx="865961" cy="163649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4E804A3-C6EF-442F-8928-B41AF1557B77}" type="datetime1">
              <a:rPr lang="ru-RU" smtClean="0">
                <a:solidFill>
                  <a:prstClr val="white"/>
                </a:solidFill>
              </a:rPr>
              <a:pPr algn="r"/>
              <a:t>02.10.2018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09D24-CFEE-4DA9-92EC-CA09FEF1E43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2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ОБЛОЖКА как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0660667"/>
              </p:ext>
            </p:ext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2938" y="0"/>
            <a:ext cx="9144000" cy="5149850"/>
          </a:xfrm>
          <a:prstGeom prst="rect">
            <a:avLst/>
          </a:prstGeom>
          <a:gradFill>
            <a:gsLst>
              <a:gs pos="0">
                <a:srgbClr val="008B95">
                  <a:alpha val="59000"/>
                  <a:lumMod val="94000"/>
                </a:srgbClr>
              </a:gs>
              <a:gs pos="100000">
                <a:srgbClr val="008B95">
                  <a:alpha val="20000"/>
                  <a:lumMod val="71000"/>
                  <a:lumOff val="29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85" tIns="45690" rIns="91385" bIns="45690" numCol="1" rtlCol="0" anchor="t" anchorCtr="0" compatLnSpc="1">
            <a:prstTxWarp prst="textNoShape">
              <a:avLst/>
            </a:prstTxWarp>
          </a:bodyPr>
          <a:lstStyle/>
          <a:p>
            <a:pPr defTabSz="913842"/>
            <a:endParaRPr lang="ru-RU" b="1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6C7B08D5-A20D-4EB1-A929-A700BA522918}" type="datetime1">
              <a:rPr lang="ru-RU" smtClean="0">
                <a:solidFill>
                  <a:prstClr val="white"/>
                </a:solidFill>
              </a:rPr>
              <a:pPr algn="r"/>
              <a:t>02.10.2018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09D24-CFEE-4DA9-92EC-CA09FEF1E43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1" y="3022600"/>
            <a:ext cx="4945680" cy="774322"/>
          </a:xfrm>
        </p:spPr>
        <p:txBody>
          <a:bodyPr tIns="0" rIns="0" bIns="0"/>
          <a:lstStyle>
            <a:lvl1pPr marL="0" indent="0" algn="l">
              <a:buNone/>
              <a:defRPr sz="9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9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1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8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3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6" y="324829"/>
            <a:ext cx="1296000" cy="24545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5726908" y="4659165"/>
            <a:ext cx="3417093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8" y="4659173"/>
            <a:ext cx="3834231" cy="6337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Изображение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3"/>
          <a:stretch/>
        </p:blipFill>
        <p:spPr>
          <a:xfrm>
            <a:off x="320048" y="508516"/>
            <a:ext cx="2972669" cy="3949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005" y="1482733"/>
            <a:ext cx="4960596" cy="1076325"/>
          </a:xfrm>
        </p:spPr>
        <p:txBody>
          <a:bodyPr/>
          <a:lstStyle>
            <a:lvl1pPr>
              <a:defRPr lang="ru-RU" sz="18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0" y="3971529"/>
            <a:ext cx="4939160" cy="436960"/>
          </a:xfrm>
        </p:spPr>
        <p:txBody>
          <a:bodyPr/>
          <a:lstStyle>
            <a:lvl1pPr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046722" y="4518291"/>
            <a:ext cx="1489005" cy="211969"/>
          </a:xfrm>
          <a:prstGeom prst="rect">
            <a:avLst/>
          </a:prstGeom>
          <a:noFill/>
        </p:spPr>
        <p:txBody>
          <a:bodyPr wrap="none" lIns="69927" tIns="34966" rIns="69927" bIns="34966" rtlCol="0">
            <a:spAutoFit/>
          </a:bodyPr>
          <a:lstStyle/>
          <a:p>
            <a:pPr algn="ctr" defTabSz="595848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rgbClr val="008C95"/>
                </a:solidFill>
                <a:latin typeface="Arial"/>
                <a:cs typeface="+mn-cs"/>
              </a:rPr>
              <a:t>ПАО «СИБУР Холдинг»</a:t>
            </a:r>
            <a:endParaRPr lang="ru-RU" sz="900" b="1" dirty="0">
              <a:solidFill>
                <a:srgbClr val="008C95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68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2" descr="C:\Users\PomelovAN\Desktop\Новые шаблоны для внутренней и внешней презентации\ppt pic\SIBUR_12324_m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44000" cy="5142391"/>
          </a:xfrm>
          <a:prstGeom prst="rect">
            <a:avLst/>
          </a:prstGeom>
          <a:gradFill>
            <a:gsLst>
              <a:gs pos="25000">
                <a:srgbClr val="008C95">
                  <a:alpha val="75000"/>
                </a:srgbClr>
              </a:gs>
              <a:gs pos="100000">
                <a:srgbClr val="008C95">
                  <a:alpha val="65000"/>
                </a:srgbClr>
              </a:gs>
            </a:gsLst>
            <a:lin ang="2700000" scaled="0"/>
          </a:gradFill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1635" y="1400500"/>
            <a:ext cx="7216570" cy="1441767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>
            <a:lvl1pPr>
              <a:defRPr lang="ru-RU" sz="2800" b="1" i="0" u="none" spc="0" baseline="0" dirty="0" smtClean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630" y="2842265"/>
            <a:ext cx="7224190" cy="411480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6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41431" y="3474721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Докладчик: Иванов Иван Иванович</a:t>
            </a:r>
            <a:br>
              <a:rPr lang="ru-RU" dirty="0"/>
            </a:br>
            <a:r>
              <a:rPr lang="ru-RU" dirty="0"/>
              <a:t>Должность</a:t>
            </a:r>
          </a:p>
          <a:p>
            <a:pPr lvl="0"/>
            <a:r>
              <a:rPr lang="ru-RU" dirty="0"/>
              <a:t>Отдел. Подразделение</a:t>
            </a:r>
          </a:p>
          <a:p>
            <a:pPr lvl="0"/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90472" y="3474721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проведения презентации.</a:t>
            </a:r>
          </a:p>
          <a:p>
            <a:pPr lvl="0"/>
            <a:r>
              <a:rPr lang="ru-RU" dirty="0"/>
              <a:t>Москва  08.08.2017г.</a:t>
            </a:r>
          </a:p>
          <a:p>
            <a:pPr lvl="0"/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6273482"/>
              </p:ext>
            </p:extLst>
          </p:nvPr>
        </p:nvGraphicFramePr>
        <p:xfrm>
          <a:off x="1595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5" y="159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35" y="411515"/>
            <a:ext cx="1801282" cy="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142875" y="761999"/>
            <a:ext cx="8856000" cy="3998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r>
              <a:rPr lang="ru-RU" dirty="0" smtClean="0"/>
              <a:t>Текст</a:t>
            </a:r>
          </a:p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65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нумерир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142875" y="761999"/>
            <a:ext cx="8856000" cy="3998913"/>
          </a:xfrm>
        </p:spPr>
        <p:txBody>
          <a:bodyPr/>
          <a:lstStyle>
            <a:lvl1pPr marL="180000" indent="-180000"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0"/>
            <a:r>
              <a:rPr lang="ru-RU" dirty="0" smtClean="0"/>
              <a:t>Текст</a:t>
            </a:r>
          </a:p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54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23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 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91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67" y="-96012"/>
            <a:ext cx="9288844" cy="5335524"/>
          </a:xfrm>
          <a:prstGeom prst="rect">
            <a:avLst/>
          </a:prstGeom>
        </p:spPr>
      </p:pic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20" y="1134666"/>
            <a:ext cx="5416615" cy="91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8539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0"/>
              <a:buNone/>
              <a:tabLst/>
              <a:defRPr sz="1500" b="1" spc="0" baseline="0">
                <a:solidFill>
                  <a:schemeClr val="accent1"/>
                </a:solidFill>
                <a:latin typeface="+mn-lt"/>
                <a:cs typeface="Arial"/>
              </a:defRPr>
            </a:lvl1pPr>
            <a:lvl2pPr marL="0" indent="0">
              <a:buNone/>
              <a:defRPr lang="ru-RU" sz="1500" b="1" kern="1200" cap="all" spc="0" baseline="0" dirty="0" smtClean="0">
                <a:solidFill>
                  <a:schemeClr val="bg2"/>
                </a:solidFill>
                <a:latin typeface="+mn-lt"/>
                <a:ea typeface="+mn-ea"/>
                <a:cs typeface="Arial"/>
              </a:defRPr>
            </a:lvl2pPr>
            <a:lvl3pPr marL="647844" indent="0">
              <a:buNone/>
              <a:defRPr/>
            </a:lvl3pPr>
          </a:lstStyle>
          <a:p>
            <a:pPr lvl="1"/>
            <a:r>
              <a:rPr lang="ru-RU" dirty="0" smtClean="0"/>
              <a:t>Образец заголовка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21" y="3474725"/>
            <a:ext cx="5416615" cy="37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spc="0" baseline="0">
                <a:solidFill>
                  <a:schemeClr val="accent1"/>
                </a:solidFill>
                <a:latin typeface="+mn-lt"/>
                <a:cs typeface="Arial"/>
              </a:defRPr>
            </a:lvl1pPr>
            <a:lvl2pPr>
              <a:defRPr sz="13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Комитет по управлению организационными проектами ООО «СИБУР»</a:t>
            </a:r>
          </a:p>
          <a:p>
            <a:pPr lvl="0"/>
            <a:r>
              <a:rPr lang="ru-RU" dirty="0" smtClean="0"/>
              <a:t>ДД месяц 20ГГ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83221" y="2677142"/>
            <a:ext cx="5416615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accent1"/>
                </a:solidFill>
                <a:latin typeface="+mn-lt"/>
                <a:cs typeface="Arial"/>
              </a:defRPr>
            </a:lvl1pPr>
            <a:lvl2pPr marL="0" indent="0">
              <a:buNone/>
              <a:defRPr sz="1300">
                <a:solidFill>
                  <a:schemeClr val="accent1"/>
                </a:solidFill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420207" y="4519960"/>
            <a:ext cx="1395692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9999"/>
                </a:solidFill>
                <a:ea typeface="Arial" charset="0"/>
                <a:cs typeface="Arial" charset="0"/>
              </a:rPr>
              <a:t>ООО </a:t>
            </a:r>
            <a:r>
              <a:rPr lang="fr-FR" altLang="ru-RU" sz="1200" dirty="0" smtClean="0">
                <a:solidFill>
                  <a:srgbClr val="009999"/>
                </a:solidFill>
                <a:ea typeface="Arial" charset="0"/>
                <a:cs typeface="Arial" charset="0"/>
              </a:rPr>
              <a:t>«</a:t>
            </a:r>
            <a:r>
              <a:rPr lang="ru-RU" altLang="ru-RU" sz="1200" dirty="0" smtClean="0">
                <a:solidFill>
                  <a:srgbClr val="009999"/>
                </a:solidFill>
                <a:ea typeface="Arial" charset="0"/>
                <a:cs typeface="Arial" charset="0"/>
              </a:rPr>
              <a:t>СИБУР»</a:t>
            </a:r>
            <a:endParaRPr lang="ru-RU" altLang="ru-RU" sz="1200" dirty="0">
              <a:solidFill>
                <a:srgbClr val="00999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1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1828395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 descr="D:\Работа\НИПИГАЗ\огонь_прозрачный.wmf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4006"/>
          <a:stretch/>
        </p:blipFill>
        <p:spPr bwMode="auto">
          <a:xfrm>
            <a:off x="8254482" y="-7938"/>
            <a:ext cx="9014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3"/>
          <p:cNvSpPr>
            <a:spLocks noGrp="1"/>
          </p:cNvSpPr>
          <p:nvPr>
            <p:ph type="body" sz="quarter" idx="12" hasCustomPrompt="1"/>
          </p:nvPr>
        </p:nvSpPr>
        <p:spPr>
          <a:xfrm>
            <a:off x="1460501" y="4299942"/>
            <a:ext cx="5991819" cy="23043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Спикер, дата</a:t>
            </a:r>
            <a:endParaRPr lang="ru-RU" dirty="0"/>
          </a:p>
        </p:txBody>
      </p:sp>
      <p:sp>
        <p:nvSpPr>
          <p:cNvPr id="12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460501" y="1887674"/>
            <a:ext cx="5991819" cy="9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02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3" name="Текст 23"/>
          <p:cNvSpPr>
            <a:spLocks noGrp="1"/>
          </p:cNvSpPr>
          <p:nvPr>
            <p:ph type="body" sz="quarter" idx="11" hasCustomPrompt="1"/>
          </p:nvPr>
        </p:nvSpPr>
        <p:spPr>
          <a:xfrm>
            <a:off x="1460501" y="2859674"/>
            <a:ext cx="5991819" cy="9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pic>
        <p:nvPicPr>
          <p:cNvPr id="15" name="Рисунок 14" descr="vvv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5" y="4948034"/>
            <a:ext cx="273785" cy="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59" y="771638"/>
            <a:ext cx="194790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4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1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10.xml"/><Relationship Id="rId17" Type="http://schemas.openxmlformats.org/officeDocument/2006/relationships/hyperlink" Target="https://home.nipigas.ru/" TargetMode="Externa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emf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12.xml"/><Relationship Id="rId9" Type="http://schemas.openxmlformats.org/officeDocument/2006/relationships/vmlDrawing" Target="../drawings/vmlDrawing5.vml"/><Relationship Id="rId14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vmlDrawing" Target="../drawings/vmlDrawing9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25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vmlDrawing" Target="../drawings/vmlDrawing1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Объект 57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25251552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158750" cy="119063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i="0" baseline="0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2875" y="815860"/>
            <a:ext cx="8856000" cy="39989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Заголовок 83"/>
          <p:cNvSpPr>
            <a:spLocks noGrp="1"/>
          </p:cNvSpPr>
          <p:nvPr>
            <p:ph type="title"/>
          </p:nvPr>
        </p:nvSpPr>
        <p:spPr>
          <a:xfrm>
            <a:off x="142875" y="-3"/>
            <a:ext cx="8856000" cy="555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2 строка заголовка</a:t>
            </a:r>
            <a:endParaRPr lang="de-DE" dirty="0"/>
          </a:p>
        </p:txBody>
      </p:sp>
      <p:sp>
        <p:nvSpPr>
          <p:cNvPr id="89" name="TextBox 88"/>
          <p:cNvSpPr txBox="1"/>
          <p:nvPr/>
        </p:nvSpPr>
        <p:spPr>
          <a:xfrm>
            <a:off x="9406823" y="4893255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6,60</a:t>
            </a:r>
            <a:endParaRPr lang="ru-RU" sz="700" dirty="0">
              <a:solidFill>
                <a:schemeClr val="bg1"/>
              </a:solidFill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9226803" y="4947116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8534474" y="-138194"/>
            <a:ext cx="96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6200000" flipH="1">
            <a:off x="8949616" y="-138194"/>
            <a:ext cx="96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406823" y="501764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5,</a:t>
            </a:r>
            <a:r>
              <a:rPr lang="en-US" sz="700" dirty="0" smtClean="0">
                <a:solidFill>
                  <a:schemeClr val="bg1"/>
                </a:solidFill>
              </a:rPr>
              <a:t>6</a:t>
            </a:r>
            <a:r>
              <a:rPr lang="ru-RU" sz="700" dirty="0" smtClean="0">
                <a:solidFill>
                  <a:schemeClr val="bg1"/>
                </a:solidFill>
              </a:rPr>
              <a:t>0</a:t>
            </a:r>
            <a:endParaRPr lang="ru-RU" sz="700" dirty="0">
              <a:solidFill>
                <a:schemeClr val="bg1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H="1">
            <a:off x="9226803" y="555625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470484" y="-295501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11,15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884481" y="-295501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12,30</a:t>
            </a:r>
            <a:endParaRPr lang="ru-RU" sz="700" dirty="0">
              <a:solidFill>
                <a:schemeClr val="bg1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rot="16200000" flipH="1">
            <a:off x="508993" y="-138194"/>
            <a:ext cx="96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6200000" flipH="1">
            <a:off x="95562" y="-138194"/>
            <a:ext cx="96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40851" y="-295501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11,15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427" y="-295501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12,30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406823" y="4707052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6,10</a:t>
            </a:r>
            <a:endParaRPr lang="ru-RU" sz="700" dirty="0">
              <a:solidFill>
                <a:schemeClr val="bg1"/>
              </a:solidFill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H="1">
            <a:off x="9226803" y="4760913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406823" y="708138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5,</a:t>
            </a:r>
            <a:r>
              <a:rPr lang="en-US" sz="700" dirty="0" smtClean="0">
                <a:solidFill>
                  <a:schemeClr val="bg1"/>
                </a:solidFill>
              </a:rPr>
              <a:t>0</a:t>
            </a:r>
            <a:r>
              <a:rPr lang="ru-RU" sz="700" dirty="0" smtClean="0">
                <a:solidFill>
                  <a:schemeClr val="bg1"/>
                </a:solidFill>
              </a:rPr>
              <a:t>0</a:t>
            </a:r>
            <a:endParaRPr lang="ru-RU" sz="700" dirty="0">
              <a:solidFill>
                <a:schemeClr val="bg1"/>
              </a:solidFill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>
            <a:off x="9226803" y="761999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-2139770" y="2761456"/>
            <a:ext cx="3998914" cy="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-466269" y="2575364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</a:rPr>
              <a:t>11,11</a:t>
            </a:r>
            <a:endParaRPr lang="ru-RU" sz="700" dirty="0" smtClean="0">
              <a:solidFill>
                <a:schemeClr val="bg1"/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142875" y="5250517"/>
            <a:ext cx="8856000" cy="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 userDrawn="1"/>
        </p:nvSpPr>
        <p:spPr>
          <a:xfrm>
            <a:off x="4459792" y="5315027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700" dirty="0" smtClean="0">
                <a:solidFill>
                  <a:schemeClr val="bg1"/>
                </a:solidFill>
              </a:rPr>
              <a:t>24,60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9406823" y="4497502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</a:rPr>
              <a:t>5,50</a:t>
            </a:r>
            <a:endParaRPr lang="ru-RU" sz="700" dirty="0">
              <a:solidFill>
                <a:schemeClr val="bg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 flipH="1">
            <a:off x="9226803" y="4551363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 userDrawn="1"/>
        </p:nvSpPr>
        <p:spPr>
          <a:xfrm>
            <a:off x="8793956" y="4950004"/>
            <a:ext cx="350044" cy="12311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5" name="cdtTextBox 11 Id12"/>
          <p:cNvSpPr txBox="1"/>
          <p:nvPr userDrawn="1">
            <p:custDataLst>
              <p:tags r:id="rId13"/>
            </p:custDataLst>
          </p:nvPr>
        </p:nvSpPr>
        <p:spPr>
          <a:xfrm>
            <a:off x="8640451" y="4949106"/>
            <a:ext cx="360673" cy="12490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fld id="{91E7552C-A157-4A4F-8E99-698C0325FC94}" type="slidenum">
              <a:rPr lang="en-US" sz="800" noProof="0" smtClean="0">
                <a:solidFill>
                  <a:schemeClr val="bg1"/>
                </a:solidFill>
              </a:rPr>
              <a:pPr algn="r"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800" noProof="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90" r:id="rId1"/>
    <p:sldLayoutId id="2147496494" r:id="rId2"/>
    <p:sldLayoutId id="2147496495" r:id="rId3"/>
    <p:sldLayoutId id="2147496498" r:id="rId4"/>
    <p:sldLayoutId id="2147496496" r:id="rId5"/>
    <p:sldLayoutId id="2147496497" r:id="rId6"/>
    <p:sldLayoutId id="2147496499" r:id="rId7"/>
    <p:sldLayoutId id="2147496500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baseline="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70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16000" indent="-2160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AutoNum type="arabicPeriod"/>
        <a:defRPr lang="en-US" sz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None/>
        <a:defRPr lang="en-US" sz="1200" dirty="0" smtClean="0">
          <a:solidFill>
            <a:schemeClr val="tx1"/>
          </a:solidFill>
          <a:latin typeface="+mn-lt"/>
        </a:defRPr>
      </a:lvl2pPr>
      <a:lvl3pPr marL="360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None/>
        <a:defRPr lang="en-US" sz="1200" dirty="0" smtClean="0">
          <a:solidFill>
            <a:schemeClr val="tx1"/>
          </a:solidFill>
          <a:latin typeface="+mn-lt"/>
        </a:defRPr>
      </a:lvl3pPr>
      <a:lvl4pPr marL="2286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</a:defRPr>
      </a:lvl4pPr>
      <a:lvl5pPr marL="540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None/>
        <a:defRPr lang="en-US" sz="1200" dirty="0" smtClean="0">
          <a:solidFill>
            <a:schemeClr val="tx1"/>
          </a:solidFill>
          <a:latin typeface="+mn-lt"/>
        </a:defRPr>
      </a:lvl5pPr>
      <a:lvl6pPr marL="720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None/>
        <a:defRPr lang="de-DE" sz="1200" dirty="0">
          <a:solidFill>
            <a:schemeClr val="tx1"/>
          </a:solidFill>
          <a:latin typeface="+mn-lt"/>
        </a:defRPr>
      </a:lvl6pPr>
      <a:lvl7pPr marL="2970016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943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870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Объект 57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509784446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3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 hidden="1"/>
          <p:cNvSpPr/>
          <p:nvPr>
            <p:custDataLst>
              <p:tags r:id="rId11"/>
            </p:custDataLst>
          </p:nvPr>
        </p:nvSpPr>
        <p:spPr>
          <a:xfrm>
            <a:off x="0" y="0"/>
            <a:ext cx="158750" cy="119063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sym typeface="Arial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2875" y="761999"/>
            <a:ext cx="8856000" cy="39989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Заголовок 83"/>
          <p:cNvSpPr>
            <a:spLocks noGrp="1"/>
          </p:cNvSpPr>
          <p:nvPr>
            <p:ph type="title"/>
          </p:nvPr>
        </p:nvSpPr>
        <p:spPr>
          <a:xfrm>
            <a:off x="142875" y="-3"/>
            <a:ext cx="8856000" cy="555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2 строка заголовка</a:t>
            </a:r>
            <a:endParaRPr lang="de-DE" dirty="0"/>
          </a:p>
        </p:txBody>
      </p:sp>
      <p:sp>
        <p:nvSpPr>
          <p:cNvPr id="89" name="TextBox 88"/>
          <p:cNvSpPr txBox="1"/>
          <p:nvPr/>
        </p:nvSpPr>
        <p:spPr>
          <a:xfrm>
            <a:off x="9406823" y="4893255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6,60</a:t>
            </a:r>
            <a:endParaRPr lang="ru-RU" sz="700" dirty="0">
              <a:solidFill>
                <a:prstClr val="white"/>
              </a:solidFill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9226803" y="4947116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8534474" y="-138194"/>
            <a:ext cx="96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6200000" flipH="1">
            <a:off x="8949616" y="-138194"/>
            <a:ext cx="96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406823" y="501764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5,</a:t>
            </a:r>
            <a:r>
              <a:rPr lang="en-US" sz="700" dirty="0" smtClean="0">
                <a:solidFill>
                  <a:prstClr val="white"/>
                </a:solidFill>
              </a:rPr>
              <a:t>6</a:t>
            </a:r>
            <a:r>
              <a:rPr lang="ru-RU" sz="700" dirty="0" smtClean="0">
                <a:solidFill>
                  <a:prstClr val="white"/>
                </a:solidFill>
              </a:rPr>
              <a:t>0</a:t>
            </a:r>
            <a:endParaRPr lang="ru-RU" sz="700" dirty="0">
              <a:solidFill>
                <a:prstClr val="white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H="1">
            <a:off x="9226803" y="555625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470484" y="-295501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11,15</a:t>
            </a: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884481" y="-295501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12,30</a:t>
            </a:r>
            <a:endParaRPr lang="ru-RU" sz="700" dirty="0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rot="16200000" flipH="1">
            <a:off x="508993" y="-138194"/>
            <a:ext cx="96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6200000" flipH="1">
            <a:off x="95562" y="-138194"/>
            <a:ext cx="96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40851" y="-295501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11,15</a:t>
            </a: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427" y="-295501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12,30</a:t>
            </a: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406823" y="4707052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6,10</a:t>
            </a:r>
            <a:endParaRPr lang="ru-RU" sz="700" dirty="0">
              <a:solidFill>
                <a:prstClr val="white"/>
              </a:solidFill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H="1">
            <a:off x="9226803" y="4760913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406823" y="708138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5,</a:t>
            </a:r>
            <a:r>
              <a:rPr lang="en-US" sz="700" dirty="0" smtClean="0">
                <a:solidFill>
                  <a:prstClr val="white"/>
                </a:solidFill>
              </a:rPr>
              <a:t>0</a:t>
            </a:r>
            <a:r>
              <a:rPr lang="ru-RU" sz="700" dirty="0" smtClean="0">
                <a:solidFill>
                  <a:prstClr val="white"/>
                </a:solidFill>
              </a:rPr>
              <a:t>0</a:t>
            </a:r>
            <a:endParaRPr lang="ru-RU" sz="700" dirty="0">
              <a:solidFill>
                <a:prstClr val="white"/>
              </a:solidFill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>
            <a:off x="9226803" y="761999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-2139770" y="2761456"/>
            <a:ext cx="3998914" cy="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-466269" y="2575364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700" dirty="0" smtClean="0">
                <a:solidFill>
                  <a:prstClr val="white"/>
                </a:solidFill>
              </a:rPr>
              <a:t>11,11</a:t>
            </a:r>
            <a:endParaRPr lang="ru-RU" sz="700" dirty="0" smtClean="0">
              <a:solidFill>
                <a:prstClr val="white"/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142875" y="5250517"/>
            <a:ext cx="8856000" cy="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 userDrawn="1"/>
        </p:nvSpPr>
        <p:spPr>
          <a:xfrm>
            <a:off x="4459792" y="5315027"/>
            <a:ext cx="224420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700" dirty="0" smtClean="0">
                <a:solidFill>
                  <a:prstClr val="white"/>
                </a:solidFill>
              </a:rPr>
              <a:t>24,60</a:t>
            </a: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9406823" y="4497502"/>
            <a:ext cx="17472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700" dirty="0" smtClean="0">
                <a:solidFill>
                  <a:prstClr val="white"/>
                </a:solidFill>
              </a:rPr>
              <a:t>5,50</a:t>
            </a:r>
            <a:endParaRPr lang="ru-RU" sz="7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 flipH="1">
            <a:off x="9226803" y="4551363"/>
            <a:ext cx="1285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vvv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548" y="4948034"/>
            <a:ext cx="273785" cy="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https://home.nipigas.ru/Style%20Library/nipigaz/images/logonipi4.pn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948034"/>
            <a:ext cx="309895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 userDrawn="1"/>
        </p:nvSpPr>
        <p:spPr>
          <a:xfrm>
            <a:off x="8793956" y="4950004"/>
            <a:ext cx="350044" cy="12311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cdtText Box 133 Id9"/>
          <p:cNvSpPr txBox="1"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>
            <a:off x="6600576" y="4950004"/>
            <a:ext cx="197980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800" dirty="0" smtClean="0">
                <a:solidFill>
                  <a:srgbClr val="646469"/>
                </a:solidFill>
              </a:rPr>
              <a:t>АО «НИПИГАЗ», 2018</a:t>
            </a:r>
          </a:p>
        </p:txBody>
      </p:sp>
      <p:sp>
        <p:nvSpPr>
          <p:cNvPr id="35" name="cdtTextBox 11 Id12"/>
          <p:cNvSpPr txBox="1"/>
          <p:nvPr userDrawn="1">
            <p:custDataLst>
              <p:tags r:id="rId13"/>
            </p:custDataLst>
          </p:nvPr>
        </p:nvSpPr>
        <p:spPr>
          <a:xfrm>
            <a:off x="8640451" y="4949106"/>
            <a:ext cx="360673" cy="12490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fld id="{91E7552C-A157-4A4F-8E99-698C0325FC94}" type="slidenum">
              <a:rPr lang="en-US" sz="800" smtClean="0">
                <a:solidFill>
                  <a:prstClr val="white"/>
                </a:solidFill>
              </a:rPr>
              <a:pPr algn="r"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8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0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502" r:id="rId1"/>
    <p:sldLayoutId id="2147496503" r:id="rId2"/>
    <p:sldLayoutId id="2147496504" r:id="rId3"/>
    <p:sldLayoutId id="2147496505" r:id="rId4"/>
    <p:sldLayoutId id="2147496506" r:id="rId5"/>
    <p:sldLayoutId id="2147496507" r:id="rId6"/>
    <p:sldLayoutId id="2147496508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baseline="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70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16000" indent="-2160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AutoNum type="arabicPeriod"/>
        <a:defRPr lang="en-US" sz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None/>
        <a:defRPr lang="en-US" sz="1200" dirty="0" smtClean="0">
          <a:solidFill>
            <a:schemeClr val="tx1"/>
          </a:solidFill>
          <a:latin typeface="+mn-lt"/>
        </a:defRPr>
      </a:lvl2pPr>
      <a:lvl3pPr marL="360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None/>
        <a:defRPr lang="en-US" sz="1200" dirty="0" smtClean="0">
          <a:solidFill>
            <a:schemeClr val="tx1"/>
          </a:solidFill>
          <a:latin typeface="+mn-lt"/>
        </a:defRPr>
      </a:lvl3pPr>
      <a:lvl4pPr marL="2286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</a:defRPr>
      </a:lvl4pPr>
      <a:lvl5pPr marL="540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None/>
        <a:defRPr lang="en-US" sz="1200" dirty="0" smtClean="0">
          <a:solidFill>
            <a:schemeClr val="tx1"/>
          </a:solidFill>
          <a:latin typeface="+mn-lt"/>
        </a:defRPr>
      </a:lvl5pPr>
      <a:lvl6pPr marL="720000" indent="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+mj-lt"/>
        <a:buNone/>
        <a:defRPr lang="de-DE" sz="1200" dirty="0">
          <a:solidFill>
            <a:schemeClr val="tx1"/>
          </a:solidFill>
          <a:latin typeface="+mn-lt"/>
        </a:defRPr>
      </a:lvl6pPr>
      <a:lvl7pPr marL="2970016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943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870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68" descr="C:\Users\PomelovAN\Desktop\Новые шаблоны для внутренней и внешней презентации\ppt pic\SIBUR_123245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" y="2635238"/>
            <a:ext cx="429058" cy="25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792775197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6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853440"/>
            <a:ext cx="8497326" cy="37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27" rIns="77859" bIns="38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02274" y="82159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2274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2274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02274" y="3381390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74" y="1637115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74" y="2070502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74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74" y="2944422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74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74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02277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7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02277" y="3381393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7" y="1637115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7" y="2070502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7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7" y="2944422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02277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302277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6"/>
            <a:ext cx="8497326" cy="527447"/>
          </a:xfrm>
          <a:prstGeom prst="rect">
            <a:avLst/>
          </a:prstGeom>
        </p:spPr>
        <p:txBody>
          <a:bodyPr lIns="91385" tIns="45690" rIns="91385" bIns="4569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42"/>
            <a:endParaRPr lang="ru-RU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1" y="204540"/>
            <a:ext cx="849600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ru-RU" dirty="0"/>
              <a:t>ДЛИННЫЙ ОБРАЗЕЦ ЗАГОЛОВКА</a:t>
            </a:r>
          </a:p>
        </p:txBody>
      </p:sp>
      <p:pic>
        <p:nvPicPr>
          <p:cNvPr id="36" name="Picture 223" descr="C:\Users\PomelovAN\Desktop\Новые шаблоны для внутренней и внешней презентации\ppt pic\SIBUR_12324_6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545" y="0"/>
            <a:ext cx="505456" cy="2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3842" fontAlgn="auto">
              <a:spcBef>
                <a:spcPts val="0"/>
              </a:spcBef>
              <a:spcAft>
                <a:spcPts val="0"/>
              </a:spcAft>
            </a:pPr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+mn-cs"/>
              </a:rPr>
              <a:pPr defTabSz="91384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395541" y="4755454"/>
            <a:ext cx="5846514" cy="332562"/>
          </a:xfrm>
          <a:prstGeom prst="rect">
            <a:avLst/>
          </a:prstGeom>
        </p:spPr>
        <p:txBody>
          <a:bodyPr vert="horz" lIns="0" tIns="45690" rIns="91385" bIns="4569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pPr defTabSz="913842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Arial"/>
              <a:cs typeface="+mn-cs"/>
            </a:endParaRPr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31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913842" fontAlgn="auto">
              <a:spcBef>
                <a:spcPts val="0"/>
              </a:spcBef>
              <a:spcAft>
                <a:spcPts val="0"/>
              </a:spcAft>
            </a:pPr>
            <a:fld id="{DB3934C8-E738-4806-BDC7-6F1B82B9FA34}" type="datetime1">
              <a:rPr lang="ru-RU">
                <a:solidFill>
                  <a:srgbClr val="008C95"/>
                </a:solidFill>
              </a:rPr>
              <a:pPr algn="r" defTabSz="913842" fontAlgn="auto">
                <a:spcBef>
                  <a:spcPts val="0"/>
                </a:spcBef>
                <a:spcAft>
                  <a:spcPts val="0"/>
                </a:spcAft>
              </a:pPr>
              <a:t>02.10.2018</a:t>
            </a:fld>
            <a:endParaRPr>
              <a:solidFill>
                <a:srgbClr val="008C95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81" y="4883946"/>
            <a:ext cx="865964" cy="163649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 bwMode="auto">
          <a:xfrm>
            <a:off x="6426200" y="4778314"/>
            <a:ext cx="2717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21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510" r:id="rId1"/>
    <p:sldLayoutId id="2147496511" r:id="rId2"/>
    <p:sldLayoutId id="2147496512" r:id="rId3"/>
    <p:sldLayoutId id="2147496513" r:id="rId4"/>
    <p:sldLayoutId id="2147496514" r:id="rId5"/>
    <p:sldLayoutId id="2147496515" r:id="rId6"/>
    <p:sldLayoutId id="2147496516" r:id="rId7"/>
    <p:sldLayoutId id="2147496517" r:id="rId8"/>
    <p:sldLayoutId id="2147496518" r:id="rId9"/>
    <p:sldLayoutId id="2147496519" r:id="rId10"/>
    <p:sldLayoutId id="2147496520" r:id="rId11"/>
    <p:sldLayoutId id="2147496521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27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854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78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709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0574" indent="-157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2pPr>
      <a:lvl3pPr marL="717109" indent="-1253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</a:defRPr>
      </a:lvl3pPr>
      <a:lvl4pPr marL="983649" indent="-14120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1256528" indent="-16341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0381" indent="-26897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39656" indent="-26897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28930" indent="-26897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8203" indent="-26897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273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547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821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098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369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644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4915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190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68" descr="C:\Users\PomelovAN\Desktop\Новые шаблоны для внутренней и внешней презентации\ppt pic\SIBUR_123245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" y="2635238"/>
            <a:ext cx="429058" cy="25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89071628"/>
              </p:ext>
            </p:extLst>
          </p:nvPr>
        </p:nvGraphicFramePr>
        <p:xfrm>
          <a:off x="1478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6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8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853440"/>
            <a:ext cx="8497326" cy="37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27" rIns="77859" bIns="38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02274" y="82159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2274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2274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02274" y="3381390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74" y="1637115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74" y="2070502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74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74" y="2944422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74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74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02277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7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02277" y="3381393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7" y="1637115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7" y="2070502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7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7" y="2944422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02277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302277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859" tIns="38927" rIns="77859" bIns="38927" anchor="ctr"/>
          <a:lstStyle/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defTabSz="9138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6"/>
            <a:ext cx="8497326" cy="527447"/>
          </a:xfrm>
          <a:prstGeom prst="rect">
            <a:avLst/>
          </a:prstGeom>
        </p:spPr>
        <p:txBody>
          <a:bodyPr lIns="91385" tIns="45690" rIns="91385" bIns="4569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42"/>
            <a:endParaRPr lang="ru-RU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1" y="204540"/>
            <a:ext cx="849600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ru-RU" dirty="0"/>
              <a:t>ДЛИННЫЙ ОБРАЗЕЦ ЗАГОЛОВКА</a:t>
            </a:r>
          </a:p>
        </p:txBody>
      </p:sp>
      <p:pic>
        <p:nvPicPr>
          <p:cNvPr id="36" name="Picture 223" descr="C:\Users\PomelovAN\Desktop\Новые шаблоны для внутренней и внешней презентации\ppt pic\SIBUR_12324_6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545" y="0"/>
            <a:ext cx="505456" cy="2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3842" fontAlgn="auto">
              <a:spcBef>
                <a:spcPts val="0"/>
              </a:spcBef>
              <a:spcAft>
                <a:spcPts val="0"/>
              </a:spcAft>
            </a:pPr>
            <a:fld id="{65F09D24-CFEE-4DA9-92EC-CA09FEF1E43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+mn-cs"/>
              </a:rPr>
              <a:pPr defTabSz="91384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395541" y="4755454"/>
            <a:ext cx="5846514" cy="332562"/>
          </a:xfrm>
          <a:prstGeom prst="rect">
            <a:avLst/>
          </a:prstGeom>
        </p:spPr>
        <p:txBody>
          <a:bodyPr vert="horz" lIns="0" tIns="45690" rIns="91385" bIns="4569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pPr defTabSz="913842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Arial"/>
              <a:cs typeface="+mn-cs"/>
            </a:endParaRPr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31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913842" fontAlgn="auto">
              <a:spcBef>
                <a:spcPts val="0"/>
              </a:spcBef>
              <a:spcAft>
                <a:spcPts val="0"/>
              </a:spcAft>
            </a:pPr>
            <a:fld id="{DB3934C8-E738-4806-BDC7-6F1B82B9FA34}" type="datetime1">
              <a:rPr lang="ru-RU">
                <a:solidFill>
                  <a:srgbClr val="008C95"/>
                </a:solidFill>
              </a:rPr>
              <a:pPr algn="r" defTabSz="913842" fontAlgn="auto">
                <a:spcBef>
                  <a:spcPts val="0"/>
                </a:spcBef>
                <a:spcAft>
                  <a:spcPts val="0"/>
                </a:spcAft>
              </a:pPr>
              <a:t>02.10.2018</a:t>
            </a:fld>
            <a:endParaRPr>
              <a:solidFill>
                <a:srgbClr val="008C95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81" y="4883946"/>
            <a:ext cx="865964" cy="163649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 bwMode="auto">
          <a:xfrm>
            <a:off x="6426200" y="4778314"/>
            <a:ext cx="2717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5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523" r:id="rId1"/>
    <p:sldLayoutId id="2147496524" r:id="rId2"/>
    <p:sldLayoutId id="2147496525" r:id="rId3"/>
    <p:sldLayoutId id="2147496526" r:id="rId4"/>
    <p:sldLayoutId id="2147496527" r:id="rId5"/>
    <p:sldLayoutId id="2147496528" r:id="rId6"/>
    <p:sldLayoutId id="2147496529" r:id="rId7"/>
    <p:sldLayoutId id="2147496530" r:id="rId8"/>
    <p:sldLayoutId id="2147496531" r:id="rId9"/>
    <p:sldLayoutId id="2147496532" r:id="rId10"/>
    <p:sldLayoutId id="2147496533" r:id="rId11"/>
    <p:sldLayoutId id="2147496534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27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854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78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709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0574" indent="-157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2pPr>
      <a:lvl3pPr marL="717109" indent="-1253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</a:defRPr>
      </a:lvl3pPr>
      <a:lvl4pPr marL="983649" indent="-14120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1256528" indent="-16341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0381" indent="-26897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39656" indent="-26897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28930" indent="-26897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8203" indent="-26897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273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547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821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098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369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644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4915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190" algn="l" defTabSz="778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69.xml"/><Relationship Id="rId7" Type="http://schemas.openxmlformats.org/officeDocument/2006/relationships/image" Target="../media/image24.png"/><Relationship Id="rId2" Type="http://schemas.openxmlformats.org/officeDocument/2006/relationships/tags" Target="../tags/tag6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75.xml"/><Relationship Id="rId7" Type="http://schemas.openxmlformats.org/officeDocument/2006/relationships/image" Target="../media/image27.jpeg"/><Relationship Id="rId2" Type="http://schemas.openxmlformats.org/officeDocument/2006/relationships/tags" Target="../tags/tag7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0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2ahUKEwikiI3YqcfdAhXhsYsKHSy8AUcQjRx6BAgBEAU&amp;url=http://imgpng.ru/img/electronics/macbook&amp;psig=AOvVaw2-9RXuXz1YT_XDsYiwGI4C&amp;ust=1537455336338779" TargetMode="External"/><Relationship Id="rId3" Type="http://schemas.openxmlformats.org/officeDocument/2006/relationships/tags" Target="../tags/tag77.xml"/><Relationship Id="rId7" Type="http://schemas.openxmlformats.org/officeDocument/2006/relationships/image" Target="../media/image31.png"/><Relationship Id="rId2" Type="http://schemas.openxmlformats.org/officeDocument/2006/relationships/tags" Target="../tags/tag7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31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oleObject" Target="../embeddings/oleObject31.bin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6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6" Type="http://schemas.openxmlformats.org/officeDocument/2006/relationships/tags" Target="../tags/tag54.xml"/><Relationship Id="rId11" Type="http://schemas.openxmlformats.org/officeDocument/2006/relationships/oleObject" Target="../embeddings/oleObject32.bin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0.png"/><Relationship Id="rId2" Type="http://schemas.openxmlformats.org/officeDocument/2006/relationships/tags" Target="../tags/tag6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3.xml"/><Relationship Id="rId7" Type="http://schemas.openxmlformats.org/officeDocument/2006/relationships/image" Target="../media/image21.png"/><Relationship Id="rId2" Type="http://schemas.openxmlformats.org/officeDocument/2006/relationships/tags" Target="../tags/tag6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9400885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25974"/>
              </p:ext>
            </p:extLst>
          </p:nvPr>
        </p:nvGraphicFramePr>
        <p:xfrm>
          <a:off x="-2649710" y="-97831"/>
          <a:ext cx="2525538" cy="4894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5538"/>
              </a:tblGrid>
              <a:tr h="1683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ru-RU" sz="800" b="1" i="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Требования по заполнению шаблона</a:t>
                      </a:r>
                      <a:endParaRPr lang="ru-RU" sz="8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1" marR="33231" marT="27000" marB="27000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95"/>
                    </a:solidFill>
                  </a:tcPr>
                </a:tc>
              </a:tr>
              <a:tr h="259740"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u="none" strike="noStrike" dirty="0">
                          <a:effectLst/>
                          <a:latin typeface="Calibri" panose="020F0502020204030204" pitchFamily="34" charset="0"/>
                        </a:rPr>
                        <a:t>ООО "СИБУР" - в любых документах указывается заглавными буквами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1" marR="33231" marT="27000" marB="27000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0"/>
                    </a:solidFill>
                  </a:tcPr>
                </a:tc>
              </a:tr>
              <a:tr h="568350"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u="none" strike="noStrike" dirty="0">
                          <a:effectLst/>
                          <a:latin typeface="Calibri" panose="020F0502020204030204" pitchFamily="34" charset="0"/>
                        </a:rPr>
                        <a:t>Имена пишутся: сначала И.О., затем пробел, затем Фамилия, должность полностью как </a:t>
                      </a:r>
                      <a:r>
                        <a:rPr lang="ru-RU" sz="700" u="none" strike="noStrike" dirty="0" smtClean="0">
                          <a:effectLst/>
                          <a:latin typeface="Calibri" panose="020F0502020204030204" pitchFamily="34" charset="0"/>
                        </a:rPr>
                        <a:t>на Корп. </a:t>
                      </a:r>
                      <a:r>
                        <a:rPr lang="ru-RU" sz="700" u="none" strike="noStrike" dirty="0">
                          <a:effectLst/>
                          <a:latin typeface="Calibri" panose="020F0502020204030204" pitchFamily="34" charset="0"/>
                        </a:rPr>
                        <a:t>Портале с указанием организации </a:t>
                      </a:r>
                      <a:br>
                        <a:rPr lang="ru-RU" sz="7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u="none" strike="noStrike" dirty="0" smtClean="0">
                          <a:effectLst/>
                          <a:latin typeface="Calibri" panose="020F0502020204030204" pitchFamily="34" charset="0"/>
                        </a:rPr>
                        <a:t>Пример: И.И. Иванов, Директор, Наименование функции ООО «СИБУР»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1" marR="33231" marT="27000" marB="27000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0"/>
                    </a:solidFill>
                  </a:tcPr>
                </a:tc>
              </a:tr>
              <a:tr h="362610"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u="none" strike="noStrike" dirty="0">
                          <a:effectLst/>
                          <a:latin typeface="Calibri" panose="020F0502020204030204" pitchFamily="34" charset="0"/>
                        </a:rPr>
                        <a:t>Слово "год", "года" указывать полностью, без сокращений ("г.", "гг." и т.д.). </a:t>
                      </a:r>
                      <a:br>
                        <a:rPr lang="ru-RU" sz="7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u="none" strike="noStrike" dirty="0">
                          <a:effectLst/>
                          <a:latin typeface="Calibri" panose="020F0502020204030204" pitchFamily="34" charset="0"/>
                        </a:rPr>
                        <a:t>Писать раздельно число и «года».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1" marR="33231" marT="27000" marB="27000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0"/>
                    </a:solidFill>
                  </a:tcPr>
                </a:tc>
              </a:tr>
              <a:tr h="596925"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титульном листе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заголовок должен полностью соответствовать формулировке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вопроса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повестке КУОП. 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Заголовок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должен быть выровнен одновременно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левому и правому краям.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1" marR="33231" marT="27000" marB="27000" anchor="ctr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0"/>
                    </a:solidFill>
                  </a:tcPr>
                </a:tc>
              </a:tr>
              <a:tr h="465480"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каждом листе презентации, кроме 1-го, должны быть номера страниц и нижние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колонтитулы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Нумеровать нужно со слайда 1, не с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, включая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титульный лист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1" marR="33231" marT="27000" marB="27000" anchor="ctr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0"/>
                    </a:solidFill>
                  </a:tcPr>
                </a:tc>
              </a:tr>
              <a:tr h="568350"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очных заседаний: на титульном листе ВСЕГДА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указывается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докладчик по правилам написания ФИО и должности, указанным в п. 2 выше.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заочных голосований: на титульном листе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указывается докладчик </a:t>
                      </a:r>
                    </a:p>
                  </a:txBody>
                  <a:tcPr marL="33231" marR="33231" marT="27000" marB="27000" anchor="ctr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0"/>
                    </a:solidFill>
                  </a:tcPr>
                </a:tc>
              </a:tr>
              <a:tr h="802665"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титульном листе  название комитета указывается полностью: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</a:t>
                      </a:r>
                      <a:r>
                        <a:rPr lang="ru-RU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ОЧНЫХ ЗАСЕДАНИЙ: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Комитет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управлению организационными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проектами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«СИБУР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</a:t>
                      </a:r>
                      <a:r>
                        <a:rPr lang="ru-RU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ЗАОЧНЫХ ГОЛОСОВАНИЙ: 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Заочное голосование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Комитета по управлению организационными проектами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«СИБУР»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1" marR="33231" marT="27000" marB="27000" anchor="ctr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0"/>
                    </a:solidFill>
                  </a:tcPr>
                </a:tc>
              </a:tr>
              <a:tr h="1036980"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Нижний колонтитул на слайдах презентации должен быть выровнен по правому краю. </a:t>
                      </a:r>
                    </a:p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колонтитулах название комитета указывается полностью:  </a:t>
                      </a:r>
                      <a:b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</a:t>
                      </a:r>
                      <a:r>
                        <a:rPr lang="ru-RU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ОЧНЫХ ЗАСЕДАНИЙ: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Комитет по управлению организационными проектами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«СИБУР»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</a:t>
                      </a:r>
                      <a:r>
                        <a:rPr lang="ru-RU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ЗАОЧНЫХ ГОЛОСОВАНИЙ: 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Заочное голосование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Комитета по управлению организационными проектами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«СИБУР»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1" marR="33231" marT="27000" marB="27000" anchor="ctr">
                    <a:lnL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0"/>
                    </a:solidFill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483220" y="1513879"/>
            <a:ext cx="5416615" cy="918000"/>
          </a:xfrm>
        </p:spPr>
        <p:txBody>
          <a:bodyPr>
            <a:normAutofit/>
          </a:bodyPr>
          <a:lstStyle/>
          <a:p>
            <a:r>
              <a:rPr lang="ru-RU" sz="1400" cap="all" dirty="0"/>
              <a:t>Система менеджмента качества как инструмент развития бизнеса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6"/>
          </p:nvPr>
        </p:nvSpPr>
        <p:spPr>
          <a:xfrm>
            <a:off x="3494943" y="3733800"/>
            <a:ext cx="5649056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Arial" charset="0"/>
                <a:cs typeface="Arial" charset="0"/>
              </a:rPr>
              <a:t>03</a:t>
            </a:r>
            <a:r>
              <a:rPr lang="ru-RU" dirty="0" smtClean="0">
                <a:solidFill>
                  <a:schemeClr val="tx1"/>
                </a:solidFill>
                <a:ea typeface="Arial" charset="0"/>
                <a:cs typeface="Arial" charset="0"/>
              </a:rPr>
              <a:t> октября 2018 </a:t>
            </a:r>
            <a:r>
              <a:rPr lang="ru-RU" dirty="0">
                <a:solidFill>
                  <a:schemeClr val="tx1"/>
                </a:solidFill>
                <a:ea typeface="Arial" charset="0"/>
                <a:cs typeface="Arial" charset="0"/>
              </a:rPr>
              <a:t>года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2"/>
          </p:nvPr>
        </p:nvSpPr>
        <p:spPr>
          <a:xfrm>
            <a:off x="3483221" y="2677142"/>
            <a:ext cx="5416615" cy="540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  <a:ea typeface="Arial" charset="0"/>
                <a:cs typeface="Arial" charset="0"/>
              </a:rPr>
              <a:t>Д.В. Конов, Председатель Правления ПАО «СИБУР Холдинг»</a:t>
            </a:r>
            <a:endParaRPr lang="ru-RU" dirty="0">
              <a:solidFill>
                <a:schemeClr val="tx2"/>
              </a:solidFill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altLang="ru-RU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851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Pentagon 8"/>
          <p:cNvSpPr/>
          <p:nvPr/>
        </p:nvSpPr>
        <p:spPr bwMode="white">
          <a:xfrm>
            <a:off x="2" y="2"/>
            <a:ext cx="4772658" cy="5143500"/>
          </a:xfrm>
          <a:prstGeom prst="homePlate">
            <a:avLst>
              <a:gd name="adj" fmla="val 12939"/>
            </a:avLst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7" tIns="34965" rIns="69927" bIns="34965" rtlCol="0" anchor="t"/>
          <a:lstStyle/>
          <a:p>
            <a:pPr defTabSz="685353">
              <a:lnSpc>
                <a:spcPct val="90000"/>
              </a:lnSpc>
              <a:spcAft>
                <a:spcPts val="750"/>
              </a:spcAft>
            </a:pPr>
            <a:endParaRPr lang="ru-RU" sz="9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0832" y="181994"/>
            <a:ext cx="184731" cy="369332"/>
          </a:xfrm>
          <a:prstGeom prst="rect">
            <a:avLst/>
          </a:prstGeom>
        </p:spPr>
        <p:txBody>
          <a:bodyPr wrap="none" lIns="91404" tIns="45700" rIns="91404" bIns="45700">
            <a:spAutoFit/>
          </a:bodyPr>
          <a:lstStyle/>
          <a:p>
            <a:endParaRPr lang="ru-RU" dirty="0"/>
          </a:p>
        </p:txBody>
      </p:sp>
      <p:sp>
        <p:nvSpPr>
          <p:cNvPr id="26" name="ee4pHeader2"/>
          <p:cNvSpPr txBox="1"/>
          <p:nvPr/>
        </p:nvSpPr>
        <p:spPr>
          <a:xfrm>
            <a:off x="4572000" y="302598"/>
            <a:ext cx="4668678" cy="54096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defTabSz="684699"/>
            <a:r>
              <a:rPr lang="ru-RU" sz="1400" b="1" dirty="0" err="1">
                <a:solidFill>
                  <a:srgbClr val="009999"/>
                </a:solidFill>
                <a:latin typeface="+mj-lt"/>
                <a:ea typeface="+mj-ea"/>
                <a:cs typeface="+mj-cs"/>
              </a:rPr>
              <a:t>Цифровизация</a:t>
            </a:r>
            <a:r>
              <a:rPr lang="ru-RU" sz="14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 Управления </a:t>
            </a:r>
            <a:r>
              <a:rPr lang="ru-RU" sz="14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Цепочкой</a:t>
            </a:r>
            <a:br>
              <a:rPr lang="ru-RU" sz="14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Поставок: Цифровой Двойник</a:t>
            </a:r>
            <a:br>
              <a:rPr lang="ru-RU" sz="14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Железнодорожной </a:t>
            </a:r>
            <a:r>
              <a:rPr lang="ru-RU" sz="14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Логистики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988556" y="1061678"/>
            <a:ext cx="3904784" cy="35548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99270">
              <a:spcBef>
                <a:spcPts val="300"/>
              </a:spcBef>
              <a:spcAft>
                <a:spcPts val="600"/>
              </a:spcAft>
              <a:buClr>
                <a:srgbClr val="009999"/>
              </a:buClr>
            </a:pPr>
            <a:r>
              <a:rPr lang="ru-RU" sz="1400" dirty="0"/>
              <a:t>Железнодорожная станция в Тобольске используется для отгрузки продукции с оборотом 8,2 млн. тон в </a:t>
            </a:r>
            <a:r>
              <a:rPr lang="ru-RU" sz="1400" dirty="0" smtClean="0"/>
              <a:t>год</a:t>
            </a:r>
            <a:endParaRPr lang="ru-RU" sz="1400" dirty="0"/>
          </a:p>
          <a:p>
            <a:pPr defTabSz="699270">
              <a:spcBef>
                <a:spcPts val="300"/>
              </a:spcBef>
              <a:spcAft>
                <a:spcPts val="600"/>
              </a:spcAft>
              <a:buClr>
                <a:srgbClr val="009999"/>
              </a:buClr>
            </a:pPr>
            <a:r>
              <a:rPr lang="ru-RU" sz="1400" b="1" dirty="0">
                <a:solidFill>
                  <a:srgbClr val="009999"/>
                </a:solidFill>
              </a:rPr>
              <a:t>Идея продукта </a:t>
            </a:r>
            <a:r>
              <a:rPr lang="ru-RU" sz="1400" dirty="0"/>
              <a:t>– цифровая платформа с тремя аналитическими модулями: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Управление отгрузками и планирование операций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Управление доступным парком вагонов</a:t>
            </a:r>
          </a:p>
          <a:p>
            <a:pPr marL="216000" indent="-216000" defTabSz="699270">
              <a:spcBef>
                <a:spcPts val="30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Управление ремонтами подвижного </a:t>
            </a:r>
            <a:r>
              <a:rPr lang="ru-RU" sz="1400" dirty="0" smtClean="0"/>
              <a:t>состава</a:t>
            </a:r>
            <a:endParaRPr lang="ru-RU" sz="1400" dirty="0"/>
          </a:p>
          <a:p>
            <a:pPr defTabSz="699270">
              <a:spcBef>
                <a:spcPts val="300"/>
              </a:spcBef>
              <a:buClr>
                <a:srgbClr val="009999"/>
              </a:buClr>
            </a:pPr>
            <a:r>
              <a:rPr lang="ru-RU" sz="1400" b="1" dirty="0">
                <a:solidFill>
                  <a:srgbClr val="009999"/>
                </a:solidFill>
              </a:rPr>
              <a:t>Цели проекта: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Снизить затраты на перевозку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Сократить затраты на ремонты ЖД цистерн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Уменьшить траты на аренду подвижного состава за счёт уменьшения простоя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</p:grpSpPr>
          <p:sp>
            <p:nvSpPr>
              <p:cNvPr id="22" name="Скругленный прямоугольник 21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18001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383032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50001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21" name="Шестиугольник 20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solidFill>
              <a:srgbClr val="00999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3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7609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176"/>
            <a:ext cx="9144000" cy="51244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59" y="2103698"/>
            <a:ext cx="194790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4664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</a:t>
            </a:r>
            <a:r>
              <a:rPr lang="ru-RU" dirty="0" smtClean="0"/>
              <a:t>интегрированной системы </a:t>
            </a:r>
            <a:r>
              <a:rPr lang="ru-RU" dirty="0"/>
              <a:t>менеджмента </a:t>
            </a:r>
            <a:r>
              <a:rPr lang="ru-RU" dirty="0" smtClean="0"/>
              <a:t>НИПИГАЗ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фокусы внимания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771550"/>
            <a:ext cx="5545249" cy="407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ru-RU" sz="1100" dirty="0" smtClean="0">
                <a:solidFill>
                  <a:schemeClr val="accent1"/>
                </a:solidFill>
              </a:rPr>
              <a:t>ИНТЕГРИРОВАННАЯ СИСТЕМА МЕНЕДЖМЕНТА НИПИГАЗ  ОСНОВАНА НА:</a:t>
            </a:r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требованиях Заказчиков </a:t>
            </a:r>
            <a:endParaRPr lang="ru-RU" sz="1100" dirty="0"/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концепции международных практик управления проектами, в том </a:t>
            </a:r>
            <a:r>
              <a:rPr lang="ru-RU" sz="1100" dirty="0" smtClean="0"/>
              <a:t>числе,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PM</a:t>
            </a:r>
            <a:r>
              <a:rPr lang="ru-RU" sz="1100" dirty="0" smtClean="0"/>
              <a:t> </a:t>
            </a:r>
            <a:r>
              <a:rPr lang="en-US" sz="1100" dirty="0" smtClean="0"/>
              <a:t>Body of Knowledge</a:t>
            </a:r>
            <a:r>
              <a:rPr lang="ru-RU" sz="1100" dirty="0" smtClean="0"/>
              <a:t> и </a:t>
            </a:r>
            <a:r>
              <a:rPr lang="ru-RU" sz="1100" dirty="0"/>
              <a:t>лучших практиках международных EPC-компаний</a:t>
            </a:r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процессной модели управления (BPM – </a:t>
            </a:r>
            <a:r>
              <a:rPr lang="ru-RU" sz="1100" dirty="0" err="1"/>
              <a:t>Business</a:t>
            </a:r>
            <a:r>
              <a:rPr lang="ru-RU" sz="1100" dirty="0"/>
              <a:t> </a:t>
            </a:r>
            <a:r>
              <a:rPr lang="ru-RU" sz="1100" dirty="0" err="1"/>
              <a:t>Process</a:t>
            </a:r>
            <a:r>
              <a:rPr lang="ru-RU" sz="1100" dirty="0"/>
              <a:t> </a:t>
            </a:r>
            <a:r>
              <a:rPr lang="ru-RU" sz="1100" dirty="0" err="1"/>
              <a:t>Management</a:t>
            </a:r>
            <a:r>
              <a:rPr lang="ru-RU" sz="1100" dirty="0"/>
              <a:t>) </a:t>
            </a:r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требованиях международных стандартов ISO 9001, ISO 14001, OHSAS </a:t>
            </a:r>
            <a:r>
              <a:rPr lang="ru-RU" sz="1100" dirty="0" smtClean="0"/>
              <a:t>18001</a:t>
            </a:r>
          </a:p>
          <a:p>
            <a:pPr marL="180000" lvl="0" indent="-180000">
              <a:spcBef>
                <a:spcPts val="1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нормативных </a:t>
            </a:r>
            <a:r>
              <a:rPr lang="ru-RU" sz="1100" dirty="0"/>
              <a:t>требованиях к услугам </a:t>
            </a:r>
            <a:r>
              <a:rPr lang="ru-RU" sz="1100" dirty="0" smtClean="0"/>
              <a:t>НИПИГАЗ</a:t>
            </a:r>
            <a:endParaRPr lang="ru-RU" sz="1100" dirty="0"/>
          </a:p>
          <a:p>
            <a:pPr lvl="0">
              <a:spcBef>
                <a:spcPts val="100"/>
              </a:spcBef>
              <a:buClr>
                <a:schemeClr val="accent1"/>
              </a:buClr>
            </a:pPr>
            <a:r>
              <a:rPr lang="ru-RU" sz="1100" dirty="0" smtClean="0"/>
              <a:t>Система менеджмента качества позволяет </a:t>
            </a:r>
            <a:r>
              <a:rPr lang="ru-RU" sz="1100" dirty="0"/>
              <a:t>поддерживать процесс непрерывного развития компании и её адаптации к динамично изменяющимся потребностям рынка. Использование инструментов </a:t>
            </a:r>
            <a:r>
              <a:rPr lang="ru-RU" sz="1100" dirty="0" smtClean="0"/>
              <a:t>ИСМ </a:t>
            </a:r>
            <a:r>
              <a:rPr lang="ru-RU" sz="1100" dirty="0"/>
              <a:t>способствует повышению эффективности </a:t>
            </a:r>
            <a:r>
              <a:rPr lang="ru-RU" sz="1100" dirty="0" smtClean="0"/>
              <a:t>НИПИГАЗ </a:t>
            </a:r>
            <a:r>
              <a:rPr lang="ru-RU" sz="1100" dirty="0"/>
              <a:t>и </a:t>
            </a:r>
            <a:r>
              <a:rPr lang="ru-RU" sz="1100" dirty="0" smtClean="0"/>
              <a:t>сокращению </a:t>
            </a:r>
            <a:r>
              <a:rPr lang="ru-RU" sz="1100" dirty="0"/>
              <a:t>затрат Заказчиков. </a:t>
            </a:r>
          </a:p>
          <a:p>
            <a:pPr lvl="0">
              <a:spcBef>
                <a:spcPts val="100"/>
              </a:spcBef>
              <a:buClr>
                <a:schemeClr val="accent1"/>
              </a:buClr>
            </a:pPr>
            <a:endParaRPr lang="ru-RU" sz="1100" dirty="0" smtClean="0"/>
          </a:p>
          <a:p>
            <a:pPr lvl="0">
              <a:spcBef>
                <a:spcPts val="1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ru-RU" sz="1100" dirty="0" smtClean="0">
                <a:solidFill>
                  <a:schemeClr val="accent1"/>
                </a:solidFill>
              </a:rPr>
              <a:t>ФОКУСЫ ВНИМАНИЯ СИСТЕМЫ МЕНЕДЖМЕНТА НИПИГАЗ:</a:t>
            </a:r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инженерно-техническая </a:t>
            </a:r>
            <a:r>
              <a:rPr lang="ru-RU" sz="1100" dirty="0"/>
              <a:t>оптимизация </a:t>
            </a:r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формирование цифрового архива оптимальных типовых инженерно-технических решений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CAPEX </a:t>
            </a:r>
            <a:r>
              <a:rPr lang="ru-RU" sz="1100" dirty="0"/>
              <a:t>и OPEX ориентированные подходы </a:t>
            </a:r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разработка </a:t>
            </a:r>
            <a:r>
              <a:rPr lang="ru-RU" sz="1100" dirty="0"/>
              <a:t>и согласование </a:t>
            </a:r>
            <a:r>
              <a:rPr lang="ru-RU" sz="1100" dirty="0" smtClean="0"/>
              <a:t>СТУ</a:t>
            </a:r>
            <a:endParaRPr lang="en-US" sz="1100" dirty="0" smtClean="0"/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управление поставками и логистикой в РФ и за рубежом </a:t>
            </a:r>
            <a:endParaRPr lang="ru-RU" sz="1100" dirty="0"/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автоматизация и развитие ИТ-инструментов, применение цифровых технологий</a:t>
            </a:r>
          </a:p>
          <a:p>
            <a:pPr marL="180000" lvl="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систематизация </a:t>
            </a:r>
            <a:r>
              <a:rPr lang="ru-RU" sz="1100" dirty="0"/>
              <a:t>и применение полученного опыта и лучших практик</a:t>
            </a:r>
            <a:br>
              <a:rPr lang="ru-RU" sz="1100" dirty="0"/>
            </a:br>
            <a:r>
              <a:rPr lang="ru-RU" sz="1100" dirty="0"/>
              <a:t>по результатам реализации проектов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2554013"/>
            <a:ext cx="81278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chemeClr val="accent1"/>
                </a:solidFill>
              </a:rPr>
              <a:t>ИСМ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329004" y="1900596"/>
            <a:ext cx="1584176" cy="1737721"/>
            <a:chOff x="6912260" y="1851670"/>
            <a:chExt cx="1440160" cy="173772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912260" y="1851670"/>
              <a:ext cx="1296144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108000" tIns="0" rIns="0" bIns="0" anchor="ctr">
              <a:spAutoFit/>
            </a:bodyPr>
            <a:lstStyle/>
            <a:p>
              <a:pPr marL="216000" indent="-216000"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ru-RU" sz="1000" dirty="0" smtClean="0"/>
                <a:t>Менеджмент качества </a:t>
              </a:r>
              <a:br>
                <a:rPr lang="ru-RU" sz="1000" dirty="0" smtClean="0"/>
              </a:br>
              <a:r>
                <a:rPr lang="ru-RU" sz="1000" dirty="0" smtClean="0"/>
                <a:t>(</a:t>
              </a:r>
              <a:r>
                <a:rPr lang="en-US" sz="1000" dirty="0" smtClean="0"/>
                <a:t>ISO 9001)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12260" y="2489698"/>
              <a:ext cx="1296144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108000" tIns="0" rIns="0" bIns="0" anchor="ctr">
              <a:spAutoFit/>
            </a:bodyPr>
            <a:lstStyle/>
            <a:p>
              <a:pPr marL="216000" indent="-216000"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ru-RU" sz="1000" dirty="0" smtClean="0"/>
                <a:t>Безопасность  и охрана </a:t>
              </a:r>
              <a:r>
                <a:rPr lang="ru-RU" sz="1000" dirty="0"/>
                <a:t>труда</a:t>
              </a:r>
              <a:br>
                <a:rPr lang="ru-RU" sz="1000" dirty="0"/>
              </a:br>
              <a:r>
                <a:rPr lang="ru-RU" sz="1000" dirty="0"/>
                <a:t>(OHSAS 18001</a:t>
              </a:r>
              <a:r>
                <a:rPr lang="ru-RU" sz="1000" dirty="0" smtClean="0"/>
                <a:t>)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12260" y="3127726"/>
              <a:ext cx="1440160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108000" tIns="0" rIns="0" bIns="0" anchor="ctr">
              <a:spAutoFit/>
            </a:bodyPr>
            <a:lstStyle/>
            <a:p>
              <a:pPr marL="216000" indent="-216000"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ru-RU" sz="1000" dirty="0" smtClean="0"/>
                <a:t>Охрана</a:t>
              </a:r>
              <a:br>
                <a:rPr lang="ru-RU" sz="1000" dirty="0" smtClean="0"/>
              </a:br>
              <a:r>
                <a:rPr lang="ru-RU" sz="1000" dirty="0" smtClean="0"/>
                <a:t>окружающей </a:t>
              </a:r>
              <a:r>
                <a:rPr lang="ru-RU" sz="1000" dirty="0"/>
                <a:t>среды</a:t>
              </a:r>
              <a:br>
                <a:rPr lang="ru-RU" sz="1000" dirty="0"/>
              </a:br>
              <a:r>
                <a:rPr lang="ru-RU" sz="1000" dirty="0"/>
                <a:t>(ISO 14001)</a:t>
              </a: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 flipH="1">
            <a:off x="6067288" y="771550"/>
            <a:ext cx="1744" cy="1624262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5978402" y="2611773"/>
            <a:ext cx="177774" cy="315366"/>
            <a:chOff x="4852896" y="2350957"/>
            <a:chExt cx="225929" cy="400793"/>
          </a:xfrm>
        </p:grpSpPr>
        <p:sp>
          <p:nvSpPr>
            <p:cNvPr id="19" name="Freeform 95"/>
            <p:cNvSpPr>
              <a:spLocks/>
            </p:cNvSpPr>
            <p:nvPr/>
          </p:nvSpPr>
          <p:spPr bwMode="gray">
            <a:xfrm>
              <a:off x="4852896" y="2407379"/>
              <a:ext cx="115180" cy="287950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 95"/>
            <p:cNvSpPr>
              <a:spLocks/>
            </p:cNvSpPr>
            <p:nvPr/>
          </p:nvSpPr>
          <p:spPr bwMode="gray">
            <a:xfrm>
              <a:off x="4918507" y="2350957"/>
              <a:ext cx="160318" cy="400793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6067288" y="3143100"/>
            <a:ext cx="1744" cy="169879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9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3872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Инженерно-техническая оптимизация </a:t>
            </a:r>
            <a:r>
              <a:rPr lang="ru-RU" dirty="0" smtClean="0"/>
              <a:t>и формирование цифрового архива </a:t>
            </a:r>
            <a:r>
              <a:rPr lang="ru-RU" dirty="0"/>
              <a:t>оптимальных типовых инженерно-технических решений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142874" y="761999"/>
            <a:ext cx="8856000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kern="0" dirty="0" smtClean="0"/>
              <a:t>Инженерно-техническая оптимизация помогает Заказчикам с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низить затраты на реализацию проекта  за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счет исключения из составных этапов цикла реализации проекта (проектирование, закупка оборудования и материалов, строительство, эксплуатация, ликвидация) неэкономичных, избыточных, устаревших и неэффективных технических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решений</a:t>
            </a:r>
          </a:p>
          <a:p>
            <a:pPr algn="ctr"/>
            <a:r>
              <a:rPr lang="ru-RU" kern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ЭТАПЫ ИТО: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7291" y="1527634"/>
            <a:ext cx="2240684" cy="756084"/>
          </a:xfrm>
          <a:prstGeom prst="rect">
            <a:avLst/>
          </a:prstGeom>
        </p:spPr>
        <p:txBody>
          <a:bodyPr lIns="234000" tIns="45720" rIns="1440" bIns="45720">
            <a:noAutofit/>
          </a:bodyPr>
          <a:lstStyle/>
          <a:p>
            <a:pPr marL="0" lvl="1" indent="0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Систематизация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экономическая и техническая оценка отобранных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предложений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9608" y="1527634"/>
            <a:ext cx="2330694" cy="756084"/>
          </a:xfrm>
          <a:prstGeom prst="rect">
            <a:avLst/>
          </a:prstGeom>
        </p:spPr>
        <p:txBody>
          <a:bodyPr lIns="234000" tIns="45720" rIns="1440" bIns="45720">
            <a:noAutofit/>
          </a:bodyPr>
          <a:lstStyle/>
          <a:p>
            <a:pPr marL="0" lvl="1" indent="0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Заполнение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корзины  предложений по оптимизации технических решений путем коллегиальной экспертной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оценки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0205" y="1527634"/>
            <a:ext cx="1811529" cy="756084"/>
          </a:xfrm>
          <a:prstGeom prst="rect">
            <a:avLst/>
          </a:prstGeom>
        </p:spPr>
        <p:txBody>
          <a:bodyPr lIns="234000" tIns="45720" rIns="1440" bIns="45720">
            <a:noAutofit/>
          </a:bodyPr>
          <a:lstStyle/>
          <a:p>
            <a:pPr marL="0" lvl="1" indent="0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плана внедрения мероприятий по оптимизации</a:t>
            </a:r>
            <a:endParaRPr lang="ru-RU" sz="10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735" y="1527634"/>
            <a:ext cx="2240684" cy="756084"/>
          </a:xfrm>
          <a:prstGeom prst="rect">
            <a:avLst/>
          </a:prstGeom>
          <a:noFill/>
        </p:spPr>
        <p:txBody>
          <a:bodyPr lIns="234000" tIns="45720" rIns="1440" bIns="45720">
            <a:noAutofit/>
          </a:bodyPr>
          <a:lstStyle/>
          <a:p>
            <a:pPr marL="0" lvl="1" indent="0"/>
            <a:r>
              <a:rPr lang="ru-RU" sz="1000" dirty="0">
                <a:latin typeface="Arial" pitchFamily="34" charset="0"/>
                <a:cs typeface="Arial" pitchFamily="34" charset="0"/>
              </a:rPr>
              <a:t>Определение областей потенциальной экономии капитальных / эксплуатационных затрат для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31" y="1594415"/>
            <a:ext cx="356188" cy="4616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95804" y="1594415"/>
            <a:ext cx="356188" cy="4616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2</a:t>
            </a:r>
            <a:endParaRPr lang="ru-RU" sz="24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3487" y="1594415"/>
            <a:ext cx="356188" cy="4616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3</a:t>
            </a:r>
            <a:endParaRPr lang="ru-RU" sz="2400" b="1" dirty="0" smtClean="0">
              <a:solidFill>
                <a:schemeClr val="accent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6401" y="1594415"/>
            <a:ext cx="356188" cy="4616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4</a:t>
            </a:r>
            <a:endParaRPr lang="ru-RU" sz="2400" b="1" dirty="0" smtClean="0">
              <a:solidFill>
                <a:schemeClr val="accent1"/>
              </a:solidFill>
            </a:endParaRPr>
          </a:p>
        </p:txBody>
      </p:sp>
      <p:sp>
        <p:nvSpPr>
          <p:cNvPr id="17" name="Объект 4"/>
          <p:cNvSpPr txBox="1">
            <a:spLocks/>
          </p:cNvSpPr>
          <p:nvPr/>
        </p:nvSpPr>
        <p:spPr>
          <a:xfrm>
            <a:off x="1237596" y="3147814"/>
            <a:ext cx="6666556" cy="1188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0000" tIns="72000" rIns="90000" bIns="46800" rtlCol="0">
            <a:no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1050" kern="0" dirty="0" smtClean="0">
                <a:solidFill>
                  <a:schemeClr val="accent1"/>
                </a:solidFill>
              </a:rPr>
              <a:t>ЦИФРОВОЙ АРХИВ ТИПОВЫХ ИНЖЕНЕРНО-ТЕХНИЧЕСКИХ РЕШЕНИЙ</a:t>
            </a:r>
          </a:p>
        </p:txBody>
      </p:sp>
      <p:sp>
        <p:nvSpPr>
          <p:cNvPr id="18" name="Объект 4"/>
          <p:cNvSpPr txBox="1">
            <a:spLocks/>
          </p:cNvSpPr>
          <p:nvPr/>
        </p:nvSpPr>
        <p:spPr>
          <a:xfrm>
            <a:off x="1733301" y="4407954"/>
            <a:ext cx="610445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ru-RU" sz="1000" kern="0" dirty="0" smtClean="0">
                <a:cs typeface="+mn-cs"/>
              </a:rPr>
              <a:t>Готовое </a:t>
            </a:r>
            <a:r>
              <a:rPr lang="ru-RU" sz="1000" kern="0" dirty="0">
                <a:cs typeface="+mn-cs"/>
              </a:rPr>
              <a:t>решение может быть в любой момент выгружено из цифрового архива для использования на текущих или новых проектах, в том числе, как готовый элемент </a:t>
            </a:r>
            <a:r>
              <a:rPr lang="ru-RU" sz="1000" kern="0" dirty="0" smtClean="0">
                <a:cs typeface="+mn-cs"/>
              </a:rPr>
              <a:t>для включения в </a:t>
            </a:r>
            <a:r>
              <a:rPr lang="en-US" sz="1000" kern="0" dirty="0" smtClean="0">
                <a:cs typeface="+mn-cs"/>
              </a:rPr>
              <a:t>3D</a:t>
            </a:r>
            <a:r>
              <a:rPr lang="ru-RU" sz="1000" kern="0" dirty="0" smtClean="0">
                <a:cs typeface="+mn-cs"/>
              </a:rPr>
              <a:t> модель </a:t>
            </a:r>
            <a:r>
              <a:rPr lang="ru-RU" sz="1000" kern="0" dirty="0">
                <a:cs typeface="+mn-cs"/>
              </a:rPr>
              <a:t>проекта.</a:t>
            </a:r>
          </a:p>
        </p:txBody>
      </p:sp>
      <p:sp>
        <p:nvSpPr>
          <p:cNvPr id="19" name="Объект 4"/>
          <p:cNvSpPr txBox="1">
            <a:spLocks/>
          </p:cNvSpPr>
          <p:nvPr/>
        </p:nvSpPr>
        <p:spPr>
          <a:xfrm>
            <a:off x="1149368" y="2643758"/>
            <a:ext cx="684301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1000" kern="0" dirty="0" smtClean="0"/>
              <a:t>Результаты проведенных ИТО внедряются на проектах и аккумулируются в едином цифровом архиве типовых инженерно-технических решений по объектам, которые НИПИГАЗ проектирует из проекта в проект, а также по уникальным объектам.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60146" y="3509950"/>
            <a:ext cx="125675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71450" lvl="1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Типовые решения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0146" y="3743554"/>
            <a:ext cx="1760097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71450" lvl="1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Базы данных трудозатрат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60146" y="3977157"/>
            <a:ext cx="1397819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71450" lvl="1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Базы оборудования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35996" y="3743554"/>
            <a:ext cx="126156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71450" lvl="1" indent="-171450" algn="ct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Типовые расчеты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35996" y="3977157"/>
            <a:ext cx="1652697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71450" lvl="1" indent="-171450" algn="ct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Пояснительные записки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35996" y="3509950"/>
            <a:ext cx="2539158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71450" lvl="1" indent="-171450" algn="ctr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Спецификации, каталоги и библиотеки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6468449" y="920682"/>
            <a:ext cx="0" cy="304786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 rot="5400000">
            <a:off x="4481987" y="2286930"/>
            <a:ext cx="177774" cy="315366"/>
            <a:chOff x="4852896" y="2350957"/>
            <a:chExt cx="225929" cy="400793"/>
          </a:xfrm>
        </p:grpSpPr>
        <p:sp>
          <p:nvSpPr>
            <p:cNvPr id="29" name="Freeform 95"/>
            <p:cNvSpPr>
              <a:spLocks/>
            </p:cNvSpPr>
            <p:nvPr/>
          </p:nvSpPr>
          <p:spPr bwMode="gray">
            <a:xfrm>
              <a:off x="4852896" y="2407379"/>
              <a:ext cx="115180" cy="287950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 95"/>
            <p:cNvSpPr>
              <a:spLocks/>
            </p:cNvSpPr>
            <p:nvPr/>
          </p:nvSpPr>
          <p:spPr bwMode="gray">
            <a:xfrm>
              <a:off x="4918507" y="2350957"/>
              <a:ext cx="160318" cy="400793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rot="5400000">
            <a:off x="2673300" y="920681"/>
            <a:ext cx="0" cy="304786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001" name="Picture 9" descr="Image result for download icon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15" y="4429329"/>
            <a:ext cx="265026" cy="2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19" name="Picture 27" descr="https://static.thenounproject.com/png/1866285-200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75" y="3524514"/>
            <a:ext cx="451392" cy="45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chemeClr val="accent1"/>
          </a:solidFill>
        </p:grpSpPr>
        <p:grpSp>
          <p:nvGrpSpPr>
            <p:cNvPr id="40" name="Группа 39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42" name="Скругленный прямоугольник 41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18001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41" name="Шестиугольник 40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grp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1120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и контроль физических объемов при реализации проекта</a:t>
            </a:r>
            <a:endParaRPr lang="ru-RU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143510" y="2452050"/>
            <a:ext cx="4788530" cy="2154436"/>
          </a:xfrm>
          <a:prstGeom prst="rect">
            <a:avLst/>
          </a:prstGeom>
        </p:spPr>
        <p:txBody>
          <a:bodyPr vert="horz" wrap="square" lIns="0" tIns="0" rIns="72000" bIns="0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</a:pPr>
            <a:r>
              <a:rPr lang="ru-RU" sz="1000" kern="0" dirty="0" smtClean="0">
                <a:solidFill>
                  <a:schemeClr val="accent1"/>
                </a:solidFill>
              </a:rPr>
              <a:t>МЕРОПРИЯТИЯ ПО УПРАВЛЕНИЮ ИЗМЕНЕНИЯМИ ФИЗОБЪЕМОВ СМР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/>
              <a:t>Расчет и фиксация базового бюджета </a:t>
            </a:r>
            <a:r>
              <a:rPr lang="ru-RU" sz="1000" kern="0" dirty="0" err="1"/>
              <a:t>физобъемов</a:t>
            </a:r>
            <a:r>
              <a:rPr lang="ru-RU" sz="1000" kern="0" dirty="0"/>
              <a:t> СМР по завершении разработки проектной </a:t>
            </a:r>
            <a:r>
              <a:rPr lang="ru-RU" sz="1000" kern="0" dirty="0" smtClean="0"/>
              <a:t>документации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/>
              <a:t>Определение ключевых </a:t>
            </a:r>
            <a:r>
              <a:rPr lang="ru-RU" sz="1000" kern="0" dirty="0" err="1"/>
              <a:t>физобъемов</a:t>
            </a:r>
            <a:r>
              <a:rPr lang="ru-RU" sz="1000" kern="0" dirty="0"/>
              <a:t> перед началом выпуска РД. </a:t>
            </a:r>
            <a:endParaRPr lang="ru-RU" sz="1000" kern="0" dirty="0" smtClean="0"/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 smtClean="0"/>
              <a:t>Мониторинг </a:t>
            </a:r>
            <a:r>
              <a:rPr lang="ru-RU" sz="1000" kern="0" dirty="0"/>
              <a:t>и контроль </a:t>
            </a:r>
            <a:r>
              <a:rPr lang="ru-RU" sz="1000" kern="0" dirty="0" err="1"/>
              <a:t>физобъемов</a:t>
            </a:r>
            <a:r>
              <a:rPr lang="ru-RU" sz="1000" kern="0" dirty="0"/>
              <a:t> СМР на проекте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/>
              <a:t>Проведение регулярных сессий по рассмотрению изменений </a:t>
            </a:r>
            <a:r>
              <a:rPr lang="ru-RU" sz="1000" kern="0" dirty="0" err="1"/>
              <a:t>физобъемов</a:t>
            </a:r>
            <a:r>
              <a:rPr lang="ru-RU" sz="1000" kern="0" dirty="0"/>
              <a:t> СМР на заключительных стадиях проекта с формированием плана мероприятий по </a:t>
            </a:r>
            <a:r>
              <a:rPr lang="ru-RU" sz="1000" kern="0" dirty="0" err="1"/>
              <a:t>митигации</a:t>
            </a:r>
            <a:r>
              <a:rPr lang="ru-RU" sz="1000" kern="0" dirty="0"/>
              <a:t> по итогам каждой сессии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/>
              <a:t>Мотивация (KPI) ответственных специалистов в части контроля изменений </a:t>
            </a:r>
            <a:r>
              <a:rPr lang="ru-RU" sz="1000" kern="0" dirty="0" err="1"/>
              <a:t>физобъемов</a:t>
            </a:r>
            <a:r>
              <a:rPr lang="ru-RU" sz="1000" kern="0" dirty="0"/>
              <a:t> СМР.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/>
              <a:t>Управление изменением </a:t>
            </a:r>
            <a:r>
              <a:rPr lang="ru-RU" sz="1000" kern="0" dirty="0" err="1"/>
              <a:t>физобъемов</a:t>
            </a:r>
            <a:r>
              <a:rPr lang="ru-RU" sz="1000" kern="0" dirty="0"/>
              <a:t> СМР с применением профильного программного комплекса</a:t>
            </a:r>
            <a:r>
              <a:rPr lang="ru-RU" sz="1000" kern="0" dirty="0" smtClean="0"/>
              <a:t>.</a:t>
            </a:r>
            <a:endParaRPr lang="ru-RU" sz="1000" kern="0" dirty="0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3510" y="771550"/>
            <a:ext cx="4860538" cy="1538883"/>
          </a:xfrm>
          <a:prstGeom prst="rect">
            <a:avLst/>
          </a:prstGeom>
        </p:spPr>
        <p:txBody>
          <a:bodyPr vert="horz" wrap="square" lIns="0" tIns="0" rIns="72000" bIns="0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 smtClean="0"/>
              <a:t>В </a:t>
            </a:r>
            <a:r>
              <a:rPr lang="ru-RU" sz="1000" kern="0" dirty="0"/>
              <a:t>НИПИГАЗ действует стандарт работы по управлению физическими объемами проекта со стадии ПД, предполагающий </a:t>
            </a:r>
            <a:r>
              <a:rPr lang="ru-RU" sz="1000" kern="0" dirty="0" smtClean="0"/>
              <a:t>осуществление</a:t>
            </a:r>
            <a:br>
              <a:rPr lang="ru-RU" sz="1000" kern="0" dirty="0" smtClean="0"/>
            </a:br>
            <a:r>
              <a:rPr lang="ru-RU" sz="1000" kern="0" dirty="0" smtClean="0"/>
              <a:t>контроля </a:t>
            </a:r>
            <a:r>
              <a:rPr lang="ru-RU" sz="1000" kern="0" dirty="0" err="1" smtClean="0"/>
              <a:t>физобъемов</a:t>
            </a:r>
            <a:r>
              <a:rPr lang="ru-RU" sz="1000" kern="0" dirty="0" smtClean="0"/>
              <a:t> </a:t>
            </a:r>
            <a:r>
              <a:rPr lang="ru-RU" sz="1000" kern="0" dirty="0"/>
              <a:t>на всех последующих </a:t>
            </a:r>
            <a:r>
              <a:rPr lang="ru-RU" sz="1000" kern="0" dirty="0" smtClean="0"/>
              <a:t>этапах. </a:t>
            </a:r>
            <a:endParaRPr lang="ru-RU" sz="1000" kern="0" dirty="0"/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 smtClean="0"/>
              <a:t>Для </a:t>
            </a:r>
            <a:r>
              <a:rPr lang="ru-RU" sz="1000" kern="0" dirty="0"/>
              <a:t>правильной оценки физических объемов на стадии ПД </a:t>
            </a:r>
            <a:r>
              <a:rPr lang="ru-RU" sz="1000" kern="0" dirty="0" smtClean="0"/>
              <a:t>внедрены</a:t>
            </a:r>
            <a:br>
              <a:rPr lang="ru-RU" sz="1000" kern="0" dirty="0" smtClean="0"/>
            </a:br>
            <a:r>
              <a:rPr lang="ru-RU" sz="1000" kern="0" dirty="0" smtClean="0"/>
              <a:t>«чек-листы</a:t>
            </a:r>
            <a:r>
              <a:rPr lang="ru-RU" sz="1000" kern="0" dirty="0"/>
              <a:t>» материалоёмкости по всем инжиниринговым дисциплинам 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000" kern="0" dirty="0" smtClean="0"/>
              <a:t>Эффективность </a:t>
            </a:r>
            <a:r>
              <a:rPr lang="ru-RU" sz="1000" kern="0" dirty="0"/>
              <a:t>проектирования системно становится предметом «</a:t>
            </a:r>
            <a:r>
              <a:rPr lang="ru-RU" sz="1000" kern="0" dirty="0" err="1"/>
              <a:t>peer</a:t>
            </a:r>
            <a:r>
              <a:rPr lang="ru-RU" sz="1000" kern="0" dirty="0"/>
              <a:t> </a:t>
            </a:r>
            <a:r>
              <a:rPr lang="ru-RU" sz="1000" kern="0" dirty="0" err="1"/>
              <a:t>review</a:t>
            </a:r>
            <a:r>
              <a:rPr lang="ru-RU" sz="1000" kern="0" dirty="0"/>
              <a:t>», представляющих из себя совместные кросс-проектные совещания, на которых широким кругом </a:t>
            </a:r>
            <a:r>
              <a:rPr lang="ru-RU" sz="1000" kern="0" dirty="0" smtClean="0"/>
              <a:t>экспертов обсуждаются </a:t>
            </a:r>
            <a:r>
              <a:rPr lang="ru-RU" sz="1000" kern="0" dirty="0"/>
              <a:t>примененные </a:t>
            </a:r>
            <a:r>
              <a:rPr lang="ru-RU" sz="1000" kern="0" dirty="0" smtClean="0"/>
              <a:t>решения</a:t>
            </a:r>
            <a:r>
              <a:rPr lang="en-US" sz="1000" kern="0" dirty="0" smtClean="0"/>
              <a:t> </a:t>
            </a:r>
            <a:r>
              <a:rPr lang="ru-RU" sz="1000" kern="0" dirty="0" smtClean="0"/>
              <a:t>и </a:t>
            </a:r>
            <a:r>
              <a:rPr lang="ru-RU" sz="1000" kern="0" dirty="0"/>
              <a:t>результаты проектирования.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1166813"/>
            <a:ext cx="3922819" cy="3054300"/>
          </a:xfrm>
          <a:prstGeom prst="rect">
            <a:avLst/>
          </a:prstGeom>
          <a:noFill/>
          <a:ln w="12700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764229" y="1089869"/>
            <a:ext cx="2766317" cy="15388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72000" tIns="0" rIns="72000" bIns="0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sz="1000" b="1" kern="0" dirty="0" smtClean="0">
                <a:solidFill>
                  <a:schemeClr val="accent1"/>
                </a:solidFill>
              </a:rPr>
              <a:t>ИНСТРУМЕНТЫ КОНТРОЛЯ ИЗМЕНЕНИЙ</a:t>
            </a:r>
            <a:endParaRPr lang="ru-RU" sz="1000" b="1" kern="0" dirty="0">
              <a:solidFill>
                <a:schemeClr val="accent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64627" y="2162466"/>
            <a:ext cx="936104" cy="936104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</a:rPr>
              <a:t>ПРОГРАММНЫЙ</a:t>
            </a:r>
            <a:br>
              <a:rPr lang="ru-RU" sz="600" b="1" dirty="0" smtClean="0">
                <a:solidFill>
                  <a:schemeClr val="bg1"/>
                </a:solidFill>
              </a:rPr>
            </a:br>
            <a:r>
              <a:rPr lang="ru-RU" sz="600" b="1" dirty="0" smtClean="0">
                <a:solidFill>
                  <a:schemeClr val="bg1"/>
                </a:solidFill>
              </a:rPr>
              <a:t>КОМПЛЕКС</a:t>
            </a: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5702616" y="1867928"/>
            <a:ext cx="498116" cy="23576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737005" y="3237420"/>
            <a:ext cx="524061" cy="525754"/>
            <a:chOff x="5450580" y="3237420"/>
            <a:chExt cx="524061" cy="525754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450580" y="3287068"/>
              <a:ext cx="431850" cy="442176"/>
              <a:chOff x="4975544" y="2487362"/>
              <a:chExt cx="431850" cy="442176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5011480" y="2535746"/>
                <a:ext cx="359978" cy="3599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8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6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Трапеция 21"/>
              <p:cNvSpPr/>
              <p:nvPr/>
            </p:nvSpPr>
            <p:spPr>
              <a:xfrm>
                <a:off x="5168610" y="2487362"/>
                <a:ext cx="45719" cy="45719"/>
              </a:xfrm>
              <a:prstGeom prst="trapezoid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4975544" y="2538227"/>
                <a:ext cx="431850" cy="391311"/>
                <a:chOff x="4981522" y="2538227"/>
                <a:chExt cx="431850" cy="391311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5246830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30" name="Трапеция 29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1" name="Трапеция 30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2" name="Трапеция 31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" name="Трапеция 32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flipH="1">
                  <a:off x="4981522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26" name="Трапеция 25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" name="Трапеция 26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" name="Трапеция 27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" name="Трапеция 28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0" name="Круговая стрелка 19"/>
            <p:cNvSpPr/>
            <p:nvPr/>
          </p:nvSpPr>
          <p:spPr>
            <a:xfrm rot="4100651">
              <a:off x="5481053" y="3269586"/>
              <a:ext cx="525754" cy="461422"/>
            </a:xfrm>
            <a:prstGeom prst="circularArrow">
              <a:avLst>
                <a:gd name="adj1" fmla="val 3559"/>
                <a:gd name="adj2" fmla="val 265289"/>
                <a:gd name="adj3" fmla="val 20570290"/>
                <a:gd name="adj4" fmla="val 11409589"/>
                <a:gd name="adj5" fmla="val 4670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306702" y="2437033"/>
            <a:ext cx="522316" cy="525754"/>
            <a:chOff x="4975544" y="2437033"/>
            <a:chExt cx="522316" cy="52575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4975544" y="2487362"/>
              <a:ext cx="431850" cy="442176"/>
              <a:chOff x="4975544" y="2487362"/>
              <a:chExt cx="431850" cy="442176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5011480" y="2535746"/>
                <a:ext cx="359978" cy="3599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8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6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Трапеция 37"/>
              <p:cNvSpPr/>
              <p:nvPr/>
            </p:nvSpPr>
            <p:spPr>
              <a:xfrm>
                <a:off x="5168610" y="2487362"/>
                <a:ext cx="45719" cy="45719"/>
              </a:xfrm>
              <a:prstGeom prst="trapezoid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4975544" y="2538227"/>
                <a:ext cx="431850" cy="391311"/>
                <a:chOff x="4981522" y="2538227"/>
                <a:chExt cx="431850" cy="391311"/>
              </a:xfrm>
            </p:grpSpPr>
            <p:grpSp>
              <p:nvGrpSpPr>
                <p:cNvPr id="40" name="Группа 39"/>
                <p:cNvGrpSpPr/>
                <p:nvPr/>
              </p:nvGrpSpPr>
              <p:grpSpPr>
                <a:xfrm>
                  <a:off x="5246830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46" name="Трапеция 45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7" name="Трапеция 46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8" name="Трапеция 47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9" name="Трапеция 48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1" name="Группа 40"/>
                <p:cNvGrpSpPr/>
                <p:nvPr/>
              </p:nvGrpSpPr>
              <p:grpSpPr>
                <a:xfrm flipH="1">
                  <a:off x="4981522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42" name="Трапеция 41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" name="Трапеция 42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4" name="Трапеция 43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5" name="Трапеция 44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36" name="Круговая стрелка 35"/>
            <p:cNvSpPr/>
            <p:nvPr/>
          </p:nvSpPr>
          <p:spPr>
            <a:xfrm rot="4100651">
              <a:off x="5004272" y="2469199"/>
              <a:ext cx="525754" cy="461422"/>
            </a:xfrm>
            <a:prstGeom prst="circularArrow">
              <a:avLst>
                <a:gd name="adj1" fmla="val 3559"/>
                <a:gd name="adj2" fmla="val 265289"/>
                <a:gd name="adj3" fmla="val 20570290"/>
                <a:gd name="adj4" fmla="val 11409589"/>
                <a:gd name="adj5" fmla="val 4670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557210" y="1570127"/>
            <a:ext cx="515980" cy="525754"/>
            <a:chOff x="7501140" y="1570127"/>
            <a:chExt cx="515980" cy="525754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7501140" y="1630883"/>
              <a:ext cx="431850" cy="442176"/>
              <a:chOff x="4975544" y="2487362"/>
              <a:chExt cx="431850" cy="442176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5011480" y="2535746"/>
                <a:ext cx="359978" cy="3599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8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6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Трапеция 53"/>
              <p:cNvSpPr/>
              <p:nvPr/>
            </p:nvSpPr>
            <p:spPr>
              <a:xfrm>
                <a:off x="5168610" y="2487362"/>
                <a:ext cx="45719" cy="45719"/>
              </a:xfrm>
              <a:prstGeom prst="trapezoid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4975544" y="2538227"/>
                <a:ext cx="431850" cy="391311"/>
                <a:chOff x="4981522" y="2538227"/>
                <a:chExt cx="431850" cy="391311"/>
              </a:xfrm>
            </p:grpSpPr>
            <p:grpSp>
              <p:nvGrpSpPr>
                <p:cNvPr id="56" name="Группа 55"/>
                <p:cNvGrpSpPr/>
                <p:nvPr/>
              </p:nvGrpSpPr>
              <p:grpSpPr>
                <a:xfrm>
                  <a:off x="5246830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62" name="Трапеция 61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3" name="Трапеция 62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" name="Трапеция 63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" name="Трапеция 64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7" name="Группа 56"/>
                <p:cNvGrpSpPr/>
                <p:nvPr/>
              </p:nvGrpSpPr>
              <p:grpSpPr>
                <a:xfrm flipH="1">
                  <a:off x="4981522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58" name="Трапеция 57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9" name="Трапеция 58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" name="Трапеция 59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" name="Трапеция 60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52" name="Круговая стрелка 51"/>
            <p:cNvSpPr/>
            <p:nvPr/>
          </p:nvSpPr>
          <p:spPr>
            <a:xfrm rot="4100651">
              <a:off x="7523532" y="1602293"/>
              <a:ext cx="525754" cy="461422"/>
            </a:xfrm>
            <a:prstGeom prst="circularArrow">
              <a:avLst>
                <a:gd name="adj1" fmla="val 3559"/>
                <a:gd name="adj2" fmla="val 265289"/>
                <a:gd name="adj3" fmla="val 20570290"/>
                <a:gd name="adj4" fmla="val 11409589"/>
                <a:gd name="adj5" fmla="val 4670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917250" y="2353278"/>
            <a:ext cx="523886" cy="525754"/>
            <a:chOff x="7813345" y="2353278"/>
            <a:chExt cx="523886" cy="525754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7813345" y="2411684"/>
              <a:ext cx="431850" cy="442176"/>
              <a:chOff x="4975544" y="2487362"/>
              <a:chExt cx="431850" cy="442176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5011480" y="2535746"/>
                <a:ext cx="359978" cy="3599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8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6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Трапеция 69"/>
              <p:cNvSpPr/>
              <p:nvPr/>
            </p:nvSpPr>
            <p:spPr>
              <a:xfrm>
                <a:off x="5168610" y="2487362"/>
                <a:ext cx="45719" cy="45719"/>
              </a:xfrm>
              <a:prstGeom prst="trapezoid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1" name="Группа 70"/>
              <p:cNvGrpSpPr/>
              <p:nvPr/>
            </p:nvGrpSpPr>
            <p:grpSpPr>
              <a:xfrm>
                <a:off x="4975544" y="2538227"/>
                <a:ext cx="431850" cy="391311"/>
                <a:chOff x="4981522" y="2538227"/>
                <a:chExt cx="431850" cy="391311"/>
              </a:xfrm>
            </p:grpSpPr>
            <p:grpSp>
              <p:nvGrpSpPr>
                <p:cNvPr id="72" name="Группа 71"/>
                <p:cNvGrpSpPr/>
                <p:nvPr/>
              </p:nvGrpSpPr>
              <p:grpSpPr>
                <a:xfrm>
                  <a:off x="5246830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78" name="Трапеция 77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9" name="Трапеция 78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0" name="Трапеция 79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1" name="Трапеция 80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3" name="Группа 72"/>
                <p:cNvGrpSpPr/>
                <p:nvPr/>
              </p:nvGrpSpPr>
              <p:grpSpPr>
                <a:xfrm flipH="1">
                  <a:off x="4981522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74" name="Трапеция 73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" name="Трапеция 74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" name="Трапеция 75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7" name="Трапеция 76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68" name="Круговая стрелка 67"/>
            <p:cNvSpPr/>
            <p:nvPr/>
          </p:nvSpPr>
          <p:spPr>
            <a:xfrm rot="4100651">
              <a:off x="7843643" y="2385444"/>
              <a:ext cx="525754" cy="461422"/>
            </a:xfrm>
            <a:prstGeom prst="circularArrow">
              <a:avLst>
                <a:gd name="adj1" fmla="val 3559"/>
                <a:gd name="adj2" fmla="val 265289"/>
                <a:gd name="adj3" fmla="val 20570290"/>
                <a:gd name="adj4" fmla="val 11409589"/>
                <a:gd name="adj5" fmla="val 4670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7485202" y="3251049"/>
            <a:ext cx="515228" cy="525754"/>
            <a:chOff x="7389838" y="3251049"/>
            <a:chExt cx="515228" cy="52575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7389838" y="3309016"/>
              <a:ext cx="431850" cy="442176"/>
              <a:chOff x="4975544" y="2487362"/>
              <a:chExt cx="431850" cy="442176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5011480" y="2535746"/>
                <a:ext cx="359978" cy="3599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8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6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Трапеция 85"/>
              <p:cNvSpPr/>
              <p:nvPr/>
            </p:nvSpPr>
            <p:spPr>
              <a:xfrm>
                <a:off x="5168610" y="2487362"/>
                <a:ext cx="45719" cy="45719"/>
              </a:xfrm>
              <a:prstGeom prst="trapezoid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87" name="Группа 86"/>
              <p:cNvGrpSpPr/>
              <p:nvPr/>
            </p:nvGrpSpPr>
            <p:grpSpPr>
              <a:xfrm>
                <a:off x="4975544" y="2538227"/>
                <a:ext cx="431850" cy="391311"/>
                <a:chOff x="4981522" y="2538227"/>
                <a:chExt cx="431850" cy="391311"/>
              </a:xfrm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5246830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94" name="Трапеция 93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5" name="Трапеция 94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" name="Трапеция 95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" name="Трапеция 96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9" name="Группа 88"/>
                <p:cNvGrpSpPr/>
                <p:nvPr/>
              </p:nvGrpSpPr>
              <p:grpSpPr>
                <a:xfrm flipH="1">
                  <a:off x="4981522" y="2538227"/>
                  <a:ext cx="166542" cy="391311"/>
                  <a:chOff x="5246830" y="2538227"/>
                  <a:chExt cx="166542" cy="391311"/>
                </a:xfrm>
              </p:grpSpPr>
              <p:sp>
                <p:nvSpPr>
                  <p:cNvPr id="90" name="Трапеция 89"/>
                  <p:cNvSpPr/>
                  <p:nvPr/>
                </p:nvSpPr>
                <p:spPr>
                  <a:xfrm rot="2580000">
                    <a:off x="5301505" y="2538227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1" name="Трапеция 90"/>
                  <p:cNvSpPr/>
                  <p:nvPr/>
                </p:nvSpPr>
                <p:spPr>
                  <a:xfrm rot="4320000">
                    <a:off x="5367653" y="2648244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2" name="Трапеция 91"/>
                  <p:cNvSpPr/>
                  <p:nvPr/>
                </p:nvSpPr>
                <p:spPr>
                  <a:xfrm rot="6780000">
                    <a:off x="5344570" y="2793296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3" name="Трапеция 92"/>
                  <p:cNvSpPr/>
                  <p:nvPr/>
                </p:nvSpPr>
                <p:spPr>
                  <a:xfrm rot="9540000">
                    <a:off x="5246830" y="2883819"/>
                    <a:ext cx="45719" cy="45719"/>
                  </a:xfrm>
                  <a:prstGeom prst="trapezoid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84" name="Круговая стрелка 83"/>
            <p:cNvSpPr/>
            <p:nvPr/>
          </p:nvSpPr>
          <p:spPr>
            <a:xfrm rot="4100651">
              <a:off x="7411478" y="3283215"/>
              <a:ext cx="525754" cy="461422"/>
            </a:xfrm>
            <a:prstGeom prst="circularArrow">
              <a:avLst>
                <a:gd name="adj1" fmla="val 3559"/>
                <a:gd name="adj2" fmla="val 265289"/>
                <a:gd name="adj3" fmla="val 20570290"/>
                <a:gd name="adj4" fmla="val 11409589"/>
                <a:gd name="adj5" fmla="val 4670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8" name="Полилиния 97"/>
          <p:cNvSpPr/>
          <p:nvPr/>
        </p:nvSpPr>
        <p:spPr>
          <a:xfrm>
            <a:off x="6656591" y="1948443"/>
            <a:ext cx="342900" cy="31622"/>
          </a:xfrm>
          <a:custGeom>
            <a:avLst/>
            <a:gdLst>
              <a:gd name="connsiteX0" fmla="*/ 0 w 342900"/>
              <a:gd name="connsiteY0" fmla="*/ 19488 h 36157"/>
              <a:gd name="connsiteX1" fmla="*/ 169069 w 342900"/>
              <a:gd name="connsiteY1" fmla="*/ 438 h 36157"/>
              <a:gd name="connsiteX2" fmla="*/ 342900 w 342900"/>
              <a:gd name="connsiteY2" fmla="*/ 36157 h 36157"/>
              <a:gd name="connsiteX0" fmla="*/ 0 w 342900"/>
              <a:gd name="connsiteY0" fmla="*/ 19488 h 36157"/>
              <a:gd name="connsiteX1" fmla="*/ 164306 w 342900"/>
              <a:gd name="connsiteY1" fmla="*/ 438 h 36157"/>
              <a:gd name="connsiteX2" fmla="*/ 342900 w 342900"/>
              <a:gd name="connsiteY2" fmla="*/ 36157 h 36157"/>
              <a:gd name="connsiteX0" fmla="*/ 0 w 342900"/>
              <a:gd name="connsiteY0" fmla="*/ 14953 h 31622"/>
              <a:gd name="connsiteX1" fmla="*/ 164306 w 342900"/>
              <a:gd name="connsiteY1" fmla="*/ 665 h 31622"/>
              <a:gd name="connsiteX2" fmla="*/ 342900 w 342900"/>
              <a:gd name="connsiteY2" fmla="*/ 31622 h 3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31622">
                <a:moveTo>
                  <a:pt x="0" y="14953"/>
                </a:moveTo>
                <a:cubicBezTo>
                  <a:pt x="55959" y="4039"/>
                  <a:pt x="107156" y="-2113"/>
                  <a:pt x="164306" y="665"/>
                </a:cubicBezTo>
                <a:cubicBezTo>
                  <a:pt x="221456" y="3443"/>
                  <a:pt x="284559" y="15151"/>
                  <a:pt x="342900" y="31622"/>
                </a:cubicBezTo>
              </a:path>
            </a:pathLst>
          </a:custGeom>
          <a:noFill/>
          <a:ln w="38100">
            <a:solidFill>
              <a:schemeClr val="accent3"/>
            </a:solidFill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 flipH="1" flipV="1">
            <a:off x="6656591" y="3280972"/>
            <a:ext cx="342900" cy="31622"/>
          </a:xfrm>
          <a:custGeom>
            <a:avLst/>
            <a:gdLst>
              <a:gd name="connsiteX0" fmla="*/ 0 w 342900"/>
              <a:gd name="connsiteY0" fmla="*/ 19488 h 36157"/>
              <a:gd name="connsiteX1" fmla="*/ 169069 w 342900"/>
              <a:gd name="connsiteY1" fmla="*/ 438 h 36157"/>
              <a:gd name="connsiteX2" fmla="*/ 342900 w 342900"/>
              <a:gd name="connsiteY2" fmla="*/ 36157 h 36157"/>
              <a:gd name="connsiteX0" fmla="*/ 0 w 342900"/>
              <a:gd name="connsiteY0" fmla="*/ 19488 h 36157"/>
              <a:gd name="connsiteX1" fmla="*/ 164306 w 342900"/>
              <a:gd name="connsiteY1" fmla="*/ 438 h 36157"/>
              <a:gd name="connsiteX2" fmla="*/ 342900 w 342900"/>
              <a:gd name="connsiteY2" fmla="*/ 36157 h 36157"/>
              <a:gd name="connsiteX0" fmla="*/ 0 w 342900"/>
              <a:gd name="connsiteY0" fmla="*/ 14953 h 31622"/>
              <a:gd name="connsiteX1" fmla="*/ 164306 w 342900"/>
              <a:gd name="connsiteY1" fmla="*/ 665 h 31622"/>
              <a:gd name="connsiteX2" fmla="*/ 342900 w 342900"/>
              <a:gd name="connsiteY2" fmla="*/ 31622 h 3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31622">
                <a:moveTo>
                  <a:pt x="0" y="14953"/>
                </a:moveTo>
                <a:cubicBezTo>
                  <a:pt x="55959" y="4039"/>
                  <a:pt x="107156" y="-2113"/>
                  <a:pt x="164306" y="665"/>
                </a:cubicBezTo>
                <a:cubicBezTo>
                  <a:pt x="221456" y="3443"/>
                  <a:pt x="284559" y="15151"/>
                  <a:pt x="342900" y="31622"/>
                </a:cubicBezTo>
              </a:path>
            </a:pathLst>
          </a:custGeom>
          <a:noFill/>
          <a:ln w="38100">
            <a:solidFill>
              <a:schemeClr val="accent3"/>
            </a:solidFill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7444747" y="2132775"/>
            <a:ext cx="35780" cy="1023111"/>
            <a:chOff x="7745235" y="2132775"/>
            <a:chExt cx="35780" cy="1023111"/>
          </a:xfrm>
        </p:grpSpPr>
        <p:sp>
          <p:nvSpPr>
            <p:cNvPr id="101" name="Полилиния 100"/>
            <p:cNvSpPr/>
            <p:nvPr/>
          </p:nvSpPr>
          <p:spPr>
            <a:xfrm rot="3662695">
              <a:off x="7589596" y="2288414"/>
              <a:ext cx="342900" cy="31622"/>
            </a:xfrm>
            <a:custGeom>
              <a:avLst/>
              <a:gdLst>
                <a:gd name="connsiteX0" fmla="*/ 0 w 342900"/>
                <a:gd name="connsiteY0" fmla="*/ 19488 h 36157"/>
                <a:gd name="connsiteX1" fmla="*/ 169069 w 342900"/>
                <a:gd name="connsiteY1" fmla="*/ 438 h 36157"/>
                <a:gd name="connsiteX2" fmla="*/ 342900 w 342900"/>
                <a:gd name="connsiteY2" fmla="*/ 36157 h 36157"/>
                <a:gd name="connsiteX0" fmla="*/ 0 w 342900"/>
                <a:gd name="connsiteY0" fmla="*/ 19488 h 36157"/>
                <a:gd name="connsiteX1" fmla="*/ 164306 w 342900"/>
                <a:gd name="connsiteY1" fmla="*/ 438 h 36157"/>
                <a:gd name="connsiteX2" fmla="*/ 342900 w 342900"/>
                <a:gd name="connsiteY2" fmla="*/ 36157 h 36157"/>
                <a:gd name="connsiteX0" fmla="*/ 0 w 342900"/>
                <a:gd name="connsiteY0" fmla="*/ 14953 h 31622"/>
                <a:gd name="connsiteX1" fmla="*/ 164306 w 342900"/>
                <a:gd name="connsiteY1" fmla="*/ 665 h 31622"/>
                <a:gd name="connsiteX2" fmla="*/ 342900 w 342900"/>
                <a:gd name="connsiteY2" fmla="*/ 31622 h 3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31622">
                  <a:moveTo>
                    <a:pt x="0" y="14953"/>
                  </a:moveTo>
                  <a:cubicBezTo>
                    <a:pt x="55959" y="4039"/>
                    <a:pt x="107156" y="-2113"/>
                    <a:pt x="164306" y="665"/>
                  </a:cubicBezTo>
                  <a:cubicBezTo>
                    <a:pt x="221456" y="3443"/>
                    <a:pt x="284559" y="15151"/>
                    <a:pt x="342900" y="31622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 rot="6949229">
              <a:off x="7593754" y="2968625"/>
              <a:ext cx="342900" cy="31622"/>
            </a:xfrm>
            <a:custGeom>
              <a:avLst/>
              <a:gdLst>
                <a:gd name="connsiteX0" fmla="*/ 0 w 342900"/>
                <a:gd name="connsiteY0" fmla="*/ 19488 h 36157"/>
                <a:gd name="connsiteX1" fmla="*/ 169069 w 342900"/>
                <a:gd name="connsiteY1" fmla="*/ 438 h 36157"/>
                <a:gd name="connsiteX2" fmla="*/ 342900 w 342900"/>
                <a:gd name="connsiteY2" fmla="*/ 36157 h 36157"/>
                <a:gd name="connsiteX0" fmla="*/ 0 w 342900"/>
                <a:gd name="connsiteY0" fmla="*/ 19488 h 36157"/>
                <a:gd name="connsiteX1" fmla="*/ 164306 w 342900"/>
                <a:gd name="connsiteY1" fmla="*/ 438 h 36157"/>
                <a:gd name="connsiteX2" fmla="*/ 342900 w 342900"/>
                <a:gd name="connsiteY2" fmla="*/ 36157 h 36157"/>
                <a:gd name="connsiteX0" fmla="*/ 0 w 342900"/>
                <a:gd name="connsiteY0" fmla="*/ 14953 h 31622"/>
                <a:gd name="connsiteX1" fmla="*/ 164306 w 342900"/>
                <a:gd name="connsiteY1" fmla="*/ 665 h 31622"/>
                <a:gd name="connsiteX2" fmla="*/ 342900 w 342900"/>
                <a:gd name="connsiteY2" fmla="*/ 31622 h 3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31622">
                  <a:moveTo>
                    <a:pt x="0" y="14953"/>
                  </a:moveTo>
                  <a:cubicBezTo>
                    <a:pt x="55959" y="4039"/>
                    <a:pt x="107156" y="-2113"/>
                    <a:pt x="164306" y="665"/>
                  </a:cubicBezTo>
                  <a:cubicBezTo>
                    <a:pt x="221456" y="3443"/>
                    <a:pt x="284559" y="15151"/>
                    <a:pt x="342900" y="31622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 flipH="1" flipV="1">
            <a:off x="6184831" y="2132775"/>
            <a:ext cx="35780" cy="1023111"/>
            <a:chOff x="5887539" y="2132775"/>
            <a:chExt cx="35780" cy="1023111"/>
          </a:xfrm>
        </p:grpSpPr>
        <p:sp>
          <p:nvSpPr>
            <p:cNvPr id="104" name="Полилиния 103"/>
            <p:cNvSpPr/>
            <p:nvPr/>
          </p:nvSpPr>
          <p:spPr>
            <a:xfrm rot="3662695">
              <a:off x="5731900" y="2288414"/>
              <a:ext cx="342900" cy="31622"/>
            </a:xfrm>
            <a:custGeom>
              <a:avLst/>
              <a:gdLst>
                <a:gd name="connsiteX0" fmla="*/ 0 w 342900"/>
                <a:gd name="connsiteY0" fmla="*/ 19488 h 36157"/>
                <a:gd name="connsiteX1" fmla="*/ 169069 w 342900"/>
                <a:gd name="connsiteY1" fmla="*/ 438 h 36157"/>
                <a:gd name="connsiteX2" fmla="*/ 342900 w 342900"/>
                <a:gd name="connsiteY2" fmla="*/ 36157 h 36157"/>
                <a:gd name="connsiteX0" fmla="*/ 0 w 342900"/>
                <a:gd name="connsiteY0" fmla="*/ 19488 h 36157"/>
                <a:gd name="connsiteX1" fmla="*/ 164306 w 342900"/>
                <a:gd name="connsiteY1" fmla="*/ 438 h 36157"/>
                <a:gd name="connsiteX2" fmla="*/ 342900 w 342900"/>
                <a:gd name="connsiteY2" fmla="*/ 36157 h 36157"/>
                <a:gd name="connsiteX0" fmla="*/ 0 w 342900"/>
                <a:gd name="connsiteY0" fmla="*/ 14953 h 31622"/>
                <a:gd name="connsiteX1" fmla="*/ 164306 w 342900"/>
                <a:gd name="connsiteY1" fmla="*/ 665 h 31622"/>
                <a:gd name="connsiteX2" fmla="*/ 342900 w 342900"/>
                <a:gd name="connsiteY2" fmla="*/ 31622 h 3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31622">
                  <a:moveTo>
                    <a:pt x="0" y="14953"/>
                  </a:moveTo>
                  <a:cubicBezTo>
                    <a:pt x="55959" y="4039"/>
                    <a:pt x="107156" y="-2113"/>
                    <a:pt x="164306" y="665"/>
                  </a:cubicBezTo>
                  <a:cubicBezTo>
                    <a:pt x="221456" y="3443"/>
                    <a:pt x="284559" y="15151"/>
                    <a:pt x="342900" y="31622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 rot="6949229">
              <a:off x="5736058" y="2968625"/>
              <a:ext cx="342900" cy="31622"/>
            </a:xfrm>
            <a:custGeom>
              <a:avLst/>
              <a:gdLst>
                <a:gd name="connsiteX0" fmla="*/ 0 w 342900"/>
                <a:gd name="connsiteY0" fmla="*/ 19488 h 36157"/>
                <a:gd name="connsiteX1" fmla="*/ 169069 w 342900"/>
                <a:gd name="connsiteY1" fmla="*/ 438 h 36157"/>
                <a:gd name="connsiteX2" fmla="*/ 342900 w 342900"/>
                <a:gd name="connsiteY2" fmla="*/ 36157 h 36157"/>
                <a:gd name="connsiteX0" fmla="*/ 0 w 342900"/>
                <a:gd name="connsiteY0" fmla="*/ 19488 h 36157"/>
                <a:gd name="connsiteX1" fmla="*/ 164306 w 342900"/>
                <a:gd name="connsiteY1" fmla="*/ 438 h 36157"/>
                <a:gd name="connsiteX2" fmla="*/ 342900 w 342900"/>
                <a:gd name="connsiteY2" fmla="*/ 36157 h 36157"/>
                <a:gd name="connsiteX0" fmla="*/ 0 w 342900"/>
                <a:gd name="connsiteY0" fmla="*/ 14953 h 31622"/>
                <a:gd name="connsiteX1" fmla="*/ 164306 w 342900"/>
                <a:gd name="connsiteY1" fmla="*/ 665 h 31622"/>
                <a:gd name="connsiteX2" fmla="*/ 342900 w 342900"/>
                <a:gd name="connsiteY2" fmla="*/ 31622 h 3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31622">
                  <a:moveTo>
                    <a:pt x="0" y="14953"/>
                  </a:moveTo>
                  <a:cubicBezTo>
                    <a:pt x="55959" y="4039"/>
                    <a:pt x="107156" y="-2113"/>
                    <a:pt x="164306" y="665"/>
                  </a:cubicBezTo>
                  <a:cubicBezTo>
                    <a:pt x="221456" y="3443"/>
                    <a:pt x="284559" y="15151"/>
                    <a:pt x="342900" y="31622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5702617" y="1701031"/>
            <a:ext cx="7384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/>
              <a:t>Начальная оценка по </a:t>
            </a:r>
            <a:r>
              <a:rPr lang="en-US" sz="600" dirty="0" smtClean="0"/>
              <a:t>FEED</a:t>
            </a:r>
            <a:endParaRPr lang="ru-RU" sz="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194970" y="2241650"/>
            <a:ext cx="740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/>
              <a:t>Служба управления персоналом</a:t>
            </a:r>
            <a:endParaRPr lang="ru-RU" sz="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827271" y="2553574"/>
            <a:ext cx="61381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500" dirty="0" smtClean="0"/>
              <a:t>Мотивация</a:t>
            </a:r>
            <a:br>
              <a:rPr lang="ru-RU" sz="500" dirty="0" smtClean="0"/>
            </a:br>
            <a:r>
              <a:rPr lang="ru-RU" sz="500" dirty="0" smtClean="0"/>
              <a:t>сотрудников</a:t>
            </a:r>
            <a:endParaRPr lang="ru-RU" sz="5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264637" y="3225024"/>
            <a:ext cx="7412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/>
              <a:t>Участники </a:t>
            </a:r>
            <a:r>
              <a:rPr lang="en-US" sz="600" dirty="0" smtClean="0"/>
              <a:t>Value Engineering</a:t>
            </a:r>
            <a:endParaRPr lang="ru-RU" sz="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225062" y="1908870"/>
            <a:ext cx="540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500" dirty="0" smtClean="0"/>
              <a:t>Базовая</a:t>
            </a:r>
          </a:p>
          <a:p>
            <a:pPr algn="ctr"/>
            <a:r>
              <a:rPr lang="ru-RU" sz="500" dirty="0" smtClean="0"/>
              <a:t>оценка </a:t>
            </a:r>
            <a:r>
              <a:rPr lang="ru-RU" sz="500" dirty="0" err="1" smtClean="0"/>
              <a:t>физобъемов</a:t>
            </a:r>
            <a:endParaRPr lang="ru-RU" sz="5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895260" y="1867929"/>
            <a:ext cx="58994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500" dirty="0" smtClean="0"/>
              <a:t>Определение этапов и контрольных точек отчетности</a:t>
            </a:r>
            <a:endParaRPr lang="ru-RU" sz="5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097921" y="1597841"/>
            <a:ext cx="7554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/>
              <a:t>Служба планирования</a:t>
            </a:r>
            <a:endParaRPr lang="ru-RU" sz="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205282" y="2170944"/>
            <a:ext cx="7592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/>
              <a:t>Подрядчики по проектированию</a:t>
            </a:r>
            <a:endParaRPr lang="ru-RU" sz="600" dirty="0"/>
          </a:p>
        </p:txBody>
      </p:sp>
      <p:sp>
        <p:nvSpPr>
          <p:cNvPr id="114" name="TextBox 113"/>
          <p:cNvSpPr txBox="1"/>
          <p:nvPr/>
        </p:nvSpPr>
        <p:spPr>
          <a:xfrm>
            <a:off x="8457310" y="2495038"/>
            <a:ext cx="3960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/>
              <a:t>Службы МТО</a:t>
            </a:r>
            <a:endParaRPr lang="ru-RU" sz="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399145" y="2819132"/>
            <a:ext cx="44468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/>
              <a:t>Управление СМР</a:t>
            </a:r>
            <a:endParaRPr lang="ru-RU" sz="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341186" y="2515102"/>
            <a:ext cx="534212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500" dirty="0" smtClean="0"/>
              <a:t>Сбор ведомостей объемов работ (</a:t>
            </a:r>
            <a:r>
              <a:rPr lang="en-US" sz="500" dirty="0" err="1" smtClean="0"/>
              <a:t>BoQ</a:t>
            </a:r>
            <a:r>
              <a:rPr lang="ru-RU" sz="500" dirty="0" smtClean="0"/>
              <a:t>)</a:t>
            </a:r>
            <a:endParaRPr lang="ru-RU" sz="5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020991" y="3431200"/>
            <a:ext cx="6713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/>
              <a:t>Руководство проектом</a:t>
            </a:r>
            <a:endParaRPr lang="ru-RU" sz="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880560" y="3121012"/>
            <a:ext cx="72261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500" dirty="0" smtClean="0"/>
              <a:t>Отчет по сравнительному анализу </a:t>
            </a:r>
            <a:br>
              <a:rPr lang="ru-RU" sz="500" dirty="0" smtClean="0"/>
            </a:br>
            <a:r>
              <a:rPr lang="ru-RU" sz="500" dirty="0" smtClean="0"/>
              <a:t>отклонений</a:t>
            </a:r>
            <a:endParaRPr lang="ru-RU" sz="5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166817" y="3159484"/>
            <a:ext cx="579253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500" dirty="0" smtClean="0"/>
              <a:t>Оптимизация технических решений</a:t>
            </a:r>
            <a:endParaRPr lang="ru-RU" sz="500" dirty="0"/>
          </a:p>
        </p:txBody>
      </p:sp>
      <p:grpSp>
        <p:nvGrpSpPr>
          <p:cNvPr id="126" name="Группа 125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chemeClr val="accent1"/>
          </a:solidFill>
        </p:grpSpPr>
        <p:grpSp>
          <p:nvGrpSpPr>
            <p:cNvPr id="127" name="Группа 126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129" name="Скругленный прямоугольник 128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0" name="Скругленный прямоугольник 129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18001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Скругленный прямоугольник 130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128" name="Шестиугольник 127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grp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3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8081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8698"/>
                </a:solidFill>
              </a:rPr>
              <a:t>Разработка и применение специальных технических условий</a:t>
            </a: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43510" y="771550"/>
            <a:ext cx="5152390" cy="370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/>
              <a:t>Специальные технические условия позволяют устанавливать новые нормативные требования  для обеспечения безопасности объекта при недостаточности существующих требований, отступать от требований строительных норм вследствие особенностей проектируемого объекта. </a:t>
            </a:r>
            <a:r>
              <a:rPr lang="ru-RU" dirty="0" smtClean="0"/>
              <a:t>Применение СТУ, в том числе, влияет на стоимость проекта и уменьшает сроки его реализации.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kern="0" dirty="0">
              <a:solidFill>
                <a:schemeClr val="accent1"/>
              </a:solidFill>
            </a:endParaRPr>
          </a:p>
          <a:p>
            <a:r>
              <a:rPr lang="ru-RU" kern="0" dirty="0" smtClean="0">
                <a:solidFill>
                  <a:schemeClr val="accent1"/>
                </a:solidFill>
              </a:rPr>
              <a:t>ПРИМЕРЫ ПРИМЕНЕННЫХ В 2018 г. РЕШЕНИЙ СТУ,</a:t>
            </a:r>
            <a:br>
              <a:rPr lang="ru-RU" kern="0" dirty="0" smtClean="0">
                <a:solidFill>
                  <a:schemeClr val="accent1"/>
                </a:solidFill>
              </a:rPr>
            </a:br>
            <a:r>
              <a:rPr lang="ru-RU" kern="0" dirty="0" smtClean="0">
                <a:solidFill>
                  <a:schemeClr val="accent1"/>
                </a:solidFill>
              </a:rPr>
              <a:t>СУЩЕСТВЕННО ВЛИЯЮЩИХ НА  СНИЖЕНИЕ</a:t>
            </a:r>
            <a:br>
              <a:rPr lang="ru-RU" kern="0" dirty="0" smtClean="0">
                <a:solidFill>
                  <a:schemeClr val="accent1"/>
                </a:solidFill>
              </a:rPr>
            </a:br>
            <a:r>
              <a:rPr lang="ru-RU" kern="0" dirty="0" smtClean="0">
                <a:solidFill>
                  <a:schemeClr val="accent1"/>
                </a:solidFill>
              </a:rPr>
              <a:t>КАПИТАЛЬНЫХ ЗАТРАТ: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kern="0" dirty="0" smtClean="0"/>
              <a:t>Введение </a:t>
            </a:r>
            <a:r>
              <a:rPr lang="ru-RU" kern="0" dirty="0"/>
              <a:t>вероятностного подхода к </a:t>
            </a:r>
            <a:r>
              <a:rPr lang="ru-RU" kern="0" dirty="0" smtClean="0"/>
              <a:t>обеспечению</a:t>
            </a:r>
            <a:br>
              <a:rPr lang="ru-RU" kern="0" dirty="0" smtClean="0"/>
            </a:br>
            <a:r>
              <a:rPr lang="ru-RU" kern="0" dirty="0" smtClean="0"/>
              <a:t>механической безопасности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kern="0" dirty="0"/>
              <a:t>Возможность хранить на одной </a:t>
            </a:r>
            <a:r>
              <a:rPr lang="ru-RU" kern="0" dirty="0" smtClean="0"/>
              <a:t>погрузочно-разгрузочной</a:t>
            </a:r>
            <a:br>
              <a:rPr lang="ru-RU" kern="0" dirty="0" smtClean="0"/>
            </a:br>
            <a:r>
              <a:rPr lang="ru-RU" kern="0" dirty="0" smtClean="0"/>
              <a:t>площадке </a:t>
            </a:r>
            <a:r>
              <a:rPr lang="ru-RU" kern="0" dirty="0"/>
              <a:t>СУГ и </a:t>
            </a:r>
            <a:r>
              <a:rPr lang="ru-RU" kern="0" dirty="0" smtClean="0"/>
              <a:t>горючие жидкости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kern="0" dirty="0"/>
              <a:t>Отказ от строительства </a:t>
            </a:r>
            <a:r>
              <a:rPr lang="ru-RU" kern="0" dirty="0" smtClean="0"/>
              <a:t>альтернативных эстакад</a:t>
            </a:r>
            <a:br>
              <a:rPr lang="ru-RU" kern="0" dirty="0" smtClean="0"/>
            </a:br>
            <a:r>
              <a:rPr lang="ru-RU" kern="0" dirty="0" smtClean="0"/>
              <a:t>в </a:t>
            </a:r>
            <a:r>
              <a:rPr lang="ru-RU" kern="0" dirty="0"/>
              <a:t>обход газопровода другого собственника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kern="0" dirty="0" smtClean="0"/>
              <a:t>Возможность </a:t>
            </a:r>
            <a:r>
              <a:rPr lang="ru-RU" kern="0" dirty="0"/>
              <a:t>сократить противопожарные </a:t>
            </a:r>
            <a:r>
              <a:rPr lang="ru-RU" kern="0" dirty="0" smtClean="0"/>
              <a:t>расстояния</a:t>
            </a:r>
            <a:br>
              <a:rPr lang="ru-RU" kern="0" dirty="0" smtClean="0"/>
            </a:br>
            <a:r>
              <a:rPr lang="ru-RU" kern="0" dirty="0" smtClean="0"/>
              <a:t>между </a:t>
            </a:r>
            <a:r>
              <a:rPr lang="ru-RU" kern="0" dirty="0"/>
              <a:t>проектируемым и существующим объектами</a:t>
            </a:r>
          </a:p>
        </p:txBody>
      </p:sp>
      <p:sp>
        <p:nvSpPr>
          <p:cNvPr id="7" name="Овал 6"/>
          <p:cNvSpPr/>
          <p:nvPr/>
        </p:nvSpPr>
        <p:spPr>
          <a:xfrm>
            <a:off x="5353846" y="987574"/>
            <a:ext cx="3358614" cy="3358614"/>
          </a:xfrm>
          <a:prstGeom prst="ellipse">
            <a:avLst/>
          </a:prstGeom>
          <a:noFill/>
          <a:ln w="57150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63622" y="1132766"/>
            <a:ext cx="3068230" cy="3068230"/>
          </a:xfrm>
          <a:prstGeom prst="ellipse">
            <a:avLst/>
          </a:prstGeom>
          <a:noFill/>
          <a:ln w="317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schemeClr val="accent1"/>
                </a:solidFill>
              </a:rPr>
              <a:t>ЭКОНОМИЧЕСКИЙ ЭФФЕКТ </a:t>
            </a:r>
            <a:r>
              <a:rPr lang="ru-RU" sz="1400" dirty="0" smtClean="0">
                <a:solidFill>
                  <a:schemeClr val="accent1"/>
                </a:solidFill>
              </a:rPr>
              <a:t>ДЛЯ </a:t>
            </a:r>
            <a:r>
              <a:rPr lang="ru-RU" sz="1400" b="1" dirty="0" smtClean="0">
                <a:solidFill>
                  <a:schemeClr val="accent1"/>
                </a:solidFill>
              </a:rPr>
              <a:t>ЗАКАЗЧИКА </a:t>
            </a:r>
            <a:r>
              <a:rPr lang="ru-RU" sz="1400" dirty="0" smtClean="0">
                <a:solidFill>
                  <a:schemeClr val="accent1"/>
                </a:solidFill>
              </a:rPr>
              <a:t>ИСЧИСЛЯЕТСЯ В </a:t>
            </a:r>
            <a:r>
              <a:rPr lang="ru-RU" sz="1400" b="1" dirty="0" smtClean="0">
                <a:solidFill>
                  <a:schemeClr val="accent1"/>
                </a:solidFill>
              </a:rPr>
              <a:t>МИЛЛИОНАХ РУБЛЕЙ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5534454" y="1132766"/>
            <a:ext cx="3068230" cy="3068230"/>
          </a:xfrm>
          <a:prstGeom prst="ellipse">
            <a:avLst/>
          </a:prstGeom>
          <a:noFill/>
          <a:ln w="317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852896" y="2466485"/>
            <a:ext cx="225929" cy="400793"/>
            <a:chOff x="4852896" y="2350957"/>
            <a:chExt cx="225929" cy="400793"/>
          </a:xfrm>
        </p:grpSpPr>
        <p:sp>
          <p:nvSpPr>
            <p:cNvPr id="11" name="Freeform 95"/>
            <p:cNvSpPr>
              <a:spLocks/>
            </p:cNvSpPr>
            <p:nvPr/>
          </p:nvSpPr>
          <p:spPr bwMode="gray">
            <a:xfrm>
              <a:off x="4852896" y="2407379"/>
              <a:ext cx="115180" cy="287950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gray">
            <a:xfrm>
              <a:off x="4918507" y="2350957"/>
              <a:ext cx="160318" cy="400793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chemeClr val="accent1"/>
          </a:solidFill>
        </p:grpSpPr>
        <p:grpSp>
          <p:nvGrpSpPr>
            <p:cNvPr id="21" name="Группа 20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23" name="Скругленный прямоугольник 22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18001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22" name="Шестиугольник 21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grp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5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993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менеджмента качества НИПИГАЗ аккумулирует опыт и компетенции компании по управлению поставками и логистикой в России и за рубежом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457279" y="753640"/>
            <a:ext cx="2685134" cy="3797723"/>
            <a:chOff x="-7144" y="753640"/>
            <a:chExt cx="3096910" cy="438012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8" y="753640"/>
              <a:ext cx="3088178" cy="1095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25" b="21425"/>
            <a:stretch/>
          </p:blipFill>
          <p:spPr bwMode="auto">
            <a:xfrm>
              <a:off x="1588" y="1848670"/>
              <a:ext cx="3088178" cy="109503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" name="Picture 86"/>
            <p:cNvPicPr>
              <a:picLocks noChangeAspect="1" noChangeArrowheads="1"/>
            </p:cNvPicPr>
            <p:nvPr/>
          </p:nvPicPr>
          <p:blipFill rotWithShape="1">
            <a:blip r:embed="rId9"/>
            <a:srcRect t="22409" b="22409"/>
            <a:stretch/>
          </p:blipFill>
          <p:spPr bwMode="auto">
            <a:xfrm>
              <a:off x="-7144" y="2943700"/>
              <a:ext cx="3088178" cy="10950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73" b="18373"/>
            <a:stretch/>
          </p:blipFill>
          <p:spPr bwMode="auto">
            <a:xfrm>
              <a:off x="-7144" y="4038730"/>
              <a:ext cx="3088178" cy="10950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43510" y="771550"/>
            <a:ext cx="619332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200" dirty="0" smtClean="0">
                <a:solidFill>
                  <a:schemeClr val="accent1"/>
                </a:solidFill>
              </a:rPr>
              <a:t>УПРАВЛЕНИЕ ПОСТАВКАМИ</a:t>
            </a:r>
            <a:r>
              <a:rPr lang="ru-RU" sz="1200" b="1" dirty="0" smtClean="0">
                <a:solidFill>
                  <a:schemeClr val="accent1"/>
                </a:solidFill>
              </a:rPr>
              <a:t> 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Организация взаимодействия между проектировщиками и закупщиками в процессе </a:t>
            </a:r>
            <a:r>
              <a:rPr lang="ru-RU" sz="1100" dirty="0" err="1"/>
              <a:t>предквалификации</a:t>
            </a:r>
            <a:r>
              <a:rPr lang="ru-RU" sz="1100" dirty="0"/>
              <a:t> поставщиков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Проведение </a:t>
            </a:r>
            <a:r>
              <a:rPr lang="ru-RU" sz="1100" dirty="0"/>
              <a:t>технико-коммерческих </a:t>
            </a:r>
            <a:r>
              <a:rPr lang="ru-RU" sz="1100" dirty="0" smtClean="0"/>
              <a:t>переговоров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Согласование РКД </a:t>
            </a:r>
            <a:r>
              <a:rPr lang="ru-RU" sz="1100" dirty="0"/>
              <a:t>поставщиков и её интеграции в </a:t>
            </a:r>
            <a:r>
              <a:rPr lang="ru-RU" sz="1100" dirty="0" smtClean="0"/>
              <a:t>Рабочую документацию</a:t>
            </a:r>
            <a:endParaRPr lang="ru-RU" sz="1100" dirty="0"/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Создание базы </a:t>
            </a:r>
            <a:r>
              <a:rPr lang="ru-RU" sz="1100" dirty="0"/>
              <a:t>знаний относительно реальных возможностей российских </a:t>
            </a:r>
            <a:r>
              <a:rPr lang="ru-RU" sz="1100" dirty="0" smtClean="0"/>
              <a:t>поставщиков</a:t>
            </a:r>
            <a:br>
              <a:rPr lang="ru-RU" sz="1100" dirty="0" smtClean="0"/>
            </a:br>
            <a:r>
              <a:rPr lang="ru-RU" sz="1100" dirty="0" smtClean="0"/>
              <a:t>по </a:t>
            </a:r>
            <a:r>
              <a:rPr lang="ru-RU" sz="1100" dirty="0"/>
              <a:t>различным группам </a:t>
            </a:r>
            <a:r>
              <a:rPr lang="ru-RU" sz="1100" dirty="0" smtClean="0"/>
              <a:t>оборудования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Определение приоритетных партнеров </a:t>
            </a:r>
            <a:r>
              <a:rPr lang="ru-RU" sz="1100" dirty="0"/>
              <a:t>для будущего сотрудничества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Наличие успешной практики </a:t>
            </a:r>
            <a:r>
              <a:rPr lang="ru-RU" sz="1100" dirty="0"/>
              <a:t>привлечения субподрядчиков на ЕР и ЕРС контракты по специализированным объектам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74" y="2667516"/>
            <a:ext cx="6193322" cy="21364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200" dirty="0" smtClean="0">
                <a:solidFill>
                  <a:schemeClr val="accent1"/>
                </a:solidFill>
              </a:rPr>
              <a:t>УПРАВЛЕНИЕ ЛОГИСТИКОЙ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Практика самостоятельного управления логистикой оборудования и материалов, исключенных из «твердых цен» ЕР-контрактов, как следствие </a:t>
            </a:r>
            <a:r>
              <a:rPr lang="ru-RU" sz="1100" dirty="0" smtClean="0">
                <a:sym typeface="Wingdings"/>
              </a:rPr>
              <a:t>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существенное снижение затрат</a:t>
            </a:r>
            <a:endParaRPr lang="ru-RU" sz="1100" dirty="0"/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Применение структуры </a:t>
            </a:r>
            <a:r>
              <a:rPr lang="ru-RU" sz="1100" dirty="0"/>
              <a:t>расценок, максимально отражающих </a:t>
            </a:r>
            <a:r>
              <a:rPr lang="ru-RU" sz="1100" dirty="0" smtClean="0"/>
              <a:t>структуру</a:t>
            </a:r>
            <a:br>
              <a:rPr lang="ru-RU" sz="1100" dirty="0" smtClean="0"/>
            </a:br>
            <a:r>
              <a:rPr lang="ru-RU" sz="1100" dirty="0" smtClean="0"/>
              <a:t>себестоимости перевозки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kern="0" dirty="0"/>
              <a:t>Снижение рисков задержки </a:t>
            </a:r>
            <a:r>
              <a:rPr lang="ru-RU" sz="1100" kern="0" dirty="0" err="1"/>
              <a:t>крупногабаритов</a:t>
            </a:r>
            <a:r>
              <a:rPr lang="ru-RU" sz="1100" kern="0" dirty="0"/>
              <a:t> за счет ранней </a:t>
            </a:r>
            <a:r>
              <a:rPr lang="ru-RU" sz="1100" kern="0" dirty="0" smtClean="0"/>
              <a:t>мобилизации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kern="0" dirty="0"/>
              <a:t>Единая диспетчеризация всех грузовых </a:t>
            </a:r>
            <a:r>
              <a:rPr lang="ru-RU" sz="1100" kern="0" dirty="0" smtClean="0"/>
              <a:t>потоков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kern="0" dirty="0"/>
              <a:t>Сквозная система управления таможенной </a:t>
            </a:r>
            <a:r>
              <a:rPr lang="ru-RU" sz="1100" kern="0" dirty="0" smtClean="0"/>
              <a:t>логистикой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Гибкое </a:t>
            </a:r>
            <a:r>
              <a:rPr lang="ru-RU" sz="1100" dirty="0"/>
              <a:t>перераспределение потоков между альтернативными транспортными </a:t>
            </a:r>
            <a:r>
              <a:rPr lang="ru-RU" sz="1100" dirty="0" smtClean="0"/>
              <a:t>коридорами</a:t>
            </a:r>
          </a:p>
          <a:p>
            <a:pPr marL="180000" indent="-180000"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Практика использования </a:t>
            </a:r>
            <a:r>
              <a:rPr lang="ru-RU" sz="1100" dirty="0"/>
              <a:t>единого подрядчика на «последнюю милю» и </a:t>
            </a:r>
            <a:r>
              <a:rPr lang="ru-RU" sz="1100" dirty="0" err="1"/>
              <a:t>вертикализацию</a:t>
            </a:r>
            <a:r>
              <a:rPr lang="ru-RU" sz="1100" dirty="0"/>
              <a:t> крупногабаритных </a:t>
            </a:r>
            <a:r>
              <a:rPr lang="ru-RU" sz="1100" dirty="0" smtClean="0"/>
              <a:t>грузов</a:t>
            </a:r>
            <a:endParaRPr lang="ru-RU" sz="11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chemeClr val="accent1"/>
          </a:solidFill>
        </p:grpSpPr>
        <p:grpSp>
          <p:nvGrpSpPr>
            <p:cNvPr id="13" name="Группа 12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15" name="Скругленный прямоугольник 14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18001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14" name="Шестиугольник 13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grp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0865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5058315" y="4313517"/>
            <a:ext cx="3475596" cy="31046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0">
                <a:schemeClr val="tx1">
                  <a:alpha val="37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26137" y="1067570"/>
            <a:ext cx="4139952" cy="2436881"/>
          </a:xfrm>
          <a:prstGeom prst="rect">
            <a:avLst/>
          </a:prstGeom>
          <a:solidFill>
            <a:srgbClr val="10181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43510" y="771550"/>
            <a:ext cx="4464494" cy="3831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2pPr>
            <a:lvl3pPr marL="36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</a:defRPr>
            </a:lvl4pPr>
            <a:lvl5pPr marL="54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en-US" sz="1200" dirty="0" smtClean="0">
                <a:solidFill>
                  <a:schemeClr val="tx1"/>
                </a:solidFill>
                <a:latin typeface="+mn-lt"/>
              </a:defRPr>
            </a:lvl5pPr>
            <a:lvl6pPr marL="7200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lang="de-DE" sz="1200" dirty="0">
                <a:solidFill>
                  <a:schemeClr val="tx1"/>
                </a:solidFill>
                <a:latin typeface="+mn-lt"/>
              </a:defRPr>
            </a:lvl6pPr>
            <a:lvl7pPr marL="2970016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943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870" indent="-228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 dirty="0" smtClean="0">
                <a:solidFill>
                  <a:schemeClr val="accent1"/>
                </a:solidFill>
              </a:rPr>
              <a:t>ТЕХНОЛОГИИ НИПИГАЗ СЕГОДНЯ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kern="0" dirty="0" smtClean="0"/>
              <a:t>Проектирование в 3D для раннего выявления коллизий 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ru-RU" sz="1100" kern="0" dirty="0" smtClean="0"/>
              <a:t>Высокая степень автоматизации интерфейсов между 3</a:t>
            </a:r>
            <a:r>
              <a:rPr lang="en-US" sz="1100" kern="0" dirty="0" smtClean="0"/>
              <a:t>D </a:t>
            </a:r>
            <a:r>
              <a:rPr lang="ru-RU" sz="1100" kern="0" dirty="0" smtClean="0"/>
              <a:t>моделью и расчетными программами по дисциплинам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kern="0" dirty="0" smtClean="0"/>
              <a:t>Завершение внедрения собственной системы управления фронтами работ от проектирования до СМР на базе 1С, по возможностям сопоставимой с ведущими зарубежными аналогами (</a:t>
            </a:r>
            <a:r>
              <a:rPr lang="en-US" sz="1100" kern="0" dirty="0" smtClean="0"/>
              <a:t>CMS Linde)</a:t>
            </a:r>
            <a:endParaRPr lang="ru-RU" sz="1100" kern="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kern="0" dirty="0" smtClean="0"/>
              <a:t>Запуск процесса автоматизированной подготовки отчетности и бизнес-аналитики по проектам на платформе </a:t>
            </a:r>
            <a:r>
              <a:rPr lang="en-US" sz="1100" kern="0" dirty="0" err="1" smtClean="0"/>
              <a:t>Qlik</a:t>
            </a:r>
            <a:endParaRPr lang="ru-RU" sz="1100" kern="0" dirty="0" smtClean="0"/>
          </a:p>
          <a:p>
            <a:r>
              <a:rPr lang="ru-RU" kern="0" dirty="0" smtClean="0">
                <a:solidFill>
                  <a:schemeClr val="accent1"/>
                </a:solidFill>
              </a:rPr>
              <a:t>ПЛАНИРУЕТСЯ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ru-RU" sz="1100" kern="0" dirty="0"/>
              <a:t>Дальнейшее развитие собственного </a:t>
            </a:r>
            <a:r>
              <a:rPr lang="ru-RU" sz="1100" kern="0" dirty="0" smtClean="0"/>
              <a:t>программного</a:t>
            </a:r>
            <a:br>
              <a:rPr lang="ru-RU" sz="1100" kern="0" dirty="0" smtClean="0"/>
            </a:br>
            <a:r>
              <a:rPr lang="ru-RU" sz="1100" kern="0" dirty="0" smtClean="0"/>
              <a:t>обеспечения </a:t>
            </a:r>
            <a:r>
              <a:rPr lang="ru-RU" sz="1100" kern="0" dirty="0"/>
              <a:t>и автоматизация бизнес-процессов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ru-RU" sz="1100" kern="0" dirty="0"/>
              <a:t>Интеграция 3D моделей с планами-графиками работ, использование полученных 4D моделей для анализа </a:t>
            </a:r>
            <a:r>
              <a:rPr lang="ru-RU" sz="1100" kern="0" dirty="0" smtClean="0"/>
              <a:t>эффективности организации </a:t>
            </a:r>
            <a:r>
              <a:rPr lang="ru-RU" sz="1100" kern="0" dirty="0"/>
              <a:t>СМР и оценки прогресса</a:t>
            </a:r>
          </a:p>
          <a:p>
            <a:pPr marL="180000" indent="-180000">
              <a:buFont typeface="Wingdings" panose="05000000000000000000" pitchFamily="2" charset="2"/>
              <a:buChar char="§"/>
            </a:pPr>
            <a:r>
              <a:rPr lang="ru-RU" sz="1100" kern="0" dirty="0" smtClean="0"/>
              <a:t>Тестирование </a:t>
            </a:r>
            <a:r>
              <a:rPr lang="ru-RU" sz="1100" kern="0" dirty="0"/>
              <a:t>технологии </a:t>
            </a:r>
            <a:r>
              <a:rPr lang="ru-RU" sz="1100" kern="0" dirty="0" smtClean="0"/>
              <a:t>3</a:t>
            </a:r>
            <a:r>
              <a:rPr lang="en-US" sz="1100" kern="0" dirty="0" smtClean="0"/>
              <a:t>D</a:t>
            </a:r>
            <a:r>
              <a:rPr lang="ru-RU" sz="1100" kern="0" dirty="0" smtClean="0"/>
              <a:t> лазерного сканирования в целях контроля соответствия фактического статуса СМР на площадке </a:t>
            </a:r>
            <a:r>
              <a:rPr lang="en-US" sz="1100" kern="0" dirty="0" smtClean="0"/>
              <a:t>3D </a:t>
            </a:r>
            <a:r>
              <a:rPr lang="ru-RU" sz="1100" kern="0" dirty="0" smtClean="0"/>
              <a:t>модели и плану-графику реализации проекта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1774" y="1058047"/>
            <a:ext cx="3716429" cy="23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Автоматизация и </a:t>
            </a:r>
            <a:r>
              <a:rPr lang="ru-RU" dirty="0" err="1"/>
              <a:t>цифровизация</a:t>
            </a:r>
            <a:r>
              <a:rPr lang="ru-RU" dirty="0"/>
              <a:t> </a:t>
            </a:r>
            <a:r>
              <a:rPr lang="ru-RU" dirty="0" smtClean="0"/>
              <a:t>проектирования и </a:t>
            </a:r>
            <a:br>
              <a:rPr lang="ru-RU" dirty="0" smtClean="0"/>
            </a:br>
            <a:r>
              <a:rPr lang="ru-RU" dirty="0" smtClean="0"/>
              <a:t>управления строительством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chemeClr val="accent1"/>
          </a:solidFill>
        </p:grpSpPr>
        <p:grpSp>
          <p:nvGrpSpPr>
            <p:cNvPr id="15" name="Группа 14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17" name="Скругленный прямоугольник 16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18001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16" name="Шестиугольник 15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grp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  <p:pic>
        <p:nvPicPr>
          <p:cNvPr id="12" name="Picture 1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7329"/>
            <a:ext cx="4448226" cy="35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35950" y="3553532"/>
            <a:ext cx="612068" cy="360040"/>
          </a:xfrm>
          <a:prstGeom prst="rect">
            <a:avLst/>
          </a:prstGeom>
          <a:gradFill flip="none" rotWithShape="1">
            <a:gsLst>
              <a:gs pos="49000">
                <a:srgbClr val="C3C4C8"/>
              </a:gs>
              <a:gs pos="83000">
                <a:srgbClr val="CCCDD1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9331" y="3605058"/>
            <a:ext cx="4433564" cy="2539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1000" dirty="0" smtClean="0"/>
              <a:t>Пример работы технологии 3</a:t>
            </a:r>
            <a:r>
              <a:rPr lang="en-US" sz="1000" dirty="0" smtClean="0"/>
              <a:t>D </a:t>
            </a:r>
            <a:r>
              <a:rPr lang="ru-RU" sz="1000" dirty="0" smtClean="0"/>
              <a:t>лазерного сканирования </a:t>
            </a:r>
            <a:r>
              <a:rPr lang="en-US" sz="1000" dirty="0" smtClean="0"/>
              <a:t>VEERUM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277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58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8" name="Трапеция 27"/>
          <p:cNvSpPr/>
          <p:nvPr/>
        </p:nvSpPr>
        <p:spPr>
          <a:xfrm flipV="1">
            <a:off x="323850" y="1457147"/>
            <a:ext cx="8568630" cy="791780"/>
          </a:xfrm>
          <a:prstGeom prst="trapezoid">
            <a:avLst>
              <a:gd name="adj" fmla="val 429707"/>
            </a:avLst>
          </a:prstGeom>
          <a:gradFill>
            <a:gsLst>
              <a:gs pos="3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62776" y="1917687"/>
            <a:ext cx="1635911" cy="568130"/>
          </a:xfrm>
          <a:prstGeom prst="ellipse">
            <a:avLst/>
          </a:prstGeom>
          <a:solidFill>
            <a:srgbClr val="E0F0F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372696" y="2529695"/>
            <a:ext cx="570666" cy="570666"/>
          </a:xfrm>
          <a:custGeom>
            <a:avLst/>
            <a:gdLst>
              <a:gd name="connsiteX0" fmla="*/ 0 w 570666"/>
              <a:gd name="connsiteY0" fmla="*/ 285333 h 570666"/>
              <a:gd name="connsiteX1" fmla="*/ 285333 w 570666"/>
              <a:gd name="connsiteY1" fmla="*/ 0 h 570666"/>
              <a:gd name="connsiteX2" fmla="*/ 570666 w 570666"/>
              <a:gd name="connsiteY2" fmla="*/ 285333 h 570666"/>
              <a:gd name="connsiteX3" fmla="*/ 285333 w 570666"/>
              <a:gd name="connsiteY3" fmla="*/ 570666 h 570666"/>
              <a:gd name="connsiteX4" fmla="*/ 0 w 570666"/>
              <a:gd name="connsiteY4" fmla="*/ 285333 h 5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66" h="570666">
                <a:moveTo>
                  <a:pt x="0" y="285333"/>
                </a:moveTo>
                <a:cubicBezTo>
                  <a:pt x="0" y="127748"/>
                  <a:pt x="127748" y="0"/>
                  <a:pt x="285333" y="0"/>
                </a:cubicBezTo>
                <a:cubicBezTo>
                  <a:pt x="442918" y="0"/>
                  <a:pt x="570666" y="127748"/>
                  <a:pt x="570666" y="285333"/>
                </a:cubicBezTo>
                <a:cubicBezTo>
                  <a:pt x="570666" y="442918"/>
                  <a:pt x="442918" y="570666"/>
                  <a:pt x="285333" y="570666"/>
                </a:cubicBezTo>
                <a:cubicBezTo>
                  <a:pt x="127748" y="570666"/>
                  <a:pt x="0" y="442918"/>
                  <a:pt x="0" y="285333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none" lIns="92462" tIns="92462" rIns="92462" bIns="9246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Выученные</a:t>
            </a:r>
            <a:br>
              <a:rPr lang="ru-RU" sz="7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</a:br>
            <a:r>
              <a:rPr lang="ru-RU" sz="7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уроки</a:t>
            </a:r>
            <a:endParaRPr lang="ru-RU" sz="700" kern="12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923928" y="2055025"/>
            <a:ext cx="570666" cy="570666"/>
          </a:xfrm>
          <a:custGeom>
            <a:avLst/>
            <a:gdLst>
              <a:gd name="connsiteX0" fmla="*/ 0 w 570666"/>
              <a:gd name="connsiteY0" fmla="*/ 285333 h 570666"/>
              <a:gd name="connsiteX1" fmla="*/ 285333 w 570666"/>
              <a:gd name="connsiteY1" fmla="*/ 0 h 570666"/>
              <a:gd name="connsiteX2" fmla="*/ 570666 w 570666"/>
              <a:gd name="connsiteY2" fmla="*/ 285333 h 570666"/>
              <a:gd name="connsiteX3" fmla="*/ 285333 w 570666"/>
              <a:gd name="connsiteY3" fmla="*/ 570666 h 570666"/>
              <a:gd name="connsiteX4" fmla="*/ 0 w 570666"/>
              <a:gd name="connsiteY4" fmla="*/ 285333 h 5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66" h="570666">
                <a:moveTo>
                  <a:pt x="0" y="285333"/>
                </a:moveTo>
                <a:cubicBezTo>
                  <a:pt x="0" y="127748"/>
                  <a:pt x="127748" y="0"/>
                  <a:pt x="285333" y="0"/>
                </a:cubicBezTo>
                <a:cubicBezTo>
                  <a:pt x="442918" y="0"/>
                  <a:pt x="570666" y="127748"/>
                  <a:pt x="570666" y="285333"/>
                </a:cubicBezTo>
                <a:cubicBezTo>
                  <a:pt x="570666" y="442918"/>
                  <a:pt x="442918" y="570666"/>
                  <a:pt x="285333" y="570666"/>
                </a:cubicBezTo>
                <a:cubicBezTo>
                  <a:pt x="127748" y="570666"/>
                  <a:pt x="0" y="442918"/>
                  <a:pt x="0" y="285333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62" tIns="92462" rIns="92462" bIns="9246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Ошибки</a:t>
            </a:r>
            <a:endParaRPr lang="ru-RU" sz="700" kern="12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577398" y="1963594"/>
            <a:ext cx="570666" cy="570666"/>
          </a:xfrm>
          <a:custGeom>
            <a:avLst/>
            <a:gdLst>
              <a:gd name="connsiteX0" fmla="*/ 0 w 570666"/>
              <a:gd name="connsiteY0" fmla="*/ 285333 h 570666"/>
              <a:gd name="connsiteX1" fmla="*/ 285333 w 570666"/>
              <a:gd name="connsiteY1" fmla="*/ 0 h 570666"/>
              <a:gd name="connsiteX2" fmla="*/ 570666 w 570666"/>
              <a:gd name="connsiteY2" fmla="*/ 285333 h 570666"/>
              <a:gd name="connsiteX3" fmla="*/ 285333 w 570666"/>
              <a:gd name="connsiteY3" fmla="*/ 570666 h 570666"/>
              <a:gd name="connsiteX4" fmla="*/ 0 w 570666"/>
              <a:gd name="connsiteY4" fmla="*/ 285333 h 5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66" h="570666">
                <a:moveTo>
                  <a:pt x="0" y="285333"/>
                </a:moveTo>
                <a:cubicBezTo>
                  <a:pt x="0" y="127748"/>
                  <a:pt x="127748" y="0"/>
                  <a:pt x="285333" y="0"/>
                </a:cubicBezTo>
                <a:cubicBezTo>
                  <a:pt x="442918" y="0"/>
                  <a:pt x="570666" y="127748"/>
                  <a:pt x="570666" y="285333"/>
                </a:cubicBezTo>
                <a:cubicBezTo>
                  <a:pt x="570666" y="442918"/>
                  <a:pt x="442918" y="570666"/>
                  <a:pt x="285333" y="570666"/>
                </a:cubicBezTo>
                <a:cubicBezTo>
                  <a:pt x="127748" y="570666"/>
                  <a:pt x="0" y="442918"/>
                  <a:pt x="0" y="285333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62" tIns="92462" rIns="92462" bIns="9246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Лучшие практики</a:t>
            </a:r>
            <a:endParaRPr lang="ru-RU" sz="700" kern="12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Shape 21"/>
          <p:cNvSpPr/>
          <p:nvPr/>
        </p:nvSpPr>
        <p:spPr>
          <a:xfrm>
            <a:off x="3693028" y="1847939"/>
            <a:ext cx="1775407" cy="1420325"/>
          </a:xfrm>
          <a:prstGeom prst="funnel">
            <a:avLst/>
          </a:prstGeom>
          <a:solidFill>
            <a:schemeClr val="accent6">
              <a:alpha val="40000"/>
            </a:schemeClr>
          </a:solidFill>
          <a:ln w="3175" cap="flat" cmpd="sng" algn="ctr">
            <a:solidFill>
              <a:schemeClr val="accent1"/>
            </a:solidFill>
            <a:prstDash val="solid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79184" y="1303259"/>
            <a:ext cx="203538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Замечания и лучшие практики внутреннего контроля: </a:t>
            </a:r>
            <a:r>
              <a:rPr kumimoji="0" lang="ru-RU" altLang="ru-R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нормоконтроль</a:t>
            </a: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, техническая экспертиза</a:t>
            </a:r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2458874" y="1303259"/>
            <a:ext cx="190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Замечания и предложения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от производителей / поставщиков</a:t>
            </a: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4774874" y="1303259"/>
            <a:ext cx="1907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Замечания и лучшие практики</a:t>
            </a:r>
            <a:b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</a:b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в рамках СМР </a:t>
            </a:r>
            <a:r>
              <a:rPr kumimoji="0" lang="en-US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(TQ/SQ)</a:t>
            </a:r>
            <a:endParaRPr kumimoji="0" lang="ru-RU" alt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7090875" y="1303259"/>
            <a:ext cx="190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Замечания и предложения от</a:t>
            </a:r>
            <a:b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</a:b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Заказчика (С</a:t>
            </a:r>
            <a:r>
              <a:rPr kumimoji="0" lang="en-US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RS</a:t>
            </a: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)</a:t>
            </a:r>
          </a:p>
        </p:txBody>
      </p:sp>
      <p:sp>
        <p:nvSpPr>
          <p:cNvPr id="34" name="TextBox 45"/>
          <p:cNvSpPr txBox="1">
            <a:spLocks noChangeArrowheads="1"/>
          </p:cNvSpPr>
          <p:nvPr/>
        </p:nvSpPr>
        <p:spPr bwMode="auto">
          <a:xfrm>
            <a:off x="6372200" y="1813858"/>
            <a:ext cx="12727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kern="0" dirty="0" smtClean="0">
                <a:cs typeface="+mn-cs"/>
              </a:rPr>
              <a:t>Замечания от</a:t>
            </a:r>
            <a:br>
              <a:rPr lang="ru-RU" altLang="ru-RU" sz="1000" kern="0" dirty="0" smtClean="0">
                <a:cs typeface="+mn-cs"/>
              </a:rPr>
            </a:br>
            <a:r>
              <a:rPr lang="ru-RU" altLang="ru-RU" sz="1000" b="1" kern="0" dirty="0" smtClean="0">
                <a:cs typeface="+mn-cs"/>
              </a:rPr>
              <a:t>Надзорных органов</a:t>
            </a:r>
            <a:endParaRPr lang="ru-RU" altLang="ru-RU" sz="1000" b="1" kern="0" dirty="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dirty="0" smtClean="0">
                <a:solidFill>
                  <a:srgbClr val="008698"/>
                </a:solidFill>
                <a:latin typeface="Arial" charset="0"/>
              </a:rPr>
              <a:t>Систематизация и применение полученного опыта и лучших практик</a:t>
            </a:r>
            <a:br>
              <a:rPr lang="ru-RU" altLang="ru-RU" dirty="0" smtClean="0">
                <a:solidFill>
                  <a:srgbClr val="008698"/>
                </a:solidFill>
                <a:latin typeface="Arial" charset="0"/>
              </a:rPr>
            </a:br>
            <a:r>
              <a:rPr lang="ru-RU" altLang="ru-RU" dirty="0" smtClean="0">
                <a:solidFill>
                  <a:srgbClr val="008698"/>
                </a:solidFill>
                <a:latin typeface="Arial" charset="0"/>
              </a:rPr>
              <a:t>по результатам реализации проектов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4" y="895431"/>
            <a:ext cx="1908000" cy="25200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54000" tIns="0" rIns="54000" bIns="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Проектирование</a:t>
            </a:r>
            <a:endParaRPr lang="ru-RU" sz="1200" kern="12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8874" y="895431"/>
            <a:ext cx="1908000" cy="25200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54000" tIns="0" rIns="54000" bIns="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Закупка</a:t>
            </a:r>
            <a:endParaRPr lang="ru-RU" sz="1200" kern="12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4874" y="895431"/>
            <a:ext cx="1908000" cy="25200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54000" tIns="0" rIns="54000" bIns="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Строительство</a:t>
            </a:r>
            <a:endParaRPr lang="ru-RU" sz="1200" kern="12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0875" y="895431"/>
            <a:ext cx="1908000" cy="25200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54000" tIns="0" rIns="54000" bIns="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Эксплуатация (заказчик)</a:t>
            </a:r>
            <a:endParaRPr lang="ru-RU" sz="1200" kern="12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09460" y="3788485"/>
            <a:ext cx="2127289" cy="100027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t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Корректировка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процессов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Обучение персонала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Применение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IT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инструментов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kern="0" dirty="0">
                <a:latin typeface="Arial"/>
                <a:cs typeface="+mn-cs"/>
              </a:rPr>
              <a:t>Пополнение </a:t>
            </a:r>
            <a:r>
              <a:rPr lang="ru-RU" sz="1000" kern="0" dirty="0" smtClean="0">
                <a:latin typeface="Arial"/>
                <a:cs typeface="+mn-cs"/>
              </a:rPr>
              <a:t>баз оптимальных типовых </a:t>
            </a:r>
            <a:r>
              <a:rPr lang="ru-RU" sz="1000" kern="0" dirty="0">
                <a:latin typeface="Arial"/>
                <a:cs typeface="+mn-cs"/>
              </a:rPr>
              <a:t>решений, </a:t>
            </a:r>
            <a:r>
              <a:rPr lang="ru-RU" sz="1000" kern="0" dirty="0" smtClean="0">
                <a:latin typeface="Arial"/>
                <a:cs typeface="+mn-cs"/>
              </a:rPr>
              <a:t>лучших практик и выученных уроков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309460" y="3566041"/>
            <a:ext cx="1744067" cy="1692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СИСТЕМНЫЕ ДЕЙСТВИЯ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412875" y="3422555"/>
            <a:ext cx="2340440" cy="233486"/>
            <a:chOff x="4290061" y="3142315"/>
            <a:chExt cx="586067" cy="892313"/>
          </a:xfrm>
        </p:grpSpPr>
        <p:cxnSp>
          <p:nvCxnSpPr>
            <p:cNvPr id="24" name="Соединительная линия уступом 23"/>
            <p:cNvCxnSpPr/>
            <p:nvPr/>
          </p:nvCxnSpPr>
          <p:spPr>
            <a:xfrm rot="5400000">
              <a:off x="3989243" y="3443133"/>
              <a:ext cx="892313" cy="290677"/>
            </a:xfrm>
            <a:prstGeom prst="bentConnector2">
              <a:avLst/>
            </a:prstGeom>
            <a:ln w="31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Соединительная линия уступом 56"/>
            <p:cNvCxnSpPr/>
            <p:nvPr/>
          </p:nvCxnSpPr>
          <p:spPr>
            <a:xfrm rot="16200000" flipH="1">
              <a:off x="4282273" y="3440774"/>
              <a:ext cx="892313" cy="295396"/>
            </a:xfrm>
            <a:prstGeom prst="bentConnector2">
              <a:avLst/>
            </a:prstGeom>
            <a:ln w="31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олилиния 15"/>
          <p:cNvSpPr/>
          <p:nvPr/>
        </p:nvSpPr>
        <p:spPr>
          <a:xfrm>
            <a:off x="4058820" y="3507854"/>
            <a:ext cx="1048548" cy="285651"/>
          </a:xfrm>
          <a:custGeom>
            <a:avLst/>
            <a:gdLst>
              <a:gd name="connsiteX0" fmla="*/ 0 w 1521777"/>
              <a:gd name="connsiteY0" fmla="*/ 0 h 380444"/>
              <a:gd name="connsiteX1" fmla="*/ 1521777 w 1521777"/>
              <a:gd name="connsiteY1" fmla="*/ 0 h 380444"/>
              <a:gd name="connsiteX2" fmla="*/ 1521777 w 1521777"/>
              <a:gd name="connsiteY2" fmla="*/ 380444 h 380444"/>
              <a:gd name="connsiteX3" fmla="*/ 0 w 1521777"/>
              <a:gd name="connsiteY3" fmla="*/ 380444 h 380444"/>
              <a:gd name="connsiteX4" fmla="*/ 0 w 1521777"/>
              <a:gd name="connsiteY4" fmla="*/ 0 h 38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777" h="380444">
                <a:moveTo>
                  <a:pt x="0" y="0"/>
                </a:moveTo>
                <a:lnTo>
                  <a:pt x="1521777" y="0"/>
                </a:lnTo>
                <a:lnTo>
                  <a:pt x="1521777" y="380444"/>
                </a:lnTo>
                <a:lnTo>
                  <a:pt x="0" y="380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18000" rIns="36000" bIns="18000" numCol="1" spcCol="1270" anchor="ctr" anchorCtr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accent1"/>
                </a:solidFill>
                <a:latin typeface="Arial"/>
                <a:ea typeface="+mn-ea"/>
                <a:cs typeface="+mn-cs"/>
              </a:rPr>
              <a:t>АНАЛИЗ</a:t>
            </a:r>
            <a:endParaRPr lang="ru-RU" b="1" kern="1200" dirty="0">
              <a:solidFill>
                <a:schemeClr val="accen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41180" y="3788485"/>
            <a:ext cx="2499765" cy="4873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t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Исправление ПД,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РД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000" kern="0" dirty="0">
                <a:latin typeface="Arial"/>
                <a:cs typeface="+mn-cs"/>
              </a:rPr>
              <a:t>Изменения в организации </a:t>
            </a:r>
            <a:r>
              <a:rPr lang="ru-RU" sz="1000" kern="0" dirty="0" smtClean="0">
                <a:latin typeface="Arial"/>
                <a:cs typeface="+mn-cs"/>
              </a:rPr>
              <a:t>работ</a:t>
            </a:r>
            <a:br>
              <a:rPr lang="ru-RU" sz="1000" kern="0" dirty="0" smtClean="0">
                <a:latin typeface="Arial"/>
                <a:cs typeface="+mn-cs"/>
              </a:rPr>
            </a:br>
            <a:r>
              <a:rPr lang="ru-RU" sz="1000" kern="0" dirty="0" smtClean="0">
                <a:latin typeface="Arial"/>
                <a:cs typeface="+mn-cs"/>
              </a:rPr>
              <a:t>по проектам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41180" y="3566041"/>
            <a:ext cx="1934825" cy="1692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НЕМЕДЛЕННЫЕ ДЕЙСТВИЯ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 65"/>
          <p:cNvSpPr>
            <a:spLocks noEditPoints="1"/>
          </p:cNvSpPr>
          <p:nvPr/>
        </p:nvSpPr>
        <p:spPr bwMode="auto">
          <a:xfrm>
            <a:off x="4436578" y="3143300"/>
            <a:ext cx="288308" cy="274479"/>
          </a:xfrm>
          <a:custGeom>
            <a:avLst/>
            <a:gdLst>
              <a:gd name="T0" fmla="*/ 532381156 w 78"/>
              <a:gd name="T1" fmla="*/ 486112713 h 71"/>
              <a:gd name="T2" fmla="*/ 556042005 w 78"/>
              <a:gd name="T3" fmla="*/ 592817442 h 71"/>
              <a:gd name="T4" fmla="*/ 473227312 w 78"/>
              <a:gd name="T5" fmla="*/ 663956224 h 71"/>
              <a:gd name="T6" fmla="*/ 366751769 w 78"/>
              <a:gd name="T7" fmla="*/ 711384374 h 71"/>
              <a:gd name="T8" fmla="*/ 248444081 w 78"/>
              <a:gd name="T9" fmla="*/ 711384374 h 71"/>
              <a:gd name="T10" fmla="*/ 153800682 w 78"/>
              <a:gd name="T11" fmla="*/ 663956224 h 71"/>
              <a:gd name="T12" fmla="*/ 59153844 w 78"/>
              <a:gd name="T13" fmla="*/ 592817442 h 71"/>
              <a:gd name="T14" fmla="*/ 94646838 w 78"/>
              <a:gd name="T15" fmla="*/ 486112713 h 71"/>
              <a:gd name="T16" fmla="*/ 0 w 78"/>
              <a:gd name="T17" fmla="*/ 379404540 h 71"/>
              <a:gd name="T18" fmla="*/ 106475543 w 78"/>
              <a:gd name="T19" fmla="*/ 308265758 h 71"/>
              <a:gd name="T20" fmla="*/ 59153844 w 78"/>
              <a:gd name="T21" fmla="*/ 237126977 h 71"/>
              <a:gd name="T22" fmla="*/ 201122381 w 78"/>
              <a:gd name="T23" fmla="*/ 213416345 h 71"/>
              <a:gd name="T24" fmla="*/ 260276225 w 78"/>
              <a:gd name="T25" fmla="*/ 118563488 h 71"/>
              <a:gd name="T26" fmla="*/ 378580474 w 78"/>
              <a:gd name="T27" fmla="*/ 201557586 h 71"/>
              <a:gd name="T28" fmla="*/ 485059456 w 78"/>
              <a:gd name="T29" fmla="*/ 165988195 h 71"/>
              <a:gd name="T30" fmla="*/ 556042005 w 78"/>
              <a:gd name="T31" fmla="*/ 260841052 h 71"/>
              <a:gd name="T32" fmla="*/ 603363705 w 78"/>
              <a:gd name="T33" fmla="*/ 355690465 h 71"/>
              <a:gd name="T34" fmla="*/ 307597925 w 78"/>
              <a:gd name="T35" fmla="*/ 296410443 h 71"/>
              <a:gd name="T36" fmla="*/ 425905613 w 78"/>
              <a:gd name="T37" fmla="*/ 414973931 h 71"/>
              <a:gd name="T38" fmla="*/ 851811225 w 78"/>
              <a:gd name="T39" fmla="*/ 225271661 h 71"/>
              <a:gd name="T40" fmla="*/ 851811225 w 78"/>
              <a:gd name="T41" fmla="*/ 320121074 h 71"/>
              <a:gd name="T42" fmla="*/ 733503537 w 78"/>
              <a:gd name="T43" fmla="*/ 296410443 h 71"/>
              <a:gd name="T44" fmla="*/ 615195849 w 78"/>
              <a:gd name="T45" fmla="*/ 320121074 h 71"/>
              <a:gd name="T46" fmla="*/ 627027994 w 78"/>
              <a:gd name="T47" fmla="*/ 225271661 h 71"/>
              <a:gd name="T48" fmla="*/ 627027994 w 78"/>
              <a:gd name="T49" fmla="*/ 130418804 h 71"/>
              <a:gd name="T50" fmla="*/ 615195849 w 78"/>
              <a:gd name="T51" fmla="*/ 35569391 h 71"/>
              <a:gd name="T52" fmla="*/ 733503537 w 78"/>
              <a:gd name="T53" fmla="*/ 47424707 h 71"/>
              <a:gd name="T54" fmla="*/ 792657381 w 78"/>
              <a:gd name="T55" fmla="*/ 0 h 71"/>
              <a:gd name="T56" fmla="*/ 828146936 w 78"/>
              <a:gd name="T57" fmla="*/ 106708173 h 71"/>
              <a:gd name="T58" fmla="*/ 922793774 w 78"/>
              <a:gd name="T59" fmla="*/ 213416345 h 71"/>
              <a:gd name="T60" fmla="*/ 828146936 w 78"/>
              <a:gd name="T61" fmla="*/ 735095005 h 71"/>
              <a:gd name="T62" fmla="*/ 792657381 w 78"/>
              <a:gd name="T63" fmla="*/ 841803178 h 71"/>
              <a:gd name="T64" fmla="*/ 721671393 w 78"/>
              <a:gd name="T65" fmla="*/ 782519712 h 71"/>
              <a:gd name="T66" fmla="*/ 615195849 w 78"/>
              <a:gd name="T67" fmla="*/ 806233787 h 71"/>
              <a:gd name="T68" fmla="*/ 556042005 w 78"/>
              <a:gd name="T69" fmla="*/ 699525614 h 71"/>
              <a:gd name="T70" fmla="*/ 638856699 w 78"/>
              <a:gd name="T71" fmla="*/ 592817442 h 71"/>
              <a:gd name="T72" fmla="*/ 674349693 w 78"/>
              <a:gd name="T73" fmla="*/ 486112713 h 71"/>
              <a:gd name="T74" fmla="*/ 745332242 w 78"/>
              <a:gd name="T75" fmla="*/ 545392735 h 71"/>
              <a:gd name="T76" fmla="*/ 851811225 w 78"/>
              <a:gd name="T77" fmla="*/ 521682104 h 71"/>
              <a:gd name="T78" fmla="*/ 851811225 w 78"/>
              <a:gd name="T79" fmla="*/ 616531517 h 71"/>
              <a:gd name="T80" fmla="*/ 733503537 w 78"/>
              <a:gd name="T81" fmla="*/ 118563488 h 71"/>
              <a:gd name="T82" fmla="*/ 792657381 w 78"/>
              <a:gd name="T83" fmla="*/ 177846954 h 71"/>
              <a:gd name="T84" fmla="*/ 674349693 w 78"/>
              <a:gd name="T85" fmla="*/ 663956224 h 71"/>
              <a:gd name="T86" fmla="*/ 733503537 w 78"/>
              <a:gd name="T87" fmla="*/ 604676201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008698">
              <a:alpha val="70000"/>
            </a:srgbClr>
          </a:solidFill>
          <a:ln>
            <a:noFill/>
          </a:ln>
          <a:extLst/>
        </p:spPr>
        <p:txBody>
          <a:bodyPr/>
          <a:lstStyle/>
          <a:p>
            <a:endParaRPr lang="id-ID"/>
          </a:p>
        </p:txBody>
      </p:sp>
      <p:grpSp>
        <p:nvGrpSpPr>
          <p:cNvPr id="36" name="Группа 35"/>
          <p:cNvGrpSpPr/>
          <p:nvPr/>
        </p:nvGrpSpPr>
        <p:grpSpPr>
          <a:xfrm>
            <a:off x="3312351" y="3566041"/>
            <a:ext cx="2541487" cy="180000"/>
            <a:chOff x="3326649" y="3520915"/>
            <a:chExt cx="2541487" cy="180000"/>
          </a:xfrm>
        </p:grpSpPr>
        <p:sp>
          <p:nvSpPr>
            <p:cNvPr id="66" name="Freeform 95"/>
            <p:cNvSpPr>
              <a:spLocks/>
            </p:cNvSpPr>
            <p:nvPr/>
          </p:nvSpPr>
          <p:spPr bwMode="gray">
            <a:xfrm>
              <a:off x="5796136" y="3520915"/>
              <a:ext cx="72000" cy="180000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9" name="Freeform 95"/>
            <p:cNvSpPr>
              <a:spLocks/>
            </p:cNvSpPr>
            <p:nvPr/>
          </p:nvSpPr>
          <p:spPr bwMode="gray">
            <a:xfrm flipH="1">
              <a:off x="3326649" y="3520915"/>
              <a:ext cx="72000" cy="180000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70" name="Группа 69"/>
          <p:cNvGrpSpPr>
            <a:grpSpLocks noChangeAspect="1"/>
          </p:cNvGrpSpPr>
          <p:nvPr/>
        </p:nvGrpSpPr>
        <p:grpSpPr>
          <a:xfrm>
            <a:off x="2183847" y="895431"/>
            <a:ext cx="142054" cy="252000"/>
            <a:chOff x="4852896" y="2350957"/>
            <a:chExt cx="225929" cy="400793"/>
          </a:xfrm>
        </p:grpSpPr>
        <p:sp>
          <p:nvSpPr>
            <p:cNvPr id="71" name="Freeform 95"/>
            <p:cNvSpPr>
              <a:spLocks/>
            </p:cNvSpPr>
            <p:nvPr/>
          </p:nvSpPr>
          <p:spPr bwMode="gray">
            <a:xfrm>
              <a:off x="4852896" y="2407379"/>
              <a:ext cx="115180" cy="287950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Freeform 95"/>
            <p:cNvSpPr>
              <a:spLocks/>
            </p:cNvSpPr>
            <p:nvPr/>
          </p:nvSpPr>
          <p:spPr bwMode="gray">
            <a:xfrm>
              <a:off x="4918507" y="2350957"/>
              <a:ext cx="160318" cy="400793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74" name="Группа 73"/>
          <p:cNvGrpSpPr>
            <a:grpSpLocks noChangeAspect="1"/>
          </p:cNvGrpSpPr>
          <p:nvPr/>
        </p:nvGrpSpPr>
        <p:grpSpPr>
          <a:xfrm>
            <a:off x="4499847" y="895431"/>
            <a:ext cx="142054" cy="252000"/>
            <a:chOff x="4852896" y="2350957"/>
            <a:chExt cx="225929" cy="400793"/>
          </a:xfrm>
        </p:grpSpPr>
        <p:sp>
          <p:nvSpPr>
            <p:cNvPr id="76" name="Freeform 95"/>
            <p:cNvSpPr>
              <a:spLocks/>
            </p:cNvSpPr>
            <p:nvPr/>
          </p:nvSpPr>
          <p:spPr bwMode="gray">
            <a:xfrm>
              <a:off x="4852896" y="2407379"/>
              <a:ext cx="115180" cy="287950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8" name="Freeform 95"/>
            <p:cNvSpPr>
              <a:spLocks/>
            </p:cNvSpPr>
            <p:nvPr/>
          </p:nvSpPr>
          <p:spPr bwMode="gray">
            <a:xfrm>
              <a:off x="4918507" y="2350957"/>
              <a:ext cx="160318" cy="400793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80" name="Группа 79"/>
          <p:cNvGrpSpPr>
            <a:grpSpLocks noChangeAspect="1"/>
          </p:cNvGrpSpPr>
          <p:nvPr/>
        </p:nvGrpSpPr>
        <p:grpSpPr>
          <a:xfrm>
            <a:off x="6815847" y="895431"/>
            <a:ext cx="142054" cy="252000"/>
            <a:chOff x="4852896" y="2350957"/>
            <a:chExt cx="225929" cy="400793"/>
          </a:xfrm>
        </p:grpSpPr>
        <p:sp>
          <p:nvSpPr>
            <p:cNvPr id="81" name="Freeform 95"/>
            <p:cNvSpPr>
              <a:spLocks/>
            </p:cNvSpPr>
            <p:nvPr/>
          </p:nvSpPr>
          <p:spPr bwMode="gray">
            <a:xfrm>
              <a:off x="4852896" y="2407379"/>
              <a:ext cx="115180" cy="287950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3" name="Freeform 95"/>
            <p:cNvSpPr>
              <a:spLocks/>
            </p:cNvSpPr>
            <p:nvPr/>
          </p:nvSpPr>
          <p:spPr bwMode="gray">
            <a:xfrm>
              <a:off x="4918507" y="2350957"/>
              <a:ext cx="160318" cy="400793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chemeClr val="accent1"/>
          </a:solidFill>
        </p:grpSpPr>
        <p:grpSp>
          <p:nvGrpSpPr>
            <p:cNvPr id="48" name="Группа 47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50" name="Скругленный прямоугольник 49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18001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Скругленный прямоугольник 51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49" name="Шестиугольник 48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grp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7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452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ru-RU" sz="16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9999"/>
                </a:solidFill>
              </a:rPr>
              <a:t>Интегрированная система менеджмента </a:t>
            </a:r>
            <a:r>
              <a:rPr lang="ru-RU" dirty="0" err="1">
                <a:solidFill>
                  <a:srgbClr val="009999"/>
                </a:solidFill>
              </a:rPr>
              <a:t>СИБУРа</a:t>
            </a:r>
            <a:r>
              <a:rPr lang="ru-RU" dirty="0">
                <a:solidFill>
                  <a:srgbClr val="009999"/>
                </a:solidFill>
              </a:rPr>
              <a:t> </a:t>
            </a:r>
            <a:r>
              <a:rPr lang="ru-RU" dirty="0" smtClean="0">
                <a:solidFill>
                  <a:srgbClr val="009999"/>
                </a:solidFill>
              </a:rPr>
              <a:t>состоит </a:t>
            </a:r>
            <a:r>
              <a:rPr lang="ru-RU" dirty="0">
                <a:solidFill>
                  <a:srgbClr val="009999"/>
                </a:solidFill>
              </a:rPr>
              <a:t>из 4х </a:t>
            </a:r>
            <a:r>
              <a:rPr lang="ru-RU" dirty="0" smtClean="0">
                <a:solidFill>
                  <a:srgbClr val="009999"/>
                </a:solidFill>
              </a:rPr>
              <a:t>стандартов</a:t>
            </a:r>
            <a:endParaRPr lang="ru-RU" dirty="0">
              <a:solidFill>
                <a:srgbClr val="00999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572000" y="973928"/>
            <a:ext cx="4282440" cy="1875236"/>
          </a:xfrm>
          <a:prstGeom prst="roundRect">
            <a:avLst>
              <a:gd name="adj" fmla="val 12827"/>
            </a:avLst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9999"/>
                </a:solidFill>
                <a:latin typeface="Arial" charset="0"/>
              </a:rPr>
              <a:t>OHSAS 18001</a:t>
            </a:r>
            <a:endParaRPr lang="en-US" b="1" dirty="0">
              <a:solidFill>
                <a:srgbClr val="009999"/>
              </a:solidFill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009999"/>
                </a:solidFill>
                <a:latin typeface="Arial" charset="0"/>
              </a:rPr>
              <a:t>с</a:t>
            </a:r>
            <a:r>
              <a:rPr lang="ru-RU" sz="1200" b="1" dirty="0" smtClean="0">
                <a:solidFill>
                  <a:srgbClr val="009999"/>
                </a:solidFill>
                <a:latin typeface="Arial" charset="0"/>
              </a:rPr>
              <a:t>истема менеджмента безопасности труда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chemeClr val="accent1"/>
              </a:solidFill>
              <a:latin typeface="Arial" charset="0"/>
            </a:endParaRPr>
          </a:p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 smtClean="0">
                <a:latin typeface="Arial" charset="0"/>
              </a:rPr>
              <a:t>Идентификация опасностей</a:t>
            </a:r>
          </a:p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 smtClean="0">
                <a:latin typeface="Arial" charset="0"/>
              </a:rPr>
              <a:t>Минимизация рисков</a:t>
            </a:r>
          </a:p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 smtClean="0">
                <a:latin typeface="Arial" charset="0"/>
              </a:rPr>
              <a:t>Предотвращение нештатных ситуаций</a:t>
            </a:r>
            <a:endParaRPr lang="en-US" sz="1200" dirty="0" smtClean="0"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04800" y="973928"/>
            <a:ext cx="4282440" cy="1875236"/>
          </a:xfrm>
          <a:prstGeom prst="roundRect">
            <a:avLst>
              <a:gd name="adj" fmla="val 12827"/>
            </a:avLst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9999"/>
                </a:solidFill>
                <a:latin typeface="Arial" charset="0"/>
              </a:rPr>
              <a:t>ISO 9001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9999"/>
                </a:solidFill>
                <a:latin typeface="Arial" charset="0"/>
              </a:rPr>
              <a:t>система менеджмента качества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 smtClean="0">
                <a:latin typeface="Arial" charset="0"/>
              </a:rPr>
              <a:t>Повышение эффективности производства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Улучшение качества продукции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 smtClean="0">
                <a:latin typeface="Arial" charset="0"/>
              </a:rPr>
              <a:t>Повышение удовлетворенности</a:t>
            </a:r>
            <a:br>
              <a:rPr lang="ru-RU" sz="1200" dirty="0" smtClean="0">
                <a:latin typeface="Arial" charset="0"/>
              </a:rPr>
            </a:br>
            <a:r>
              <a:rPr lang="ru-RU" sz="1200" dirty="0" smtClean="0">
                <a:latin typeface="Arial" charset="0"/>
              </a:rPr>
              <a:t>потребителя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587240" y="2849164"/>
            <a:ext cx="4282440" cy="1875236"/>
          </a:xfrm>
          <a:prstGeom prst="roundRect">
            <a:avLst>
              <a:gd name="adj" fmla="val 12827"/>
            </a:avLst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accent1"/>
              </a:solidFill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charset="0"/>
              </a:rPr>
              <a:t>Улучшение энергоэффективности процессов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charset="0"/>
              </a:rPr>
              <a:t>Снижение энергопотребления</a:t>
            </a:r>
            <a:endParaRPr lang="ru-RU" sz="1200" b="1" dirty="0" smtClean="0">
              <a:solidFill>
                <a:schemeClr val="accent1"/>
              </a:solidFill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accent1"/>
              </a:solidFill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9999"/>
                </a:solidFill>
                <a:latin typeface="Arial" charset="0"/>
              </a:rPr>
              <a:t>система </a:t>
            </a:r>
            <a:r>
              <a:rPr lang="ru-RU" sz="1200" b="1" dirty="0" err="1">
                <a:solidFill>
                  <a:srgbClr val="009999"/>
                </a:solidFill>
                <a:latin typeface="Arial" charset="0"/>
              </a:rPr>
              <a:t>энергоменеджмента</a:t>
            </a:r>
            <a:endParaRPr lang="en-US" sz="1200" b="1" dirty="0">
              <a:solidFill>
                <a:srgbClr val="009999"/>
              </a:solidFill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Arial" charset="0"/>
              </a:rPr>
              <a:t>ISO 50001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04800" y="2849164"/>
            <a:ext cx="4282440" cy="1875236"/>
          </a:xfrm>
          <a:prstGeom prst="roundRect">
            <a:avLst>
              <a:gd name="adj" fmla="val 12827"/>
            </a:avLst>
          </a:prstGeom>
          <a:solidFill>
            <a:schemeClr val="bg1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charset="0"/>
              </a:rPr>
              <a:t>Защита окружающей среды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charset="0"/>
              </a:rPr>
              <a:t>Предотвращение загрязнения в равновесии с социально-экономическими потребностями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accent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9999"/>
                </a:solidFill>
                <a:latin typeface="Arial" charset="0"/>
              </a:rPr>
              <a:t>система экологического менеджмента</a:t>
            </a:r>
            <a:endParaRPr lang="en-US" b="1" dirty="0" smtClean="0">
              <a:solidFill>
                <a:srgbClr val="009999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9999"/>
                </a:solidFill>
                <a:latin typeface="Arial" charset="0"/>
              </a:rPr>
              <a:t>ISO 14001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charset="0"/>
            </a:endParaRPr>
          </a:p>
        </p:txBody>
      </p:sp>
      <p:sp>
        <p:nvSpPr>
          <p:cNvPr id="14" name="Шестиугольник 13"/>
          <p:cNvSpPr/>
          <p:nvPr/>
        </p:nvSpPr>
        <p:spPr bwMode="auto">
          <a:xfrm>
            <a:off x="3327400" y="2283718"/>
            <a:ext cx="2489200" cy="1130892"/>
          </a:xfrm>
          <a:prstGeom prst="hexagon">
            <a:avLst/>
          </a:prstGeom>
          <a:solidFill>
            <a:srgbClr val="009999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Соответствие требованиям международных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1789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Объект 23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4961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4" name="think-cell Slide" r:id="rId15" imgW="216" imgH="216" progId="TCLayout.ActiveDocument.1">
                  <p:embed/>
                </p:oleObj>
              </mc:Choice>
              <mc:Fallback>
                <p:oleObj name="think-cell Slide" r:id="rId1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" name="Прямоугольник 33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prstClr val="black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23" name="Полилиния 222"/>
          <p:cNvSpPr/>
          <p:nvPr/>
        </p:nvSpPr>
        <p:spPr>
          <a:xfrm>
            <a:off x="121157" y="743037"/>
            <a:ext cx="1799997" cy="972000"/>
          </a:xfrm>
          <a:custGeom>
            <a:avLst/>
            <a:gdLst>
              <a:gd name="connsiteX0" fmla="*/ 0 w 1718652"/>
              <a:gd name="connsiteY0" fmla="*/ 0 h 283280"/>
              <a:gd name="connsiteX1" fmla="*/ 1577012 w 1718652"/>
              <a:gd name="connsiteY1" fmla="*/ 0 h 283280"/>
              <a:gd name="connsiteX2" fmla="*/ 1718652 w 1718652"/>
              <a:gd name="connsiteY2" fmla="*/ 141640 h 283280"/>
              <a:gd name="connsiteX3" fmla="*/ 1577012 w 1718652"/>
              <a:gd name="connsiteY3" fmla="*/ 283280 h 283280"/>
              <a:gd name="connsiteX4" fmla="*/ 0 w 1718652"/>
              <a:gd name="connsiteY4" fmla="*/ 283280 h 283280"/>
              <a:gd name="connsiteX5" fmla="*/ 0 w 1718652"/>
              <a:gd name="connsiteY5" fmla="*/ 0 h 2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652" h="283280">
                <a:moveTo>
                  <a:pt x="0" y="0"/>
                </a:moveTo>
                <a:lnTo>
                  <a:pt x="1577012" y="0"/>
                </a:lnTo>
                <a:lnTo>
                  <a:pt x="1718652" y="141640"/>
                </a:lnTo>
                <a:lnTo>
                  <a:pt x="1577012" y="283280"/>
                </a:lnTo>
                <a:lnTo>
                  <a:pt x="0" y="28328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26670" rIns="360000" bIns="26670" numCol="1" spcCol="1270" anchor="ctr" anchorCtr="1">
            <a:no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4" name="Полилиния 223"/>
          <p:cNvSpPr/>
          <p:nvPr/>
        </p:nvSpPr>
        <p:spPr>
          <a:xfrm>
            <a:off x="1561154" y="743037"/>
            <a:ext cx="1799997" cy="972000"/>
          </a:xfrm>
          <a:custGeom>
            <a:avLst/>
            <a:gdLst>
              <a:gd name="connsiteX0" fmla="*/ 0 w 1718652"/>
              <a:gd name="connsiteY0" fmla="*/ 0 h 283280"/>
              <a:gd name="connsiteX1" fmla="*/ 1577012 w 1718652"/>
              <a:gd name="connsiteY1" fmla="*/ 0 h 283280"/>
              <a:gd name="connsiteX2" fmla="*/ 1718652 w 1718652"/>
              <a:gd name="connsiteY2" fmla="*/ 141640 h 283280"/>
              <a:gd name="connsiteX3" fmla="*/ 1577012 w 1718652"/>
              <a:gd name="connsiteY3" fmla="*/ 283280 h 283280"/>
              <a:gd name="connsiteX4" fmla="*/ 0 w 1718652"/>
              <a:gd name="connsiteY4" fmla="*/ 283280 h 283280"/>
              <a:gd name="connsiteX5" fmla="*/ 141640 w 1718652"/>
              <a:gd name="connsiteY5" fmla="*/ 141640 h 283280"/>
              <a:gd name="connsiteX6" fmla="*/ 0 w 1718652"/>
              <a:gd name="connsiteY6" fmla="*/ 0 h 2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652" h="283280">
                <a:moveTo>
                  <a:pt x="0" y="0"/>
                </a:moveTo>
                <a:lnTo>
                  <a:pt x="1577012" y="0"/>
                </a:lnTo>
                <a:lnTo>
                  <a:pt x="1718652" y="141640"/>
                </a:lnTo>
                <a:lnTo>
                  <a:pt x="1577012" y="283280"/>
                </a:lnTo>
                <a:lnTo>
                  <a:pt x="0" y="283280"/>
                </a:lnTo>
                <a:lnTo>
                  <a:pt x="141640" y="14164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45" tIns="26670" rIns="288000" bIns="26670" numCol="1" spcCol="1270" anchor="ctr" anchorCtr="0">
            <a:no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5" name="Полилиния 224"/>
          <p:cNvSpPr/>
          <p:nvPr/>
        </p:nvSpPr>
        <p:spPr>
          <a:xfrm>
            <a:off x="3001151" y="743037"/>
            <a:ext cx="1799997" cy="972000"/>
          </a:xfrm>
          <a:custGeom>
            <a:avLst/>
            <a:gdLst>
              <a:gd name="connsiteX0" fmla="*/ 0 w 1718652"/>
              <a:gd name="connsiteY0" fmla="*/ 0 h 283280"/>
              <a:gd name="connsiteX1" fmla="*/ 1577012 w 1718652"/>
              <a:gd name="connsiteY1" fmla="*/ 0 h 283280"/>
              <a:gd name="connsiteX2" fmla="*/ 1718652 w 1718652"/>
              <a:gd name="connsiteY2" fmla="*/ 141640 h 283280"/>
              <a:gd name="connsiteX3" fmla="*/ 1577012 w 1718652"/>
              <a:gd name="connsiteY3" fmla="*/ 283280 h 283280"/>
              <a:gd name="connsiteX4" fmla="*/ 0 w 1718652"/>
              <a:gd name="connsiteY4" fmla="*/ 283280 h 283280"/>
              <a:gd name="connsiteX5" fmla="*/ 141640 w 1718652"/>
              <a:gd name="connsiteY5" fmla="*/ 141640 h 283280"/>
              <a:gd name="connsiteX6" fmla="*/ 0 w 1718652"/>
              <a:gd name="connsiteY6" fmla="*/ 0 h 2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652" h="283280">
                <a:moveTo>
                  <a:pt x="0" y="0"/>
                </a:moveTo>
                <a:lnTo>
                  <a:pt x="1577012" y="0"/>
                </a:lnTo>
                <a:lnTo>
                  <a:pt x="1718652" y="141640"/>
                </a:lnTo>
                <a:lnTo>
                  <a:pt x="1577012" y="283280"/>
                </a:lnTo>
                <a:lnTo>
                  <a:pt x="0" y="283280"/>
                </a:lnTo>
                <a:lnTo>
                  <a:pt x="141640" y="14164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45" tIns="26670" rIns="288000" bIns="26670" numCol="1" spcCol="1270" anchor="ctr" anchorCtr="0">
            <a:no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6" name="Полилиния 225"/>
          <p:cNvSpPr/>
          <p:nvPr/>
        </p:nvSpPr>
        <p:spPr>
          <a:xfrm>
            <a:off x="4441148" y="743037"/>
            <a:ext cx="1799997" cy="972000"/>
          </a:xfrm>
          <a:custGeom>
            <a:avLst/>
            <a:gdLst>
              <a:gd name="connsiteX0" fmla="*/ 0 w 1718652"/>
              <a:gd name="connsiteY0" fmla="*/ 0 h 283280"/>
              <a:gd name="connsiteX1" fmla="*/ 1577012 w 1718652"/>
              <a:gd name="connsiteY1" fmla="*/ 0 h 283280"/>
              <a:gd name="connsiteX2" fmla="*/ 1718652 w 1718652"/>
              <a:gd name="connsiteY2" fmla="*/ 141640 h 283280"/>
              <a:gd name="connsiteX3" fmla="*/ 1577012 w 1718652"/>
              <a:gd name="connsiteY3" fmla="*/ 283280 h 283280"/>
              <a:gd name="connsiteX4" fmla="*/ 0 w 1718652"/>
              <a:gd name="connsiteY4" fmla="*/ 283280 h 283280"/>
              <a:gd name="connsiteX5" fmla="*/ 141640 w 1718652"/>
              <a:gd name="connsiteY5" fmla="*/ 141640 h 283280"/>
              <a:gd name="connsiteX6" fmla="*/ 0 w 1718652"/>
              <a:gd name="connsiteY6" fmla="*/ 0 h 2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652" h="283280">
                <a:moveTo>
                  <a:pt x="0" y="0"/>
                </a:moveTo>
                <a:lnTo>
                  <a:pt x="1577012" y="0"/>
                </a:lnTo>
                <a:lnTo>
                  <a:pt x="1718652" y="141640"/>
                </a:lnTo>
                <a:lnTo>
                  <a:pt x="1577012" y="283280"/>
                </a:lnTo>
                <a:lnTo>
                  <a:pt x="0" y="283280"/>
                </a:lnTo>
                <a:lnTo>
                  <a:pt x="141640" y="14164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45" tIns="26670" rIns="288000" bIns="26670" numCol="1" spcCol="1270" anchor="ctr" anchorCtr="0">
            <a:no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7" name="Полилиния 226"/>
          <p:cNvSpPr/>
          <p:nvPr/>
        </p:nvSpPr>
        <p:spPr>
          <a:xfrm>
            <a:off x="5881146" y="743037"/>
            <a:ext cx="1799997" cy="972000"/>
          </a:xfrm>
          <a:custGeom>
            <a:avLst/>
            <a:gdLst>
              <a:gd name="connsiteX0" fmla="*/ 0 w 1718652"/>
              <a:gd name="connsiteY0" fmla="*/ 0 h 283280"/>
              <a:gd name="connsiteX1" fmla="*/ 1577012 w 1718652"/>
              <a:gd name="connsiteY1" fmla="*/ 0 h 283280"/>
              <a:gd name="connsiteX2" fmla="*/ 1718652 w 1718652"/>
              <a:gd name="connsiteY2" fmla="*/ 141640 h 283280"/>
              <a:gd name="connsiteX3" fmla="*/ 1577012 w 1718652"/>
              <a:gd name="connsiteY3" fmla="*/ 283280 h 283280"/>
              <a:gd name="connsiteX4" fmla="*/ 0 w 1718652"/>
              <a:gd name="connsiteY4" fmla="*/ 283280 h 283280"/>
              <a:gd name="connsiteX5" fmla="*/ 141640 w 1718652"/>
              <a:gd name="connsiteY5" fmla="*/ 141640 h 283280"/>
              <a:gd name="connsiteX6" fmla="*/ 0 w 1718652"/>
              <a:gd name="connsiteY6" fmla="*/ 0 h 2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652" h="283280">
                <a:moveTo>
                  <a:pt x="0" y="0"/>
                </a:moveTo>
                <a:lnTo>
                  <a:pt x="1577012" y="0"/>
                </a:lnTo>
                <a:lnTo>
                  <a:pt x="1718652" y="141640"/>
                </a:lnTo>
                <a:lnTo>
                  <a:pt x="1577012" y="283280"/>
                </a:lnTo>
                <a:lnTo>
                  <a:pt x="0" y="283280"/>
                </a:lnTo>
                <a:lnTo>
                  <a:pt x="141640" y="14164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45" tIns="26670" rIns="324000" bIns="26670" numCol="1" spcCol="1270" anchor="ctr" anchorCtr="0">
            <a:no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8" name="Полилиния 227"/>
          <p:cNvSpPr/>
          <p:nvPr/>
        </p:nvSpPr>
        <p:spPr>
          <a:xfrm>
            <a:off x="7321143" y="743038"/>
            <a:ext cx="1799997" cy="972000"/>
          </a:xfrm>
          <a:custGeom>
            <a:avLst/>
            <a:gdLst>
              <a:gd name="connsiteX0" fmla="*/ 0 w 1718652"/>
              <a:gd name="connsiteY0" fmla="*/ 0 h 283280"/>
              <a:gd name="connsiteX1" fmla="*/ 1577012 w 1718652"/>
              <a:gd name="connsiteY1" fmla="*/ 0 h 283280"/>
              <a:gd name="connsiteX2" fmla="*/ 1718652 w 1718652"/>
              <a:gd name="connsiteY2" fmla="*/ 141640 h 283280"/>
              <a:gd name="connsiteX3" fmla="*/ 1577012 w 1718652"/>
              <a:gd name="connsiteY3" fmla="*/ 283280 h 283280"/>
              <a:gd name="connsiteX4" fmla="*/ 0 w 1718652"/>
              <a:gd name="connsiteY4" fmla="*/ 283280 h 283280"/>
              <a:gd name="connsiteX5" fmla="*/ 141640 w 1718652"/>
              <a:gd name="connsiteY5" fmla="*/ 141640 h 283280"/>
              <a:gd name="connsiteX6" fmla="*/ 0 w 1718652"/>
              <a:gd name="connsiteY6" fmla="*/ 0 h 2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652" h="283280">
                <a:moveTo>
                  <a:pt x="0" y="0"/>
                </a:moveTo>
                <a:lnTo>
                  <a:pt x="1577012" y="0"/>
                </a:lnTo>
                <a:lnTo>
                  <a:pt x="1718652" y="141640"/>
                </a:lnTo>
                <a:lnTo>
                  <a:pt x="1577012" y="283280"/>
                </a:lnTo>
                <a:lnTo>
                  <a:pt x="0" y="283280"/>
                </a:lnTo>
                <a:lnTo>
                  <a:pt x="141640" y="14164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45" tIns="26670" rIns="154975" bIns="26670" numCol="1" spcCol="1270" anchor="ctr" anchorCtr="0">
            <a:no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078" y="791765"/>
            <a:ext cx="1119501" cy="34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white"/>
                </a:solidFill>
              </a:rPr>
              <a:t>НИОКР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463060" y="791765"/>
            <a:ext cx="1820995" cy="58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white"/>
                </a:solidFill>
              </a:rPr>
              <a:t>Капитальное </a:t>
            </a:r>
            <a:r>
              <a:rPr lang="ru-RU" sz="1400" dirty="0" smtClean="0">
                <a:solidFill>
                  <a:prstClr val="white"/>
                </a:solidFill>
              </a:rPr>
              <a:t>строительство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332247" y="791765"/>
            <a:ext cx="1802966" cy="34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white"/>
                </a:solidFill>
              </a:rPr>
              <a:t>Производство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079150" y="791765"/>
            <a:ext cx="1119501" cy="58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white"/>
                </a:solidFill>
              </a:rPr>
              <a:t>Цепочка Поставок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220349" y="791765"/>
            <a:ext cx="12314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white"/>
                </a:solidFill>
              </a:rPr>
              <a:t>Снабжение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08304" y="791765"/>
            <a:ext cx="180621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2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white"/>
                </a:solidFill>
              </a:rPr>
              <a:t>Маркетинг и Сбыт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42874" y="2066755"/>
            <a:ext cx="8812560" cy="350364"/>
          </a:xfrm>
          <a:prstGeom prst="roundRect">
            <a:avLst/>
          </a:prstGeom>
          <a:solidFill>
            <a:srgbClr val="D0D0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/>
              <a:t>ISO 9001, OHSAS 18001, ISO 14001, ISO 50001 </a:t>
            </a:r>
            <a:endParaRPr lang="ru-RU" sz="1200" b="1" dirty="0" smtClean="0"/>
          </a:p>
        </p:txBody>
      </p:sp>
      <p:sp>
        <p:nvSpPr>
          <p:cNvPr id="120" name="Скругленный прямоугольник 119"/>
          <p:cNvSpPr/>
          <p:nvPr/>
        </p:nvSpPr>
        <p:spPr bwMode="auto">
          <a:xfrm>
            <a:off x="142874" y="2768837"/>
            <a:ext cx="8812560" cy="775723"/>
          </a:xfrm>
          <a:prstGeom prst="roundRect">
            <a:avLst>
              <a:gd name="adj" fmla="val 9235"/>
            </a:avLst>
          </a:prstGeom>
          <a:solidFill>
            <a:srgbClr val="B2D2D8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b="1"/>
          </a:p>
        </p:txBody>
      </p:sp>
      <p:sp>
        <p:nvSpPr>
          <p:cNvPr id="119" name="TextBox 118"/>
          <p:cNvSpPr txBox="1"/>
          <p:nvPr/>
        </p:nvSpPr>
        <p:spPr>
          <a:xfrm>
            <a:off x="142874" y="2768837"/>
            <a:ext cx="1503046" cy="553937"/>
          </a:xfrm>
          <a:prstGeom prst="rect">
            <a:avLst/>
          </a:prstGeom>
          <a:noFill/>
        </p:spPr>
        <p:txBody>
          <a:bodyPr wrap="square" lIns="54000" tIns="45690" rIns="36000" bIns="45690" rtlCol="0">
            <a:spAutoFit/>
          </a:bodyPr>
          <a:lstStyle>
            <a:defPPr>
              <a:defRPr lang="ru-RU"/>
            </a:defPPr>
            <a:lvl1pPr marL="72000" indent="-144000">
              <a:buFont typeface="Wingdings" panose="05000000000000000000" pitchFamily="2" charset="2"/>
              <a:buChar char="ü"/>
              <a:defRPr sz="1200"/>
            </a:lvl1pPr>
          </a:lstStyle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Программа «Организационных улучшений»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614720" y="2768837"/>
            <a:ext cx="1404000" cy="553937"/>
          </a:xfrm>
          <a:prstGeom prst="rect">
            <a:avLst/>
          </a:prstGeom>
          <a:noFill/>
        </p:spPr>
        <p:txBody>
          <a:bodyPr wrap="square" lIns="54000" tIns="45690" rIns="36000" bIns="45690" rtlCol="0">
            <a:spAutoFit/>
          </a:bodyPr>
          <a:lstStyle>
            <a:defPPr>
              <a:defRPr lang="ru-RU"/>
            </a:defPPr>
            <a:lvl1pPr marL="72000" indent="-144000">
              <a:buFont typeface="Wingdings" panose="05000000000000000000" pitchFamily="2" charset="2"/>
              <a:buChar char="ü"/>
              <a:defRPr sz="1200"/>
            </a:lvl1pPr>
          </a:lstStyle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«Стандарт работы руководителя»</a:t>
            </a:r>
            <a:endParaRPr lang="en-US" sz="1000" dirty="0" smtClean="0"/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ru-RU" sz="1000" dirty="0" smtClean="0"/>
          </a:p>
        </p:txBody>
      </p:sp>
      <p:sp>
        <p:nvSpPr>
          <p:cNvPr id="157" name="TextBox 156"/>
          <p:cNvSpPr txBox="1"/>
          <p:nvPr/>
        </p:nvSpPr>
        <p:spPr>
          <a:xfrm>
            <a:off x="3086566" y="2768837"/>
            <a:ext cx="1404000" cy="415438"/>
          </a:xfrm>
          <a:prstGeom prst="rect">
            <a:avLst/>
          </a:prstGeom>
          <a:noFill/>
        </p:spPr>
        <p:txBody>
          <a:bodyPr wrap="square" lIns="54000" tIns="45690" rIns="36000" bIns="45690" rtlCol="0">
            <a:spAutoFit/>
          </a:bodyPr>
          <a:lstStyle>
            <a:defPPr>
              <a:defRPr lang="ru-RU"/>
            </a:defPPr>
            <a:lvl1pPr marL="72000" indent="-144000">
              <a:buFont typeface="Wingdings" panose="05000000000000000000" pitchFamily="2" charset="2"/>
              <a:buChar char="ü"/>
              <a:defRPr sz="1200"/>
            </a:lvl1pPr>
          </a:lstStyle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«</a:t>
            </a:r>
            <a:r>
              <a:rPr lang="en-US" sz="1000" dirty="0" err="1" smtClean="0"/>
              <a:t>Poka</a:t>
            </a:r>
            <a:r>
              <a:rPr lang="en-US" sz="1000" dirty="0" smtClean="0"/>
              <a:t>-yoke</a:t>
            </a:r>
            <a:r>
              <a:rPr lang="ru-RU" sz="1000" dirty="0" smtClean="0"/>
              <a:t>»</a:t>
            </a:r>
            <a:endParaRPr lang="en-US" sz="1000" dirty="0" smtClean="0"/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6</a:t>
            </a:r>
            <a:r>
              <a:rPr lang="en-US" sz="1000" dirty="0" smtClean="0"/>
              <a:t>SIGMA</a:t>
            </a:r>
            <a:endParaRPr lang="ru-RU" sz="1000" dirty="0" smtClean="0"/>
          </a:p>
        </p:txBody>
      </p:sp>
      <p:sp>
        <p:nvSpPr>
          <p:cNvPr id="158" name="TextBox 157"/>
          <p:cNvSpPr txBox="1"/>
          <p:nvPr/>
        </p:nvSpPr>
        <p:spPr>
          <a:xfrm>
            <a:off x="4558412" y="2768837"/>
            <a:ext cx="1404000" cy="553937"/>
          </a:xfrm>
          <a:prstGeom prst="rect">
            <a:avLst/>
          </a:prstGeom>
          <a:noFill/>
        </p:spPr>
        <p:txBody>
          <a:bodyPr wrap="square" lIns="54000" tIns="45690" rIns="36000" bIns="45690" rtlCol="0">
            <a:spAutoFit/>
          </a:bodyPr>
          <a:lstStyle>
            <a:defPPr>
              <a:defRPr lang="ru-RU"/>
            </a:defPPr>
            <a:lvl1pPr marL="72000" indent="-144000">
              <a:buFont typeface="Wingdings" panose="05000000000000000000" pitchFamily="2" charset="2"/>
              <a:buChar char="ü"/>
              <a:defRPr sz="1200"/>
            </a:lvl1pPr>
          </a:lstStyle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Время полезной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Работы (</a:t>
            </a:r>
            <a:r>
              <a:rPr lang="en-US" sz="1000" dirty="0" smtClean="0"/>
              <a:t>OEE)</a:t>
            </a:r>
            <a:endParaRPr lang="ru-RU" sz="1000" dirty="0" smtClean="0"/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5С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030258" y="2768837"/>
            <a:ext cx="1404000" cy="553937"/>
          </a:xfrm>
          <a:prstGeom prst="rect">
            <a:avLst/>
          </a:prstGeom>
          <a:noFill/>
        </p:spPr>
        <p:txBody>
          <a:bodyPr wrap="square" lIns="54000" tIns="45690" rIns="36000" bIns="45690" rtlCol="0">
            <a:spAutoFit/>
          </a:bodyPr>
          <a:lstStyle>
            <a:defPPr>
              <a:defRPr lang="ru-RU"/>
            </a:defPPr>
            <a:lvl1pPr marL="72000" indent="-144000">
              <a:buFont typeface="Wingdings" panose="05000000000000000000" pitchFamily="2" charset="2"/>
              <a:buChar char="ü"/>
              <a:defRPr sz="1200"/>
            </a:lvl1pPr>
          </a:lstStyle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Визуальное управление эффективностью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502104" y="2768837"/>
            <a:ext cx="1453330" cy="707826"/>
          </a:xfrm>
          <a:prstGeom prst="rect">
            <a:avLst/>
          </a:prstGeom>
          <a:noFill/>
        </p:spPr>
        <p:txBody>
          <a:bodyPr wrap="square" lIns="54000" tIns="45690" rIns="36000" bIns="45690" rtlCol="0">
            <a:spAutoFit/>
          </a:bodyPr>
          <a:lstStyle>
            <a:defPPr>
              <a:defRPr lang="ru-RU"/>
            </a:defPPr>
            <a:lvl1pPr marL="72000" indent="-144000">
              <a:buFont typeface="Wingdings" panose="05000000000000000000" pitchFamily="2" charset="2"/>
              <a:buChar char="ü"/>
              <a:defRPr sz="1200"/>
            </a:lvl1pPr>
          </a:lstStyle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Lean – </a:t>
            </a:r>
            <a:r>
              <a:rPr lang="ru-RU" sz="1000" dirty="0" smtClean="0"/>
              <a:t>офис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Улучшения малыми шагами</a:t>
            </a:r>
            <a:endParaRPr lang="en-US" sz="1000" dirty="0" smtClean="0"/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…</a:t>
            </a:r>
            <a:endParaRPr lang="ru-RU" sz="1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2874" y="1798563"/>
            <a:ext cx="293427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9999"/>
                </a:solidFill>
              </a:rPr>
              <a:t>Система Менеджмента Качества</a:t>
            </a:r>
            <a:endParaRPr lang="ru-RU" sz="1200" b="1" dirty="0">
              <a:solidFill>
                <a:srgbClr val="009999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42874" y="2500645"/>
            <a:ext cx="3340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9999"/>
                </a:solidFill>
              </a:rPr>
              <a:t>Элементы Производственной Системы</a:t>
            </a:r>
            <a:endParaRPr lang="ru-RU" sz="1200" b="1" dirty="0">
              <a:solidFill>
                <a:srgbClr val="009999"/>
              </a:solidFill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 bwMode="auto">
          <a:xfrm>
            <a:off x="142874" y="3896278"/>
            <a:ext cx="1404000" cy="864000"/>
          </a:xfrm>
          <a:prstGeom prst="roundRect">
            <a:avLst>
              <a:gd name="adj" fmla="val 8091"/>
            </a:avLst>
          </a:prstGeom>
          <a:solidFill>
            <a:srgbClr val="B2D2D8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25200" rIns="36000" bIns="252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Цифровая Лаборатория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Моделирование тех. процессов</a:t>
            </a:r>
          </a:p>
        </p:txBody>
      </p:sp>
      <p:sp>
        <p:nvSpPr>
          <p:cNvPr id="165" name="Скругленный прямоугольник 164"/>
          <p:cNvSpPr/>
          <p:nvPr/>
        </p:nvSpPr>
        <p:spPr bwMode="auto">
          <a:xfrm>
            <a:off x="1614720" y="3896278"/>
            <a:ext cx="1404000" cy="864000"/>
          </a:xfrm>
          <a:prstGeom prst="roundRect">
            <a:avLst>
              <a:gd name="adj" fmla="val 7520"/>
            </a:avLst>
          </a:prstGeom>
          <a:solidFill>
            <a:srgbClr val="B2D2D8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25200" rIns="36000" bIns="252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3D / 4D -</a:t>
            </a:r>
            <a:r>
              <a:rPr lang="ru-RU" sz="1000" dirty="0" smtClean="0"/>
              <a:t>проектирование</a:t>
            </a:r>
            <a:endParaRPr lang="ru-RU" sz="1000" dirty="0"/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Цифровые двойники</a:t>
            </a:r>
          </a:p>
        </p:txBody>
      </p:sp>
      <p:sp>
        <p:nvSpPr>
          <p:cNvPr id="166" name="Скругленный прямоугольник 165"/>
          <p:cNvSpPr/>
          <p:nvPr/>
        </p:nvSpPr>
        <p:spPr bwMode="auto">
          <a:xfrm>
            <a:off x="3086566" y="3896278"/>
            <a:ext cx="1404000" cy="864000"/>
          </a:xfrm>
          <a:prstGeom prst="roundRect">
            <a:avLst>
              <a:gd name="adj" fmla="val 10092"/>
            </a:avLst>
          </a:prstGeom>
          <a:solidFill>
            <a:srgbClr val="B2D2D8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25200" rIns="36000" bIns="252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SRM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err="1"/>
              <a:t>Цифровизация</a:t>
            </a:r>
            <a:r>
              <a:rPr lang="ru-RU" sz="1000" dirty="0"/>
              <a:t> Закупок</a:t>
            </a:r>
          </a:p>
        </p:txBody>
      </p:sp>
      <p:sp>
        <p:nvSpPr>
          <p:cNvPr id="167" name="Скругленный прямоугольник 166"/>
          <p:cNvSpPr/>
          <p:nvPr/>
        </p:nvSpPr>
        <p:spPr bwMode="auto">
          <a:xfrm>
            <a:off x="4558412" y="3896278"/>
            <a:ext cx="1404000" cy="864000"/>
          </a:xfrm>
          <a:prstGeom prst="roundRect">
            <a:avLst>
              <a:gd name="adj" fmla="val 6948"/>
            </a:avLst>
          </a:prstGeom>
          <a:solidFill>
            <a:srgbClr val="B2D2D8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25200" rIns="36000" bIns="252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Продвинутая Аналитика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 err="1"/>
              <a:t>Цифровизация</a:t>
            </a:r>
            <a:r>
              <a:rPr lang="ru-RU" sz="1000" dirty="0"/>
              <a:t> процессов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Индустрия 4.0</a:t>
            </a:r>
          </a:p>
        </p:txBody>
      </p:sp>
      <p:sp>
        <p:nvSpPr>
          <p:cNvPr id="168" name="Скругленный прямоугольник 167"/>
          <p:cNvSpPr/>
          <p:nvPr/>
        </p:nvSpPr>
        <p:spPr bwMode="auto">
          <a:xfrm>
            <a:off x="6030258" y="3896278"/>
            <a:ext cx="1404000" cy="864000"/>
          </a:xfrm>
          <a:prstGeom prst="roundRect">
            <a:avLst>
              <a:gd name="adj" fmla="val 7805"/>
            </a:avLst>
          </a:prstGeom>
          <a:solidFill>
            <a:srgbClr val="B2D2D8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25200" rIns="36000" bIns="252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Цифровой Двойник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Склад 4.0: роботизация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УЦП 3.0</a:t>
            </a:r>
          </a:p>
        </p:txBody>
      </p:sp>
      <p:sp>
        <p:nvSpPr>
          <p:cNvPr id="169" name="Скругленный прямоугольник 168"/>
          <p:cNvSpPr/>
          <p:nvPr/>
        </p:nvSpPr>
        <p:spPr bwMode="auto">
          <a:xfrm>
            <a:off x="7502104" y="3896278"/>
            <a:ext cx="1453330" cy="864000"/>
          </a:xfrm>
          <a:prstGeom prst="roundRect">
            <a:avLst>
              <a:gd name="adj" fmla="val 6662"/>
            </a:avLst>
          </a:prstGeom>
          <a:solidFill>
            <a:srgbClr val="B2D2D8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25200" rIns="36000" bIns="252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Прогнозная аналитика</a:t>
            </a:r>
          </a:p>
          <a:p>
            <a:pPr marL="171450" indent="-171450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E-commerce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42874" y="3628086"/>
            <a:ext cx="293427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9999"/>
                </a:solidFill>
              </a:rPr>
              <a:t>Цифровые Инструменты</a:t>
            </a:r>
            <a:endParaRPr lang="ru-RU" sz="1200" b="1" dirty="0">
              <a:solidFill>
                <a:srgbClr val="0099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4" y="-3"/>
            <a:ext cx="9001125" cy="555627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ru-RU" dirty="0">
                <a:solidFill>
                  <a:srgbClr val="009999"/>
                </a:solidFill>
              </a:rPr>
              <a:t>Интегрированная система </a:t>
            </a:r>
            <a:r>
              <a:rPr lang="ru-RU" dirty="0" smtClean="0">
                <a:solidFill>
                  <a:srgbClr val="009999"/>
                </a:solidFill>
              </a:rPr>
              <a:t>менеджмента</a:t>
            </a:r>
            <a:r>
              <a:rPr lang="en-US" dirty="0" smtClean="0">
                <a:solidFill>
                  <a:srgbClr val="009999"/>
                </a:solidFill>
              </a:rPr>
              <a:t> </a:t>
            </a:r>
            <a:r>
              <a:rPr lang="ru-RU" dirty="0" err="1" smtClean="0">
                <a:solidFill>
                  <a:srgbClr val="009999"/>
                </a:solidFill>
              </a:rPr>
              <a:t>СИБУРа</a:t>
            </a:r>
            <a:r>
              <a:rPr lang="ru-RU" dirty="0" smtClean="0">
                <a:solidFill>
                  <a:srgbClr val="009999"/>
                </a:solidFill>
              </a:rPr>
              <a:t> включает производственную систему (</a:t>
            </a:r>
            <a:r>
              <a:rPr lang="ru-RU" dirty="0">
                <a:solidFill>
                  <a:srgbClr val="009999"/>
                </a:solidFill>
              </a:rPr>
              <a:t>ПСС) и </a:t>
            </a:r>
            <a:r>
              <a:rPr lang="ru-RU" dirty="0" smtClean="0">
                <a:solidFill>
                  <a:srgbClr val="009999"/>
                </a:solidFill>
              </a:rPr>
              <a:t>цифровые инструменты и охватывают </a:t>
            </a:r>
            <a:r>
              <a:rPr lang="ru-RU" dirty="0">
                <a:solidFill>
                  <a:srgbClr val="009999"/>
                </a:solidFill>
              </a:rPr>
              <a:t>всю цепочку создания стоимости</a:t>
            </a:r>
          </a:p>
        </p:txBody>
      </p:sp>
      <p:sp>
        <p:nvSpPr>
          <p:cNvPr id="239" name="Freeform 7"/>
          <p:cNvSpPr>
            <a:spLocks noEditPoints="1"/>
          </p:cNvSpPr>
          <p:nvPr/>
        </p:nvSpPr>
        <p:spPr bwMode="auto">
          <a:xfrm>
            <a:off x="5046878" y="1222866"/>
            <a:ext cx="373704" cy="358518"/>
          </a:xfrm>
          <a:custGeom>
            <a:avLst/>
            <a:gdLst>
              <a:gd name="T0" fmla="*/ 2522 w 2966"/>
              <a:gd name="T1" fmla="*/ 1016 h 3376"/>
              <a:gd name="T2" fmla="*/ 2492 w 2966"/>
              <a:gd name="T3" fmla="*/ 954 h 3376"/>
              <a:gd name="T4" fmla="*/ 2436 w 2966"/>
              <a:gd name="T5" fmla="*/ 912 h 3376"/>
              <a:gd name="T6" fmla="*/ 2288 w 2966"/>
              <a:gd name="T7" fmla="*/ 902 h 3376"/>
              <a:gd name="T8" fmla="*/ 2292 w 2966"/>
              <a:gd name="T9" fmla="*/ 792 h 3376"/>
              <a:gd name="T10" fmla="*/ 2334 w 2966"/>
              <a:gd name="T11" fmla="*/ 774 h 3376"/>
              <a:gd name="T12" fmla="*/ 2648 w 2966"/>
              <a:gd name="T13" fmla="*/ 784 h 3376"/>
              <a:gd name="T14" fmla="*/ 2658 w 2966"/>
              <a:gd name="T15" fmla="*/ 3192 h 3376"/>
              <a:gd name="T16" fmla="*/ 1400 w 2966"/>
              <a:gd name="T17" fmla="*/ 1408 h 3376"/>
              <a:gd name="T18" fmla="*/ 1472 w 2966"/>
              <a:gd name="T19" fmla="*/ 1448 h 3376"/>
              <a:gd name="T20" fmla="*/ 1538 w 2966"/>
              <a:gd name="T21" fmla="*/ 1526 h 3376"/>
              <a:gd name="T22" fmla="*/ 1574 w 2966"/>
              <a:gd name="T23" fmla="*/ 1626 h 3376"/>
              <a:gd name="T24" fmla="*/ 1496 w 2966"/>
              <a:gd name="T25" fmla="*/ 1662 h 3376"/>
              <a:gd name="T26" fmla="*/ 1480 w 2966"/>
              <a:gd name="T27" fmla="*/ 1590 h 3376"/>
              <a:gd name="T28" fmla="*/ 1428 w 2966"/>
              <a:gd name="T29" fmla="*/ 1518 h 3376"/>
              <a:gd name="T30" fmla="*/ 1346 w 2966"/>
              <a:gd name="T31" fmla="*/ 1480 h 3376"/>
              <a:gd name="T32" fmla="*/ 890 w 2966"/>
              <a:gd name="T33" fmla="*/ 1478 h 3376"/>
              <a:gd name="T34" fmla="*/ 804 w 2966"/>
              <a:gd name="T35" fmla="*/ 1508 h 3376"/>
              <a:gd name="T36" fmla="*/ 744 w 2966"/>
              <a:gd name="T37" fmla="*/ 1574 h 3376"/>
              <a:gd name="T38" fmla="*/ 722 w 2966"/>
              <a:gd name="T39" fmla="*/ 1662 h 3376"/>
              <a:gd name="T40" fmla="*/ 534 w 2966"/>
              <a:gd name="T41" fmla="*/ 2432 h 3376"/>
              <a:gd name="T42" fmla="*/ 344 w 2966"/>
              <a:gd name="T43" fmla="*/ 2466 h 3376"/>
              <a:gd name="T44" fmla="*/ 214 w 2966"/>
              <a:gd name="T45" fmla="*/ 2568 h 3376"/>
              <a:gd name="T46" fmla="*/ 156 w 2966"/>
              <a:gd name="T47" fmla="*/ 2742 h 3376"/>
              <a:gd name="T48" fmla="*/ 0 w 2966"/>
              <a:gd name="T49" fmla="*/ 3376 h 3376"/>
              <a:gd name="T50" fmla="*/ 2780 w 2966"/>
              <a:gd name="T51" fmla="*/ 832 h 3376"/>
              <a:gd name="T52" fmla="*/ 2760 w 2966"/>
              <a:gd name="T53" fmla="*/ 732 h 3376"/>
              <a:gd name="T54" fmla="*/ 2716 w 2966"/>
              <a:gd name="T55" fmla="*/ 680 h 3376"/>
              <a:gd name="T56" fmla="*/ 2640 w 2966"/>
              <a:gd name="T57" fmla="*/ 650 h 3376"/>
              <a:gd name="T58" fmla="*/ 2278 w 2966"/>
              <a:gd name="T59" fmla="*/ 654 h 3376"/>
              <a:gd name="T60" fmla="*/ 2208 w 2966"/>
              <a:gd name="T61" fmla="*/ 688 h 3376"/>
              <a:gd name="T62" fmla="*/ 2172 w 2966"/>
              <a:gd name="T63" fmla="*/ 756 h 3376"/>
              <a:gd name="T64" fmla="*/ 2072 w 2966"/>
              <a:gd name="T65" fmla="*/ 902 h 3376"/>
              <a:gd name="T66" fmla="*/ 2016 w 2966"/>
              <a:gd name="T67" fmla="*/ 912 h 3376"/>
              <a:gd name="T68" fmla="*/ 1960 w 2966"/>
              <a:gd name="T69" fmla="*/ 954 h 3376"/>
              <a:gd name="T70" fmla="*/ 1930 w 2966"/>
              <a:gd name="T71" fmla="*/ 1016 h 3376"/>
              <a:gd name="T72" fmla="*/ 1800 w 2966"/>
              <a:gd name="T73" fmla="*/ 388 h 3376"/>
              <a:gd name="T74" fmla="*/ 1430 w 2966"/>
              <a:gd name="T75" fmla="*/ 0 h 3376"/>
              <a:gd name="T76" fmla="*/ 494 w 2966"/>
              <a:gd name="T77" fmla="*/ 3192 h 3376"/>
              <a:gd name="T78" fmla="*/ 502 w 2966"/>
              <a:gd name="T79" fmla="*/ 2792 h 3376"/>
              <a:gd name="T80" fmla="*/ 558 w 2966"/>
              <a:gd name="T81" fmla="*/ 2774 h 3376"/>
              <a:gd name="T82" fmla="*/ 1108 w 2966"/>
              <a:gd name="T83" fmla="*/ 2586 h 3376"/>
              <a:gd name="T84" fmla="*/ 488 w 2966"/>
              <a:gd name="T85" fmla="*/ 2592 h 3376"/>
              <a:gd name="T86" fmla="*/ 382 w 2966"/>
              <a:gd name="T87" fmla="*/ 2636 h 3376"/>
              <a:gd name="T88" fmla="*/ 322 w 2966"/>
              <a:gd name="T89" fmla="*/ 2716 h 3376"/>
              <a:gd name="T90" fmla="*/ 306 w 2966"/>
              <a:gd name="T91" fmla="*/ 3192 h 3376"/>
              <a:gd name="T92" fmla="*/ 252 w 2966"/>
              <a:gd name="T93" fmla="*/ 2722 h 3376"/>
              <a:gd name="T94" fmla="*/ 308 w 2966"/>
              <a:gd name="T95" fmla="*/ 2602 h 3376"/>
              <a:gd name="T96" fmla="*/ 414 w 2966"/>
              <a:gd name="T97" fmla="*/ 2540 h 3376"/>
              <a:gd name="T98" fmla="*/ 1108 w 2966"/>
              <a:gd name="T99" fmla="*/ 2526 h 3376"/>
              <a:gd name="T100" fmla="*/ 396 w 2966"/>
              <a:gd name="T101" fmla="*/ 1294 h 3376"/>
              <a:gd name="T102" fmla="*/ 418 w 2966"/>
              <a:gd name="T103" fmla="*/ 1182 h 3376"/>
              <a:gd name="T104" fmla="*/ 484 w 2966"/>
              <a:gd name="T105" fmla="*/ 1108 h 3376"/>
              <a:gd name="T106" fmla="*/ 588 w 2966"/>
              <a:gd name="T107" fmla="*/ 1074 h 3376"/>
              <a:gd name="T108" fmla="*/ 1056 w 2966"/>
              <a:gd name="T109" fmla="*/ 1078 h 3376"/>
              <a:gd name="T110" fmla="*/ 1148 w 2966"/>
              <a:gd name="T111" fmla="*/ 1116 h 3376"/>
              <a:gd name="T112" fmla="*/ 1202 w 2966"/>
              <a:gd name="T113" fmla="*/ 1194 h 3376"/>
              <a:gd name="T114" fmla="*/ 1216 w 2966"/>
              <a:gd name="T115" fmla="*/ 1390 h 3376"/>
              <a:gd name="T116" fmla="*/ 1010 w 2966"/>
              <a:gd name="T117" fmla="*/ 1298 h 3376"/>
              <a:gd name="T118" fmla="*/ 986 w 2966"/>
              <a:gd name="T119" fmla="*/ 1280 h 3376"/>
              <a:gd name="T120" fmla="*/ 622 w 2966"/>
              <a:gd name="T121" fmla="*/ 1282 h 3376"/>
              <a:gd name="T122" fmla="*/ 600 w 2966"/>
              <a:gd name="T123" fmla="*/ 1310 h 3376"/>
              <a:gd name="T124" fmla="*/ 498 w 2966"/>
              <a:gd name="T125" fmla="*/ 2380 h 3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6" h="3376">
                <a:moveTo>
                  <a:pt x="2524" y="3192"/>
                </a:moveTo>
                <a:lnTo>
                  <a:pt x="2524" y="1044"/>
                </a:lnTo>
                <a:lnTo>
                  <a:pt x="2524" y="1044"/>
                </a:lnTo>
                <a:lnTo>
                  <a:pt x="2524" y="1030"/>
                </a:lnTo>
                <a:lnTo>
                  <a:pt x="2522" y="1016"/>
                </a:lnTo>
                <a:lnTo>
                  <a:pt x="2518" y="1002"/>
                </a:lnTo>
                <a:lnTo>
                  <a:pt x="2514" y="990"/>
                </a:lnTo>
                <a:lnTo>
                  <a:pt x="2508" y="976"/>
                </a:lnTo>
                <a:lnTo>
                  <a:pt x="2500" y="964"/>
                </a:lnTo>
                <a:lnTo>
                  <a:pt x="2492" y="954"/>
                </a:lnTo>
                <a:lnTo>
                  <a:pt x="2482" y="944"/>
                </a:lnTo>
                <a:lnTo>
                  <a:pt x="2472" y="934"/>
                </a:lnTo>
                <a:lnTo>
                  <a:pt x="2462" y="926"/>
                </a:lnTo>
                <a:lnTo>
                  <a:pt x="2450" y="918"/>
                </a:lnTo>
                <a:lnTo>
                  <a:pt x="2436" y="912"/>
                </a:lnTo>
                <a:lnTo>
                  <a:pt x="2424" y="908"/>
                </a:lnTo>
                <a:lnTo>
                  <a:pt x="2410" y="904"/>
                </a:lnTo>
                <a:lnTo>
                  <a:pt x="2396" y="902"/>
                </a:lnTo>
                <a:lnTo>
                  <a:pt x="2380" y="902"/>
                </a:lnTo>
                <a:lnTo>
                  <a:pt x="2288" y="902"/>
                </a:lnTo>
                <a:lnTo>
                  <a:pt x="2288" y="826"/>
                </a:lnTo>
                <a:lnTo>
                  <a:pt x="2288" y="826"/>
                </a:lnTo>
                <a:lnTo>
                  <a:pt x="2288" y="812"/>
                </a:lnTo>
                <a:lnTo>
                  <a:pt x="2290" y="800"/>
                </a:lnTo>
                <a:lnTo>
                  <a:pt x="2292" y="792"/>
                </a:lnTo>
                <a:lnTo>
                  <a:pt x="2296" y="784"/>
                </a:lnTo>
                <a:lnTo>
                  <a:pt x="2302" y="780"/>
                </a:lnTo>
                <a:lnTo>
                  <a:pt x="2310" y="776"/>
                </a:lnTo>
                <a:lnTo>
                  <a:pt x="2322" y="774"/>
                </a:lnTo>
                <a:lnTo>
                  <a:pt x="2334" y="774"/>
                </a:lnTo>
                <a:lnTo>
                  <a:pt x="2620" y="774"/>
                </a:lnTo>
                <a:lnTo>
                  <a:pt x="2620" y="774"/>
                </a:lnTo>
                <a:lnTo>
                  <a:pt x="2632" y="774"/>
                </a:lnTo>
                <a:lnTo>
                  <a:pt x="2642" y="778"/>
                </a:lnTo>
                <a:lnTo>
                  <a:pt x="2648" y="784"/>
                </a:lnTo>
                <a:lnTo>
                  <a:pt x="2652" y="792"/>
                </a:lnTo>
                <a:lnTo>
                  <a:pt x="2656" y="800"/>
                </a:lnTo>
                <a:lnTo>
                  <a:pt x="2656" y="810"/>
                </a:lnTo>
                <a:lnTo>
                  <a:pt x="2658" y="832"/>
                </a:lnTo>
                <a:lnTo>
                  <a:pt x="2658" y="3192"/>
                </a:lnTo>
                <a:lnTo>
                  <a:pt x="2524" y="3192"/>
                </a:lnTo>
                <a:lnTo>
                  <a:pt x="2524" y="3192"/>
                </a:lnTo>
                <a:close/>
                <a:moveTo>
                  <a:pt x="1322" y="286"/>
                </a:moveTo>
                <a:lnTo>
                  <a:pt x="1408" y="386"/>
                </a:lnTo>
                <a:lnTo>
                  <a:pt x="1400" y="1408"/>
                </a:lnTo>
                <a:lnTo>
                  <a:pt x="1400" y="1408"/>
                </a:lnTo>
                <a:lnTo>
                  <a:pt x="1420" y="1416"/>
                </a:lnTo>
                <a:lnTo>
                  <a:pt x="1438" y="1426"/>
                </a:lnTo>
                <a:lnTo>
                  <a:pt x="1456" y="1436"/>
                </a:lnTo>
                <a:lnTo>
                  <a:pt x="1472" y="1448"/>
                </a:lnTo>
                <a:lnTo>
                  <a:pt x="1488" y="1462"/>
                </a:lnTo>
                <a:lnTo>
                  <a:pt x="1502" y="1476"/>
                </a:lnTo>
                <a:lnTo>
                  <a:pt x="1516" y="1492"/>
                </a:lnTo>
                <a:lnTo>
                  <a:pt x="1528" y="1508"/>
                </a:lnTo>
                <a:lnTo>
                  <a:pt x="1538" y="1526"/>
                </a:lnTo>
                <a:lnTo>
                  <a:pt x="1548" y="1544"/>
                </a:lnTo>
                <a:lnTo>
                  <a:pt x="1556" y="1564"/>
                </a:lnTo>
                <a:lnTo>
                  <a:pt x="1564" y="1584"/>
                </a:lnTo>
                <a:lnTo>
                  <a:pt x="1570" y="1604"/>
                </a:lnTo>
                <a:lnTo>
                  <a:pt x="1574" y="1626"/>
                </a:lnTo>
                <a:lnTo>
                  <a:pt x="1576" y="1648"/>
                </a:lnTo>
                <a:lnTo>
                  <a:pt x="1578" y="1670"/>
                </a:lnTo>
                <a:lnTo>
                  <a:pt x="1578" y="3192"/>
                </a:lnTo>
                <a:lnTo>
                  <a:pt x="1496" y="3192"/>
                </a:lnTo>
                <a:lnTo>
                  <a:pt x="1496" y="1662"/>
                </a:lnTo>
                <a:lnTo>
                  <a:pt x="1496" y="1662"/>
                </a:lnTo>
                <a:lnTo>
                  <a:pt x="1494" y="1644"/>
                </a:lnTo>
                <a:lnTo>
                  <a:pt x="1492" y="1624"/>
                </a:lnTo>
                <a:lnTo>
                  <a:pt x="1486" y="1608"/>
                </a:lnTo>
                <a:lnTo>
                  <a:pt x="1480" y="1590"/>
                </a:lnTo>
                <a:lnTo>
                  <a:pt x="1472" y="1574"/>
                </a:lnTo>
                <a:lnTo>
                  <a:pt x="1464" y="1558"/>
                </a:lnTo>
                <a:lnTo>
                  <a:pt x="1452" y="1544"/>
                </a:lnTo>
                <a:lnTo>
                  <a:pt x="1440" y="1530"/>
                </a:lnTo>
                <a:lnTo>
                  <a:pt x="1428" y="1518"/>
                </a:lnTo>
                <a:lnTo>
                  <a:pt x="1414" y="1508"/>
                </a:lnTo>
                <a:lnTo>
                  <a:pt x="1398" y="1498"/>
                </a:lnTo>
                <a:lnTo>
                  <a:pt x="1382" y="1492"/>
                </a:lnTo>
                <a:lnTo>
                  <a:pt x="1364" y="1484"/>
                </a:lnTo>
                <a:lnTo>
                  <a:pt x="1346" y="1480"/>
                </a:lnTo>
                <a:lnTo>
                  <a:pt x="1328" y="1478"/>
                </a:lnTo>
                <a:lnTo>
                  <a:pt x="1310" y="1476"/>
                </a:lnTo>
                <a:lnTo>
                  <a:pt x="908" y="1476"/>
                </a:lnTo>
                <a:lnTo>
                  <a:pt x="908" y="1476"/>
                </a:lnTo>
                <a:lnTo>
                  <a:pt x="890" y="1478"/>
                </a:lnTo>
                <a:lnTo>
                  <a:pt x="870" y="1480"/>
                </a:lnTo>
                <a:lnTo>
                  <a:pt x="852" y="1484"/>
                </a:lnTo>
                <a:lnTo>
                  <a:pt x="836" y="1492"/>
                </a:lnTo>
                <a:lnTo>
                  <a:pt x="820" y="1498"/>
                </a:lnTo>
                <a:lnTo>
                  <a:pt x="804" y="1508"/>
                </a:lnTo>
                <a:lnTo>
                  <a:pt x="790" y="1518"/>
                </a:lnTo>
                <a:lnTo>
                  <a:pt x="776" y="1530"/>
                </a:lnTo>
                <a:lnTo>
                  <a:pt x="764" y="1544"/>
                </a:lnTo>
                <a:lnTo>
                  <a:pt x="754" y="1558"/>
                </a:lnTo>
                <a:lnTo>
                  <a:pt x="744" y="1574"/>
                </a:lnTo>
                <a:lnTo>
                  <a:pt x="736" y="1590"/>
                </a:lnTo>
                <a:lnTo>
                  <a:pt x="730" y="1608"/>
                </a:lnTo>
                <a:lnTo>
                  <a:pt x="726" y="1624"/>
                </a:lnTo>
                <a:lnTo>
                  <a:pt x="722" y="1644"/>
                </a:lnTo>
                <a:lnTo>
                  <a:pt x="722" y="1662"/>
                </a:lnTo>
                <a:lnTo>
                  <a:pt x="722" y="2380"/>
                </a:lnTo>
                <a:lnTo>
                  <a:pt x="1108" y="2380"/>
                </a:lnTo>
                <a:lnTo>
                  <a:pt x="1108" y="2432"/>
                </a:lnTo>
                <a:lnTo>
                  <a:pt x="534" y="2432"/>
                </a:lnTo>
                <a:lnTo>
                  <a:pt x="534" y="2432"/>
                </a:lnTo>
                <a:lnTo>
                  <a:pt x="492" y="2432"/>
                </a:lnTo>
                <a:lnTo>
                  <a:pt x="452" y="2436"/>
                </a:lnTo>
                <a:lnTo>
                  <a:pt x="414" y="2444"/>
                </a:lnTo>
                <a:lnTo>
                  <a:pt x="378" y="2454"/>
                </a:lnTo>
                <a:lnTo>
                  <a:pt x="344" y="2466"/>
                </a:lnTo>
                <a:lnTo>
                  <a:pt x="314" y="2480"/>
                </a:lnTo>
                <a:lnTo>
                  <a:pt x="284" y="2498"/>
                </a:lnTo>
                <a:lnTo>
                  <a:pt x="258" y="2520"/>
                </a:lnTo>
                <a:lnTo>
                  <a:pt x="234" y="2542"/>
                </a:lnTo>
                <a:lnTo>
                  <a:pt x="214" y="2568"/>
                </a:lnTo>
                <a:lnTo>
                  <a:pt x="196" y="2598"/>
                </a:lnTo>
                <a:lnTo>
                  <a:pt x="180" y="2630"/>
                </a:lnTo>
                <a:lnTo>
                  <a:pt x="170" y="2664"/>
                </a:lnTo>
                <a:lnTo>
                  <a:pt x="160" y="2702"/>
                </a:lnTo>
                <a:lnTo>
                  <a:pt x="156" y="2742"/>
                </a:lnTo>
                <a:lnTo>
                  <a:pt x="154" y="2786"/>
                </a:lnTo>
                <a:lnTo>
                  <a:pt x="154" y="3192"/>
                </a:lnTo>
                <a:lnTo>
                  <a:pt x="0" y="3192"/>
                </a:lnTo>
                <a:lnTo>
                  <a:pt x="0" y="3192"/>
                </a:lnTo>
                <a:lnTo>
                  <a:pt x="0" y="3376"/>
                </a:lnTo>
                <a:lnTo>
                  <a:pt x="2966" y="3376"/>
                </a:lnTo>
                <a:lnTo>
                  <a:pt x="2966" y="3192"/>
                </a:lnTo>
                <a:lnTo>
                  <a:pt x="2780" y="3192"/>
                </a:lnTo>
                <a:lnTo>
                  <a:pt x="2780" y="832"/>
                </a:lnTo>
                <a:lnTo>
                  <a:pt x="2780" y="832"/>
                </a:lnTo>
                <a:lnTo>
                  <a:pt x="2778" y="798"/>
                </a:lnTo>
                <a:lnTo>
                  <a:pt x="2776" y="780"/>
                </a:lnTo>
                <a:lnTo>
                  <a:pt x="2772" y="764"/>
                </a:lnTo>
                <a:lnTo>
                  <a:pt x="2766" y="748"/>
                </a:lnTo>
                <a:lnTo>
                  <a:pt x="2760" y="732"/>
                </a:lnTo>
                <a:lnTo>
                  <a:pt x="2752" y="718"/>
                </a:lnTo>
                <a:lnTo>
                  <a:pt x="2742" y="704"/>
                </a:lnTo>
                <a:lnTo>
                  <a:pt x="2742" y="704"/>
                </a:lnTo>
                <a:lnTo>
                  <a:pt x="2730" y="692"/>
                </a:lnTo>
                <a:lnTo>
                  <a:pt x="2716" y="680"/>
                </a:lnTo>
                <a:lnTo>
                  <a:pt x="2704" y="672"/>
                </a:lnTo>
                <a:lnTo>
                  <a:pt x="2688" y="664"/>
                </a:lnTo>
                <a:lnTo>
                  <a:pt x="2672" y="658"/>
                </a:lnTo>
                <a:lnTo>
                  <a:pt x="2656" y="654"/>
                </a:lnTo>
                <a:lnTo>
                  <a:pt x="2640" y="650"/>
                </a:lnTo>
                <a:lnTo>
                  <a:pt x="2622" y="650"/>
                </a:lnTo>
                <a:lnTo>
                  <a:pt x="2316" y="650"/>
                </a:lnTo>
                <a:lnTo>
                  <a:pt x="2316" y="650"/>
                </a:lnTo>
                <a:lnTo>
                  <a:pt x="2296" y="650"/>
                </a:lnTo>
                <a:lnTo>
                  <a:pt x="2278" y="654"/>
                </a:lnTo>
                <a:lnTo>
                  <a:pt x="2260" y="658"/>
                </a:lnTo>
                <a:lnTo>
                  <a:pt x="2246" y="664"/>
                </a:lnTo>
                <a:lnTo>
                  <a:pt x="2232" y="670"/>
                </a:lnTo>
                <a:lnTo>
                  <a:pt x="2220" y="678"/>
                </a:lnTo>
                <a:lnTo>
                  <a:pt x="2208" y="688"/>
                </a:lnTo>
                <a:lnTo>
                  <a:pt x="2198" y="700"/>
                </a:lnTo>
                <a:lnTo>
                  <a:pt x="2190" y="712"/>
                </a:lnTo>
                <a:lnTo>
                  <a:pt x="2184" y="726"/>
                </a:lnTo>
                <a:lnTo>
                  <a:pt x="2178" y="740"/>
                </a:lnTo>
                <a:lnTo>
                  <a:pt x="2172" y="756"/>
                </a:lnTo>
                <a:lnTo>
                  <a:pt x="2170" y="772"/>
                </a:lnTo>
                <a:lnTo>
                  <a:pt x="2166" y="788"/>
                </a:lnTo>
                <a:lnTo>
                  <a:pt x="2164" y="824"/>
                </a:lnTo>
                <a:lnTo>
                  <a:pt x="2164" y="902"/>
                </a:lnTo>
                <a:lnTo>
                  <a:pt x="2072" y="902"/>
                </a:lnTo>
                <a:lnTo>
                  <a:pt x="2072" y="902"/>
                </a:lnTo>
                <a:lnTo>
                  <a:pt x="2056" y="902"/>
                </a:lnTo>
                <a:lnTo>
                  <a:pt x="2042" y="904"/>
                </a:lnTo>
                <a:lnTo>
                  <a:pt x="2028" y="908"/>
                </a:lnTo>
                <a:lnTo>
                  <a:pt x="2016" y="912"/>
                </a:lnTo>
                <a:lnTo>
                  <a:pt x="2002" y="918"/>
                </a:lnTo>
                <a:lnTo>
                  <a:pt x="1992" y="926"/>
                </a:lnTo>
                <a:lnTo>
                  <a:pt x="1980" y="934"/>
                </a:lnTo>
                <a:lnTo>
                  <a:pt x="1970" y="944"/>
                </a:lnTo>
                <a:lnTo>
                  <a:pt x="1960" y="954"/>
                </a:lnTo>
                <a:lnTo>
                  <a:pt x="1952" y="964"/>
                </a:lnTo>
                <a:lnTo>
                  <a:pt x="1946" y="976"/>
                </a:lnTo>
                <a:lnTo>
                  <a:pt x="1938" y="990"/>
                </a:lnTo>
                <a:lnTo>
                  <a:pt x="1934" y="1002"/>
                </a:lnTo>
                <a:lnTo>
                  <a:pt x="1930" y="1016"/>
                </a:lnTo>
                <a:lnTo>
                  <a:pt x="1928" y="1030"/>
                </a:lnTo>
                <a:lnTo>
                  <a:pt x="1928" y="1044"/>
                </a:lnTo>
                <a:lnTo>
                  <a:pt x="1928" y="3192"/>
                </a:lnTo>
                <a:lnTo>
                  <a:pt x="1818" y="3192"/>
                </a:lnTo>
                <a:lnTo>
                  <a:pt x="1800" y="388"/>
                </a:lnTo>
                <a:lnTo>
                  <a:pt x="1886" y="286"/>
                </a:lnTo>
                <a:lnTo>
                  <a:pt x="1886" y="110"/>
                </a:lnTo>
                <a:lnTo>
                  <a:pt x="1778" y="110"/>
                </a:lnTo>
                <a:lnTo>
                  <a:pt x="1778" y="0"/>
                </a:lnTo>
                <a:lnTo>
                  <a:pt x="1430" y="0"/>
                </a:lnTo>
                <a:lnTo>
                  <a:pt x="1430" y="110"/>
                </a:lnTo>
                <a:lnTo>
                  <a:pt x="1322" y="110"/>
                </a:lnTo>
                <a:lnTo>
                  <a:pt x="1322" y="286"/>
                </a:lnTo>
                <a:lnTo>
                  <a:pt x="1322" y="286"/>
                </a:lnTo>
                <a:close/>
                <a:moveTo>
                  <a:pt x="494" y="3192"/>
                </a:moveTo>
                <a:lnTo>
                  <a:pt x="494" y="2828"/>
                </a:lnTo>
                <a:lnTo>
                  <a:pt x="494" y="2828"/>
                </a:lnTo>
                <a:lnTo>
                  <a:pt x="494" y="2814"/>
                </a:lnTo>
                <a:lnTo>
                  <a:pt x="498" y="2802"/>
                </a:lnTo>
                <a:lnTo>
                  <a:pt x="502" y="2792"/>
                </a:lnTo>
                <a:lnTo>
                  <a:pt x="508" y="2786"/>
                </a:lnTo>
                <a:lnTo>
                  <a:pt x="518" y="2780"/>
                </a:lnTo>
                <a:lnTo>
                  <a:pt x="528" y="2776"/>
                </a:lnTo>
                <a:lnTo>
                  <a:pt x="542" y="2774"/>
                </a:lnTo>
                <a:lnTo>
                  <a:pt x="558" y="2774"/>
                </a:lnTo>
                <a:lnTo>
                  <a:pt x="722" y="2774"/>
                </a:lnTo>
                <a:lnTo>
                  <a:pt x="722" y="3192"/>
                </a:lnTo>
                <a:lnTo>
                  <a:pt x="494" y="3192"/>
                </a:lnTo>
                <a:lnTo>
                  <a:pt x="494" y="3192"/>
                </a:lnTo>
                <a:close/>
                <a:moveTo>
                  <a:pt x="1108" y="2586"/>
                </a:moveTo>
                <a:lnTo>
                  <a:pt x="558" y="2586"/>
                </a:lnTo>
                <a:lnTo>
                  <a:pt x="558" y="2586"/>
                </a:lnTo>
                <a:lnTo>
                  <a:pt x="534" y="2586"/>
                </a:lnTo>
                <a:lnTo>
                  <a:pt x="512" y="2588"/>
                </a:lnTo>
                <a:lnTo>
                  <a:pt x="488" y="2592"/>
                </a:lnTo>
                <a:lnTo>
                  <a:pt x="466" y="2596"/>
                </a:lnTo>
                <a:lnTo>
                  <a:pt x="442" y="2604"/>
                </a:lnTo>
                <a:lnTo>
                  <a:pt x="422" y="2612"/>
                </a:lnTo>
                <a:lnTo>
                  <a:pt x="400" y="2624"/>
                </a:lnTo>
                <a:lnTo>
                  <a:pt x="382" y="2636"/>
                </a:lnTo>
                <a:lnTo>
                  <a:pt x="382" y="2636"/>
                </a:lnTo>
                <a:lnTo>
                  <a:pt x="362" y="2654"/>
                </a:lnTo>
                <a:lnTo>
                  <a:pt x="346" y="2674"/>
                </a:lnTo>
                <a:lnTo>
                  <a:pt x="332" y="2694"/>
                </a:lnTo>
                <a:lnTo>
                  <a:pt x="322" y="2716"/>
                </a:lnTo>
                <a:lnTo>
                  <a:pt x="314" y="2738"/>
                </a:lnTo>
                <a:lnTo>
                  <a:pt x="310" y="2762"/>
                </a:lnTo>
                <a:lnTo>
                  <a:pt x="306" y="2788"/>
                </a:lnTo>
                <a:lnTo>
                  <a:pt x="306" y="2814"/>
                </a:lnTo>
                <a:lnTo>
                  <a:pt x="306" y="3192"/>
                </a:lnTo>
                <a:lnTo>
                  <a:pt x="248" y="3192"/>
                </a:lnTo>
                <a:lnTo>
                  <a:pt x="248" y="2786"/>
                </a:lnTo>
                <a:lnTo>
                  <a:pt x="248" y="2786"/>
                </a:lnTo>
                <a:lnTo>
                  <a:pt x="248" y="2752"/>
                </a:lnTo>
                <a:lnTo>
                  <a:pt x="252" y="2722"/>
                </a:lnTo>
                <a:lnTo>
                  <a:pt x="258" y="2692"/>
                </a:lnTo>
                <a:lnTo>
                  <a:pt x="268" y="2666"/>
                </a:lnTo>
                <a:lnTo>
                  <a:pt x="278" y="2644"/>
                </a:lnTo>
                <a:lnTo>
                  <a:pt x="292" y="2622"/>
                </a:lnTo>
                <a:lnTo>
                  <a:pt x="308" y="2602"/>
                </a:lnTo>
                <a:lnTo>
                  <a:pt x="324" y="2586"/>
                </a:lnTo>
                <a:lnTo>
                  <a:pt x="344" y="2572"/>
                </a:lnTo>
                <a:lnTo>
                  <a:pt x="366" y="2558"/>
                </a:lnTo>
                <a:lnTo>
                  <a:pt x="390" y="2548"/>
                </a:lnTo>
                <a:lnTo>
                  <a:pt x="414" y="2540"/>
                </a:lnTo>
                <a:lnTo>
                  <a:pt x="442" y="2534"/>
                </a:lnTo>
                <a:lnTo>
                  <a:pt x="472" y="2528"/>
                </a:lnTo>
                <a:lnTo>
                  <a:pt x="502" y="2526"/>
                </a:lnTo>
                <a:lnTo>
                  <a:pt x="534" y="2526"/>
                </a:lnTo>
                <a:lnTo>
                  <a:pt x="1108" y="2526"/>
                </a:lnTo>
                <a:lnTo>
                  <a:pt x="1108" y="2586"/>
                </a:lnTo>
                <a:lnTo>
                  <a:pt x="1108" y="2586"/>
                </a:lnTo>
                <a:close/>
                <a:moveTo>
                  <a:pt x="396" y="2396"/>
                </a:moveTo>
                <a:lnTo>
                  <a:pt x="396" y="1294"/>
                </a:lnTo>
                <a:lnTo>
                  <a:pt x="396" y="1294"/>
                </a:lnTo>
                <a:lnTo>
                  <a:pt x="396" y="1268"/>
                </a:lnTo>
                <a:lnTo>
                  <a:pt x="400" y="1244"/>
                </a:lnTo>
                <a:lnTo>
                  <a:pt x="404" y="1222"/>
                </a:lnTo>
                <a:lnTo>
                  <a:pt x="410" y="1202"/>
                </a:lnTo>
                <a:lnTo>
                  <a:pt x="418" y="1182"/>
                </a:lnTo>
                <a:lnTo>
                  <a:pt x="428" y="1164"/>
                </a:lnTo>
                <a:lnTo>
                  <a:pt x="440" y="1148"/>
                </a:lnTo>
                <a:lnTo>
                  <a:pt x="452" y="1132"/>
                </a:lnTo>
                <a:lnTo>
                  <a:pt x="468" y="1120"/>
                </a:lnTo>
                <a:lnTo>
                  <a:pt x="484" y="1108"/>
                </a:lnTo>
                <a:lnTo>
                  <a:pt x="502" y="1098"/>
                </a:lnTo>
                <a:lnTo>
                  <a:pt x="522" y="1090"/>
                </a:lnTo>
                <a:lnTo>
                  <a:pt x="542" y="1082"/>
                </a:lnTo>
                <a:lnTo>
                  <a:pt x="564" y="1078"/>
                </a:lnTo>
                <a:lnTo>
                  <a:pt x="588" y="1074"/>
                </a:lnTo>
                <a:lnTo>
                  <a:pt x="614" y="1074"/>
                </a:lnTo>
                <a:lnTo>
                  <a:pt x="1010" y="1074"/>
                </a:lnTo>
                <a:lnTo>
                  <a:pt x="1010" y="1074"/>
                </a:lnTo>
                <a:lnTo>
                  <a:pt x="1034" y="1074"/>
                </a:lnTo>
                <a:lnTo>
                  <a:pt x="1056" y="1078"/>
                </a:lnTo>
                <a:lnTo>
                  <a:pt x="1078" y="1082"/>
                </a:lnTo>
                <a:lnTo>
                  <a:pt x="1098" y="1088"/>
                </a:lnTo>
                <a:lnTo>
                  <a:pt x="1116" y="1096"/>
                </a:lnTo>
                <a:lnTo>
                  <a:pt x="1134" y="1106"/>
                </a:lnTo>
                <a:lnTo>
                  <a:pt x="1148" y="1116"/>
                </a:lnTo>
                <a:lnTo>
                  <a:pt x="1162" y="1130"/>
                </a:lnTo>
                <a:lnTo>
                  <a:pt x="1174" y="1144"/>
                </a:lnTo>
                <a:lnTo>
                  <a:pt x="1186" y="1160"/>
                </a:lnTo>
                <a:lnTo>
                  <a:pt x="1196" y="1176"/>
                </a:lnTo>
                <a:lnTo>
                  <a:pt x="1202" y="1194"/>
                </a:lnTo>
                <a:lnTo>
                  <a:pt x="1208" y="1216"/>
                </a:lnTo>
                <a:lnTo>
                  <a:pt x="1214" y="1236"/>
                </a:lnTo>
                <a:lnTo>
                  <a:pt x="1216" y="1260"/>
                </a:lnTo>
                <a:lnTo>
                  <a:pt x="1216" y="1284"/>
                </a:lnTo>
                <a:lnTo>
                  <a:pt x="1216" y="1390"/>
                </a:lnTo>
                <a:lnTo>
                  <a:pt x="1012" y="1390"/>
                </a:lnTo>
                <a:lnTo>
                  <a:pt x="1012" y="1314"/>
                </a:lnTo>
                <a:lnTo>
                  <a:pt x="1012" y="1314"/>
                </a:lnTo>
                <a:lnTo>
                  <a:pt x="1010" y="1306"/>
                </a:lnTo>
                <a:lnTo>
                  <a:pt x="1010" y="1298"/>
                </a:lnTo>
                <a:lnTo>
                  <a:pt x="1006" y="1292"/>
                </a:lnTo>
                <a:lnTo>
                  <a:pt x="1002" y="1288"/>
                </a:lnTo>
                <a:lnTo>
                  <a:pt x="998" y="1284"/>
                </a:lnTo>
                <a:lnTo>
                  <a:pt x="992" y="1282"/>
                </a:lnTo>
                <a:lnTo>
                  <a:pt x="986" y="1280"/>
                </a:lnTo>
                <a:lnTo>
                  <a:pt x="978" y="1280"/>
                </a:lnTo>
                <a:lnTo>
                  <a:pt x="638" y="1280"/>
                </a:lnTo>
                <a:lnTo>
                  <a:pt x="638" y="1280"/>
                </a:lnTo>
                <a:lnTo>
                  <a:pt x="630" y="1280"/>
                </a:lnTo>
                <a:lnTo>
                  <a:pt x="622" y="1282"/>
                </a:lnTo>
                <a:lnTo>
                  <a:pt x="616" y="1284"/>
                </a:lnTo>
                <a:lnTo>
                  <a:pt x="610" y="1288"/>
                </a:lnTo>
                <a:lnTo>
                  <a:pt x="606" y="1294"/>
                </a:lnTo>
                <a:lnTo>
                  <a:pt x="602" y="1302"/>
                </a:lnTo>
                <a:lnTo>
                  <a:pt x="600" y="1310"/>
                </a:lnTo>
                <a:lnTo>
                  <a:pt x="600" y="1320"/>
                </a:lnTo>
                <a:lnTo>
                  <a:pt x="600" y="2380"/>
                </a:lnTo>
                <a:lnTo>
                  <a:pt x="534" y="2380"/>
                </a:lnTo>
                <a:lnTo>
                  <a:pt x="534" y="2380"/>
                </a:lnTo>
                <a:lnTo>
                  <a:pt x="498" y="2380"/>
                </a:lnTo>
                <a:lnTo>
                  <a:pt x="462" y="2384"/>
                </a:lnTo>
                <a:lnTo>
                  <a:pt x="428" y="2388"/>
                </a:lnTo>
                <a:lnTo>
                  <a:pt x="396" y="2396"/>
                </a:lnTo>
                <a:lnTo>
                  <a:pt x="396" y="23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199">
              <a:defRPr/>
            </a:pPr>
            <a:endParaRPr lang="en-GB" sz="2000" kern="0">
              <a:solidFill>
                <a:srgbClr val="000000"/>
              </a:solidFill>
            </a:endParaRPr>
          </a:p>
        </p:txBody>
      </p:sp>
      <p:grpSp>
        <p:nvGrpSpPr>
          <p:cNvPr id="242" name="Group 220"/>
          <p:cNvGrpSpPr/>
          <p:nvPr/>
        </p:nvGrpSpPr>
        <p:grpSpPr>
          <a:xfrm>
            <a:off x="2207239" y="1299804"/>
            <a:ext cx="332636" cy="281580"/>
            <a:chOff x="8171020" y="5080810"/>
            <a:chExt cx="515390" cy="372083"/>
          </a:xfrm>
        </p:grpSpPr>
        <p:sp>
          <p:nvSpPr>
            <p:cNvPr id="243" name="Freeform 51"/>
            <p:cNvSpPr>
              <a:spLocks/>
            </p:cNvSpPr>
            <p:nvPr/>
          </p:nvSpPr>
          <p:spPr bwMode="auto">
            <a:xfrm>
              <a:off x="8269628" y="5216234"/>
              <a:ext cx="49961" cy="49961"/>
            </a:xfrm>
            <a:custGeom>
              <a:avLst/>
              <a:gdLst>
                <a:gd name="T0" fmla="*/ 38 w 76"/>
                <a:gd name="T1" fmla="*/ 76 h 76"/>
                <a:gd name="T2" fmla="*/ 46 w 76"/>
                <a:gd name="T3" fmla="*/ 75 h 76"/>
                <a:gd name="T4" fmla="*/ 53 w 76"/>
                <a:gd name="T5" fmla="*/ 73 h 76"/>
                <a:gd name="T6" fmla="*/ 59 w 76"/>
                <a:gd name="T7" fmla="*/ 69 h 76"/>
                <a:gd name="T8" fmla="*/ 64 w 76"/>
                <a:gd name="T9" fmla="*/ 65 h 76"/>
                <a:gd name="T10" fmla="*/ 69 w 76"/>
                <a:gd name="T11" fmla="*/ 59 h 76"/>
                <a:gd name="T12" fmla="*/ 72 w 76"/>
                <a:gd name="T13" fmla="*/ 53 h 76"/>
                <a:gd name="T14" fmla="*/ 75 w 76"/>
                <a:gd name="T15" fmla="*/ 46 h 76"/>
                <a:gd name="T16" fmla="*/ 76 w 76"/>
                <a:gd name="T17" fmla="*/ 38 h 76"/>
                <a:gd name="T18" fmla="*/ 75 w 76"/>
                <a:gd name="T19" fmla="*/ 30 h 76"/>
                <a:gd name="T20" fmla="*/ 72 w 76"/>
                <a:gd name="T21" fmla="*/ 23 h 76"/>
                <a:gd name="T22" fmla="*/ 69 w 76"/>
                <a:gd name="T23" fmla="*/ 18 h 76"/>
                <a:gd name="T24" fmla="*/ 64 w 76"/>
                <a:gd name="T25" fmla="*/ 12 h 76"/>
                <a:gd name="T26" fmla="*/ 59 w 76"/>
                <a:gd name="T27" fmla="*/ 7 h 76"/>
                <a:gd name="T28" fmla="*/ 53 w 76"/>
                <a:gd name="T29" fmla="*/ 4 h 76"/>
                <a:gd name="T30" fmla="*/ 46 w 76"/>
                <a:gd name="T31" fmla="*/ 1 h 76"/>
                <a:gd name="T32" fmla="*/ 38 w 76"/>
                <a:gd name="T33" fmla="*/ 0 h 76"/>
                <a:gd name="T34" fmla="*/ 30 w 76"/>
                <a:gd name="T35" fmla="*/ 1 h 76"/>
                <a:gd name="T36" fmla="*/ 23 w 76"/>
                <a:gd name="T37" fmla="*/ 4 h 76"/>
                <a:gd name="T38" fmla="*/ 17 w 76"/>
                <a:gd name="T39" fmla="*/ 7 h 76"/>
                <a:gd name="T40" fmla="*/ 11 w 76"/>
                <a:gd name="T41" fmla="*/ 12 h 76"/>
                <a:gd name="T42" fmla="*/ 7 w 76"/>
                <a:gd name="T43" fmla="*/ 18 h 76"/>
                <a:gd name="T44" fmla="*/ 3 w 76"/>
                <a:gd name="T45" fmla="*/ 23 h 76"/>
                <a:gd name="T46" fmla="*/ 1 w 76"/>
                <a:gd name="T47" fmla="*/ 30 h 76"/>
                <a:gd name="T48" fmla="*/ 0 w 76"/>
                <a:gd name="T49" fmla="*/ 38 h 76"/>
                <a:gd name="T50" fmla="*/ 1 w 76"/>
                <a:gd name="T51" fmla="*/ 46 h 76"/>
                <a:gd name="T52" fmla="*/ 3 w 76"/>
                <a:gd name="T53" fmla="*/ 53 h 76"/>
                <a:gd name="T54" fmla="*/ 7 w 76"/>
                <a:gd name="T55" fmla="*/ 59 h 76"/>
                <a:gd name="T56" fmla="*/ 11 w 76"/>
                <a:gd name="T57" fmla="*/ 65 h 76"/>
                <a:gd name="T58" fmla="*/ 17 w 76"/>
                <a:gd name="T59" fmla="*/ 69 h 76"/>
                <a:gd name="T60" fmla="*/ 23 w 76"/>
                <a:gd name="T61" fmla="*/ 73 h 76"/>
                <a:gd name="T62" fmla="*/ 30 w 76"/>
                <a:gd name="T63" fmla="*/ 75 h 76"/>
                <a:gd name="T64" fmla="*/ 38 w 76"/>
                <a:gd name="T6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46" y="75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64" y="65"/>
                  </a:lnTo>
                  <a:lnTo>
                    <a:pt x="69" y="59"/>
                  </a:lnTo>
                  <a:lnTo>
                    <a:pt x="72" y="53"/>
                  </a:lnTo>
                  <a:lnTo>
                    <a:pt x="75" y="46"/>
                  </a:lnTo>
                  <a:lnTo>
                    <a:pt x="76" y="38"/>
                  </a:lnTo>
                  <a:lnTo>
                    <a:pt x="75" y="30"/>
                  </a:lnTo>
                  <a:lnTo>
                    <a:pt x="72" y="23"/>
                  </a:lnTo>
                  <a:lnTo>
                    <a:pt x="69" y="18"/>
                  </a:lnTo>
                  <a:lnTo>
                    <a:pt x="64" y="12"/>
                  </a:lnTo>
                  <a:lnTo>
                    <a:pt x="59" y="7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4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1" y="65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  <p:sp>
          <p:nvSpPr>
            <p:cNvPr id="244" name="Freeform 52"/>
            <p:cNvSpPr>
              <a:spLocks/>
            </p:cNvSpPr>
            <p:nvPr/>
          </p:nvSpPr>
          <p:spPr bwMode="auto">
            <a:xfrm>
              <a:off x="8266999" y="5253048"/>
              <a:ext cx="60480" cy="85461"/>
            </a:xfrm>
            <a:custGeom>
              <a:avLst/>
              <a:gdLst>
                <a:gd name="T0" fmla="*/ 91 w 91"/>
                <a:gd name="T1" fmla="*/ 73 h 130"/>
                <a:gd name="T2" fmla="*/ 88 w 91"/>
                <a:gd name="T3" fmla="*/ 66 h 130"/>
                <a:gd name="T4" fmla="*/ 79 w 91"/>
                <a:gd name="T5" fmla="*/ 63 h 130"/>
                <a:gd name="T6" fmla="*/ 72 w 91"/>
                <a:gd name="T7" fmla="*/ 68 h 130"/>
                <a:gd name="T8" fmla="*/ 68 w 91"/>
                <a:gd name="T9" fmla="*/ 76 h 130"/>
                <a:gd name="T10" fmla="*/ 68 w 91"/>
                <a:gd name="T11" fmla="*/ 83 h 130"/>
                <a:gd name="T12" fmla="*/ 66 w 91"/>
                <a:gd name="T13" fmla="*/ 94 h 130"/>
                <a:gd name="T14" fmla="*/ 58 w 91"/>
                <a:gd name="T15" fmla="*/ 103 h 130"/>
                <a:gd name="T16" fmla="*/ 49 w 91"/>
                <a:gd name="T17" fmla="*/ 107 h 130"/>
                <a:gd name="T18" fmla="*/ 42 w 91"/>
                <a:gd name="T19" fmla="*/ 107 h 130"/>
                <a:gd name="T20" fmla="*/ 34 w 91"/>
                <a:gd name="T21" fmla="*/ 103 h 130"/>
                <a:gd name="T22" fmla="*/ 27 w 91"/>
                <a:gd name="T23" fmla="*/ 96 h 130"/>
                <a:gd name="T24" fmla="*/ 23 w 91"/>
                <a:gd name="T25" fmla="*/ 87 h 130"/>
                <a:gd name="T26" fmla="*/ 25 w 91"/>
                <a:gd name="T27" fmla="*/ 77 h 130"/>
                <a:gd name="T28" fmla="*/ 30 w 91"/>
                <a:gd name="T29" fmla="*/ 66 h 130"/>
                <a:gd name="T30" fmla="*/ 41 w 91"/>
                <a:gd name="T31" fmla="*/ 58 h 130"/>
                <a:gd name="T32" fmla="*/ 55 w 91"/>
                <a:gd name="T33" fmla="*/ 32 h 130"/>
                <a:gd name="T34" fmla="*/ 56 w 91"/>
                <a:gd name="T35" fmla="*/ 9 h 130"/>
                <a:gd name="T36" fmla="*/ 51 w 91"/>
                <a:gd name="T37" fmla="*/ 2 h 130"/>
                <a:gd name="T38" fmla="*/ 42 w 91"/>
                <a:gd name="T39" fmla="*/ 0 h 130"/>
                <a:gd name="T40" fmla="*/ 35 w 91"/>
                <a:gd name="T41" fmla="*/ 4 h 130"/>
                <a:gd name="T42" fmla="*/ 33 w 91"/>
                <a:gd name="T43" fmla="*/ 12 h 130"/>
                <a:gd name="T44" fmla="*/ 29 w 91"/>
                <a:gd name="T45" fmla="*/ 35 h 130"/>
                <a:gd name="T46" fmla="*/ 23 w 91"/>
                <a:gd name="T47" fmla="*/ 42 h 130"/>
                <a:gd name="T48" fmla="*/ 7 w 91"/>
                <a:gd name="T49" fmla="*/ 58 h 130"/>
                <a:gd name="T50" fmla="*/ 0 w 91"/>
                <a:gd name="T51" fmla="*/ 83 h 130"/>
                <a:gd name="T52" fmla="*/ 4 w 91"/>
                <a:gd name="T53" fmla="*/ 101 h 130"/>
                <a:gd name="T54" fmla="*/ 14 w 91"/>
                <a:gd name="T55" fmla="*/ 116 h 130"/>
                <a:gd name="T56" fmla="*/ 29 w 91"/>
                <a:gd name="T57" fmla="*/ 126 h 130"/>
                <a:gd name="T58" fmla="*/ 48 w 91"/>
                <a:gd name="T59" fmla="*/ 130 h 130"/>
                <a:gd name="T60" fmla="*/ 60 w 91"/>
                <a:gd name="T61" fmla="*/ 127 h 130"/>
                <a:gd name="T62" fmla="*/ 80 w 91"/>
                <a:gd name="T63" fmla="*/ 115 h 130"/>
                <a:gd name="T64" fmla="*/ 89 w 91"/>
                <a:gd name="T65" fmla="*/ 96 h 130"/>
                <a:gd name="T66" fmla="*/ 91 w 91"/>
                <a:gd name="T67" fmla="*/ 7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130">
                  <a:moveTo>
                    <a:pt x="91" y="73"/>
                  </a:moveTo>
                  <a:lnTo>
                    <a:pt x="91" y="73"/>
                  </a:lnTo>
                  <a:lnTo>
                    <a:pt x="90" y="69"/>
                  </a:lnTo>
                  <a:lnTo>
                    <a:pt x="88" y="66"/>
                  </a:lnTo>
                  <a:lnTo>
                    <a:pt x="83" y="64"/>
                  </a:lnTo>
                  <a:lnTo>
                    <a:pt x="79" y="63"/>
                  </a:lnTo>
                  <a:lnTo>
                    <a:pt x="74" y="64"/>
                  </a:lnTo>
                  <a:lnTo>
                    <a:pt x="72" y="68"/>
                  </a:lnTo>
                  <a:lnTo>
                    <a:pt x="70" y="71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83"/>
                  </a:lnTo>
                  <a:lnTo>
                    <a:pt x="67" y="89"/>
                  </a:lnTo>
                  <a:lnTo>
                    <a:pt x="66" y="94"/>
                  </a:lnTo>
                  <a:lnTo>
                    <a:pt x="63" y="99"/>
                  </a:lnTo>
                  <a:lnTo>
                    <a:pt x="58" y="103"/>
                  </a:lnTo>
                  <a:lnTo>
                    <a:pt x="53" y="106"/>
                  </a:lnTo>
                  <a:lnTo>
                    <a:pt x="49" y="107"/>
                  </a:lnTo>
                  <a:lnTo>
                    <a:pt x="46" y="107"/>
                  </a:lnTo>
                  <a:lnTo>
                    <a:pt x="42" y="107"/>
                  </a:lnTo>
                  <a:lnTo>
                    <a:pt x="38" y="104"/>
                  </a:lnTo>
                  <a:lnTo>
                    <a:pt x="34" y="103"/>
                  </a:lnTo>
                  <a:lnTo>
                    <a:pt x="30" y="100"/>
                  </a:lnTo>
                  <a:lnTo>
                    <a:pt x="27" y="96"/>
                  </a:lnTo>
                  <a:lnTo>
                    <a:pt x="26" y="92"/>
                  </a:lnTo>
                  <a:lnTo>
                    <a:pt x="23" y="87"/>
                  </a:lnTo>
                  <a:lnTo>
                    <a:pt x="23" y="83"/>
                  </a:lnTo>
                  <a:lnTo>
                    <a:pt x="25" y="77"/>
                  </a:lnTo>
                  <a:lnTo>
                    <a:pt x="27" y="71"/>
                  </a:lnTo>
                  <a:lnTo>
                    <a:pt x="30" y="66"/>
                  </a:lnTo>
                  <a:lnTo>
                    <a:pt x="36" y="62"/>
                  </a:lnTo>
                  <a:lnTo>
                    <a:pt x="41" y="58"/>
                  </a:lnTo>
                  <a:lnTo>
                    <a:pt x="48" y="48"/>
                  </a:lnTo>
                  <a:lnTo>
                    <a:pt x="55" y="32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5" y="4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3" y="26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3" y="42"/>
                  </a:lnTo>
                  <a:lnTo>
                    <a:pt x="14" y="49"/>
                  </a:lnTo>
                  <a:lnTo>
                    <a:pt x="7" y="58"/>
                  </a:lnTo>
                  <a:lnTo>
                    <a:pt x="2" y="70"/>
                  </a:lnTo>
                  <a:lnTo>
                    <a:pt x="0" y="83"/>
                  </a:lnTo>
                  <a:lnTo>
                    <a:pt x="2" y="92"/>
                  </a:lnTo>
                  <a:lnTo>
                    <a:pt x="4" y="101"/>
                  </a:lnTo>
                  <a:lnTo>
                    <a:pt x="8" y="109"/>
                  </a:lnTo>
                  <a:lnTo>
                    <a:pt x="14" y="116"/>
                  </a:lnTo>
                  <a:lnTo>
                    <a:pt x="21" y="122"/>
                  </a:lnTo>
                  <a:lnTo>
                    <a:pt x="29" y="126"/>
                  </a:lnTo>
                  <a:lnTo>
                    <a:pt x="38" y="129"/>
                  </a:lnTo>
                  <a:lnTo>
                    <a:pt x="48" y="130"/>
                  </a:lnTo>
                  <a:lnTo>
                    <a:pt x="52" y="130"/>
                  </a:lnTo>
                  <a:lnTo>
                    <a:pt x="60" y="127"/>
                  </a:lnTo>
                  <a:lnTo>
                    <a:pt x="70" y="123"/>
                  </a:lnTo>
                  <a:lnTo>
                    <a:pt x="80" y="115"/>
                  </a:lnTo>
                  <a:lnTo>
                    <a:pt x="86" y="107"/>
                  </a:lnTo>
                  <a:lnTo>
                    <a:pt x="89" y="96"/>
                  </a:lnTo>
                  <a:lnTo>
                    <a:pt x="91" y="86"/>
                  </a:lnTo>
                  <a:lnTo>
                    <a:pt x="91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  <p:sp>
          <p:nvSpPr>
            <p:cNvPr id="245" name="Rectangle 60"/>
            <p:cNvSpPr>
              <a:spLocks noChangeArrowheads="1"/>
            </p:cNvSpPr>
            <p:nvPr/>
          </p:nvSpPr>
          <p:spPr bwMode="auto">
            <a:xfrm>
              <a:off x="8171020" y="5368748"/>
              <a:ext cx="251122" cy="84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  <p:sp>
          <p:nvSpPr>
            <p:cNvPr id="246" name="Rectangle 61"/>
            <p:cNvSpPr>
              <a:spLocks noChangeArrowheads="1"/>
            </p:cNvSpPr>
            <p:nvPr/>
          </p:nvSpPr>
          <p:spPr bwMode="auto">
            <a:xfrm>
              <a:off x="8285406" y="5147866"/>
              <a:ext cx="15777" cy="76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  <p:sp>
          <p:nvSpPr>
            <p:cNvPr id="247" name="Freeform 62"/>
            <p:cNvSpPr>
              <a:spLocks/>
            </p:cNvSpPr>
            <p:nvPr/>
          </p:nvSpPr>
          <p:spPr bwMode="auto">
            <a:xfrm>
              <a:off x="8218351" y="5322728"/>
              <a:ext cx="73627" cy="64424"/>
            </a:xfrm>
            <a:custGeom>
              <a:avLst/>
              <a:gdLst>
                <a:gd name="T0" fmla="*/ 15 w 111"/>
                <a:gd name="T1" fmla="*/ 99 h 99"/>
                <a:gd name="T2" fmla="*/ 111 w 111"/>
                <a:gd name="T3" fmla="*/ 18 h 99"/>
                <a:gd name="T4" fmla="*/ 95 w 111"/>
                <a:gd name="T5" fmla="*/ 0 h 99"/>
                <a:gd name="T6" fmla="*/ 0 w 111"/>
                <a:gd name="T7" fmla="*/ 80 h 99"/>
                <a:gd name="T8" fmla="*/ 15 w 111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9">
                  <a:moveTo>
                    <a:pt x="15" y="99"/>
                  </a:moveTo>
                  <a:lnTo>
                    <a:pt x="111" y="18"/>
                  </a:lnTo>
                  <a:lnTo>
                    <a:pt x="95" y="0"/>
                  </a:lnTo>
                  <a:lnTo>
                    <a:pt x="0" y="80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  <p:sp>
          <p:nvSpPr>
            <p:cNvPr id="248" name="Freeform 63"/>
            <p:cNvSpPr>
              <a:spLocks/>
            </p:cNvSpPr>
            <p:nvPr/>
          </p:nvSpPr>
          <p:spPr bwMode="auto">
            <a:xfrm>
              <a:off x="8306441" y="5322724"/>
              <a:ext cx="72313" cy="64424"/>
            </a:xfrm>
            <a:custGeom>
              <a:avLst/>
              <a:gdLst>
                <a:gd name="T0" fmla="*/ 111 w 111"/>
                <a:gd name="T1" fmla="*/ 80 h 99"/>
                <a:gd name="T2" fmla="*/ 15 w 111"/>
                <a:gd name="T3" fmla="*/ 0 h 99"/>
                <a:gd name="T4" fmla="*/ 0 w 111"/>
                <a:gd name="T5" fmla="*/ 18 h 99"/>
                <a:gd name="T6" fmla="*/ 96 w 111"/>
                <a:gd name="T7" fmla="*/ 99 h 99"/>
                <a:gd name="T8" fmla="*/ 111 w 111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9">
                  <a:moveTo>
                    <a:pt x="111" y="80"/>
                  </a:moveTo>
                  <a:lnTo>
                    <a:pt x="15" y="0"/>
                  </a:lnTo>
                  <a:lnTo>
                    <a:pt x="0" y="18"/>
                  </a:lnTo>
                  <a:lnTo>
                    <a:pt x="96" y="99"/>
                  </a:lnTo>
                  <a:lnTo>
                    <a:pt x="111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  <p:sp>
          <p:nvSpPr>
            <p:cNvPr id="249" name="Freeform 64"/>
            <p:cNvSpPr>
              <a:spLocks/>
            </p:cNvSpPr>
            <p:nvPr/>
          </p:nvSpPr>
          <p:spPr bwMode="auto">
            <a:xfrm>
              <a:off x="8320903" y="5103158"/>
              <a:ext cx="365507" cy="180124"/>
            </a:xfrm>
            <a:custGeom>
              <a:avLst/>
              <a:gdLst>
                <a:gd name="T0" fmla="*/ 550 w 556"/>
                <a:gd name="T1" fmla="*/ 170 h 274"/>
                <a:gd name="T2" fmla="*/ 364 w 556"/>
                <a:gd name="T3" fmla="*/ 253 h 274"/>
                <a:gd name="T4" fmla="*/ 261 w 556"/>
                <a:gd name="T5" fmla="*/ 78 h 274"/>
                <a:gd name="T6" fmla="*/ 98 w 556"/>
                <a:gd name="T7" fmla="*/ 110 h 274"/>
                <a:gd name="T8" fmla="*/ 13 w 556"/>
                <a:gd name="T9" fmla="*/ 0 h 274"/>
                <a:gd name="T10" fmla="*/ 0 w 556"/>
                <a:gd name="T11" fmla="*/ 10 h 274"/>
                <a:gd name="T12" fmla="*/ 91 w 556"/>
                <a:gd name="T13" fmla="*/ 128 h 274"/>
                <a:gd name="T14" fmla="*/ 253 w 556"/>
                <a:gd name="T15" fmla="*/ 97 h 274"/>
                <a:gd name="T16" fmla="*/ 358 w 556"/>
                <a:gd name="T17" fmla="*/ 274 h 274"/>
                <a:gd name="T18" fmla="*/ 556 w 556"/>
                <a:gd name="T19" fmla="*/ 185 h 274"/>
                <a:gd name="T20" fmla="*/ 550 w 556"/>
                <a:gd name="T21" fmla="*/ 17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6" h="274">
                  <a:moveTo>
                    <a:pt x="550" y="170"/>
                  </a:moveTo>
                  <a:lnTo>
                    <a:pt x="364" y="253"/>
                  </a:lnTo>
                  <a:lnTo>
                    <a:pt x="261" y="78"/>
                  </a:lnTo>
                  <a:lnTo>
                    <a:pt x="98" y="110"/>
                  </a:lnTo>
                  <a:lnTo>
                    <a:pt x="13" y="0"/>
                  </a:lnTo>
                  <a:lnTo>
                    <a:pt x="0" y="10"/>
                  </a:lnTo>
                  <a:lnTo>
                    <a:pt x="91" y="128"/>
                  </a:lnTo>
                  <a:lnTo>
                    <a:pt x="253" y="97"/>
                  </a:lnTo>
                  <a:lnTo>
                    <a:pt x="358" y="274"/>
                  </a:lnTo>
                  <a:lnTo>
                    <a:pt x="556" y="185"/>
                  </a:lnTo>
                  <a:lnTo>
                    <a:pt x="5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  <p:sp>
          <p:nvSpPr>
            <p:cNvPr id="250" name="Freeform 65"/>
            <p:cNvSpPr>
              <a:spLocks/>
            </p:cNvSpPr>
            <p:nvPr/>
          </p:nvSpPr>
          <p:spPr bwMode="auto">
            <a:xfrm>
              <a:off x="8309072" y="5126824"/>
              <a:ext cx="341841" cy="186697"/>
            </a:xfrm>
            <a:custGeom>
              <a:avLst/>
              <a:gdLst>
                <a:gd name="T0" fmla="*/ 518 w 518"/>
                <a:gd name="T1" fmla="*/ 277 h 284"/>
                <a:gd name="T2" fmla="*/ 435 w 518"/>
                <a:gd name="T3" fmla="*/ 99 h 284"/>
                <a:gd name="T4" fmla="*/ 235 w 518"/>
                <a:gd name="T5" fmla="*/ 133 h 284"/>
                <a:gd name="T6" fmla="*/ 152 w 518"/>
                <a:gd name="T7" fmla="*/ 0 h 284"/>
                <a:gd name="T8" fmla="*/ 0 w 518"/>
                <a:gd name="T9" fmla="*/ 25 h 284"/>
                <a:gd name="T10" fmla="*/ 2 w 518"/>
                <a:gd name="T11" fmla="*/ 41 h 284"/>
                <a:gd name="T12" fmla="*/ 144 w 518"/>
                <a:gd name="T13" fmla="*/ 18 h 284"/>
                <a:gd name="T14" fmla="*/ 227 w 518"/>
                <a:gd name="T15" fmla="*/ 150 h 284"/>
                <a:gd name="T16" fmla="*/ 426 w 518"/>
                <a:gd name="T17" fmla="*/ 116 h 284"/>
                <a:gd name="T18" fmla="*/ 503 w 518"/>
                <a:gd name="T19" fmla="*/ 284 h 284"/>
                <a:gd name="T20" fmla="*/ 518 w 518"/>
                <a:gd name="T21" fmla="*/ 27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284">
                  <a:moveTo>
                    <a:pt x="518" y="277"/>
                  </a:moveTo>
                  <a:lnTo>
                    <a:pt x="435" y="99"/>
                  </a:lnTo>
                  <a:lnTo>
                    <a:pt x="235" y="133"/>
                  </a:lnTo>
                  <a:lnTo>
                    <a:pt x="152" y="0"/>
                  </a:lnTo>
                  <a:lnTo>
                    <a:pt x="0" y="25"/>
                  </a:lnTo>
                  <a:lnTo>
                    <a:pt x="2" y="41"/>
                  </a:lnTo>
                  <a:lnTo>
                    <a:pt x="144" y="18"/>
                  </a:lnTo>
                  <a:lnTo>
                    <a:pt x="227" y="150"/>
                  </a:lnTo>
                  <a:lnTo>
                    <a:pt x="426" y="116"/>
                  </a:lnTo>
                  <a:lnTo>
                    <a:pt x="503" y="284"/>
                  </a:lnTo>
                  <a:lnTo>
                    <a:pt x="518" y="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  <p:sp>
          <p:nvSpPr>
            <p:cNvPr id="251" name="Freeform 66"/>
            <p:cNvSpPr>
              <a:spLocks/>
            </p:cNvSpPr>
            <p:nvPr/>
          </p:nvSpPr>
          <p:spPr bwMode="auto">
            <a:xfrm>
              <a:off x="8259110" y="5080810"/>
              <a:ext cx="423357" cy="274787"/>
            </a:xfrm>
            <a:custGeom>
              <a:avLst/>
              <a:gdLst>
                <a:gd name="T0" fmla="*/ 643 w 643"/>
                <a:gd name="T1" fmla="*/ 378 h 418"/>
                <a:gd name="T2" fmla="*/ 45 w 643"/>
                <a:gd name="T3" fmla="*/ 74 h 418"/>
                <a:gd name="T4" fmla="*/ 57 w 643"/>
                <a:gd name="T5" fmla="*/ 44 h 418"/>
                <a:gd name="T6" fmla="*/ 643 w 643"/>
                <a:gd name="T7" fmla="*/ 221 h 418"/>
                <a:gd name="T8" fmla="*/ 643 w 643"/>
                <a:gd name="T9" fmla="*/ 184 h 418"/>
                <a:gd name="T10" fmla="*/ 37 w 643"/>
                <a:gd name="T11" fmla="*/ 0 h 418"/>
                <a:gd name="T12" fmla="*/ 0 w 643"/>
                <a:gd name="T13" fmla="*/ 90 h 418"/>
                <a:gd name="T14" fmla="*/ 643 w 643"/>
                <a:gd name="T15" fmla="*/ 418 h 418"/>
                <a:gd name="T16" fmla="*/ 643 w 643"/>
                <a:gd name="T17" fmla="*/ 37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3" h="418">
                  <a:moveTo>
                    <a:pt x="643" y="378"/>
                  </a:moveTo>
                  <a:lnTo>
                    <a:pt x="45" y="74"/>
                  </a:lnTo>
                  <a:lnTo>
                    <a:pt x="57" y="44"/>
                  </a:lnTo>
                  <a:lnTo>
                    <a:pt x="643" y="221"/>
                  </a:lnTo>
                  <a:lnTo>
                    <a:pt x="643" y="184"/>
                  </a:lnTo>
                  <a:lnTo>
                    <a:pt x="37" y="0"/>
                  </a:lnTo>
                  <a:lnTo>
                    <a:pt x="0" y="90"/>
                  </a:lnTo>
                  <a:lnTo>
                    <a:pt x="643" y="418"/>
                  </a:lnTo>
                  <a:lnTo>
                    <a:pt x="643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54" name="Group 469"/>
          <p:cNvGrpSpPr/>
          <p:nvPr/>
        </p:nvGrpSpPr>
        <p:grpSpPr>
          <a:xfrm>
            <a:off x="8025668" y="1228659"/>
            <a:ext cx="430450" cy="352725"/>
            <a:chOff x="5346576" y="5552107"/>
            <a:chExt cx="627062" cy="596900"/>
          </a:xfrm>
        </p:grpSpPr>
        <p:sp>
          <p:nvSpPr>
            <p:cNvPr id="255" name="Freeform 142"/>
            <p:cNvSpPr>
              <a:spLocks/>
            </p:cNvSpPr>
            <p:nvPr/>
          </p:nvSpPr>
          <p:spPr bwMode="auto">
            <a:xfrm>
              <a:off x="5749801" y="5598144"/>
              <a:ext cx="176213" cy="177800"/>
            </a:xfrm>
            <a:custGeom>
              <a:avLst/>
              <a:gdLst>
                <a:gd name="T0" fmla="*/ 111 w 111"/>
                <a:gd name="T1" fmla="*/ 110 h 112"/>
                <a:gd name="T2" fmla="*/ 111 w 111"/>
                <a:gd name="T3" fmla="*/ 110 h 112"/>
                <a:gd name="T4" fmla="*/ 111 w 111"/>
                <a:gd name="T5" fmla="*/ 99 h 112"/>
                <a:gd name="T6" fmla="*/ 109 w 111"/>
                <a:gd name="T7" fmla="*/ 89 h 112"/>
                <a:gd name="T8" fmla="*/ 106 w 111"/>
                <a:gd name="T9" fmla="*/ 77 h 112"/>
                <a:gd name="T10" fmla="*/ 102 w 111"/>
                <a:gd name="T11" fmla="*/ 67 h 112"/>
                <a:gd name="T12" fmla="*/ 98 w 111"/>
                <a:gd name="T13" fmla="*/ 57 h 112"/>
                <a:gd name="T14" fmla="*/ 92 w 111"/>
                <a:gd name="T15" fmla="*/ 49 h 112"/>
                <a:gd name="T16" fmla="*/ 86 w 111"/>
                <a:gd name="T17" fmla="*/ 40 h 112"/>
                <a:gd name="T18" fmla="*/ 79 w 111"/>
                <a:gd name="T19" fmla="*/ 31 h 112"/>
                <a:gd name="T20" fmla="*/ 70 w 111"/>
                <a:gd name="T21" fmla="*/ 24 h 112"/>
                <a:gd name="T22" fmla="*/ 62 w 111"/>
                <a:gd name="T23" fmla="*/ 18 h 112"/>
                <a:gd name="T24" fmla="*/ 53 w 111"/>
                <a:gd name="T25" fmla="*/ 13 h 112"/>
                <a:gd name="T26" fmla="*/ 43 w 111"/>
                <a:gd name="T27" fmla="*/ 8 h 112"/>
                <a:gd name="T28" fmla="*/ 33 w 111"/>
                <a:gd name="T29" fmla="*/ 4 h 112"/>
                <a:gd name="T30" fmla="*/ 23 w 111"/>
                <a:gd name="T31" fmla="*/ 1 h 112"/>
                <a:gd name="T32" fmla="*/ 11 w 111"/>
                <a:gd name="T33" fmla="*/ 0 h 112"/>
                <a:gd name="T34" fmla="*/ 0 w 111"/>
                <a:gd name="T35" fmla="*/ 0 h 112"/>
                <a:gd name="T36" fmla="*/ 0 w 111"/>
                <a:gd name="T37" fmla="*/ 0 h 112"/>
                <a:gd name="T38" fmla="*/ 0 w 111"/>
                <a:gd name="T39" fmla="*/ 0 h 112"/>
                <a:gd name="T40" fmla="*/ 0 w 111"/>
                <a:gd name="T41" fmla="*/ 112 h 112"/>
                <a:gd name="T42" fmla="*/ 111 w 111"/>
                <a:gd name="T43" fmla="*/ 112 h 112"/>
                <a:gd name="T44" fmla="*/ 111 w 111"/>
                <a:gd name="T45" fmla="*/ 112 h 112"/>
                <a:gd name="T46" fmla="*/ 111 w 111"/>
                <a:gd name="T47" fmla="*/ 110 h 112"/>
                <a:gd name="T48" fmla="*/ 111 w 111"/>
                <a:gd name="T49" fmla="*/ 1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110"/>
                  </a:moveTo>
                  <a:lnTo>
                    <a:pt x="111" y="110"/>
                  </a:lnTo>
                  <a:lnTo>
                    <a:pt x="111" y="99"/>
                  </a:lnTo>
                  <a:lnTo>
                    <a:pt x="109" y="89"/>
                  </a:lnTo>
                  <a:lnTo>
                    <a:pt x="106" y="77"/>
                  </a:lnTo>
                  <a:lnTo>
                    <a:pt x="102" y="67"/>
                  </a:lnTo>
                  <a:lnTo>
                    <a:pt x="98" y="57"/>
                  </a:lnTo>
                  <a:lnTo>
                    <a:pt x="92" y="49"/>
                  </a:lnTo>
                  <a:lnTo>
                    <a:pt x="86" y="40"/>
                  </a:lnTo>
                  <a:lnTo>
                    <a:pt x="79" y="31"/>
                  </a:lnTo>
                  <a:lnTo>
                    <a:pt x="70" y="24"/>
                  </a:lnTo>
                  <a:lnTo>
                    <a:pt x="62" y="18"/>
                  </a:lnTo>
                  <a:lnTo>
                    <a:pt x="53" y="13"/>
                  </a:lnTo>
                  <a:lnTo>
                    <a:pt x="43" y="8"/>
                  </a:lnTo>
                  <a:lnTo>
                    <a:pt x="33" y="4"/>
                  </a:lnTo>
                  <a:lnTo>
                    <a:pt x="23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11" y="110"/>
                  </a:lnTo>
                  <a:lnTo>
                    <a:pt x="111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56" name="Freeform 143"/>
            <p:cNvSpPr>
              <a:spLocks/>
            </p:cNvSpPr>
            <p:nvPr/>
          </p:nvSpPr>
          <p:spPr bwMode="auto">
            <a:xfrm>
              <a:off x="5719638" y="5791819"/>
              <a:ext cx="206375" cy="11113"/>
            </a:xfrm>
            <a:custGeom>
              <a:avLst/>
              <a:gdLst>
                <a:gd name="T0" fmla="*/ 0 w 130"/>
                <a:gd name="T1" fmla="*/ 7 h 7"/>
                <a:gd name="T2" fmla="*/ 128 w 130"/>
                <a:gd name="T3" fmla="*/ 7 h 7"/>
                <a:gd name="T4" fmla="*/ 128 w 130"/>
                <a:gd name="T5" fmla="*/ 7 h 7"/>
                <a:gd name="T6" fmla="*/ 130 w 130"/>
                <a:gd name="T7" fmla="*/ 0 h 7"/>
                <a:gd name="T8" fmla="*/ 9 w 130"/>
                <a:gd name="T9" fmla="*/ 0 h 7"/>
                <a:gd name="T10" fmla="*/ 0 w 130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0" y="7"/>
                  </a:moveTo>
                  <a:lnTo>
                    <a:pt x="128" y="7"/>
                  </a:lnTo>
                  <a:lnTo>
                    <a:pt x="128" y="7"/>
                  </a:lnTo>
                  <a:lnTo>
                    <a:pt x="130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57" name="Freeform 144"/>
            <p:cNvSpPr>
              <a:spLocks/>
            </p:cNvSpPr>
            <p:nvPr/>
          </p:nvSpPr>
          <p:spPr bwMode="auto">
            <a:xfrm>
              <a:off x="5691063" y="5817219"/>
              <a:ext cx="230188" cy="11113"/>
            </a:xfrm>
            <a:custGeom>
              <a:avLst/>
              <a:gdLst>
                <a:gd name="T0" fmla="*/ 0 w 145"/>
                <a:gd name="T1" fmla="*/ 7 h 7"/>
                <a:gd name="T2" fmla="*/ 142 w 145"/>
                <a:gd name="T3" fmla="*/ 7 h 7"/>
                <a:gd name="T4" fmla="*/ 142 w 145"/>
                <a:gd name="T5" fmla="*/ 7 h 7"/>
                <a:gd name="T6" fmla="*/ 145 w 145"/>
                <a:gd name="T7" fmla="*/ 0 h 7"/>
                <a:gd name="T8" fmla="*/ 8 w 145"/>
                <a:gd name="T9" fmla="*/ 0 h 7"/>
                <a:gd name="T10" fmla="*/ 0 w 14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7">
                  <a:moveTo>
                    <a:pt x="0" y="7"/>
                  </a:moveTo>
                  <a:lnTo>
                    <a:pt x="142" y="7"/>
                  </a:lnTo>
                  <a:lnTo>
                    <a:pt x="142" y="7"/>
                  </a:lnTo>
                  <a:lnTo>
                    <a:pt x="145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58" name="Freeform 145"/>
            <p:cNvSpPr>
              <a:spLocks/>
            </p:cNvSpPr>
            <p:nvPr/>
          </p:nvSpPr>
          <p:spPr bwMode="auto">
            <a:xfrm>
              <a:off x="5662488" y="5841032"/>
              <a:ext cx="249238" cy="12700"/>
            </a:xfrm>
            <a:custGeom>
              <a:avLst/>
              <a:gdLst>
                <a:gd name="T0" fmla="*/ 0 w 157"/>
                <a:gd name="T1" fmla="*/ 8 h 8"/>
                <a:gd name="T2" fmla="*/ 154 w 157"/>
                <a:gd name="T3" fmla="*/ 8 h 8"/>
                <a:gd name="T4" fmla="*/ 154 w 157"/>
                <a:gd name="T5" fmla="*/ 8 h 8"/>
                <a:gd name="T6" fmla="*/ 157 w 157"/>
                <a:gd name="T7" fmla="*/ 0 h 8"/>
                <a:gd name="T8" fmla="*/ 9 w 157"/>
                <a:gd name="T9" fmla="*/ 0 h 8"/>
                <a:gd name="T10" fmla="*/ 0 w 15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8">
                  <a:moveTo>
                    <a:pt x="0" y="8"/>
                  </a:moveTo>
                  <a:lnTo>
                    <a:pt x="154" y="8"/>
                  </a:lnTo>
                  <a:lnTo>
                    <a:pt x="154" y="8"/>
                  </a:lnTo>
                  <a:lnTo>
                    <a:pt x="157" y="0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59" name="Freeform 146"/>
            <p:cNvSpPr>
              <a:spLocks/>
            </p:cNvSpPr>
            <p:nvPr/>
          </p:nvSpPr>
          <p:spPr bwMode="auto">
            <a:xfrm>
              <a:off x="5633913" y="5866432"/>
              <a:ext cx="263525" cy="11113"/>
            </a:xfrm>
            <a:custGeom>
              <a:avLst/>
              <a:gdLst>
                <a:gd name="T0" fmla="*/ 0 w 166"/>
                <a:gd name="T1" fmla="*/ 7 h 7"/>
                <a:gd name="T2" fmla="*/ 162 w 166"/>
                <a:gd name="T3" fmla="*/ 7 h 7"/>
                <a:gd name="T4" fmla="*/ 162 w 166"/>
                <a:gd name="T5" fmla="*/ 7 h 7"/>
                <a:gd name="T6" fmla="*/ 166 w 166"/>
                <a:gd name="T7" fmla="*/ 0 h 7"/>
                <a:gd name="T8" fmla="*/ 8 w 166"/>
                <a:gd name="T9" fmla="*/ 0 h 7"/>
                <a:gd name="T10" fmla="*/ 0 w 16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7">
                  <a:moveTo>
                    <a:pt x="0" y="7"/>
                  </a:moveTo>
                  <a:lnTo>
                    <a:pt x="162" y="7"/>
                  </a:lnTo>
                  <a:lnTo>
                    <a:pt x="162" y="7"/>
                  </a:lnTo>
                  <a:lnTo>
                    <a:pt x="166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60" name="Freeform 147"/>
            <p:cNvSpPr>
              <a:spLocks/>
            </p:cNvSpPr>
            <p:nvPr/>
          </p:nvSpPr>
          <p:spPr bwMode="auto">
            <a:xfrm>
              <a:off x="5641851" y="5917232"/>
              <a:ext cx="211138" cy="11113"/>
            </a:xfrm>
            <a:custGeom>
              <a:avLst/>
              <a:gdLst>
                <a:gd name="T0" fmla="*/ 133 w 133"/>
                <a:gd name="T1" fmla="*/ 0 h 7"/>
                <a:gd name="T2" fmla="*/ 0 w 133"/>
                <a:gd name="T3" fmla="*/ 0 h 7"/>
                <a:gd name="T4" fmla="*/ 0 w 133"/>
                <a:gd name="T5" fmla="*/ 0 h 7"/>
                <a:gd name="T6" fmla="*/ 12 w 133"/>
                <a:gd name="T7" fmla="*/ 7 h 7"/>
                <a:gd name="T8" fmla="*/ 123 w 133"/>
                <a:gd name="T9" fmla="*/ 7 h 7"/>
                <a:gd name="T10" fmla="*/ 123 w 133"/>
                <a:gd name="T11" fmla="*/ 7 h 7"/>
                <a:gd name="T12" fmla="*/ 133 w 133"/>
                <a:gd name="T13" fmla="*/ 0 h 7"/>
                <a:gd name="T14" fmla="*/ 133 w 13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7">
                  <a:moveTo>
                    <a:pt x="13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61" name="Freeform 148"/>
            <p:cNvSpPr>
              <a:spLocks/>
            </p:cNvSpPr>
            <p:nvPr/>
          </p:nvSpPr>
          <p:spPr bwMode="auto">
            <a:xfrm>
              <a:off x="5618038" y="5891832"/>
              <a:ext cx="261938" cy="11113"/>
            </a:xfrm>
            <a:custGeom>
              <a:avLst/>
              <a:gdLst>
                <a:gd name="T0" fmla="*/ 0 w 165"/>
                <a:gd name="T1" fmla="*/ 0 h 7"/>
                <a:gd name="T2" fmla="*/ 0 w 165"/>
                <a:gd name="T3" fmla="*/ 0 h 7"/>
                <a:gd name="T4" fmla="*/ 5 w 165"/>
                <a:gd name="T5" fmla="*/ 7 h 7"/>
                <a:gd name="T6" fmla="*/ 158 w 165"/>
                <a:gd name="T7" fmla="*/ 7 h 7"/>
                <a:gd name="T8" fmla="*/ 158 w 165"/>
                <a:gd name="T9" fmla="*/ 7 h 7"/>
                <a:gd name="T10" fmla="*/ 165 w 165"/>
                <a:gd name="T11" fmla="*/ 0 h 7"/>
                <a:gd name="T12" fmla="*/ 1 w 165"/>
                <a:gd name="T13" fmla="*/ 0 h 7"/>
                <a:gd name="T14" fmla="*/ 0 w 16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65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62" name="Freeform 149"/>
            <p:cNvSpPr>
              <a:spLocks/>
            </p:cNvSpPr>
            <p:nvPr/>
          </p:nvSpPr>
          <p:spPr bwMode="auto">
            <a:xfrm>
              <a:off x="5692651" y="5942632"/>
              <a:ext cx="115888" cy="7938"/>
            </a:xfrm>
            <a:custGeom>
              <a:avLst/>
              <a:gdLst>
                <a:gd name="T0" fmla="*/ 73 w 73"/>
                <a:gd name="T1" fmla="*/ 0 h 5"/>
                <a:gd name="T2" fmla="*/ 0 w 73"/>
                <a:gd name="T3" fmla="*/ 0 h 5"/>
                <a:gd name="T4" fmla="*/ 0 w 73"/>
                <a:gd name="T5" fmla="*/ 0 h 5"/>
                <a:gd name="T6" fmla="*/ 14 w 73"/>
                <a:gd name="T7" fmla="*/ 3 h 5"/>
                <a:gd name="T8" fmla="*/ 30 w 73"/>
                <a:gd name="T9" fmla="*/ 5 h 5"/>
                <a:gd name="T10" fmla="*/ 30 w 73"/>
                <a:gd name="T11" fmla="*/ 5 h 5"/>
                <a:gd name="T12" fmla="*/ 42 w 73"/>
                <a:gd name="T13" fmla="*/ 5 h 5"/>
                <a:gd name="T14" fmla="*/ 52 w 73"/>
                <a:gd name="T15" fmla="*/ 4 h 5"/>
                <a:gd name="T16" fmla="*/ 63 w 73"/>
                <a:gd name="T17" fmla="*/ 3 h 5"/>
                <a:gd name="T18" fmla="*/ 73 w 73"/>
                <a:gd name="T19" fmla="*/ 0 h 5"/>
                <a:gd name="T20" fmla="*/ 73 w 7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5">
                  <a:moveTo>
                    <a:pt x="7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42" y="5"/>
                  </a:lnTo>
                  <a:lnTo>
                    <a:pt x="52" y="4"/>
                  </a:lnTo>
                  <a:lnTo>
                    <a:pt x="63" y="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63" name="Freeform 150"/>
            <p:cNvSpPr>
              <a:spLocks/>
            </p:cNvSpPr>
            <p:nvPr/>
          </p:nvSpPr>
          <p:spPr bwMode="auto">
            <a:xfrm>
              <a:off x="5525963" y="5552107"/>
              <a:ext cx="447675" cy="444500"/>
            </a:xfrm>
            <a:custGeom>
              <a:avLst/>
              <a:gdLst>
                <a:gd name="T0" fmla="*/ 127 w 282"/>
                <a:gd name="T1" fmla="*/ 0 h 280"/>
                <a:gd name="T2" fmla="*/ 86 w 282"/>
                <a:gd name="T3" fmla="*/ 10 h 280"/>
                <a:gd name="T4" fmla="*/ 52 w 282"/>
                <a:gd name="T5" fmla="*/ 32 h 280"/>
                <a:gd name="T6" fmla="*/ 25 w 282"/>
                <a:gd name="T7" fmla="*/ 62 h 280"/>
                <a:gd name="T8" fmla="*/ 7 w 282"/>
                <a:gd name="T9" fmla="*/ 98 h 280"/>
                <a:gd name="T10" fmla="*/ 0 w 282"/>
                <a:gd name="T11" fmla="*/ 139 h 280"/>
                <a:gd name="T12" fmla="*/ 6 w 282"/>
                <a:gd name="T13" fmla="*/ 175 h 280"/>
                <a:gd name="T14" fmla="*/ 20 w 282"/>
                <a:gd name="T15" fmla="*/ 155 h 280"/>
                <a:gd name="T16" fmla="*/ 20 w 282"/>
                <a:gd name="T17" fmla="*/ 128 h 280"/>
                <a:gd name="T18" fmla="*/ 29 w 282"/>
                <a:gd name="T19" fmla="*/ 92 h 280"/>
                <a:gd name="T20" fmla="*/ 48 w 282"/>
                <a:gd name="T21" fmla="*/ 62 h 280"/>
                <a:gd name="T22" fmla="*/ 73 w 282"/>
                <a:gd name="T23" fmla="*/ 39 h 280"/>
                <a:gd name="T24" fmla="*/ 105 w 282"/>
                <a:gd name="T25" fmla="*/ 24 h 280"/>
                <a:gd name="T26" fmla="*/ 141 w 282"/>
                <a:gd name="T27" fmla="*/ 19 h 280"/>
                <a:gd name="T28" fmla="*/ 165 w 282"/>
                <a:gd name="T29" fmla="*/ 20 h 280"/>
                <a:gd name="T30" fmla="*/ 198 w 282"/>
                <a:gd name="T31" fmla="*/ 33 h 280"/>
                <a:gd name="T32" fmla="*/ 227 w 282"/>
                <a:gd name="T33" fmla="*/ 53 h 280"/>
                <a:gd name="T34" fmla="*/ 247 w 282"/>
                <a:gd name="T35" fmla="*/ 82 h 280"/>
                <a:gd name="T36" fmla="*/ 260 w 282"/>
                <a:gd name="T37" fmla="*/ 115 h 280"/>
                <a:gd name="T38" fmla="*/ 262 w 282"/>
                <a:gd name="T39" fmla="*/ 139 h 280"/>
                <a:gd name="T40" fmla="*/ 257 w 282"/>
                <a:gd name="T41" fmla="*/ 175 h 280"/>
                <a:gd name="T42" fmla="*/ 242 w 282"/>
                <a:gd name="T43" fmla="*/ 207 h 280"/>
                <a:gd name="T44" fmla="*/ 219 w 282"/>
                <a:gd name="T45" fmla="*/ 233 h 280"/>
                <a:gd name="T46" fmla="*/ 188 w 282"/>
                <a:gd name="T47" fmla="*/ 251 h 280"/>
                <a:gd name="T48" fmla="*/ 154 w 282"/>
                <a:gd name="T49" fmla="*/ 260 h 280"/>
                <a:gd name="T50" fmla="*/ 125 w 282"/>
                <a:gd name="T51" fmla="*/ 260 h 280"/>
                <a:gd name="T52" fmla="*/ 85 w 282"/>
                <a:gd name="T53" fmla="*/ 247 h 280"/>
                <a:gd name="T54" fmla="*/ 50 w 282"/>
                <a:gd name="T55" fmla="*/ 221 h 280"/>
                <a:gd name="T56" fmla="*/ 23 w 282"/>
                <a:gd name="T57" fmla="*/ 216 h 280"/>
                <a:gd name="T58" fmla="*/ 58 w 282"/>
                <a:gd name="T59" fmla="*/ 253 h 280"/>
                <a:gd name="T60" fmla="*/ 105 w 282"/>
                <a:gd name="T61" fmla="*/ 276 h 280"/>
                <a:gd name="T62" fmla="*/ 141 w 282"/>
                <a:gd name="T63" fmla="*/ 280 h 280"/>
                <a:gd name="T64" fmla="*/ 183 w 282"/>
                <a:gd name="T65" fmla="*/ 273 h 280"/>
                <a:gd name="T66" fmla="*/ 219 w 282"/>
                <a:gd name="T67" fmla="*/ 256 h 280"/>
                <a:gd name="T68" fmla="*/ 249 w 282"/>
                <a:gd name="T69" fmla="*/ 228 h 280"/>
                <a:gd name="T70" fmla="*/ 270 w 282"/>
                <a:gd name="T71" fmla="*/ 194 h 280"/>
                <a:gd name="T72" fmla="*/ 280 w 282"/>
                <a:gd name="T73" fmla="*/ 154 h 280"/>
                <a:gd name="T74" fmla="*/ 280 w 282"/>
                <a:gd name="T75" fmla="*/ 125 h 280"/>
                <a:gd name="T76" fmla="*/ 270 w 282"/>
                <a:gd name="T77" fmla="*/ 85 h 280"/>
                <a:gd name="T78" fmla="*/ 249 w 282"/>
                <a:gd name="T79" fmla="*/ 50 h 280"/>
                <a:gd name="T80" fmla="*/ 219 w 282"/>
                <a:gd name="T81" fmla="*/ 23 h 280"/>
                <a:gd name="T82" fmla="*/ 183 w 282"/>
                <a:gd name="T83" fmla="*/ 6 h 280"/>
                <a:gd name="T84" fmla="*/ 141 w 282"/>
                <a:gd name="T8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" h="280">
                  <a:moveTo>
                    <a:pt x="141" y="0"/>
                  </a:moveTo>
                  <a:lnTo>
                    <a:pt x="141" y="0"/>
                  </a:lnTo>
                  <a:lnTo>
                    <a:pt x="127" y="0"/>
                  </a:lnTo>
                  <a:lnTo>
                    <a:pt x="112" y="1"/>
                  </a:lnTo>
                  <a:lnTo>
                    <a:pt x="99" y="6"/>
                  </a:lnTo>
                  <a:lnTo>
                    <a:pt x="86" y="10"/>
                  </a:lnTo>
                  <a:lnTo>
                    <a:pt x="73" y="16"/>
                  </a:lnTo>
                  <a:lnTo>
                    <a:pt x="62" y="23"/>
                  </a:lnTo>
                  <a:lnTo>
                    <a:pt x="52" y="32"/>
                  </a:lnTo>
                  <a:lnTo>
                    <a:pt x="42" y="40"/>
                  </a:lnTo>
                  <a:lnTo>
                    <a:pt x="33" y="50"/>
                  </a:lnTo>
                  <a:lnTo>
                    <a:pt x="25" y="62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2"/>
                  </a:lnTo>
                  <a:lnTo>
                    <a:pt x="2" y="12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58"/>
                  </a:lnTo>
                  <a:lnTo>
                    <a:pt x="6" y="175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0" y="155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20" y="128"/>
                  </a:lnTo>
                  <a:lnTo>
                    <a:pt x="22" y="115"/>
                  </a:lnTo>
                  <a:lnTo>
                    <a:pt x="25" y="103"/>
                  </a:lnTo>
                  <a:lnTo>
                    <a:pt x="29" y="92"/>
                  </a:lnTo>
                  <a:lnTo>
                    <a:pt x="35" y="82"/>
                  </a:lnTo>
                  <a:lnTo>
                    <a:pt x="40" y="72"/>
                  </a:lnTo>
                  <a:lnTo>
                    <a:pt x="48" y="62"/>
                  </a:lnTo>
                  <a:lnTo>
                    <a:pt x="55" y="53"/>
                  </a:lnTo>
                  <a:lnTo>
                    <a:pt x="63" y="46"/>
                  </a:lnTo>
                  <a:lnTo>
                    <a:pt x="73" y="39"/>
                  </a:lnTo>
                  <a:lnTo>
                    <a:pt x="84" y="33"/>
                  </a:lnTo>
                  <a:lnTo>
                    <a:pt x="94" y="27"/>
                  </a:lnTo>
                  <a:lnTo>
                    <a:pt x="105" y="24"/>
                  </a:lnTo>
                  <a:lnTo>
                    <a:pt x="117" y="20"/>
                  </a:lnTo>
                  <a:lnTo>
                    <a:pt x="128" y="19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54" y="19"/>
                  </a:lnTo>
                  <a:lnTo>
                    <a:pt x="165" y="20"/>
                  </a:lnTo>
                  <a:lnTo>
                    <a:pt x="177" y="24"/>
                  </a:lnTo>
                  <a:lnTo>
                    <a:pt x="188" y="27"/>
                  </a:lnTo>
                  <a:lnTo>
                    <a:pt x="198" y="33"/>
                  </a:lnTo>
                  <a:lnTo>
                    <a:pt x="209" y="39"/>
                  </a:lnTo>
                  <a:lnTo>
                    <a:pt x="219" y="46"/>
                  </a:lnTo>
                  <a:lnTo>
                    <a:pt x="227" y="53"/>
                  </a:lnTo>
                  <a:lnTo>
                    <a:pt x="234" y="62"/>
                  </a:lnTo>
                  <a:lnTo>
                    <a:pt x="242" y="72"/>
                  </a:lnTo>
                  <a:lnTo>
                    <a:pt x="247" y="82"/>
                  </a:lnTo>
                  <a:lnTo>
                    <a:pt x="253" y="92"/>
                  </a:lnTo>
                  <a:lnTo>
                    <a:pt x="257" y="103"/>
                  </a:lnTo>
                  <a:lnTo>
                    <a:pt x="260" y="115"/>
                  </a:lnTo>
                  <a:lnTo>
                    <a:pt x="262" y="128"/>
                  </a:lnTo>
                  <a:lnTo>
                    <a:pt x="262" y="139"/>
                  </a:lnTo>
                  <a:lnTo>
                    <a:pt x="262" y="139"/>
                  </a:lnTo>
                  <a:lnTo>
                    <a:pt x="262" y="152"/>
                  </a:lnTo>
                  <a:lnTo>
                    <a:pt x="260" y="164"/>
                  </a:lnTo>
                  <a:lnTo>
                    <a:pt x="257" y="175"/>
                  </a:lnTo>
                  <a:lnTo>
                    <a:pt x="253" y="187"/>
                  </a:lnTo>
                  <a:lnTo>
                    <a:pt x="247" y="197"/>
                  </a:lnTo>
                  <a:lnTo>
                    <a:pt x="242" y="207"/>
                  </a:lnTo>
                  <a:lnTo>
                    <a:pt x="234" y="217"/>
                  </a:lnTo>
                  <a:lnTo>
                    <a:pt x="227" y="226"/>
                  </a:lnTo>
                  <a:lnTo>
                    <a:pt x="219" y="233"/>
                  </a:lnTo>
                  <a:lnTo>
                    <a:pt x="209" y="240"/>
                  </a:lnTo>
                  <a:lnTo>
                    <a:pt x="198" y="247"/>
                  </a:lnTo>
                  <a:lnTo>
                    <a:pt x="188" y="251"/>
                  </a:lnTo>
                  <a:lnTo>
                    <a:pt x="177" y="256"/>
                  </a:lnTo>
                  <a:lnTo>
                    <a:pt x="165" y="259"/>
                  </a:lnTo>
                  <a:lnTo>
                    <a:pt x="154" y="260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25" y="260"/>
                  </a:lnTo>
                  <a:lnTo>
                    <a:pt x="111" y="257"/>
                  </a:lnTo>
                  <a:lnTo>
                    <a:pt x="98" y="253"/>
                  </a:lnTo>
                  <a:lnTo>
                    <a:pt x="85" y="247"/>
                  </a:lnTo>
                  <a:lnTo>
                    <a:pt x="72" y="240"/>
                  </a:lnTo>
                  <a:lnTo>
                    <a:pt x="62" y="231"/>
                  </a:lnTo>
                  <a:lnTo>
                    <a:pt x="50" y="221"/>
                  </a:lnTo>
                  <a:lnTo>
                    <a:pt x="42" y="210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33" y="230"/>
                  </a:lnTo>
                  <a:lnTo>
                    <a:pt x="45" y="241"/>
                  </a:lnTo>
                  <a:lnTo>
                    <a:pt x="58" y="253"/>
                  </a:lnTo>
                  <a:lnTo>
                    <a:pt x="73" y="263"/>
                  </a:lnTo>
                  <a:lnTo>
                    <a:pt x="88" y="270"/>
                  </a:lnTo>
                  <a:lnTo>
                    <a:pt x="105" y="276"/>
                  </a:lnTo>
                  <a:lnTo>
                    <a:pt x="122" y="279"/>
                  </a:lnTo>
                  <a:lnTo>
                    <a:pt x="141" y="280"/>
                  </a:lnTo>
                  <a:lnTo>
                    <a:pt x="141" y="280"/>
                  </a:lnTo>
                  <a:lnTo>
                    <a:pt x="155" y="279"/>
                  </a:lnTo>
                  <a:lnTo>
                    <a:pt x="170" y="277"/>
                  </a:lnTo>
                  <a:lnTo>
                    <a:pt x="183" y="273"/>
                  </a:lnTo>
                  <a:lnTo>
                    <a:pt x="196" y="269"/>
                  </a:lnTo>
                  <a:lnTo>
                    <a:pt x="207" y="263"/>
                  </a:lnTo>
                  <a:lnTo>
                    <a:pt x="219" y="256"/>
                  </a:lnTo>
                  <a:lnTo>
                    <a:pt x="230" y="247"/>
                  </a:lnTo>
                  <a:lnTo>
                    <a:pt x="240" y="239"/>
                  </a:lnTo>
                  <a:lnTo>
                    <a:pt x="249" y="228"/>
                  </a:lnTo>
                  <a:lnTo>
                    <a:pt x="257" y="218"/>
                  </a:lnTo>
                  <a:lnTo>
                    <a:pt x="265" y="207"/>
                  </a:lnTo>
                  <a:lnTo>
                    <a:pt x="270" y="194"/>
                  </a:lnTo>
                  <a:lnTo>
                    <a:pt x="275" y="181"/>
                  </a:lnTo>
                  <a:lnTo>
                    <a:pt x="279" y="168"/>
                  </a:lnTo>
                  <a:lnTo>
                    <a:pt x="280" y="154"/>
                  </a:lnTo>
                  <a:lnTo>
                    <a:pt x="282" y="139"/>
                  </a:lnTo>
                  <a:lnTo>
                    <a:pt x="282" y="139"/>
                  </a:lnTo>
                  <a:lnTo>
                    <a:pt x="280" y="125"/>
                  </a:lnTo>
                  <a:lnTo>
                    <a:pt x="279" y="112"/>
                  </a:lnTo>
                  <a:lnTo>
                    <a:pt x="275" y="98"/>
                  </a:lnTo>
                  <a:lnTo>
                    <a:pt x="270" y="85"/>
                  </a:lnTo>
                  <a:lnTo>
                    <a:pt x="265" y="73"/>
                  </a:lnTo>
                  <a:lnTo>
                    <a:pt x="257" y="62"/>
                  </a:lnTo>
                  <a:lnTo>
                    <a:pt x="249" y="50"/>
                  </a:lnTo>
                  <a:lnTo>
                    <a:pt x="240" y="40"/>
                  </a:lnTo>
                  <a:lnTo>
                    <a:pt x="230" y="32"/>
                  </a:lnTo>
                  <a:lnTo>
                    <a:pt x="219" y="23"/>
                  </a:lnTo>
                  <a:lnTo>
                    <a:pt x="207" y="16"/>
                  </a:lnTo>
                  <a:lnTo>
                    <a:pt x="196" y="10"/>
                  </a:lnTo>
                  <a:lnTo>
                    <a:pt x="183" y="6"/>
                  </a:lnTo>
                  <a:lnTo>
                    <a:pt x="170" y="1"/>
                  </a:lnTo>
                  <a:lnTo>
                    <a:pt x="155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64" name="Freeform 151"/>
            <p:cNvSpPr>
              <a:spLocks/>
            </p:cNvSpPr>
            <p:nvPr/>
          </p:nvSpPr>
          <p:spPr bwMode="auto">
            <a:xfrm>
              <a:off x="5468813" y="5834682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65" name="Freeform 152"/>
            <p:cNvSpPr>
              <a:spLocks/>
            </p:cNvSpPr>
            <p:nvPr/>
          </p:nvSpPr>
          <p:spPr bwMode="auto">
            <a:xfrm>
              <a:off x="5389438" y="5728319"/>
              <a:ext cx="88900" cy="88900"/>
            </a:xfrm>
            <a:custGeom>
              <a:avLst/>
              <a:gdLst>
                <a:gd name="T0" fmla="*/ 27 w 56"/>
                <a:gd name="T1" fmla="*/ 56 h 56"/>
                <a:gd name="T2" fmla="*/ 27 w 56"/>
                <a:gd name="T3" fmla="*/ 56 h 56"/>
                <a:gd name="T4" fmla="*/ 33 w 56"/>
                <a:gd name="T5" fmla="*/ 56 h 56"/>
                <a:gd name="T6" fmla="*/ 39 w 56"/>
                <a:gd name="T7" fmla="*/ 53 h 56"/>
                <a:gd name="T8" fmla="*/ 43 w 56"/>
                <a:gd name="T9" fmla="*/ 51 h 56"/>
                <a:gd name="T10" fmla="*/ 47 w 56"/>
                <a:gd name="T11" fmla="*/ 47 h 56"/>
                <a:gd name="T12" fmla="*/ 52 w 56"/>
                <a:gd name="T13" fmla="*/ 43 h 56"/>
                <a:gd name="T14" fmla="*/ 53 w 56"/>
                <a:gd name="T15" fmla="*/ 38 h 56"/>
                <a:gd name="T16" fmla="*/ 56 w 56"/>
                <a:gd name="T17" fmla="*/ 33 h 56"/>
                <a:gd name="T18" fmla="*/ 56 w 56"/>
                <a:gd name="T19" fmla="*/ 27 h 56"/>
                <a:gd name="T20" fmla="*/ 56 w 56"/>
                <a:gd name="T21" fmla="*/ 27 h 56"/>
                <a:gd name="T22" fmla="*/ 56 w 56"/>
                <a:gd name="T23" fmla="*/ 21 h 56"/>
                <a:gd name="T24" fmla="*/ 53 w 56"/>
                <a:gd name="T25" fmla="*/ 17 h 56"/>
                <a:gd name="T26" fmla="*/ 52 w 56"/>
                <a:gd name="T27" fmla="*/ 11 h 56"/>
                <a:gd name="T28" fmla="*/ 47 w 56"/>
                <a:gd name="T29" fmla="*/ 8 h 56"/>
                <a:gd name="T30" fmla="*/ 43 w 56"/>
                <a:gd name="T31" fmla="*/ 4 h 56"/>
                <a:gd name="T32" fmla="*/ 39 w 56"/>
                <a:gd name="T33" fmla="*/ 1 h 56"/>
                <a:gd name="T34" fmla="*/ 33 w 56"/>
                <a:gd name="T35" fmla="*/ 0 h 56"/>
                <a:gd name="T36" fmla="*/ 27 w 56"/>
                <a:gd name="T37" fmla="*/ 0 h 56"/>
                <a:gd name="T38" fmla="*/ 27 w 56"/>
                <a:gd name="T39" fmla="*/ 0 h 56"/>
                <a:gd name="T40" fmla="*/ 21 w 56"/>
                <a:gd name="T41" fmla="*/ 0 h 56"/>
                <a:gd name="T42" fmla="*/ 17 w 56"/>
                <a:gd name="T43" fmla="*/ 1 h 56"/>
                <a:gd name="T44" fmla="*/ 11 w 56"/>
                <a:gd name="T45" fmla="*/ 4 h 56"/>
                <a:gd name="T46" fmla="*/ 7 w 56"/>
                <a:gd name="T47" fmla="*/ 8 h 56"/>
                <a:gd name="T48" fmla="*/ 4 w 56"/>
                <a:gd name="T49" fmla="*/ 11 h 56"/>
                <a:gd name="T50" fmla="*/ 1 w 56"/>
                <a:gd name="T51" fmla="*/ 17 h 56"/>
                <a:gd name="T52" fmla="*/ 0 w 56"/>
                <a:gd name="T53" fmla="*/ 21 h 56"/>
                <a:gd name="T54" fmla="*/ 0 w 56"/>
                <a:gd name="T55" fmla="*/ 27 h 56"/>
                <a:gd name="T56" fmla="*/ 0 w 56"/>
                <a:gd name="T57" fmla="*/ 27 h 56"/>
                <a:gd name="T58" fmla="*/ 0 w 56"/>
                <a:gd name="T59" fmla="*/ 33 h 56"/>
                <a:gd name="T60" fmla="*/ 1 w 56"/>
                <a:gd name="T61" fmla="*/ 38 h 56"/>
                <a:gd name="T62" fmla="*/ 4 w 56"/>
                <a:gd name="T63" fmla="*/ 43 h 56"/>
                <a:gd name="T64" fmla="*/ 7 w 56"/>
                <a:gd name="T65" fmla="*/ 47 h 56"/>
                <a:gd name="T66" fmla="*/ 11 w 56"/>
                <a:gd name="T67" fmla="*/ 51 h 56"/>
                <a:gd name="T68" fmla="*/ 17 w 56"/>
                <a:gd name="T69" fmla="*/ 53 h 56"/>
                <a:gd name="T70" fmla="*/ 21 w 56"/>
                <a:gd name="T71" fmla="*/ 56 h 56"/>
                <a:gd name="T72" fmla="*/ 27 w 56"/>
                <a:gd name="T73" fmla="*/ 56 h 56"/>
                <a:gd name="T74" fmla="*/ 27 w 56"/>
                <a:gd name="T7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27" y="56"/>
                  </a:moveTo>
                  <a:lnTo>
                    <a:pt x="27" y="56"/>
                  </a:lnTo>
                  <a:lnTo>
                    <a:pt x="33" y="56"/>
                  </a:lnTo>
                  <a:lnTo>
                    <a:pt x="39" y="53"/>
                  </a:lnTo>
                  <a:lnTo>
                    <a:pt x="43" y="51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3" y="38"/>
                  </a:lnTo>
                  <a:lnTo>
                    <a:pt x="56" y="33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2" y="11"/>
                  </a:lnTo>
                  <a:lnTo>
                    <a:pt x="47" y="8"/>
                  </a:lnTo>
                  <a:lnTo>
                    <a:pt x="43" y="4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8"/>
                  </a:lnTo>
                  <a:lnTo>
                    <a:pt x="4" y="43"/>
                  </a:lnTo>
                  <a:lnTo>
                    <a:pt x="7" y="47"/>
                  </a:lnTo>
                  <a:lnTo>
                    <a:pt x="11" y="51"/>
                  </a:lnTo>
                  <a:lnTo>
                    <a:pt x="17" y="53"/>
                  </a:lnTo>
                  <a:lnTo>
                    <a:pt x="21" y="56"/>
                  </a:lnTo>
                  <a:lnTo>
                    <a:pt x="27" y="56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266" name="Freeform 153"/>
            <p:cNvSpPr>
              <a:spLocks/>
            </p:cNvSpPr>
            <p:nvPr/>
          </p:nvSpPr>
          <p:spPr bwMode="auto">
            <a:xfrm>
              <a:off x="5346576" y="5804519"/>
              <a:ext cx="258763" cy="344488"/>
            </a:xfrm>
            <a:custGeom>
              <a:avLst/>
              <a:gdLst>
                <a:gd name="T0" fmla="*/ 163 w 163"/>
                <a:gd name="T1" fmla="*/ 12 h 217"/>
                <a:gd name="T2" fmla="*/ 163 w 163"/>
                <a:gd name="T3" fmla="*/ 12 h 217"/>
                <a:gd name="T4" fmla="*/ 161 w 163"/>
                <a:gd name="T5" fmla="*/ 6 h 217"/>
                <a:gd name="T6" fmla="*/ 155 w 163"/>
                <a:gd name="T7" fmla="*/ 2 h 217"/>
                <a:gd name="T8" fmla="*/ 149 w 163"/>
                <a:gd name="T9" fmla="*/ 0 h 217"/>
                <a:gd name="T10" fmla="*/ 140 w 163"/>
                <a:gd name="T11" fmla="*/ 2 h 217"/>
                <a:gd name="T12" fmla="*/ 79 w 163"/>
                <a:gd name="T13" fmla="*/ 19 h 217"/>
                <a:gd name="T14" fmla="*/ 77 w 163"/>
                <a:gd name="T15" fmla="*/ 19 h 217"/>
                <a:gd name="T16" fmla="*/ 54 w 163"/>
                <a:gd name="T17" fmla="*/ 41 h 217"/>
                <a:gd name="T18" fmla="*/ 54 w 163"/>
                <a:gd name="T19" fmla="*/ 42 h 217"/>
                <a:gd name="T20" fmla="*/ 31 w 163"/>
                <a:gd name="T21" fmla="*/ 19 h 217"/>
                <a:gd name="T22" fmla="*/ 23 w 163"/>
                <a:gd name="T23" fmla="*/ 19 h 217"/>
                <a:gd name="T24" fmla="*/ 23 w 163"/>
                <a:gd name="T25" fmla="*/ 19 h 217"/>
                <a:gd name="T26" fmla="*/ 18 w 163"/>
                <a:gd name="T27" fmla="*/ 19 h 217"/>
                <a:gd name="T28" fmla="*/ 14 w 163"/>
                <a:gd name="T29" fmla="*/ 21 h 217"/>
                <a:gd name="T30" fmla="*/ 7 w 163"/>
                <a:gd name="T31" fmla="*/ 25 h 217"/>
                <a:gd name="T32" fmla="*/ 2 w 163"/>
                <a:gd name="T33" fmla="*/ 32 h 217"/>
                <a:gd name="T34" fmla="*/ 1 w 163"/>
                <a:gd name="T35" fmla="*/ 36 h 217"/>
                <a:gd name="T36" fmla="*/ 0 w 163"/>
                <a:gd name="T37" fmla="*/ 41 h 217"/>
                <a:gd name="T38" fmla="*/ 0 w 163"/>
                <a:gd name="T39" fmla="*/ 91 h 217"/>
                <a:gd name="T40" fmla="*/ 0 w 163"/>
                <a:gd name="T41" fmla="*/ 91 h 217"/>
                <a:gd name="T42" fmla="*/ 1 w 163"/>
                <a:gd name="T43" fmla="*/ 97 h 217"/>
                <a:gd name="T44" fmla="*/ 2 w 163"/>
                <a:gd name="T45" fmla="*/ 101 h 217"/>
                <a:gd name="T46" fmla="*/ 7 w 163"/>
                <a:gd name="T47" fmla="*/ 108 h 217"/>
                <a:gd name="T48" fmla="*/ 14 w 163"/>
                <a:gd name="T49" fmla="*/ 113 h 217"/>
                <a:gd name="T50" fmla="*/ 18 w 163"/>
                <a:gd name="T51" fmla="*/ 114 h 217"/>
                <a:gd name="T52" fmla="*/ 23 w 163"/>
                <a:gd name="T53" fmla="*/ 114 h 217"/>
                <a:gd name="T54" fmla="*/ 24 w 163"/>
                <a:gd name="T55" fmla="*/ 114 h 217"/>
                <a:gd name="T56" fmla="*/ 24 w 163"/>
                <a:gd name="T57" fmla="*/ 114 h 217"/>
                <a:gd name="T58" fmla="*/ 23 w 163"/>
                <a:gd name="T59" fmla="*/ 120 h 217"/>
                <a:gd name="T60" fmla="*/ 23 w 163"/>
                <a:gd name="T61" fmla="*/ 202 h 217"/>
                <a:gd name="T62" fmla="*/ 23 w 163"/>
                <a:gd name="T63" fmla="*/ 202 h 217"/>
                <a:gd name="T64" fmla="*/ 24 w 163"/>
                <a:gd name="T65" fmla="*/ 207 h 217"/>
                <a:gd name="T66" fmla="*/ 27 w 163"/>
                <a:gd name="T67" fmla="*/ 213 h 217"/>
                <a:gd name="T68" fmla="*/ 33 w 163"/>
                <a:gd name="T69" fmla="*/ 216 h 217"/>
                <a:gd name="T70" fmla="*/ 38 w 163"/>
                <a:gd name="T71" fmla="*/ 217 h 217"/>
                <a:gd name="T72" fmla="*/ 38 w 163"/>
                <a:gd name="T73" fmla="*/ 217 h 217"/>
                <a:gd name="T74" fmla="*/ 46 w 163"/>
                <a:gd name="T75" fmla="*/ 216 h 217"/>
                <a:gd name="T76" fmla="*/ 50 w 163"/>
                <a:gd name="T77" fmla="*/ 213 h 217"/>
                <a:gd name="T78" fmla="*/ 54 w 163"/>
                <a:gd name="T79" fmla="*/ 207 h 217"/>
                <a:gd name="T80" fmla="*/ 56 w 163"/>
                <a:gd name="T81" fmla="*/ 202 h 217"/>
                <a:gd name="T82" fmla="*/ 56 w 163"/>
                <a:gd name="T83" fmla="*/ 202 h 217"/>
                <a:gd name="T84" fmla="*/ 56 w 163"/>
                <a:gd name="T85" fmla="*/ 207 h 217"/>
                <a:gd name="T86" fmla="*/ 60 w 163"/>
                <a:gd name="T87" fmla="*/ 213 h 217"/>
                <a:gd name="T88" fmla="*/ 66 w 163"/>
                <a:gd name="T89" fmla="*/ 216 h 217"/>
                <a:gd name="T90" fmla="*/ 71 w 163"/>
                <a:gd name="T91" fmla="*/ 217 h 217"/>
                <a:gd name="T92" fmla="*/ 71 w 163"/>
                <a:gd name="T93" fmla="*/ 217 h 217"/>
                <a:gd name="T94" fmla="*/ 77 w 163"/>
                <a:gd name="T95" fmla="*/ 216 h 217"/>
                <a:gd name="T96" fmla="*/ 83 w 163"/>
                <a:gd name="T97" fmla="*/ 213 h 217"/>
                <a:gd name="T98" fmla="*/ 86 w 163"/>
                <a:gd name="T99" fmla="*/ 207 h 217"/>
                <a:gd name="T100" fmla="*/ 87 w 163"/>
                <a:gd name="T101" fmla="*/ 202 h 217"/>
                <a:gd name="T102" fmla="*/ 87 w 163"/>
                <a:gd name="T103" fmla="*/ 51 h 217"/>
                <a:gd name="T104" fmla="*/ 149 w 163"/>
                <a:gd name="T105" fmla="*/ 34 h 217"/>
                <a:gd name="T106" fmla="*/ 149 w 163"/>
                <a:gd name="T107" fmla="*/ 34 h 217"/>
                <a:gd name="T108" fmla="*/ 156 w 163"/>
                <a:gd name="T109" fmla="*/ 31 h 217"/>
                <a:gd name="T110" fmla="*/ 162 w 163"/>
                <a:gd name="T111" fmla="*/ 25 h 217"/>
                <a:gd name="T112" fmla="*/ 163 w 163"/>
                <a:gd name="T113" fmla="*/ 19 h 217"/>
                <a:gd name="T114" fmla="*/ 163 w 163"/>
                <a:gd name="T115" fmla="*/ 12 h 217"/>
                <a:gd name="T116" fmla="*/ 163 w 163"/>
                <a:gd name="T117" fmla="*/ 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" h="217">
                  <a:moveTo>
                    <a:pt x="163" y="12"/>
                  </a:moveTo>
                  <a:lnTo>
                    <a:pt x="163" y="12"/>
                  </a:lnTo>
                  <a:lnTo>
                    <a:pt x="161" y="6"/>
                  </a:lnTo>
                  <a:lnTo>
                    <a:pt x="155" y="2"/>
                  </a:lnTo>
                  <a:lnTo>
                    <a:pt x="149" y="0"/>
                  </a:lnTo>
                  <a:lnTo>
                    <a:pt x="140" y="2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54" y="41"/>
                  </a:lnTo>
                  <a:lnTo>
                    <a:pt x="54" y="42"/>
                  </a:lnTo>
                  <a:lnTo>
                    <a:pt x="31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7" y="25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2" y="101"/>
                  </a:lnTo>
                  <a:lnTo>
                    <a:pt x="7" y="108"/>
                  </a:lnTo>
                  <a:lnTo>
                    <a:pt x="14" y="113"/>
                  </a:lnTo>
                  <a:lnTo>
                    <a:pt x="18" y="114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3" y="120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4" y="207"/>
                  </a:lnTo>
                  <a:lnTo>
                    <a:pt x="27" y="213"/>
                  </a:lnTo>
                  <a:lnTo>
                    <a:pt x="33" y="216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46" y="216"/>
                  </a:lnTo>
                  <a:lnTo>
                    <a:pt x="50" y="213"/>
                  </a:lnTo>
                  <a:lnTo>
                    <a:pt x="54" y="207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7"/>
                  </a:lnTo>
                  <a:lnTo>
                    <a:pt x="60" y="213"/>
                  </a:lnTo>
                  <a:lnTo>
                    <a:pt x="66" y="216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7" y="216"/>
                  </a:lnTo>
                  <a:lnTo>
                    <a:pt x="83" y="213"/>
                  </a:lnTo>
                  <a:lnTo>
                    <a:pt x="86" y="207"/>
                  </a:lnTo>
                  <a:lnTo>
                    <a:pt x="87" y="202"/>
                  </a:lnTo>
                  <a:lnTo>
                    <a:pt x="87" y="51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56" y="31"/>
                  </a:lnTo>
                  <a:lnTo>
                    <a:pt x="162" y="25"/>
                  </a:lnTo>
                  <a:lnTo>
                    <a:pt x="163" y="19"/>
                  </a:lnTo>
                  <a:lnTo>
                    <a:pt x="163" y="12"/>
                  </a:lnTo>
                  <a:lnTo>
                    <a:pt x="16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18199">
                <a:defRPr/>
              </a:pPr>
              <a:endParaRPr lang="en-GB" sz="2000" kern="0">
                <a:solidFill>
                  <a:srgbClr val="000000"/>
                </a:solidFill>
                <a:latin typeface="Georgia"/>
              </a:endParaRPr>
            </a:p>
          </p:txBody>
        </p:sp>
      </p:grpSp>
      <p:sp>
        <p:nvSpPr>
          <p:cNvPr id="270" name="Freeform 47"/>
          <p:cNvSpPr>
            <a:spLocks noEditPoints="1"/>
          </p:cNvSpPr>
          <p:nvPr/>
        </p:nvSpPr>
        <p:spPr bwMode="auto">
          <a:xfrm>
            <a:off x="695460" y="1208674"/>
            <a:ext cx="300738" cy="372710"/>
          </a:xfrm>
          <a:custGeom>
            <a:avLst/>
            <a:gdLst>
              <a:gd name="T0" fmla="*/ 229 w 571"/>
              <a:gd name="T1" fmla="*/ 15 h 874"/>
              <a:gd name="T2" fmla="*/ 297 w 571"/>
              <a:gd name="T3" fmla="*/ 12 h 874"/>
              <a:gd name="T4" fmla="*/ 289 w 571"/>
              <a:gd name="T5" fmla="*/ 41 h 874"/>
              <a:gd name="T6" fmla="*/ 222 w 571"/>
              <a:gd name="T7" fmla="*/ 45 h 874"/>
              <a:gd name="T8" fmla="*/ 342 w 571"/>
              <a:gd name="T9" fmla="*/ 496 h 874"/>
              <a:gd name="T10" fmla="*/ 335 w 571"/>
              <a:gd name="T11" fmla="*/ 516 h 874"/>
              <a:gd name="T12" fmla="*/ 356 w 571"/>
              <a:gd name="T13" fmla="*/ 529 h 874"/>
              <a:gd name="T14" fmla="*/ 461 w 571"/>
              <a:gd name="T15" fmla="*/ 495 h 874"/>
              <a:gd name="T16" fmla="*/ 471 w 571"/>
              <a:gd name="T17" fmla="*/ 473 h 874"/>
              <a:gd name="T18" fmla="*/ 455 w 571"/>
              <a:gd name="T19" fmla="*/ 460 h 874"/>
              <a:gd name="T20" fmla="*/ 571 w 571"/>
              <a:gd name="T21" fmla="*/ 640 h 874"/>
              <a:gd name="T22" fmla="*/ 529 w 571"/>
              <a:gd name="T23" fmla="*/ 655 h 874"/>
              <a:gd name="T24" fmla="*/ 448 w 571"/>
              <a:gd name="T25" fmla="*/ 732 h 874"/>
              <a:gd name="T26" fmla="*/ 430 w 571"/>
              <a:gd name="T27" fmla="*/ 783 h 874"/>
              <a:gd name="T28" fmla="*/ 499 w 571"/>
              <a:gd name="T29" fmla="*/ 836 h 874"/>
              <a:gd name="T30" fmla="*/ 496 w 571"/>
              <a:gd name="T31" fmla="*/ 863 h 874"/>
              <a:gd name="T32" fmla="*/ 106 w 571"/>
              <a:gd name="T33" fmla="*/ 874 h 874"/>
              <a:gd name="T34" fmla="*/ 85 w 571"/>
              <a:gd name="T35" fmla="*/ 862 h 874"/>
              <a:gd name="T36" fmla="*/ 82 w 571"/>
              <a:gd name="T37" fmla="*/ 836 h 874"/>
              <a:gd name="T38" fmla="*/ 140 w 571"/>
              <a:gd name="T39" fmla="*/ 790 h 874"/>
              <a:gd name="T40" fmla="*/ 111 w 571"/>
              <a:gd name="T41" fmla="*/ 729 h 874"/>
              <a:gd name="T42" fmla="*/ 29 w 571"/>
              <a:gd name="T43" fmla="*/ 633 h 874"/>
              <a:gd name="T44" fmla="*/ 0 w 571"/>
              <a:gd name="T45" fmla="*/ 518 h 874"/>
              <a:gd name="T46" fmla="*/ 16 w 571"/>
              <a:gd name="T47" fmla="*/ 404 h 874"/>
              <a:gd name="T48" fmla="*/ 97 w 571"/>
              <a:gd name="T49" fmla="*/ 284 h 874"/>
              <a:gd name="T50" fmla="*/ 241 w 571"/>
              <a:gd name="T51" fmla="*/ 210 h 874"/>
              <a:gd name="T52" fmla="*/ 214 w 571"/>
              <a:gd name="T53" fmla="*/ 94 h 874"/>
              <a:gd name="T54" fmla="*/ 315 w 571"/>
              <a:gd name="T55" fmla="*/ 55 h 874"/>
              <a:gd name="T56" fmla="*/ 344 w 571"/>
              <a:gd name="T57" fmla="*/ 63 h 874"/>
              <a:gd name="T58" fmla="*/ 452 w 571"/>
              <a:gd name="T59" fmla="*/ 411 h 874"/>
              <a:gd name="T60" fmla="*/ 433 w 571"/>
              <a:gd name="T61" fmla="*/ 434 h 874"/>
              <a:gd name="T62" fmla="*/ 328 w 571"/>
              <a:gd name="T63" fmla="*/ 458 h 874"/>
              <a:gd name="T64" fmla="*/ 274 w 571"/>
              <a:gd name="T65" fmla="*/ 309 h 874"/>
              <a:gd name="T66" fmla="*/ 186 w 571"/>
              <a:gd name="T67" fmla="*/ 343 h 874"/>
              <a:gd name="T68" fmla="*/ 120 w 571"/>
              <a:gd name="T69" fmla="*/ 420 h 874"/>
              <a:gd name="T70" fmla="*/ 105 w 571"/>
              <a:gd name="T71" fmla="*/ 506 h 874"/>
              <a:gd name="T72" fmla="*/ 142 w 571"/>
              <a:gd name="T73" fmla="*/ 608 h 874"/>
              <a:gd name="T74" fmla="*/ 216 w 571"/>
              <a:gd name="T75" fmla="*/ 671 h 874"/>
              <a:gd name="T76" fmla="*/ 288 w 571"/>
              <a:gd name="T77" fmla="*/ 680 h 874"/>
              <a:gd name="T78" fmla="*/ 345 w 571"/>
              <a:gd name="T79" fmla="*/ 655 h 874"/>
              <a:gd name="T80" fmla="*/ 303 w 571"/>
              <a:gd name="T81" fmla="*/ 640 h 874"/>
              <a:gd name="T82" fmla="*/ 318 w 571"/>
              <a:gd name="T83" fmla="*/ 608 h 874"/>
              <a:gd name="T84" fmla="*/ 571 w 571"/>
              <a:gd name="T85" fmla="*/ 623 h 874"/>
              <a:gd name="T86" fmla="*/ 367 w 571"/>
              <a:gd name="T87" fmla="*/ 346 h 874"/>
              <a:gd name="T88" fmla="*/ 380 w 571"/>
              <a:gd name="T89" fmla="*/ 349 h 874"/>
              <a:gd name="T90" fmla="*/ 336 w 571"/>
              <a:gd name="T91" fmla="*/ 153 h 874"/>
              <a:gd name="T92" fmla="*/ 314 w 571"/>
              <a:gd name="T93" fmla="*/ 146 h 874"/>
              <a:gd name="T94" fmla="*/ 312 w 571"/>
              <a:gd name="T95" fmla="*/ 751 h 874"/>
              <a:gd name="T96" fmla="*/ 269 w 571"/>
              <a:gd name="T97" fmla="*/ 743 h 874"/>
              <a:gd name="T98" fmla="*/ 245 w 571"/>
              <a:gd name="T99" fmla="*/ 772 h 874"/>
              <a:gd name="T100" fmla="*/ 255 w 571"/>
              <a:gd name="T101" fmla="*/ 807 h 874"/>
              <a:gd name="T102" fmla="*/ 298 w 571"/>
              <a:gd name="T103" fmla="*/ 816 h 874"/>
              <a:gd name="T104" fmla="*/ 322 w 571"/>
              <a:gd name="T105" fmla="*/ 787 h 874"/>
              <a:gd name="T106" fmla="*/ 312 w 571"/>
              <a:gd name="T107" fmla="*/ 751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1" h="874">
                <a:moveTo>
                  <a:pt x="218" y="36"/>
                </a:moveTo>
                <a:lnTo>
                  <a:pt x="218" y="36"/>
                </a:lnTo>
                <a:lnTo>
                  <a:pt x="218" y="29"/>
                </a:lnTo>
                <a:lnTo>
                  <a:pt x="219" y="23"/>
                </a:lnTo>
                <a:lnTo>
                  <a:pt x="223" y="19"/>
                </a:lnTo>
                <a:lnTo>
                  <a:pt x="229" y="15"/>
                </a:lnTo>
                <a:lnTo>
                  <a:pt x="277" y="1"/>
                </a:lnTo>
                <a:lnTo>
                  <a:pt x="277" y="1"/>
                </a:lnTo>
                <a:lnTo>
                  <a:pt x="283" y="0"/>
                </a:lnTo>
                <a:lnTo>
                  <a:pt x="289" y="3"/>
                </a:lnTo>
                <a:lnTo>
                  <a:pt x="293" y="6"/>
                </a:lnTo>
                <a:lnTo>
                  <a:pt x="297" y="12"/>
                </a:lnTo>
                <a:lnTo>
                  <a:pt x="300" y="21"/>
                </a:lnTo>
                <a:lnTo>
                  <a:pt x="300" y="21"/>
                </a:lnTo>
                <a:lnTo>
                  <a:pt x="300" y="27"/>
                </a:lnTo>
                <a:lnTo>
                  <a:pt x="299" y="33"/>
                </a:lnTo>
                <a:lnTo>
                  <a:pt x="294" y="39"/>
                </a:lnTo>
                <a:lnTo>
                  <a:pt x="289" y="41"/>
                </a:lnTo>
                <a:lnTo>
                  <a:pt x="241" y="56"/>
                </a:lnTo>
                <a:lnTo>
                  <a:pt x="241" y="56"/>
                </a:lnTo>
                <a:lnTo>
                  <a:pt x="236" y="57"/>
                </a:lnTo>
                <a:lnTo>
                  <a:pt x="230" y="55"/>
                </a:lnTo>
                <a:lnTo>
                  <a:pt x="224" y="51"/>
                </a:lnTo>
                <a:lnTo>
                  <a:pt x="222" y="45"/>
                </a:lnTo>
                <a:lnTo>
                  <a:pt x="218" y="36"/>
                </a:lnTo>
                <a:close/>
                <a:moveTo>
                  <a:pt x="355" y="488"/>
                </a:moveTo>
                <a:lnTo>
                  <a:pt x="355" y="488"/>
                </a:lnTo>
                <a:lnTo>
                  <a:pt x="350" y="491"/>
                </a:lnTo>
                <a:lnTo>
                  <a:pt x="345" y="493"/>
                </a:lnTo>
                <a:lnTo>
                  <a:pt x="342" y="496"/>
                </a:lnTo>
                <a:lnTo>
                  <a:pt x="338" y="500"/>
                </a:lnTo>
                <a:lnTo>
                  <a:pt x="336" y="503"/>
                </a:lnTo>
                <a:lnTo>
                  <a:pt x="335" y="508"/>
                </a:lnTo>
                <a:lnTo>
                  <a:pt x="335" y="511"/>
                </a:lnTo>
                <a:lnTo>
                  <a:pt x="335" y="516"/>
                </a:lnTo>
                <a:lnTo>
                  <a:pt x="335" y="516"/>
                </a:lnTo>
                <a:lnTo>
                  <a:pt x="337" y="520"/>
                </a:lnTo>
                <a:lnTo>
                  <a:pt x="340" y="522"/>
                </a:lnTo>
                <a:lnTo>
                  <a:pt x="343" y="525"/>
                </a:lnTo>
                <a:lnTo>
                  <a:pt x="347" y="527"/>
                </a:lnTo>
                <a:lnTo>
                  <a:pt x="351" y="528"/>
                </a:lnTo>
                <a:lnTo>
                  <a:pt x="356" y="529"/>
                </a:lnTo>
                <a:lnTo>
                  <a:pt x="362" y="528"/>
                </a:lnTo>
                <a:lnTo>
                  <a:pt x="366" y="527"/>
                </a:lnTo>
                <a:lnTo>
                  <a:pt x="452" y="500"/>
                </a:lnTo>
                <a:lnTo>
                  <a:pt x="452" y="500"/>
                </a:lnTo>
                <a:lnTo>
                  <a:pt x="458" y="498"/>
                </a:lnTo>
                <a:lnTo>
                  <a:pt x="461" y="495"/>
                </a:lnTo>
                <a:lnTo>
                  <a:pt x="466" y="492"/>
                </a:lnTo>
                <a:lnTo>
                  <a:pt x="468" y="488"/>
                </a:lnTo>
                <a:lnTo>
                  <a:pt x="470" y="485"/>
                </a:lnTo>
                <a:lnTo>
                  <a:pt x="471" y="481"/>
                </a:lnTo>
                <a:lnTo>
                  <a:pt x="473" y="477"/>
                </a:lnTo>
                <a:lnTo>
                  <a:pt x="471" y="473"/>
                </a:lnTo>
                <a:lnTo>
                  <a:pt x="471" y="473"/>
                </a:lnTo>
                <a:lnTo>
                  <a:pt x="470" y="470"/>
                </a:lnTo>
                <a:lnTo>
                  <a:pt x="468" y="466"/>
                </a:lnTo>
                <a:lnTo>
                  <a:pt x="464" y="464"/>
                </a:lnTo>
                <a:lnTo>
                  <a:pt x="460" y="462"/>
                </a:lnTo>
                <a:lnTo>
                  <a:pt x="455" y="460"/>
                </a:lnTo>
                <a:lnTo>
                  <a:pt x="451" y="460"/>
                </a:lnTo>
                <a:lnTo>
                  <a:pt x="446" y="460"/>
                </a:lnTo>
                <a:lnTo>
                  <a:pt x="440" y="462"/>
                </a:lnTo>
                <a:lnTo>
                  <a:pt x="355" y="488"/>
                </a:lnTo>
                <a:close/>
                <a:moveTo>
                  <a:pt x="571" y="623"/>
                </a:moveTo>
                <a:lnTo>
                  <a:pt x="571" y="640"/>
                </a:lnTo>
                <a:lnTo>
                  <a:pt x="571" y="640"/>
                </a:lnTo>
                <a:lnTo>
                  <a:pt x="570" y="646"/>
                </a:lnTo>
                <a:lnTo>
                  <a:pt x="567" y="651"/>
                </a:lnTo>
                <a:lnTo>
                  <a:pt x="563" y="654"/>
                </a:lnTo>
                <a:lnTo>
                  <a:pt x="557" y="655"/>
                </a:lnTo>
                <a:lnTo>
                  <a:pt x="529" y="655"/>
                </a:lnTo>
                <a:lnTo>
                  <a:pt x="529" y="655"/>
                </a:lnTo>
                <a:lnTo>
                  <a:pt x="516" y="670"/>
                </a:lnTo>
                <a:lnTo>
                  <a:pt x="503" y="687"/>
                </a:lnTo>
                <a:lnTo>
                  <a:pt x="485" y="703"/>
                </a:lnTo>
                <a:lnTo>
                  <a:pt x="467" y="718"/>
                </a:lnTo>
                <a:lnTo>
                  <a:pt x="448" y="732"/>
                </a:lnTo>
                <a:lnTo>
                  <a:pt x="427" y="746"/>
                </a:lnTo>
                <a:lnTo>
                  <a:pt x="408" y="757"/>
                </a:lnTo>
                <a:lnTo>
                  <a:pt x="388" y="768"/>
                </a:lnTo>
                <a:lnTo>
                  <a:pt x="388" y="768"/>
                </a:lnTo>
                <a:lnTo>
                  <a:pt x="409" y="773"/>
                </a:lnTo>
                <a:lnTo>
                  <a:pt x="430" y="783"/>
                </a:lnTo>
                <a:lnTo>
                  <a:pt x="449" y="792"/>
                </a:lnTo>
                <a:lnTo>
                  <a:pt x="467" y="804"/>
                </a:lnTo>
                <a:lnTo>
                  <a:pt x="481" y="814"/>
                </a:lnTo>
                <a:lnTo>
                  <a:pt x="492" y="826"/>
                </a:lnTo>
                <a:lnTo>
                  <a:pt x="496" y="830"/>
                </a:lnTo>
                <a:lnTo>
                  <a:pt x="499" y="836"/>
                </a:lnTo>
                <a:lnTo>
                  <a:pt x="500" y="841"/>
                </a:lnTo>
                <a:lnTo>
                  <a:pt x="501" y="845"/>
                </a:lnTo>
                <a:lnTo>
                  <a:pt x="501" y="845"/>
                </a:lnTo>
                <a:lnTo>
                  <a:pt x="500" y="851"/>
                </a:lnTo>
                <a:lnTo>
                  <a:pt x="499" y="857"/>
                </a:lnTo>
                <a:lnTo>
                  <a:pt x="496" y="863"/>
                </a:lnTo>
                <a:lnTo>
                  <a:pt x="492" y="866"/>
                </a:lnTo>
                <a:lnTo>
                  <a:pt x="489" y="870"/>
                </a:lnTo>
                <a:lnTo>
                  <a:pt x="484" y="872"/>
                </a:lnTo>
                <a:lnTo>
                  <a:pt x="479" y="873"/>
                </a:lnTo>
                <a:lnTo>
                  <a:pt x="476" y="874"/>
                </a:lnTo>
                <a:lnTo>
                  <a:pt x="106" y="874"/>
                </a:lnTo>
                <a:lnTo>
                  <a:pt x="106" y="874"/>
                </a:lnTo>
                <a:lnTo>
                  <a:pt x="100" y="873"/>
                </a:lnTo>
                <a:lnTo>
                  <a:pt x="96" y="872"/>
                </a:lnTo>
                <a:lnTo>
                  <a:pt x="91" y="870"/>
                </a:lnTo>
                <a:lnTo>
                  <a:pt x="88" y="866"/>
                </a:lnTo>
                <a:lnTo>
                  <a:pt x="85" y="862"/>
                </a:lnTo>
                <a:lnTo>
                  <a:pt x="83" y="857"/>
                </a:lnTo>
                <a:lnTo>
                  <a:pt x="81" y="851"/>
                </a:lnTo>
                <a:lnTo>
                  <a:pt x="81" y="845"/>
                </a:lnTo>
                <a:lnTo>
                  <a:pt x="81" y="845"/>
                </a:lnTo>
                <a:lnTo>
                  <a:pt x="81" y="841"/>
                </a:lnTo>
                <a:lnTo>
                  <a:pt x="82" y="836"/>
                </a:lnTo>
                <a:lnTo>
                  <a:pt x="85" y="831"/>
                </a:lnTo>
                <a:lnTo>
                  <a:pt x="88" y="827"/>
                </a:lnTo>
                <a:lnTo>
                  <a:pt x="97" y="817"/>
                </a:lnTo>
                <a:lnTo>
                  <a:pt x="108" y="808"/>
                </a:lnTo>
                <a:lnTo>
                  <a:pt x="122" y="799"/>
                </a:lnTo>
                <a:lnTo>
                  <a:pt x="140" y="790"/>
                </a:lnTo>
                <a:lnTo>
                  <a:pt x="157" y="782"/>
                </a:lnTo>
                <a:lnTo>
                  <a:pt x="177" y="773"/>
                </a:lnTo>
                <a:lnTo>
                  <a:pt x="177" y="773"/>
                </a:lnTo>
                <a:lnTo>
                  <a:pt x="152" y="760"/>
                </a:lnTo>
                <a:lnTo>
                  <a:pt x="130" y="744"/>
                </a:lnTo>
                <a:lnTo>
                  <a:pt x="111" y="729"/>
                </a:lnTo>
                <a:lnTo>
                  <a:pt x="92" y="714"/>
                </a:lnTo>
                <a:lnTo>
                  <a:pt x="76" y="699"/>
                </a:lnTo>
                <a:lnTo>
                  <a:pt x="62" y="683"/>
                </a:lnTo>
                <a:lnTo>
                  <a:pt x="49" y="667"/>
                </a:lnTo>
                <a:lnTo>
                  <a:pt x="38" y="651"/>
                </a:lnTo>
                <a:lnTo>
                  <a:pt x="29" y="633"/>
                </a:lnTo>
                <a:lnTo>
                  <a:pt x="20" y="616"/>
                </a:lnTo>
                <a:lnTo>
                  <a:pt x="14" y="597"/>
                </a:lnTo>
                <a:lnTo>
                  <a:pt x="9" y="579"/>
                </a:lnTo>
                <a:lnTo>
                  <a:pt x="4" y="559"/>
                </a:lnTo>
                <a:lnTo>
                  <a:pt x="2" y="539"/>
                </a:lnTo>
                <a:lnTo>
                  <a:pt x="0" y="518"/>
                </a:lnTo>
                <a:lnTo>
                  <a:pt x="0" y="496"/>
                </a:lnTo>
                <a:lnTo>
                  <a:pt x="0" y="496"/>
                </a:lnTo>
                <a:lnTo>
                  <a:pt x="1" y="473"/>
                </a:lnTo>
                <a:lnTo>
                  <a:pt x="4" y="449"/>
                </a:lnTo>
                <a:lnTo>
                  <a:pt x="9" y="426"/>
                </a:lnTo>
                <a:lnTo>
                  <a:pt x="16" y="404"/>
                </a:lnTo>
                <a:lnTo>
                  <a:pt x="25" y="382"/>
                </a:lnTo>
                <a:lnTo>
                  <a:pt x="36" y="360"/>
                </a:lnTo>
                <a:lnTo>
                  <a:pt x="48" y="340"/>
                </a:lnTo>
                <a:lnTo>
                  <a:pt x="63" y="320"/>
                </a:lnTo>
                <a:lnTo>
                  <a:pt x="79" y="302"/>
                </a:lnTo>
                <a:lnTo>
                  <a:pt x="97" y="284"/>
                </a:lnTo>
                <a:lnTo>
                  <a:pt x="116" y="268"/>
                </a:lnTo>
                <a:lnTo>
                  <a:pt x="138" y="254"/>
                </a:lnTo>
                <a:lnTo>
                  <a:pt x="162" y="240"/>
                </a:lnTo>
                <a:lnTo>
                  <a:pt x="187" y="229"/>
                </a:lnTo>
                <a:lnTo>
                  <a:pt x="212" y="218"/>
                </a:lnTo>
                <a:lnTo>
                  <a:pt x="241" y="210"/>
                </a:lnTo>
                <a:lnTo>
                  <a:pt x="212" y="115"/>
                </a:lnTo>
                <a:lnTo>
                  <a:pt x="212" y="115"/>
                </a:lnTo>
                <a:lnTo>
                  <a:pt x="211" y="109"/>
                </a:lnTo>
                <a:lnTo>
                  <a:pt x="211" y="105"/>
                </a:lnTo>
                <a:lnTo>
                  <a:pt x="212" y="99"/>
                </a:lnTo>
                <a:lnTo>
                  <a:pt x="214" y="94"/>
                </a:lnTo>
                <a:lnTo>
                  <a:pt x="217" y="90"/>
                </a:lnTo>
                <a:lnTo>
                  <a:pt x="220" y="86"/>
                </a:lnTo>
                <a:lnTo>
                  <a:pt x="225" y="84"/>
                </a:lnTo>
                <a:lnTo>
                  <a:pt x="230" y="81"/>
                </a:lnTo>
                <a:lnTo>
                  <a:pt x="315" y="55"/>
                </a:lnTo>
                <a:lnTo>
                  <a:pt x="315" y="55"/>
                </a:lnTo>
                <a:lnTo>
                  <a:pt x="321" y="54"/>
                </a:lnTo>
                <a:lnTo>
                  <a:pt x="326" y="54"/>
                </a:lnTo>
                <a:lnTo>
                  <a:pt x="331" y="55"/>
                </a:lnTo>
                <a:lnTo>
                  <a:pt x="336" y="56"/>
                </a:lnTo>
                <a:lnTo>
                  <a:pt x="340" y="59"/>
                </a:lnTo>
                <a:lnTo>
                  <a:pt x="344" y="63"/>
                </a:lnTo>
                <a:lnTo>
                  <a:pt x="347" y="68"/>
                </a:lnTo>
                <a:lnTo>
                  <a:pt x="349" y="72"/>
                </a:lnTo>
                <a:lnTo>
                  <a:pt x="451" y="400"/>
                </a:lnTo>
                <a:lnTo>
                  <a:pt x="451" y="400"/>
                </a:lnTo>
                <a:lnTo>
                  <a:pt x="452" y="405"/>
                </a:lnTo>
                <a:lnTo>
                  <a:pt x="452" y="411"/>
                </a:lnTo>
                <a:lnTo>
                  <a:pt x="451" y="415"/>
                </a:lnTo>
                <a:lnTo>
                  <a:pt x="449" y="420"/>
                </a:lnTo>
                <a:lnTo>
                  <a:pt x="446" y="425"/>
                </a:lnTo>
                <a:lnTo>
                  <a:pt x="442" y="428"/>
                </a:lnTo>
                <a:lnTo>
                  <a:pt x="438" y="431"/>
                </a:lnTo>
                <a:lnTo>
                  <a:pt x="433" y="434"/>
                </a:lnTo>
                <a:lnTo>
                  <a:pt x="348" y="460"/>
                </a:lnTo>
                <a:lnTo>
                  <a:pt x="348" y="460"/>
                </a:lnTo>
                <a:lnTo>
                  <a:pt x="343" y="462"/>
                </a:lnTo>
                <a:lnTo>
                  <a:pt x="337" y="462"/>
                </a:lnTo>
                <a:lnTo>
                  <a:pt x="333" y="460"/>
                </a:lnTo>
                <a:lnTo>
                  <a:pt x="328" y="458"/>
                </a:lnTo>
                <a:lnTo>
                  <a:pt x="323" y="456"/>
                </a:lnTo>
                <a:lnTo>
                  <a:pt x="320" y="452"/>
                </a:lnTo>
                <a:lnTo>
                  <a:pt x="316" y="448"/>
                </a:lnTo>
                <a:lnTo>
                  <a:pt x="314" y="443"/>
                </a:lnTo>
                <a:lnTo>
                  <a:pt x="274" y="309"/>
                </a:lnTo>
                <a:lnTo>
                  <a:pt x="274" y="309"/>
                </a:lnTo>
                <a:lnTo>
                  <a:pt x="259" y="311"/>
                </a:lnTo>
                <a:lnTo>
                  <a:pt x="244" y="314"/>
                </a:lnTo>
                <a:lnTo>
                  <a:pt x="230" y="320"/>
                </a:lnTo>
                <a:lnTo>
                  <a:pt x="215" y="327"/>
                </a:lnTo>
                <a:lnTo>
                  <a:pt x="200" y="334"/>
                </a:lnTo>
                <a:lnTo>
                  <a:pt x="186" y="343"/>
                </a:lnTo>
                <a:lnTo>
                  <a:pt x="173" y="354"/>
                </a:lnTo>
                <a:lnTo>
                  <a:pt x="160" y="365"/>
                </a:lnTo>
                <a:lnTo>
                  <a:pt x="148" y="377"/>
                </a:lnTo>
                <a:lnTo>
                  <a:pt x="137" y="391"/>
                </a:lnTo>
                <a:lnTo>
                  <a:pt x="128" y="405"/>
                </a:lnTo>
                <a:lnTo>
                  <a:pt x="120" y="420"/>
                </a:lnTo>
                <a:lnTo>
                  <a:pt x="113" y="435"/>
                </a:lnTo>
                <a:lnTo>
                  <a:pt x="108" y="452"/>
                </a:lnTo>
                <a:lnTo>
                  <a:pt x="105" y="469"/>
                </a:lnTo>
                <a:lnTo>
                  <a:pt x="105" y="487"/>
                </a:lnTo>
                <a:lnTo>
                  <a:pt x="105" y="487"/>
                </a:lnTo>
                <a:lnTo>
                  <a:pt x="105" y="506"/>
                </a:lnTo>
                <a:lnTo>
                  <a:pt x="107" y="524"/>
                </a:lnTo>
                <a:lnTo>
                  <a:pt x="112" y="542"/>
                </a:lnTo>
                <a:lnTo>
                  <a:pt x="118" y="560"/>
                </a:lnTo>
                <a:lnTo>
                  <a:pt x="125" y="576"/>
                </a:lnTo>
                <a:lnTo>
                  <a:pt x="133" y="593"/>
                </a:lnTo>
                <a:lnTo>
                  <a:pt x="142" y="608"/>
                </a:lnTo>
                <a:lnTo>
                  <a:pt x="152" y="622"/>
                </a:lnTo>
                <a:lnTo>
                  <a:pt x="163" y="634"/>
                </a:lnTo>
                <a:lnTo>
                  <a:pt x="175" y="646"/>
                </a:lnTo>
                <a:lnTo>
                  <a:pt x="188" y="656"/>
                </a:lnTo>
                <a:lnTo>
                  <a:pt x="202" y="664"/>
                </a:lnTo>
                <a:lnTo>
                  <a:pt x="216" y="671"/>
                </a:lnTo>
                <a:lnTo>
                  <a:pt x="230" y="677"/>
                </a:lnTo>
                <a:lnTo>
                  <a:pt x="245" y="681"/>
                </a:lnTo>
                <a:lnTo>
                  <a:pt x="260" y="681"/>
                </a:lnTo>
                <a:lnTo>
                  <a:pt x="260" y="681"/>
                </a:lnTo>
                <a:lnTo>
                  <a:pt x="275" y="681"/>
                </a:lnTo>
                <a:lnTo>
                  <a:pt x="288" y="680"/>
                </a:lnTo>
                <a:lnTo>
                  <a:pt x="299" y="677"/>
                </a:lnTo>
                <a:lnTo>
                  <a:pt x="311" y="674"/>
                </a:lnTo>
                <a:lnTo>
                  <a:pt x="321" y="670"/>
                </a:lnTo>
                <a:lnTo>
                  <a:pt x="330" y="666"/>
                </a:lnTo>
                <a:lnTo>
                  <a:pt x="338" y="660"/>
                </a:lnTo>
                <a:lnTo>
                  <a:pt x="345" y="655"/>
                </a:lnTo>
                <a:lnTo>
                  <a:pt x="318" y="655"/>
                </a:lnTo>
                <a:lnTo>
                  <a:pt x="318" y="655"/>
                </a:lnTo>
                <a:lnTo>
                  <a:pt x="312" y="654"/>
                </a:lnTo>
                <a:lnTo>
                  <a:pt x="307" y="651"/>
                </a:lnTo>
                <a:lnTo>
                  <a:pt x="304" y="646"/>
                </a:lnTo>
                <a:lnTo>
                  <a:pt x="303" y="640"/>
                </a:lnTo>
                <a:lnTo>
                  <a:pt x="303" y="623"/>
                </a:lnTo>
                <a:lnTo>
                  <a:pt x="303" y="623"/>
                </a:lnTo>
                <a:lnTo>
                  <a:pt x="304" y="617"/>
                </a:lnTo>
                <a:lnTo>
                  <a:pt x="307" y="612"/>
                </a:lnTo>
                <a:lnTo>
                  <a:pt x="312" y="609"/>
                </a:lnTo>
                <a:lnTo>
                  <a:pt x="318" y="608"/>
                </a:lnTo>
                <a:lnTo>
                  <a:pt x="557" y="608"/>
                </a:lnTo>
                <a:lnTo>
                  <a:pt x="557" y="608"/>
                </a:lnTo>
                <a:lnTo>
                  <a:pt x="563" y="609"/>
                </a:lnTo>
                <a:lnTo>
                  <a:pt x="567" y="612"/>
                </a:lnTo>
                <a:lnTo>
                  <a:pt x="570" y="617"/>
                </a:lnTo>
                <a:lnTo>
                  <a:pt x="571" y="623"/>
                </a:lnTo>
                <a:lnTo>
                  <a:pt x="571" y="623"/>
                </a:lnTo>
                <a:close/>
                <a:moveTo>
                  <a:pt x="311" y="161"/>
                </a:moveTo>
                <a:lnTo>
                  <a:pt x="364" y="340"/>
                </a:lnTo>
                <a:lnTo>
                  <a:pt x="364" y="340"/>
                </a:lnTo>
                <a:lnTo>
                  <a:pt x="365" y="343"/>
                </a:lnTo>
                <a:lnTo>
                  <a:pt x="367" y="346"/>
                </a:lnTo>
                <a:lnTo>
                  <a:pt x="370" y="348"/>
                </a:lnTo>
                <a:lnTo>
                  <a:pt x="373" y="349"/>
                </a:lnTo>
                <a:lnTo>
                  <a:pt x="373" y="349"/>
                </a:lnTo>
                <a:lnTo>
                  <a:pt x="377" y="349"/>
                </a:lnTo>
                <a:lnTo>
                  <a:pt x="380" y="349"/>
                </a:lnTo>
                <a:lnTo>
                  <a:pt x="380" y="349"/>
                </a:lnTo>
                <a:lnTo>
                  <a:pt x="385" y="347"/>
                </a:lnTo>
                <a:lnTo>
                  <a:pt x="388" y="342"/>
                </a:lnTo>
                <a:lnTo>
                  <a:pt x="389" y="338"/>
                </a:lnTo>
                <a:lnTo>
                  <a:pt x="389" y="333"/>
                </a:lnTo>
                <a:lnTo>
                  <a:pt x="336" y="153"/>
                </a:lnTo>
                <a:lnTo>
                  <a:pt x="336" y="153"/>
                </a:lnTo>
                <a:lnTo>
                  <a:pt x="334" y="149"/>
                </a:lnTo>
                <a:lnTo>
                  <a:pt x="329" y="145"/>
                </a:lnTo>
                <a:lnTo>
                  <a:pt x="325" y="144"/>
                </a:lnTo>
                <a:lnTo>
                  <a:pt x="319" y="144"/>
                </a:lnTo>
                <a:lnTo>
                  <a:pt x="319" y="144"/>
                </a:lnTo>
                <a:lnTo>
                  <a:pt x="314" y="146"/>
                </a:lnTo>
                <a:lnTo>
                  <a:pt x="312" y="151"/>
                </a:lnTo>
                <a:lnTo>
                  <a:pt x="310" y="156"/>
                </a:lnTo>
                <a:lnTo>
                  <a:pt x="311" y="161"/>
                </a:lnTo>
                <a:lnTo>
                  <a:pt x="311" y="161"/>
                </a:lnTo>
                <a:close/>
                <a:moveTo>
                  <a:pt x="312" y="751"/>
                </a:moveTo>
                <a:lnTo>
                  <a:pt x="312" y="751"/>
                </a:lnTo>
                <a:lnTo>
                  <a:pt x="305" y="747"/>
                </a:lnTo>
                <a:lnTo>
                  <a:pt x="298" y="743"/>
                </a:lnTo>
                <a:lnTo>
                  <a:pt x="291" y="741"/>
                </a:lnTo>
                <a:lnTo>
                  <a:pt x="283" y="740"/>
                </a:lnTo>
                <a:lnTo>
                  <a:pt x="276" y="741"/>
                </a:lnTo>
                <a:lnTo>
                  <a:pt x="269" y="743"/>
                </a:lnTo>
                <a:lnTo>
                  <a:pt x="262" y="747"/>
                </a:lnTo>
                <a:lnTo>
                  <a:pt x="255" y="751"/>
                </a:lnTo>
                <a:lnTo>
                  <a:pt x="255" y="751"/>
                </a:lnTo>
                <a:lnTo>
                  <a:pt x="251" y="757"/>
                </a:lnTo>
                <a:lnTo>
                  <a:pt x="247" y="764"/>
                </a:lnTo>
                <a:lnTo>
                  <a:pt x="245" y="772"/>
                </a:lnTo>
                <a:lnTo>
                  <a:pt x="244" y="779"/>
                </a:lnTo>
                <a:lnTo>
                  <a:pt x="245" y="787"/>
                </a:lnTo>
                <a:lnTo>
                  <a:pt x="247" y="794"/>
                </a:lnTo>
                <a:lnTo>
                  <a:pt x="251" y="801"/>
                </a:lnTo>
                <a:lnTo>
                  <a:pt x="255" y="807"/>
                </a:lnTo>
                <a:lnTo>
                  <a:pt x="255" y="807"/>
                </a:lnTo>
                <a:lnTo>
                  <a:pt x="262" y="813"/>
                </a:lnTo>
                <a:lnTo>
                  <a:pt x="269" y="816"/>
                </a:lnTo>
                <a:lnTo>
                  <a:pt x="276" y="819"/>
                </a:lnTo>
                <a:lnTo>
                  <a:pt x="283" y="819"/>
                </a:lnTo>
                <a:lnTo>
                  <a:pt x="291" y="819"/>
                </a:lnTo>
                <a:lnTo>
                  <a:pt x="298" y="816"/>
                </a:lnTo>
                <a:lnTo>
                  <a:pt x="305" y="813"/>
                </a:lnTo>
                <a:lnTo>
                  <a:pt x="312" y="807"/>
                </a:lnTo>
                <a:lnTo>
                  <a:pt x="312" y="807"/>
                </a:lnTo>
                <a:lnTo>
                  <a:pt x="316" y="801"/>
                </a:lnTo>
                <a:lnTo>
                  <a:pt x="320" y="794"/>
                </a:lnTo>
                <a:lnTo>
                  <a:pt x="322" y="787"/>
                </a:lnTo>
                <a:lnTo>
                  <a:pt x="323" y="779"/>
                </a:lnTo>
                <a:lnTo>
                  <a:pt x="322" y="772"/>
                </a:lnTo>
                <a:lnTo>
                  <a:pt x="320" y="764"/>
                </a:lnTo>
                <a:lnTo>
                  <a:pt x="316" y="757"/>
                </a:lnTo>
                <a:lnTo>
                  <a:pt x="312" y="751"/>
                </a:lnTo>
                <a:lnTo>
                  <a:pt x="312" y="7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199">
              <a:defRPr/>
            </a:pPr>
            <a:endParaRPr lang="en-GB" sz="2000" kern="0">
              <a:solidFill>
                <a:srgbClr val="0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405489" y="1262837"/>
            <a:ext cx="466822" cy="318547"/>
            <a:chOff x="6427454" y="1155505"/>
            <a:chExt cx="466822" cy="318547"/>
          </a:xfrm>
        </p:grpSpPr>
        <p:grpSp>
          <p:nvGrpSpPr>
            <p:cNvPr id="274" name="Group 174"/>
            <p:cNvGrpSpPr/>
            <p:nvPr>
              <p:custDataLst>
                <p:tags r:id="rId4"/>
              </p:custDataLst>
            </p:nvPr>
          </p:nvGrpSpPr>
          <p:grpSpPr>
            <a:xfrm>
              <a:off x="6440934" y="1439750"/>
              <a:ext cx="445536" cy="34302"/>
              <a:chOff x="4024313" y="2082532"/>
              <a:chExt cx="792162" cy="35193"/>
            </a:xfrm>
            <a:solidFill>
              <a:schemeClr val="bg1"/>
            </a:solidFill>
          </p:grpSpPr>
          <p:sp>
            <p:nvSpPr>
              <p:cNvPr id="302" name="Rectangle 839"/>
              <p:cNvSpPr>
                <a:spLocks noChangeArrowheads="1"/>
              </p:cNvSpPr>
              <p:nvPr/>
            </p:nvSpPr>
            <p:spPr bwMode="auto">
              <a:xfrm>
                <a:off x="4024313" y="2106613"/>
                <a:ext cx="792162" cy="1111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338D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3" name="Rectangle 841"/>
              <p:cNvSpPr>
                <a:spLocks noChangeArrowheads="1"/>
              </p:cNvSpPr>
              <p:nvPr/>
            </p:nvSpPr>
            <p:spPr bwMode="auto">
              <a:xfrm>
                <a:off x="4071938" y="2082532"/>
                <a:ext cx="30162" cy="2318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338D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4" name="Rectangle 842"/>
              <p:cNvSpPr>
                <a:spLocks noChangeArrowheads="1"/>
              </p:cNvSpPr>
              <p:nvPr/>
            </p:nvSpPr>
            <p:spPr bwMode="auto">
              <a:xfrm>
                <a:off x="4179888" y="2082532"/>
                <a:ext cx="28575" cy="2318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338D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5" name="Rectangle 843"/>
              <p:cNvSpPr>
                <a:spLocks noChangeArrowheads="1"/>
              </p:cNvSpPr>
              <p:nvPr/>
            </p:nvSpPr>
            <p:spPr bwMode="auto">
              <a:xfrm>
                <a:off x="4286250" y="2082532"/>
                <a:ext cx="28575" cy="2318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338D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6" name="Rectangle 844"/>
              <p:cNvSpPr>
                <a:spLocks noChangeArrowheads="1"/>
              </p:cNvSpPr>
              <p:nvPr/>
            </p:nvSpPr>
            <p:spPr bwMode="auto">
              <a:xfrm>
                <a:off x="4392613" y="2082532"/>
                <a:ext cx="30162" cy="2318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338D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7" name="Rectangle 845"/>
              <p:cNvSpPr>
                <a:spLocks noChangeArrowheads="1"/>
              </p:cNvSpPr>
              <p:nvPr/>
            </p:nvSpPr>
            <p:spPr bwMode="auto">
              <a:xfrm>
                <a:off x="4500563" y="2082532"/>
                <a:ext cx="28575" cy="2318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338D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8" name="Rectangle 846"/>
              <p:cNvSpPr>
                <a:spLocks noChangeArrowheads="1"/>
              </p:cNvSpPr>
              <p:nvPr/>
            </p:nvSpPr>
            <p:spPr bwMode="auto">
              <a:xfrm>
                <a:off x="4606925" y="2082532"/>
                <a:ext cx="28575" cy="2318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338D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" name="Rectangle 847"/>
              <p:cNvSpPr>
                <a:spLocks noChangeArrowheads="1"/>
              </p:cNvSpPr>
              <p:nvPr/>
            </p:nvSpPr>
            <p:spPr bwMode="auto">
              <a:xfrm>
                <a:off x="4713288" y="2082532"/>
                <a:ext cx="30162" cy="2318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338D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5" name="Group 184"/>
            <p:cNvGrpSpPr/>
            <p:nvPr/>
          </p:nvGrpSpPr>
          <p:grpSpPr>
            <a:xfrm>
              <a:off x="6477620" y="1395678"/>
              <a:ext cx="117277" cy="73532"/>
              <a:chOff x="5364088" y="2564904"/>
              <a:chExt cx="303272" cy="148778"/>
            </a:xfrm>
            <a:solidFill>
              <a:schemeClr val="bg1"/>
            </a:solidFill>
          </p:grpSpPr>
          <p:cxnSp>
            <p:nvCxnSpPr>
              <p:cNvPr id="294" name="Straight Connector 409"/>
              <p:cNvCxnSpPr>
                <a:stCxn id="299" idx="0"/>
              </p:cNvCxnSpPr>
              <p:nvPr>
                <p:custDataLst>
                  <p:tags r:id="rId10"/>
                </p:custDataLst>
              </p:nvPr>
            </p:nvCxnSpPr>
            <p:spPr>
              <a:xfrm flipV="1">
                <a:off x="5517250" y="2564904"/>
                <a:ext cx="134870" cy="64390"/>
              </a:xfrm>
              <a:prstGeom prst="lin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410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5377996" y="2564904"/>
                <a:ext cx="134870" cy="64390"/>
              </a:xfrm>
              <a:prstGeom prst="lin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Group 122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5364088" y="2569666"/>
                <a:ext cx="303272" cy="144016"/>
                <a:chOff x="5364088" y="2564904"/>
                <a:chExt cx="303272" cy="144016"/>
              </a:xfrm>
              <a:grpFill/>
            </p:grpSpPr>
            <p:sp>
              <p:nvSpPr>
                <p:cNvPr id="297" name="Oval 412"/>
                <p:cNvSpPr/>
                <p:nvPr/>
              </p:nvSpPr>
              <p:spPr>
                <a:xfrm>
                  <a:off x="5364088" y="2564904"/>
                  <a:ext cx="144016" cy="144016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8" name="Oval 413"/>
                <p:cNvSpPr/>
                <p:nvPr/>
              </p:nvSpPr>
              <p:spPr>
                <a:xfrm>
                  <a:off x="5523344" y="2564904"/>
                  <a:ext cx="144016" cy="144016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9" name="Rectangle 414"/>
                <p:cNvSpPr/>
                <p:nvPr/>
              </p:nvSpPr>
              <p:spPr>
                <a:xfrm>
                  <a:off x="5425810" y="2624532"/>
                  <a:ext cx="18288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0" name="Oval 415"/>
                <p:cNvSpPr/>
                <p:nvPr/>
              </p:nvSpPr>
              <p:spPr>
                <a:xfrm>
                  <a:off x="5399520" y="2600336"/>
                  <a:ext cx="73152" cy="73152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Oval 416"/>
                <p:cNvSpPr/>
                <p:nvPr/>
              </p:nvSpPr>
              <p:spPr>
                <a:xfrm>
                  <a:off x="5558776" y="2600336"/>
                  <a:ext cx="73152" cy="73152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76" name="Group 193"/>
            <p:cNvGrpSpPr/>
            <p:nvPr/>
          </p:nvGrpSpPr>
          <p:grpSpPr>
            <a:xfrm>
              <a:off x="6724551" y="1395678"/>
              <a:ext cx="117277" cy="73532"/>
              <a:chOff x="5364088" y="2564904"/>
              <a:chExt cx="303272" cy="148778"/>
            </a:xfrm>
            <a:solidFill>
              <a:schemeClr val="bg1"/>
            </a:solidFill>
          </p:grpSpPr>
          <p:cxnSp>
            <p:nvCxnSpPr>
              <p:cNvPr id="286" name="Straight Connector 401"/>
              <p:cNvCxnSpPr>
                <a:stCxn id="291" idx="0"/>
              </p:cNvCxnSpPr>
              <p:nvPr>
                <p:custDataLst>
                  <p:tags r:id="rId7"/>
                </p:custDataLst>
              </p:nvPr>
            </p:nvCxnSpPr>
            <p:spPr>
              <a:xfrm flipV="1">
                <a:off x="5517250" y="2564904"/>
                <a:ext cx="134870" cy="64390"/>
              </a:xfrm>
              <a:prstGeom prst="lin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402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377996" y="2564904"/>
                <a:ext cx="134870" cy="64390"/>
              </a:xfrm>
              <a:prstGeom prst="lin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144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5364088" y="2569666"/>
                <a:ext cx="303272" cy="144016"/>
                <a:chOff x="5364088" y="2564904"/>
                <a:chExt cx="303272" cy="144016"/>
              </a:xfrm>
              <a:grpFill/>
            </p:grpSpPr>
            <p:sp>
              <p:nvSpPr>
                <p:cNvPr id="289" name="Oval 404"/>
                <p:cNvSpPr/>
                <p:nvPr/>
              </p:nvSpPr>
              <p:spPr>
                <a:xfrm>
                  <a:off x="5364088" y="2564904"/>
                  <a:ext cx="144016" cy="144016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0" name="Oval 405"/>
                <p:cNvSpPr/>
                <p:nvPr/>
              </p:nvSpPr>
              <p:spPr>
                <a:xfrm>
                  <a:off x="5523344" y="2564904"/>
                  <a:ext cx="144016" cy="144016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1" name="Rectangle 406"/>
                <p:cNvSpPr/>
                <p:nvPr/>
              </p:nvSpPr>
              <p:spPr>
                <a:xfrm>
                  <a:off x="5425810" y="2624532"/>
                  <a:ext cx="18288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2" name="Oval 407"/>
                <p:cNvSpPr/>
                <p:nvPr/>
              </p:nvSpPr>
              <p:spPr>
                <a:xfrm>
                  <a:off x="5399520" y="2600336"/>
                  <a:ext cx="73152" cy="73152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Oval 408"/>
                <p:cNvSpPr/>
                <p:nvPr/>
              </p:nvSpPr>
              <p:spPr>
                <a:xfrm>
                  <a:off x="5558776" y="2600336"/>
                  <a:ext cx="73152" cy="73152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338D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77" name="Group 202"/>
            <p:cNvGrpSpPr/>
            <p:nvPr/>
          </p:nvGrpSpPr>
          <p:grpSpPr>
            <a:xfrm>
              <a:off x="6427454" y="1367564"/>
              <a:ext cx="466822" cy="36155"/>
              <a:chOff x="5234361" y="2488133"/>
              <a:chExt cx="1207174" cy="73152"/>
            </a:xfrm>
            <a:solidFill>
              <a:schemeClr val="bg1"/>
            </a:solidFill>
          </p:grpSpPr>
          <p:sp>
            <p:nvSpPr>
              <p:cNvPr id="281" name="Rectangle 396"/>
              <p:cNvSpPr/>
              <p:nvPr/>
            </p:nvSpPr>
            <p:spPr>
              <a:xfrm>
                <a:off x="5292080" y="2488133"/>
                <a:ext cx="1080120" cy="7315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2" name="Rectangle 397"/>
              <p:cNvSpPr/>
              <p:nvPr/>
            </p:nvSpPr>
            <p:spPr>
              <a:xfrm>
                <a:off x="6343622" y="2511948"/>
                <a:ext cx="72008" cy="27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Rectangle 398"/>
              <p:cNvSpPr/>
              <p:nvPr/>
            </p:nvSpPr>
            <p:spPr>
              <a:xfrm>
                <a:off x="5258739" y="2511948"/>
                <a:ext cx="72008" cy="27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Rectangle 399"/>
              <p:cNvSpPr/>
              <p:nvPr/>
            </p:nvSpPr>
            <p:spPr>
              <a:xfrm rot="5400000">
                <a:off x="6391815" y="2510421"/>
                <a:ext cx="72008" cy="27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Rectangle 400"/>
              <p:cNvSpPr/>
              <p:nvPr/>
            </p:nvSpPr>
            <p:spPr>
              <a:xfrm rot="5400000">
                <a:off x="5212073" y="2510421"/>
                <a:ext cx="72008" cy="2743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338D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8" name="Rectangle 393"/>
            <p:cNvSpPr/>
            <p:nvPr>
              <p:custDataLst>
                <p:tags r:id="rId5"/>
              </p:custDataLst>
            </p:nvPr>
          </p:nvSpPr>
          <p:spPr>
            <a:xfrm>
              <a:off x="6500176" y="1180739"/>
              <a:ext cx="53047" cy="6762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338D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9" name="Rounded Rectangle 394"/>
            <p:cNvSpPr/>
            <p:nvPr>
              <p:custDataLst>
                <p:tags r:id="rId6"/>
              </p:custDataLst>
            </p:nvPr>
          </p:nvSpPr>
          <p:spPr>
            <a:xfrm>
              <a:off x="6447128" y="1194880"/>
              <a:ext cx="424325" cy="202879"/>
            </a:xfrm>
            <a:prstGeom prst="roundRect">
              <a:avLst>
                <a:gd name="adj" fmla="val 29895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338D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0" name="Rectangle 395"/>
            <p:cNvSpPr/>
            <p:nvPr/>
          </p:nvSpPr>
          <p:spPr>
            <a:xfrm>
              <a:off x="6482431" y="1155505"/>
              <a:ext cx="79561" cy="338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338D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12" name="Group 202"/>
          <p:cNvGrpSpPr/>
          <p:nvPr/>
        </p:nvGrpSpPr>
        <p:grpSpPr>
          <a:xfrm>
            <a:off x="3668511" y="1250542"/>
            <a:ext cx="335127" cy="330842"/>
            <a:chOff x="6422133" y="2489995"/>
            <a:chExt cx="545604" cy="473373"/>
          </a:xfrm>
          <a:solidFill>
            <a:schemeClr val="bg1"/>
          </a:solidFill>
        </p:grpSpPr>
        <p:sp>
          <p:nvSpPr>
            <p:cNvPr id="313" name="Freeform 56"/>
            <p:cNvSpPr>
              <a:spLocks/>
            </p:cNvSpPr>
            <p:nvPr/>
          </p:nvSpPr>
          <p:spPr bwMode="auto">
            <a:xfrm>
              <a:off x="6767811" y="2626718"/>
              <a:ext cx="161231" cy="276027"/>
            </a:xfrm>
            <a:custGeom>
              <a:avLst/>
              <a:gdLst>
                <a:gd name="T0" fmla="*/ 62 w 152"/>
                <a:gd name="T1" fmla="*/ 0 h 260"/>
                <a:gd name="T2" fmla="*/ 0 w 152"/>
                <a:gd name="T3" fmla="*/ 0 h 260"/>
                <a:gd name="T4" fmla="*/ 0 w 152"/>
                <a:gd name="T5" fmla="*/ 68 h 260"/>
                <a:gd name="T6" fmla="*/ 0 w 152"/>
                <a:gd name="T7" fmla="*/ 72 h 260"/>
                <a:gd name="T8" fmla="*/ 0 w 152"/>
                <a:gd name="T9" fmla="*/ 88 h 260"/>
                <a:gd name="T10" fmla="*/ 62 w 152"/>
                <a:gd name="T11" fmla="*/ 88 h 260"/>
                <a:gd name="T12" fmla="*/ 62 w 152"/>
                <a:gd name="T13" fmla="*/ 88 h 260"/>
                <a:gd name="T14" fmla="*/ 64 w 152"/>
                <a:gd name="T15" fmla="*/ 92 h 260"/>
                <a:gd name="T16" fmla="*/ 64 w 152"/>
                <a:gd name="T17" fmla="*/ 260 h 260"/>
                <a:gd name="T18" fmla="*/ 75 w 152"/>
                <a:gd name="T19" fmla="*/ 260 h 260"/>
                <a:gd name="T20" fmla="*/ 80 w 152"/>
                <a:gd name="T21" fmla="*/ 260 h 260"/>
                <a:gd name="T22" fmla="*/ 152 w 152"/>
                <a:gd name="T23" fmla="*/ 260 h 260"/>
                <a:gd name="T24" fmla="*/ 152 w 152"/>
                <a:gd name="T25" fmla="*/ 92 h 260"/>
                <a:gd name="T26" fmla="*/ 62 w 152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26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4" y="90"/>
                    <a:pt x="64" y="92"/>
                  </a:cubicBezTo>
                  <a:cubicBezTo>
                    <a:pt x="64" y="260"/>
                    <a:pt x="64" y="260"/>
                    <a:pt x="64" y="260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34"/>
                    <a:pt x="118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314" name="Freeform 57"/>
            <p:cNvSpPr>
              <a:spLocks/>
            </p:cNvSpPr>
            <p:nvPr/>
          </p:nvSpPr>
          <p:spPr bwMode="auto">
            <a:xfrm>
              <a:off x="6456959" y="2626718"/>
              <a:ext cx="157361" cy="276027"/>
            </a:xfrm>
            <a:custGeom>
              <a:avLst/>
              <a:gdLst>
                <a:gd name="T0" fmla="*/ 95 w 148"/>
                <a:gd name="T1" fmla="*/ 0 h 260"/>
                <a:gd name="T2" fmla="*/ 0 w 148"/>
                <a:gd name="T3" fmla="*/ 92 h 260"/>
                <a:gd name="T4" fmla="*/ 0 w 148"/>
                <a:gd name="T5" fmla="*/ 260 h 260"/>
                <a:gd name="T6" fmla="*/ 75 w 148"/>
                <a:gd name="T7" fmla="*/ 260 h 260"/>
                <a:gd name="T8" fmla="*/ 79 w 148"/>
                <a:gd name="T9" fmla="*/ 260 h 260"/>
                <a:gd name="T10" fmla="*/ 92 w 148"/>
                <a:gd name="T11" fmla="*/ 260 h 260"/>
                <a:gd name="T12" fmla="*/ 92 w 148"/>
                <a:gd name="T13" fmla="*/ 92 h 260"/>
                <a:gd name="T14" fmla="*/ 92 w 148"/>
                <a:gd name="T15" fmla="*/ 88 h 260"/>
                <a:gd name="T16" fmla="*/ 92 w 148"/>
                <a:gd name="T17" fmla="*/ 87 h 260"/>
                <a:gd name="T18" fmla="*/ 95 w 148"/>
                <a:gd name="T19" fmla="*/ 88 h 260"/>
                <a:gd name="T20" fmla="*/ 148 w 148"/>
                <a:gd name="T21" fmla="*/ 88 h 260"/>
                <a:gd name="T22" fmla="*/ 148 w 148"/>
                <a:gd name="T23" fmla="*/ 71 h 260"/>
                <a:gd name="T24" fmla="*/ 148 w 148"/>
                <a:gd name="T25" fmla="*/ 68 h 260"/>
                <a:gd name="T26" fmla="*/ 148 w 148"/>
                <a:gd name="T27" fmla="*/ 16 h 260"/>
                <a:gd name="T28" fmla="*/ 148 w 148"/>
                <a:gd name="T29" fmla="*/ 0 h 260"/>
                <a:gd name="T30" fmla="*/ 95 w 148"/>
                <a:gd name="T3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60">
                  <a:moveTo>
                    <a:pt x="95" y="0"/>
                  </a:moveTo>
                  <a:cubicBezTo>
                    <a:pt x="38" y="0"/>
                    <a:pt x="0" y="35"/>
                    <a:pt x="0" y="92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79" y="260"/>
                    <a:pt x="79" y="260"/>
                    <a:pt x="79" y="260"/>
                  </a:cubicBezTo>
                  <a:cubicBezTo>
                    <a:pt x="92" y="260"/>
                    <a:pt x="92" y="260"/>
                    <a:pt x="92" y="26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7"/>
                    <a:pt x="92" y="87"/>
                  </a:cubicBezTo>
                  <a:cubicBezTo>
                    <a:pt x="92" y="87"/>
                    <a:pt x="94" y="88"/>
                    <a:pt x="95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315" name="Rectangle 58"/>
            <p:cNvSpPr>
              <a:spLocks noChangeArrowheads="1"/>
            </p:cNvSpPr>
            <p:nvPr/>
          </p:nvSpPr>
          <p:spPr bwMode="auto">
            <a:xfrm>
              <a:off x="6682681" y="2558357"/>
              <a:ext cx="25797" cy="4643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316" name="Freeform 59"/>
            <p:cNvSpPr>
              <a:spLocks noEditPoints="1"/>
            </p:cNvSpPr>
            <p:nvPr/>
          </p:nvSpPr>
          <p:spPr bwMode="auto">
            <a:xfrm>
              <a:off x="6614320" y="2604792"/>
              <a:ext cx="153492" cy="132854"/>
            </a:xfrm>
            <a:custGeom>
              <a:avLst/>
              <a:gdLst>
                <a:gd name="T0" fmla="*/ 135 w 144"/>
                <a:gd name="T1" fmla="*/ 0 h 124"/>
                <a:gd name="T2" fmla="*/ 88 w 144"/>
                <a:gd name="T3" fmla="*/ 0 h 124"/>
                <a:gd name="T4" fmla="*/ 64 w 144"/>
                <a:gd name="T5" fmla="*/ 0 h 124"/>
                <a:gd name="T6" fmla="*/ 9 w 144"/>
                <a:gd name="T7" fmla="*/ 0 h 124"/>
                <a:gd name="T8" fmla="*/ 0 w 144"/>
                <a:gd name="T9" fmla="*/ 9 h 124"/>
                <a:gd name="T10" fmla="*/ 0 w 144"/>
                <a:gd name="T11" fmla="*/ 24 h 124"/>
                <a:gd name="T12" fmla="*/ 0 w 144"/>
                <a:gd name="T13" fmla="*/ 40 h 124"/>
                <a:gd name="T14" fmla="*/ 0 w 144"/>
                <a:gd name="T15" fmla="*/ 92 h 124"/>
                <a:gd name="T16" fmla="*/ 0 w 144"/>
                <a:gd name="T17" fmla="*/ 112 h 124"/>
                <a:gd name="T18" fmla="*/ 0 w 144"/>
                <a:gd name="T19" fmla="*/ 115 h 124"/>
                <a:gd name="T20" fmla="*/ 9 w 144"/>
                <a:gd name="T21" fmla="*/ 124 h 124"/>
                <a:gd name="T22" fmla="*/ 135 w 144"/>
                <a:gd name="T23" fmla="*/ 124 h 124"/>
                <a:gd name="T24" fmla="*/ 144 w 144"/>
                <a:gd name="T25" fmla="*/ 115 h 124"/>
                <a:gd name="T26" fmla="*/ 144 w 144"/>
                <a:gd name="T27" fmla="*/ 112 h 124"/>
                <a:gd name="T28" fmla="*/ 144 w 144"/>
                <a:gd name="T29" fmla="*/ 92 h 124"/>
                <a:gd name="T30" fmla="*/ 144 w 144"/>
                <a:gd name="T31" fmla="*/ 40 h 124"/>
                <a:gd name="T32" fmla="*/ 144 w 144"/>
                <a:gd name="T33" fmla="*/ 24 h 124"/>
                <a:gd name="T34" fmla="*/ 144 w 144"/>
                <a:gd name="T35" fmla="*/ 9 h 124"/>
                <a:gd name="T36" fmla="*/ 135 w 144"/>
                <a:gd name="T37" fmla="*/ 0 h 124"/>
                <a:gd name="T38" fmla="*/ 20 w 144"/>
                <a:gd name="T39" fmla="*/ 108 h 124"/>
                <a:gd name="T40" fmla="*/ 20 w 144"/>
                <a:gd name="T41" fmla="*/ 102 h 124"/>
                <a:gd name="T42" fmla="*/ 20 w 144"/>
                <a:gd name="T43" fmla="*/ 32 h 124"/>
                <a:gd name="T44" fmla="*/ 20 w 144"/>
                <a:gd name="T45" fmla="*/ 20 h 124"/>
                <a:gd name="T46" fmla="*/ 128 w 144"/>
                <a:gd name="T47" fmla="*/ 20 h 124"/>
                <a:gd name="T48" fmla="*/ 20 w 144"/>
                <a:gd name="T49" fmla="*/ 10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24">
                  <a:moveTo>
                    <a:pt x="135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4"/>
                    <a:pt x="9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40" y="124"/>
                    <a:pt x="144" y="120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4"/>
                    <a:pt x="140" y="0"/>
                    <a:pt x="135" y="0"/>
                  </a:cubicBezTo>
                  <a:close/>
                  <a:moveTo>
                    <a:pt x="20" y="108"/>
                  </a:moveTo>
                  <a:cubicBezTo>
                    <a:pt x="20" y="102"/>
                    <a:pt x="20" y="102"/>
                    <a:pt x="20" y="10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28" y="20"/>
                    <a:pt x="128" y="20"/>
                    <a:pt x="128" y="20"/>
                  </a:cubicBezTo>
                  <a:lnTo>
                    <a:pt x="20" y="1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317" name="Freeform 60"/>
            <p:cNvSpPr>
              <a:spLocks/>
            </p:cNvSpPr>
            <p:nvPr/>
          </p:nvSpPr>
          <p:spPr bwMode="auto">
            <a:xfrm>
              <a:off x="6549828" y="2489995"/>
              <a:ext cx="287636" cy="68362"/>
            </a:xfrm>
            <a:custGeom>
              <a:avLst/>
              <a:gdLst>
                <a:gd name="T0" fmla="*/ 238 w 270"/>
                <a:gd name="T1" fmla="*/ 0 h 64"/>
                <a:gd name="T2" fmla="*/ 32 w 270"/>
                <a:gd name="T3" fmla="*/ 0 h 64"/>
                <a:gd name="T4" fmla="*/ 0 w 270"/>
                <a:gd name="T5" fmla="*/ 32 h 64"/>
                <a:gd name="T6" fmla="*/ 32 w 270"/>
                <a:gd name="T7" fmla="*/ 64 h 64"/>
                <a:gd name="T8" fmla="*/ 125 w 270"/>
                <a:gd name="T9" fmla="*/ 64 h 64"/>
                <a:gd name="T10" fmla="*/ 149 w 270"/>
                <a:gd name="T11" fmla="*/ 64 h 64"/>
                <a:gd name="T12" fmla="*/ 238 w 270"/>
                <a:gd name="T13" fmla="*/ 64 h 64"/>
                <a:gd name="T14" fmla="*/ 270 w 270"/>
                <a:gd name="T15" fmla="*/ 32 h 64"/>
                <a:gd name="T16" fmla="*/ 238 w 270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4">
                  <a:moveTo>
                    <a:pt x="23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238" y="64"/>
                    <a:pt x="238" y="64"/>
                    <a:pt x="238" y="64"/>
                  </a:cubicBezTo>
                  <a:cubicBezTo>
                    <a:pt x="256" y="64"/>
                    <a:pt x="270" y="50"/>
                    <a:pt x="270" y="32"/>
                  </a:cubicBezTo>
                  <a:cubicBezTo>
                    <a:pt x="270" y="14"/>
                    <a:pt x="256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318" name="Freeform 61"/>
            <p:cNvSpPr>
              <a:spLocks/>
            </p:cNvSpPr>
            <p:nvPr/>
          </p:nvSpPr>
          <p:spPr bwMode="auto">
            <a:xfrm>
              <a:off x="6422133" y="2902745"/>
              <a:ext cx="158651" cy="60623"/>
            </a:xfrm>
            <a:custGeom>
              <a:avLst/>
              <a:gdLst>
                <a:gd name="T0" fmla="*/ 139 w 148"/>
                <a:gd name="T1" fmla="*/ 0 h 56"/>
                <a:gd name="T2" fmla="*/ 124 w 148"/>
                <a:gd name="T3" fmla="*/ 0 h 56"/>
                <a:gd name="T4" fmla="*/ 107 w 148"/>
                <a:gd name="T5" fmla="*/ 0 h 56"/>
                <a:gd name="T6" fmla="*/ 32 w 148"/>
                <a:gd name="T7" fmla="*/ 0 h 56"/>
                <a:gd name="T8" fmla="*/ 9 w 148"/>
                <a:gd name="T9" fmla="*/ 0 h 56"/>
                <a:gd name="T10" fmla="*/ 0 w 148"/>
                <a:gd name="T11" fmla="*/ 9 h 56"/>
                <a:gd name="T12" fmla="*/ 0 w 148"/>
                <a:gd name="T13" fmla="*/ 47 h 56"/>
                <a:gd name="T14" fmla="*/ 9 w 148"/>
                <a:gd name="T15" fmla="*/ 56 h 56"/>
                <a:gd name="T16" fmla="*/ 139 w 148"/>
                <a:gd name="T17" fmla="*/ 56 h 56"/>
                <a:gd name="T18" fmla="*/ 148 w 148"/>
                <a:gd name="T19" fmla="*/ 47 h 56"/>
                <a:gd name="T20" fmla="*/ 148 w 148"/>
                <a:gd name="T21" fmla="*/ 9 h 56"/>
                <a:gd name="T22" fmla="*/ 139 w 14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56">
                  <a:moveTo>
                    <a:pt x="139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4" y="56"/>
                    <a:pt x="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4" y="56"/>
                    <a:pt x="148" y="52"/>
                    <a:pt x="148" y="47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4"/>
                    <a:pt x="144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solidFill>
                  <a:prstClr val="black"/>
                </a:solidFill>
              </a:endParaRPr>
            </a:p>
          </p:txBody>
        </p:sp>
        <p:sp>
          <p:nvSpPr>
            <p:cNvPr id="319" name="Freeform 62"/>
            <p:cNvSpPr>
              <a:spLocks/>
            </p:cNvSpPr>
            <p:nvPr/>
          </p:nvSpPr>
          <p:spPr bwMode="auto">
            <a:xfrm>
              <a:off x="6810376" y="2902745"/>
              <a:ext cx="157361" cy="60623"/>
            </a:xfrm>
            <a:custGeom>
              <a:avLst/>
              <a:gdLst>
                <a:gd name="T0" fmla="*/ 139 w 148"/>
                <a:gd name="T1" fmla="*/ 0 h 56"/>
                <a:gd name="T2" fmla="*/ 112 w 148"/>
                <a:gd name="T3" fmla="*/ 0 h 56"/>
                <a:gd name="T4" fmla="*/ 92 w 148"/>
                <a:gd name="T5" fmla="*/ 0 h 56"/>
                <a:gd name="T6" fmla="*/ 40 w 148"/>
                <a:gd name="T7" fmla="*/ 0 h 56"/>
                <a:gd name="T8" fmla="*/ 24 w 148"/>
                <a:gd name="T9" fmla="*/ 0 h 56"/>
                <a:gd name="T10" fmla="*/ 9 w 148"/>
                <a:gd name="T11" fmla="*/ 0 h 56"/>
                <a:gd name="T12" fmla="*/ 0 w 148"/>
                <a:gd name="T13" fmla="*/ 9 h 56"/>
                <a:gd name="T14" fmla="*/ 0 w 148"/>
                <a:gd name="T15" fmla="*/ 47 h 56"/>
                <a:gd name="T16" fmla="*/ 9 w 148"/>
                <a:gd name="T17" fmla="*/ 56 h 56"/>
                <a:gd name="T18" fmla="*/ 139 w 148"/>
                <a:gd name="T19" fmla="*/ 56 h 56"/>
                <a:gd name="T20" fmla="*/ 148 w 148"/>
                <a:gd name="T21" fmla="*/ 47 h 56"/>
                <a:gd name="T22" fmla="*/ 148 w 148"/>
                <a:gd name="T23" fmla="*/ 9 h 56"/>
                <a:gd name="T24" fmla="*/ 139 w 148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56">
                  <a:moveTo>
                    <a:pt x="13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4" y="56"/>
                    <a:pt x="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4" y="56"/>
                    <a:pt x="148" y="52"/>
                    <a:pt x="148" y="47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4"/>
                    <a:pt x="144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2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3727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1"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ru-RU" sz="16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rmAutofit/>
          </a:bodyPr>
          <a:lstStyle/>
          <a:p>
            <a:r>
              <a:rPr lang="ru-RU" dirty="0">
                <a:solidFill>
                  <a:srgbClr val="009999"/>
                </a:solidFill>
              </a:rPr>
              <a:t>Цифровая трансформация усиливает потенциал СМК и ПСС за счет внедрения цифровых инструментов и изменения культуры компании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="" xmlns:a16="http://schemas.microsoft.com/office/drawing/2014/main" id="{70E2788F-466B-4166-91FE-9F84D643265E}"/>
              </a:ext>
            </a:extLst>
          </p:cNvPr>
          <p:cNvSpPr/>
          <p:nvPr/>
        </p:nvSpPr>
        <p:spPr>
          <a:xfrm>
            <a:off x="6814825" y="976128"/>
            <a:ext cx="2184049" cy="3712197"/>
          </a:xfrm>
          <a:prstGeom prst="rect">
            <a:avLst/>
          </a:prstGeom>
          <a:solidFill>
            <a:srgbClr val="009999"/>
          </a:solidFill>
          <a:ln w="9525" cap="flat" cmpd="sng" algn="ctr">
            <a:noFill/>
            <a:prstDash val="solid"/>
          </a:ln>
          <a:effectLst/>
        </p:spPr>
        <p:txBody>
          <a:bodyPr lIns="69917" tIns="34959" rIns="69917" bIns="34959" rtlCol="0" anchor="ctr"/>
          <a:lstStyle/>
          <a:p>
            <a:pPr algn="ctr" defTabSz="699175">
              <a:defRPr/>
            </a:pPr>
            <a:endParaRPr lang="ru-RU" kern="0" dirty="0" err="1">
              <a:solidFill>
                <a:srgbClr val="000000"/>
              </a:solidFill>
            </a:endParaRPr>
          </a:p>
        </p:txBody>
      </p:sp>
      <p:pic>
        <p:nvPicPr>
          <p:cNvPr id="8" name="Picture 58">
            <a:extLst>
              <a:ext uri="{FF2B5EF4-FFF2-40B4-BE49-F238E27FC236}">
                <a16:creationId xmlns="" xmlns:a16="http://schemas.microsoft.com/office/drawing/2014/main" id="{1DA52C74-F0BD-4D32-9E12-4EBE594E2CC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47"/>
          <a:stretch/>
        </p:blipFill>
        <p:spPr>
          <a:xfrm>
            <a:off x="1176846" y="1070485"/>
            <a:ext cx="4377605" cy="13802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70E2788F-466B-4166-91FE-9F84D643265E}"/>
              </a:ext>
            </a:extLst>
          </p:cNvPr>
          <p:cNvSpPr/>
          <p:nvPr/>
        </p:nvSpPr>
        <p:spPr>
          <a:xfrm>
            <a:off x="-3546" y="2459959"/>
            <a:ext cx="6738376" cy="488342"/>
          </a:xfrm>
          <a:prstGeom prst="rect">
            <a:avLst/>
          </a:prstGeom>
          <a:solidFill>
            <a:srgbClr val="B2D2D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9917" tIns="34959" rIns="69917" bIns="34959" rtlCol="0" anchor="ctr"/>
          <a:lstStyle/>
          <a:p>
            <a:pPr algn="ctr" defTabSz="699175">
              <a:defRPr/>
            </a:pPr>
            <a:endParaRPr lang="ru-RU" kern="0" dirty="0" err="1">
              <a:solidFill>
                <a:srgbClr val="000000"/>
              </a:solidFill>
            </a:endParaRPr>
          </a:p>
        </p:txBody>
      </p:sp>
      <p:sp>
        <p:nvSpPr>
          <p:cNvPr id="10" name="Rectang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10437" y="3021368"/>
            <a:ext cx="2691678" cy="33855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defTabSz="699175">
              <a:defRPr/>
            </a:pPr>
            <a:r>
              <a:rPr lang="ru-RU" sz="1100" b="1" kern="0" dirty="0">
                <a:solidFill>
                  <a:srgbClr val="000000"/>
                </a:solidFill>
              </a:rPr>
              <a:t>А также дополнительные возможности для сотрудников</a:t>
            </a:r>
            <a:endParaRPr lang="ru" sz="1100" b="1" kern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3910437" y="3408371"/>
            <a:ext cx="2691678" cy="130035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48090" lvl="1" indent="-146876" defTabSz="684608">
              <a:spcBef>
                <a:spcPts val="306"/>
              </a:spcBef>
              <a:buClr>
                <a:srgbClr val="008080"/>
              </a:buClr>
              <a:defRPr/>
            </a:pPr>
            <a:r>
              <a:rPr lang="ru-RU" sz="1100" kern="0" dirty="0">
                <a:solidFill>
                  <a:srgbClr val="000000"/>
                </a:solidFill>
              </a:rPr>
              <a:t>Повышение квалификации сотрудников</a:t>
            </a:r>
            <a:endParaRPr lang="en-US" sz="1100" kern="0" dirty="0">
              <a:solidFill>
                <a:srgbClr val="000000"/>
              </a:solidFill>
            </a:endParaRPr>
          </a:p>
          <a:p>
            <a:pPr marL="148090" lvl="1" indent="-146876" defTabSz="684608">
              <a:spcBef>
                <a:spcPts val="306"/>
              </a:spcBef>
              <a:buClr>
                <a:srgbClr val="008080"/>
              </a:buClr>
              <a:defRPr/>
            </a:pPr>
            <a:r>
              <a:rPr lang="ru-RU" sz="1100" kern="0" dirty="0">
                <a:solidFill>
                  <a:srgbClr val="000000"/>
                </a:solidFill>
              </a:rPr>
              <a:t>Снижение объема рутинного труда за счет роботизации</a:t>
            </a:r>
          </a:p>
          <a:p>
            <a:pPr marL="148090" lvl="1" indent="-146876" defTabSz="684608">
              <a:spcBef>
                <a:spcPts val="306"/>
              </a:spcBef>
              <a:buClr>
                <a:srgbClr val="008080"/>
              </a:buClr>
              <a:defRPr/>
            </a:pPr>
            <a:r>
              <a:rPr lang="ru-RU" sz="1100" kern="0" dirty="0">
                <a:solidFill>
                  <a:srgbClr val="000000"/>
                </a:solidFill>
              </a:rPr>
              <a:t>Аналитическая поддержка операторов</a:t>
            </a:r>
          </a:p>
          <a:p>
            <a:pPr marL="148090" lvl="1" indent="-146876" defTabSz="684608">
              <a:spcBef>
                <a:spcPts val="306"/>
              </a:spcBef>
              <a:buClr>
                <a:srgbClr val="008080"/>
              </a:buClr>
              <a:defRPr/>
            </a:pPr>
            <a:r>
              <a:rPr lang="ru-RU" sz="1100" kern="0" dirty="0">
                <a:solidFill>
                  <a:srgbClr val="000000"/>
                </a:solidFill>
              </a:rPr>
              <a:t>Повышение безопасности рабочего процесса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CBF392-7226-4487-BED4-DC5CE2769255}"/>
              </a:ext>
            </a:extLst>
          </p:cNvPr>
          <p:cNvSpPr txBox="1">
            <a:spLocks/>
          </p:cNvSpPr>
          <p:nvPr/>
        </p:nvSpPr>
        <p:spPr>
          <a:xfrm>
            <a:off x="272680" y="2586376"/>
            <a:ext cx="61859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895350" eaLnBrk="1" hangingPunct="1">
              <a:tabLst>
                <a:tab pos="269875" algn="l"/>
              </a:tabLst>
              <a:defRPr lang="en-US" sz="2000" b="1" baseline="0" noProof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defTabSz="895350" eaLnBrk="1" hangingPunct="1">
              <a:defRPr sz="1900" b="1">
                <a:solidFill>
                  <a:schemeClr val="tx2"/>
                </a:solidFill>
              </a:defRPr>
            </a:lvl2pPr>
            <a:lvl3pPr defTabSz="895350" eaLnBrk="1" hangingPunct="1">
              <a:defRPr sz="1900" b="1">
                <a:solidFill>
                  <a:schemeClr val="tx2"/>
                </a:solidFill>
              </a:defRPr>
            </a:lvl3pPr>
            <a:lvl4pPr defTabSz="895350" eaLnBrk="1" hangingPunct="1">
              <a:defRPr sz="1900" b="1">
                <a:solidFill>
                  <a:schemeClr val="tx2"/>
                </a:solidFill>
              </a:defRPr>
            </a:lvl4pPr>
            <a:lvl5pPr defTabSz="895350" eaLnBrk="1" hangingPunct="1">
              <a:defRPr sz="1900" b="1">
                <a:solidFill>
                  <a:schemeClr val="tx2"/>
                </a:solidFill>
              </a:defRPr>
            </a:lvl5pPr>
            <a:lvl6pPr marL="457200" defTabSz="89535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6pPr>
            <a:lvl7pPr marL="914400" defTabSz="89535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7pPr>
            <a:lvl8pPr marL="1371600" defTabSz="89535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8pPr>
            <a:lvl9pPr marL="1828800" defTabSz="89535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9pPr>
          </a:lstStyle>
          <a:p>
            <a:pPr algn="ctr" defTabSz="684608">
              <a:tabLst>
                <a:tab pos="206355" algn="l"/>
              </a:tabLst>
              <a:defRPr/>
            </a:pPr>
            <a:r>
              <a:rPr lang="ru" sz="1600" kern="0" dirty="0" smtClean="0">
                <a:solidFill>
                  <a:srgbClr val="009999"/>
                </a:solidFill>
              </a:rPr>
              <a:t>Цифровая трансформация – эволюция СМК и ПСС</a:t>
            </a:r>
            <a:endParaRPr lang="ru" sz="1600" kern="0" dirty="0">
              <a:solidFill>
                <a:srgbClr val="009999"/>
              </a:solidFill>
            </a:endParaRPr>
          </a:p>
        </p:txBody>
      </p:sp>
      <p:grpSp>
        <p:nvGrpSpPr>
          <p:cNvPr id="13" name="Group 59">
            <a:extLst>
              <a:ext uri="{FF2B5EF4-FFF2-40B4-BE49-F238E27FC236}">
                <a16:creationId xmlns="" xmlns:a16="http://schemas.microsoft.com/office/drawing/2014/main" id="{BD094195-D052-405E-88EE-E537D8F4AAED}"/>
              </a:ext>
            </a:extLst>
          </p:cNvPr>
          <p:cNvGrpSpPr/>
          <p:nvPr/>
        </p:nvGrpSpPr>
        <p:grpSpPr>
          <a:xfrm>
            <a:off x="-16039" y="1073038"/>
            <a:ext cx="5251635" cy="1246525"/>
            <a:chOff x="132080" y="975360"/>
            <a:chExt cx="11602719" cy="1869440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1C1965F5-BCE0-4F13-9B63-7AC7557DF8DF}"/>
                </a:ext>
              </a:extLst>
            </p:cNvPr>
            <p:cNvSpPr/>
            <p:nvPr/>
          </p:nvSpPr>
          <p:spPr>
            <a:xfrm>
              <a:off x="142240" y="1869440"/>
              <a:ext cx="11582401" cy="965200"/>
            </a:xfrm>
            <a:custGeom>
              <a:avLst/>
              <a:gdLst>
                <a:gd name="connsiteX0" fmla="*/ 0 w 11582400"/>
                <a:gd name="connsiteY0" fmla="*/ 965200 h 965200"/>
                <a:gd name="connsiteX1" fmla="*/ 4368800 w 11582400"/>
                <a:gd name="connsiteY1" fmla="*/ 325120 h 965200"/>
                <a:gd name="connsiteX2" fmla="*/ 11582400 w 11582400"/>
                <a:gd name="connsiteY2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2400" h="965200">
                  <a:moveTo>
                    <a:pt x="0" y="965200"/>
                  </a:moveTo>
                  <a:lnTo>
                    <a:pt x="4368800" y="325120"/>
                  </a:lnTo>
                  <a:lnTo>
                    <a:pt x="11582400" y="0"/>
                  </a:lnTo>
                </a:path>
              </a:pathLst>
            </a:custGeom>
            <a:noFill/>
            <a:ln w="2857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>
                <a:solidFill>
                  <a:srgbClr val="FFFFFF"/>
                </a:solidFill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BF314A73-366C-4D27-9079-64681CB7F519}"/>
                </a:ext>
              </a:extLst>
            </p:cNvPr>
            <p:cNvSpPr/>
            <p:nvPr/>
          </p:nvSpPr>
          <p:spPr>
            <a:xfrm>
              <a:off x="132080" y="975360"/>
              <a:ext cx="11602719" cy="1869440"/>
            </a:xfrm>
            <a:custGeom>
              <a:avLst/>
              <a:gdLst>
                <a:gd name="connsiteX0" fmla="*/ 0 w 11602720"/>
                <a:gd name="connsiteY0" fmla="*/ 1869440 h 1869440"/>
                <a:gd name="connsiteX1" fmla="*/ 4389120 w 11602720"/>
                <a:gd name="connsiteY1" fmla="*/ 619760 h 1869440"/>
                <a:gd name="connsiteX2" fmla="*/ 11602720 w 11602720"/>
                <a:gd name="connsiteY2" fmla="*/ 0 h 18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02720" h="1869440">
                  <a:moveTo>
                    <a:pt x="0" y="1869440"/>
                  </a:moveTo>
                  <a:lnTo>
                    <a:pt x="4389120" y="619760"/>
                  </a:lnTo>
                  <a:lnTo>
                    <a:pt x="11602720" y="0"/>
                  </a:lnTo>
                </a:path>
              </a:pathLst>
            </a:custGeom>
            <a:noFill/>
            <a:ln w="28575" cap="flat" cmpd="sng" algn="ctr">
              <a:solidFill>
                <a:srgbClr val="0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91E61584-F429-4432-8CEC-5CB3341AEB9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332129" y="908759"/>
            <a:ext cx="1269988" cy="33855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defTabSz="699175">
              <a:defRPr/>
            </a:pPr>
            <a:r>
              <a:rPr lang="ru" sz="1100" i="1" kern="0" dirty="0" smtClean="0">
                <a:solidFill>
                  <a:srgbClr val="000000"/>
                </a:solidFill>
              </a:rPr>
              <a:t>Цифровая трансформация</a:t>
            </a:r>
            <a:endParaRPr lang="ru" sz="1100" i="1" kern="0" dirty="0">
              <a:solidFill>
                <a:srgbClr val="000000"/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="" xmlns:a16="http://schemas.microsoft.com/office/drawing/2014/main" id="{CB23602B-6B93-494A-AF56-3BED86E7E60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332129" y="1505795"/>
            <a:ext cx="1269988" cy="33855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defTabSz="699175">
              <a:defRPr/>
            </a:pPr>
            <a:r>
              <a:rPr lang="ru-RU" sz="1100" i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Построение </a:t>
            </a:r>
            <a:r>
              <a:rPr lang="ru-RU" sz="1100" i="1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СМК</a:t>
            </a:r>
          </a:p>
          <a:p>
            <a:pPr defTabSz="699175">
              <a:defRPr/>
            </a:pPr>
            <a:r>
              <a:rPr lang="ru-RU" sz="1100" i="1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Развитие ПСС</a:t>
            </a:r>
            <a:endParaRPr lang="ru" sz="1100" i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8" name="Group 8"/>
          <p:cNvGrpSpPr/>
          <p:nvPr/>
        </p:nvGrpSpPr>
        <p:grpSpPr>
          <a:xfrm>
            <a:off x="1935140" y="1400571"/>
            <a:ext cx="165293" cy="165291"/>
            <a:chOff x="2662184" y="1677851"/>
            <a:chExt cx="216000" cy="216000"/>
          </a:xfrm>
        </p:grpSpPr>
        <p:sp>
          <p:nvSpPr>
            <p:cNvPr id="19" name="Oval 65">
              <a:extLst>
                <a:ext uri="{FF2B5EF4-FFF2-40B4-BE49-F238E27FC236}">
                  <a16:creationId xmlns="" xmlns:a16="http://schemas.microsoft.com/office/drawing/2014/main" id="{0A377099-B536-4AFA-86E4-FD1842FCD35E}"/>
                </a:ext>
              </a:extLst>
            </p:cNvPr>
            <p:cNvSpPr/>
            <p:nvPr/>
          </p:nvSpPr>
          <p:spPr>
            <a:xfrm>
              <a:off x="2662184" y="167785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0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 dirty="0" err="1">
                <a:solidFill>
                  <a:srgbClr val="000000"/>
                </a:solidFill>
              </a:endParaRPr>
            </a:p>
          </p:txBody>
        </p:sp>
        <p:sp>
          <p:nvSpPr>
            <p:cNvPr id="20" name="Oval 66">
              <a:extLst>
                <a:ext uri="{FF2B5EF4-FFF2-40B4-BE49-F238E27FC236}">
                  <a16:creationId xmlns="" xmlns:a16="http://schemas.microsoft.com/office/drawing/2014/main" id="{3E7E950E-C940-4AD5-8D26-B4BE42E71F19}"/>
                </a:ext>
              </a:extLst>
            </p:cNvPr>
            <p:cNvSpPr/>
            <p:nvPr/>
          </p:nvSpPr>
          <p:spPr>
            <a:xfrm>
              <a:off x="2716177" y="1731844"/>
              <a:ext cx="108015" cy="108015"/>
            </a:xfrm>
            <a:prstGeom prst="ellipse">
              <a:avLst/>
            </a:prstGeom>
            <a:solidFill>
              <a:srgbClr val="008080"/>
            </a:solidFill>
            <a:ln w="19050" cap="flat" cmpd="sng" algn="ctr">
              <a:solidFill>
                <a:srgbClr val="0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"/>
          <p:cNvGrpSpPr/>
          <p:nvPr/>
        </p:nvGrpSpPr>
        <p:grpSpPr>
          <a:xfrm>
            <a:off x="121490" y="3025780"/>
            <a:ext cx="1489023" cy="1808323"/>
            <a:chOff x="158759" y="3801651"/>
            <a:chExt cx="1945812" cy="2363099"/>
          </a:xfrm>
        </p:grpSpPr>
        <p:cxnSp>
          <p:nvCxnSpPr>
            <p:cNvPr id="22" name="Straight Connector 39">
              <a:extLst>
                <a:ext uri="{FF2B5EF4-FFF2-40B4-BE49-F238E27FC236}">
                  <a16:creationId xmlns="" xmlns:a16="http://schemas.microsoft.com/office/drawing/2014/main" id="{A9306C60-FA99-4898-AD98-CB29B896CB37}"/>
                </a:ext>
              </a:extLst>
            </p:cNvPr>
            <p:cNvCxnSpPr>
              <a:cxnSpLocks/>
            </p:cNvCxnSpPr>
            <p:nvPr/>
          </p:nvCxnSpPr>
          <p:spPr>
            <a:xfrm>
              <a:off x="1131665" y="3801651"/>
              <a:ext cx="0" cy="2363099"/>
            </a:xfrm>
            <a:prstGeom prst="line">
              <a:avLst/>
            </a:prstGeom>
            <a:noFill/>
            <a:ln w="9525" cap="flat" cmpd="sng" algn="ctr">
              <a:solidFill>
                <a:srgbClr val="008080"/>
              </a:solidFill>
              <a:prstDash val="sysDot"/>
            </a:ln>
            <a:effectLst/>
          </p:spPr>
        </p:cxnSp>
        <p:sp>
          <p:nvSpPr>
            <p:cNvPr id="23" name="Rectangle 1"/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58759" y="3859419"/>
              <a:ext cx="1945812" cy="7586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/>
          </p:spPr>
          <p:txBody>
            <a:bodyPr wrap="square" lIns="0" tIns="36000" rIns="0" bIns="36000" rtlCol="0" anchor="ctr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algn="ctr" defTabSz="699175">
                <a:defRPr/>
              </a:pPr>
              <a:r>
                <a:rPr lang="ru" sz="1100" b="1" kern="0" dirty="0">
                  <a:solidFill>
                    <a:srgbClr val="000000"/>
                  </a:solidFill>
                </a:rPr>
                <a:t>...еще более высокие результаты в производительности</a:t>
              </a:r>
            </a:p>
          </p:txBody>
        </p:sp>
      </p:grpSp>
      <p:grpSp>
        <p:nvGrpSpPr>
          <p:cNvPr id="24" name="Group 9"/>
          <p:cNvGrpSpPr/>
          <p:nvPr/>
        </p:nvGrpSpPr>
        <p:grpSpPr>
          <a:xfrm>
            <a:off x="2449175" y="3025780"/>
            <a:ext cx="1370240" cy="1808323"/>
            <a:chOff x="3200510" y="3801651"/>
            <a:chExt cx="1790590" cy="2363099"/>
          </a:xfrm>
        </p:grpSpPr>
        <p:cxnSp>
          <p:nvCxnSpPr>
            <p:cNvPr id="25" name="Straight Connector 79">
              <a:extLst>
                <a:ext uri="{FF2B5EF4-FFF2-40B4-BE49-F238E27FC236}">
                  <a16:creationId xmlns="" xmlns:a16="http://schemas.microsoft.com/office/drawing/2014/main" id="{75B15573-E51B-477A-985E-EB2DE2918B3C}"/>
                </a:ext>
              </a:extLst>
            </p:cNvPr>
            <p:cNvCxnSpPr>
              <a:cxnSpLocks/>
            </p:cNvCxnSpPr>
            <p:nvPr/>
          </p:nvCxnSpPr>
          <p:spPr>
            <a:xfrm>
              <a:off x="4095805" y="3801651"/>
              <a:ext cx="0" cy="2363099"/>
            </a:xfrm>
            <a:prstGeom prst="line">
              <a:avLst/>
            </a:prstGeom>
            <a:noFill/>
            <a:ln w="9525" cap="flat" cmpd="sng" algn="ctr">
              <a:solidFill>
                <a:srgbClr val="008080"/>
              </a:solidFill>
              <a:prstDash val="sysDot"/>
            </a:ln>
            <a:effectLst/>
          </p:spPr>
        </p:cxnSp>
        <p:sp>
          <p:nvSpPr>
            <p:cNvPr id="26" name="Rectangle 1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200510" y="5395743"/>
              <a:ext cx="1790590" cy="7586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/>
          </p:spPr>
          <p:txBody>
            <a:bodyPr wrap="square" lIns="0" tIns="36000" rIns="0" bIns="36000" rtlCol="0" anchor="ctr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algn="ctr" defTabSz="699175">
                <a:defRPr/>
              </a:pPr>
              <a:r>
                <a:rPr lang="ru" sz="1100" b="1" kern="0" dirty="0">
                  <a:solidFill>
                    <a:srgbClr val="000000"/>
                  </a:solidFill>
                </a:rPr>
                <a:t>...еще более устойчивый </a:t>
              </a:r>
              <a:r>
                <a:rPr lang="ru" sz="1100" b="1" kern="0" dirty="0" smtClean="0">
                  <a:solidFill>
                    <a:srgbClr val="000000"/>
                  </a:solidFill>
                </a:rPr>
                <a:t>эффект</a:t>
              </a:r>
              <a:endParaRPr lang="ru" sz="11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5"/>
          <p:cNvGrpSpPr/>
          <p:nvPr/>
        </p:nvGrpSpPr>
        <p:grpSpPr>
          <a:xfrm>
            <a:off x="1339041" y="3025780"/>
            <a:ext cx="1315528" cy="1808323"/>
            <a:chOff x="1749820" y="3801651"/>
            <a:chExt cx="1719094" cy="2363099"/>
          </a:xfrm>
        </p:grpSpPr>
        <p:cxnSp>
          <p:nvCxnSpPr>
            <p:cNvPr id="28" name="Straight Connector 10">
              <a:extLst>
                <a:ext uri="{FF2B5EF4-FFF2-40B4-BE49-F238E27FC236}">
                  <a16:creationId xmlns="" xmlns:a16="http://schemas.microsoft.com/office/drawing/2014/main" id="{A9306C60-FA99-4898-AD98-CB29B896CB37}"/>
                </a:ext>
              </a:extLst>
            </p:cNvPr>
            <p:cNvCxnSpPr>
              <a:cxnSpLocks/>
            </p:cNvCxnSpPr>
            <p:nvPr/>
          </p:nvCxnSpPr>
          <p:spPr>
            <a:xfrm>
              <a:off x="2609367" y="3801651"/>
              <a:ext cx="0" cy="2363099"/>
            </a:xfrm>
            <a:prstGeom prst="line">
              <a:avLst/>
            </a:prstGeom>
            <a:noFill/>
            <a:ln w="9525" cap="flat" cmpd="sng" algn="ctr">
              <a:solidFill>
                <a:srgbClr val="008080"/>
              </a:solidFill>
              <a:prstDash val="sysDot"/>
            </a:ln>
            <a:effectLst/>
          </p:spPr>
        </p:cxnSp>
        <p:sp>
          <p:nvSpPr>
            <p:cNvPr id="29" name="Rectangle 1"/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749820" y="4572690"/>
              <a:ext cx="1719094" cy="120105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/>
          </p:spPr>
          <p:txBody>
            <a:bodyPr wrap="square" lIns="0" tIns="36000" rIns="0" bIns="36000" rtlCol="0" anchor="ctr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algn="ctr" defTabSz="699175">
                <a:defRPr/>
              </a:pPr>
              <a:r>
                <a:rPr lang="ru" sz="1100" b="1" kern="0" dirty="0">
                  <a:solidFill>
                    <a:srgbClr val="000000"/>
                  </a:solidFill>
                </a:rPr>
                <a:t>...еще более быстрые </a:t>
              </a:r>
              <a:r>
                <a:rPr lang="en-US" sz="1100" b="1" kern="0" dirty="0">
                  <a:solidFill>
                    <a:srgbClr val="000000"/>
                  </a:solidFill>
                </a:rPr>
                <a:t/>
              </a:r>
              <a:br>
                <a:rPr lang="en-US" sz="1100" b="1" kern="0" dirty="0">
                  <a:solidFill>
                    <a:srgbClr val="000000"/>
                  </a:solidFill>
                </a:rPr>
              </a:br>
              <a:r>
                <a:rPr lang="ru" sz="1100" b="1" kern="0" dirty="0">
                  <a:solidFill>
                    <a:srgbClr val="000000"/>
                  </a:solidFill>
                </a:rPr>
                <a:t>и</a:t>
              </a:r>
              <a:r>
                <a:rPr lang="en-US" sz="1100" b="1" kern="0" dirty="0">
                  <a:solidFill>
                    <a:srgbClr val="000000"/>
                  </a:solidFill>
                </a:rPr>
                <a:t> </a:t>
              </a:r>
              <a:r>
                <a:rPr lang="ru" sz="1100" b="1" kern="0" dirty="0">
                  <a:solidFill>
                    <a:srgbClr val="000000"/>
                  </a:solidFill>
                </a:rPr>
                <a:t>масштабируемые изменения</a:t>
              </a:r>
            </a:p>
          </p:txBody>
        </p:sp>
      </p:grpSp>
      <p:grpSp>
        <p:nvGrpSpPr>
          <p:cNvPr id="30" name="Group 43"/>
          <p:cNvGrpSpPr/>
          <p:nvPr/>
        </p:nvGrpSpPr>
        <p:grpSpPr>
          <a:xfrm>
            <a:off x="1887756" y="1807191"/>
            <a:ext cx="165293" cy="165291"/>
            <a:chOff x="2662184" y="1677851"/>
            <a:chExt cx="216000" cy="216000"/>
          </a:xfrm>
        </p:grpSpPr>
        <p:sp>
          <p:nvSpPr>
            <p:cNvPr id="31" name="Oval 44">
              <a:extLst>
                <a:ext uri="{FF2B5EF4-FFF2-40B4-BE49-F238E27FC236}">
                  <a16:creationId xmlns="" xmlns:a16="http://schemas.microsoft.com/office/drawing/2014/main" id="{0A377099-B536-4AFA-86E4-FD1842FCD35E}"/>
                </a:ext>
              </a:extLst>
            </p:cNvPr>
            <p:cNvSpPr/>
            <p:nvPr/>
          </p:nvSpPr>
          <p:spPr>
            <a:xfrm>
              <a:off x="2662184" y="167785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 dirty="0" err="1">
                <a:solidFill>
                  <a:srgbClr val="000000"/>
                </a:solidFill>
              </a:endParaRPr>
            </a:p>
          </p:txBody>
        </p:sp>
        <p:sp>
          <p:nvSpPr>
            <p:cNvPr id="32" name="Oval 45">
              <a:extLst>
                <a:ext uri="{FF2B5EF4-FFF2-40B4-BE49-F238E27FC236}">
                  <a16:creationId xmlns="" xmlns:a16="http://schemas.microsoft.com/office/drawing/2014/main" id="{3E7E950E-C940-4AD5-8D26-B4BE42E71F19}"/>
                </a:ext>
              </a:extLst>
            </p:cNvPr>
            <p:cNvSpPr/>
            <p:nvPr/>
          </p:nvSpPr>
          <p:spPr>
            <a:xfrm>
              <a:off x="2716177" y="1731844"/>
              <a:ext cx="108015" cy="108015"/>
            </a:xfrm>
            <a:prstGeom prst="ellipse">
              <a:avLst/>
            </a:prstGeom>
            <a:solidFill>
              <a:srgbClr val="BFBFBF"/>
            </a:solidFill>
            <a:ln w="19050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46"/>
          <p:cNvGrpSpPr/>
          <p:nvPr/>
        </p:nvGrpSpPr>
        <p:grpSpPr>
          <a:xfrm>
            <a:off x="5111624" y="997931"/>
            <a:ext cx="165293" cy="165291"/>
            <a:chOff x="2662184" y="1677851"/>
            <a:chExt cx="216000" cy="216000"/>
          </a:xfrm>
        </p:grpSpPr>
        <p:sp>
          <p:nvSpPr>
            <p:cNvPr id="34" name="Oval 47">
              <a:extLst>
                <a:ext uri="{FF2B5EF4-FFF2-40B4-BE49-F238E27FC236}">
                  <a16:creationId xmlns="" xmlns:a16="http://schemas.microsoft.com/office/drawing/2014/main" id="{0A377099-B536-4AFA-86E4-FD1842FCD35E}"/>
                </a:ext>
              </a:extLst>
            </p:cNvPr>
            <p:cNvSpPr/>
            <p:nvPr/>
          </p:nvSpPr>
          <p:spPr>
            <a:xfrm>
              <a:off x="2662184" y="167785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0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 dirty="0" err="1">
                <a:solidFill>
                  <a:srgbClr val="000000"/>
                </a:solidFill>
              </a:endParaRPr>
            </a:p>
          </p:txBody>
        </p:sp>
        <p:sp>
          <p:nvSpPr>
            <p:cNvPr id="35" name="Oval 48">
              <a:extLst>
                <a:ext uri="{FF2B5EF4-FFF2-40B4-BE49-F238E27FC236}">
                  <a16:creationId xmlns="" xmlns:a16="http://schemas.microsoft.com/office/drawing/2014/main" id="{3E7E950E-C940-4AD5-8D26-B4BE42E71F19}"/>
                </a:ext>
              </a:extLst>
            </p:cNvPr>
            <p:cNvSpPr/>
            <p:nvPr/>
          </p:nvSpPr>
          <p:spPr>
            <a:xfrm>
              <a:off x="2716177" y="1731844"/>
              <a:ext cx="108015" cy="108015"/>
            </a:xfrm>
            <a:prstGeom prst="ellipse">
              <a:avLst/>
            </a:prstGeom>
            <a:solidFill>
              <a:srgbClr val="008080"/>
            </a:solidFill>
            <a:ln w="19050" cap="flat" cmpd="sng" algn="ctr">
              <a:solidFill>
                <a:srgbClr val="00808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50"/>
          <p:cNvGrpSpPr/>
          <p:nvPr/>
        </p:nvGrpSpPr>
        <p:grpSpPr>
          <a:xfrm>
            <a:off x="5111624" y="1588041"/>
            <a:ext cx="165293" cy="165291"/>
            <a:chOff x="2662184" y="1677851"/>
            <a:chExt cx="216000" cy="216000"/>
          </a:xfrm>
        </p:grpSpPr>
        <p:sp>
          <p:nvSpPr>
            <p:cNvPr id="37" name="Oval 51">
              <a:extLst>
                <a:ext uri="{FF2B5EF4-FFF2-40B4-BE49-F238E27FC236}">
                  <a16:creationId xmlns="" xmlns:a16="http://schemas.microsoft.com/office/drawing/2014/main" id="{0A377099-B536-4AFA-86E4-FD1842FCD35E}"/>
                </a:ext>
              </a:extLst>
            </p:cNvPr>
            <p:cNvSpPr/>
            <p:nvPr/>
          </p:nvSpPr>
          <p:spPr>
            <a:xfrm>
              <a:off x="2662184" y="167785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 dirty="0" err="1">
                <a:solidFill>
                  <a:srgbClr val="000000"/>
                </a:solidFill>
              </a:endParaRPr>
            </a:p>
          </p:txBody>
        </p:sp>
        <p:sp>
          <p:nvSpPr>
            <p:cNvPr id="38" name="Oval 52">
              <a:extLst>
                <a:ext uri="{FF2B5EF4-FFF2-40B4-BE49-F238E27FC236}">
                  <a16:creationId xmlns="" xmlns:a16="http://schemas.microsoft.com/office/drawing/2014/main" id="{3E7E950E-C940-4AD5-8D26-B4BE42E71F19}"/>
                </a:ext>
              </a:extLst>
            </p:cNvPr>
            <p:cNvSpPr/>
            <p:nvPr/>
          </p:nvSpPr>
          <p:spPr>
            <a:xfrm>
              <a:off x="2716177" y="1731844"/>
              <a:ext cx="108015" cy="108015"/>
            </a:xfrm>
            <a:prstGeom prst="ellipse">
              <a:avLst/>
            </a:prstGeom>
            <a:solidFill>
              <a:srgbClr val="BFBFBF"/>
            </a:solidFill>
            <a:ln w="19050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175">
                <a:defRPr/>
              </a:pPr>
              <a:endParaRPr lang="ru-RU" kern="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39" name="Oval 7">
            <a:extLst>
              <a:ext uri="{FF2B5EF4-FFF2-40B4-BE49-F238E27FC236}">
                <a16:creationId xmlns="" xmlns:a16="http://schemas.microsoft.com/office/drawing/2014/main" id="{C88083AD-F8E8-4882-A416-EBBE397F3C97}"/>
              </a:ext>
            </a:extLst>
          </p:cNvPr>
          <p:cNvSpPr/>
          <p:nvPr/>
        </p:nvSpPr>
        <p:spPr>
          <a:xfrm>
            <a:off x="6577377" y="2440543"/>
            <a:ext cx="522766" cy="522759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69917" tIns="34959" rIns="69917" bIns="34959" rtlCol="0" anchor="ctr"/>
          <a:lstStyle/>
          <a:p>
            <a:pPr algn="ctr" defTabSz="699175">
              <a:defRPr/>
            </a:pPr>
            <a:endParaRPr lang="ru-RU" kern="0" dirty="0" err="1">
              <a:solidFill>
                <a:srgbClr val="000000"/>
              </a:solidFill>
            </a:endParaRPr>
          </a:p>
        </p:txBody>
      </p:sp>
      <p:sp>
        <p:nvSpPr>
          <p:cNvPr id="40" name="Arc 6"/>
          <p:cNvSpPr/>
          <p:nvPr/>
        </p:nvSpPr>
        <p:spPr>
          <a:xfrm>
            <a:off x="6523751" y="2418653"/>
            <a:ext cx="566546" cy="566538"/>
          </a:xfrm>
          <a:prstGeom prst="arc">
            <a:avLst>
              <a:gd name="adj1" fmla="val 16266328"/>
              <a:gd name="adj2" fmla="val 5314818"/>
            </a:avLst>
          </a:prstGeom>
          <a:solidFill>
            <a:srgbClr val="FFFFFF"/>
          </a:solidFill>
          <a:ln w="76200" cap="flat" cmpd="tri" algn="ctr">
            <a:solidFill>
              <a:srgbClr val="008080"/>
            </a:solidFill>
            <a:prstDash val="solid"/>
          </a:ln>
          <a:effectLst/>
        </p:spPr>
        <p:txBody>
          <a:bodyPr lIns="69917" tIns="34959" rIns="69917" bIns="34959" rtlCol="0" anchor="ctr"/>
          <a:lstStyle/>
          <a:p>
            <a:pPr algn="ctr" defTabSz="699175"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1" name="Freeform 138"/>
          <p:cNvSpPr/>
          <p:nvPr/>
        </p:nvSpPr>
        <p:spPr>
          <a:xfrm>
            <a:off x="7400825" y="3609666"/>
            <a:ext cx="987600" cy="893106"/>
          </a:xfrm>
          <a:custGeom>
            <a:avLst/>
            <a:gdLst>
              <a:gd name="connsiteX0" fmla="*/ 450166 w 928438"/>
              <a:gd name="connsiteY0" fmla="*/ 750521 h 839615"/>
              <a:gd name="connsiteX1" fmla="*/ 484003 w 928438"/>
              <a:gd name="connsiteY1" fmla="*/ 784358 h 839615"/>
              <a:gd name="connsiteX2" fmla="*/ 450166 w 928438"/>
              <a:gd name="connsiteY2" fmla="*/ 818195 h 839615"/>
              <a:gd name="connsiteX3" fmla="*/ 416329 w 928438"/>
              <a:gd name="connsiteY3" fmla="*/ 784358 h 839615"/>
              <a:gd name="connsiteX4" fmla="*/ 450166 w 928438"/>
              <a:gd name="connsiteY4" fmla="*/ 750521 h 839615"/>
              <a:gd name="connsiteX5" fmla="*/ 450166 w 928438"/>
              <a:gd name="connsiteY5" fmla="*/ 735037 h 839615"/>
              <a:gd name="connsiteX6" fmla="*/ 400846 w 928438"/>
              <a:gd name="connsiteY6" fmla="*/ 784358 h 839615"/>
              <a:gd name="connsiteX7" fmla="*/ 450166 w 928438"/>
              <a:gd name="connsiteY7" fmla="*/ 833679 h 839615"/>
              <a:gd name="connsiteX8" fmla="*/ 499487 w 928438"/>
              <a:gd name="connsiteY8" fmla="*/ 784358 h 839615"/>
              <a:gd name="connsiteX9" fmla="*/ 450166 w 928438"/>
              <a:gd name="connsiteY9" fmla="*/ 735037 h 839615"/>
              <a:gd name="connsiteX10" fmla="*/ 450166 w 928438"/>
              <a:gd name="connsiteY10" fmla="*/ 729101 h 839615"/>
              <a:gd name="connsiteX11" fmla="*/ 505423 w 928438"/>
              <a:gd name="connsiteY11" fmla="*/ 784358 h 839615"/>
              <a:gd name="connsiteX12" fmla="*/ 450166 w 928438"/>
              <a:gd name="connsiteY12" fmla="*/ 839615 h 839615"/>
              <a:gd name="connsiteX13" fmla="*/ 394910 w 928438"/>
              <a:gd name="connsiteY13" fmla="*/ 784358 h 839615"/>
              <a:gd name="connsiteX14" fmla="*/ 450166 w 928438"/>
              <a:gd name="connsiteY14" fmla="*/ 729101 h 839615"/>
              <a:gd name="connsiteX15" fmla="*/ 306707 w 928438"/>
              <a:gd name="connsiteY15" fmla="*/ 717097 h 839615"/>
              <a:gd name="connsiteX16" fmla="*/ 331878 w 928438"/>
              <a:gd name="connsiteY16" fmla="*/ 733782 h 839615"/>
              <a:gd name="connsiteX17" fmla="*/ 333002 w 928438"/>
              <a:gd name="connsiteY17" fmla="*/ 739350 h 839615"/>
              <a:gd name="connsiteX18" fmla="*/ 389642 w 928438"/>
              <a:gd name="connsiteY18" fmla="*/ 756456 h 839615"/>
              <a:gd name="connsiteX19" fmla="*/ 388612 w 928438"/>
              <a:gd name="connsiteY19" fmla="*/ 758354 h 839615"/>
              <a:gd name="connsiteX20" fmla="*/ 384719 w 928438"/>
              <a:gd name="connsiteY20" fmla="*/ 770895 h 839615"/>
              <a:gd name="connsiteX21" fmla="*/ 383908 w 928438"/>
              <a:gd name="connsiteY21" fmla="*/ 778940 h 839615"/>
              <a:gd name="connsiteX22" fmla="*/ 327297 w 928438"/>
              <a:gd name="connsiteY22" fmla="*/ 761844 h 839615"/>
              <a:gd name="connsiteX23" fmla="*/ 326023 w 928438"/>
              <a:gd name="connsiteY23" fmla="*/ 763732 h 839615"/>
              <a:gd name="connsiteX24" fmla="*/ 306707 w 928438"/>
              <a:gd name="connsiteY24" fmla="*/ 771733 h 839615"/>
              <a:gd name="connsiteX25" fmla="*/ 279389 w 928438"/>
              <a:gd name="connsiteY25" fmla="*/ 744415 h 839615"/>
              <a:gd name="connsiteX26" fmla="*/ 306707 w 928438"/>
              <a:gd name="connsiteY26" fmla="*/ 717097 h 839615"/>
              <a:gd name="connsiteX27" fmla="*/ 522208 w 928438"/>
              <a:gd name="connsiteY27" fmla="*/ 680495 h 839615"/>
              <a:gd name="connsiteX28" fmla="*/ 526765 w 928438"/>
              <a:gd name="connsiteY28" fmla="*/ 697580 h 839615"/>
              <a:gd name="connsiteX29" fmla="*/ 505099 w 928438"/>
              <a:gd name="connsiteY29" fmla="*/ 701629 h 839615"/>
              <a:gd name="connsiteX30" fmla="*/ 505423 w 928438"/>
              <a:gd name="connsiteY30" fmla="*/ 701797 h 839615"/>
              <a:gd name="connsiteX31" fmla="*/ 490146 w 928438"/>
              <a:gd name="connsiteY31" fmla="*/ 731131 h 839615"/>
              <a:gd name="connsiteX32" fmla="*/ 487518 w 928438"/>
              <a:gd name="connsiteY32" fmla="*/ 728962 h 839615"/>
              <a:gd name="connsiteX33" fmla="*/ 476170 w 928438"/>
              <a:gd name="connsiteY33" fmla="*/ 722803 h 839615"/>
              <a:gd name="connsiteX34" fmla="*/ 469435 w 928438"/>
              <a:gd name="connsiteY34" fmla="*/ 720712 h 839615"/>
              <a:gd name="connsiteX35" fmla="*/ 477900 w 928438"/>
              <a:gd name="connsiteY35" fmla="*/ 704457 h 839615"/>
              <a:gd name="connsiteX36" fmla="*/ 457650 w 928438"/>
              <a:gd name="connsiteY36" fmla="*/ 705114 h 839615"/>
              <a:gd name="connsiteX37" fmla="*/ 458433 w 928438"/>
              <a:gd name="connsiteY37" fmla="*/ 687449 h 839615"/>
              <a:gd name="connsiteX38" fmla="*/ 522208 w 928438"/>
              <a:gd name="connsiteY38" fmla="*/ 680495 h 839615"/>
              <a:gd name="connsiteX39" fmla="*/ 366848 w 928438"/>
              <a:gd name="connsiteY39" fmla="*/ 661978 h 839615"/>
              <a:gd name="connsiteX40" fmla="*/ 427213 w 928438"/>
              <a:gd name="connsiteY40" fmla="*/ 683696 h 839615"/>
              <a:gd name="connsiteX41" fmla="*/ 423817 w 928438"/>
              <a:gd name="connsiteY41" fmla="*/ 701049 h 839615"/>
              <a:gd name="connsiteX42" fmla="*/ 358398 w 928438"/>
              <a:gd name="connsiteY42" fmla="*/ 677510 h 839615"/>
              <a:gd name="connsiteX43" fmla="*/ 605611 w 928438"/>
              <a:gd name="connsiteY43" fmla="*/ 636450 h 839615"/>
              <a:gd name="connsiteX44" fmla="*/ 617151 w 928438"/>
              <a:gd name="connsiteY44" fmla="*/ 649847 h 839615"/>
              <a:gd name="connsiteX45" fmla="*/ 558208 w 928438"/>
              <a:gd name="connsiteY45" fmla="*/ 686718 h 839615"/>
              <a:gd name="connsiteX46" fmla="*/ 551223 w 928438"/>
              <a:gd name="connsiteY46" fmla="*/ 670475 h 839615"/>
              <a:gd name="connsiteX47" fmla="*/ 605611 w 928438"/>
              <a:gd name="connsiteY47" fmla="*/ 636450 h 839615"/>
              <a:gd name="connsiteX48" fmla="*/ 297904 w 928438"/>
              <a:gd name="connsiteY48" fmla="*/ 601950 h 839615"/>
              <a:gd name="connsiteX49" fmla="*/ 343438 w 928438"/>
              <a:gd name="connsiteY49" fmla="*/ 647143 h 839615"/>
              <a:gd name="connsiteX50" fmla="*/ 333028 w 928438"/>
              <a:gd name="connsiteY50" fmla="*/ 661434 h 839615"/>
              <a:gd name="connsiteX51" fmla="*/ 283683 w 928438"/>
              <a:gd name="connsiteY51" fmla="*/ 612457 h 839615"/>
              <a:gd name="connsiteX52" fmla="*/ 544162 w 928438"/>
              <a:gd name="connsiteY52" fmla="*/ 585527 h 839615"/>
              <a:gd name="connsiteX53" fmla="*/ 537149 w 928438"/>
              <a:gd name="connsiteY53" fmla="*/ 600717 h 839615"/>
              <a:gd name="connsiteX54" fmla="*/ 522677 w 928438"/>
              <a:gd name="connsiteY54" fmla="*/ 622058 h 839615"/>
              <a:gd name="connsiteX55" fmla="*/ 522022 w 928438"/>
              <a:gd name="connsiteY55" fmla="*/ 622694 h 839615"/>
              <a:gd name="connsiteX56" fmla="*/ 541128 w 928438"/>
              <a:gd name="connsiteY56" fmla="*/ 613114 h 839615"/>
              <a:gd name="connsiteX57" fmla="*/ 566127 w 928438"/>
              <a:gd name="connsiteY57" fmla="*/ 593649 h 839615"/>
              <a:gd name="connsiteX58" fmla="*/ 567028 w 928438"/>
              <a:gd name="connsiteY58" fmla="*/ 592577 h 839615"/>
              <a:gd name="connsiteX59" fmla="*/ 554551 w 928438"/>
              <a:gd name="connsiteY59" fmla="*/ 588022 h 839615"/>
              <a:gd name="connsiteX60" fmla="*/ 391290 w 928438"/>
              <a:gd name="connsiteY60" fmla="*/ 584320 h 839615"/>
              <a:gd name="connsiteX61" fmla="*/ 373886 w 928438"/>
              <a:gd name="connsiteY61" fmla="*/ 588022 h 839615"/>
              <a:gd name="connsiteX62" fmla="*/ 367202 w 928438"/>
              <a:gd name="connsiteY62" fmla="*/ 590462 h 839615"/>
              <a:gd name="connsiteX63" fmla="*/ 369881 w 928438"/>
              <a:gd name="connsiteY63" fmla="*/ 593649 h 839615"/>
              <a:gd name="connsiteX64" fmla="*/ 394880 w 928438"/>
              <a:gd name="connsiteY64" fmla="*/ 613114 h 839615"/>
              <a:gd name="connsiteX65" fmla="*/ 413987 w 928438"/>
              <a:gd name="connsiteY65" fmla="*/ 622694 h 839615"/>
              <a:gd name="connsiteX66" fmla="*/ 413331 w 928438"/>
              <a:gd name="connsiteY66" fmla="*/ 622058 h 839615"/>
              <a:gd name="connsiteX67" fmla="*/ 398859 w 928438"/>
              <a:gd name="connsiteY67" fmla="*/ 600717 h 839615"/>
              <a:gd name="connsiteX68" fmla="*/ 476282 w 928438"/>
              <a:gd name="connsiteY68" fmla="*/ 576351 h 839615"/>
              <a:gd name="connsiteX69" fmla="*/ 476282 w 928438"/>
              <a:gd name="connsiteY69" fmla="*/ 633249 h 839615"/>
              <a:gd name="connsiteX70" fmla="*/ 486541 w 928438"/>
              <a:gd name="connsiteY70" fmla="*/ 632276 h 839615"/>
              <a:gd name="connsiteX71" fmla="*/ 500131 w 928438"/>
              <a:gd name="connsiteY71" fmla="*/ 624122 h 839615"/>
              <a:gd name="connsiteX72" fmla="*/ 517387 w 928438"/>
              <a:gd name="connsiteY72" fmla="*/ 604966 h 839615"/>
              <a:gd name="connsiteX73" fmla="*/ 529809 w 928438"/>
              <a:gd name="connsiteY73" fmla="*/ 582079 h 839615"/>
              <a:gd name="connsiteX74" fmla="*/ 527107 w 928438"/>
              <a:gd name="connsiteY74" fmla="*/ 581431 h 839615"/>
              <a:gd name="connsiteX75" fmla="*/ 496779 w 928438"/>
              <a:gd name="connsiteY75" fmla="*/ 577265 h 839615"/>
              <a:gd name="connsiteX76" fmla="*/ 459726 w 928438"/>
              <a:gd name="connsiteY76" fmla="*/ 576113 h 839615"/>
              <a:gd name="connsiteX77" fmla="*/ 416174 w 928438"/>
              <a:gd name="connsiteY77" fmla="*/ 579027 h 839615"/>
              <a:gd name="connsiteX78" fmla="*/ 405747 w 928438"/>
              <a:gd name="connsiteY78" fmla="*/ 581244 h 839615"/>
              <a:gd name="connsiteX79" fmla="*/ 418621 w 928438"/>
              <a:gd name="connsiteY79" fmla="*/ 604966 h 839615"/>
              <a:gd name="connsiteX80" fmla="*/ 435877 w 928438"/>
              <a:gd name="connsiteY80" fmla="*/ 624122 h 839615"/>
              <a:gd name="connsiteX81" fmla="*/ 449467 w 928438"/>
              <a:gd name="connsiteY81" fmla="*/ 632276 h 839615"/>
              <a:gd name="connsiteX82" fmla="*/ 459726 w 928438"/>
              <a:gd name="connsiteY82" fmla="*/ 633249 h 839615"/>
              <a:gd name="connsiteX83" fmla="*/ 160430 w 928438"/>
              <a:gd name="connsiteY83" fmla="*/ 558467 h 839615"/>
              <a:gd name="connsiteX84" fmla="*/ 194268 w 928438"/>
              <a:gd name="connsiteY84" fmla="*/ 592304 h 839615"/>
              <a:gd name="connsiteX85" fmla="*/ 160430 w 928438"/>
              <a:gd name="connsiteY85" fmla="*/ 626141 h 839615"/>
              <a:gd name="connsiteX86" fmla="*/ 126593 w 928438"/>
              <a:gd name="connsiteY86" fmla="*/ 592304 h 839615"/>
              <a:gd name="connsiteX87" fmla="*/ 160430 w 928438"/>
              <a:gd name="connsiteY87" fmla="*/ 558467 h 839615"/>
              <a:gd name="connsiteX88" fmla="*/ 160430 w 928438"/>
              <a:gd name="connsiteY88" fmla="*/ 542983 h 839615"/>
              <a:gd name="connsiteX89" fmla="*/ 111110 w 928438"/>
              <a:gd name="connsiteY89" fmla="*/ 592304 h 839615"/>
              <a:gd name="connsiteX90" fmla="*/ 160430 w 928438"/>
              <a:gd name="connsiteY90" fmla="*/ 641625 h 839615"/>
              <a:gd name="connsiteX91" fmla="*/ 209751 w 928438"/>
              <a:gd name="connsiteY91" fmla="*/ 592304 h 839615"/>
              <a:gd name="connsiteX92" fmla="*/ 160430 w 928438"/>
              <a:gd name="connsiteY92" fmla="*/ 542983 h 839615"/>
              <a:gd name="connsiteX93" fmla="*/ 160430 w 928438"/>
              <a:gd name="connsiteY93" fmla="*/ 537047 h 839615"/>
              <a:gd name="connsiteX94" fmla="*/ 215687 w 928438"/>
              <a:gd name="connsiteY94" fmla="*/ 592304 h 839615"/>
              <a:gd name="connsiteX95" fmla="*/ 160430 w 928438"/>
              <a:gd name="connsiteY95" fmla="*/ 647561 h 839615"/>
              <a:gd name="connsiteX96" fmla="*/ 105174 w 928438"/>
              <a:gd name="connsiteY96" fmla="*/ 592304 h 839615"/>
              <a:gd name="connsiteX97" fmla="*/ 160430 w 928438"/>
              <a:gd name="connsiteY97" fmla="*/ 537047 h 839615"/>
              <a:gd name="connsiteX98" fmla="*/ 260312 w 928438"/>
              <a:gd name="connsiteY98" fmla="*/ 516016 h 839615"/>
              <a:gd name="connsiteX99" fmla="*/ 281787 w 928438"/>
              <a:gd name="connsiteY99" fmla="*/ 576468 h 839615"/>
              <a:gd name="connsiteX100" fmla="*/ 266214 w 928438"/>
              <a:gd name="connsiteY100" fmla="*/ 584843 h 839615"/>
              <a:gd name="connsiteX101" fmla="*/ 242943 w 928438"/>
              <a:gd name="connsiteY101" fmla="*/ 519328 h 839615"/>
              <a:gd name="connsiteX102" fmla="*/ 790607 w 928438"/>
              <a:gd name="connsiteY102" fmla="*/ 496691 h 839615"/>
              <a:gd name="connsiteX103" fmla="*/ 817925 w 928438"/>
              <a:gd name="connsiteY103" fmla="*/ 524009 h 839615"/>
              <a:gd name="connsiteX104" fmla="*/ 801241 w 928438"/>
              <a:gd name="connsiteY104" fmla="*/ 549180 h 839615"/>
              <a:gd name="connsiteX105" fmla="*/ 791634 w 928438"/>
              <a:gd name="connsiteY105" fmla="*/ 551120 h 839615"/>
              <a:gd name="connsiteX106" fmla="*/ 736446 w 928438"/>
              <a:gd name="connsiteY106" fmla="*/ 645005 h 839615"/>
              <a:gd name="connsiteX107" fmla="*/ 742616 w 928438"/>
              <a:gd name="connsiteY107" fmla="*/ 654157 h 839615"/>
              <a:gd name="connsiteX108" fmla="*/ 745382 w 928438"/>
              <a:gd name="connsiteY108" fmla="*/ 667858 h 839615"/>
              <a:gd name="connsiteX109" fmla="*/ 735073 w 928438"/>
              <a:gd name="connsiteY109" fmla="*/ 692747 h 839615"/>
              <a:gd name="connsiteX110" fmla="*/ 731944 w 928438"/>
              <a:gd name="connsiteY110" fmla="*/ 694856 h 839615"/>
              <a:gd name="connsiteX111" fmla="*/ 749744 w 928438"/>
              <a:gd name="connsiteY111" fmla="*/ 725138 h 839615"/>
              <a:gd name="connsiteX112" fmla="*/ 750110 w 928438"/>
              <a:gd name="connsiteY112" fmla="*/ 725065 h 839615"/>
              <a:gd name="connsiteX113" fmla="*/ 777428 w 928438"/>
              <a:gd name="connsiteY113" fmla="*/ 752383 h 839615"/>
              <a:gd name="connsiteX114" fmla="*/ 750110 w 928438"/>
              <a:gd name="connsiteY114" fmla="*/ 779701 h 839615"/>
              <a:gd name="connsiteX115" fmla="*/ 730793 w 928438"/>
              <a:gd name="connsiteY115" fmla="*/ 771699 h 839615"/>
              <a:gd name="connsiteX116" fmla="*/ 726957 w 928438"/>
              <a:gd name="connsiteY116" fmla="*/ 766011 h 839615"/>
              <a:gd name="connsiteX117" fmla="*/ 516592 w 928438"/>
              <a:gd name="connsiteY117" fmla="*/ 788121 h 839615"/>
              <a:gd name="connsiteX118" fmla="*/ 516971 w 928438"/>
              <a:gd name="connsiteY118" fmla="*/ 784358 h 839615"/>
              <a:gd name="connsiteX119" fmla="*/ 515614 w 928438"/>
              <a:gd name="connsiteY119" fmla="*/ 770894 h 839615"/>
              <a:gd name="connsiteX120" fmla="*/ 513816 w 928438"/>
              <a:gd name="connsiteY120" fmla="*/ 765103 h 839615"/>
              <a:gd name="connsiteX121" fmla="*/ 724698 w 928438"/>
              <a:gd name="connsiteY121" fmla="*/ 742938 h 839615"/>
              <a:gd name="connsiteX122" fmla="*/ 724939 w 928438"/>
              <a:gd name="connsiteY122" fmla="*/ 741749 h 839615"/>
              <a:gd name="connsiteX123" fmla="*/ 729041 w 928438"/>
              <a:gd name="connsiteY123" fmla="*/ 735664 h 839615"/>
              <a:gd name="connsiteX124" fmla="*/ 709832 w 928438"/>
              <a:gd name="connsiteY124" fmla="*/ 702986 h 839615"/>
              <a:gd name="connsiteX125" fmla="*/ 696483 w 928438"/>
              <a:gd name="connsiteY125" fmla="*/ 700291 h 839615"/>
              <a:gd name="connsiteX126" fmla="*/ 674985 w 928438"/>
              <a:gd name="connsiteY126" fmla="*/ 667858 h 839615"/>
              <a:gd name="connsiteX127" fmla="*/ 677751 w 928438"/>
              <a:gd name="connsiteY127" fmla="*/ 654157 h 839615"/>
              <a:gd name="connsiteX128" fmla="*/ 679556 w 928438"/>
              <a:gd name="connsiteY128" fmla="*/ 651480 h 839615"/>
              <a:gd name="connsiteX129" fmla="*/ 654161 w 928438"/>
              <a:gd name="connsiteY129" fmla="*/ 608276 h 839615"/>
              <a:gd name="connsiteX130" fmla="*/ 640265 w 928438"/>
              <a:gd name="connsiteY130" fmla="*/ 626914 h 839615"/>
              <a:gd name="connsiteX131" fmla="*/ 626941 w 928438"/>
              <a:gd name="connsiteY131" fmla="*/ 615290 h 839615"/>
              <a:gd name="connsiteX132" fmla="*/ 661260 w 928438"/>
              <a:gd name="connsiteY132" fmla="*/ 561088 h 839615"/>
              <a:gd name="connsiteX133" fmla="*/ 677459 w 928438"/>
              <a:gd name="connsiteY133" fmla="*/ 568174 h 839615"/>
              <a:gd name="connsiteX134" fmla="*/ 667974 w 928438"/>
              <a:gd name="connsiteY134" fmla="*/ 586030 h 839615"/>
              <a:gd name="connsiteX135" fmla="*/ 696954 w 928438"/>
              <a:gd name="connsiteY135" fmla="*/ 635330 h 839615"/>
              <a:gd name="connsiteX136" fmla="*/ 710184 w 928438"/>
              <a:gd name="connsiteY136" fmla="*/ 632659 h 839615"/>
              <a:gd name="connsiteX137" fmla="*/ 716109 w 928438"/>
              <a:gd name="connsiteY137" fmla="*/ 633856 h 839615"/>
              <a:gd name="connsiteX138" fmla="*/ 770240 w 928438"/>
              <a:gd name="connsiteY138" fmla="*/ 541767 h 839615"/>
              <a:gd name="connsiteX139" fmla="*/ 765436 w 928438"/>
              <a:gd name="connsiteY139" fmla="*/ 534642 h 839615"/>
              <a:gd name="connsiteX140" fmla="*/ 763289 w 928438"/>
              <a:gd name="connsiteY140" fmla="*/ 524009 h 839615"/>
              <a:gd name="connsiteX141" fmla="*/ 790607 w 928438"/>
              <a:gd name="connsiteY141" fmla="*/ 496691 h 839615"/>
              <a:gd name="connsiteX142" fmla="*/ 565380 w 928438"/>
              <a:gd name="connsiteY142" fmla="*/ 484411 h 839615"/>
              <a:gd name="connsiteX143" fmla="*/ 563804 w 928438"/>
              <a:gd name="connsiteY143" fmla="*/ 512357 h 839615"/>
              <a:gd name="connsiteX144" fmla="*/ 558106 w 928438"/>
              <a:gd name="connsiteY144" fmla="*/ 545163 h 839615"/>
              <a:gd name="connsiteX145" fmla="*/ 549309 w 928438"/>
              <a:gd name="connsiteY145" fmla="*/ 574128 h 839615"/>
              <a:gd name="connsiteX146" fmla="*/ 561936 w 928438"/>
              <a:gd name="connsiteY146" fmla="*/ 577070 h 839615"/>
              <a:gd name="connsiteX147" fmla="*/ 575502 w 928438"/>
              <a:gd name="connsiteY147" fmla="*/ 582494 h 839615"/>
              <a:gd name="connsiteX148" fmla="*/ 586775 w 928438"/>
              <a:gd name="connsiteY148" fmla="*/ 569081 h 839615"/>
              <a:gd name="connsiteX149" fmla="*/ 611926 w 928438"/>
              <a:gd name="connsiteY149" fmla="*/ 507956 h 839615"/>
              <a:gd name="connsiteX150" fmla="*/ 614135 w 928438"/>
              <a:gd name="connsiteY150" fmla="*/ 484411 h 839615"/>
              <a:gd name="connsiteX151" fmla="*/ 476282 w 928438"/>
              <a:gd name="connsiteY151" fmla="*/ 484411 h 839615"/>
              <a:gd name="connsiteX152" fmla="*/ 476282 w 928438"/>
              <a:gd name="connsiteY152" fmla="*/ 563047 h 839615"/>
              <a:gd name="connsiteX153" fmla="*/ 490834 w 928438"/>
              <a:gd name="connsiteY153" fmla="*/ 563581 h 839615"/>
              <a:gd name="connsiteX154" fmla="*/ 516190 w 928438"/>
              <a:gd name="connsiteY154" fmla="*/ 566413 h 839615"/>
              <a:gd name="connsiteX155" fmla="*/ 534334 w 928438"/>
              <a:gd name="connsiteY155" fmla="*/ 570639 h 839615"/>
              <a:gd name="connsiteX156" fmla="*/ 542402 w 928438"/>
              <a:gd name="connsiteY156" fmla="*/ 546294 h 839615"/>
              <a:gd name="connsiteX157" fmla="*/ 548864 w 928438"/>
              <a:gd name="connsiteY157" fmla="*/ 509283 h 839615"/>
              <a:gd name="connsiteX158" fmla="*/ 550162 w 928438"/>
              <a:gd name="connsiteY158" fmla="*/ 484411 h 839615"/>
              <a:gd name="connsiteX159" fmla="*/ 385847 w 928438"/>
              <a:gd name="connsiteY159" fmla="*/ 484411 h 839615"/>
              <a:gd name="connsiteX160" fmla="*/ 387144 w 928438"/>
              <a:gd name="connsiteY160" fmla="*/ 509283 h 839615"/>
              <a:gd name="connsiteX161" fmla="*/ 393606 w 928438"/>
              <a:gd name="connsiteY161" fmla="*/ 546294 h 839615"/>
              <a:gd name="connsiteX162" fmla="*/ 400979 w 928438"/>
              <a:gd name="connsiteY162" fmla="*/ 568540 h 839615"/>
              <a:gd name="connsiteX163" fmla="*/ 428995 w 928438"/>
              <a:gd name="connsiteY163" fmla="*/ 564326 h 839615"/>
              <a:gd name="connsiteX164" fmla="*/ 459726 w 928438"/>
              <a:gd name="connsiteY164" fmla="*/ 562824 h 839615"/>
              <a:gd name="connsiteX165" fmla="*/ 459726 w 928438"/>
              <a:gd name="connsiteY165" fmla="*/ 484411 h 839615"/>
              <a:gd name="connsiteX166" fmla="*/ 321873 w 928438"/>
              <a:gd name="connsiteY166" fmla="*/ 484411 h 839615"/>
              <a:gd name="connsiteX167" fmla="*/ 324082 w 928438"/>
              <a:gd name="connsiteY167" fmla="*/ 507956 h 839615"/>
              <a:gd name="connsiteX168" fmla="*/ 349233 w 928438"/>
              <a:gd name="connsiteY168" fmla="*/ 569081 h 839615"/>
              <a:gd name="connsiteX169" fmla="*/ 358602 w 928438"/>
              <a:gd name="connsiteY169" fmla="*/ 580228 h 839615"/>
              <a:gd name="connsiteX170" fmla="*/ 366501 w 928438"/>
              <a:gd name="connsiteY170" fmla="*/ 577070 h 839615"/>
              <a:gd name="connsiteX171" fmla="*/ 386032 w 928438"/>
              <a:gd name="connsiteY171" fmla="*/ 571932 h 839615"/>
              <a:gd name="connsiteX172" fmla="*/ 377903 w 928438"/>
              <a:gd name="connsiteY172" fmla="*/ 545163 h 839615"/>
              <a:gd name="connsiteX173" fmla="*/ 372205 w 928438"/>
              <a:gd name="connsiteY173" fmla="*/ 512357 h 839615"/>
              <a:gd name="connsiteX174" fmla="*/ 370629 w 928438"/>
              <a:gd name="connsiteY174" fmla="*/ 484411 h 839615"/>
              <a:gd name="connsiteX175" fmla="*/ 696431 w 928438"/>
              <a:gd name="connsiteY175" fmla="*/ 466548 h 839615"/>
              <a:gd name="connsiteX176" fmla="*/ 688880 w 928438"/>
              <a:gd name="connsiteY176" fmla="*/ 535661 h 839615"/>
              <a:gd name="connsiteX177" fmla="*/ 671800 w 928438"/>
              <a:gd name="connsiteY177" fmla="*/ 531087 h 839615"/>
              <a:gd name="connsiteX178" fmla="*/ 678766 w 928438"/>
              <a:gd name="connsiteY178" fmla="*/ 467313 h 839615"/>
              <a:gd name="connsiteX179" fmla="*/ 401178 w 928438"/>
              <a:gd name="connsiteY179" fmla="*/ 383756 h 839615"/>
              <a:gd name="connsiteX180" fmla="*/ 395429 w 928438"/>
              <a:gd name="connsiteY180" fmla="*/ 401094 h 839615"/>
              <a:gd name="connsiteX181" fmla="*/ 387144 w 928438"/>
              <a:gd name="connsiteY181" fmla="*/ 444984 h 839615"/>
              <a:gd name="connsiteX182" fmla="*/ 385951 w 928438"/>
              <a:gd name="connsiteY182" fmla="*/ 467855 h 839615"/>
              <a:gd name="connsiteX183" fmla="*/ 459726 w 928438"/>
              <a:gd name="connsiteY183" fmla="*/ 467855 h 839615"/>
              <a:gd name="connsiteX184" fmla="*/ 459726 w 928438"/>
              <a:gd name="connsiteY184" fmla="*/ 389442 h 839615"/>
              <a:gd name="connsiteX185" fmla="*/ 428995 w 928438"/>
              <a:gd name="connsiteY185" fmla="*/ 387940 h 839615"/>
              <a:gd name="connsiteX186" fmla="*/ 534137 w 928438"/>
              <a:gd name="connsiteY186" fmla="*/ 381672 h 839615"/>
              <a:gd name="connsiteX187" fmla="*/ 516190 w 928438"/>
              <a:gd name="connsiteY187" fmla="*/ 385853 h 839615"/>
              <a:gd name="connsiteX188" fmla="*/ 490834 w 928438"/>
              <a:gd name="connsiteY188" fmla="*/ 388685 h 839615"/>
              <a:gd name="connsiteX189" fmla="*/ 476282 w 928438"/>
              <a:gd name="connsiteY189" fmla="*/ 389219 h 839615"/>
              <a:gd name="connsiteX190" fmla="*/ 476282 w 928438"/>
              <a:gd name="connsiteY190" fmla="*/ 467855 h 839615"/>
              <a:gd name="connsiteX191" fmla="*/ 550057 w 928438"/>
              <a:gd name="connsiteY191" fmla="*/ 467855 h 839615"/>
              <a:gd name="connsiteX192" fmla="*/ 548864 w 928438"/>
              <a:gd name="connsiteY192" fmla="*/ 444984 h 839615"/>
              <a:gd name="connsiteX193" fmla="*/ 534144 w 928438"/>
              <a:gd name="connsiteY193" fmla="*/ 381687 h 839615"/>
              <a:gd name="connsiteX194" fmla="*/ 357880 w 928438"/>
              <a:gd name="connsiteY194" fmla="*/ 371749 h 839615"/>
              <a:gd name="connsiteX195" fmla="*/ 356921 w 928438"/>
              <a:gd name="connsiteY195" fmla="*/ 372799 h 839615"/>
              <a:gd name="connsiteX196" fmla="*/ 324082 w 928438"/>
              <a:gd name="connsiteY196" fmla="*/ 444310 h 839615"/>
              <a:gd name="connsiteX197" fmla="*/ 321873 w 928438"/>
              <a:gd name="connsiteY197" fmla="*/ 467855 h 839615"/>
              <a:gd name="connsiteX198" fmla="*/ 370742 w 928438"/>
              <a:gd name="connsiteY198" fmla="*/ 467855 h 839615"/>
              <a:gd name="connsiteX199" fmla="*/ 372205 w 928438"/>
              <a:gd name="connsiteY199" fmla="*/ 441910 h 839615"/>
              <a:gd name="connsiteX200" fmla="*/ 377903 w 928438"/>
              <a:gd name="connsiteY200" fmla="*/ 409104 h 839615"/>
              <a:gd name="connsiteX201" fmla="*/ 386595 w 928438"/>
              <a:gd name="connsiteY201" fmla="*/ 380482 h 839615"/>
              <a:gd name="connsiteX202" fmla="*/ 366501 w 928438"/>
              <a:gd name="connsiteY202" fmla="*/ 375196 h 839615"/>
              <a:gd name="connsiteX203" fmla="*/ 576102 w 928438"/>
              <a:gd name="connsiteY203" fmla="*/ 369532 h 839615"/>
              <a:gd name="connsiteX204" fmla="*/ 561936 w 928438"/>
              <a:gd name="connsiteY204" fmla="*/ 375196 h 839615"/>
              <a:gd name="connsiteX205" fmla="*/ 548578 w 928438"/>
              <a:gd name="connsiteY205" fmla="*/ 378308 h 839615"/>
              <a:gd name="connsiteX206" fmla="*/ 549090 w 928438"/>
              <a:gd name="connsiteY206" fmla="*/ 379416 h 839615"/>
              <a:gd name="connsiteX207" fmla="*/ 563804 w 928438"/>
              <a:gd name="connsiteY207" fmla="*/ 441910 h 839615"/>
              <a:gd name="connsiteX208" fmla="*/ 565267 w 928438"/>
              <a:gd name="connsiteY208" fmla="*/ 467855 h 839615"/>
              <a:gd name="connsiteX209" fmla="*/ 614134 w 928438"/>
              <a:gd name="connsiteY209" fmla="*/ 467855 h 839615"/>
              <a:gd name="connsiteX210" fmla="*/ 611926 w 928438"/>
              <a:gd name="connsiteY210" fmla="*/ 444310 h 839615"/>
              <a:gd name="connsiteX211" fmla="*/ 579087 w 928438"/>
              <a:gd name="connsiteY211" fmla="*/ 372799 h 839615"/>
              <a:gd name="connsiteX212" fmla="*/ 48427 w 928438"/>
              <a:gd name="connsiteY212" fmla="*/ 354513 h 839615"/>
              <a:gd name="connsiteX213" fmla="*/ 96855 w 928438"/>
              <a:gd name="connsiteY213" fmla="*/ 402940 h 839615"/>
              <a:gd name="connsiteX214" fmla="*/ 96199 w 928438"/>
              <a:gd name="connsiteY214" fmla="*/ 406185 h 839615"/>
              <a:gd name="connsiteX215" fmla="*/ 134547 w 928438"/>
              <a:gd name="connsiteY215" fmla="*/ 412947 h 839615"/>
              <a:gd name="connsiteX216" fmla="*/ 135899 w 928438"/>
              <a:gd name="connsiteY216" fmla="*/ 410941 h 839615"/>
              <a:gd name="connsiteX217" fmla="*/ 155216 w 928438"/>
              <a:gd name="connsiteY217" fmla="*/ 402940 h 839615"/>
              <a:gd name="connsiteX218" fmla="*/ 180387 w 928438"/>
              <a:gd name="connsiteY218" fmla="*/ 419624 h 839615"/>
              <a:gd name="connsiteX219" fmla="*/ 180681 w 928438"/>
              <a:gd name="connsiteY219" fmla="*/ 421081 h 839615"/>
              <a:gd name="connsiteX220" fmla="*/ 243883 w 928438"/>
              <a:gd name="connsiteY220" fmla="*/ 432226 h 839615"/>
              <a:gd name="connsiteX221" fmla="*/ 246897 w 928438"/>
              <a:gd name="connsiteY221" fmla="*/ 416436 h 839615"/>
              <a:gd name="connsiteX222" fmla="*/ 263960 w 928438"/>
              <a:gd name="connsiteY222" fmla="*/ 421072 h 839615"/>
              <a:gd name="connsiteX223" fmla="*/ 256765 w 928438"/>
              <a:gd name="connsiteY223" fmla="*/ 484821 h 839615"/>
              <a:gd name="connsiteX224" fmla="*/ 239097 w 928438"/>
              <a:gd name="connsiteY224" fmla="*/ 485522 h 839615"/>
              <a:gd name="connsiteX225" fmla="*/ 240200 w 928438"/>
              <a:gd name="connsiteY225" fmla="*/ 455116 h 839615"/>
              <a:gd name="connsiteX226" fmla="*/ 178171 w 928438"/>
              <a:gd name="connsiteY226" fmla="*/ 444179 h 839615"/>
              <a:gd name="connsiteX227" fmla="*/ 174533 w 928438"/>
              <a:gd name="connsiteY227" fmla="*/ 449575 h 839615"/>
              <a:gd name="connsiteX228" fmla="*/ 166751 w 928438"/>
              <a:gd name="connsiteY228" fmla="*/ 454822 h 839615"/>
              <a:gd name="connsiteX229" fmla="*/ 170508 w 928438"/>
              <a:gd name="connsiteY229" fmla="*/ 526515 h 839615"/>
              <a:gd name="connsiteX230" fmla="*/ 160431 w 928438"/>
              <a:gd name="connsiteY230" fmla="*/ 525499 h 839615"/>
              <a:gd name="connsiteX231" fmla="*/ 147310 w 928438"/>
              <a:gd name="connsiteY231" fmla="*/ 526821 h 839615"/>
              <a:gd name="connsiteX232" fmla="*/ 143532 w 928438"/>
              <a:gd name="connsiteY232" fmla="*/ 454721 h 839615"/>
              <a:gd name="connsiteX233" fmla="*/ 135899 w 928438"/>
              <a:gd name="connsiteY233" fmla="*/ 449575 h 839615"/>
              <a:gd name="connsiteX234" fmla="*/ 130045 w 928438"/>
              <a:gd name="connsiteY234" fmla="*/ 440891 h 839615"/>
              <a:gd name="connsiteX235" fmla="*/ 128957 w 928438"/>
              <a:gd name="connsiteY235" fmla="*/ 435501 h 839615"/>
              <a:gd name="connsiteX236" fmla="*/ 88603 w 928438"/>
              <a:gd name="connsiteY236" fmla="*/ 428385 h 839615"/>
              <a:gd name="connsiteX237" fmla="*/ 82671 w 928438"/>
              <a:gd name="connsiteY237" fmla="*/ 437184 h 839615"/>
              <a:gd name="connsiteX238" fmla="*/ 48427 w 928438"/>
              <a:gd name="connsiteY238" fmla="*/ 451368 h 839615"/>
              <a:gd name="connsiteX239" fmla="*/ 0 w 928438"/>
              <a:gd name="connsiteY239" fmla="*/ 402940 h 839615"/>
              <a:gd name="connsiteX240" fmla="*/ 48427 w 928438"/>
              <a:gd name="connsiteY240" fmla="*/ 354513 h 839615"/>
              <a:gd name="connsiteX241" fmla="*/ 517990 w 928438"/>
              <a:gd name="connsiteY241" fmla="*/ 327661 h 839615"/>
              <a:gd name="connsiteX242" fmla="*/ 522677 w 928438"/>
              <a:gd name="connsiteY242" fmla="*/ 332209 h 839615"/>
              <a:gd name="connsiteX243" fmla="*/ 537149 w 928438"/>
              <a:gd name="connsiteY243" fmla="*/ 353550 h 839615"/>
              <a:gd name="connsiteX244" fmla="*/ 543330 w 928438"/>
              <a:gd name="connsiteY244" fmla="*/ 366939 h 839615"/>
              <a:gd name="connsiteX245" fmla="*/ 554551 w 928438"/>
              <a:gd name="connsiteY245" fmla="*/ 364244 h 839615"/>
              <a:gd name="connsiteX246" fmla="*/ 567087 w 928438"/>
              <a:gd name="connsiteY246" fmla="*/ 359668 h 839615"/>
              <a:gd name="connsiteX247" fmla="*/ 566127 w 928438"/>
              <a:gd name="connsiteY247" fmla="*/ 358617 h 839615"/>
              <a:gd name="connsiteX248" fmla="*/ 518515 w 928438"/>
              <a:gd name="connsiteY248" fmla="*/ 327814 h 839615"/>
              <a:gd name="connsiteX249" fmla="*/ 418019 w 928438"/>
              <a:gd name="connsiteY249" fmla="*/ 327661 h 839615"/>
              <a:gd name="connsiteX250" fmla="*/ 417493 w 928438"/>
              <a:gd name="connsiteY250" fmla="*/ 327814 h 839615"/>
              <a:gd name="connsiteX251" fmla="*/ 369881 w 928438"/>
              <a:gd name="connsiteY251" fmla="*/ 358617 h 839615"/>
              <a:gd name="connsiteX252" fmla="*/ 367027 w 928438"/>
              <a:gd name="connsiteY252" fmla="*/ 361740 h 839615"/>
              <a:gd name="connsiteX253" fmla="*/ 373886 w 928438"/>
              <a:gd name="connsiteY253" fmla="*/ 364244 h 839615"/>
              <a:gd name="connsiteX254" fmla="*/ 392131 w 928438"/>
              <a:gd name="connsiteY254" fmla="*/ 368125 h 839615"/>
              <a:gd name="connsiteX255" fmla="*/ 398859 w 928438"/>
              <a:gd name="connsiteY255" fmla="*/ 353550 h 839615"/>
              <a:gd name="connsiteX256" fmla="*/ 413331 w 928438"/>
              <a:gd name="connsiteY256" fmla="*/ 332209 h 839615"/>
              <a:gd name="connsiteX257" fmla="*/ 295270 w 928438"/>
              <a:gd name="connsiteY257" fmla="*/ 326011 h 839615"/>
              <a:gd name="connsiteX258" fmla="*/ 308597 w 928438"/>
              <a:gd name="connsiteY258" fmla="*/ 337632 h 839615"/>
              <a:gd name="connsiteX259" fmla="*/ 274287 w 928438"/>
              <a:gd name="connsiteY259" fmla="*/ 391840 h 839615"/>
              <a:gd name="connsiteX260" fmla="*/ 258087 w 928438"/>
              <a:gd name="connsiteY260" fmla="*/ 384756 h 839615"/>
              <a:gd name="connsiteX261" fmla="*/ 295270 w 928438"/>
              <a:gd name="connsiteY261" fmla="*/ 326011 h 839615"/>
              <a:gd name="connsiteX262" fmla="*/ 476282 w 928438"/>
              <a:gd name="connsiteY262" fmla="*/ 319222 h 839615"/>
              <a:gd name="connsiteX263" fmla="*/ 476282 w 928438"/>
              <a:gd name="connsiteY263" fmla="*/ 375915 h 839615"/>
              <a:gd name="connsiteX264" fmla="*/ 496779 w 928438"/>
              <a:gd name="connsiteY264" fmla="*/ 375001 h 839615"/>
              <a:gd name="connsiteX265" fmla="*/ 527107 w 928438"/>
              <a:gd name="connsiteY265" fmla="*/ 370836 h 839615"/>
              <a:gd name="connsiteX266" fmla="*/ 529070 w 928438"/>
              <a:gd name="connsiteY266" fmla="*/ 370364 h 839615"/>
              <a:gd name="connsiteX267" fmla="*/ 526367 w 928438"/>
              <a:gd name="connsiteY267" fmla="*/ 364332 h 839615"/>
              <a:gd name="connsiteX268" fmla="*/ 484638 w 928438"/>
              <a:gd name="connsiteY268" fmla="*/ 320850 h 839615"/>
              <a:gd name="connsiteX269" fmla="*/ 459726 w 928438"/>
              <a:gd name="connsiteY269" fmla="*/ 319222 h 839615"/>
              <a:gd name="connsiteX270" fmla="*/ 451370 w 928438"/>
              <a:gd name="connsiteY270" fmla="*/ 320850 h 839615"/>
              <a:gd name="connsiteX271" fmla="*/ 409642 w 928438"/>
              <a:gd name="connsiteY271" fmla="*/ 364332 h 839615"/>
              <a:gd name="connsiteX272" fmla="*/ 406566 w 928438"/>
              <a:gd name="connsiteY272" fmla="*/ 371196 h 839615"/>
              <a:gd name="connsiteX273" fmla="*/ 416174 w 928438"/>
              <a:gd name="connsiteY273" fmla="*/ 373239 h 839615"/>
              <a:gd name="connsiteX274" fmla="*/ 459726 w 928438"/>
              <a:gd name="connsiteY274" fmla="*/ 376153 h 839615"/>
              <a:gd name="connsiteX275" fmla="*/ 468004 w 928438"/>
              <a:gd name="connsiteY275" fmla="*/ 294289 h 839615"/>
              <a:gd name="connsiteX276" fmla="*/ 638854 w 928438"/>
              <a:gd name="connsiteY276" fmla="*/ 476133 h 839615"/>
              <a:gd name="connsiteX277" fmla="*/ 468004 w 928438"/>
              <a:gd name="connsiteY277" fmla="*/ 657977 h 839615"/>
              <a:gd name="connsiteX278" fmla="*/ 297154 w 928438"/>
              <a:gd name="connsiteY278" fmla="*/ 476133 h 839615"/>
              <a:gd name="connsiteX279" fmla="*/ 468004 w 928438"/>
              <a:gd name="connsiteY279" fmla="*/ 294289 h 839615"/>
              <a:gd name="connsiteX280" fmla="*/ 605051 w 928438"/>
              <a:gd name="connsiteY280" fmla="*/ 293318 h 839615"/>
              <a:gd name="connsiteX281" fmla="*/ 653722 w 928438"/>
              <a:gd name="connsiteY281" fmla="*/ 342966 h 839615"/>
              <a:gd name="connsiteX282" fmla="*/ 639358 w 928438"/>
              <a:gd name="connsiteY282" fmla="*/ 353277 h 839615"/>
              <a:gd name="connsiteX283" fmla="*/ 594446 w 928438"/>
              <a:gd name="connsiteY283" fmla="*/ 307467 h 839615"/>
              <a:gd name="connsiteX284" fmla="*/ 873181 w 928438"/>
              <a:gd name="connsiteY284" fmla="*/ 280320 h 839615"/>
              <a:gd name="connsiteX285" fmla="*/ 907018 w 928438"/>
              <a:gd name="connsiteY285" fmla="*/ 314157 h 839615"/>
              <a:gd name="connsiteX286" fmla="*/ 873181 w 928438"/>
              <a:gd name="connsiteY286" fmla="*/ 347994 h 839615"/>
              <a:gd name="connsiteX287" fmla="*/ 839344 w 928438"/>
              <a:gd name="connsiteY287" fmla="*/ 314157 h 839615"/>
              <a:gd name="connsiteX288" fmla="*/ 873181 w 928438"/>
              <a:gd name="connsiteY288" fmla="*/ 280320 h 839615"/>
              <a:gd name="connsiteX289" fmla="*/ 376980 w 928438"/>
              <a:gd name="connsiteY289" fmla="*/ 266337 h 839615"/>
              <a:gd name="connsiteX290" fmla="*/ 383995 w 928438"/>
              <a:gd name="connsiteY290" fmla="*/ 282568 h 839615"/>
              <a:gd name="connsiteX291" fmla="*/ 329667 w 928438"/>
              <a:gd name="connsiteY291" fmla="*/ 316688 h 839615"/>
              <a:gd name="connsiteX292" fmla="*/ 318104 w 928438"/>
              <a:gd name="connsiteY292" fmla="*/ 303312 h 839615"/>
              <a:gd name="connsiteX293" fmla="*/ 376980 w 928438"/>
              <a:gd name="connsiteY293" fmla="*/ 266337 h 839615"/>
              <a:gd name="connsiteX294" fmla="*/ 873181 w 928438"/>
              <a:gd name="connsiteY294" fmla="*/ 264836 h 839615"/>
              <a:gd name="connsiteX295" fmla="*/ 823860 w 928438"/>
              <a:gd name="connsiteY295" fmla="*/ 314157 h 839615"/>
              <a:gd name="connsiteX296" fmla="*/ 873181 w 928438"/>
              <a:gd name="connsiteY296" fmla="*/ 363478 h 839615"/>
              <a:gd name="connsiteX297" fmla="*/ 922502 w 928438"/>
              <a:gd name="connsiteY297" fmla="*/ 314157 h 839615"/>
              <a:gd name="connsiteX298" fmla="*/ 873181 w 928438"/>
              <a:gd name="connsiteY298" fmla="*/ 264836 h 839615"/>
              <a:gd name="connsiteX299" fmla="*/ 873181 w 928438"/>
              <a:gd name="connsiteY299" fmla="*/ 258900 h 839615"/>
              <a:gd name="connsiteX300" fmla="*/ 928438 w 928438"/>
              <a:gd name="connsiteY300" fmla="*/ 314157 h 839615"/>
              <a:gd name="connsiteX301" fmla="*/ 873181 w 928438"/>
              <a:gd name="connsiteY301" fmla="*/ 369414 h 839615"/>
              <a:gd name="connsiteX302" fmla="*/ 817924 w 928438"/>
              <a:gd name="connsiteY302" fmla="*/ 314157 h 839615"/>
              <a:gd name="connsiteX303" fmla="*/ 873181 w 928438"/>
              <a:gd name="connsiteY303" fmla="*/ 258900 h 839615"/>
              <a:gd name="connsiteX304" fmla="*/ 511746 w 928438"/>
              <a:gd name="connsiteY304" fmla="*/ 251845 h 839615"/>
              <a:gd name="connsiteX305" fmla="*/ 577164 w 928438"/>
              <a:gd name="connsiteY305" fmla="*/ 275384 h 839615"/>
              <a:gd name="connsiteX306" fmla="*/ 568715 w 928438"/>
              <a:gd name="connsiteY306" fmla="*/ 290916 h 839615"/>
              <a:gd name="connsiteX307" fmla="*/ 508349 w 928438"/>
              <a:gd name="connsiteY307" fmla="*/ 269197 h 839615"/>
              <a:gd name="connsiteX308" fmla="*/ 663668 w 928438"/>
              <a:gd name="connsiteY308" fmla="*/ 149473 h 839615"/>
              <a:gd name="connsiteX309" fmla="*/ 721070 w 928438"/>
              <a:gd name="connsiteY309" fmla="*/ 298765 h 839615"/>
              <a:gd name="connsiteX310" fmla="*/ 734129 w 928438"/>
              <a:gd name="connsiteY310" fmla="*/ 301402 h 839615"/>
              <a:gd name="connsiteX311" fmla="*/ 749615 w 928438"/>
              <a:gd name="connsiteY311" fmla="*/ 314154 h 839615"/>
              <a:gd name="connsiteX312" fmla="*/ 751103 w 928438"/>
              <a:gd name="connsiteY312" fmla="*/ 319023 h 839615"/>
              <a:gd name="connsiteX313" fmla="*/ 805742 w 928438"/>
              <a:gd name="connsiteY313" fmla="*/ 312238 h 839615"/>
              <a:gd name="connsiteX314" fmla="*/ 805549 w 928438"/>
              <a:gd name="connsiteY314" fmla="*/ 314157 h 839615"/>
              <a:gd name="connsiteX315" fmla="*/ 806923 w 928438"/>
              <a:gd name="connsiteY315" fmla="*/ 327788 h 839615"/>
              <a:gd name="connsiteX316" fmla="*/ 809214 w 928438"/>
              <a:gd name="connsiteY316" fmla="*/ 335167 h 839615"/>
              <a:gd name="connsiteX317" fmla="*/ 753973 w 928438"/>
              <a:gd name="connsiteY317" fmla="*/ 342027 h 839615"/>
              <a:gd name="connsiteX318" fmla="*/ 752861 w 928438"/>
              <a:gd name="connsiteY318" fmla="*/ 347535 h 839615"/>
              <a:gd name="connsiteX319" fmla="*/ 720428 w 928438"/>
              <a:gd name="connsiteY319" fmla="*/ 369033 h 839615"/>
              <a:gd name="connsiteX320" fmla="*/ 715682 w 928438"/>
              <a:gd name="connsiteY320" fmla="*/ 368074 h 839615"/>
              <a:gd name="connsiteX321" fmla="*/ 686726 w 928438"/>
              <a:gd name="connsiteY321" fmla="*/ 411323 h 839615"/>
              <a:gd name="connsiteX322" fmla="*/ 693376 w 928438"/>
              <a:gd name="connsiteY322" fmla="*/ 437746 h 839615"/>
              <a:gd name="connsiteX323" fmla="*/ 675950 w 928438"/>
              <a:gd name="connsiteY323" fmla="*/ 440735 h 839615"/>
              <a:gd name="connsiteX324" fmla="*/ 668096 w 928438"/>
              <a:gd name="connsiteY324" fmla="*/ 409540 h 839615"/>
              <a:gd name="connsiteX325" fmla="*/ 664999 w 928438"/>
              <a:gd name="connsiteY325" fmla="*/ 402192 h 839615"/>
              <a:gd name="connsiteX326" fmla="*/ 664959 w 928438"/>
              <a:gd name="connsiteY326" fmla="*/ 402165 h 839615"/>
              <a:gd name="connsiteX327" fmla="*/ 664977 w 928438"/>
              <a:gd name="connsiteY327" fmla="*/ 402139 h 839615"/>
              <a:gd name="connsiteX328" fmla="*/ 655600 w 928438"/>
              <a:gd name="connsiteY328" fmla="*/ 379895 h 839615"/>
              <a:gd name="connsiteX329" fmla="*/ 671325 w 928438"/>
              <a:gd name="connsiteY329" fmla="*/ 371811 h 839615"/>
              <a:gd name="connsiteX330" fmla="*/ 676718 w 928438"/>
              <a:gd name="connsiteY330" fmla="*/ 384603 h 839615"/>
              <a:gd name="connsiteX331" fmla="*/ 694789 w 928438"/>
              <a:gd name="connsiteY331" fmla="*/ 357611 h 839615"/>
              <a:gd name="connsiteX332" fmla="*/ 687996 w 928438"/>
              <a:gd name="connsiteY332" fmla="*/ 347535 h 839615"/>
              <a:gd name="connsiteX333" fmla="*/ 685230 w 928438"/>
              <a:gd name="connsiteY333" fmla="*/ 333834 h 839615"/>
              <a:gd name="connsiteX334" fmla="*/ 695539 w 928438"/>
              <a:gd name="connsiteY334" fmla="*/ 308945 h 839615"/>
              <a:gd name="connsiteX335" fmla="*/ 699198 w 928438"/>
              <a:gd name="connsiteY335" fmla="*/ 306478 h 839615"/>
              <a:gd name="connsiteX336" fmla="*/ 642071 w 928438"/>
              <a:gd name="connsiteY336" fmla="*/ 157898 h 839615"/>
              <a:gd name="connsiteX337" fmla="*/ 656260 w 928438"/>
              <a:gd name="connsiteY337" fmla="*/ 153494 h 839615"/>
              <a:gd name="connsiteX338" fmla="*/ 464673 w 928438"/>
              <a:gd name="connsiteY338" fmla="*/ 45323 h 839615"/>
              <a:gd name="connsiteX339" fmla="*/ 489844 w 928438"/>
              <a:gd name="connsiteY339" fmla="*/ 62007 h 839615"/>
              <a:gd name="connsiteX340" fmla="*/ 489888 w 928438"/>
              <a:gd name="connsiteY340" fmla="*/ 62226 h 839615"/>
              <a:gd name="connsiteX341" fmla="*/ 535406 w 928438"/>
              <a:gd name="connsiteY341" fmla="*/ 62226 h 839615"/>
              <a:gd name="connsiteX342" fmla="*/ 534356 w 928438"/>
              <a:gd name="connsiteY342" fmla="*/ 72641 h 839615"/>
              <a:gd name="connsiteX343" fmla="*/ 535643 w 928438"/>
              <a:gd name="connsiteY343" fmla="*/ 85408 h 839615"/>
              <a:gd name="connsiteX344" fmla="*/ 488531 w 928438"/>
              <a:gd name="connsiteY344" fmla="*/ 85408 h 839615"/>
              <a:gd name="connsiteX345" fmla="*/ 487325 w 928438"/>
              <a:gd name="connsiteY345" fmla="*/ 87914 h 839615"/>
              <a:gd name="connsiteX346" fmla="*/ 475307 w 928438"/>
              <a:gd name="connsiteY346" fmla="*/ 97812 h 839615"/>
              <a:gd name="connsiteX347" fmla="*/ 473185 w 928438"/>
              <a:gd name="connsiteY347" fmla="*/ 98240 h 839615"/>
              <a:gd name="connsiteX348" fmla="*/ 467848 w 928438"/>
              <a:gd name="connsiteY348" fmla="*/ 149016 h 839615"/>
              <a:gd name="connsiteX349" fmla="*/ 477601 w 928438"/>
              <a:gd name="connsiteY349" fmla="*/ 155591 h 839615"/>
              <a:gd name="connsiteX350" fmla="*/ 487910 w 928438"/>
              <a:gd name="connsiteY350" fmla="*/ 180481 h 839615"/>
              <a:gd name="connsiteX351" fmla="*/ 466413 w 928438"/>
              <a:gd name="connsiteY351" fmla="*/ 212913 h 839615"/>
              <a:gd name="connsiteX352" fmla="*/ 461018 w 928438"/>
              <a:gd name="connsiteY352" fmla="*/ 214002 h 839615"/>
              <a:gd name="connsiteX353" fmla="*/ 457400 w 928438"/>
              <a:gd name="connsiteY353" fmla="*/ 248423 h 839615"/>
              <a:gd name="connsiteX354" fmla="*/ 479280 w 928438"/>
              <a:gd name="connsiteY354" fmla="*/ 247845 h 839615"/>
              <a:gd name="connsiteX355" fmla="*/ 478391 w 928438"/>
              <a:gd name="connsiteY355" fmla="*/ 265504 h 839615"/>
              <a:gd name="connsiteX356" fmla="*/ 414575 w 928438"/>
              <a:gd name="connsiteY356" fmla="*/ 272076 h 839615"/>
              <a:gd name="connsiteX357" fmla="*/ 410121 w 928438"/>
              <a:gd name="connsiteY357" fmla="*/ 254965 h 839615"/>
              <a:gd name="connsiteX358" fmla="*/ 433854 w 928438"/>
              <a:gd name="connsiteY358" fmla="*/ 250677 h 839615"/>
              <a:gd name="connsiteX359" fmla="*/ 437901 w 928438"/>
              <a:gd name="connsiteY359" fmla="*/ 212165 h 839615"/>
              <a:gd name="connsiteX360" fmla="*/ 427823 w 928438"/>
              <a:gd name="connsiteY360" fmla="*/ 205370 h 839615"/>
              <a:gd name="connsiteX361" fmla="*/ 417513 w 928438"/>
              <a:gd name="connsiteY361" fmla="*/ 180480 h 839615"/>
              <a:gd name="connsiteX362" fmla="*/ 417796 w 928438"/>
              <a:gd name="connsiteY362" fmla="*/ 179082 h 839615"/>
              <a:gd name="connsiteX363" fmla="*/ 313225 w 928438"/>
              <a:gd name="connsiteY363" fmla="*/ 129264 h 839615"/>
              <a:gd name="connsiteX364" fmla="*/ 305543 w 928438"/>
              <a:gd name="connsiteY364" fmla="*/ 134443 h 839615"/>
              <a:gd name="connsiteX365" fmla="*/ 294910 w 928438"/>
              <a:gd name="connsiteY365" fmla="*/ 136589 h 839615"/>
              <a:gd name="connsiteX366" fmla="*/ 267592 w 928438"/>
              <a:gd name="connsiteY366" fmla="*/ 109272 h 839615"/>
              <a:gd name="connsiteX367" fmla="*/ 294910 w 928438"/>
              <a:gd name="connsiteY367" fmla="*/ 81953 h 839615"/>
              <a:gd name="connsiteX368" fmla="*/ 320081 w 928438"/>
              <a:gd name="connsiteY368" fmla="*/ 98638 h 839615"/>
              <a:gd name="connsiteX369" fmla="*/ 321916 w 928438"/>
              <a:gd name="connsiteY369" fmla="*/ 107726 h 839615"/>
              <a:gd name="connsiteX370" fmla="*/ 426502 w 928438"/>
              <a:gd name="connsiteY370" fmla="*/ 157551 h 839615"/>
              <a:gd name="connsiteX371" fmla="*/ 427823 w 928438"/>
              <a:gd name="connsiteY371" fmla="*/ 155591 h 839615"/>
              <a:gd name="connsiteX372" fmla="*/ 439011 w 928438"/>
              <a:gd name="connsiteY372" fmla="*/ 148048 h 839615"/>
              <a:gd name="connsiteX373" fmla="*/ 444762 w 928438"/>
              <a:gd name="connsiteY373" fmla="*/ 146887 h 839615"/>
              <a:gd name="connsiteX374" fmla="*/ 450193 w 928438"/>
              <a:gd name="connsiteY374" fmla="*/ 95218 h 839615"/>
              <a:gd name="connsiteX375" fmla="*/ 445356 w 928438"/>
              <a:gd name="connsiteY375" fmla="*/ 91957 h 839615"/>
              <a:gd name="connsiteX376" fmla="*/ 437355 w 928438"/>
              <a:gd name="connsiteY376" fmla="*/ 72641 h 839615"/>
              <a:gd name="connsiteX377" fmla="*/ 464673 w 928438"/>
              <a:gd name="connsiteY377" fmla="*/ 45323 h 839615"/>
              <a:gd name="connsiteX378" fmla="*/ 622104 w 928438"/>
              <a:gd name="connsiteY378" fmla="*/ 26076 h 839615"/>
              <a:gd name="connsiteX379" fmla="*/ 668669 w 928438"/>
              <a:gd name="connsiteY379" fmla="*/ 72641 h 839615"/>
              <a:gd name="connsiteX380" fmla="*/ 622104 w 928438"/>
              <a:gd name="connsiteY380" fmla="*/ 119205 h 839615"/>
              <a:gd name="connsiteX381" fmla="*/ 575540 w 928438"/>
              <a:gd name="connsiteY381" fmla="*/ 72641 h 839615"/>
              <a:gd name="connsiteX382" fmla="*/ 622104 w 928438"/>
              <a:gd name="connsiteY382" fmla="*/ 26076 h 839615"/>
              <a:gd name="connsiteX383" fmla="*/ 622104 w 928438"/>
              <a:gd name="connsiteY383" fmla="*/ 7803 h 839615"/>
              <a:gd name="connsiteX384" fmla="*/ 557266 w 928438"/>
              <a:gd name="connsiteY384" fmla="*/ 72641 h 839615"/>
              <a:gd name="connsiteX385" fmla="*/ 622104 w 928438"/>
              <a:gd name="connsiteY385" fmla="*/ 137479 h 839615"/>
              <a:gd name="connsiteX386" fmla="*/ 686942 w 928438"/>
              <a:gd name="connsiteY386" fmla="*/ 72641 h 839615"/>
              <a:gd name="connsiteX387" fmla="*/ 622104 w 928438"/>
              <a:gd name="connsiteY387" fmla="*/ 7803 h 839615"/>
              <a:gd name="connsiteX388" fmla="*/ 622104 w 928438"/>
              <a:gd name="connsiteY388" fmla="*/ 0 h 839615"/>
              <a:gd name="connsiteX389" fmla="*/ 694745 w 928438"/>
              <a:gd name="connsiteY389" fmla="*/ 72641 h 839615"/>
              <a:gd name="connsiteX390" fmla="*/ 622104 w 928438"/>
              <a:gd name="connsiteY390" fmla="*/ 145282 h 839615"/>
              <a:gd name="connsiteX391" fmla="*/ 549463 w 928438"/>
              <a:gd name="connsiteY391" fmla="*/ 72641 h 839615"/>
              <a:gd name="connsiteX392" fmla="*/ 622104 w 928438"/>
              <a:gd name="connsiteY392" fmla="*/ 0 h 8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</a:cxnLst>
            <a:rect l="l" t="t" r="r" b="b"/>
            <a:pathLst>
              <a:path w="928438" h="839615">
                <a:moveTo>
                  <a:pt x="450166" y="750521"/>
                </a:moveTo>
                <a:cubicBezTo>
                  <a:pt x="468854" y="750521"/>
                  <a:pt x="484003" y="765670"/>
                  <a:pt x="484003" y="784358"/>
                </a:cubicBezTo>
                <a:cubicBezTo>
                  <a:pt x="484003" y="803046"/>
                  <a:pt x="468854" y="818195"/>
                  <a:pt x="450166" y="818195"/>
                </a:cubicBezTo>
                <a:cubicBezTo>
                  <a:pt x="431479" y="818195"/>
                  <a:pt x="416329" y="803046"/>
                  <a:pt x="416329" y="784358"/>
                </a:cubicBezTo>
                <a:cubicBezTo>
                  <a:pt x="416329" y="765670"/>
                  <a:pt x="431479" y="750521"/>
                  <a:pt x="450166" y="750521"/>
                </a:cubicBezTo>
                <a:close/>
                <a:moveTo>
                  <a:pt x="450166" y="735037"/>
                </a:moveTo>
                <a:cubicBezTo>
                  <a:pt x="422927" y="735037"/>
                  <a:pt x="400846" y="757119"/>
                  <a:pt x="400846" y="784358"/>
                </a:cubicBezTo>
                <a:cubicBezTo>
                  <a:pt x="400846" y="811597"/>
                  <a:pt x="422927" y="833679"/>
                  <a:pt x="450166" y="833679"/>
                </a:cubicBezTo>
                <a:cubicBezTo>
                  <a:pt x="477405" y="833679"/>
                  <a:pt x="499487" y="811597"/>
                  <a:pt x="499487" y="784358"/>
                </a:cubicBezTo>
                <a:cubicBezTo>
                  <a:pt x="499487" y="757119"/>
                  <a:pt x="477405" y="735037"/>
                  <a:pt x="450166" y="735037"/>
                </a:cubicBezTo>
                <a:close/>
                <a:moveTo>
                  <a:pt x="450166" y="729101"/>
                </a:moveTo>
                <a:cubicBezTo>
                  <a:pt x="480684" y="729101"/>
                  <a:pt x="505423" y="753840"/>
                  <a:pt x="505423" y="784358"/>
                </a:cubicBezTo>
                <a:cubicBezTo>
                  <a:pt x="505423" y="814875"/>
                  <a:pt x="480684" y="839615"/>
                  <a:pt x="450166" y="839615"/>
                </a:cubicBezTo>
                <a:cubicBezTo>
                  <a:pt x="419649" y="839615"/>
                  <a:pt x="394910" y="814875"/>
                  <a:pt x="394910" y="784358"/>
                </a:cubicBezTo>
                <a:cubicBezTo>
                  <a:pt x="394910" y="753840"/>
                  <a:pt x="419649" y="729101"/>
                  <a:pt x="450166" y="729101"/>
                </a:cubicBezTo>
                <a:close/>
                <a:moveTo>
                  <a:pt x="306707" y="717097"/>
                </a:moveTo>
                <a:cubicBezTo>
                  <a:pt x="318022" y="717097"/>
                  <a:pt x="327731" y="723977"/>
                  <a:pt x="331878" y="733782"/>
                </a:cubicBezTo>
                <a:lnTo>
                  <a:pt x="333002" y="739350"/>
                </a:lnTo>
                <a:lnTo>
                  <a:pt x="389642" y="756456"/>
                </a:lnTo>
                <a:lnTo>
                  <a:pt x="388612" y="758354"/>
                </a:lnTo>
                <a:cubicBezTo>
                  <a:pt x="386922" y="762351"/>
                  <a:pt x="385609" y="766546"/>
                  <a:pt x="384719" y="770895"/>
                </a:cubicBezTo>
                <a:lnTo>
                  <a:pt x="383908" y="778940"/>
                </a:lnTo>
                <a:lnTo>
                  <a:pt x="327297" y="761844"/>
                </a:lnTo>
                <a:lnTo>
                  <a:pt x="326023" y="763732"/>
                </a:lnTo>
                <a:cubicBezTo>
                  <a:pt x="321080" y="768675"/>
                  <a:pt x="314250" y="771733"/>
                  <a:pt x="306707" y="771733"/>
                </a:cubicBezTo>
                <a:cubicBezTo>
                  <a:pt x="291619" y="771733"/>
                  <a:pt x="279389" y="759503"/>
                  <a:pt x="279389" y="744415"/>
                </a:cubicBezTo>
                <a:cubicBezTo>
                  <a:pt x="279389" y="729328"/>
                  <a:pt x="291619" y="717097"/>
                  <a:pt x="306707" y="717097"/>
                </a:cubicBezTo>
                <a:close/>
                <a:moveTo>
                  <a:pt x="522208" y="680495"/>
                </a:moveTo>
                <a:lnTo>
                  <a:pt x="526765" y="697580"/>
                </a:lnTo>
                <a:lnTo>
                  <a:pt x="505099" y="701629"/>
                </a:lnTo>
                <a:lnTo>
                  <a:pt x="505423" y="701797"/>
                </a:lnTo>
                <a:lnTo>
                  <a:pt x="490146" y="731131"/>
                </a:lnTo>
                <a:lnTo>
                  <a:pt x="487518" y="728962"/>
                </a:lnTo>
                <a:cubicBezTo>
                  <a:pt x="483964" y="726561"/>
                  <a:pt x="480166" y="724493"/>
                  <a:pt x="476170" y="722803"/>
                </a:cubicBezTo>
                <a:lnTo>
                  <a:pt x="469435" y="720712"/>
                </a:lnTo>
                <a:lnTo>
                  <a:pt x="477900" y="704457"/>
                </a:lnTo>
                <a:lnTo>
                  <a:pt x="457650" y="705114"/>
                </a:lnTo>
                <a:lnTo>
                  <a:pt x="458433" y="687449"/>
                </a:lnTo>
                <a:cubicBezTo>
                  <a:pt x="479920" y="688389"/>
                  <a:pt x="501426" y="686045"/>
                  <a:pt x="522208" y="680495"/>
                </a:cubicBezTo>
                <a:close/>
                <a:moveTo>
                  <a:pt x="366848" y="661978"/>
                </a:moveTo>
                <a:cubicBezTo>
                  <a:pt x="385746" y="672246"/>
                  <a:pt x="406103" y="679570"/>
                  <a:pt x="427213" y="683696"/>
                </a:cubicBezTo>
                <a:lnTo>
                  <a:pt x="423817" y="701049"/>
                </a:lnTo>
                <a:cubicBezTo>
                  <a:pt x="400939" y="696576"/>
                  <a:pt x="378878" y="688638"/>
                  <a:pt x="358398" y="677510"/>
                </a:cubicBezTo>
                <a:close/>
                <a:moveTo>
                  <a:pt x="605611" y="636450"/>
                </a:moveTo>
                <a:lnTo>
                  <a:pt x="617151" y="649847"/>
                </a:lnTo>
                <a:cubicBezTo>
                  <a:pt x="599492" y="665065"/>
                  <a:pt x="579616" y="677499"/>
                  <a:pt x="558208" y="686718"/>
                </a:cubicBezTo>
                <a:lnTo>
                  <a:pt x="551223" y="670475"/>
                </a:lnTo>
                <a:cubicBezTo>
                  <a:pt x="570976" y="661967"/>
                  <a:pt x="589317" y="650493"/>
                  <a:pt x="605611" y="636450"/>
                </a:cubicBezTo>
                <a:close/>
                <a:moveTo>
                  <a:pt x="297904" y="601950"/>
                </a:moveTo>
                <a:cubicBezTo>
                  <a:pt x="310694" y="619242"/>
                  <a:pt x="326049" y="634482"/>
                  <a:pt x="343438" y="647143"/>
                </a:cubicBezTo>
                <a:lnTo>
                  <a:pt x="333028" y="661434"/>
                </a:lnTo>
                <a:cubicBezTo>
                  <a:pt x="314182" y="647713"/>
                  <a:pt x="297542" y="631197"/>
                  <a:pt x="283683" y="612457"/>
                </a:cubicBezTo>
                <a:close/>
                <a:moveTo>
                  <a:pt x="544162" y="585527"/>
                </a:moveTo>
                <a:lnTo>
                  <a:pt x="537149" y="600717"/>
                </a:lnTo>
                <a:cubicBezTo>
                  <a:pt x="532725" y="608624"/>
                  <a:pt x="527879" y="615777"/>
                  <a:pt x="522677" y="622058"/>
                </a:cubicBezTo>
                <a:lnTo>
                  <a:pt x="522022" y="622694"/>
                </a:lnTo>
                <a:lnTo>
                  <a:pt x="541128" y="613114"/>
                </a:lnTo>
                <a:cubicBezTo>
                  <a:pt x="550100" y="607568"/>
                  <a:pt x="558476" y="601034"/>
                  <a:pt x="566127" y="593649"/>
                </a:cubicBezTo>
                <a:lnTo>
                  <a:pt x="567028" y="592577"/>
                </a:lnTo>
                <a:lnTo>
                  <a:pt x="554551" y="588022"/>
                </a:lnTo>
                <a:close/>
                <a:moveTo>
                  <a:pt x="391290" y="584320"/>
                </a:moveTo>
                <a:lnTo>
                  <a:pt x="373886" y="588022"/>
                </a:lnTo>
                <a:lnTo>
                  <a:pt x="367202" y="590462"/>
                </a:lnTo>
                <a:lnTo>
                  <a:pt x="369881" y="593649"/>
                </a:lnTo>
                <a:cubicBezTo>
                  <a:pt x="377532" y="601034"/>
                  <a:pt x="385908" y="607568"/>
                  <a:pt x="394880" y="613114"/>
                </a:cubicBezTo>
                <a:lnTo>
                  <a:pt x="413987" y="622694"/>
                </a:lnTo>
                <a:lnTo>
                  <a:pt x="413331" y="622058"/>
                </a:lnTo>
                <a:cubicBezTo>
                  <a:pt x="408129" y="615777"/>
                  <a:pt x="403283" y="608624"/>
                  <a:pt x="398859" y="600717"/>
                </a:cubicBezTo>
                <a:close/>
                <a:moveTo>
                  <a:pt x="476282" y="576351"/>
                </a:moveTo>
                <a:lnTo>
                  <a:pt x="476282" y="633249"/>
                </a:lnTo>
                <a:lnTo>
                  <a:pt x="486541" y="632276"/>
                </a:lnTo>
                <a:lnTo>
                  <a:pt x="500131" y="624122"/>
                </a:lnTo>
                <a:cubicBezTo>
                  <a:pt x="506303" y="619077"/>
                  <a:pt x="512091" y="612622"/>
                  <a:pt x="517387" y="604966"/>
                </a:cubicBezTo>
                <a:lnTo>
                  <a:pt x="529809" y="582079"/>
                </a:lnTo>
                <a:lnTo>
                  <a:pt x="527107" y="581431"/>
                </a:lnTo>
                <a:cubicBezTo>
                  <a:pt x="517442" y="579622"/>
                  <a:pt x="507297" y="578217"/>
                  <a:pt x="496779" y="577265"/>
                </a:cubicBezTo>
                <a:close/>
                <a:moveTo>
                  <a:pt x="459726" y="576113"/>
                </a:moveTo>
                <a:lnTo>
                  <a:pt x="416174" y="579027"/>
                </a:lnTo>
                <a:lnTo>
                  <a:pt x="405747" y="581244"/>
                </a:lnTo>
                <a:lnTo>
                  <a:pt x="418621" y="604966"/>
                </a:lnTo>
                <a:cubicBezTo>
                  <a:pt x="423917" y="612622"/>
                  <a:pt x="429706" y="619077"/>
                  <a:pt x="435877" y="624122"/>
                </a:cubicBezTo>
                <a:lnTo>
                  <a:pt x="449467" y="632276"/>
                </a:lnTo>
                <a:lnTo>
                  <a:pt x="459726" y="633249"/>
                </a:lnTo>
                <a:close/>
                <a:moveTo>
                  <a:pt x="160430" y="558467"/>
                </a:moveTo>
                <a:cubicBezTo>
                  <a:pt x="179118" y="558467"/>
                  <a:pt x="194268" y="573616"/>
                  <a:pt x="194268" y="592304"/>
                </a:cubicBezTo>
                <a:cubicBezTo>
                  <a:pt x="194268" y="610992"/>
                  <a:pt x="179118" y="626141"/>
                  <a:pt x="160430" y="626141"/>
                </a:cubicBezTo>
                <a:cubicBezTo>
                  <a:pt x="141742" y="626141"/>
                  <a:pt x="126593" y="610992"/>
                  <a:pt x="126593" y="592304"/>
                </a:cubicBezTo>
                <a:cubicBezTo>
                  <a:pt x="126593" y="573616"/>
                  <a:pt x="141742" y="558467"/>
                  <a:pt x="160430" y="558467"/>
                </a:cubicBezTo>
                <a:close/>
                <a:moveTo>
                  <a:pt x="160430" y="542983"/>
                </a:moveTo>
                <a:cubicBezTo>
                  <a:pt x="133191" y="542983"/>
                  <a:pt x="111110" y="565065"/>
                  <a:pt x="111110" y="592304"/>
                </a:cubicBezTo>
                <a:cubicBezTo>
                  <a:pt x="111110" y="619543"/>
                  <a:pt x="133191" y="641625"/>
                  <a:pt x="160430" y="641625"/>
                </a:cubicBezTo>
                <a:cubicBezTo>
                  <a:pt x="187669" y="641625"/>
                  <a:pt x="209751" y="619543"/>
                  <a:pt x="209751" y="592304"/>
                </a:cubicBezTo>
                <a:cubicBezTo>
                  <a:pt x="209751" y="565065"/>
                  <a:pt x="187669" y="542983"/>
                  <a:pt x="160430" y="542983"/>
                </a:cubicBezTo>
                <a:close/>
                <a:moveTo>
                  <a:pt x="160430" y="537047"/>
                </a:moveTo>
                <a:cubicBezTo>
                  <a:pt x="190948" y="537047"/>
                  <a:pt x="215687" y="561787"/>
                  <a:pt x="215687" y="592304"/>
                </a:cubicBezTo>
                <a:cubicBezTo>
                  <a:pt x="215687" y="622821"/>
                  <a:pt x="190948" y="647561"/>
                  <a:pt x="160430" y="647561"/>
                </a:cubicBezTo>
                <a:cubicBezTo>
                  <a:pt x="129913" y="647561"/>
                  <a:pt x="105174" y="622821"/>
                  <a:pt x="105174" y="592304"/>
                </a:cubicBezTo>
                <a:cubicBezTo>
                  <a:pt x="105174" y="561787"/>
                  <a:pt x="129913" y="537047"/>
                  <a:pt x="160430" y="537047"/>
                </a:cubicBezTo>
                <a:close/>
                <a:moveTo>
                  <a:pt x="260312" y="516016"/>
                </a:moveTo>
                <a:cubicBezTo>
                  <a:pt x="264353" y="537141"/>
                  <a:pt x="271595" y="557526"/>
                  <a:pt x="281787" y="576468"/>
                </a:cubicBezTo>
                <a:lnTo>
                  <a:pt x="266214" y="584843"/>
                </a:lnTo>
                <a:cubicBezTo>
                  <a:pt x="255169" y="564314"/>
                  <a:pt x="247321" y="542222"/>
                  <a:pt x="242943" y="519328"/>
                </a:cubicBezTo>
                <a:close/>
                <a:moveTo>
                  <a:pt x="790607" y="496691"/>
                </a:moveTo>
                <a:cubicBezTo>
                  <a:pt x="805695" y="496691"/>
                  <a:pt x="817925" y="508921"/>
                  <a:pt x="817925" y="524009"/>
                </a:cubicBezTo>
                <a:cubicBezTo>
                  <a:pt x="817925" y="535324"/>
                  <a:pt x="811045" y="545033"/>
                  <a:pt x="801241" y="549180"/>
                </a:cubicBezTo>
                <a:lnTo>
                  <a:pt x="791634" y="551120"/>
                </a:lnTo>
                <a:lnTo>
                  <a:pt x="736446" y="645005"/>
                </a:lnTo>
                <a:lnTo>
                  <a:pt x="742616" y="654157"/>
                </a:lnTo>
                <a:cubicBezTo>
                  <a:pt x="744397" y="658368"/>
                  <a:pt x="745382" y="662998"/>
                  <a:pt x="745382" y="667858"/>
                </a:cubicBezTo>
                <a:cubicBezTo>
                  <a:pt x="745382" y="677578"/>
                  <a:pt x="741442" y="686378"/>
                  <a:pt x="735073" y="692747"/>
                </a:cubicBezTo>
                <a:lnTo>
                  <a:pt x="731944" y="694856"/>
                </a:lnTo>
                <a:lnTo>
                  <a:pt x="749744" y="725138"/>
                </a:lnTo>
                <a:lnTo>
                  <a:pt x="750110" y="725065"/>
                </a:lnTo>
                <a:cubicBezTo>
                  <a:pt x="765197" y="725065"/>
                  <a:pt x="777428" y="737295"/>
                  <a:pt x="777428" y="752383"/>
                </a:cubicBezTo>
                <a:cubicBezTo>
                  <a:pt x="777428" y="767470"/>
                  <a:pt x="765197" y="779701"/>
                  <a:pt x="750110" y="779701"/>
                </a:cubicBezTo>
                <a:cubicBezTo>
                  <a:pt x="742566" y="779701"/>
                  <a:pt x="735737" y="776643"/>
                  <a:pt x="730793" y="771699"/>
                </a:cubicBezTo>
                <a:lnTo>
                  <a:pt x="726957" y="766011"/>
                </a:lnTo>
                <a:lnTo>
                  <a:pt x="516592" y="788121"/>
                </a:lnTo>
                <a:lnTo>
                  <a:pt x="516971" y="784358"/>
                </a:lnTo>
                <a:cubicBezTo>
                  <a:pt x="516971" y="779746"/>
                  <a:pt x="516504" y="775243"/>
                  <a:pt x="515614" y="770894"/>
                </a:cubicBezTo>
                <a:lnTo>
                  <a:pt x="513816" y="765103"/>
                </a:lnTo>
                <a:lnTo>
                  <a:pt x="724698" y="742938"/>
                </a:lnTo>
                <a:lnTo>
                  <a:pt x="724939" y="741749"/>
                </a:lnTo>
                <a:lnTo>
                  <a:pt x="729041" y="735664"/>
                </a:lnTo>
                <a:lnTo>
                  <a:pt x="709832" y="702986"/>
                </a:lnTo>
                <a:lnTo>
                  <a:pt x="696483" y="700291"/>
                </a:lnTo>
                <a:cubicBezTo>
                  <a:pt x="683850" y="694947"/>
                  <a:pt x="674985" y="682438"/>
                  <a:pt x="674985" y="667858"/>
                </a:cubicBezTo>
                <a:cubicBezTo>
                  <a:pt x="674985" y="662998"/>
                  <a:pt x="675970" y="658368"/>
                  <a:pt x="677751" y="654157"/>
                </a:cubicBezTo>
                <a:lnTo>
                  <a:pt x="679556" y="651480"/>
                </a:lnTo>
                <a:lnTo>
                  <a:pt x="654161" y="608276"/>
                </a:lnTo>
                <a:lnTo>
                  <a:pt x="640265" y="626914"/>
                </a:lnTo>
                <a:lnTo>
                  <a:pt x="626941" y="615290"/>
                </a:lnTo>
                <a:cubicBezTo>
                  <a:pt x="641071" y="599075"/>
                  <a:pt x="652644" y="580797"/>
                  <a:pt x="661260" y="561088"/>
                </a:cubicBezTo>
                <a:lnTo>
                  <a:pt x="677459" y="568174"/>
                </a:lnTo>
                <a:lnTo>
                  <a:pt x="667974" y="586030"/>
                </a:lnTo>
                <a:lnTo>
                  <a:pt x="696954" y="635330"/>
                </a:lnTo>
                <a:lnTo>
                  <a:pt x="710184" y="632659"/>
                </a:lnTo>
                <a:lnTo>
                  <a:pt x="716109" y="633856"/>
                </a:lnTo>
                <a:lnTo>
                  <a:pt x="770240" y="541767"/>
                </a:lnTo>
                <a:lnTo>
                  <a:pt x="765436" y="534642"/>
                </a:lnTo>
                <a:cubicBezTo>
                  <a:pt x="764054" y="531374"/>
                  <a:pt x="763289" y="527781"/>
                  <a:pt x="763289" y="524009"/>
                </a:cubicBezTo>
                <a:cubicBezTo>
                  <a:pt x="763289" y="508921"/>
                  <a:pt x="775520" y="496691"/>
                  <a:pt x="790607" y="496691"/>
                </a:cubicBezTo>
                <a:close/>
                <a:moveTo>
                  <a:pt x="565380" y="484411"/>
                </a:moveTo>
                <a:lnTo>
                  <a:pt x="563804" y="512357"/>
                </a:lnTo>
                <a:cubicBezTo>
                  <a:pt x="562501" y="523734"/>
                  <a:pt x="560580" y="534708"/>
                  <a:pt x="558106" y="545163"/>
                </a:cubicBezTo>
                <a:lnTo>
                  <a:pt x="549309" y="574128"/>
                </a:lnTo>
                <a:lnTo>
                  <a:pt x="561936" y="577070"/>
                </a:lnTo>
                <a:lnTo>
                  <a:pt x="575502" y="582494"/>
                </a:lnTo>
                <a:lnTo>
                  <a:pt x="586775" y="569081"/>
                </a:lnTo>
                <a:cubicBezTo>
                  <a:pt x="598918" y="551185"/>
                  <a:pt x="607646" y="530441"/>
                  <a:pt x="611926" y="507956"/>
                </a:cubicBezTo>
                <a:lnTo>
                  <a:pt x="614135" y="484411"/>
                </a:lnTo>
                <a:close/>
                <a:moveTo>
                  <a:pt x="476282" y="484411"/>
                </a:moveTo>
                <a:lnTo>
                  <a:pt x="476282" y="563047"/>
                </a:lnTo>
                <a:lnTo>
                  <a:pt x="490834" y="563581"/>
                </a:lnTo>
                <a:cubicBezTo>
                  <a:pt x="499513" y="564223"/>
                  <a:pt x="507981" y="565175"/>
                  <a:pt x="516190" y="566413"/>
                </a:cubicBezTo>
                <a:lnTo>
                  <a:pt x="534334" y="570639"/>
                </a:lnTo>
                <a:lnTo>
                  <a:pt x="542402" y="546294"/>
                </a:lnTo>
                <a:cubicBezTo>
                  <a:pt x="545300" y="534671"/>
                  <a:pt x="547490" y="522264"/>
                  <a:pt x="548864" y="509283"/>
                </a:cubicBezTo>
                <a:lnTo>
                  <a:pt x="550162" y="484411"/>
                </a:lnTo>
                <a:close/>
                <a:moveTo>
                  <a:pt x="385847" y="484411"/>
                </a:moveTo>
                <a:lnTo>
                  <a:pt x="387144" y="509283"/>
                </a:lnTo>
                <a:cubicBezTo>
                  <a:pt x="388518" y="522264"/>
                  <a:pt x="390709" y="534671"/>
                  <a:pt x="393606" y="546294"/>
                </a:cubicBezTo>
                <a:lnTo>
                  <a:pt x="400979" y="568540"/>
                </a:lnTo>
                <a:lnTo>
                  <a:pt x="428995" y="564326"/>
                </a:lnTo>
                <a:lnTo>
                  <a:pt x="459726" y="562824"/>
                </a:lnTo>
                <a:lnTo>
                  <a:pt x="459726" y="484411"/>
                </a:lnTo>
                <a:close/>
                <a:moveTo>
                  <a:pt x="321873" y="484411"/>
                </a:moveTo>
                <a:lnTo>
                  <a:pt x="324082" y="507956"/>
                </a:lnTo>
                <a:cubicBezTo>
                  <a:pt x="328363" y="530441"/>
                  <a:pt x="337090" y="551185"/>
                  <a:pt x="349233" y="569081"/>
                </a:cubicBezTo>
                <a:lnTo>
                  <a:pt x="358602" y="580228"/>
                </a:lnTo>
                <a:lnTo>
                  <a:pt x="366501" y="577070"/>
                </a:lnTo>
                <a:lnTo>
                  <a:pt x="386032" y="571932"/>
                </a:lnTo>
                <a:lnTo>
                  <a:pt x="377903" y="545163"/>
                </a:lnTo>
                <a:cubicBezTo>
                  <a:pt x="375429" y="534708"/>
                  <a:pt x="373508" y="523734"/>
                  <a:pt x="372205" y="512357"/>
                </a:cubicBezTo>
                <a:lnTo>
                  <a:pt x="370629" y="484411"/>
                </a:lnTo>
                <a:close/>
                <a:moveTo>
                  <a:pt x="696431" y="466548"/>
                </a:moveTo>
                <a:cubicBezTo>
                  <a:pt x="697445" y="489837"/>
                  <a:pt x="694899" y="513143"/>
                  <a:pt x="688880" y="535661"/>
                </a:cubicBezTo>
                <a:lnTo>
                  <a:pt x="671800" y="531087"/>
                </a:lnTo>
                <a:cubicBezTo>
                  <a:pt x="677353" y="510309"/>
                  <a:pt x="679702" y="488803"/>
                  <a:pt x="678766" y="467313"/>
                </a:cubicBezTo>
                <a:close/>
                <a:moveTo>
                  <a:pt x="401178" y="383756"/>
                </a:moveTo>
                <a:lnTo>
                  <a:pt x="395429" y="401094"/>
                </a:lnTo>
                <a:cubicBezTo>
                  <a:pt x="391617" y="414657"/>
                  <a:pt x="388793" y="429407"/>
                  <a:pt x="387144" y="444984"/>
                </a:cubicBezTo>
                <a:lnTo>
                  <a:pt x="385951" y="467855"/>
                </a:lnTo>
                <a:lnTo>
                  <a:pt x="459726" y="467855"/>
                </a:lnTo>
                <a:lnTo>
                  <a:pt x="459726" y="389442"/>
                </a:lnTo>
                <a:lnTo>
                  <a:pt x="428995" y="387940"/>
                </a:lnTo>
                <a:close/>
                <a:moveTo>
                  <a:pt x="534137" y="381672"/>
                </a:moveTo>
                <a:lnTo>
                  <a:pt x="516190" y="385853"/>
                </a:lnTo>
                <a:cubicBezTo>
                  <a:pt x="507981" y="387091"/>
                  <a:pt x="499513" y="388043"/>
                  <a:pt x="490834" y="388685"/>
                </a:cubicBezTo>
                <a:lnTo>
                  <a:pt x="476282" y="389219"/>
                </a:lnTo>
                <a:lnTo>
                  <a:pt x="476282" y="467855"/>
                </a:lnTo>
                <a:lnTo>
                  <a:pt x="550057" y="467855"/>
                </a:lnTo>
                <a:lnTo>
                  <a:pt x="548864" y="444984"/>
                </a:lnTo>
                <a:cubicBezTo>
                  <a:pt x="546391" y="421618"/>
                  <a:pt x="541274" y="400114"/>
                  <a:pt x="534144" y="381687"/>
                </a:cubicBezTo>
                <a:close/>
                <a:moveTo>
                  <a:pt x="357880" y="371749"/>
                </a:moveTo>
                <a:lnTo>
                  <a:pt x="356921" y="372799"/>
                </a:lnTo>
                <a:cubicBezTo>
                  <a:pt x="340759" y="392853"/>
                  <a:pt x="329219" y="417328"/>
                  <a:pt x="324082" y="444310"/>
                </a:cubicBezTo>
                <a:lnTo>
                  <a:pt x="321873" y="467855"/>
                </a:lnTo>
                <a:lnTo>
                  <a:pt x="370742" y="467855"/>
                </a:lnTo>
                <a:lnTo>
                  <a:pt x="372205" y="441910"/>
                </a:lnTo>
                <a:cubicBezTo>
                  <a:pt x="373508" y="430533"/>
                  <a:pt x="375429" y="419559"/>
                  <a:pt x="377903" y="409104"/>
                </a:cubicBezTo>
                <a:lnTo>
                  <a:pt x="386595" y="380482"/>
                </a:lnTo>
                <a:lnTo>
                  <a:pt x="366501" y="375196"/>
                </a:lnTo>
                <a:close/>
                <a:moveTo>
                  <a:pt x="576102" y="369532"/>
                </a:moveTo>
                <a:lnTo>
                  <a:pt x="561936" y="375196"/>
                </a:lnTo>
                <a:lnTo>
                  <a:pt x="548578" y="378308"/>
                </a:lnTo>
                <a:lnTo>
                  <a:pt x="549090" y="379416"/>
                </a:lnTo>
                <a:cubicBezTo>
                  <a:pt x="556119" y="398012"/>
                  <a:pt x="561198" y="419156"/>
                  <a:pt x="563804" y="441910"/>
                </a:cubicBezTo>
                <a:lnTo>
                  <a:pt x="565267" y="467855"/>
                </a:lnTo>
                <a:lnTo>
                  <a:pt x="614134" y="467855"/>
                </a:lnTo>
                <a:lnTo>
                  <a:pt x="611926" y="444310"/>
                </a:lnTo>
                <a:cubicBezTo>
                  <a:pt x="606789" y="417328"/>
                  <a:pt x="595249" y="392853"/>
                  <a:pt x="579087" y="372799"/>
                </a:cubicBezTo>
                <a:close/>
                <a:moveTo>
                  <a:pt x="48427" y="354513"/>
                </a:moveTo>
                <a:cubicBezTo>
                  <a:pt x="75173" y="354513"/>
                  <a:pt x="96855" y="376194"/>
                  <a:pt x="96855" y="402940"/>
                </a:cubicBezTo>
                <a:lnTo>
                  <a:pt x="96199" y="406185"/>
                </a:lnTo>
                <a:lnTo>
                  <a:pt x="134547" y="412947"/>
                </a:lnTo>
                <a:lnTo>
                  <a:pt x="135899" y="410941"/>
                </a:lnTo>
                <a:cubicBezTo>
                  <a:pt x="140843" y="405997"/>
                  <a:pt x="147672" y="402940"/>
                  <a:pt x="155216" y="402940"/>
                </a:cubicBezTo>
                <a:cubicBezTo>
                  <a:pt x="166532" y="402940"/>
                  <a:pt x="176240" y="409819"/>
                  <a:pt x="180387" y="419624"/>
                </a:cubicBezTo>
                <a:lnTo>
                  <a:pt x="180681" y="421081"/>
                </a:lnTo>
                <a:lnTo>
                  <a:pt x="243883" y="432226"/>
                </a:lnTo>
                <a:lnTo>
                  <a:pt x="246897" y="416436"/>
                </a:lnTo>
                <a:lnTo>
                  <a:pt x="263960" y="421072"/>
                </a:lnTo>
                <a:cubicBezTo>
                  <a:pt x="258333" y="441830"/>
                  <a:pt x="255906" y="463327"/>
                  <a:pt x="256765" y="484821"/>
                </a:cubicBezTo>
                <a:lnTo>
                  <a:pt x="239097" y="485522"/>
                </a:lnTo>
                <a:lnTo>
                  <a:pt x="240200" y="455116"/>
                </a:lnTo>
                <a:lnTo>
                  <a:pt x="178171" y="444179"/>
                </a:lnTo>
                <a:lnTo>
                  <a:pt x="174533" y="449575"/>
                </a:lnTo>
                <a:lnTo>
                  <a:pt x="166751" y="454822"/>
                </a:lnTo>
                <a:lnTo>
                  <a:pt x="170508" y="526515"/>
                </a:lnTo>
                <a:lnTo>
                  <a:pt x="160431" y="525499"/>
                </a:lnTo>
                <a:lnTo>
                  <a:pt x="147310" y="526821"/>
                </a:lnTo>
                <a:lnTo>
                  <a:pt x="143532" y="454721"/>
                </a:lnTo>
                <a:lnTo>
                  <a:pt x="135899" y="449575"/>
                </a:lnTo>
                <a:cubicBezTo>
                  <a:pt x="133427" y="447103"/>
                  <a:pt x="131427" y="444160"/>
                  <a:pt x="130045" y="440891"/>
                </a:cubicBezTo>
                <a:lnTo>
                  <a:pt x="128957" y="435501"/>
                </a:lnTo>
                <a:lnTo>
                  <a:pt x="88603" y="428385"/>
                </a:lnTo>
                <a:lnTo>
                  <a:pt x="82671" y="437184"/>
                </a:lnTo>
                <a:cubicBezTo>
                  <a:pt x="73907" y="445947"/>
                  <a:pt x="61800" y="451368"/>
                  <a:pt x="48427" y="451368"/>
                </a:cubicBezTo>
                <a:cubicBezTo>
                  <a:pt x="21682" y="451368"/>
                  <a:pt x="0" y="429686"/>
                  <a:pt x="0" y="402940"/>
                </a:cubicBezTo>
                <a:cubicBezTo>
                  <a:pt x="0" y="376194"/>
                  <a:pt x="21682" y="354513"/>
                  <a:pt x="48427" y="354513"/>
                </a:cubicBezTo>
                <a:close/>
                <a:moveTo>
                  <a:pt x="517990" y="327661"/>
                </a:moveTo>
                <a:lnTo>
                  <a:pt x="522677" y="332209"/>
                </a:lnTo>
                <a:cubicBezTo>
                  <a:pt x="527879" y="338490"/>
                  <a:pt x="532725" y="345643"/>
                  <a:pt x="537149" y="353550"/>
                </a:cubicBezTo>
                <a:lnTo>
                  <a:pt x="543330" y="366939"/>
                </a:lnTo>
                <a:lnTo>
                  <a:pt x="554551" y="364244"/>
                </a:lnTo>
                <a:lnTo>
                  <a:pt x="567087" y="359668"/>
                </a:lnTo>
                <a:lnTo>
                  <a:pt x="566127" y="358617"/>
                </a:lnTo>
                <a:cubicBezTo>
                  <a:pt x="552355" y="345324"/>
                  <a:pt x="536234" y="334787"/>
                  <a:pt x="518515" y="327814"/>
                </a:cubicBezTo>
                <a:close/>
                <a:moveTo>
                  <a:pt x="418019" y="327661"/>
                </a:moveTo>
                <a:lnTo>
                  <a:pt x="417493" y="327814"/>
                </a:lnTo>
                <a:cubicBezTo>
                  <a:pt x="399774" y="334787"/>
                  <a:pt x="383653" y="345324"/>
                  <a:pt x="369881" y="358617"/>
                </a:cubicBezTo>
                <a:lnTo>
                  <a:pt x="367027" y="361740"/>
                </a:lnTo>
                <a:lnTo>
                  <a:pt x="373886" y="364244"/>
                </a:lnTo>
                <a:lnTo>
                  <a:pt x="392131" y="368125"/>
                </a:lnTo>
                <a:lnTo>
                  <a:pt x="398859" y="353550"/>
                </a:lnTo>
                <a:cubicBezTo>
                  <a:pt x="403283" y="345643"/>
                  <a:pt x="408129" y="338490"/>
                  <a:pt x="413331" y="332209"/>
                </a:cubicBezTo>
                <a:close/>
                <a:moveTo>
                  <a:pt x="295270" y="326011"/>
                </a:moveTo>
                <a:lnTo>
                  <a:pt x="308597" y="337632"/>
                </a:lnTo>
                <a:cubicBezTo>
                  <a:pt x="294470" y="353849"/>
                  <a:pt x="282900" y="372129"/>
                  <a:pt x="274287" y="391840"/>
                </a:cubicBezTo>
                <a:lnTo>
                  <a:pt x="258087" y="384756"/>
                </a:lnTo>
                <a:cubicBezTo>
                  <a:pt x="267421" y="363395"/>
                  <a:pt x="279960" y="343585"/>
                  <a:pt x="295270" y="326011"/>
                </a:cubicBezTo>
                <a:close/>
                <a:moveTo>
                  <a:pt x="476282" y="319222"/>
                </a:moveTo>
                <a:lnTo>
                  <a:pt x="476282" y="375915"/>
                </a:lnTo>
                <a:lnTo>
                  <a:pt x="496779" y="375001"/>
                </a:lnTo>
                <a:cubicBezTo>
                  <a:pt x="507297" y="374049"/>
                  <a:pt x="517442" y="372644"/>
                  <a:pt x="527107" y="370836"/>
                </a:cubicBezTo>
                <a:lnTo>
                  <a:pt x="529070" y="370364"/>
                </a:lnTo>
                <a:lnTo>
                  <a:pt x="526367" y="364332"/>
                </a:lnTo>
                <a:cubicBezTo>
                  <a:pt x="515164" y="342681"/>
                  <a:pt x="500757" y="327225"/>
                  <a:pt x="484638" y="320850"/>
                </a:cubicBezTo>
                <a:close/>
                <a:moveTo>
                  <a:pt x="459726" y="319222"/>
                </a:moveTo>
                <a:lnTo>
                  <a:pt x="451370" y="320850"/>
                </a:lnTo>
                <a:cubicBezTo>
                  <a:pt x="435251" y="327225"/>
                  <a:pt x="420844" y="342681"/>
                  <a:pt x="409642" y="364332"/>
                </a:cubicBezTo>
                <a:lnTo>
                  <a:pt x="406566" y="371196"/>
                </a:lnTo>
                <a:lnTo>
                  <a:pt x="416174" y="373239"/>
                </a:lnTo>
                <a:lnTo>
                  <a:pt x="459726" y="376153"/>
                </a:lnTo>
                <a:close/>
                <a:moveTo>
                  <a:pt x="468004" y="294289"/>
                </a:moveTo>
                <a:cubicBezTo>
                  <a:pt x="562361" y="294289"/>
                  <a:pt x="638854" y="375704"/>
                  <a:pt x="638854" y="476133"/>
                </a:cubicBezTo>
                <a:cubicBezTo>
                  <a:pt x="638854" y="576562"/>
                  <a:pt x="562361" y="657977"/>
                  <a:pt x="468004" y="657977"/>
                </a:cubicBezTo>
                <a:cubicBezTo>
                  <a:pt x="373646" y="657977"/>
                  <a:pt x="297154" y="576562"/>
                  <a:pt x="297154" y="476133"/>
                </a:cubicBezTo>
                <a:cubicBezTo>
                  <a:pt x="297154" y="375704"/>
                  <a:pt x="373646" y="294289"/>
                  <a:pt x="468004" y="294289"/>
                </a:cubicBezTo>
                <a:close/>
                <a:moveTo>
                  <a:pt x="605051" y="293318"/>
                </a:moveTo>
                <a:cubicBezTo>
                  <a:pt x="623707" y="307296"/>
                  <a:pt x="640120" y="324038"/>
                  <a:pt x="653722" y="342966"/>
                </a:cubicBezTo>
                <a:lnTo>
                  <a:pt x="639358" y="353277"/>
                </a:lnTo>
                <a:cubicBezTo>
                  <a:pt x="626806" y="335812"/>
                  <a:pt x="611661" y="320364"/>
                  <a:pt x="594446" y="307467"/>
                </a:cubicBezTo>
                <a:close/>
                <a:moveTo>
                  <a:pt x="873181" y="280320"/>
                </a:moveTo>
                <a:cubicBezTo>
                  <a:pt x="891869" y="280320"/>
                  <a:pt x="907018" y="295469"/>
                  <a:pt x="907018" y="314157"/>
                </a:cubicBezTo>
                <a:cubicBezTo>
                  <a:pt x="907018" y="332845"/>
                  <a:pt x="891869" y="347994"/>
                  <a:pt x="873181" y="347994"/>
                </a:cubicBezTo>
                <a:cubicBezTo>
                  <a:pt x="854493" y="347994"/>
                  <a:pt x="839344" y="332845"/>
                  <a:pt x="839344" y="314157"/>
                </a:cubicBezTo>
                <a:cubicBezTo>
                  <a:pt x="839344" y="295469"/>
                  <a:pt x="854493" y="280320"/>
                  <a:pt x="873181" y="280320"/>
                </a:cubicBezTo>
                <a:close/>
                <a:moveTo>
                  <a:pt x="376980" y="266337"/>
                </a:moveTo>
                <a:lnTo>
                  <a:pt x="383995" y="282568"/>
                </a:lnTo>
                <a:cubicBezTo>
                  <a:pt x="364256" y="291110"/>
                  <a:pt x="345936" y="302616"/>
                  <a:pt x="329667" y="316688"/>
                </a:cubicBezTo>
                <a:lnTo>
                  <a:pt x="318104" y="303312"/>
                </a:lnTo>
                <a:cubicBezTo>
                  <a:pt x="335735" y="288063"/>
                  <a:pt x="355589" y="275594"/>
                  <a:pt x="376980" y="266337"/>
                </a:cubicBezTo>
                <a:close/>
                <a:moveTo>
                  <a:pt x="873181" y="264836"/>
                </a:moveTo>
                <a:cubicBezTo>
                  <a:pt x="845942" y="264836"/>
                  <a:pt x="823860" y="286918"/>
                  <a:pt x="823860" y="314157"/>
                </a:cubicBezTo>
                <a:cubicBezTo>
                  <a:pt x="823860" y="341396"/>
                  <a:pt x="845942" y="363478"/>
                  <a:pt x="873181" y="363478"/>
                </a:cubicBezTo>
                <a:cubicBezTo>
                  <a:pt x="900420" y="363478"/>
                  <a:pt x="922502" y="341396"/>
                  <a:pt x="922502" y="314157"/>
                </a:cubicBezTo>
                <a:cubicBezTo>
                  <a:pt x="922502" y="286918"/>
                  <a:pt x="900420" y="264836"/>
                  <a:pt x="873181" y="264836"/>
                </a:cubicBezTo>
                <a:close/>
                <a:moveTo>
                  <a:pt x="873181" y="258900"/>
                </a:moveTo>
                <a:cubicBezTo>
                  <a:pt x="903698" y="258900"/>
                  <a:pt x="928438" y="283640"/>
                  <a:pt x="928438" y="314157"/>
                </a:cubicBezTo>
                <a:cubicBezTo>
                  <a:pt x="928438" y="344674"/>
                  <a:pt x="903698" y="369414"/>
                  <a:pt x="873181" y="369414"/>
                </a:cubicBezTo>
                <a:cubicBezTo>
                  <a:pt x="842664" y="369414"/>
                  <a:pt x="817924" y="344674"/>
                  <a:pt x="817924" y="314157"/>
                </a:cubicBezTo>
                <a:cubicBezTo>
                  <a:pt x="817924" y="283640"/>
                  <a:pt x="842664" y="258900"/>
                  <a:pt x="873181" y="258900"/>
                </a:cubicBezTo>
                <a:close/>
                <a:moveTo>
                  <a:pt x="511746" y="251845"/>
                </a:moveTo>
                <a:cubicBezTo>
                  <a:pt x="534624" y="256317"/>
                  <a:pt x="556684" y="264255"/>
                  <a:pt x="577164" y="275384"/>
                </a:cubicBezTo>
                <a:lnTo>
                  <a:pt x="568715" y="290916"/>
                </a:lnTo>
                <a:cubicBezTo>
                  <a:pt x="549816" y="280648"/>
                  <a:pt x="529460" y="273324"/>
                  <a:pt x="508349" y="269197"/>
                </a:cubicBezTo>
                <a:close/>
                <a:moveTo>
                  <a:pt x="663668" y="149473"/>
                </a:moveTo>
                <a:lnTo>
                  <a:pt x="721070" y="298765"/>
                </a:lnTo>
                <a:lnTo>
                  <a:pt x="734129" y="301402"/>
                </a:lnTo>
                <a:cubicBezTo>
                  <a:pt x="740445" y="304073"/>
                  <a:pt x="745820" y="308537"/>
                  <a:pt x="749615" y="314154"/>
                </a:cubicBezTo>
                <a:lnTo>
                  <a:pt x="751103" y="319023"/>
                </a:lnTo>
                <a:lnTo>
                  <a:pt x="805742" y="312238"/>
                </a:lnTo>
                <a:lnTo>
                  <a:pt x="805549" y="314157"/>
                </a:lnTo>
                <a:cubicBezTo>
                  <a:pt x="805549" y="318826"/>
                  <a:pt x="806022" y="323385"/>
                  <a:pt x="806923" y="327788"/>
                </a:cubicBezTo>
                <a:lnTo>
                  <a:pt x="809214" y="335167"/>
                </a:lnTo>
                <a:lnTo>
                  <a:pt x="753973" y="342027"/>
                </a:lnTo>
                <a:lnTo>
                  <a:pt x="752861" y="347535"/>
                </a:lnTo>
                <a:cubicBezTo>
                  <a:pt x="747517" y="360168"/>
                  <a:pt x="735008" y="369033"/>
                  <a:pt x="720428" y="369033"/>
                </a:cubicBezTo>
                <a:lnTo>
                  <a:pt x="715682" y="368074"/>
                </a:lnTo>
                <a:lnTo>
                  <a:pt x="686726" y="411323"/>
                </a:lnTo>
                <a:lnTo>
                  <a:pt x="693376" y="437746"/>
                </a:lnTo>
                <a:lnTo>
                  <a:pt x="675950" y="440735"/>
                </a:lnTo>
                <a:cubicBezTo>
                  <a:pt x="674125" y="430137"/>
                  <a:pt x="671498" y="419709"/>
                  <a:pt x="668096" y="409540"/>
                </a:cubicBezTo>
                <a:lnTo>
                  <a:pt x="664999" y="402192"/>
                </a:lnTo>
                <a:lnTo>
                  <a:pt x="664959" y="402165"/>
                </a:lnTo>
                <a:lnTo>
                  <a:pt x="664977" y="402139"/>
                </a:lnTo>
                <a:lnTo>
                  <a:pt x="655600" y="379895"/>
                </a:lnTo>
                <a:lnTo>
                  <a:pt x="671325" y="371811"/>
                </a:lnTo>
                <a:lnTo>
                  <a:pt x="676718" y="384603"/>
                </a:lnTo>
                <a:lnTo>
                  <a:pt x="694789" y="357611"/>
                </a:lnTo>
                <a:lnTo>
                  <a:pt x="687996" y="347535"/>
                </a:lnTo>
                <a:cubicBezTo>
                  <a:pt x="686214" y="343324"/>
                  <a:pt x="685229" y="338694"/>
                  <a:pt x="685230" y="333834"/>
                </a:cubicBezTo>
                <a:cubicBezTo>
                  <a:pt x="685230" y="324114"/>
                  <a:pt x="689169" y="315315"/>
                  <a:pt x="695539" y="308945"/>
                </a:cubicBezTo>
                <a:lnTo>
                  <a:pt x="699198" y="306478"/>
                </a:lnTo>
                <a:lnTo>
                  <a:pt x="642071" y="157898"/>
                </a:lnTo>
                <a:lnTo>
                  <a:pt x="656260" y="153494"/>
                </a:lnTo>
                <a:close/>
                <a:moveTo>
                  <a:pt x="464673" y="45323"/>
                </a:moveTo>
                <a:cubicBezTo>
                  <a:pt x="475989" y="45323"/>
                  <a:pt x="485697" y="52203"/>
                  <a:pt x="489844" y="62007"/>
                </a:cubicBezTo>
                <a:lnTo>
                  <a:pt x="489888" y="62226"/>
                </a:lnTo>
                <a:lnTo>
                  <a:pt x="535406" y="62226"/>
                </a:lnTo>
                <a:lnTo>
                  <a:pt x="534356" y="72641"/>
                </a:lnTo>
                <a:lnTo>
                  <a:pt x="535643" y="85408"/>
                </a:lnTo>
                <a:lnTo>
                  <a:pt x="488531" y="85408"/>
                </a:lnTo>
                <a:lnTo>
                  <a:pt x="487325" y="87914"/>
                </a:lnTo>
                <a:cubicBezTo>
                  <a:pt x="484380" y="92274"/>
                  <a:pt x="480209" y="95738"/>
                  <a:pt x="475307" y="97812"/>
                </a:cubicBezTo>
                <a:lnTo>
                  <a:pt x="473185" y="98240"/>
                </a:lnTo>
                <a:lnTo>
                  <a:pt x="467848" y="149016"/>
                </a:lnTo>
                <a:lnTo>
                  <a:pt x="477601" y="155591"/>
                </a:lnTo>
                <a:cubicBezTo>
                  <a:pt x="483971" y="161961"/>
                  <a:pt x="487910" y="170761"/>
                  <a:pt x="487910" y="180481"/>
                </a:cubicBezTo>
                <a:cubicBezTo>
                  <a:pt x="487910" y="195060"/>
                  <a:pt x="479046" y="207570"/>
                  <a:pt x="466413" y="212913"/>
                </a:cubicBezTo>
                <a:lnTo>
                  <a:pt x="461018" y="214002"/>
                </a:lnTo>
                <a:lnTo>
                  <a:pt x="457400" y="248423"/>
                </a:lnTo>
                <a:lnTo>
                  <a:pt x="479280" y="247845"/>
                </a:lnTo>
                <a:lnTo>
                  <a:pt x="478391" y="265504"/>
                </a:lnTo>
                <a:cubicBezTo>
                  <a:pt x="456910" y="264435"/>
                  <a:pt x="435391" y="266652"/>
                  <a:pt x="414575" y="272076"/>
                </a:cubicBezTo>
                <a:lnTo>
                  <a:pt x="410121" y="254965"/>
                </a:lnTo>
                <a:lnTo>
                  <a:pt x="433854" y="250677"/>
                </a:lnTo>
                <a:lnTo>
                  <a:pt x="437901" y="212165"/>
                </a:lnTo>
                <a:lnTo>
                  <a:pt x="427823" y="205370"/>
                </a:lnTo>
                <a:cubicBezTo>
                  <a:pt x="421453" y="199000"/>
                  <a:pt x="417513" y="190200"/>
                  <a:pt x="417513" y="180480"/>
                </a:cubicBezTo>
                <a:lnTo>
                  <a:pt x="417796" y="179082"/>
                </a:lnTo>
                <a:lnTo>
                  <a:pt x="313225" y="129264"/>
                </a:lnTo>
                <a:lnTo>
                  <a:pt x="305543" y="134443"/>
                </a:lnTo>
                <a:cubicBezTo>
                  <a:pt x="302275" y="135825"/>
                  <a:pt x="298682" y="136589"/>
                  <a:pt x="294910" y="136589"/>
                </a:cubicBezTo>
                <a:cubicBezTo>
                  <a:pt x="279823" y="136589"/>
                  <a:pt x="267592" y="124359"/>
                  <a:pt x="267592" y="109272"/>
                </a:cubicBezTo>
                <a:cubicBezTo>
                  <a:pt x="267592" y="94184"/>
                  <a:pt x="279823" y="81953"/>
                  <a:pt x="294910" y="81953"/>
                </a:cubicBezTo>
                <a:cubicBezTo>
                  <a:pt x="306226" y="81953"/>
                  <a:pt x="315934" y="88833"/>
                  <a:pt x="320081" y="98638"/>
                </a:cubicBezTo>
                <a:lnTo>
                  <a:pt x="321916" y="107726"/>
                </a:lnTo>
                <a:lnTo>
                  <a:pt x="426502" y="157551"/>
                </a:lnTo>
                <a:lnTo>
                  <a:pt x="427823" y="155591"/>
                </a:lnTo>
                <a:cubicBezTo>
                  <a:pt x="431008" y="152407"/>
                  <a:pt x="434800" y="149829"/>
                  <a:pt x="439011" y="148048"/>
                </a:cubicBezTo>
                <a:lnTo>
                  <a:pt x="444762" y="146887"/>
                </a:lnTo>
                <a:lnTo>
                  <a:pt x="450193" y="95218"/>
                </a:lnTo>
                <a:lnTo>
                  <a:pt x="445356" y="91957"/>
                </a:lnTo>
                <a:cubicBezTo>
                  <a:pt x="440413" y="87014"/>
                  <a:pt x="437355" y="80184"/>
                  <a:pt x="437355" y="72641"/>
                </a:cubicBezTo>
                <a:cubicBezTo>
                  <a:pt x="437355" y="57553"/>
                  <a:pt x="449586" y="45323"/>
                  <a:pt x="464673" y="45323"/>
                </a:cubicBezTo>
                <a:close/>
                <a:moveTo>
                  <a:pt x="622104" y="26076"/>
                </a:moveTo>
                <a:cubicBezTo>
                  <a:pt x="647821" y="26076"/>
                  <a:pt x="668669" y="46924"/>
                  <a:pt x="668669" y="72641"/>
                </a:cubicBezTo>
                <a:cubicBezTo>
                  <a:pt x="668669" y="98358"/>
                  <a:pt x="647821" y="119205"/>
                  <a:pt x="622104" y="119205"/>
                </a:cubicBezTo>
                <a:cubicBezTo>
                  <a:pt x="596387" y="119205"/>
                  <a:pt x="575540" y="98358"/>
                  <a:pt x="575540" y="72641"/>
                </a:cubicBezTo>
                <a:cubicBezTo>
                  <a:pt x="575540" y="46924"/>
                  <a:pt x="596387" y="26076"/>
                  <a:pt x="622104" y="26076"/>
                </a:cubicBezTo>
                <a:close/>
                <a:moveTo>
                  <a:pt x="622104" y="7803"/>
                </a:moveTo>
                <a:cubicBezTo>
                  <a:pt x="586295" y="7803"/>
                  <a:pt x="557266" y="36832"/>
                  <a:pt x="557266" y="72641"/>
                </a:cubicBezTo>
                <a:cubicBezTo>
                  <a:pt x="557266" y="108450"/>
                  <a:pt x="586295" y="137479"/>
                  <a:pt x="622104" y="137479"/>
                </a:cubicBezTo>
                <a:cubicBezTo>
                  <a:pt x="657913" y="137479"/>
                  <a:pt x="686942" y="108450"/>
                  <a:pt x="686942" y="72641"/>
                </a:cubicBezTo>
                <a:cubicBezTo>
                  <a:pt x="686942" y="36832"/>
                  <a:pt x="657913" y="7803"/>
                  <a:pt x="622104" y="7803"/>
                </a:cubicBezTo>
                <a:close/>
                <a:moveTo>
                  <a:pt x="622104" y="0"/>
                </a:moveTo>
                <a:cubicBezTo>
                  <a:pt x="662223" y="0"/>
                  <a:pt x="694745" y="32522"/>
                  <a:pt x="694745" y="72641"/>
                </a:cubicBezTo>
                <a:cubicBezTo>
                  <a:pt x="694745" y="112759"/>
                  <a:pt x="662223" y="145282"/>
                  <a:pt x="622104" y="145282"/>
                </a:cubicBezTo>
                <a:cubicBezTo>
                  <a:pt x="581986" y="145282"/>
                  <a:pt x="549463" y="112759"/>
                  <a:pt x="549463" y="72641"/>
                </a:cubicBezTo>
                <a:cubicBezTo>
                  <a:pt x="549463" y="32522"/>
                  <a:pt x="581986" y="0"/>
                  <a:pt x="622104" y="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69917" tIns="34959" rIns="69917" bIns="34959" rtlCol="0" anchor="ctr"/>
          <a:lstStyle/>
          <a:p>
            <a:pPr algn="ctr" defTabSz="699175">
              <a:defRPr/>
            </a:pPr>
            <a:endParaRPr lang="en-US" kern="0" dirty="0" err="1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7000490" y="1461057"/>
            <a:ext cx="1851714" cy="188416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214" lvl="1" indent="0" defTabSz="684608">
              <a:spcBef>
                <a:spcPct val="50000"/>
              </a:spcBef>
              <a:buClr>
                <a:srgbClr val="FFFFFF"/>
              </a:buClr>
              <a:buNone/>
              <a:defRPr/>
            </a:pPr>
            <a:r>
              <a:rPr lang="ru-RU" sz="1200" kern="0" dirty="0">
                <a:solidFill>
                  <a:srgbClr val="FFFFFF"/>
                </a:solidFill>
              </a:rPr>
              <a:t>Цифровая трансформация означает изменение </a:t>
            </a:r>
            <a:r>
              <a:rPr lang="ru-RU" sz="1200" kern="0" dirty="0" smtClean="0">
                <a:solidFill>
                  <a:srgbClr val="FFFFFF"/>
                </a:solidFill>
              </a:rPr>
              <a:t>культуры </a:t>
            </a:r>
            <a:r>
              <a:rPr lang="ru-RU" sz="1200" kern="0" dirty="0">
                <a:solidFill>
                  <a:srgbClr val="FFFFFF"/>
                </a:solidFill>
              </a:rPr>
              <a:t>компании</a:t>
            </a:r>
          </a:p>
          <a:p>
            <a:pPr marL="349585" lvl="2" indent="-200285" defTabSz="684608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FFFFFF"/>
                </a:solidFill>
              </a:rPr>
              <a:t>Данные – это новый актив компании</a:t>
            </a:r>
          </a:p>
          <a:p>
            <a:pPr marL="349585" lvl="2" indent="-200285" defTabSz="684608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FFFFFF"/>
                </a:solidFill>
              </a:rPr>
              <a:t>Фокус на скорость принятия решений и быстрое внедрение</a:t>
            </a:r>
          </a:p>
        </p:txBody>
      </p:sp>
      <p:grpSp>
        <p:nvGrpSpPr>
          <p:cNvPr id="43" name="Group 53"/>
          <p:cNvGrpSpPr/>
          <p:nvPr/>
        </p:nvGrpSpPr>
        <p:grpSpPr>
          <a:xfrm rot="16200000">
            <a:off x="6685756" y="2540192"/>
            <a:ext cx="306017" cy="323460"/>
            <a:chOff x="4388029" y="3270464"/>
            <a:chExt cx="185381" cy="195944"/>
          </a:xfrm>
        </p:grpSpPr>
        <p:sp>
          <p:nvSpPr>
            <p:cNvPr id="44" name="Chevron 54"/>
            <p:cNvSpPr/>
            <p:nvPr/>
          </p:nvSpPr>
          <p:spPr>
            <a:xfrm rot="5400000">
              <a:off x="4408514" y="3301511"/>
              <a:ext cx="144412" cy="185381"/>
            </a:xfrm>
            <a:prstGeom prst="chevron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 rtl="0"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99175">
                <a:defRPr/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45" name="Chevron 55"/>
            <p:cNvSpPr/>
            <p:nvPr/>
          </p:nvSpPr>
          <p:spPr>
            <a:xfrm rot="5400000">
              <a:off x="4431302" y="3256445"/>
              <a:ext cx="98835" cy="126874"/>
            </a:xfrm>
            <a:prstGeom prst="chevron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 rtl="0"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99175">
                <a:defRPr/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ntagon 8"/>
          <p:cNvSpPr/>
          <p:nvPr/>
        </p:nvSpPr>
        <p:spPr bwMode="white">
          <a:xfrm>
            <a:off x="1" y="3"/>
            <a:ext cx="4772659" cy="5143500"/>
          </a:xfrm>
          <a:prstGeom prst="homePlate">
            <a:avLst>
              <a:gd name="adj" fmla="val 13276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12" tIns="34958" rIns="69912" bIns="34958" rtlCol="0" anchor="t"/>
          <a:lstStyle/>
          <a:p>
            <a:pPr defTabSz="685207">
              <a:lnSpc>
                <a:spcPct val="90000"/>
              </a:lnSpc>
              <a:spcAft>
                <a:spcPts val="750"/>
              </a:spcAft>
            </a:pPr>
            <a:endParaRPr lang="ru-RU" sz="9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988556" y="1061678"/>
            <a:ext cx="3740027" cy="8617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99270" fontAlgn="base">
              <a:spcBef>
                <a:spcPts val="300"/>
              </a:spcBef>
              <a:spcAft>
                <a:spcPct val="0"/>
              </a:spcAft>
              <a:buClr>
                <a:srgbClr val="009999"/>
              </a:buClr>
            </a:pPr>
            <a:r>
              <a:rPr lang="ru-RU" sz="1400" dirty="0" smtClean="0">
                <a:latin typeface="Arial" charset="0"/>
              </a:rPr>
              <a:t>Экструдер полипропилена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1400" dirty="0">
                <a:latin typeface="Arial" charset="0"/>
              </a:rPr>
              <a:t>применяется для нагрева, пластификации и гомогенизации сырья. </a:t>
            </a:r>
            <a:r>
              <a:rPr lang="ru-RU" sz="1400" dirty="0" smtClean="0">
                <a:latin typeface="Arial" charset="0"/>
              </a:rPr>
              <a:t>Забивка </a:t>
            </a:r>
            <a:r>
              <a:rPr lang="ru-RU" sz="1400" dirty="0">
                <a:latin typeface="Arial" charset="0"/>
              </a:rPr>
              <a:t>оборудования </a:t>
            </a:r>
            <a:r>
              <a:rPr lang="ru-RU" sz="1400" dirty="0" smtClean="0">
                <a:latin typeface="Arial" charset="0"/>
              </a:rPr>
              <a:t>агломератами приводит </a:t>
            </a:r>
            <a:r>
              <a:rPr lang="ru-RU" sz="1400" dirty="0">
                <a:latin typeface="Arial" charset="0"/>
              </a:rPr>
              <a:t>к вынужденным остановам</a:t>
            </a:r>
            <a:r>
              <a:rPr lang="ru-RU" sz="1400" dirty="0" smtClean="0">
                <a:latin typeface="Arial" charset="0"/>
              </a:rPr>
              <a:t>.</a:t>
            </a:r>
            <a:endParaRPr lang="ru-RU" sz="1400" dirty="0">
              <a:latin typeface="Arial" charset="0"/>
            </a:endParaRPr>
          </a:p>
        </p:txBody>
      </p:sp>
      <p:sp>
        <p:nvSpPr>
          <p:cNvPr id="9" name="ee4pHeader2"/>
          <p:cNvSpPr txBox="1"/>
          <p:nvPr/>
        </p:nvSpPr>
        <p:spPr>
          <a:xfrm>
            <a:off x="4572000" y="302598"/>
            <a:ext cx="4668678" cy="54096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defTabSz="684699"/>
            <a:r>
              <a:rPr lang="ru-RU" sz="16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Эффективность производства: </a:t>
            </a:r>
          </a:p>
          <a:p>
            <a:pPr marL="0" lvl="3" defTabSz="684699"/>
            <a:r>
              <a:rPr lang="ru-RU" sz="16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предиктивное обслуживание экструдера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988557" y="2157485"/>
            <a:ext cx="3904784" cy="24237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99270" fontAlgn="base">
              <a:spcBef>
                <a:spcPts val="3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Arial" charset="0"/>
              </a:rPr>
              <a:t>Цели </a:t>
            </a:r>
            <a:r>
              <a:rPr lang="ru-RU" sz="1400" b="1" dirty="0">
                <a:solidFill>
                  <a:srgbClr val="009999"/>
                </a:solidFill>
                <a:latin typeface="Arial" charset="0"/>
              </a:rPr>
              <a:t>проекта</a:t>
            </a:r>
            <a:r>
              <a:rPr lang="ru-RU" sz="1400" b="1" dirty="0" smtClean="0">
                <a:solidFill>
                  <a:srgbClr val="009999"/>
                </a:solidFill>
                <a:latin typeface="Arial" charset="0"/>
              </a:rPr>
              <a:t>:</a:t>
            </a:r>
            <a:endParaRPr lang="ru-RU" sz="1400" b="1" dirty="0">
              <a:solidFill>
                <a:srgbClr val="009999"/>
              </a:solidFill>
              <a:latin typeface="Arial" charset="0"/>
            </a:endParaRPr>
          </a:p>
          <a:p>
            <a:pPr marL="216000" indent="-216000" defTabSz="699270" fontAlgn="base">
              <a:spcBef>
                <a:spcPts val="3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charset="0"/>
              </a:rPr>
              <a:t>Создание прогнозной модели, предсказывающей отказные состояния экструдера</a:t>
            </a:r>
          </a:p>
          <a:p>
            <a:pPr marL="216000" indent="-216000" defTabSz="699270" fontAlgn="base">
              <a:spcBef>
                <a:spcPts val="30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charset="0"/>
              </a:rPr>
              <a:t>Выявление первопричин отказов с помощью анализа больших </a:t>
            </a:r>
            <a:r>
              <a:rPr lang="ru-RU" sz="1400" dirty="0" smtClean="0">
                <a:latin typeface="Arial" charset="0"/>
              </a:rPr>
              <a:t>данных</a:t>
            </a:r>
            <a:endParaRPr lang="ru-RU" sz="1400" dirty="0">
              <a:latin typeface="Arial" charset="0"/>
            </a:endParaRPr>
          </a:p>
          <a:p>
            <a:pPr defTabSz="699270" fontAlgn="base">
              <a:spcBef>
                <a:spcPts val="3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9999"/>
                </a:solidFill>
                <a:latin typeface="Arial" charset="0"/>
              </a:rPr>
              <a:t>Результат:</a:t>
            </a:r>
          </a:p>
          <a:p>
            <a:pPr marL="216000" indent="-216000" defTabSz="699270" fontAlgn="base">
              <a:spcBef>
                <a:spcPts val="3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charset="0"/>
              </a:rPr>
              <a:t>Достигнутая точность модели – </a:t>
            </a:r>
            <a:r>
              <a:rPr lang="ru-RU" sz="1400" b="1" dirty="0">
                <a:latin typeface="Arial" charset="0"/>
              </a:rPr>
              <a:t>85%</a:t>
            </a:r>
          </a:p>
          <a:p>
            <a:pPr marL="216000" indent="-216000" defTabSz="699270" fontAlgn="base">
              <a:spcBef>
                <a:spcPts val="3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charset="0"/>
              </a:rPr>
              <a:t>Потери при отказах </a:t>
            </a:r>
            <a:r>
              <a:rPr lang="ru-RU" sz="1400" dirty="0" smtClean="0">
                <a:latin typeface="Arial" charset="0"/>
              </a:rPr>
              <a:t>оборудования</a:t>
            </a:r>
            <a:br>
              <a:rPr lang="ru-RU" sz="1400" dirty="0" smtClean="0">
                <a:latin typeface="Arial" charset="0"/>
              </a:rPr>
            </a:br>
            <a:r>
              <a:rPr lang="ru-RU" sz="1400" dirty="0" smtClean="0">
                <a:latin typeface="Arial" charset="0"/>
              </a:rPr>
              <a:t>сокращены </a:t>
            </a:r>
            <a:r>
              <a:rPr lang="ru-RU" sz="1400" dirty="0">
                <a:latin typeface="Arial" charset="0"/>
              </a:rPr>
              <a:t>более, чем на </a:t>
            </a:r>
            <a:r>
              <a:rPr lang="ru-RU" sz="1400" b="1" dirty="0">
                <a:latin typeface="Arial" charset="0"/>
              </a:rPr>
              <a:t>50</a:t>
            </a:r>
            <a:r>
              <a:rPr lang="ru-RU" sz="1400" b="1" dirty="0" smtClean="0">
                <a:latin typeface="Arial" charset="0"/>
              </a:rPr>
              <a:t>%</a:t>
            </a:r>
            <a:endParaRPr lang="ru-RU" sz="1400" dirty="0">
              <a:latin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</p:grpSpPr>
          <p:sp>
            <p:nvSpPr>
              <p:cNvPr id="15" name="Скругленный прямоугольник 14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18001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 bwMode="auto">
              <a:xfrm>
                <a:off x="383032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50001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14" name="Шестиугольник 13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solidFill>
              <a:srgbClr val="00999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4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6662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Pentagon 8"/>
          <p:cNvSpPr/>
          <p:nvPr/>
        </p:nvSpPr>
        <p:spPr bwMode="white">
          <a:xfrm>
            <a:off x="-124460" y="0"/>
            <a:ext cx="4897120" cy="5143500"/>
          </a:xfrm>
          <a:prstGeom prst="homePlate">
            <a:avLst>
              <a:gd name="adj" fmla="val 12939"/>
            </a:avLst>
          </a:prstGeom>
          <a:blipFill>
            <a:blip r:embed="rId6"/>
            <a:srcRect/>
            <a:stretch>
              <a:fillRect l="-1452" b="-36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55" tIns="34977" rIns="69955" bIns="34977" rtlCol="0" anchor="t"/>
          <a:lstStyle/>
          <a:p>
            <a:pPr defTabSz="685629">
              <a:lnSpc>
                <a:spcPct val="90000"/>
              </a:lnSpc>
              <a:spcAft>
                <a:spcPts val="750"/>
              </a:spcAft>
            </a:pPr>
            <a:endParaRPr lang="ru-RU" sz="9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ee4pHeader2"/>
          <p:cNvSpPr txBox="1"/>
          <p:nvPr/>
        </p:nvSpPr>
        <p:spPr>
          <a:xfrm>
            <a:off x="4572000" y="302598"/>
            <a:ext cx="4668678" cy="54096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defTabSz="684699"/>
            <a:r>
              <a:rPr lang="ru-RU" sz="14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Операционная и </a:t>
            </a:r>
            <a:r>
              <a:rPr lang="ru-RU" sz="14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энергетическая</a:t>
            </a:r>
            <a:br>
              <a:rPr lang="ru-RU" sz="14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эффективность</a:t>
            </a:r>
            <a:r>
              <a:rPr lang="ru-RU" sz="14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: система поддержки решений по управлению технологическим процессом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988556" y="1061678"/>
            <a:ext cx="3904784" cy="400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99270">
              <a:spcBef>
                <a:spcPts val="300"/>
              </a:spcBef>
              <a:buClr>
                <a:srgbClr val="009999"/>
              </a:buClr>
            </a:pPr>
            <a:r>
              <a:rPr lang="ru-RU" sz="1400" b="1" dirty="0">
                <a:solidFill>
                  <a:srgbClr val="009999"/>
                </a:solidFill>
              </a:rPr>
              <a:t>В основе </a:t>
            </a:r>
            <a:r>
              <a:rPr lang="ru-RU" sz="1400" b="1" dirty="0" err="1">
                <a:solidFill>
                  <a:srgbClr val="009999"/>
                </a:solidFill>
              </a:rPr>
              <a:t>Эконс</a:t>
            </a:r>
            <a:r>
              <a:rPr lang="ru-RU" sz="1400" b="1" dirty="0">
                <a:solidFill>
                  <a:srgbClr val="009999"/>
                </a:solidFill>
              </a:rPr>
              <a:t> </a:t>
            </a:r>
            <a:r>
              <a:rPr lang="ru-RU" sz="1400" b="1" dirty="0" smtClean="0">
                <a:solidFill>
                  <a:srgbClr val="009999"/>
                </a:solidFill>
              </a:rPr>
              <a:t>– </a:t>
            </a:r>
            <a:r>
              <a:rPr lang="ru-RU" sz="1400" b="1" dirty="0">
                <a:solidFill>
                  <a:srgbClr val="009999"/>
                </a:solidFill>
              </a:rPr>
              <a:t>два цифровых элемента: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Математическая модель – в реальном времени оценивает экономический эффект изменений параметров технологического процесса</a:t>
            </a:r>
          </a:p>
          <a:p>
            <a:pPr marL="216000" indent="-216000" defTabSz="699270">
              <a:spcBef>
                <a:spcPts val="30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Инструмент визуализации </a:t>
            </a:r>
            <a:r>
              <a:rPr lang="ru-RU" sz="1400" dirty="0" smtClean="0"/>
              <a:t>–  </a:t>
            </a:r>
            <a:r>
              <a:rPr lang="ru-RU" sz="1400" dirty="0"/>
              <a:t>наглядно показывает 	экономические эффекты</a:t>
            </a:r>
          </a:p>
          <a:p>
            <a:pPr defTabSz="699270">
              <a:spcBef>
                <a:spcPts val="300"/>
              </a:spcBef>
              <a:buClr>
                <a:srgbClr val="009999"/>
              </a:buClr>
            </a:pPr>
            <a:r>
              <a:rPr lang="ru-RU" sz="1400" b="1" dirty="0" err="1">
                <a:solidFill>
                  <a:srgbClr val="009999"/>
                </a:solidFill>
              </a:rPr>
              <a:t>Эконс</a:t>
            </a:r>
            <a:r>
              <a:rPr lang="ru-RU" sz="1400" b="1" dirty="0">
                <a:solidFill>
                  <a:srgbClr val="009999"/>
                </a:solidFill>
              </a:rPr>
              <a:t> позволяет: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Наладить процесс определения и постоянного обновления оптимальных значений управляющих переменных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Реализовать потенциал по производительности, </a:t>
            </a:r>
            <a:r>
              <a:rPr lang="ru-RU" sz="1400" dirty="0" err="1"/>
              <a:t>энергоэффективности</a:t>
            </a:r>
            <a:r>
              <a:rPr lang="ru-RU" sz="1400" dirty="0"/>
              <a:t> и сокращению расходных норм 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Повысить эффективность мотивирующих мероприятий для персонала</a:t>
            </a:r>
          </a:p>
          <a:p>
            <a:pPr marL="216000" indent="-216000" defTabSz="699270">
              <a:spcBef>
                <a:spcPts val="3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chemeClr val="accent1"/>
          </a:solidFill>
        </p:grpSpPr>
        <p:grpSp>
          <p:nvGrpSpPr>
            <p:cNvPr id="25" name="Группа 24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27" name="Скругленный прямоугольник 26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b="1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18001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3830320" y="252476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50001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26" name="Шестиугольник 25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solidFill>
              <a:srgbClr val="00999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489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Pentagon 8"/>
          <p:cNvSpPr/>
          <p:nvPr/>
        </p:nvSpPr>
        <p:spPr bwMode="white">
          <a:xfrm>
            <a:off x="1" y="2"/>
            <a:ext cx="4772659" cy="5184000"/>
          </a:xfrm>
          <a:prstGeom prst="homePlate">
            <a:avLst>
              <a:gd name="adj" fmla="val 13381"/>
            </a:avLst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55" tIns="34977" rIns="69955" bIns="34977" rtlCol="0" anchor="t"/>
          <a:lstStyle/>
          <a:p>
            <a:pPr defTabSz="685629">
              <a:lnSpc>
                <a:spcPct val="90000"/>
              </a:lnSpc>
              <a:spcAft>
                <a:spcPts val="750"/>
              </a:spcAft>
            </a:pPr>
            <a:endParaRPr lang="ru-RU" sz="9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ee4pHeader2"/>
          <p:cNvSpPr txBox="1"/>
          <p:nvPr/>
        </p:nvSpPr>
        <p:spPr>
          <a:xfrm>
            <a:off x="4572000" y="302598"/>
            <a:ext cx="4668678" cy="54096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defTabSz="684699"/>
            <a:r>
              <a:rPr lang="ru-RU" sz="16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Дополненная реальность, </a:t>
            </a:r>
          </a:p>
          <a:p>
            <a:pPr marL="0" lvl="3" defTabSz="684699"/>
            <a:r>
              <a:rPr lang="ru-RU" sz="1600" b="1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интернет вещей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rgbClr val="009999"/>
          </a:solidFill>
        </p:grpSpPr>
        <p:grpSp>
          <p:nvGrpSpPr>
            <p:cNvPr id="27" name="Группа 26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18001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 bwMode="auto">
              <a:xfrm>
                <a:off x="383032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50001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28" name="Шестиугольник 27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grp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  <p:sp>
        <p:nvSpPr>
          <p:cNvPr id="35" name="Прямоугольник 34"/>
          <p:cNvSpPr/>
          <p:nvPr/>
        </p:nvSpPr>
        <p:spPr bwMode="auto">
          <a:xfrm>
            <a:off x="4988556" y="1061678"/>
            <a:ext cx="3904784" cy="38292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6000" indent="-216000" defTabSz="699270">
              <a:spcBef>
                <a:spcPts val="1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Дублирование </a:t>
            </a:r>
            <a:r>
              <a:rPr lang="ru-RU" sz="1400" dirty="0"/>
              <a:t>персонала с целью контроля состояния здоровья и вызова помощи в экстренных ситуациях</a:t>
            </a:r>
          </a:p>
          <a:p>
            <a:pPr marL="216000" indent="-216000" defTabSz="699270">
              <a:spcBef>
                <a:spcPts val="1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Снижение фокуса внимания операторов, увеличение скорости реакции в опасных ситуациях</a:t>
            </a:r>
          </a:p>
          <a:p>
            <a:pPr marL="216000" indent="-216000" defTabSz="699270">
              <a:spcBef>
                <a:spcPts val="10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Необходимость физического присутствия эксперта на месте проведения </a:t>
            </a:r>
            <a:r>
              <a:rPr lang="ru-RU" sz="1400" dirty="0" smtClean="0"/>
              <a:t>работ</a:t>
            </a:r>
            <a:endParaRPr lang="ru-RU" sz="1400" dirty="0"/>
          </a:p>
          <a:p>
            <a:pPr defTabSz="699270">
              <a:spcBef>
                <a:spcPts val="100"/>
              </a:spcBef>
              <a:buClr>
                <a:srgbClr val="009999"/>
              </a:buClr>
            </a:pPr>
            <a:r>
              <a:rPr lang="ru-RU" sz="1400" b="1" dirty="0">
                <a:solidFill>
                  <a:srgbClr val="009999"/>
                </a:solidFill>
              </a:rPr>
              <a:t>Цели проекта:</a:t>
            </a:r>
          </a:p>
          <a:p>
            <a:pPr marL="216000" indent="-216000" defTabSz="699270">
              <a:spcBef>
                <a:spcPts val="1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Внедрить решения </a:t>
            </a:r>
            <a:r>
              <a:rPr lang="ru-RU" sz="1400" dirty="0" smtClean="0"/>
              <a:t>удаленного</a:t>
            </a:r>
            <a:br>
              <a:rPr lang="ru-RU" sz="1400" dirty="0" smtClean="0"/>
            </a:br>
            <a:r>
              <a:rPr lang="ru-RU" sz="1400" dirty="0" smtClean="0"/>
              <a:t>контроля </a:t>
            </a:r>
            <a:r>
              <a:rPr lang="ru-RU" sz="1400" dirty="0"/>
              <a:t>здоровья</a:t>
            </a:r>
          </a:p>
          <a:p>
            <a:pPr marL="216000" indent="-216000" defTabSz="699270">
              <a:spcBef>
                <a:spcPts val="1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Автоматизировать процесс  </a:t>
            </a:r>
            <a:r>
              <a:rPr lang="ru-RU" sz="1400" dirty="0" smtClean="0"/>
              <a:t>вызова</a:t>
            </a:r>
            <a:br>
              <a:rPr lang="ru-RU" sz="1400" dirty="0" smtClean="0"/>
            </a:br>
            <a:r>
              <a:rPr lang="ru-RU" sz="1400" dirty="0" smtClean="0"/>
              <a:t>помощи </a:t>
            </a:r>
            <a:r>
              <a:rPr lang="ru-RU" sz="1400" dirty="0"/>
              <a:t>в экстренных ситуациях</a:t>
            </a:r>
          </a:p>
          <a:p>
            <a:pPr marL="216000" indent="-216000" defTabSz="699270">
              <a:spcBef>
                <a:spcPts val="1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Сократить численность персонала на удаленных, опасных объектах</a:t>
            </a:r>
          </a:p>
          <a:p>
            <a:pPr marL="216000" indent="-216000" defTabSz="699270">
              <a:spcBef>
                <a:spcPts val="1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Повысить надежность эксплуатации опасных </a:t>
            </a:r>
            <a:r>
              <a:rPr lang="ru-RU" sz="1400" dirty="0" smtClean="0"/>
              <a:t>объектов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843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4430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b="1" dirty="0" smtClean="0">
              <a:solidFill>
                <a:sysClr val="windowText" lastClr="000000"/>
              </a:solidFill>
              <a:latin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801331" y="1687412"/>
            <a:ext cx="3783869" cy="24622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99699" fontAlgn="base">
              <a:spcBef>
                <a:spcPts val="12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Arial" charset="0"/>
              </a:rPr>
              <a:t>Цели проекта:</a:t>
            </a:r>
          </a:p>
          <a:p>
            <a:pPr marL="216000" indent="-216000" defTabSz="699699" fontAlgn="base">
              <a:spcBef>
                <a:spcPts val="12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charset="0"/>
              </a:rPr>
              <a:t>Разработка и  внедрение в производственный процесс системы анализа больших данных, состоящей из двух моделей реакторных блоков и двух моделей компрессоров</a:t>
            </a:r>
          </a:p>
          <a:p>
            <a:pPr marL="216000" indent="-216000" defTabSz="699699" fontAlgn="base">
              <a:spcBef>
                <a:spcPts val="12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charset="0"/>
              </a:rPr>
              <a:t>Разработка технических мероприятий для снижения вариативности температуры в реакторе на основе рекомендаций системы моделей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2875" y="764121"/>
            <a:ext cx="8896587" cy="6589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9927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charset="0"/>
              </a:rPr>
              <a:t>При производстве бутадиена снижение вариативности температуры реакции на слое катализатора позволяет повысить выход целевого продукта </a:t>
            </a:r>
            <a:endParaRPr lang="en-US" sz="1400" dirty="0">
              <a:latin typeface="Arial" charset="0"/>
            </a:endParaRPr>
          </a:p>
        </p:txBody>
      </p:sp>
      <p:pic>
        <p:nvPicPr>
          <p:cNvPr id="14" name="Рисунок 2" descr="cid:image001.png@01D3E94E.8DD47BB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87412"/>
            <a:ext cx="4461389" cy="3079851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142875" y="1370931"/>
            <a:ext cx="2901579" cy="3204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992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Arial" charset="0"/>
              </a:rPr>
              <a:t>Интерфейс модели-советчика</a:t>
            </a:r>
            <a:endParaRPr lang="en-US" sz="1400" b="1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/>
            <a:r>
              <a:rPr lang="ru-RU" sz="1600" b="1" dirty="0" err="1" smtClean="0">
                <a:solidFill>
                  <a:srgbClr val="009999"/>
                </a:solidFill>
              </a:rPr>
              <a:t>Энергоэффективность</a:t>
            </a:r>
            <a:r>
              <a:rPr lang="ru-RU" sz="1600" b="1" dirty="0" smtClean="0">
                <a:solidFill>
                  <a:srgbClr val="009999"/>
                </a:solidFill>
              </a:rPr>
              <a:t>:</a:t>
            </a:r>
            <a:br>
              <a:rPr lang="ru-RU" sz="1600" b="1" dirty="0" smtClean="0">
                <a:solidFill>
                  <a:srgbClr val="009999"/>
                </a:solidFill>
              </a:rPr>
            </a:br>
            <a:r>
              <a:rPr lang="ru-RU" sz="1600" b="1" dirty="0" smtClean="0">
                <a:solidFill>
                  <a:srgbClr val="009999"/>
                </a:solidFill>
              </a:rPr>
              <a:t>Советчик по </a:t>
            </a:r>
            <a:r>
              <a:rPr lang="ru-RU" sz="1600" b="1" dirty="0">
                <a:solidFill>
                  <a:srgbClr val="009999"/>
                </a:solidFill>
              </a:rPr>
              <a:t>оптимизации прибыли на установке производства</a:t>
            </a:r>
            <a:r>
              <a:rPr lang="en-US" sz="1600" b="1" dirty="0">
                <a:solidFill>
                  <a:srgbClr val="009999"/>
                </a:solidFill>
              </a:rPr>
              <a:t> </a:t>
            </a:r>
            <a:r>
              <a:rPr lang="ru-RU" sz="1600" b="1" dirty="0">
                <a:solidFill>
                  <a:srgbClr val="009999"/>
                </a:solidFill>
              </a:rPr>
              <a:t>бутадиена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</p:grpSpPr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b="1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18001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 bwMode="auto">
              <a:xfrm>
                <a:off x="3830320" y="252476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50001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25" name="Шестиугольник 24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solidFill>
              <a:srgbClr val="00999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7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0911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rgbClr val="008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600" b="1" dirty="0" smtClean="0">
              <a:solidFill>
                <a:sysClr val="windowText" lastClr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pic>
        <p:nvPicPr>
          <p:cNvPr id="14" name="Picture 5" descr="C:\Users\savinmd\AppData\Local\Microsoft\Windows\Temporary Internet Files\Content.Outlook\FREKIJBB\Screenshot_20180726-1402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6" y="1424383"/>
            <a:ext cx="1799742" cy="33488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savinmd\AppData\Local\Microsoft\Windows\Temporary Internet Files\Content.Outlook\FREKIJBB\Screenshot_20180726-135246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4383"/>
            <a:ext cx="1899366" cy="33488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99"/>
                </a:solidFill>
              </a:rPr>
              <a:t>Минимизация </a:t>
            </a:r>
            <a:r>
              <a:rPr lang="ru-RU" dirty="0" smtClean="0">
                <a:solidFill>
                  <a:srgbClr val="009999"/>
                </a:solidFill>
              </a:rPr>
              <a:t>рисков:</a:t>
            </a:r>
            <a:br>
              <a:rPr lang="ru-RU" dirty="0" smtClean="0">
                <a:solidFill>
                  <a:srgbClr val="009999"/>
                </a:solidFill>
              </a:rPr>
            </a:br>
            <a:r>
              <a:rPr lang="ru-RU" dirty="0" smtClean="0">
                <a:solidFill>
                  <a:srgbClr val="009999"/>
                </a:solidFill>
              </a:rPr>
              <a:t>Мобильные </a:t>
            </a:r>
            <a:r>
              <a:rPr lang="ru-RU" dirty="0">
                <a:solidFill>
                  <a:srgbClr val="009999"/>
                </a:solidFill>
              </a:rPr>
              <a:t>Обходы и </a:t>
            </a:r>
            <a:r>
              <a:rPr lang="ru-RU" dirty="0" smtClean="0">
                <a:solidFill>
                  <a:srgbClr val="009999"/>
                </a:solidFill>
              </a:rPr>
              <a:t>Ремонты</a:t>
            </a:r>
            <a:endParaRPr lang="ru-RU" dirty="0">
              <a:solidFill>
                <a:srgbClr val="009999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291836" y="42791"/>
            <a:ext cx="802005" cy="447435"/>
            <a:chOff x="8291836" y="42791"/>
            <a:chExt cx="802005" cy="447435"/>
          </a:xfrm>
          <a:solidFill>
            <a:schemeClr val="accent1"/>
          </a:solidFill>
        </p:grpSpPr>
        <p:grpSp>
          <p:nvGrpSpPr>
            <p:cNvPr id="24" name="Группа 23"/>
            <p:cNvGrpSpPr/>
            <p:nvPr/>
          </p:nvGrpSpPr>
          <p:grpSpPr>
            <a:xfrm>
              <a:off x="8291836" y="42791"/>
              <a:ext cx="802005" cy="447435"/>
              <a:chOff x="1097280" y="990600"/>
              <a:chExt cx="5466080" cy="3068320"/>
            </a:xfrm>
            <a:grpFill/>
          </p:grpSpPr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1097280" y="99060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9001</a:t>
                </a:r>
                <a:endParaRPr lang="en-US" sz="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 bwMode="auto">
              <a:xfrm>
                <a:off x="3830320" y="99060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charset="0"/>
                  </a:rPr>
                  <a:t>18001</a:t>
                </a:r>
                <a:endPara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 bwMode="auto">
              <a:xfrm>
                <a:off x="3830320" y="2524760"/>
                <a:ext cx="2733040" cy="1534160"/>
              </a:xfrm>
              <a:prstGeom prst="roundRect">
                <a:avLst/>
              </a:prstGeom>
              <a:solidFill>
                <a:schemeClr val="bg1"/>
              </a:solidFill>
              <a:ln w="317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 smtClean="0">
                    <a:latin typeface="Arial" charset="0"/>
                  </a:rPr>
                  <a:t>50001</a:t>
                </a:r>
                <a:endParaRPr kumimoji="0" lang="ru-RU" sz="80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1097280" y="2524760"/>
                <a:ext cx="2733040" cy="1534160"/>
              </a:xfrm>
              <a:prstGeom prst="roundRect">
                <a:avLst/>
              </a:prstGeom>
              <a:solidFill>
                <a:srgbClr val="009999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8000" tIns="18000" rIns="18000" bIns="18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chemeClr val="bg1"/>
                    </a:solidFill>
                    <a:latin typeface="Arial" charset="0"/>
                  </a:rPr>
                  <a:t>14001</a:t>
                </a:r>
              </a:p>
            </p:txBody>
          </p:sp>
        </p:grpSp>
        <p:sp>
          <p:nvSpPr>
            <p:cNvPr id="25" name="Шестиугольник 24"/>
            <p:cNvSpPr/>
            <p:nvPr/>
          </p:nvSpPr>
          <p:spPr bwMode="auto">
            <a:xfrm>
              <a:off x="8532440" y="184667"/>
              <a:ext cx="317944" cy="163684"/>
            </a:xfrm>
            <a:prstGeom prst="hexagon">
              <a:avLst/>
            </a:prstGeom>
            <a:solidFill>
              <a:srgbClr val="00999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ИСМ</a:t>
              </a:r>
            </a:p>
          </p:txBody>
        </p:sp>
      </p:grpSp>
      <p:sp>
        <p:nvSpPr>
          <p:cNvPr id="30" name="Прямоугольник 29"/>
          <p:cNvSpPr/>
          <p:nvPr/>
        </p:nvSpPr>
        <p:spPr bwMode="auto">
          <a:xfrm>
            <a:off x="142875" y="764121"/>
            <a:ext cx="8896587" cy="6589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99270"/>
            <a:r>
              <a:rPr lang="ru-RU" sz="1400" dirty="0"/>
              <a:t>На производстве регулярные обходы оборудования необходимы для визуальной инспекции состояния и регистрации неполадок. Существуют риски неполного обхода и упущения дефектов. 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319972" y="1427775"/>
            <a:ext cx="4530412" cy="3046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99699" fontAlgn="base">
              <a:spcBef>
                <a:spcPts val="12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Arial" charset="0"/>
              </a:rPr>
              <a:t>Цели проекта:</a:t>
            </a:r>
          </a:p>
          <a:p>
            <a:pPr marL="216000" indent="-216000" defTabSz="699699">
              <a:spcBef>
                <a:spcPts val="12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Разработка и внедрение системы мобильных обходов и ремонтов с применением подключенных мобильных устройств для получения распоряжений, регистрации технического состояния и передачи информации в режиме реального времени</a:t>
            </a:r>
            <a:r>
              <a:rPr lang="ru-RU" sz="1400" dirty="0" smtClean="0"/>
              <a:t>.</a:t>
            </a:r>
            <a:endParaRPr lang="ru-RU" sz="1400" dirty="0"/>
          </a:p>
          <a:p>
            <a:pPr marL="216000" indent="-216000" defTabSz="699699">
              <a:spcBef>
                <a:spcPts val="12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Повышение качества обходов, увеличение доли выявленных дефектов на ранней </a:t>
            </a:r>
            <a:r>
              <a:rPr lang="ru-RU" sz="1400" dirty="0" smtClean="0"/>
              <a:t>стадии</a:t>
            </a:r>
            <a:endParaRPr lang="ru-RU" sz="1400" dirty="0"/>
          </a:p>
          <a:p>
            <a:pPr marL="216000" indent="-216000" defTabSz="699699">
              <a:spcBef>
                <a:spcPts val="120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Проработка возможности расширения функционала решения на </a:t>
            </a:r>
            <a:r>
              <a:rPr lang="ru-RU" sz="1400" dirty="0" smtClean="0"/>
              <a:t>процессы</a:t>
            </a:r>
            <a:br>
              <a:rPr lang="ru-RU" sz="1400" dirty="0" smtClean="0"/>
            </a:br>
            <a:r>
              <a:rPr lang="ru-RU" sz="1400" dirty="0" smtClean="0"/>
              <a:t>лабораторного </a:t>
            </a:r>
            <a:r>
              <a:rPr lang="ru-RU" sz="1400" dirty="0" err="1" smtClean="0"/>
              <a:t>пробоотбора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46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9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906"/>
  <p:tag name="CDT_PROT_LEFT" val="0"/>
  <p:tag name="CDT_PROT_WIDTH" val="98,37409"/>
  <p:tag name="CDT_PROT_HEIGHT" val="20,409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MZHY38Sh.BriyCy9Ls9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PURWlFqkqyA8OBVyJXK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7AeKccSseq82dwRI7nF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906"/>
  <p:tag name="CDT_PROT_LEFT" val="0"/>
  <p:tag name="CDT_PROT_WIDTH" val="98,37409"/>
  <p:tag name="CDT_PROT_HEIGHT" val="20,409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6yXzPNSjeZuUVLnQ50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r5pXAlRUCvAOGPFzxDq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spv0SYnUCqLDDnuNJ4K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z5rJZuHk2rdQnfiI41S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PdlsX6ckSmixoECBmVd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Lj3IOfdk2kg.CO0Knf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e01YpxkG6Bv.FQNv5G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PdlsX6ckSmixoECBmVd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Lj3IOfdk2kg.CO0Knf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e01YpxkG6Bv.FQNv5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vrQPkhR0CZVdnH1UDf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8.aq__RX6I2tr.sszqc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qi45AxSUGb.7xjU1heI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2QBKitRgOaFzHRZ.uo4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2QBKitRgOaFzHRZ.uo4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J2_b48Rfma4ehlovobj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ccD7pGQAGA7_iFtmUJS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.6t2SlQlmO7JlDg2fFd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oYPJPKSier.QvkgmzUE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5onhqGTbOTGEIOJff7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MZHY38Sh.BriyCy9Ls9A"/>
</p:tagLst>
</file>

<file path=ppt/theme/theme1.xml><?xml version="1.0" encoding="utf-8"?>
<a:theme xmlns:a="http://schemas.openxmlformats.org/drawingml/2006/main" name="16*9_Стандартный шаблон НИПИ ">
  <a:themeElements>
    <a:clrScheme name="NIPI">
      <a:dk1>
        <a:sysClr val="windowText" lastClr="000000"/>
      </a:dk1>
      <a:lt1>
        <a:sysClr val="window" lastClr="FFFFFF"/>
      </a:lt1>
      <a:dk2>
        <a:srgbClr val="646469"/>
      </a:dk2>
      <a:lt2>
        <a:srgbClr val="D9D9D9"/>
      </a:lt2>
      <a:accent1>
        <a:srgbClr val="008698"/>
      </a:accent1>
      <a:accent2>
        <a:srgbClr val="519AAA"/>
      </a:accent2>
      <a:accent3>
        <a:srgbClr val="7CB0BE"/>
      </a:accent3>
      <a:accent4>
        <a:srgbClr val="91BDC8"/>
      </a:accent4>
      <a:accent5>
        <a:srgbClr val="A8CAD4"/>
      </a:accent5>
      <a:accent6>
        <a:srgbClr val="BDD7DE"/>
      </a:accent6>
      <a:hlink>
        <a:srgbClr val="000000"/>
      </a:hlink>
      <a:folHlink>
        <a:srgbClr val="646469"/>
      </a:folHlink>
    </a:clrScheme>
    <a:fontScheme name="Содерж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rgbClr val="008698"/>
          </a:solidFill>
        </a:ln>
      </a:spPr>
      <a:bodyPr rtlCol="0" anchor="ctr"/>
      <a:lstStyle>
        <a:defPPr algn="ctr">
          <a:defRPr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6*9_Стандартный шаблон НИПИ ">
  <a:themeElements>
    <a:clrScheme name="NIPI">
      <a:dk1>
        <a:sysClr val="windowText" lastClr="000000"/>
      </a:dk1>
      <a:lt1>
        <a:sysClr val="window" lastClr="FFFFFF"/>
      </a:lt1>
      <a:dk2>
        <a:srgbClr val="646469"/>
      </a:dk2>
      <a:lt2>
        <a:srgbClr val="D9D9D9"/>
      </a:lt2>
      <a:accent1>
        <a:srgbClr val="008698"/>
      </a:accent1>
      <a:accent2>
        <a:srgbClr val="519AAA"/>
      </a:accent2>
      <a:accent3>
        <a:srgbClr val="7CB0BE"/>
      </a:accent3>
      <a:accent4>
        <a:srgbClr val="91BDC8"/>
      </a:accent4>
      <a:accent5>
        <a:srgbClr val="A8CAD4"/>
      </a:accent5>
      <a:accent6>
        <a:srgbClr val="BDD7DE"/>
      </a:accent6>
      <a:hlink>
        <a:srgbClr val="000000"/>
      </a:hlink>
      <a:folHlink>
        <a:srgbClr val="646469"/>
      </a:folHlink>
    </a:clrScheme>
    <a:fontScheme name="Содерж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rgbClr val="008698"/>
          </a:solidFill>
        </a:ln>
      </a:spPr>
      <a:bodyPr rtlCol="0" anchor="ctr"/>
      <a:lstStyle>
        <a:defPPr algn="ctr">
          <a:defRPr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ibur_new_ext169">
  <a:themeElements>
    <a:clrScheme name="СИБУР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1+" id="{F7BBB245-C9BC-BA43-80AB-C21372824DAE}" vid="{6FBB5A1C-A9B2-3C43-B7D7-CBD79BB86CE0}"/>
    </a:ext>
  </a:extLst>
</a:theme>
</file>

<file path=ppt/theme/theme4.xml><?xml version="1.0" encoding="utf-8"?>
<a:theme xmlns:a="http://schemas.openxmlformats.org/drawingml/2006/main" name="1_sibur_new_ext169">
  <a:themeElements>
    <a:clrScheme name="СИБУР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+" id="{F7BBB245-C9BC-BA43-80AB-C21372824DAE}" vid="{6FBB5A1C-A9B2-3C43-B7D7-CBD79BB86CE0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a00f0634-814e-440f-9e7f-1768a9375211">2015-04-07T00:00:00Z</_x0414__x0430__x0442__x0430_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ntns:customXsn xmlns:ntns="http://schemas.microsoft.com/office/2006/metadata/customXsn">
  <ntns:xsnLocation>https://home.nipigas.ru/_cts/Документ/4bdb25f2a7cb9d52customXsn.xsn</ntns:xsnLocation>
  <ntns:cached>False</ntns:cached>
  <ntns:openByDefault>False</ntns:openByDefault>
  <ntns:xsnScope>https://home.nipigas.ru</ntns:xsnScope>
</ntns:customXsn>
</file>

<file path=customXml/item5.xml><?xml version="1.0" encoding="utf-8"?>
<LongProperties xmlns="http://schemas.microsoft.com/office/2006/metadata/longProperties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02C14C5398BF4CBBF0EC493E211FD4" ma:contentTypeVersion="3" ma:contentTypeDescription="Создание документа." ma:contentTypeScope="" ma:versionID="1181805f9b4255c8f08a011fdba76dbb">
  <xsd:schema xmlns:xsd="http://www.w3.org/2001/XMLSchema" xmlns:xs="http://www.w3.org/2001/XMLSchema" xmlns:p="http://schemas.microsoft.com/office/2006/metadata/properties" xmlns:ns1="a00f0634-814e-440f-9e7f-1768a9375211" xmlns:ns3="0637e46d-8fba-4ce7-a3bf-e9a7dfc0f2c9" targetNamespace="http://schemas.microsoft.com/office/2006/metadata/properties" ma:root="true" ma:fieldsID="7ccf810c0834ea6fc3b4ff964b696121" ns1:_="" ns3:_="">
    <xsd:import namespace="a00f0634-814e-440f-9e7f-1768a9375211"/>
    <xsd:import namespace="0637e46d-8fba-4ce7-a3bf-e9a7dfc0f2c9"/>
    <xsd:element name="properties">
      <xsd:complexType>
        <xsd:sequence>
          <xsd:element name="documentManagement">
            <xsd:complexType>
              <xsd:all>
                <xsd:element ref="ns1:_x0414__x0430__x0442__x0430_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f0634-814e-440f-9e7f-1768a9375211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0" nillable="true" ma:displayName="Дата" ma:default="[today]" ma:format="DateOnly" ma:internalName="_x0414__x0430__x0442__x0430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7e46d-8fba-4ce7-a3bf-e9a7dfc0f2c9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Тип контента"/>
        <xsd:element ref="dc:title" minOccurs="0" maxOccurs="1" ma:index="2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D60EE-9EB8-4DCC-9FEA-3C97599B41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637e46d-8fba-4ce7-a3bf-e9a7dfc0f2c9"/>
    <ds:schemaRef ds:uri="a00f0634-814e-440f-9e7f-1768a937521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1ED1BC-F465-4015-9BAF-9F36C809B9A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44D71D5-AF2A-4311-8258-CA89EC0578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B8F74D5-A3D6-486D-AD15-F78E3C92D1D6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6B0DF8D3-CA1B-498B-B7DF-79874AD7D44A}">
  <ds:schemaRefs>
    <ds:schemaRef ds:uri="http://schemas.microsoft.com/office/2006/metadata/longProperties"/>
  </ds:schemaRefs>
</ds:datastoreItem>
</file>

<file path=customXml/itemProps6.xml><?xml version="1.0" encoding="utf-8"?>
<ds:datastoreItem xmlns:ds="http://schemas.openxmlformats.org/officeDocument/2006/customXml" ds:itemID="{AD288638-FED6-43C5-8C1F-0BB4C9380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0f0634-814e-440f-9e7f-1768a9375211"/>
    <ds:schemaRef ds:uri="0637e46d-8fba-4ce7-a3bf-e9a7dfc0f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4_3 NIPI_2007</Template>
  <TotalTime>11642</TotalTime>
  <Words>1411</Words>
  <Application>Microsoft Office PowerPoint</Application>
  <PresentationFormat>Экран (16:9)</PresentationFormat>
  <Paragraphs>324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16*9_Стандартный шаблон НИПИ </vt:lpstr>
      <vt:lpstr>1_16*9_Стандартный шаблон НИПИ </vt:lpstr>
      <vt:lpstr>5_sibur_new_ext169</vt:lpstr>
      <vt:lpstr>1_sibur_new_ext169</vt:lpstr>
      <vt:lpstr>think-cell Slide</vt:lpstr>
      <vt:lpstr>Презентация PowerPoint</vt:lpstr>
      <vt:lpstr>Интегрированная система менеджмента СИБУРа состоит из 4х стандартов</vt:lpstr>
      <vt:lpstr>Интегрированная система менеджмента СИБУРа включает производственную систему (ПСС) и цифровые инструменты и охватывают всю цепочку создания стоимости</vt:lpstr>
      <vt:lpstr>Цифровая трансформация усиливает потенциал СМК и ПСС за счет внедрения цифровых инструментов и изменения культуры компании</vt:lpstr>
      <vt:lpstr>Презентация PowerPoint</vt:lpstr>
      <vt:lpstr>Презентация PowerPoint</vt:lpstr>
      <vt:lpstr>Презентация PowerPoint</vt:lpstr>
      <vt:lpstr>Энергоэффективность: Советчик по оптимизации прибыли на установке производства бутадиена</vt:lpstr>
      <vt:lpstr>Минимизация рисков: Мобильные Обходы и Ремонты</vt:lpstr>
      <vt:lpstr>Презентация PowerPoint</vt:lpstr>
      <vt:lpstr>Презентация PowerPoint</vt:lpstr>
      <vt:lpstr>Элементы интегрированной системы менеджмента НИПИГАЗ и фокусы внимания</vt:lpstr>
      <vt:lpstr>Инженерно-техническая оптимизация и формирование цифрового архива оптимальных типовых инженерно-технических решений </vt:lpstr>
      <vt:lpstr>Оценка и контроль физических объемов при реализации проекта</vt:lpstr>
      <vt:lpstr>Разработка и применение специальных технических условий</vt:lpstr>
      <vt:lpstr>Система менеджмента качества НИПИГАЗ аккумулирует опыт и компетенции компании по управлению поставками и логистикой в России и за рубежом</vt:lpstr>
      <vt:lpstr>Автоматизация и цифровизация проектирования и  управления строительством</vt:lpstr>
      <vt:lpstr>Систематизация и применение полученного опыта и лучших практик по результатам реализации проектов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 Надежда Сергеевна</dc:creator>
  <cp:lastModifiedBy>Марат Загрутдинов</cp:lastModifiedBy>
  <cp:revision>1139</cp:revision>
  <cp:lastPrinted>2016-10-25T14:41:39Z</cp:lastPrinted>
  <dcterms:created xsi:type="dcterms:W3CDTF">2018-08-08T11:55:26Z</dcterms:created>
  <dcterms:modified xsi:type="dcterms:W3CDTF">2018-10-02T16:25:22Z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47CC7JJTSMJM-10-45</vt:lpwstr>
  </property>
  <property fmtid="{D5CDD505-2E9C-101B-9397-08002B2CF9AE}" pid="3" name="_dlc_DocIdItemGuid">
    <vt:lpwstr>df084742-49f0-4f50-b7c9-3fe6ae453c3d</vt:lpwstr>
  </property>
  <property fmtid="{D5CDD505-2E9C-101B-9397-08002B2CF9AE}" pid="4" name="_dlc_DocIdUrl">
    <vt:lpwstr>https://home.nipigas.ru/_layouts/DocIdRedir.aspx?ID=47CC7JJTSMJM-10-45, 47CC7JJTSMJM-10-45</vt:lpwstr>
  </property>
  <property fmtid="{D5CDD505-2E9C-101B-9397-08002B2CF9AE}" pid="5" name="Order">
    <vt:lpwstr>2500.00000000000</vt:lpwstr>
  </property>
  <property fmtid="{D5CDD505-2E9C-101B-9397-08002B2CF9AE}" pid="6" name="Procent">
    <vt:lpwstr>h</vt:lpwstr>
  </property>
</Properties>
</file>