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  <p:sldMasterId id="2147483791" r:id="rId7"/>
  </p:sldMasterIdLst>
  <p:notesMasterIdLst>
    <p:notesMasterId r:id="rId49"/>
  </p:notesMasterIdLst>
  <p:handoutMasterIdLst>
    <p:handoutMasterId r:id="rId50"/>
  </p:handoutMasterIdLst>
  <p:sldIdLst>
    <p:sldId id="280" r:id="rId8"/>
    <p:sldId id="321" r:id="rId9"/>
    <p:sldId id="359" r:id="rId10"/>
    <p:sldId id="328" r:id="rId11"/>
    <p:sldId id="329" r:id="rId12"/>
    <p:sldId id="360" r:id="rId13"/>
    <p:sldId id="33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77" r:id="rId23"/>
    <p:sldId id="320" r:id="rId24"/>
    <p:sldId id="323" r:id="rId25"/>
    <p:sldId id="326" r:id="rId26"/>
    <p:sldId id="319" r:id="rId27"/>
    <p:sldId id="327" r:id="rId28"/>
    <p:sldId id="357" r:id="rId29"/>
    <p:sldId id="358" r:id="rId30"/>
    <p:sldId id="367" r:id="rId31"/>
    <p:sldId id="368" r:id="rId32"/>
    <p:sldId id="369" r:id="rId33"/>
    <p:sldId id="370" r:id="rId34"/>
    <p:sldId id="371" r:id="rId35"/>
    <p:sldId id="372" r:id="rId36"/>
    <p:sldId id="348" r:id="rId37"/>
    <p:sldId id="349" r:id="rId38"/>
    <p:sldId id="350" r:id="rId39"/>
    <p:sldId id="361" r:id="rId40"/>
    <p:sldId id="362" r:id="rId41"/>
    <p:sldId id="363" r:id="rId42"/>
    <p:sldId id="364" r:id="rId43"/>
    <p:sldId id="365" r:id="rId44"/>
    <p:sldId id="354" r:id="rId45"/>
    <p:sldId id="343" r:id="rId46"/>
    <p:sldId id="379" r:id="rId47"/>
    <p:sldId id="286" r:id="rId4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2899">
          <p15:clr>
            <a:srgbClr val="A4A3A4"/>
          </p15:clr>
        </p15:guide>
        <p15:guide id="23" orient="horz" pos="1409">
          <p15:clr>
            <a:srgbClr val="A4A3A4"/>
          </p15:clr>
        </p15:guide>
        <p15:guide id="24" orient="horz" pos="617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6">
          <p15:clr>
            <a:srgbClr val="A4A3A4"/>
          </p15:clr>
        </p15:guide>
        <p15:guide id="27" orient="horz" pos="2099">
          <p15:clr>
            <a:srgbClr val="A4A3A4"/>
          </p15:clr>
        </p15:guide>
        <p15:guide id="28" orient="horz" pos="2205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75">
          <p15:clr>
            <a:srgbClr val="A4A3A4"/>
          </p15:clr>
        </p15:guide>
        <p15:guide id="34" pos="3879">
          <p15:clr>
            <a:srgbClr val="A4A3A4"/>
          </p15:clr>
        </p15:guide>
        <p15:guide id="35" pos="1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061"/>
    <a:srgbClr val="800080"/>
    <a:srgbClr val="00D9D9"/>
    <a:srgbClr val="99CC50"/>
    <a:srgbClr val="0079C2"/>
    <a:srgbClr val="FFFF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86105" autoAdjust="0"/>
  </p:normalViewPr>
  <p:slideViewPr>
    <p:cSldViewPr snapToGrid="0" showGuides="1">
      <p:cViewPr varScale="1">
        <p:scale>
          <a:sx n="64" d="100"/>
          <a:sy n="64" d="100"/>
        </p:scale>
        <p:origin x="-756" y="-96"/>
      </p:cViewPr>
      <p:guideLst>
        <p:guide orient="horz" pos="604"/>
        <p:guide orient="horz" pos="384"/>
        <p:guide orient="horz" pos="2881"/>
        <p:guide orient="horz" pos="1746"/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45"/>
        <p:guide pos="5628"/>
        <p:guide pos="5057"/>
        <p:guide pos="1878"/>
        <p:guide pos="2015"/>
        <p:guide/>
        <p:guide pos="3751"/>
        <p:guide pos="3891"/>
        <p:guide pos="1073"/>
        <p:guide pos="107"/>
        <p:guide pos="5656"/>
        <p:guide pos="1888"/>
        <p:guide pos="1991"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129" d="100"/>
          <a:sy n="129" d="100"/>
        </p:scale>
        <p:origin x="3744" y="126"/>
      </p:cViewPr>
      <p:guideLst>
        <p:guide orient="horz" pos="2880"/>
        <p:guide orient="horz" pos="3127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PF\sgolovatiuk\Desktop\&#1044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PF\sgolovatiuk\Desktop\&#1055;&#1056;&#1045;&#1047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0122639609322024E-2"/>
          <c:w val="1"/>
          <c:h val="0.834337107586081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Товаротранспортная работа (трлн м³× км)</c:v>
                </c:pt>
              </c:strCache>
            </c:strRef>
          </c:tx>
          <c:spPr>
            <a:ln w="50800">
              <a:solidFill>
                <a:srgbClr val="003366"/>
              </a:solidFill>
            </a:ln>
          </c:spPr>
          <c:marker>
            <c:symbol val="diamond"/>
            <c:size val="4"/>
            <c:spPr>
              <a:solidFill>
                <a:srgbClr val="003366"/>
              </a:solidFill>
              <a:ln w="63500">
                <a:solidFill>
                  <a:srgbClr val="003366"/>
                </a:solidFill>
              </a:ln>
            </c:spPr>
          </c:marker>
          <c:dLbls>
            <c:dLbl>
              <c:idx val="2"/>
              <c:layout>
                <c:manualLayout>
                  <c:x val="-4.0888888888888891E-2"/>
                  <c:y val="-5.1146290618112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137272332079832E-2"/>
                  <c:y val="-5.404299031621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625000000000012E-2"/>
                  <c:y val="6.2963236929906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7306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Лист1!$B$3:$B$10</c:f>
              <c:numCache>
                <c:formatCode>0.0</c:formatCode>
                <c:ptCount val="8"/>
                <c:pt idx="0">
                  <c:v>151.99</c:v>
                </c:pt>
                <c:pt idx="1">
                  <c:v>160.44</c:v>
                </c:pt>
                <c:pt idx="2">
                  <c:v>198.84</c:v>
                </c:pt>
                <c:pt idx="3">
                  <c:v>239.98</c:v>
                </c:pt>
                <c:pt idx="4">
                  <c:v>268.79000000000002</c:v>
                </c:pt>
                <c:pt idx="5">
                  <c:v>276.2</c:v>
                </c:pt>
                <c:pt idx="6">
                  <c:v>302.8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Объем поступления газа       (млрд м³)</c:v>
                </c:pt>
              </c:strCache>
            </c:strRef>
          </c:tx>
          <c:spPr>
            <a:ln w="50800">
              <a:solidFill>
                <a:srgbClr val="00CCFF"/>
              </a:solidFill>
            </a:ln>
          </c:spPr>
          <c:marker>
            <c:symbol val="diamond"/>
            <c:size val="4"/>
            <c:spPr>
              <a:solidFill>
                <a:srgbClr val="99CC00"/>
              </a:solidFill>
              <a:ln w="63500">
                <a:solidFill>
                  <a:srgbClr val="00CCFF"/>
                </a:solidFill>
              </a:ln>
            </c:spPr>
          </c:marker>
          <c:dLbls>
            <c:dLbl>
              <c:idx val="0"/>
              <c:layout>
                <c:manualLayout>
                  <c:x val="-3.1097319589116101E-2"/>
                  <c:y val="3.932250688355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137272332079832E-2"/>
                  <c:y val="4.2318824967265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625033936184581E-2"/>
                  <c:y val="5.8867057301184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171330000425635E-2"/>
                  <c:y val="5.235220716197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856515396570143E-2"/>
                  <c:y val="5.8867057301184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Лист1!$C$3:$C$10</c:f>
              <c:numCache>
                <c:formatCode>0.0</c:formatCode>
                <c:ptCount val="8"/>
                <c:pt idx="0">
                  <c:v>127.4</c:v>
                </c:pt>
                <c:pt idx="1">
                  <c:v>136.69999999999999</c:v>
                </c:pt>
                <c:pt idx="2">
                  <c:v>153.1</c:v>
                </c:pt>
                <c:pt idx="3">
                  <c:v>162.5</c:v>
                </c:pt>
                <c:pt idx="4">
                  <c:v>160.4</c:v>
                </c:pt>
                <c:pt idx="5">
                  <c:v>166.9</c:v>
                </c:pt>
                <c:pt idx="6">
                  <c:v>179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38100">
              <a:solidFill>
                <a:srgbClr val="00CCFF"/>
              </a:solidFill>
              <a:prstDash val="sysDash"/>
            </a:ln>
          </c:spPr>
          <c:marker>
            <c:symbol val="circle"/>
            <c:size val="9"/>
            <c:spPr>
              <a:solidFill>
                <a:srgbClr val="00CCFF"/>
              </a:solidFill>
              <a:ln w="0">
                <a:solidFill>
                  <a:srgbClr val="00CCFF"/>
                </a:solidFill>
              </a:ln>
            </c:spPr>
          </c:marker>
          <c:cat>
            <c:numRef>
              <c:f>Лист1!$A$3:$A$10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Лист1!$E$3:$E$10</c:f>
              <c:numCache>
                <c:formatCode>General</c:formatCode>
                <c:ptCount val="8"/>
                <c:pt idx="6" formatCode="0.0">
                  <c:v>179</c:v>
                </c:pt>
                <c:pt idx="7">
                  <c:v>190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Парк ГПА (шт.)</c:v>
                </c:pt>
              </c:strCache>
            </c:strRef>
          </c:tx>
          <c:spPr>
            <a:ln>
              <a:solidFill>
                <a:srgbClr val="99CC50"/>
              </a:solidFill>
            </a:ln>
          </c:spPr>
          <c:marker>
            <c:spPr>
              <a:solidFill>
                <a:srgbClr val="99CC50"/>
              </a:solidFill>
              <a:ln>
                <a:solidFill>
                  <a:srgbClr val="99CC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99CC5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Лист1!$F$3:$F$10</c:f>
              <c:numCache>
                <c:formatCode>General</c:formatCode>
                <c:ptCount val="8"/>
                <c:pt idx="0">
                  <c:v>305</c:v>
                </c:pt>
                <c:pt idx="1">
                  <c:v>350</c:v>
                </c:pt>
                <c:pt idx="2">
                  <c:v>402</c:v>
                </c:pt>
                <c:pt idx="3">
                  <c:v>412</c:v>
                </c:pt>
                <c:pt idx="4">
                  <c:v>416</c:v>
                </c:pt>
                <c:pt idx="5">
                  <c:v>428</c:v>
                </c:pt>
                <c:pt idx="6">
                  <c:v>430</c:v>
                </c:pt>
                <c:pt idx="7">
                  <c:v>444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182592"/>
        <c:axId val="197184512"/>
      </c:line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Протяженность МГ (км)</c:v>
                </c:pt>
              </c:strCache>
            </c:strRef>
          </c:tx>
          <c:spPr>
            <a:ln>
              <a:solidFill>
                <a:srgbClr val="800080"/>
              </a:solidFill>
              <a:prstDash val="sysDash"/>
            </a:ln>
          </c:spPr>
          <c:marker>
            <c:symbol val="diamond"/>
            <c:size val="7"/>
            <c:spPr>
              <a:solidFill>
                <a:srgbClr val="800080"/>
              </a:solidFill>
              <a:ln>
                <a:noFill/>
              </a:ln>
            </c:spPr>
          </c:marker>
          <c:dPt>
            <c:idx val="5"/>
            <c:bubble3D val="0"/>
            <c:spPr>
              <a:ln w="28575">
                <a:solidFill>
                  <a:srgbClr val="800080"/>
                </a:solidFill>
                <a:prstDash val="sysDash"/>
              </a:ln>
            </c:spPr>
          </c:dPt>
          <c:dLbls>
            <c:dLbl>
              <c:idx val="7"/>
              <c:layout>
                <c:manualLayout>
                  <c:x val="-3.4301299300326951E-2"/>
                  <c:y val="4.6108980105340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</c:spPr>
            <c:txPr>
              <a:bodyPr/>
              <a:lstStyle/>
              <a:p>
                <a:pPr algn="ctr">
                  <a:defRPr b="1">
                    <a:solidFill>
                      <a:srgbClr val="80008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Лист1!$D$3:$D$10</c:f>
              <c:numCache>
                <c:formatCode>0.0</c:formatCode>
                <c:ptCount val="8"/>
                <c:pt idx="0">
                  <c:v>12198</c:v>
                </c:pt>
                <c:pt idx="1">
                  <c:v>14669</c:v>
                </c:pt>
                <c:pt idx="2">
                  <c:v>14669</c:v>
                </c:pt>
                <c:pt idx="3">
                  <c:v>15182</c:v>
                </c:pt>
                <c:pt idx="4">
                  <c:v>15112</c:v>
                </c:pt>
                <c:pt idx="5">
                  <c:v>15439</c:v>
                </c:pt>
                <c:pt idx="6">
                  <c:v>16030</c:v>
                </c:pt>
                <c:pt idx="7" formatCode="#,##0">
                  <c:v>16496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51616"/>
        <c:axId val="212349696"/>
      </c:lineChart>
      <c:catAx>
        <c:axId val="19718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197184512"/>
        <c:crosses val="autoZero"/>
        <c:auto val="1"/>
        <c:lblAlgn val="ctr"/>
        <c:lblOffset val="100"/>
        <c:noMultiLvlLbl val="0"/>
      </c:catAx>
      <c:valAx>
        <c:axId val="197184512"/>
        <c:scaling>
          <c:orientation val="minMax"/>
          <c:max val="600"/>
          <c:min val="110"/>
        </c:scaling>
        <c:delete val="0"/>
        <c:axPos val="l"/>
        <c:numFmt formatCode="0.0" sourceLinked="1"/>
        <c:majorTickMark val="out"/>
        <c:minorTickMark val="none"/>
        <c:tickLblPos val="nextTo"/>
        <c:crossAx val="197182592"/>
        <c:crosses val="autoZero"/>
        <c:crossBetween val="between"/>
      </c:valAx>
      <c:valAx>
        <c:axId val="212349696"/>
        <c:scaling>
          <c:orientation val="minMax"/>
          <c:max val="18000"/>
          <c:min val="3000"/>
        </c:scaling>
        <c:delete val="0"/>
        <c:axPos val="r"/>
        <c:numFmt formatCode="0.0" sourceLinked="1"/>
        <c:majorTickMark val="out"/>
        <c:minorTickMark val="none"/>
        <c:tickLblPos val="nextTo"/>
        <c:crossAx val="212351616"/>
        <c:crosses val="max"/>
        <c:crossBetween val="between"/>
      </c:valAx>
      <c:catAx>
        <c:axId val="21235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2349696"/>
        <c:crosses val="autoZero"/>
        <c:auto val="1"/>
        <c:lblAlgn val="ctr"/>
        <c:lblOffset val="100"/>
        <c:noMultiLvlLbl val="0"/>
      </c:catAx>
      <c:spPr>
        <a:noFill/>
        <a:ln w="25361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7.1859136058331871E-2"/>
          <c:y val="3.2574250696050179E-3"/>
          <c:w val="0.73140048744162955"/>
          <c:h val="0.152296677041693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7177271297028E-2"/>
          <c:y val="9.6386702405064792E-2"/>
          <c:w val="0.50334063318158784"/>
          <c:h val="0.88116141708408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rgbClr val="0079C2"/>
              </a:solidFill>
            </c:spPr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D9D9"/>
              </a:solidFill>
            </c:spPr>
          </c:dPt>
          <c:dLbls>
            <c:dLbl>
              <c:idx val="0"/>
              <c:layout>
                <c:manualLayout>
                  <c:x val="-9.8043197725284456E-2"/>
                  <c:y val="-0.17494026755284986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dirty="0" smtClean="0"/>
                      <a:t>429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4650918635170727E-2"/>
                  <c:y val="3.312537143272977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dirty="0" smtClean="0"/>
                      <a:t>167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431539807524113E-2"/>
                  <c:y val="0.14380856508714271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n-US" dirty="0" smtClean="0"/>
                      <a:t>83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461832895888023E-2"/>
                  <c:y val="4.24737116590459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3366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450459317585311E-2"/>
                  <c:y val="8.436525936616904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3366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02351268591428E-3"/>
                  <c:y val="8.310875550326866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3366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687171916010498E-3"/>
                  <c:y val="9.8897527016045921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3366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2541994750656179E-2"/>
                  <c:y val="1.02385659361317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3366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Незаконченные СМР  </c:v>
                </c:pt>
                <c:pt idx="1">
                  <c:v>ПНР</c:v>
                </c:pt>
                <c:pt idx="2">
                  <c:v>Исполнительная документация</c:v>
                </c:pt>
                <c:pt idx="3">
                  <c:v>Необходимость доработки оборудования </c:v>
                </c:pt>
                <c:pt idx="4">
                  <c:v>ЛКП</c:v>
                </c:pt>
                <c:pt idx="5">
                  <c:v>Недостающие документы </c:v>
                </c:pt>
                <c:pt idx="6">
                  <c:v>Недопоставка МТР и ЗИП </c:v>
                </c:pt>
                <c:pt idx="7">
                  <c:v>Благоустройство территории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629</c:v>
                </c:pt>
                <c:pt idx="1">
                  <c:v>171</c:v>
                </c:pt>
                <c:pt idx="2">
                  <c:v>85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Незаконченные СМР  </c:v>
                </c:pt>
                <c:pt idx="1">
                  <c:v>ПНР</c:v>
                </c:pt>
                <c:pt idx="2">
                  <c:v>Исполнительная документация</c:v>
                </c:pt>
                <c:pt idx="3">
                  <c:v>Необходимость доработки оборудования </c:v>
                </c:pt>
                <c:pt idx="4">
                  <c:v>ЛКП</c:v>
                </c:pt>
                <c:pt idx="5">
                  <c:v>Недостающие документы </c:v>
                </c:pt>
                <c:pt idx="6">
                  <c:v>Недопоставка МТР и ЗИП </c:v>
                </c:pt>
                <c:pt idx="7">
                  <c:v>Благоустройство территории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2000" b="1">
                <a:solidFill>
                  <a:srgbClr val="003366"/>
                </a:solidFill>
                <a:latin typeface="Arial Narrow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944313210848644"/>
          <c:y val="1.9306497192271777E-2"/>
          <c:w val="0.51175831146106732"/>
          <c:h val="0.98069350280772827"/>
        </c:manualLayout>
      </c:layout>
      <c:overlay val="0"/>
      <c:txPr>
        <a:bodyPr/>
        <a:lstStyle/>
        <a:p>
          <a:pPr>
            <a:defRPr sz="1600">
              <a:solidFill>
                <a:srgbClr val="003366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902302653344812"/>
          <c:w val="0.93295765793469765"/>
          <c:h val="0.65051514031762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наработка на отказ (отказы)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9200</c:v>
                </c:pt>
                <c:pt idx="1">
                  <c:v>22268</c:v>
                </c:pt>
                <c:pt idx="2">
                  <c:v>79274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2224"/>
        <c:axId val="43173760"/>
      </c:barChart>
      <c:catAx>
        <c:axId val="4317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43173760"/>
        <c:crosses val="autoZero"/>
        <c:auto val="1"/>
        <c:lblAlgn val="ctr"/>
        <c:lblOffset val="100"/>
        <c:noMultiLvlLbl val="0"/>
      </c:catAx>
      <c:valAx>
        <c:axId val="4317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43172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6336740729363"/>
          <c:y val="0.88788786744769921"/>
          <c:w val="0.70402677856076701"/>
          <c:h val="0.10634922579658572"/>
        </c:manualLayout>
      </c:layout>
      <c:overlay val="0"/>
      <c:txPr>
        <a:bodyPr/>
        <a:lstStyle/>
        <a:p>
          <a:pPr>
            <a:defRPr sz="1200">
              <a:solidFill>
                <a:srgbClr val="002060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Доработка 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думмиса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895561348346817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842617499213831E-2"/>
          <c:y val="0.16720059341212373"/>
          <c:w val="0.91031476500157249"/>
          <c:h val="0.5036341687030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ЦБК с устойчивой работой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ЦБК с неустойчивой работой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3304064"/>
        <c:axId val="433059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степень сжатия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70C0"/>
              </a:solidFill>
            </c:spPr>
          </c:marker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6.9</c:v>
                </c:pt>
                <c:pt idx="1">
                  <c:v>9.1000000000000014</c:v>
                </c:pt>
                <c:pt idx="2">
                  <c:v>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4064"/>
        <c:axId val="43305984"/>
      </c:lineChart>
      <c:catAx>
        <c:axId val="433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43305984"/>
        <c:crosses val="autoZero"/>
        <c:auto val="1"/>
        <c:lblAlgn val="ctr"/>
        <c:lblOffset val="100"/>
        <c:noMultiLvlLbl val="0"/>
      </c:catAx>
      <c:valAx>
        <c:axId val="43305984"/>
        <c:scaling>
          <c:orientation val="minMax"/>
          <c:max val="21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43304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551333387080867E-2"/>
          <c:y val="0.78158606110684048"/>
          <c:w val="0.8850507488749203"/>
          <c:h val="0.21841392018048503"/>
        </c:manualLayout>
      </c:layout>
      <c:overlay val="0"/>
      <c:txPr>
        <a:bodyPr/>
        <a:lstStyle/>
        <a:p>
          <a:pPr>
            <a:defRPr sz="1100">
              <a:solidFill>
                <a:srgbClr val="002060"/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Выполнение</a:t>
            </a:r>
            <a:r>
              <a:rPr lang="ru-RU" baseline="0"/>
              <a:t> мероприятий</a:t>
            </a:r>
            <a:endParaRPr lang="ru-RU"/>
          </a:p>
        </c:rich>
      </c:tx>
      <c:layout>
        <c:manualLayout>
          <c:xMode val="edge"/>
          <c:yMode val="edge"/>
          <c:x val="0.2750378265427087"/>
          <c:y val="2.65965928946823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735897234577345E-2"/>
          <c:y val="6.3232644696797407E-3"/>
          <c:w val="0.89047508679682674"/>
          <c:h val="0.77604508426156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Лист3!$D$3:$D$4</c:f>
              <c:strCache>
                <c:ptCount val="2"/>
                <c:pt idx="0">
                  <c:v>Выполнение мероприятий</c:v>
                </c:pt>
                <c:pt idx="1">
                  <c:v>план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483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Лист3!$C$5:$C$10</c:f>
              <c:strCache>
                <c:ptCount val="5"/>
                <c:pt idx="0">
                  <c:v>Всего</c:v>
                </c:pt>
                <c:pt idx="1">
                  <c:v>КС "Ярынская"</c:v>
                </c:pt>
                <c:pt idx="2">
                  <c:v>КС "Гагарацкая"</c:v>
                </c:pt>
                <c:pt idx="3">
                  <c:v>КС "Усинская"</c:v>
                </c:pt>
                <c:pt idx="4">
                  <c:v>КС "Сынинская"</c:v>
                </c:pt>
              </c:strCache>
            </c:strRef>
          </c:cat>
          <c:val>
            <c:numRef>
              <c:f>Лист3!$D$5:$D$10</c:f>
              <c:numCache>
                <c:formatCode>General</c:formatCode>
                <c:ptCount val="6"/>
                <c:pt idx="0">
                  <c:v>180</c:v>
                </c:pt>
                <c:pt idx="1">
                  <c:v>150</c:v>
                </c:pt>
                <c:pt idx="2">
                  <c:v>102</c:v>
                </c:pt>
                <c:pt idx="3">
                  <c:v>108</c:v>
                </c:pt>
                <c:pt idx="4">
                  <c:v>123</c:v>
                </c:pt>
              </c:numCache>
            </c:numRef>
          </c:val>
        </c:ser>
        <c:ser>
          <c:idx val="1"/>
          <c:order val="1"/>
          <c:tx>
            <c:strRef>
              <c:f>Лист3!$E$3:$E$4</c:f>
              <c:strCache>
                <c:ptCount val="2"/>
                <c:pt idx="0">
                  <c:v>Выполнение мероприятий</c:v>
                </c:pt>
                <c:pt idx="1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Лист3!$C$5:$C$10</c:f>
              <c:strCache>
                <c:ptCount val="5"/>
                <c:pt idx="0">
                  <c:v>Всего</c:v>
                </c:pt>
                <c:pt idx="1">
                  <c:v>КС "Ярынская"</c:v>
                </c:pt>
                <c:pt idx="2">
                  <c:v>КС "Гагарацкая"</c:v>
                </c:pt>
                <c:pt idx="3">
                  <c:v>КС "Усинская"</c:v>
                </c:pt>
                <c:pt idx="4">
                  <c:v>КС "Сынинская"</c:v>
                </c:pt>
              </c:strCache>
            </c:strRef>
          </c:cat>
          <c:val>
            <c:numRef>
              <c:f>Лист3!$E$5:$E$10</c:f>
              <c:numCache>
                <c:formatCode>General</c:formatCode>
                <c:ptCount val="6"/>
                <c:pt idx="0">
                  <c:v>61</c:v>
                </c:pt>
                <c:pt idx="1">
                  <c:v>14</c:v>
                </c:pt>
                <c:pt idx="2">
                  <c:v>10</c:v>
                </c:pt>
                <c:pt idx="3">
                  <c:v>12</c:v>
                </c:pt>
                <c:pt idx="4">
                  <c:v>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101760"/>
        <c:axId val="124103296"/>
      </c:barChart>
      <c:catAx>
        <c:axId val="1241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3296"/>
        <c:crosses val="autoZero"/>
        <c:auto val="1"/>
        <c:lblAlgn val="ctr"/>
        <c:lblOffset val="100"/>
        <c:noMultiLvlLbl val="0"/>
      </c:catAx>
      <c:valAx>
        <c:axId val="1241032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</a:t>
                </a:r>
                <a:r>
                  <a:rPr lang="ru-RU" baseline="0"/>
                  <a:t> мероприятий, шт.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2410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>
                <a:solidFill>
                  <a:schemeClr val="tx2"/>
                </a:solidFill>
                <a:latin typeface="Arial Narrow" panose="020B0606020202030204" pitchFamily="34" charset="0"/>
              </a:rPr>
              <a:t>Отказы оборудования в гарантийный период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Лист4!$D$5:$D$7</c:f>
              <c:strCache>
                <c:ptCount val="3"/>
                <c:pt idx="0">
                  <c:v>ГТД</c:v>
                </c:pt>
                <c:pt idx="1">
                  <c:v>ЦБН</c:v>
                </c:pt>
                <c:pt idx="2">
                  <c:v>ГПА</c:v>
                </c:pt>
              </c:strCache>
            </c:strRef>
          </c:cat>
          <c:val>
            <c:numRef>
              <c:f>Лист4!$E$5:$E$7</c:f>
              <c:numCache>
                <c:formatCode>General</c:formatCode>
                <c:ptCount val="3"/>
                <c:pt idx="0">
                  <c:v>26</c:v>
                </c:pt>
                <c:pt idx="1">
                  <c:v>9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8211584"/>
        <c:axId val="128230912"/>
      </c:barChart>
      <c:catAx>
        <c:axId val="12821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8230912"/>
        <c:crosses val="autoZero"/>
        <c:auto val="1"/>
        <c:lblAlgn val="ctr"/>
        <c:lblOffset val="100"/>
        <c:noMultiLvlLbl val="0"/>
      </c:catAx>
      <c:valAx>
        <c:axId val="12823091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solidFill>
                      <a:schemeClr val="tx2"/>
                    </a:solidFill>
                  </a:rPr>
                  <a:t>Количество,</a:t>
                </a:r>
                <a:r>
                  <a:rPr lang="ru-RU" sz="1100" baseline="0">
                    <a:solidFill>
                      <a:schemeClr val="tx2"/>
                    </a:solidFill>
                  </a:rPr>
                  <a:t> шт.</a:t>
                </a:r>
                <a:endParaRPr lang="ru-RU" sz="110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6.4257016501187383E-2"/>
              <c:y val="0.339166666666666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282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0.85254</cdr:x>
      <cdr:y>0.44657</cdr:y>
    </cdr:from>
    <cdr:to>
      <cdr:x>0.92184</cdr:x>
      <cdr:y>0.52347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54746" y="1741095"/>
          <a:ext cx="760415" cy="299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3366"/>
              </a:solidFill>
            </a:rPr>
            <a:t>317</a:t>
          </a:r>
          <a:endParaRPr lang="ru-RU" sz="1500" b="1" dirty="0">
            <a:solidFill>
              <a:srgbClr val="003366"/>
            </a:solidFill>
          </a:endParaRPr>
        </a:p>
      </cdr:txBody>
    </cdr:sp>
  </cdr:relSizeAnchor>
  <cdr:relSizeAnchor xmlns:cdr="http://schemas.openxmlformats.org/drawingml/2006/chartDrawing">
    <cdr:from>
      <cdr:x>0.84882</cdr:x>
      <cdr:y>0.77432</cdr:y>
    </cdr:from>
    <cdr:to>
      <cdr:x>0.91812</cdr:x>
      <cdr:y>0.85122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13906" y="3018918"/>
          <a:ext cx="760415" cy="299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CCFF"/>
              </a:solidFill>
            </a:rPr>
            <a:t>190</a:t>
          </a:r>
          <a:endParaRPr lang="ru-RU" sz="1500" b="1" dirty="0">
            <a:solidFill>
              <a:srgbClr val="00CCFF"/>
            </a:solidFill>
          </a:endParaRPr>
        </a:p>
      </cdr:txBody>
    </cdr:sp>
  </cdr:relSizeAnchor>
  <cdr:relSizeAnchor xmlns:cdr="http://schemas.openxmlformats.org/drawingml/2006/chartDrawing">
    <cdr:from>
      <cdr:x>0.76366</cdr:x>
      <cdr:y>0.53459</cdr:y>
    </cdr:from>
    <cdr:to>
      <cdr:x>0.86645</cdr:x>
      <cdr:y>0.57484</cdr:y>
    </cdr:to>
    <cdr:cxnSp macro="">
      <cdr:nvCxnSpPr>
        <cdr:cNvPr id="5" name="Прямая соединительная линия 4"/>
        <cdr:cNvCxnSpPr>
          <a:endCxn xmlns:a="http://schemas.openxmlformats.org/drawingml/2006/main" id="7" idx="6"/>
        </cdr:cNvCxnSpPr>
      </cdr:nvCxnSpPr>
      <cdr:spPr>
        <a:xfrm xmlns:a="http://schemas.openxmlformats.org/drawingml/2006/main" flipV="1">
          <a:off x="8379484" y="2084249"/>
          <a:ext cx="1127926" cy="156945"/>
        </a:xfrm>
        <a:prstGeom xmlns:a="http://schemas.openxmlformats.org/drawingml/2006/main" prst="line">
          <a:avLst/>
        </a:prstGeom>
        <a:ln xmlns:a="http://schemas.openxmlformats.org/drawingml/2006/main" w="34925" cap="rnd">
          <a:solidFill>
            <a:srgbClr val="003366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0.86074</cdr:x>
      <cdr:y>0.52563</cdr:y>
    </cdr:from>
    <cdr:to>
      <cdr:x>0.86645</cdr:x>
      <cdr:y>0.54355</cdr:y>
    </cdr:to>
    <cdr:sp macro="" textlink="">
      <cdr:nvSpPr>
        <cdr:cNvPr id="7" name="Блок-схема: узел 6"/>
        <cdr:cNvSpPr/>
      </cdr:nvSpPr>
      <cdr:spPr>
        <a:xfrm xmlns:a="http://schemas.openxmlformats.org/drawingml/2006/main">
          <a:off x="9444755" y="2049316"/>
          <a:ext cx="62655" cy="69866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003366"/>
        </a:solidFill>
        <a:ln xmlns:a="http://schemas.openxmlformats.org/drawingml/2006/main">
          <a:solidFill>
            <a:srgbClr val="00336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0.21896</cdr:x>
      <cdr:y>0.08041</cdr:y>
    </cdr:from>
    <cdr:to>
      <cdr:x>0.24063</cdr:x>
      <cdr:y>0.10259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2002155" y="331478"/>
          <a:ext cx="198120" cy="914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33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0.23667</cdr:x>
      <cdr:y>0.07541</cdr:y>
    </cdr:from>
    <cdr:to>
      <cdr:x>0.24938</cdr:x>
      <cdr:y>0.1012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2164080" y="310895"/>
          <a:ext cx="116205" cy="1063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336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0.25208</cdr:x>
      <cdr:y>0.07347</cdr:y>
    </cdr:from>
    <cdr:to>
      <cdr:x>0.25563</cdr:x>
      <cdr:y>0.09797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2305050" y="302903"/>
          <a:ext cx="32385" cy="10096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336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0.26708</cdr:x>
      <cdr:y>0.07394</cdr:y>
    </cdr:from>
    <cdr:to>
      <cdr:x>0.28625</cdr:x>
      <cdr:y>0.09843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H="1">
          <a:off x="2442210" y="304808"/>
          <a:ext cx="175260" cy="10096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336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0.26229</cdr:x>
      <cdr:y>0.07424</cdr:y>
    </cdr:from>
    <cdr:to>
      <cdr:x>0.26639</cdr:x>
      <cdr:y>0.09843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>
          <a:off x="2398394" y="306078"/>
          <a:ext cx="37466" cy="99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003366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0.67065</cdr:x>
      <cdr:y>0.12799</cdr:y>
    </cdr:from>
    <cdr:to>
      <cdr:x>0.89998</cdr:x>
      <cdr:y>0.24859</cdr:y>
    </cdr:to>
    <cdr:sp macro="" textlink="">
      <cdr:nvSpPr>
        <cdr:cNvPr id="4" name="TextBox 31"/>
        <cdr:cNvSpPr txBox="1"/>
      </cdr:nvSpPr>
      <cdr:spPr>
        <a:xfrm xmlns:a="http://schemas.openxmlformats.org/drawingml/2006/main">
          <a:off x="2678673" y="326609"/>
          <a:ext cx="91598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79274 (2)</a:t>
          </a:r>
          <a:endParaRPr lang="ru-RU" sz="1400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0.11091</cdr:x>
      <cdr:y>0.55104</cdr:y>
    </cdr:from>
    <cdr:to>
      <cdr:x>0.31519</cdr:x>
      <cdr:y>0.67253</cdr:y>
    </cdr:to>
    <cdr:sp macro="" textlink="">
      <cdr:nvSpPr>
        <cdr:cNvPr id="2" name="TextBox 32"/>
        <cdr:cNvSpPr txBox="1"/>
      </cdr:nvSpPr>
      <cdr:spPr>
        <a:xfrm xmlns:a="http://schemas.openxmlformats.org/drawingml/2006/main">
          <a:off x="309537" y="1262413"/>
          <a:ext cx="570109" cy="278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  4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0.08874</cdr:x>
      <cdr:y>0.29562</cdr:y>
    </cdr:from>
    <cdr:to>
      <cdr:x>0.29302</cdr:x>
      <cdr:y>0.41711</cdr:y>
    </cdr:to>
    <cdr:sp macro="" textlink="">
      <cdr:nvSpPr>
        <cdr:cNvPr id="3" name="TextBox 32"/>
        <cdr:cNvSpPr txBox="1"/>
      </cdr:nvSpPr>
      <cdr:spPr>
        <a:xfrm xmlns:a="http://schemas.openxmlformats.org/drawingml/2006/main">
          <a:off x="276447" y="861238"/>
          <a:ext cx="636405" cy="3539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   17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0.38131</cdr:x>
      <cdr:y>0.50536</cdr:y>
    </cdr:from>
    <cdr:to>
      <cdr:x>0.58559</cdr:x>
      <cdr:y>0.62685</cdr:y>
    </cdr:to>
    <cdr:sp macro="" textlink="">
      <cdr:nvSpPr>
        <cdr:cNvPr id="4" name="TextBox 32"/>
        <cdr:cNvSpPr txBox="1"/>
      </cdr:nvSpPr>
      <cdr:spPr>
        <a:xfrm xmlns:a="http://schemas.openxmlformats.org/drawingml/2006/main">
          <a:off x="1064171" y="1157773"/>
          <a:ext cx="570110" cy="278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   11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0.3959</cdr:x>
      <cdr:y>0.22628</cdr:y>
    </cdr:from>
    <cdr:to>
      <cdr:x>0.60019</cdr:x>
      <cdr:y>0.34777</cdr:y>
    </cdr:to>
    <cdr:sp macro="" textlink="">
      <cdr:nvSpPr>
        <cdr:cNvPr id="5" name="TextBox 32"/>
        <cdr:cNvSpPr txBox="1"/>
      </cdr:nvSpPr>
      <cdr:spPr>
        <a:xfrm xmlns:a="http://schemas.openxmlformats.org/drawingml/2006/main">
          <a:off x="1233376" y="659219"/>
          <a:ext cx="636405" cy="3539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   10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0.67777</cdr:x>
      <cdr:y>0.45495</cdr:y>
    </cdr:from>
    <cdr:to>
      <cdr:x>0.88204</cdr:x>
      <cdr:y>0.57644</cdr:y>
    </cdr:to>
    <cdr:sp macro="" textlink="">
      <cdr:nvSpPr>
        <cdr:cNvPr id="6" name="TextBox 32"/>
        <cdr:cNvSpPr txBox="1"/>
      </cdr:nvSpPr>
      <cdr:spPr>
        <a:xfrm xmlns:a="http://schemas.openxmlformats.org/drawingml/2006/main">
          <a:off x="1891524" y="1042286"/>
          <a:ext cx="570109" cy="278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   15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0.7099</cdr:x>
      <cdr:y>0.18613</cdr:y>
    </cdr:from>
    <cdr:to>
      <cdr:x>0.91418</cdr:x>
      <cdr:y>0.30762</cdr:y>
    </cdr:to>
    <cdr:sp macro="" textlink="">
      <cdr:nvSpPr>
        <cdr:cNvPr id="7" name="TextBox 32"/>
        <cdr:cNvSpPr txBox="1"/>
      </cdr:nvSpPr>
      <cdr:spPr>
        <a:xfrm xmlns:a="http://schemas.openxmlformats.org/drawingml/2006/main">
          <a:off x="2211572" y="542260"/>
          <a:ext cx="636405" cy="3539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700" kern="1200">
              <a:solidFill>
                <a:srgbClr val="FFFFFF"/>
              </a:solidFill>
              <a:latin typeface="Arial Narrow" pitchFamily="34" charset="0"/>
            </a:defRPr>
          </a:lvl5pPr>
          <a:lvl6pPr marL="22860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6pPr>
          <a:lvl7pPr marL="27432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7pPr>
          <a:lvl8pPr marL="32004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8pPr>
          <a:lvl9pPr marL="3657600" algn="l" defTabSz="914400" rtl="0" eaLnBrk="1" latinLnBrk="0" hangingPunct="1">
            <a:defRPr sz="1700" kern="1200">
              <a:solidFill>
                <a:srgbClr val="FFFFFF"/>
              </a:solidFill>
              <a:latin typeface="Arial Narrow" pitchFamily="34" charset="0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   6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0.08532</cdr:x>
      <cdr:y>0.44523</cdr:y>
    </cdr:from>
    <cdr:to>
      <cdr:x>0.2896</cdr:x>
      <cdr:y>0.53217</cdr:y>
    </cdr:to>
    <cdr:sp macro="" textlink="">
      <cdr:nvSpPr>
        <cdr:cNvPr id="8" name="TextBox 32"/>
        <cdr:cNvSpPr txBox="1"/>
      </cdr:nvSpPr>
      <cdr:spPr>
        <a:xfrm xmlns:a="http://schemas.openxmlformats.org/drawingml/2006/main">
          <a:off x="265814" y="1339703"/>
          <a:ext cx="63640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1,29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0.43003</cdr:x>
      <cdr:y>0.37102</cdr:y>
    </cdr:from>
    <cdr:to>
      <cdr:x>0.63431</cdr:x>
      <cdr:y>0.45797</cdr:y>
    </cdr:to>
    <cdr:sp macro="" textlink="">
      <cdr:nvSpPr>
        <cdr:cNvPr id="9" name="TextBox 32"/>
        <cdr:cNvSpPr txBox="1"/>
      </cdr:nvSpPr>
      <cdr:spPr>
        <a:xfrm xmlns:a="http://schemas.openxmlformats.org/drawingml/2006/main">
          <a:off x="1339702" y="1116418"/>
          <a:ext cx="63640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1,31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0.72014</cdr:x>
      <cdr:y>0.30742</cdr:y>
    </cdr:from>
    <cdr:to>
      <cdr:x>0.92442</cdr:x>
      <cdr:y>0.39436</cdr:y>
    </cdr:to>
    <cdr:sp macro="" textlink="">
      <cdr:nvSpPr>
        <cdr:cNvPr id="10" name="TextBox 32"/>
        <cdr:cNvSpPr txBox="1"/>
      </cdr:nvSpPr>
      <cdr:spPr>
        <a:xfrm xmlns:a="http://schemas.openxmlformats.org/drawingml/2006/main">
          <a:off x="2243471" y="925033"/>
          <a:ext cx="63640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 Narrow"/>
            </a:defRPr>
          </a:lvl1pPr>
          <a:lvl2pPr marL="457200" indent="0">
            <a:defRPr sz="1100">
              <a:latin typeface="Arial Narrow"/>
            </a:defRPr>
          </a:lvl2pPr>
          <a:lvl3pPr marL="914400" indent="0">
            <a:defRPr sz="1100">
              <a:latin typeface="Arial Narrow"/>
            </a:defRPr>
          </a:lvl3pPr>
          <a:lvl4pPr marL="1371600" indent="0">
            <a:defRPr sz="1100">
              <a:latin typeface="Arial Narrow"/>
            </a:defRPr>
          </a:lvl4pPr>
          <a:lvl5pPr marL="1828800" indent="0">
            <a:defRPr sz="1100">
              <a:latin typeface="Arial Narrow"/>
            </a:defRPr>
          </a:lvl5pPr>
          <a:lvl6pPr marL="2286000" indent="0">
            <a:defRPr sz="1100">
              <a:latin typeface="Arial Narrow"/>
            </a:defRPr>
          </a:lvl6pPr>
          <a:lvl7pPr marL="2743200" indent="0">
            <a:defRPr sz="1100">
              <a:latin typeface="Arial Narrow"/>
            </a:defRPr>
          </a:lvl7pPr>
          <a:lvl8pPr marL="3200400" indent="0">
            <a:defRPr sz="1100">
              <a:latin typeface="Arial Narrow"/>
            </a:defRPr>
          </a:lvl8pPr>
          <a:lvl9pPr marL="3657600" indent="0">
            <a:defRPr sz="1100">
              <a:latin typeface="Arial Narrow"/>
            </a:defRPr>
          </a:lvl9pPr>
        </a:lstStyle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1,33</a:t>
          </a:r>
          <a:endParaRPr lang="ru-RU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1300" y="733425"/>
            <a:ext cx="6280150" cy="3533775"/>
          </a:xfrm>
        </p:spPr>
      </p:sp>
    </p:spTree>
    <p:extLst>
      <p:ext uri="{BB962C8B-B14F-4D97-AF65-F5344CB8AC3E}">
        <p14:creationId xmlns:p14="http://schemas.microsoft.com/office/powerpoint/2010/main" val="333859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04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4410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2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91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28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0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11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784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572913"/>
            <a:ext cx="6616700" cy="4466987"/>
          </a:xfrm>
        </p:spPr>
        <p:txBody>
          <a:bodyPr>
            <a:noAutofit/>
          </a:bodyPr>
          <a:lstStyle/>
          <a:p>
            <a:pPr algn="just"/>
            <a:endParaRPr lang="ru-RU" sz="1000" kern="12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302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643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0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282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958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699" cy="4466987"/>
          </a:xfrm>
        </p:spPr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262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74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6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3838" y="190500"/>
            <a:ext cx="6376987" cy="3587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3838" y="3778250"/>
            <a:ext cx="6480885" cy="5841475"/>
          </a:xfrm>
        </p:spPr>
        <p:txBody>
          <a:bodyPr>
            <a:noAutofit/>
          </a:bodyPr>
          <a:lstStyle/>
          <a:p>
            <a:pPr indent="360000" algn="just">
              <a:spcBef>
                <a:spcPts val="0"/>
              </a:spcBef>
            </a:pPr>
            <a:endParaRPr lang="ru-RU" sz="9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266E7-3B3B-44E0-94A6-F1A7E43AD07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43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3820" y="4023542"/>
            <a:ext cx="6637020" cy="5883413"/>
          </a:xfrm>
        </p:spPr>
        <p:txBody>
          <a:bodyPr>
            <a:noAutofit/>
          </a:bodyPr>
          <a:lstStyle/>
          <a:p>
            <a:pPr indent="361921" algn="just">
              <a:spcBef>
                <a:spcPts val="0"/>
              </a:spcBef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6" y="9730740"/>
            <a:ext cx="2945659" cy="195763"/>
          </a:xfrm>
        </p:spPr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350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045753"/>
            <a:ext cx="6616700" cy="5882473"/>
          </a:xfrm>
        </p:spPr>
        <p:txBody>
          <a:bodyPr>
            <a:noAutofit/>
          </a:bodyPr>
          <a:lstStyle/>
          <a:p>
            <a:pPr indent="449263" algn="just" defTabSz="450000"/>
            <a:endParaRPr lang="ru-RU" baseline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69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045753"/>
            <a:ext cx="6616700" cy="5882473"/>
          </a:xfrm>
        </p:spPr>
        <p:txBody>
          <a:bodyPr>
            <a:noAutofit/>
          </a:bodyPr>
          <a:lstStyle/>
          <a:p>
            <a:pPr algn="just" defTabSz="450000"/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defTabSz="45000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0000"/>
            <a:endParaRPr lang="ru-RU" sz="1000" b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0000"/>
            <a:endParaRPr lang="ru-RU" sz="1100" b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0000"/>
            <a:endParaRPr lang="ru-RU" sz="1100" b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987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32385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045753"/>
            <a:ext cx="6616700" cy="5524967"/>
          </a:xfrm>
        </p:spPr>
        <p:txBody>
          <a:bodyPr>
            <a:noAutofit/>
          </a:bodyPr>
          <a:lstStyle/>
          <a:p>
            <a:pPr indent="447675" algn="just" defTabSz="450000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938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045753"/>
            <a:ext cx="6616700" cy="5882473"/>
          </a:xfrm>
        </p:spPr>
        <p:txBody>
          <a:bodyPr>
            <a:noAutofit/>
          </a:bodyPr>
          <a:lstStyle/>
          <a:p>
            <a:pPr indent="447675" algn="just" defTabSz="450000"/>
            <a:endParaRPr lang="ru-RU" b="1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64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949547"/>
          </a:xfrm>
        </p:spPr>
        <p:txBody>
          <a:bodyPr>
            <a:normAutofit/>
          </a:bodyPr>
          <a:lstStyle/>
          <a:p>
            <a:pPr algn="just" defTabSz="750250"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1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endParaRPr lang="ru-RU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77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/>
          <a:lstStyle/>
          <a:p>
            <a:pPr algn="just">
              <a:tabLst>
                <a:tab pos="466398" algn="l"/>
              </a:tabLst>
            </a:pPr>
            <a:endParaRPr lang="ru-RU" sz="1300" dirty="0"/>
          </a:p>
          <a:p>
            <a:pPr algn="just">
              <a:tabLst>
                <a:tab pos="466398" algn="l"/>
              </a:tabLst>
            </a:pPr>
            <a:r>
              <a:rPr lang="ru-RU" sz="1300" dirty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23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marL="0" lvl="1" algn="just">
              <a:tabLst>
                <a:tab pos="444283" algn="l"/>
              </a:tabLst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tabLst>
                <a:tab pos="466398" algn="l"/>
              </a:tabLst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475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134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70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045753"/>
            <a:ext cx="6616700" cy="5882473"/>
          </a:xfrm>
        </p:spPr>
        <p:txBody>
          <a:bodyPr>
            <a:noAutofit/>
          </a:bodyPr>
          <a:lstStyle/>
          <a:p>
            <a:pPr algn="just" defTabSz="450000"/>
            <a:endParaRPr lang="ru-RU" sz="1100" b="0" baseline="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6431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169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03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99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24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80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089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713" y="733425"/>
            <a:ext cx="6283325" cy="3535363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7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5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40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5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algn="just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8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715153"/>
            <a:ext cx="6616700" cy="4466987"/>
          </a:xfrm>
        </p:spPr>
        <p:txBody>
          <a:bodyPr>
            <a:normAutofit/>
          </a:bodyPr>
          <a:lstStyle/>
          <a:p>
            <a:pPr marL="182563" marR="0" indent="-182563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0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188" y="4594225"/>
            <a:ext cx="1820862" cy="53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D178-9B37-48C9-A7F7-13925136C20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3588" y="4622800"/>
            <a:ext cx="7110412" cy="506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  <p:extLst>
      <p:ext uri="{BB962C8B-B14F-4D97-AF65-F5344CB8AC3E}">
        <p14:creationId xmlns:p14="http://schemas.microsoft.com/office/powerpoint/2010/main" val="313801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06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48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188" y="4594225"/>
            <a:ext cx="1820862" cy="53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D178-9B37-48C9-A7F7-13925136C20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3588" y="4622800"/>
            <a:ext cx="7110412" cy="506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  <p:extLst>
      <p:ext uri="{BB962C8B-B14F-4D97-AF65-F5344CB8AC3E}">
        <p14:creationId xmlns:p14="http://schemas.microsoft.com/office/powerpoint/2010/main" val="294137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95" r:id="rId3"/>
    <p:sldLayoutId id="2147483796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4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401823" y="4783500"/>
            <a:ext cx="7742176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-1" y="4783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Номер слайда 3"/>
          <p:cNvSpPr txBox="1">
            <a:spLocks/>
          </p:cNvSpPr>
          <p:nvPr userDrawn="1"/>
        </p:nvSpPr>
        <p:spPr>
          <a:xfrm>
            <a:off x="165600" y="4860000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12" Type="http://schemas.microsoft.com/office/2007/relationships/hdphoto" Target="../media/hdphoto1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tiff"/><Relationship Id="rId11" Type="http://schemas.openxmlformats.org/officeDocument/2006/relationships/image" Target="../media/image21.png"/><Relationship Id="rId5" Type="http://schemas.openxmlformats.org/officeDocument/2006/relationships/image" Target="../media/image15.tiff"/><Relationship Id="rId10" Type="http://schemas.openxmlformats.org/officeDocument/2006/relationships/image" Target="../media/image20.jpeg"/><Relationship Id="rId4" Type="http://schemas.openxmlformats.org/officeDocument/2006/relationships/image" Target="../media/image14.tiff"/><Relationship Id="rId9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>
            <a:spLocks noGrp="1"/>
          </p:cNvSpPr>
          <p:nvPr>
            <p:ph idx="4294967295"/>
          </p:nvPr>
        </p:nvSpPr>
        <p:spPr>
          <a:xfrm>
            <a:off x="1551600" y="792000"/>
            <a:ext cx="7596000" cy="3996000"/>
          </a:xfrm>
        </p:spPr>
        <p:txBody>
          <a:bodyPr anchor="ctr"/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cap="all" dirty="0" smtClean="0">
                <a:cs typeface="Arial" pitchFamily="34" charset="0"/>
              </a:rPr>
              <a:t>Опыт работы по вводу в эксплуатацию объектов транспорта газа, проблемные вопросы,</a:t>
            </a:r>
            <a:r>
              <a:rPr lang="en-US" sz="2400" cap="all" dirty="0" smtClean="0">
                <a:cs typeface="Arial" pitchFamily="34" charset="0"/>
              </a:rPr>
              <a:t/>
            </a:r>
            <a:br>
              <a:rPr lang="en-US" sz="2400" cap="all" dirty="0" smtClean="0">
                <a:cs typeface="Arial" pitchFamily="34" charset="0"/>
              </a:rPr>
            </a:br>
            <a:r>
              <a:rPr lang="ru-RU" sz="2400" cap="all" dirty="0" smtClean="0">
                <a:cs typeface="Arial" pitchFamily="34" charset="0"/>
              </a:rPr>
              <a:t>пути решения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endParaRPr lang="ru-RU" sz="500" cap="all" dirty="0">
              <a:cs typeface="Arial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ru-RU" sz="1800" b="0" dirty="0" smtClean="0"/>
          </a:p>
          <a:p>
            <a:pPr eaLnBrk="0" hangingPunct="0">
              <a:spcBef>
                <a:spcPts val="0"/>
              </a:spcBef>
              <a:defRPr/>
            </a:pPr>
            <a:r>
              <a:rPr lang="ru-RU" sz="1800" b="0" dirty="0" smtClean="0"/>
              <a:t>Станислав Владимирович Адаменко,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800" b="0" dirty="0" smtClean="0"/>
              <a:t>Главный инженер – первый заместитель генерального директора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800" b="0" dirty="0" smtClean="0"/>
              <a:t>ООО «Газпром трансгаз Ухта»</a:t>
            </a:r>
          </a:p>
        </p:txBody>
      </p:sp>
      <p:sp>
        <p:nvSpPr>
          <p:cNvPr id="8" name="Текст 9"/>
          <p:cNvSpPr txBox="1">
            <a:spLocks/>
          </p:cNvSpPr>
          <p:nvPr/>
        </p:nvSpPr>
        <p:spPr>
          <a:xfrm>
            <a:off x="1551599" y="4859755"/>
            <a:ext cx="8063456" cy="215444"/>
          </a:xfrm>
          <a:prstGeom prst="rect">
            <a:avLst/>
          </a:prstGeom>
        </p:spPr>
        <p:txBody>
          <a:bodyPr lIns="0" tIns="0" rIns="0" bIns="0" anchor="ctr"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1400" b="0" dirty="0" smtClean="0">
                <a:solidFill>
                  <a:srgbClr val="FFFFFF"/>
                </a:solidFill>
              </a:rPr>
              <a:t>СОВЕЩАНИЕ ГЛАВНЫХ ИНЖЕНЕРОВ ГАЗОТРАНСПОРТНЫХ ОБЩЕСТВ И ПХГ, МОСКВА, ДЕКАБРЬ 2018 Г. </a:t>
            </a:r>
            <a:endParaRPr lang="ru-RU" sz="14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9080" y="788321"/>
            <a:ext cx="8633460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66"/>
                </a:solidFill>
                <a:latin typeface="Arial Narrow" pitchFamily="34" charset="0"/>
              </a:rPr>
              <a:t>Градостроительный Кодекс РФ, Статья 53, пункт 7.1:</a:t>
            </a:r>
          </a:p>
          <a:p>
            <a:pPr algn="just"/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</a:rPr>
              <a:t>После завершения строительства, реконструкции объекта капитального строительства подписывается акт, подтверждающий соответствие параметров соответственно построенного, реконструированного объекта капитального строительства </a:t>
            </a:r>
            <a:r>
              <a:rPr lang="ru-RU" sz="1600" b="1" dirty="0" smtClean="0">
                <a:solidFill>
                  <a:srgbClr val="003366"/>
                </a:solidFill>
                <a:latin typeface="Arial Narrow" pitchFamily="34" charset="0"/>
              </a:rPr>
              <a:t>требованиям проектной документации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</a:rPr>
              <a:t>, в том числе решениям</a:t>
            </a:r>
            <a:br>
              <a:rPr lang="ru-RU" sz="1600" dirty="0" smtClean="0">
                <a:solidFill>
                  <a:srgbClr val="003366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</a:rPr>
              <a:t>и мероприятиям, направленным на обеспечение соблюдения требований энергетической эффективности</a:t>
            </a:r>
            <a:br>
              <a:rPr lang="ru-RU" sz="1600" dirty="0" smtClean="0">
                <a:solidFill>
                  <a:srgbClr val="003366"/>
                </a:solidFill>
                <a:latin typeface="Arial Narrow" pitchFamily="34" charset="0"/>
              </a:rPr>
            </a:b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</a:rPr>
              <a:t>и требований оснащенности объекта капитального строительства приборами учета используемых энергетических ресурсов.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700" b="1" dirty="0" smtClean="0">
              <a:solidFill>
                <a:srgbClr val="003366"/>
              </a:solidFill>
              <a:latin typeface="Arial Narrow" pitchFamily="34" charset="0"/>
              <a:ea typeface="Calibri" charset="-52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СП 48.13330.2011 Организация строительства. Актуализированная редакция СНиП 12-01-2004.</a:t>
            </a:r>
            <a:endParaRPr lang="ru-RU" sz="1600" dirty="0" smtClean="0">
              <a:solidFill>
                <a:srgbClr val="003366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СП 68.13330.2017. Приёмка в эксплуатацию законченных строительством объектов.</a:t>
            </a:r>
            <a:br>
              <a:rPr lang="ru-RU" sz="16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                                Основные положения. Актуализированная редакция СНиП 3.01.04-87.</a:t>
            </a:r>
            <a:endParaRPr lang="ru-RU" sz="1600" dirty="0" smtClean="0">
              <a:solidFill>
                <a:srgbClr val="003366"/>
              </a:solidFill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По завершении строительства</a:t>
            </a:r>
            <a:r>
              <a:rPr lang="ru-RU" sz="1500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 здания или сооружения выполняются оценка его соответствия требованиям действующего законодательства, технических регламентов, </a:t>
            </a:r>
            <a:r>
              <a:rPr lang="ru-RU" sz="15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проектной и рабочей документации</a:t>
            </a:r>
            <a:r>
              <a:rPr lang="ru-RU" sz="1500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, его приемка при осуществлении строительства на основании договора, а также ввод завершенного строительством здания или сооружения в эксплуатацию.</a:t>
            </a:r>
            <a:endParaRPr lang="ru-RU" sz="1500" dirty="0" smtClean="0">
              <a:solidFill>
                <a:srgbClr val="003366"/>
              </a:solidFill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До момента предъявления законченного строительством объекта к приемке </a:t>
            </a:r>
            <a:r>
              <a:rPr lang="ru-RU" sz="1500" b="1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все изменения в проектной документации</a:t>
            </a:r>
            <a:r>
              <a:rPr lang="ru-RU" sz="1500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 должны быть оформлены в установленном порядке.</a:t>
            </a:r>
            <a:endParaRPr lang="ru-RU" sz="15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Положения действующего законодательства РФ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2628900"/>
            <a:ext cx="9144001" cy="0"/>
          </a:xfrm>
          <a:prstGeom prst="line">
            <a:avLst/>
          </a:prstGeom>
          <a:ln w="28575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31180" y="902621"/>
            <a:ext cx="35128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Акт приемки </a:t>
            </a:r>
            <a:r>
              <a:rPr lang="ru-RU" sz="1600" b="1" dirty="0" smtClean="0">
                <a:solidFill>
                  <a:srgbClr val="FFC000"/>
                </a:solidFill>
              </a:rPr>
              <a:t>подтверждает завершение всех работ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 отношении объекта капитального строительства и соответствие объекта проекту, санитарно-эпидемиологическим, экологическим, пожарным, строительным нормам и правилам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государственным стандартам.</a:t>
            </a:r>
          </a:p>
          <a:p>
            <a:endParaRPr lang="ru-RU" sz="700" dirty="0" smtClean="0">
              <a:solidFill>
                <a:schemeClr val="bg1"/>
              </a:solidFill>
            </a:endParaRPr>
          </a:p>
          <a:p>
            <a:endParaRPr lang="ru-RU" sz="7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Акт приемки объекта приемочной комиссией (форма № КС-14) является основанием </a:t>
            </a:r>
            <a:r>
              <a:rPr lang="ru-RU" sz="1600" b="1" dirty="0" smtClean="0">
                <a:solidFill>
                  <a:srgbClr val="FFC000"/>
                </a:solidFill>
              </a:rPr>
              <a:t>для окончательной оплаты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всех выполненных исполнителем работ в соответствии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с договором подряда (контрактом).</a:t>
            </a:r>
            <a:endParaRPr lang="ru-RU" sz="16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551601" y="76199"/>
            <a:ext cx="7104720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Основные этапы оформления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приёмки законченных строительством объектов в эксплуатацию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" y="870032"/>
            <a:ext cx="2697546" cy="3816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8615" name="Picture 7" descr="D:\PF\slpr6685\Desktop\КС-14_СМГ УТ_2 нитка_1106,0-1194,2_с приложения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5326" y="870032"/>
            <a:ext cx="2697748" cy="3816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Действующие формы первичной учётной документации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75260" y="1134541"/>
            <a:ext cx="8793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1. СП 68.13330.2017.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Свод правил. Приемка в эксплуатацию законченных строительством объектов. Основные положения.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137338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АКТ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СДАЧИ-ПРИЕМКИ ЗАКОНЧЕННОГО СТРОИТЕЛЬСТВОМ ОБЪЕКТА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ПРОИЗВОДСТВЕННОГО НАЗНАЧЕНИЯ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93760" y="2157903"/>
          <a:ext cx="7560000" cy="504620"/>
        </p:xfrm>
        <a:graphic>
          <a:graphicData uri="http://schemas.openxmlformats.org/drawingml/2006/table">
            <a:tbl>
              <a:tblPr/>
              <a:tblGrid>
                <a:gridCol w="3995989"/>
                <a:gridCol w="1796481"/>
                <a:gridCol w="1767530"/>
              </a:tblGrid>
              <a:tr h="16866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Вид работы, единица измерения</a:t>
                      </a:r>
                      <a:endParaRPr lang="ru-RU" sz="105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Объем работ</a:t>
                      </a:r>
                      <a:endParaRPr lang="ru-RU" sz="105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Срок выполнения</a:t>
                      </a:r>
                      <a:endParaRPr lang="ru-RU" sz="105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62">
                <a:tc>
                  <a:txBody>
                    <a:bodyPr/>
                    <a:lstStyle/>
                    <a:p>
                      <a:pPr marL="0" indent="92075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37616" y="1907669"/>
            <a:ext cx="882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Calibri" charset="-52"/>
                <a:cs typeface="Courier New" pitchFamily="49" charset="0"/>
              </a:rPr>
              <a:t>12. Работы, выполнение которых в связи с приемкой объекта в неблагоприятный период времени переносятся, должны быть выполнены: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54982" y="2643166"/>
            <a:ext cx="88340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Calibri" charset="-52"/>
                <a:cs typeface="Times New Roman" pitchFamily="18" charset="0"/>
              </a:rPr>
              <a:t>2. Положение о порядке оформления документов при приёмке законченного строительством объекта и созданных результатов интеллектуальной деятельности по договорам на реализацию инвестиционных проектов ПАО «Газпром»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 Narrow" pitchFamily="34" charset="0"/>
                <a:ea typeface="Calibri" charset="-52"/>
                <a:cs typeface="Times New Roman" pitchFamily="18" charset="0"/>
              </a:rPr>
              <a:t>(утв. Приказом ПАО «Газпром» от 28.12.2017 № 896).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968644" y="3291826"/>
            <a:ext cx="7222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336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АКТ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336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ПРИЕМКИ ЗАКОНЧЕННОГО СТРОИТЕЛЬСТВОМ ОБЪЕКТА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336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ПРИЁМОЧНОЙ КОМИССИЕЙ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803218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Нормативные документы допускают перенос</a:t>
                      </a:r>
                      <a:r>
                        <a:rPr lang="ru-RU" sz="15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 сроков выполнения отдельных работ </a:t>
                      </a:r>
                      <a:r>
                        <a:rPr lang="ru-RU" sz="15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на более поздний период</a:t>
                      </a:r>
                      <a:endParaRPr lang="ru-RU" sz="1500" dirty="0" smtClean="0">
                        <a:solidFill>
                          <a:srgbClr val="00336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37616" y="3790514"/>
            <a:ext cx="88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Courier New" pitchFamily="49" charset="0"/>
              </a:rPr>
              <a:t>11. Работы по озеленению, устройству верхнего покрытия подъездных дорог к зданию, тротуаров, хозяйственных, игровых и спортивных площадок, а также отделки элементов фасадов зданий должны быть выполнены (при переносе сроков выполнения работ):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74915" y="4227564"/>
          <a:ext cx="7560000" cy="504620"/>
        </p:xfrm>
        <a:graphic>
          <a:graphicData uri="http://schemas.openxmlformats.org/drawingml/2006/table">
            <a:tbl>
              <a:tblPr/>
              <a:tblGrid>
                <a:gridCol w="1928282"/>
                <a:gridCol w="2067705"/>
                <a:gridCol w="1796483"/>
                <a:gridCol w="1767530"/>
              </a:tblGrid>
              <a:tr h="234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Работы 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Единицы измерения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Объем работ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Срок выполнения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indent="85725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50813" y="869924"/>
            <a:ext cx="8828087" cy="93717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sz="2000" b="1" dirty="0"/>
              <a:t>Акт о приемке объекта в эксплуатацию </a:t>
            </a:r>
            <a:r>
              <a:rPr lang="ru-RU" sz="2000" dirty="0"/>
              <a:t>с переносом сроков выполнения отдельных работ должен быть подписан </a:t>
            </a:r>
            <a:r>
              <a:rPr lang="ru-RU" sz="2000" b="1" dirty="0"/>
              <a:t>всеми </a:t>
            </a:r>
            <a:r>
              <a:rPr lang="ru-RU" sz="2000" dirty="0"/>
              <a:t>членами приемочной комиссии, каждый из которых несет ответственность за принятые комиссией решения в пределах своей </a:t>
            </a:r>
            <a:r>
              <a:rPr lang="ru-RU" sz="2000" dirty="0" smtClean="0"/>
              <a:t>компетенции.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6" y="2103437"/>
            <a:ext cx="7391394" cy="120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Приемочная комиссия слагает свои полномочия после утверждения акта приемочной комиссии, либо в установленный срок окончания работы комиссии, если приемка объекта не состоялась.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Основные этапы оформления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приёмки законченных строительством объектов в эксплуатацию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50813" y="877544"/>
            <a:ext cx="8828087" cy="93717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/>
              <a:t>Объекты, по которым акты приемки в эксплуатацию не подписаны в установленный для работы комиссии срок, считаются </a:t>
            </a:r>
            <a:r>
              <a:rPr lang="ru-RU" sz="2000" b="1" dirty="0"/>
              <a:t>не подготовленными к вводу в </a:t>
            </a:r>
            <a:r>
              <a:rPr lang="ru-RU" sz="2000" b="1" dirty="0" smtClean="0"/>
              <a:t>эксплуатацию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ним должна быть назначена приемочная комиссия </a:t>
            </a:r>
            <a:r>
              <a:rPr lang="ru-RU" sz="2000" b="1" dirty="0"/>
              <a:t>повторно</a:t>
            </a:r>
            <a:r>
              <a:rPr lang="ru-RU" sz="2000" dirty="0"/>
              <a:t>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Основные этапы оформления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приёмки законченных строительством объектов в эксплуатацию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6" y="2103437"/>
            <a:ext cx="73913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Для исключения признания с нашей стороны объектов не подготовленными</a:t>
            </a:r>
            <a:b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к вводу по комплексу недоделок, считаем необходимым отражать их</a:t>
            </a:r>
            <a:b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в формах первичной учётной документации.</a:t>
            </a:r>
          </a:p>
          <a:p>
            <a:pPr lvl="0" algn="just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При этом, устранение всех выявленных недоделок по инвестиционным объектам ПАО «Газпром», вводимым в эксплуатацию в 2018 году,</a:t>
            </a:r>
            <a:b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sz="1900" b="1" dirty="0" smtClean="0">
                <a:solidFill>
                  <a:srgbClr val="FFC000"/>
                </a:solidFill>
                <a:latin typeface="Arial Narrow" pitchFamily="34" charset="0"/>
              </a:rPr>
              <a:t>должно быть предусмотрено не позднее 2019 года</a:t>
            </a: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32472" y="1353965"/>
            <a:ext cx="4140000" cy="3139321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003366"/>
                </a:solidFill>
              </a:rPr>
              <a:t>Разрешение на ввод</a:t>
            </a:r>
            <a:r>
              <a:rPr lang="ru-RU" sz="1800" dirty="0">
                <a:solidFill>
                  <a:srgbClr val="003366"/>
                </a:solidFill>
              </a:rPr>
              <a:t> </a:t>
            </a:r>
            <a:r>
              <a:rPr lang="ru-RU" sz="1800" b="1" dirty="0" smtClean="0">
                <a:solidFill>
                  <a:srgbClr val="003366"/>
                </a:solidFill>
              </a:rPr>
              <a:t>объекта</a:t>
            </a:r>
            <a:br>
              <a:rPr lang="ru-RU" sz="1800" b="1" dirty="0" smtClean="0">
                <a:solidFill>
                  <a:srgbClr val="003366"/>
                </a:solidFill>
              </a:rPr>
            </a:br>
            <a:r>
              <a:rPr lang="ru-RU" sz="1800" b="1" dirty="0" smtClean="0">
                <a:solidFill>
                  <a:srgbClr val="003366"/>
                </a:solidFill>
              </a:rPr>
              <a:t>в </a:t>
            </a:r>
            <a:r>
              <a:rPr lang="ru-RU" sz="1800" b="1" dirty="0">
                <a:solidFill>
                  <a:srgbClr val="003366"/>
                </a:solidFill>
              </a:rPr>
              <a:t>эксплуатацию</a:t>
            </a:r>
            <a:r>
              <a:rPr lang="ru-RU" sz="1800" dirty="0">
                <a:solidFill>
                  <a:srgbClr val="003366"/>
                </a:solidFill>
              </a:rPr>
              <a:t> </a:t>
            </a:r>
            <a:r>
              <a:rPr lang="ru-RU" sz="1800" dirty="0" smtClean="0">
                <a:solidFill>
                  <a:srgbClr val="003366"/>
                </a:solidFill>
              </a:rPr>
              <a:t>- документ</a:t>
            </a:r>
            <a:r>
              <a:rPr lang="ru-RU" sz="1800" dirty="0">
                <a:solidFill>
                  <a:srgbClr val="003366"/>
                </a:solidFill>
              </a:rPr>
              <a:t>, который </a:t>
            </a:r>
            <a:r>
              <a:rPr lang="ru-RU" sz="1800" dirty="0" smtClean="0">
                <a:solidFill>
                  <a:srgbClr val="003366"/>
                </a:solidFill>
              </a:rPr>
              <a:t>удостоверяет выполнение </a:t>
            </a:r>
            <a:r>
              <a:rPr lang="ru-RU" sz="1800" dirty="0">
                <a:solidFill>
                  <a:srgbClr val="003366"/>
                </a:solidFill>
              </a:rPr>
              <a:t>строительства, реконструкции объекта капитального </a:t>
            </a:r>
            <a:r>
              <a:rPr lang="ru-RU" sz="1800" dirty="0" smtClean="0">
                <a:solidFill>
                  <a:srgbClr val="003366"/>
                </a:solidFill>
              </a:rPr>
              <a:t>строительства </a:t>
            </a:r>
            <a:r>
              <a:rPr lang="ru-RU" sz="1800" b="1" dirty="0" smtClean="0">
                <a:solidFill>
                  <a:srgbClr val="003366"/>
                </a:solidFill>
              </a:rPr>
              <a:t>в </a:t>
            </a:r>
            <a:r>
              <a:rPr lang="ru-RU" sz="1800" b="1" dirty="0">
                <a:solidFill>
                  <a:srgbClr val="003366"/>
                </a:solidFill>
              </a:rPr>
              <a:t>полном объёме</a:t>
            </a:r>
            <a:r>
              <a:rPr lang="ru-RU" sz="1800" dirty="0">
                <a:solidFill>
                  <a:srgbClr val="003366"/>
                </a:solidFill>
              </a:rPr>
              <a:t> в соответствии с разрешением на строительство</a:t>
            </a:r>
            <a:r>
              <a:rPr lang="ru-RU" sz="1800" dirty="0" smtClean="0">
                <a:solidFill>
                  <a:srgbClr val="003366"/>
                </a:solidFill>
              </a:rPr>
              <a:t>, </a:t>
            </a:r>
            <a:r>
              <a:rPr lang="ru-RU" sz="1800" b="1" dirty="0" smtClean="0">
                <a:solidFill>
                  <a:srgbClr val="003366"/>
                </a:solidFill>
              </a:rPr>
              <a:t>проектной </a:t>
            </a:r>
            <a:r>
              <a:rPr lang="ru-RU" sz="1800" b="1" dirty="0">
                <a:solidFill>
                  <a:srgbClr val="003366"/>
                </a:solidFill>
              </a:rPr>
              <a:t>документацией</a:t>
            </a:r>
            <a:r>
              <a:rPr lang="ru-RU" sz="1800" dirty="0">
                <a:solidFill>
                  <a:srgbClr val="003366"/>
                </a:solidFill>
              </a:rPr>
              <a:t>, а </a:t>
            </a:r>
            <a:r>
              <a:rPr lang="ru-RU" sz="1800" dirty="0" smtClean="0">
                <a:solidFill>
                  <a:srgbClr val="003366"/>
                </a:solidFill>
              </a:rPr>
              <a:t>также соответствие </a:t>
            </a:r>
            <a:r>
              <a:rPr lang="ru-RU" sz="1800" dirty="0">
                <a:solidFill>
                  <a:srgbClr val="003366"/>
                </a:solidFill>
              </a:rPr>
              <a:t>построенного, реконструированного объекта капитального строительства требованиям действующего законодательства.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Положения действующего законодательства РФ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1483" y="1353965"/>
            <a:ext cx="42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66"/>
                </a:solidFill>
                <a:latin typeface="Arial Narrow" pitchFamily="34" charset="0"/>
              </a:rPr>
              <a:t>Разрешение на ввод объекта в эксплуатацию - </a:t>
            </a:r>
            <a:r>
              <a:rPr lang="ru-RU" dirty="0" smtClean="0">
                <a:solidFill>
                  <a:srgbClr val="003366"/>
                </a:solidFill>
                <a:latin typeface="Arial Narrow" pitchFamily="34" charset="0"/>
              </a:rPr>
              <a:t>основание для постановки на государственный учет построенного объекта капитального строительства или внесения изменений в документы государственного учета реконструированного объекта капитального строительства, как подтверждение существования правомочий</a:t>
            </a:r>
            <a:br>
              <a:rPr lang="ru-RU" dirty="0" smtClean="0">
                <a:solidFill>
                  <a:srgbClr val="003366"/>
                </a:solidFill>
                <a:latin typeface="Arial Narrow" pitchFamily="34" charset="0"/>
              </a:rPr>
            </a:br>
            <a:r>
              <a:rPr lang="ru-RU" dirty="0" smtClean="0">
                <a:solidFill>
                  <a:srgbClr val="003366"/>
                </a:solidFill>
                <a:latin typeface="Arial Narrow" pitchFamily="34" charset="0"/>
              </a:rPr>
              <a:t>в отношении объекта недвижимого имущества.</a:t>
            </a:r>
            <a:endParaRPr lang="ru-RU" dirty="0">
              <a:solidFill>
                <a:srgbClr val="003366"/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803217"/>
          <a:ext cx="9144000" cy="42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21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Градостроительный Кодекс РФ, Статья 55, пункт 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Текст 15"/>
          <p:cNvSpPr txBox="1">
            <a:spLocks/>
          </p:cNvSpPr>
          <p:nvPr/>
        </p:nvSpPr>
        <p:spPr>
          <a:xfrm>
            <a:off x="1463628" y="4750980"/>
            <a:ext cx="7675524" cy="437043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smtClean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  <a:endParaRPr lang="ru-RU" cap="all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регистрация права собственности </a:t>
            </a:r>
            <a:b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недвижимое имущество ПАО «Газпром» 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/>
          </p:nvPr>
        </p:nvSpPr>
        <p:spPr/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  <p:sp>
        <p:nvSpPr>
          <p:cNvPr id="8" name="Блок-схема: решение 7"/>
          <p:cNvSpPr/>
          <p:nvPr/>
        </p:nvSpPr>
        <p:spPr bwMode="auto">
          <a:xfrm>
            <a:off x="2686893" y="803793"/>
            <a:ext cx="3768275" cy="1107597"/>
          </a:xfrm>
          <a:prstGeom prst="flowChartDecision">
            <a:avLst/>
          </a:prstGeom>
          <a:noFill/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Объекты НИ </a:t>
            </a:r>
            <a:br>
              <a:rPr kumimoji="0" lang="ru-RU" sz="1700" b="0" i="0" u="none" strike="noStrike" cap="none" normalizeH="0" baseline="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kumimoji="0" lang="ru-RU" sz="1700" b="0" i="0" u="none" strike="noStrike" cap="none" normalizeH="0" baseline="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ПАО «Газпром»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7 367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95619" y="1948404"/>
            <a:ext cx="3680749" cy="775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Зарегистрировано объектов 3 684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(по данным СУИМ)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975574" y="1939120"/>
            <a:ext cx="3897575" cy="775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Не зарегистрировано объектов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3 683 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95619" y="3012865"/>
            <a:ext cx="1790097" cy="6484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ООО «Газпром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трансгаз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Ухта»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1 277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179391" y="2992726"/>
            <a:ext cx="1736203" cy="6685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Другими ДО </a:t>
            </a:r>
            <a:b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ПАО «Газпром»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2 407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93988" y="3912590"/>
            <a:ext cx="1736203" cy="5906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в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т.ч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по суду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69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 bwMode="auto">
          <a:xfrm rot="17282394">
            <a:off x="3364139" y="1616913"/>
            <a:ext cx="315012" cy="333375"/>
          </a:xfrm>
          <a:prstGeom prst="leftArrow">
            <a:avLst/>
          </a:prstGeom>
          <a:solidFill>
            <a:srgbClr val="003366"/>
          </a:solidFill>
          <a:ln w="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Стрелка влево 16"/>
          <p:cNvSpPr/>
          <p:nvPr/>
        </p:nvSpPr>
        <p:spPr bwMode="auto">
          <a:xfrm rot="15220522">
            <a:off x="5396639" y="1634239"/>
            <a:ext cx="295499" cy="316977"/>
          </a:xfrm>
          <a:prstGeom prst="leftArrow">
            <a:avLst/>
          </a:prstGeom>
          <a:solidFill>
            <a:srgbClr val="003366"/>
          </a:solidFill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943835" y="2990443"/>
            <a:ext cx="1802668" cy="67205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ООО «Газпром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трансгаз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Ухта»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26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940178" y="3003880"/>
            <a:ext cx="1932972" cy="65947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Другими ДО </a:t>
            </a:r>
            <a:b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ПАО «Газпром»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3 6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57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943835" y="3935101"/>
            <a:ext cx="1802668" cy="7892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в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kumimoji="0" lang="ru-RU" sz="130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т.ч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.: </a:t>
            </a:r>
            <a:b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ввод</a:t>
            </a:r>
            <a:r>
              <a:rPr lang="en-US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2017 года - 16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р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азукрупнение - 1 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940178" y="3932136"/>
            <a:ext cx="1932972" cy="7922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в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kumimoji="0" lang="ru-RU" sz="1300" i="0" u="none" strike="noStrike" cap="none" normalizeH="0" baseline="0" dirty="0" err="1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т.ч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.  </a:t>
            </a:r>
            <a:b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ООО «Газпром </a:t>
            </a:r>
            <a:r>
              <a:rPr lang="ru-RU" sz="1300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инвест</a:t>
            </a:r>
            <a: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» </a:t>
            </a:r>
            <a:b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(ЗАО «</a:t>
            </a:r>
            <a:r>
              <a:rPr lang="ru-RU" sz="1300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Ямалгазинвест</a:t>
            </a:r>
            <a:r>
              <a:rPr lang="ru-RU" sz="13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») 3 606</a:t>
            </a:r>
            <a:endParaRPr kumimoji="0" lang="ru-RU" sz="130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990893" y="2757088"/>
            <a:ext cx="199547" cy="215636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913089" y="2747518"/>
            <a:ext cx="199547" cy="215636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990893" y="3701454"/>
            <a:ext cx="199547" cy="175495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745395" y="2742162"/>
            <a:ext cx="199547" cy="215636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745394" y="3690035"/>
            <a:ext cx="199547" cy="215636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806890" y="2751434"/>
            <a:ext cx="199547" cy="215636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806889" y="3690035"/>
            <a:ext cx="199547" cy="215636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112636" y="3786894"/>
            <a:ext cx="1736203" cy="9375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7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Отсутствуют сведения об оформленных правах на ЗУ    </a:t>
            </a:r>
            <a:endParaRPr kumimoji="0" lang="ru-RU" sz="1500" b="0" i="0" u="none" strike="noStrike" cap="none" normalizeH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5 744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471256" y="1977339"/>
            <a:ext cx="199547" cy="1785945"/>
          </a:xfrm>
          <a:prstGeom prst="downArrow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Реализация Инвестиционной программы ПАО «Газпром» в 2018 году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88146"/>
              </p:ext>
            </p:extLst>
          </p:nvPr>
        </p:nvGraphicFramePr>
        <p:xfrm>
          <a:off x="18288" y="818031"/>
          <a:ext cx="9110472" cy="395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92"/>
                <a:gridCol w="5570220"/>
                <a:gridCol w="1927860"/>
              </a:tblGrid>
              <a:tr h="298577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Объекты нового строительства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Отставание от КСГ, дней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69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СМГ</a:t>
                      </a:r>
                      <a:endParaRPr lang="en-US" sz="1400" b="0" dirty="0" smtClean="0">
                        <a:solidFill>
                          <a:srgbClr val="003366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Бованенково-Ухта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3366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4 КЦ №2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КС-2 Ярынская. КЦ-2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КС-3 Гагарацкая. КЦ-2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КС-5 Усинская. КЦ-2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КС-7 Сынинская. КЦ-2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260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СМГ</a:t>
                      </a:r>
                      <a:endParaRPr lang="en-US" sz="1400" b="0" dirty="0" smtClean="0">
                        <a:solidFill>
                          <a:srgbClr val="003366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Ухта-Торжок.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I нитка (Ямал)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3366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ЛЧ МГ 406,8 км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км 1194,2 – км 1281,9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СМР КУ и УПКС – 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км 1281,9 – км 1415,1 (Переход через реку </a:t>
                      </a:r>
                      <a:r>
                        <a:rPr lang="ru-RU" sz="1400" b="0" kern="1200" dirty="0" err="1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Вымь</a:t>
                      </a: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км 1415,1 – км 1504,4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км 1591,0 – км 1678,0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6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км 1851,8 – км 1970,8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СМР КУ – 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601">
                <a:tc gridSpan="2"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Лупинги газопровода Грязовец-Выборг с целью замыкания второй нитки на участке Грязовец-Волхов</a:t>
                      </a: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79C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310">
                <a:tc gridSpan="2">
                  <a:txBody>
                    <a:bodyPr/>
                    <a:lstStyle/>
                    <a:p>
                      <a:pPr marL="36000" indent="0" algn="l" fontAlgn="ctr">
                        <a:lnSpc>
                          <a:spcPts val="1300"/>
                        </a:lnSpc>
                        <a:tabLst>
                          <a:tab pos="36000" algn="l"/>
                        </a:tabLst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Развитие газотранспортных мощностей ЕСГ Северо-Западного региона, участок Грязовец –</a:t>
                      </a:r>
                      <a:b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КС Славянская. Перемычка между МГ «Починки - Грязовец» и МГ «СРТО - Торжок». Этап 1 </a:t>
                      </a:r>
                      <a:r>
                        <a:rPr lang="ru-RU" sz="1000" b="1" i="0" u="none" strike="noStrike" dirty="0" smtClean="0">
                          <a:solidFill>
                            <a:srgbClr val="003366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3366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567">
                <a:tc gridSpan="2">
                  <a:txBody>
                    <a:bodyPr/>
                    <a:lstStyle/>
                    <a:p>
                      <a:pPr marL="36000" marR="0" indent="0" algn="ctr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Объекты реконструкции</a:t>
                      </a:r>
                      <a:endParaRPr lang="ru-RU" sz="16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Отставание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 от КСГ, дней</a:t>
                      </a:r>
                      <a:endParaRPr lang="ru-RU" sz="1400" b="1" kern="1200" dirty="0" smtClean="0">
                        <a:solidFill>
                          <a:srgbClr val="0079C2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</a:tr>
              <a:tr h="269694">
                <a:tc gridSpan="2"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" algn="l"/>
                        </a:tabLst>
                        <a:defRPr/>
                      </a:pPr>
                      <a:r>
                        <a:rPr lang="ru-RU" sz="1400" b="0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Реконструкция компрессорного цеха №4 КС -16 Юбилейная (I ПК) </a:t>
                      </a:r>
                      <a:endParaRPr lang="ru-RU" sz="1400" b="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9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Текст 15"/>
          <p:cNvSpPr>
            <a:spLocks noGrp="1"/>
          </p:cNvSpPr>
          <p:nvPr>
            <p:ph type="body" sz="quarter" idx="11"/>
          </p:nvPr>
        </p:nvSpPr>
        <p:spPr/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50813" y="841638"/>
            <a:ext cx="8828087" cy="1162367"/>
          </a:xfrm>
        </p:spPr>
        <p:txBody>
          <a:bodyPr/>
          <a:lstStyle/>
          <a:p>
            <a:pPr algn="just"/>
            <a:r>
              <a:rPr lang="ru-RU" dirty="0"/>
              <a:t>Понятие </a:t>
            </a:r>
            <a:r>
              <a:rPr lang="ru-RU" dirty="0" smtClean="0"/>
              <a:t>«</a:t>
            </a:r>
            <a:r>
              <a:rPr lang="ru-RU" b="1" dirty="0" smtClean="0"/>
              <a:t>гарантийные обязательства</a:t>
            </a:r>
            <a:r>
              <a:rPr lang="ru-RU" dirty="0" smtClean="0"/>
              <a:t>» </a:t>
            </a:r>
            <a:r>
              <a:rPr lang="ru-RU" dirty="0"/>
              <a:t>(ГО) </a:t>
            </a:r>
            <a:r>
              <a:rPr lang="ru-RU" dirty="0" smtClean="0"/>
              <a:t>Заказчика/Агента </a:t>
            </a:r>
            <a:r>
              <a:rPr lang="ru-RU" dirty="0"/>
              <a:t>перед эксплуатирующей организацией и Инвестором, в части переноса срока выполнения отдельных </a:t>
            </a:r>
            <a:r>
              <a:rPr lang="ru-RU" dirty="0" smtClean="0"/>
              <a:t>работ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объектам капитального строительства и реконструкции</a:t>
            </a:r>
            <a:r>
              <a:rPr lang="ru-RU" dirty="0" smtClean="0"/>
              <a:t>, </a:t>
            </a:r>
            <a:r>
              <a:rPr lang="ru-RU" b="1" dirty="0"/>
              <a:t>отсутствует</a:t>
            </a:r>
            <a:r>
              <a:rPr lang="ru-RU" dirty="0"/>
              <a:t> в действующем законодательстве, нормативной и правоустанавливающей документации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6" y="2103437"/>
            <a:ext cx="739139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Возникновение ГО связано исключительно с необходимостью своевременного ввода объектов Инвестиционной программы</a:t>
            </a:r>
            <a:b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ПАО «Газпром» в эксплуатацию.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Отсутствие замечаний в формах первичной учётной документации (акты формы КС‑11 и КС‑14), составляемых при непосредственном участии эксплуатирующей организации, исключает риски получения предписаний надзорных органов.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Особенности действующего законодательства и НТД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при приемке законченных строительством объектов в эксплуатацию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50813" y="1093098"/>
            <a:ext cx="8828087" cy="659502"/>
          </a:xfrm>
        </p:spPr>
        <p:txBody>
          <a:bodyPr/>
          <a:lstStyle/>
          <a:p>
            <a:r>
              <a:rPr lang="ru-RU" sz="2000" b="1" dirty="0" smtClean="0"/>
              <a:t>Ответственность Заказчика/Агента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smtClean="0"/>
              <a:t>неисполнение ГО и </a:t>
            </a:r>
            <a:r>
              <a:rPr lang="ru-RU" sz="2000" dirty="0"/>
              <a:t>ЗРК в установленные сроки законодательно и документально </a:t>
            </a:r>
            <a:r>
              <a:rPr lang="ru-RU" sz="2000" b="1" dirty="0"/>
              <a:t>не закреплена</a:t>
            </a:r>
            <a:r>
              <a:rPr lang="ru-RU" sz="20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6" y="2103437"/>
            <a:ext cx="739139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Усложняет ситуацию тот факт, что  Инвестор, Заказчик, агент заказчика, строительная генеральная подрядная организация, проектная и эксплуатирующая организации являются, как правило, представителями единого Общества (Группа ПАО «Газпром»), что устанавливает определённые допустимые рамки ведения претензионной работы.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Взаимодействие участников реализации инвестиционных проектов 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Ключевые объекты Инвестиционной программа ПАО «Газпром»</a:t>
            </a:r>
            <a:b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в зоне ответственности ООО «Газпром трансгаз Ухта» до 2028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74197"/>
              </p:ext>
            </p:extLst>
          </p:nvPr>
        </p:nvGraphicFramePr>
        <p:xfrm>
          <a:off x="3986784" y="813555"/>
          <a:ext cx="5152368" cy="396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44"/>
                <a:gridCol w="4762224"/>
              </a:tblGrid>
              <a:tr h="294292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ООО «Газпром трансгаз Ухта»</a:t>
                      </a:r>
                    </a:p>
                  </a:txBody>
                  <a:tcPr marL="36000" marR="36000" marT="46800" marB="468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СМГ Бованенково-Ухта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29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СМГ Ухта-Торжок. II нитка (Ямал)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09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Лупинги газопровода Грязовец-Выборг с целью замыкания</a:t>
                      </a:r>
                      <a:b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второй нитки на участке Грязовец-Волхов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09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Установка дополнительного ГПА в составе компрессорного цеха</a:t>
                      </a:r>
                      <a:b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КС Грязовецкая II нитки Северо-Европейского газопровода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Развитие газотранспортных мощностей ЕСГ Северо-Западного региона, участок Грязовец – КС Славянская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29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2060"/>
                        </a:solidFill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МГ Бованенково-Ухта. </a:t>
                      </a:r>
                      <a:r>
                        <a:rPr lang="en-US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III 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нитка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29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1"/>
                        </a:solidFill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СМГ Ухта-Торжок. III нитка (Ямал)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269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Обоснование инвестиций в реконструкцию и новое строительство системы сбора и транспортировки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этаносодержащего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 газа</a:t>
                      </a:r>
                      <a:b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СРТО до Балтийского побережья Ленинградской области</a:t>
                      </a:r>
                      <a:b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для обеспечения сырьём газоперерабатывающих производств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85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rgbClr val="00206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МГ Ухта - Чебоксары. I нитка (стадия – Инвестиционный замысел)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825493"/>
            <a:ext cx="3974593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ru-RU" sz="1600" dirty="0" smtClean="0"/>
          </a:p>
          <a:p>
            <a:pPr algn="ctr"/>
            <a:r>
              <a:rPr lang="ru-RU" sz="2400" dirty="0" smtClean="0"/>
              <a:t>Гарантийные обязательства и замечания рабочих комиссий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2018188"/>
            <a:ext cx="50368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prstClr val="white"/>
                </a:solidFill>
                <a:latin typeface="Arial Narrow" pitchFamily="34" charset="0"/>
              </a:rPr>
              <a:t>Директивные сроки выполнения ГО и ЗРК, утверждённые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Председателем Правления </a:t>
            </a:r>
            <a:r>
              <a:rPr lang="ru-RU" sz="1600" dirty="0" smtClean="0">
                <a:solidFill>
                  <a:prstClr val="white"/>
                </a:solidFill>
                <a:latin typeface="Arial Narrow" pitchFamily="34" charset="0"/>
              </a:rPr>
              <a:t>ПАО «Газпром» А.Б. Миллером, неоднократно переносились, а именно:</a:t>
            </a:r>
          </a:p>
          <a:p>
            <a:pPr marL="266700" lvl="0" indent="1841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30.09.2017;</a:t>
            </a:r>
            <a:endParaRPr lang="ru-RU" sz="7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66700" lvl="0" indent="1841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31.08.2018;</a:t>
            </a:r>
            <a:endParaRPr lang="ru-RU" sz="7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266700" lvl="0" indent="1841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C000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до конца 2018 года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(п. 18 протокола совещания под руководством Председателя Правления ПАО «Газпром» А.Б. Миллера «О ходе реализации инвестиционных проектов обустройства </a:t>
            </a:r>
            <a:r>
              <a:rPr lang="ru-RU" sz="1600" dirty="0" err="1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сеноман-аптских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 залежей </a:t>
            </a:r>
            <a:r>
              <a:rPr lang="ru-RU" sz="1600" dirty="0" err="1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Харасавэйского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 ГКМ и газопроводов подключения </a:t>
            </a:r>
            <a:r>
              <a:rPr lang="ru-RU" sz="1600" dirty="0" err="1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Харасавэйского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ea typeface="Calibri" charset="-52"/>
                <a:cs typeface="Times New Roman" pitchFamily="18" charset="0"/>
              </a:rPr>
              <a:t> ГКМ» от 12.07.2018 №01-22).</a:t>
            </a:r>
            <a:endParaRPr lang="ru-RU" sz="1600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0" y="2088773"/>
            <a:ext cx="41040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СМГ Бованенково-Ухта</a:t>
            </a:r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895668"/>
            <a:ext cx="9143999" cy="1162367"/>
          </a:xfrm>
        </p:spPr>
        <p:txBody>
          <a:bodyPr/>
          <a:lstStyle/>
          <a:p>
            <a:pPr algn="ctr"/>
            <a:r>
              <a:rPr lang="ru-RU" sz="2400" b="1" dirty="0" smtClean="0"/>
              <a:t>Планирование включения работ по выполнению ГО и ЗРК силами эксплуатирующей организации в </a:t>
            </a:r>
            <a:r>
              <a:rPr lang="ru-RU" sz="2400" b="1" dirty="0"/>
              <a:t>рамках капитального </a:t>
            </a:r>
            <a:r>
              <a:rPr lang="ru-RU" sz="2400" b="1" dirty="0" smtClean="0"/>
              <a:t>ремонта</a:t>
            </a:r>
          </a:p>
          <a:p>
            <a:pPr algn="ctr"/>
            <a:r>
              <a:rPr lang="ru-RU" sz="1800" dirty="0" smtClean="0"/>
              <a:t>(восстановление </a:t>
            </a:r>
            <a:r>
              <a:rPr lang="ru-RU" sz="1800" dirty="0"/>
              <a:t>зданий на Базе УАВР Воркутинского ЛПУМГ и на </a:t>
            </a:r>
            <a:r>
              <a:rPr lang="ru-RU" sz="1800" dirty="0" err="1" smtClean="0"/>
              <a:t>Промбазе</a:t>
            </a:r>
            <a:r>
              <a:rPr lang="ru-RU" sz="1800" dirty="0" smtClean="0"/>
              <a:t> КС-44 </a:t>
            </a:r>
            <a:r>
              <a:rPr lang="ru-RU" sz="1800" dirty="0"/>
              <a:t>«Воркутинская»).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2765" y="2171233"/>
            <a:ext cx="71212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prstClr val="white"/>
                </a:solidFill>
                <a:latin typeface="Arial Narrow" pitchFamily="34" charset="0"/>
              </a:rPr>
              <a:t>Риски выполнения ГО в рамках капитального ремонта:</a:t>
            </a:r>
          </a:p>
          <a:p>
            <a:pPr algn="just"/>
            <a:r>
              <a:rPr lang="ru-RU" sz="1900" dirty="0" smtClean="0">
                <a:solidFill>
                  <a:prstClr val="white"/>
                </a:solidFill>
                <a:latin typeface="Arial Narrow" pitchFamily="34" charset="0"/>
              </a:rPr>
              <a:t>- ответственность за выполнение ГО перекладывается на Департамент ПАО «Газпром» (В.А. Михаленко) и эксплуатирующую организацию;</a:t>
            </a:r>
          </a:p>
          <a:p>
            <a:pPr algn="just"/>
            <a:r>
              <a:rPr lang="ru-RU" sz="1900" dirty="0" smtClean="0">
                <a:solidFill>
                  <a:prstClr val="white"/>
                </a:solidFill>
                <a:latin typeface="Arial Narrow" pitchFamily="34" charset="0"/>
              </a:rPr>
              <a:t>- отсутствие технических решений по восстановлению указанных зданий;</a:t>
            </a:r>
          </a:p>
          <a:p>
            <a:pPr algn="just"/>
            <a:r>
              <a:rPr lang="ru-RU" sz="1900" dirty="0" smtClean="0">
                <a:solidFill>
                  <a:prstClr val="white"/>
                </a:solidFill>
                <a:latin typeface="Arial Narrow" pitchFamily="34" charset="0"/>
              </a:rPr>
              <a:t>- существенное ограничение средств, выделяемых на КР, Департаментом ПАО «Газпром» (С.В. Сироткин);</a:t>
            </a:r>
          </a:p>
          <a:p>
            <a:pPr algn="just"/>
            <a:r>
              <a:rPr lang="ru-RU" sz="1900" dirty="0" smtClean="0">
                <a:solidFill>
                  <a:prstClr val="white"/>
                </a:solidFill>
                <a:latin typeface="Arial Narrow" pitchFamily="34" charset="0"/>
              </a:rPr>
              <a:t>- получение предписаний налоговых органов в связи с проведением капитального ремонта объектов, эксплуатируемых с 2016 года.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Предлагаемый ПАО «Газпром»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вариант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выполнения ГО и ЗРК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9" y="2119184"/>
            <a:ext cx="1832494" cy="25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Гарантийные обязательства и динамика их устранения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0" y="807720"/>
          <a:ext cx="9143997" cy="3963563"/>
        </p:xfrm>
        <a:graphic>
          <a:graphicData uri="http://schemas.openxmlformats.org/drawingml/2006/table">
            <a:tbl>
              <a:tblPr/>
              <a:tblGrid>
                <a:gridCol w="2139517"/>
                <a:gridCol w="603143"/>
                <a:gridCol w="1330815"/>
                <a:gridCol w="693093"/>
                <a:gridCol w="693093"/>
                <a:gridCol w="693093"/>
                <a:gridCol w="693093"/>
                <a:gridCol w="693093"/>
                <a:gridCol w="693093"/>
                <a:gridCol w="911964"/>
              </a:tblGrid>
              <a:tr h="2313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Объект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Год ввода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Кол-во </a:t>
                      </a:r>
                      <a:r>
                        <a:rPr lang="ru-RU" sz="14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ГО, (шт</a:t>
                      </a:r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.)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Устранение ГО по годам (шт.)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Остаток</a:t>
                      </a:r>
                      <a:b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(шт.)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396">
                <a:tc rowSpan="5"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СМГ </a:t>
                      </a:r>
                      <a:r>
                        <a:rPr lang="ru-RU" sz="16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Бованенково-Ухта</a:t>
                      </a:r>
                      <a:endParaRPr lang="ru-RU" sz="1600" b="1" i="0" u="none" strike="noStrike" dirty="0">
                        <a:solidFill>
                          <a:srgbClr val="003366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7247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7044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145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31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14116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778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9956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2658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612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82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4727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1628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2841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241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5298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3897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909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56</a:t>
                      </a:r>
                      <a:endParaRPr lang="ru-RU" sz="1400" b="0" i="0" u="none" strike="noStrike" dirty="0">
                        <a:solidFill>
                          <a:srgbClr val="003366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436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4601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4342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218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Итого по объекту:</a:t>
                      </a:r>
                    </a:p>
                  </a:txBody>
                  <a:tcPr marL="4943" marR="4943" marT="4943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35989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7822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10101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4317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7373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5578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99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693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31396">
                <a:tc rowSpan="4">
                  <a:txBody>
                    <a:bodyPr/>
                    <a:lstStyle/>
                    <a:p>
                      <a:pPr marL="36000" algn="l" fontAlgn="ctr"/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СМГ </a:t>
                      </a:r>
                      <a:r>
                        <a:rPr lang="ru-RU" sz="16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Ухта-Торжок</a:t>
                      </a:r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/>
                      </a:r>
                      <a:br>
                        <a:rPr lang="ru-RU" sz="16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 очередь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2536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2478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4639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1195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3352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87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393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313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37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39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53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Итого по объекту:</a:t>
                      </a:r>
                    </a:p>
                  </a:txBody>
                  <a:tcPr marL="4943" marR="4943" marT="4943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7621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3673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3392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408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103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31396">
                <a:tc rowSpan="2"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СЕГ. Участок Грязовец-Выборг. </a:t>
                      </a:r>
                      <a:r>
                        <a:rPr lang="en-US" sz="16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II </a:t>
                      </a:r>
                      <a:r>
                        <a:rPr lang="ru-RU" sz="16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нитка</a:t>
                      </a:r>
                      <a:endParaRPr lang="en-US" sz="1600" b="1" i="0" u="none" strike="noStrike" dirty="0">
                        <a:solidFill>
                          <a:srgbClr val="003366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383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354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22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2013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73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53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96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Итого по объекту:</a:t>
                      </a:r>
                    </a:p>
                  </a:txBody>
                  <a:tcPr marL="4943" marR="4943" marT="4943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456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407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39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</a:tr>
              <a:tr h="231396">
                <a:tc gridSpan="2">
                  <a:txBody>
                    <a:bodyPr/>
                    <a:lstStyle/>
                    <a:p>
                      <a:pPr marL="36000" algn="l" fontAlgn="b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Всего по выделенным объектам:</a:t>
                      </a:r>
                    </a:p>
                  </a:txBody>
                  <a:tcPr marL="4943" marR="4943" marT="4943" marB="0" anchor="b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44066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11902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13532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4730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7478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5620</a:t>
                      </a: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3366"/>
                          </a:solidFill>
                          <a:latin typeface="Arial Narrow" pitchFamily="34" charset="0"/>
                        </a:rPr>
                        <a:t>698</a:t>
                      </a:r>
                      <a:endParaRPr lang="ru-RU" sz="1400" b="1" i="0" u="none" strike="noStrike" dirty="0">
                        <a:solidFill>
                          <a:srgbClr val="003366"/>
                        </a:solidFill>
                        <a:latin typeface="Arial Narrow" pitchFamily="34" charset="0"/>
                      </a:endParaRPr>
                    </a:p>
                  </a:txBody>
                  <a:tcPr marL="4943" marR="4943" marT="4943" marB="0"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97788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Основные категории ГО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742942"/>
          <a:ext cx="9144000" cy="412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3552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6"/>
          <p:cNvSpPr txBox="1">
            <a:spLocks/>
          </p:cNvSpPr>
          <p:nvPr/>
        </p:nvSpPr>
        <p:spPr>
          <a:xfrm>
            <a:off x="1440995" y="137553"/>
            <a:ext cx="7652413" cy="707922"/>
          </a:xfrm>
          <a:prstGeom prst="rect">
            <a:avLst/>
          </a:prstGeom>
        </p:spPr>
        <p:txBody>
          <a:bodyPr wrap="square" lIns="91477" tIns="45738" rIns="91477" bIns="4573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Проблемы эксплуатации оборудования ГПА МГ «Бованенково-Ухта»,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МГ «Ухта-Торжок» первая очередь.</a:t>
            </a:r>
            <a:endParaRPr lang="ru-RU" sz="2000" kern="0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5" y="4718987"/>
            <a:ext cx="7846232" cy="5486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71" y="3338966"/>
            <a:ext cx="1497157" cy="13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095109288"/>
              </p:ext>
            </p:extLst>
          </p:nvPr>
        </p:nvGraphicFramePr>
        <p:xfrm>
          <a:off x="483797" y="784832"/>
          <a:ext cx="3994149" cy="255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8" name="Группа 32"/>
          <p:cNvGrpSpPr/>
          <p:nvPr/>
        </p:nvGrpSpPr>
        <p:grpSpPr>
          <a:xfrm>
            <a:off x="6222712" y="3302002"/>
            <a:ext cx="2435058" cy="1352550"/>
            <a:chOff x="4175956" y="1124745"/>
            <a:chExt cx="4945429" cy="5088564"/>
          </a:xfrm>
        </p:grpSpPr>
        <p:pic>
          <p:nvPicPr>
            <p:cNvPr id="39" name="Picture 22" descr="D:\PF\azdorov\Рабочий стол\МЫШКИН1\Думмис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8316" y="1141029"/>
              <a:ext cx="4673282" cy="506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>
            <a:xfrm>
              <a:off x="5819521" y="1427276"/>
              <a:ext cx="1716659" cy="1582779"/>
            </a:xfrm>
            <a:prstGeom prst="ellipse">
              <a:avLst/>
            </a:prstGeom>
            <a:noFill/>
            <a:ln>
              <a:solidFill>
                <a:srgbClr val="F0808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000000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73763" y="3708400"/>
              <a:ext cx="1410017" cy="1404845"/>
            </a:xfrm>
            <a:prstGeom prst="ellipse">
              <a:avLst/>
            </a:prstGeom>
            <a:noFill/>
            <a:ln>
              <a:solidFill>
                <a:srgbClr val="6AB5E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53804" y="3785117"/>
              <a:ext cx="1667581" cy="2084251"/>
            </a:xfrm>
            <a:prstGeom prst="rect">
              <a:avLst/>
            </a:prstGeom>
            <a:solidFill>
              <a:srgbClr val="6AB5E8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err="1">
                  <a:solidFill>
                    <a:srgbClr val="FFFFFF"/>
                  </a:solidFill>
                </a:rPr>
                <a:t>Думмис</a:t>
              </a:r>
              <a:endParaRPr lang="ru-RU" sz="1000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до </a:t>
              </a:r>
              <a:r>
                <a:rPr lang="ru-RU" sz="1000" dirty="0" smtClean="0">
                  <a:solidFill>
                    <a:srgbClr val="FFFFFF"/>
                  </a:solidFill>
                </a:rPr>
                <a:t>доработки</a:t>
              </a:r>
              <a:endParaRPr lang="ru-RU" sz="1000" dirty="0">
                <a:solidFill>
                  <a:srgbClr val="FFFF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24330" y="1172747"/>
              <a:ext cx="1531619" cy="2026355"/>
            </a:xfrm>
            <a:prstGeom prst="rect">
              <a:avLst/>
            </a:prstGeom>
            <a:solidFill>
              <a:srgbClr val="F080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 err="1">
                  <a:solidFill>
                    <a:srgbClr val="FFFFFF"/>
                  </a:solidFill>
                </a:rPr>
                <a:t>Думмис</a:t>
              </a:r>
              <a:endParaRPr lang="ru-RU" sz="1000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после </a:t>
              </a:r>
              <a:r>
                <a:rPr lang="ru-RU" sz="900" dirty="0">
                  <a:solidFill>
                    <a:srgbClr val="FFFFFF"/>
                  </a:solidFill>
                </a:rPr>
                <a:t>доработки</a:t>
              </a:r>
            </a:p>
          </p:txBody>
        </p:sp>
        <p:cxnSp>
          <p:nvCxnSpPr>
            <p:cNvPr id="45" name="Прямая соединительная линия 44"/>
            <p:cNvCxnSpPr>
              <a:stCxn id="44" idx="1"/>
              <a:endCxn id="40" idx="7"/>
            </p:cNvCxnSpPr>
            <p:nvPr/>
          </p:nvCxnSpPr>
          <p:spPr>
            <a:xfrm flipH="1" flipV="1">
              <a:off x="7284782" y="1659068"/>
              <a:ext cx="239548" cy="526859"/>
            </a:xfrm>
            <a:prstGeom prst="line">
              <a:avLst/>
            </a:prstGeom>
            <a:ln>
              <a:solidFill>
                <a:srgbClr val="F0808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endCxn id="41" idx="6"/>
            </p:cNvCxnSpPr>
            <p:nvPr/>
          </p:nvCxnSpPr>
          <p:spPr>
            <a:xfrm flipH="1">
              <a:off x="7383780" y="4387851"/>
              <a:ext cx="198121" cy="22972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олилиния 46"/>
            <p:cNvSpPr/>
            <p:nvPr/>
          </p:nvSpPr>
          <p:spPr>
            <a:xfrm>
              <a:off x="6111240" y="1988840"/>
              <a:ext cx="404478" cy="581640"/>
            </a:xfrm>
            <a:custGeom>
              <a:avLst/>
              <a:gdLst>
                <a:gd name="connsiteX0" fmla="*/ 31531 w 543035"/>
                <a:gd name="connsiteY0" fmla="*/ 0 h 621862"/>
                <a:gd name="connsiteX1" fmla="*/ 462455 w 543035"/>
                <a:gd name="connsiteY1" fmla="*/ 31531 h 621862"/>
                <a:gd name="connsiteX2" fmla="*/ 515007 w 543035"/>
                <a:gd name="connsiteY2" fmla="*/ 157656 h 621862"/>
                <a:gd name="connsiteX3" fmla="*/ 515007 w 543035"/>
                <a:gd name="connsiteY3" fmla="*/ 515007 h 621862"/>
                <a:gd name="connsiteX4" fmla="*/ 346841 w 543035"/>
                <a:gd name="connsiteY4" fmla="*/ 578069 h 621862"/>
                <a:gd name="connsiteX5" fmla="*/ 0 w 543035"/>
                <a:gd name="connsiteY5" fmla="*/ 599090 h 62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035" h="621862">
                  <a:moveTo>
                    <a:pt x="31531" y="0"/>
                  </a:moveTo>
                  <a:cubicBezTo>
                    <a:pt x="206703" y="2627"/>
                    <a:pt x="381876" y="5255"/>
                    <a:pt x="462455" y="31531"/>
                  </a:cubicBezTo>
                  <a:cubicBezTo>
                    <a:pt x="543034" y="57807"/>
                    <a:pt x="506248" y="77077"/>
                    <a:pt x="515007" y="157656"/>
                  </a:cubicBezTo>
                  <a:cubicBezTo>
                    <a:pt x="523766" y="238235"/>
                    <a:pt x="543035" y="444938"/>
                    <a:pt x="515007" y="515007"/>
                  </a:cubicBezTo>
                  <a:cubicBezTo>
                    <a:pt x="486979" y="585076"/>
                    <a:pt x="432675" y="564055"/>
                    <a:pt x="346841" y="578069"/>
                  </a:cubicBezTo>
                  <a:cubicBezTo>
                    <a:pt x="261007" y="592083"/>
                    <a:pt x="49048" y="621862"/>
                    <a:pt x="0" y="599090"/>
                  </a:cubicBezTo>
                </a:path>
              </a:pathLst>
            </a:custGeom>
            <a:ln>
              <a:solidFill>
                <a:srgbClr val="F0808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000000"/>
                </a:solidFill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 flipH="1">
              <a:off x="6840253" y="2036846"/>
              <a:ext cx="404805" cy="583557"/>
            </a:xfrm>
            <a:custGeom>
              <a:avLst/>
              <a:gdLst>
                <a:gd name="connsiteX0" fmla="*/ 31531 w 543035"/>
                <a:gd name="connsiteY0" fmla="*/ 0 h 621862"/>
                <a:gd name="connsiteX1" fmla="*/ 462455 w 543035"/>
                <a:gd name="connsiteY1" fmla="*/ 31531 h 621862"/>
                <a:gd name="connsiteX2" fmla="*/ 515007 w 543035"/>
                <a:gd name="connsiteY2" fmla="*/ 157656 h 621862"/>
                <a:gd name="connsiteX3" fmla="*/ 515007 w 543035"/>
                <a:gd name="connsiteY3" fmla="*/ 515007 h 621862"/>
                <a:gd name="connsiteX4" fmla="*/ 346841 w 543035"/>
                <a:gd name="connsiteY4" fmla="*/ 578069 h 621862"/>
                <a:gd name="connsiteX5" fmla="*/ 0 w 543035"/>
                <a:gd name="connsiteY5" fmla="*/ 599090 h 62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035" h="621862">
                  <a:moveTo>
                    <a:pt x="31531" y="0"/>
                  </a:moveTo>
                  <a:cubicBezTo>
                    <a:pt x="206703" y="2627"/>
                    <a:pt x="381876" y="5255"/>
                    <a:pt x="462455" y="31531"/>
                  </a:cubicBezTo>
                  <a:cubicBezTo>
                    <a:pt x="543034" y="57807"/>
                    <a:pt x="506248" y="77077"/>
                    <a:pt x="515007" y="157656"/>
                  </a:cubicBezTo>
                  <a:cubicBezTo>
                    <a:pt x="523766" y="238235"/>
                    <a:pt x="543035" y="444938"/>
                    <a:pt x="515007" y="515007"/>
                  </a:cubicBezTo>
                  <a:cubicBezTo>
                    <a:pt x="486979" y="585076"/>
                    <a:pt x="432675" y="564055"/>
                    <a:pt x="346841" y="578069"/>
                  </a:cubicBezTo>
                  <a:cubicBezTo>
                    <a:pt x="261007" y="592083"/>
                    <a:pt x="49048" y="621862"/>
                    <a:pt x="0" y="599090"/>
                  </a:cubicBezTo>
                </a:path>
              </a:pathLst>
            </a:custGeom>
            <a:ln>
              <a:solidFill>
                <a:srgbClr val="F0808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000000"/>
                </a:solidFill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118860" y="4252094"/>
              <a:ext cx="405847" cy="300857"/>
            </a:xfrm>
            <a:custGeom>
              <a:avLst/>
              <a:gdLst>
                <a:gd name="connsiteX0" fmla="*/ 31531 w 543035"/>
                <a:gd name="connsiteY0" fmla="*/ 0 h 621862"/>
                <a:gd name="connsiteX1" fmla="*/ 462455 w 543035"/>
                <a:gd name="connsiteY1" fmla="*/ 31531 h 621862"/>
                <a:gd name="connsiteX2" fmla="*/ 515007 w 543035"/>
                <a:gd name="connsiteY2" fmla="*/ 157656 h 621862"/>
                <a:gd name="connsiteX3" fmla="*/ 515007 w 543035"/>
                <a:gd name="connsiteY3" fmla="*/ 515007 h 621862"/>
                <a:gd name="connsiteX4" fmla="*/ 346841 w 543035"/>
                <a:gd name="connsiteY4" fmla="*/ 578069 h 621862"/>
                <a:gd name="connsiteX5" fmla="*/ 0 w 543035"/>
                <a:gd name="connsiteY5" fmla="*/ 599090 h 62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035" h="621862">
                  <a:moveTo>
                    <a:pt x="31531" y="0"/>
                  </a:moveTo>
                  <a:cubicBezTo>
                    <a:pt x="206703" y="2627"/>
                    <a:pt x="381876" y="5255"/>
                    <a:pt x="462455" y="31531"/>
                  </a:cubicBezTo>
                  <a:cubicBezTo>
                    <a:pt x="543034" y="57807"/>
                    <a:pt x="506248" y="77077"/>
                    <a:pt x="515007" y="157656"/>
                  </a:cubicBezTo>
                  <a:cubicBezTo>
                    <a:pt x="523766" y="238235"/>
                    <a:pt x="543035" y="444938"/>
                    <a:pt x="515007" y="515007"/>
                  </a:cubicBezTo>
                  <a:cubicBezTo>
                    <a:pt x="486979" y="585076"/>
                    <a:pt x="432675" y="564055"/>
                    <a:pt x="346841" y="578069"/>
                  </a:cubicBezTo>
                  <a:cubicBezTo>
                    <a:pt x="261007" y="592083"/>
                    <a:pt x="49048" y="621862"/>
                    <a:pt x="0" y="599090"/>
                  </a:cubicBezTo>
                </a:path>
              </a:pathLst>
            </a:custGeom>
            <a:ln>
              <a:solidFill>
                <a:srgbClr val="6AB5E8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000000"/>
                </a:solidFill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 flipH="1">
              <a:off x="6872295" y="4237422"/>
              <a:ext cx="374325" cy="300857"/>
            </a:xfrm>
            <a:custGeom>
              <a:avLst/>
              <a:gdLst>
                <a:gd name="connsiteX0" fmla="*/ 31531 w 543035"/>
                <a:gd name="connsiteY0" fmla="*/ 0 h 621862"/>
                <a:gd name="connsiteX1" fmla="*/ 462455 w 543035"/>
                <a:gd name="connsiteY1" fmla="*/ 31531 h 621862"/>
                <a:gd name="connsiteX2" fmla="*/ 515007 w 543035"/>
                <a:gd name="connsiteY2" fmla="*/ 157656 h 621862"/>
                <a:gd name="connsiteX3" fmla="*/ 515007 w 543035"/>
                <a:gd name="connsiteY3" fmla="*/ 515007 h 621862"/>
                <a:gd name="connsiteX4" fmla="*/ 346841 w 543035"/>
                <a:gd name="connsiteY4" fmla="*/ 578069 h 621862"/>
                <a:gd name="connsiteX5" fmla="*/ 0 w 543035"/>
                <a:gd name="connsiteY5" fmla="*/ 599090 h 62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035" h="621862">
                  <a:moveTo>
                    <a:pt x="31531" y="0"/>
                  </a:moveTo>
                  <a:cubicBezTo>
                    <a:pt x="206703" y="2627"/>
                    <a:pt x="381876" y="5255"/>
                    <a:pt x="462455" y="31531"/>
                  </a:cubicBezTo>
                  <a:cubicBezTo>
                    <a:pt x="543034" y="57807"/>
                    <a:pt x="506248" y="77077"/>
                    <a:pt x="515007" y="157656"/>
                  </a:cubicBezTo>
                  <a:cubicBezTo>
                    <a:pt x="523766" y="238235"/>
                    <a:pt x="543035" y="444938"/>
                    <a:pt x="515007" y="515007"/>
                  </a:cubicBezTo>
                  <a:cubicBezTo>
                    <a:pt x="486979" y="585076"/>
                    <a:pt x="432675" y="564055"/>
                    <a:pt x="346841" y="578069"/>
                  </a:cubicBezTo>
                  <a:cubicBezTo>
                    <a:pt x="261007" y="592083"/>
                    <a:pt x="49048" y="621862"/>
                    <a:pt x="0" y="599090"/>
                  </a:cubicBezTo>
                </a:path>
              </a:pathLst>
            </a:custGeom>
            <a:ln>
              <a:solidFill>
                <a:srgbClr val="6AB5E8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700">
                <a:solidFill>
                  <a:srgbClr val="000000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4175956" y="1124745"/>
              <a:ext cx="4914900" cy="2289016"/>
            </a:xfrm>
            <a:prstGeom prst="rect">
              <a:avLst/>
            </a:prstGeom>
            <a:noFill/>
            <a:ln w="19050">
              <a:solidFill>
                <a:srgbClr val="000066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4175956" y="3477005"/>
              <a:ext cx="4914900" cy="2736304"/>
            </a:xfrm>
            <a:prstGeom prst="rect">
              <a:avLst/>
            </a:prstGeom>
            <a:noFill/>
            <a:ln w="19050">
              <a:solidFill>
                <a:srgbClr val="000066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247916" y="3338966"/>
            <a:ext cx="136294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Работоспособное СГДУ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1109" y="2225749"/>
            <a:ext cx="934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9200 (17)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85706" y="2071861"/>
            <a:ext cx="1316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cs typeface="Arial" charset="0"/>
              </a:rPr>
              <a:t>22268 (7)</a:t>
            </a:r>
            <a:endParaRPr lang="ru-RU" sz="1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08275" y="839708"/>
            <a:ext cx="2343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Модернизация СГДУ</a:t>
            </a:r>
            <a:endParaRPr lang="ru-RU" sz="1500" b="1" dirty="0">
              <a:solidFill>
                <a:srgbClr val="00206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3383633462"/>
              </p:ext>
            </p:extLst>
          </p:nvPr>
        </p:nvGraphicFramePr>
        <p:xfrm>
          <a:off x="5780910" y="938013"/>
          <a:ext cx="3373741" cy="229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4897658" y="1010307"/>
            <a:ext cx="9526" cy="3552825"/>
          </a:xfrm>
          <a:prstGeom prst="lin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92946" y="3288473"/>
            <a:ext cx="1379778" cy="14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sp>
        <p:nvSpPr>
          <p:cNvPr id="60" name="TextBox 59"/>
          <p:cNvSpPr txBox="1"/>
          <p:nvPr/>
        </p:nvSpPr>
        <p:spPr>
          <a:xfrm>
            <a:off x="815264" y="3339815"/>
            <a:ext cx="114127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Поврежденное</a:t>
            </a:r>
            <a:r>
              <a:rPr lang="ru-RU" sz="900" dirty="0" smtClean="0">
                <a:solidFill>
                  <a:srgbClr val="002060"/>
                </a:solidFill>
                <a:cs typeface="Arial" charset="0"/>
              </a:rPr>
              <a:t> СГДУ</a:t>
            </a:r>
            <a:endParaRPr lang="ru-RU" sz="9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1386840" y="85240"/>
            <a:ext cx="7233285" cy="6610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 по обеспечению работоспособности ГПА КЦ-2 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СМГ «Бованенково-Ухта» 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5" y="4718987"/>
            <a:ext cx="7846232" cy="548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7" y="1942416"/>
            <a:ext cx="2971583" cy="209401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8" y="1597182"/>
            <a:ext cx="2971583" cy="209491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" y="1258948"/>
            <a:ext cx="2971583" cy="208881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956954"/>
              </p:ext>
            </p:extLst>
          </p:nvPr>
        </p:nvGraphicFramePr>
        <p:xfrm>
          <a:off x="4233369" y="1258948"/>
          <a:ext cx="4664053" cy="294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68514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1386028" y="146070"/>
            <a:ext cx="7321551" cy="635353"/>
          </a:xfrm>
          <a:prstGeom prst="rect">
            <a:avLst/>
          </a:prstGeom>
        </p:spPr>
        <p:txBody>
          <a:bodyPr anchor="b"/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Сведения об отказах оборудования в гарантийный период </a:t>
            </a:r>
            <a:b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СМГ «Бованенково-Ухта»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нитка).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5" y="4718987"/>
            <a:ext cx="7846232" cy="548688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89054"/>
              </p:ext>
            </p:extLst>
          </p:nvPr>
        </p:nvGraphicFramePr>
        <p:xfrm>
          <a:off x="1804987" y="1200150"/>
          <a:ext cx="55340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3204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1386028" y="146070"/>
            <a:ext cx="7321551" cy="635353"/>
          </a:xfrm>
          <a:prstGeom prst="rect">
            <a:avLst/>
          </a:prstGeom>
        </p:spPr>
        <p:txBody>
          <a:bodyPr anchor="b"/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Состояние дел по срокам хранения и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консервации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5" y="4718987"/>
            <a:ext cx="7846232" cy="5486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28" y="1302387"/>
            <a:ext cx="2216730" cy="31356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" y="1041255"/>
            <a:ext cx="2217649" cy="31369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6" y="911989"/>
            <a:ext cx="2216730" cy="31356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32" y="1283595"/>
            <a:ext cx="2244844" cy="317318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13" y="1110109"/>
            <a:ext cx="2230434" cy="31753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52" y="1321178"/>
            <a:ext cx="2216915" cy="31356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97" y="935151"/>
            <a:ext cx="2153547" cy="31356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77" y="915278"/>
            <a:ext cx="2104969" cy="317534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661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1386028" y="146070"/>
            <a:ext cx="7321551" cy="635353"/>
          </a:xfrm>
          <a:prstGeom prst="rect">
            <a:avLst/>
          </a:prstGeom>
        </p:spPr>
        <p:txBody>
          <a:bodyPr anchor="b"/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Проблемы, выявленные при </a:t>
            </a:r>
            <a:r>
              <a:rPr lang="ru-RU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расконсервации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оборудования ГТУ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20181024_1053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196" y="935201"/>
            <a:ext cx="2395088" cy="206468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0181025_15151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0751" y="935201"/>
            <a:ext cx="2695076" cy="206468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Рисунок 16" descr="E:\Ярынская\Расконсервация ГТУ\Формуляр ГТУ87-053\IMG_20181011_1846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27022" y="935201"/>
            <a:ext cx="2565562" cy="209272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6" descr="C:\Users\Юрий Сергеевич\Desktop\Расконсервация 87-52\IMG_20181018_150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9" y="2829169"/>
            <a:ext cx="2374926" cy="178062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2" descr="C:\Users\Юрий Сергеевич\Desktop\Расконсервация 87-52\IMG_20181018_1306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47" y="2837793"/>
            <a:ext cx="2349063" cy="17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4085" y="4718987"/>
            <a:ext cx="7846232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1386028" y="146070"/>
            <a:ext cx="7321551" cy="635353"/>
          </a:xfrm>
          <a:prstGeom prst="rect">
            <a:avLst/>
          </a:prstGeom>
        </p:spPr>
        <p:txBody>
          <a:bodyPr anchor="b"/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Реконструкции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компрессорного цеха №4 КС-16 «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Юбилейная»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0_IMG_20181129_1518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0" y="907819"/>
            <a:ext cx="3345689" cy="200822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0_IMG_20181129_1500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54" y="907819"/>
            <a:ext cx="3067576" cy="200822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0_IMG_20181129_1516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69" y="2390868"/>
            <a:ext cx="3173984" cy="222595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0_IMG_20181129_1517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28" y="2390868"/>
            <a:ext cx="3012142" cy="222595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085" y="4718987"/>
            <a:ext cx="7846232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7834459" y="787400"/>
            <a:ext cx="1301696" cy="3982904"/>
          </a:xfrm>
          <a:prstGeom prst="rect">
            <a:avLst/>
          </a:prstGeom>
          <a:solidFill>
            <a:srgbClr val="3399FF">
              <a:alpha val="18823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solidFill>
                  <a:srgbClr val="003366"/>
                </a:solidFill>
                <a:latin typeface="Arial Narrow" pitchFamily="34" charset="0"/>
                <a:ea typeface="+mj-ea"/>
                <a:cs typeface="+mj-cs"/>
              </a:rPr>
              <a:t>Прогноз</a:t>
            </a:r>
            <a:endParaRPr lang="ru-RU" sz="2400" b="1" dirty="0">
              <a:solidFill>
                <a:srgbClr val="003366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/>
              <a:t>Показатели транспорта газа</a:t>
            </a:r>
            <a:endParaRPr lang="ru-RU" sz="2000" dirty="0"/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26008"/>
              </p:ext>
            </p:extLst>
          </p:nvPr>
        </p:nvGraphicFramePr>
        <p:xfrm>
          <a:off x="-800101" y="801000"/>
          <a:ext cx="10972801" cy="389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2695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РЕШЕНИЕ</a:t>
            </a:r>
          </a:p>
          <a:p>
            <a:r>
              <a:rPr lang="ru-RU" sz="2000" b="1" dirty="0" smtClean="0"/>
              <a:t>ВЫПОЛНЕНИЕ ВТД ПРИ СТРОИТЕЛЬСТВЕ ГАЗОПРОВОДОВ</a:t>
            </a:r>
            <a:endParaRPr lang="ru-RU" sz="2000" b="1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Дефекты внутренней полости магистральных газопроводов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165826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СТО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Газпром 2-3.5-354-2009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Порядок проведения испытаний в различных природно-климатических условиях» </a:t>
            </a:r>
            <a:endParaRPr 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ФНиП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«Правила безопасности для опасных производственных объектов магистральных трубопроводов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961006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ru-RU" sz="2000" b="1" dirty="0" smtClean="0"/>
              <a:t>ПРОБЛЕМА</a:t>
            </a:r>
          </a:p>
          <a:p>
            <a:r>
              <a:rPr lang="ru-RU" sz="2000" b="1" dirty="0" smtClean="0"/>
              <a:t>РАЗРУШЕНИЕ БЕРЕГОУКРЕПЛЕНИЙ И ОТКЛОНЕНИЕ ТРУБОПРОВОДА ОТ ПРОЕКТНОГО ПОЛОЖЕНИЯ</a:t>
            </a:r>
            <a:endParaRPr lang="ru-RU" sz="20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Дефекты переходов через водные преграды</a:t>
            </a:r>
            <a:endParaRPr lang="ru-RU" dirty="0"/>
          </a:p>
        </p:txBody>
      </p:sp>
      <p:sp>
        <p:nvSpPr>
          <p:cNvPr id="12" name="Объект 8"/>
          <p:cNvSpPr txBox="1">
            <a:spLocks/>
          </p:cNvSpPr>
          <p:nvPr/>
        </p:nvSpPr>
        <p:spPr>
          <a:xfrm>
            <a:off x="1906621" y="2176500"/>
            <a:ext cx="4756826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</a:rPr>
              <a:t>р. Морды-</a:t>
            </a:r>
            <a:r>
              <a:rPr lang="ru-RU" sz="1100" b="1" dirty="0" err="1" smtClean="0">
                <a:solidFill>
                  <a:schemeClr val="tx1"/>
                </a:solidFill>
              </a:rPr>
              <a:t>Яха</a:t>
            </a:r>
            <a:r>
              <a:rPr lang="ru-RU" sz="1100" b="1" dirty="0" smtClean="0">
                <a:solidFill>
                  <a:schemeClr val="tx1"/>
                </a:solidFill>
              </a:rPr>
              <a:t>. Отклонение трубопровода от проектного положения 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906621" y="2451370"/>
            <a:ext cx="4756826" cy="2291372"/>
            <a:chOff x="204790" y="1034377"/>
            <a:chExt cx="4859340" cy="2204078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790" y="1034377"/>
              <a:ext cx="4859340" cy="2204078"/>
            </a:xfrm>
            <a:prstGeom prst="rect">
              <a:avLst/>
            </a:prstGeom>
            <a:ln>
              <a:solidFill>
                <a:srgbClr val="0033CC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5267" y="2819398"/>
              <a:ext cx="1378863" cy="415970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</p:spPr>
        </p:pic>
      </p:grpSp>
      <p:pic>
        <p:nvPicPr>
          <p:cNvPr id="18" name="Picture 3" descr="Y:\06A_LINE\РЕКОНСТРУКЦИЯ и СТРОИТЕЛЬСТВО\! СТРОИТЕЛЬСТВО\Материал к совещаниям\Бованенково-Ухта\9-14.10.2016 8 междунар конфееренция\фото\фото\урал\р.Денис-Шо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9" y="2923598"/>
            <a:ext cx="3015357" cy="169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2832" y="2676057"/>
            <a:ext cx="3021973" cy="261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err="1" smtClean="0">
                <a:solidFill>
                  <a:schemeClr val="tx1"/>
                </a:solidFill>
              </a:rPr>
              <a:t>р.Денис-Шор</a:t>
            </a:r>
            <a:r>
              <a:rPr lang="ru-RU" sz="1100" b="1" dirty="0" smtClean="0">
                <a:solidFill>
                  <a:schemeClr val="tx1"/>
                </a:solidFill>
              </a:rPr>
              <a:t>. Разрушение </a:t>
            </a:r>
            <a:r>
              <a:rPr lang="ru-RU" sz="1100" b="1" dirty="0" err="1" smtClean="0">
                <a:solidFill>
                  <a:schemeClr val="tx1"/>
                </a:solidFill>
              </a:rPr>
              <a:t>берегоукрепления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0" name="Picture 5" descr="Y:\06A_LINE\РЕКОНСТРУКЦИЯ и СТРОИТЕЛЬСТВО\! СТРОИТЕЛЬСТВО\Материал к совещаниям\Бованенково-Ухта\9-14.10.2016 8 междунар конфееренция\Печора размыв\3ПК 5925 – ПК 5927, 1-я нитка, км 526,7 – км 860,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9422" y="2861775"/>
            <a:ext cx="2715394" cy="170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389694" y="2678970"/>
            <a:ext cx="2733607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р.Медвежка. Размыв с оголением трубы на склоновом  участке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243875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tabLst>
                <a:tab pos="536575" algn="l"/>
              </a:tabLst>
            </a:pPr>
            <a:r>
              <a:rPr lang="ru-RU" sz="2000" b="1" dirty="0" smtClean="0"/>
              <a:t>ПРОБЛЕМА</a:t>
            </a:r>
          </a:p>
          <a:p>
            <a:pPr>
              <a:tabLst>
                <a:tab pos="536575" algn="l"/>
              </a:tabLst>
            </a:pPr>
            <a:r>
              <a:rPr lang="ru-RU" sz="2000" b="1" dirty="0" smtClean="0"/>
              <a:t>ОТКЛОНЕНИЕ ОТ ПРОЕКТНОГО ПОЛОЖЕНИЯ ТРЕХ НИТОК ПОДВОДНОГО ПЕРЕХОДА ЧЕРЕЗ БАЙДАРАЦКУЮ ГУБУ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Дефекты морских участков газопроводов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/>
          <a:srcRect t="14833" b="29062"/>
          <a:stretch/>
        </p:blipFill>
        <p:spPr>
          <a:xfrm>
            <a:off x="682625" y="2092325"/>
            <a:ext cx="8461375" cy="2670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3108" y="2656253"/>
            <a:ext cx="3793341" cy="1953778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43108" y="2225366"/>
            <a:ext cx="379334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залив </a:t>
            </a:r>
            <a:r>
              <a:rPr lang="ru-RU" sz="1100" b="1" dirty="0" err="1" smtClean="0">
                <a:solidFill>
                  <a:schemeClr val="tx1"/>
                </a:solidFill>
              </a:rPr>
              <a:t>Байдарацкая</a:t>
            </a:r>
            <a:r>
              <a:rPr lang="ru-RU" sz="1100" b="1" dirty="0" smtClean="0">
                <a:solidFill>
                  <a:schemeClr val="tx1"/>
                </a:solidFill>
              </a:rPr>
              <a:t> губа. Оголение на участке отклонения трубопровода от проектного положения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941943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проектных решений при строительстве переходов через Байдарацкую губу</a:t>
            </a:r>
            <a:endParaRPr lang="ru-RU" dirty="0"/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1999" r="12445" b="23704"/>
          <a:stretch/>
        </p:blipFill>
        <p:spPr>
          <a:xfrm>
            <a:off x="27700" y="1757615"/>
            <a:ext cx="4452852" cy="2982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301240" y="4411980"/>
            <a:ext cx="815340" cy="33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27852" r="22334" b="9629"/>
          <a:stretch/>
        </p:blipFill>
        <p:spPr>
          <a:xfrm>
            <a:off x="4519730" y="1768669"/>
            <a:ext cx="4552543" cy="2960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20592" r="24333" b="25333"/>
          <a:stretch/>
        </p:blipFill>
        <p:spPr>
          <a:xfrm>
            <a:off x="1886880" y="834492"/>
            <a:ext cx="4179647" cy="2799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Овал 13"/>
          <p:cNvSpPr/>
          <p:nvPr/>
        </p:nvSpPr>
        <p:spPr>
          <a:xfrm>
            <a:off x="8019084" y="3138486"/>
            <a:ext cx="815340" cy="33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37512" y="3707974"/>
            <a:ext cx="815340" cy="33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23392" y="3302793"/>
            <a:ext cx="815340" cy="33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7440" y="4411980"/>
            <a:ext cx="815340" cy="33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8203" y="1768669"/>
            <a:ext cx="1101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нитка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75204" y="1768884"/>
            <a:ext cx="1101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нитка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00559" y="831148"/>
            <a:ext cx="1101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нитка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886880" y="2556033"/>
            <a:ext cx="1907073" cy="33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Морские участки газопровода. Байдарацкая губа.</a:t>
            </a:r>
            <a:br>
              <a:rPr lang="ru-RU" dirty="0" smtClean="0"/>
            </a:br>
            <a:r>
              <a:rPr lang="ru-RU" dirty="0" smtClean="0"/>
              <a:t>Отказ в претензионной работе и признании дефектов страховым случаем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893" b="9414"/>
          <a:stretch/>
        </p:blipFill>
        <p:spPr>
          <a:xfrm>
            <a:off x="75160" y="874790"/>
            <a:ext cx="2613660" cy="3784561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95708" y="3485826"/>
            <a:ext cx="2563251" cy="848719"/>
          </a:xfrm>
          <a:custGeom>
            <a:avLst/>
            <a:gdLst>
              <a:gd name="connsiteX0" fmla="*/ 30480 w 2194560"/>
              <a:gd name="connsiteY0" fmla="*/ 53340 h 678208"/>
              <a:gd name="connsiteX1" fmla="*/ 571500 w 2194560"/>
              <a:gd name="connsiteY1" fmla="*/ 45720 h 678208"/>
              <a:gd name="connsiteX2" fmla="*/ 624840 w 2194560"/>
              <a:gd name="connsiteY2" fmla="*/ 38100 h 678208"/>
              <a:gd name="connsiteX3" fmla="*/ 792480 w 2194560"/>
              <a:gd name="connsiteY3" fmla="*/ 30480 h 678208"/>
              <a:gd name="connsiteX4" fmla="*/ 906780 w 2194560"/>
              <a:gd name="connsiteY4" fmla="*/ 15240 h 678208"/>
              <a:gd name="connsiteX5" fmla="*/ 1440180 w 2194560"/>
              <a:gd name="connsiteY5" fmla="*/ 7620 h 678208"/>
              <a:gd name="connsiteX6" fmla="*/ 1737360 w 2194560"/>
              <a:gd name="connsiteY6" fmla="*/ 0 h 678208"/>
              <a:gd name="connsiteX7" fmla="*/ 2110740 w 2194560"/>
              <a:gd name="connsiteY7" fmla="*/ 7620 h 678208"/>
              <a:gd name="connsiteX8" fmla="*/ 2133600 w 2194560"/>
              <a:gd name="connsiteY8" fmla="*/ 30480 h 678208"/>
              <a:gd name="connsiteX9" fmla="*/ 2164080 w 2194560"/>
              <a:gd name="connsiteY9" fmla="*/ 76200 h 678208"/>
              <a:gd name="connsiteX10" fmla="*/ 2171700 w 2194560"/>
              <a:gd name="connsiteY10" fmla="*/ 114300 h 678208"/>
              <a:gd name="connsiteX11" fmla="*/ 2186940 w 2194560"/>
              <a:gd name="connsiteY11" fmla="*/ 144780 h 678208"/>
              <a:gd name="connsiteX12" fmla="*/ 2194560 w 2194560"/>
              <a:gd name="connsiteY12" fmla="*/ 205740 h 678208"/>
              <a:gd name="connsiteX13" fmla="*/ 2186940 w 2194560"/>
              <a:gd name="connsiteY13" fmla="*/ 388620 h 678208"/>
              <a:gd name="connsiteX14" fmla="*/ 2171700 w 2194560"/>
              <a:gd name="connsiteY14" fmla="*/ 434340 h 678208"/>
              <a:gd name="connsiteX15" fmla="*/ 2148840 w 2194560"/>
              <a:gd name="connsiteY15" fmla="*/ 495300 h 678208"/>
              <a:gd name="connsiteX16" fmla="*/ 2141220 w 2194560"/>
              <a:gd name="connsiteY16" fmla="*/ 525780 h 678208"/>
              <a:gd name="connsiteX17" fmla="*/ 2110740 w 2194560"/>
              <a:gd name="connsiteY17" fmla="*/ 571500 h 678208"/>
              <a:gd name="connsiteX18" fmla="*/ 2080260 w 2194560"/>
              <a:gd name="connsiteY18" fmla="*/ 601980 h 678208"/>
              <a:gd name="connsiteX19" fmla="*/ 2049780 w 2194560"/>
              <a:gd name="connsiteY19" fmla="*/ 624840 h 678208"/>
              <a:gd name="connsiteX20" fmla="*/ 2026920 w 2194560"/>
              <a:gd name="connsiteY20" fmla="*/ 632460 h 678208"/>
              <a:gd name="connsiteX21" fmla="*/ 1889760 w 2194560"/>
              <a:gd name="connsiteY21" fmla="*/ 647700 h 678208"/>
              <a:gd name="connsiteX22" fmla="*/ 1127760 w 2194560"/>
              <a:gd name="connsiteY22" fmla="*/ 662940 h 678208"/>
              <a:gd name="connsiteX23" fmla="*/ 1066800 w 2194560"/>
              <a:gd name="connsiteY23" fmla="*/ 670560 h 678208"/>
              <a:gd name="connsiteX24" fmla="*/ 167640 w 2194560"/>
              <a:gd name="connsiteY24" fmla="*/ 662940 h 678208"/>
              <a:gd name="connsiteX25" fmla="*/ 91440 w 2194560"/>
              <a:gd name="connsiteY25" fmla="*/ 624840 h 678208"/>
              <a:gd name="connsiteX26" fmla="*/ 68580 w 2194560"/>
              <a:gd name="connsiteY26" fmla="*/ 617220 h 678208"/>
              <a:gd name="connsiteX27" fmla="*/ 22860 w 2194560"/>
              <a:gd name="connsiteY27" fmla="*/ 586740 h 678208"/>
              <a:gd name="connsiteX28" fmla="*/ 0 w 2194560"/>
              <a:gd name="connsiteY28" fmla="*/ 495300 h 678208"/>
              <a:gd name="connsiteX29" fmla="*/ 7620 w 2194560"/>
              <a:gd name="connsiteY29" fmla="*/ 304800 h 678208"/>
              <a:gd name="connsiteX30" fmla="*/ 15240 w 2194560"/>
              <a:gd name="connsiteY30" fmla="*/ 259080 h 678208"/>
              <a:gd name="connsiteX31" fmla="*/ 22860 w 2194560"/>
              <a:gd name="connsiteY31" fmla="*/ 114300 h 678208"/>
              <a:gd name="connsiteX32" fmla="*/ 38100 w 2194560"/>
              <a:gd name="connsiteY32" fmla="*/ 83820 h 678208"/>
              <a:gd name="connsiteX33" fmla="*/ 91440 w 2194560"/>
              <a:gd name="connsiteY33" fmla="*/ 53340 h 67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4560" h="678208">
                <a:moveTo>
                  <a:pt x="30480" y="53340"/>
                </a:moveTo>
                <a:lnTo>
                  <a:pt x="571500" y="45720"/>
                </a:lnTo>
                <a:cubicBezTo>
                  <a:pt x="589455" y="45260"/>
                  <a:pt x="606922" y="39336"/>
                  <a:pt x="624840" y="38100"/>
                </a:cubicBezTo>
                <a:cubicBezTo>
                  <a:pt x="680645" y="34251"/>
                  <a:pt x="736600" y="33020"/>
                  <a:pt x="792480" y="30480"/>
                </a:cubicBezTo>
                <a:cubicBezTo>
                  <a:pt x="807522" y="28331"/>
                  <a:pt x="894778" y="15548"/>
                  <a:pt x="906780" y="15240"/>
                </a:cubicBezTo>
                <a:cubicBezTo>
                  <a:pt x="1084540" y="10682"/>
                  <a:pt x="1262392" y="10882"/>
                  <a:pt x="1440180" y="7620"/>
                </a:cubicBezTo>
                <a:lnTo>
                  <a:pt x="1737360" y="0"/>
                </a:lnTo>
                <a:cubicBezTo>
                  <a:pt x="1861820" y="2540"/>
                  <a:pt x="1986621" y="-1928"/>
                  <a:pt x="2110740" y="7620"/>
                </a:cubicBezTo>
                <a:cubicBezTo>
                  <a:pt x="2121485" y="8447"/>
                  <a:pt x="2126984" y="21974"/>
                  <a:pt x="2133600" y="30480"/>
                </a:cubicBezTo>
                <a:cubicBezTo>
                  <a:pt x="2144845" y="44938"/>
                  <a:pt x="2164080" y="76200"/>
                  <a:pt x="2164080" y="76200"/>
                </a:cubicBezTo>
                <a:cubicBezTo>
                  <a:pt x="2166620" y="88900"/>
                  <a:pt x="2167604" y="102013"/>
                  <a:pt x="2171700" y="114300"/>
                </a:cubicBezTo>
                <a:cubicBezTo>
                  <a:pt x="2175292" y="125076"/>
                  <a:pt x="2184185" y="133760"/>
                  <a:pt x="2186940" y="144780"/>
                </a:cubicBezTo>
                <a:cubicBezTo>
                  <a:pt x="2191907" y="164647"/>
                  <a:pt x="2192020" y="185420"/>
                  <a:pt x="2194560" y="205740"/>
                </a:cubicBezTo>
                <a:cubicBezTo>
                  <a:pt x="2192020" y="266700"/>
                  <a:pt x="2193011" y="327910"/>
                  <a:pt x="2186940" y="388620"/>
                </a:cubicBezTo>
                <a:cubicBezTo>
                  <a:pt x="2185342" y="404605"/>
                  <a:pt x="2175596" y="418755"/>
                  <a:pt x="2171700" y="434340"/>
                </a:cubicBezTo>
                <a:cubicBezTo>
                  <a:pt x="2152141" y="512577"/>
                  <a:pt x="2178725" y="415606"/>
                  <a:pt x="2148840" y="495300"/>
                </a:cubicBezTo>
                <a:cubicBezTo>
                  <a:pt x="2145163" y="505106"/>
                  <a:pt x="2145904" y="516413"/>
                  <a:pt x="2141220" y="525780"/>
                </a:cubicBezTo>
                <a:cubicBezTo>
                  <a:pt x="2133029" y="542163"/>
                  <a:pt x="2116532" y="554124"/>
                  <a:pt x="2110740" y="571500"/>
                </a:cubicBezTo>
                <a:cubicBezTo>
                  <a:pt x="2100580" y="601980"/>
                  <a:pt x="2110740" y="591820"/>
                  <a:pt x="2080260" y="601980"/>
                </a:cubicBezTo>
                <a:cubicBezTo>
                  <a:pt x="2070100" y="609600"/>
                  <a:pt x="2060807" y="618539"/>
                  <a:pt x="2049780" y="624840"/>
                </a:cubicBezTo>
                <a:cubicBezTo>
                  <a:pt x="2042806" y="628825"/>
                  <a:pt x="2034643" y="630253"/>
                  <a:pt x="2026920" y="632460"/>
                </a:cubicBezTo>
                <a:cubicBezTo>
                  <a:pt x="1972698" y="647952"/>
                  <a:pt x="1969970" y="641971"/>
                  <a:pt x="1889760" y="647700"/>
                </a:cubicBezTo>
                <a:cubicBezTo>
                  <a:pt x="1621491" y="714767"/>
                  <a:pt x="1898092" y="648126"/>
                  <a:pt x="1127760" y="662940"/>
                </a:cubicBezTo>
                <a:cubicBezTo>
                  <a:pt x="1107286" y="663334"/>
                  <a:pt x="1087120" y="668020"/>
                  <a:pt x="1066800" y="670560"/>
                </a:cubicBezTo>
                <a:lnTo>
                  <a:pt x="167640" y="662940"/>
                </a:lnTo>
                <a:cubicBezTo>
                  <a:pt x="122220" y="662195"/>
                  <a:pt x="140925" y="641335"/>
                  <a:pt x="91440" y="624840"/>
                </a:cubicBezTo>
                <a:cubicBezTo>
                  <a:pt x="83820" y="622300"/>
                  <a:pt x="75601" y="621121"/>
                  <a:pt x="68580" y="617220"/>
                </a:cubicBezTo>
                <a:cubicBezTo>
                  <a:pt x="52569" y="608325"/>
                  <a:pt x="22860" y="586740"/>
                  <a:pt x="22860" y="586740"/>
                </a:cubicBezTo>
                <a:cubicBezTo>
                  <a:pt x="2734" y="526363"/>
                  <a:pt x="10261" y="556866"/>
                  <a:pt x="0" y="495300"/>
                </a:cubicBezTo>
                <a:cubicBezTo>
                  <a:pt x="2540" y="431800"/>
                  <a:pt x="3528" y="368219"/>
                  <a:pt x="7620" y="304800"/>
                </a:cubicBezTo>
                <a:cubicBezTo>
                  <a:pt x="8615" y="289382"/>
                  <a:pt x="14008" y="274481"/>
                  <a:pt x="15240" y="259080"/>
                </a:cubicBezTo>
                <a:cubicBezTo>
                  <a:pt x="19094" y="210907"/>
                  <a:pt x="16609" y="162221"/>
                  <a:pt x="22860" y="114300"/>
                </a:cubicBezTo>
                <a:cubicBezTo>
                  <a:pt x="24329" y="103036"/>
                  <a:pt x="30068" y="91852"/>
                  <a:pt x="38100" y="83820"/>
                </a:cubicBezTo>
                <a:cubicBezTo>
                  <a:pt x="69989" y="51931"/>
                  <a:pt x="67715" y="53340"/>
                  <a:pt x="91440" y="533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08" y="861669"/>
            <a:ext cx="2588403" cy="37735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980" y="3310601"/>
            <a:ext cx="2594331" cy="1426135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>
            <a:off x="2818980" y="3402344"/>
            <a:ext cx="2594331" cy="759261"/>
          </a:xfrm>
          <a:custGeom>
            <a:avLst/>
            <a:gdLst>
              <a:gd name="connsiteX0" fmla="*/ 30480 w 2194560"/>
              <a:gd name="connsiteY0" fmla="*/ 53340 h 678208"/>
              <a:gd name="connsiteX1" fmla="*/ 571500 w 2194560"/>
              <a:gd name="connsiteY1" fmla="*/ 45720 h 678208"/>
              <a:gd name="connsiteX2" fmla="*/ 624840 w 2194560"/>
              <a:gd name="connsiteY2" fmla="*/ 38100 h 678208"/>
              <a:gd name="connsiteX3" fmla="*/ 792480 w 2194560"/>
              <a:gd name="connsiteY3" fmla="*/ 30480 h 678208"/>
              <a:gd name="connsiteX4" fmla="*/ 906780 w 2194560"/>
              <a:gd name="connsiteY4" fmla="*/ 15240 h 678208"/>
              <a:gd name="connsiteX5" fmla="*/ 1440180 w 2194560"/>
              <a:gd name="connsiteY5" fmla="*/ 7620 h 678208"/>
              <a:gd name="connsiteX6" fmla="*/ 1737360 w 2194560"/>
              <a:gd name="connsiteY6" fmla="*/ 0 h 678208"/>
              <a:gd name="connsiteX7" fmla="*/ 2110740 w 2194560"/>
              <a:gd name="connsiteY7" fmla="*/ 7620 h 678208"/>
              <a:gd name="connsiteX8" fmla="*/ 2133600 w 2194560"/>
              <a:gd name="connsiteY8" fmla="*/ 30480 h 678208"/>
              <a:gd name="connsiteX9" fmla="*/ 2164080 w 2194560"/>
              <a:gd name="connsiteY9" fmla="*/ 76200 h 678208"/>
              <a:gd name="connsiteX10" fmla="*/ 2171700 w 2194560"/>
              <a:gd name="connsiteY10" fmla="*/ 114300 h 678208"/>
              <a:gd name="connsiteX11" fmla="*/ 2186940 w 2194560"/>
              <a:gd name="connsiteY11" fmla="*/ 144780 h 678208"/>
              <a:gd name="connsiteX12" fmla="*/ 2194560 w 2194560"/>
              <a:gd name="connsiteY12" fmla="*/ 205740 h 678208"/>
              <a:gd name="connsiteX13" fmla="*/ 2186940 w 2194560"/>
              <a:gd name="connsiteY13" fmla="*/ 388620 h 678208"/>
              <a:gd name="connsiteX14" fmla="*/ 2171700 w 2194560"/>
              <a:gd name="connsiteY14" fmla="*/ 434340 h 678208"/>
              <a:gd name="connsiteX15" fmla="*/ 2148840 w 2194560"/>
              <a:gd name="connsiteY15" fmla="*/ 495300 h 678208"/>
              <a:gd name="connsiteX16" fmla="*/ 2141220 w 2194560"/>
              <a:gd name="connsiteY16" fmla="*/ 525780 h 678208"/>
              <a:gd name="connsiteX17" fmla="*/ 2110740 w 2194560"/>
              <a:gd name="connsiteY17" fmla="*/ 571500 h 678208"/>
              <a:gd name="connsiteX18" fmla="*/ 2080260 w 2194560"/>
              <a:gd name="connsiteY18" fmla="*/ 601980 h 678208"/>
              <a:gd name="connsiteX19" fmla="*/ 2049780 w 2194560"/>
              <a:gd name="connsiteY19" fmla="*/ 624840 h 678208"/>
              <a:gd name="connsiteX20" fmla="*/ 2026920 w 2194560"/>
              <a:gd name="connsiteY20" fmla="*/ 632460 h 678208"/>
              <a:gd name="connsiteX21" fmla="*/ 1889760 w 2194560"/>
              <a:gd name="connsiteY21" fmla="*/ 647700 h 678208"/>
              <a:gd name="connsiteX22" fmla="*/ 1127760 w 2194560"/>
              <a:gd name="connsiteY22" fmla="*/ 662940 h 678208"/>
              <a:gd name="connsiteX23" fmla="*/ 1066800 w 2194560"/>
              <a:gd name="connsiteY23" fmla="*/ 670560 h 678208"/>
              <a:gd name="connsiteX24" fmla="*/ 167640 w 2194560"/>
              <a:gd name="connsiteY24" fmla="*/ 662940 h 678208"/>
              <a:gd name="connsiteX25" fmla="*/ 91440 w 2194560"/>
              <a:gd name="connsiteY25" fmla="*/ 624840 h 678208"/>
              <a:gd name="connsiteX26" fmla="*/ 68580 w 2194560"/>
              <a:gd name="connsiteY26" fmla="*/ 617220 h 678208"/>
              <a:gd name="connsiteX27" fmla="*/ 22860 w 2194560"/>
              <a:gd name="connsiteY27" fmla="*/ 586740 h 678208"/>
              <a:gd name="connsiteX28" fmla="*/ 0 w 2194560"/>
              <a:gd name="connsiteY28" fmla="*/ 495300 h 678208"/>
              <a:gd name="connsiteX29" fmla="*/ 7620 w 2194560"/>
              <a:gd name="connsiteY29" fmla="*/ 304800 h 678208"/>
              <a:gd name="connsiteX30" fmla="*/ 15240 w 2194560"/>
              <a:gd name="connsiteY30" fmla="*/ 259080 h 678208"/>
              <a:gd name="connsiteX31" fmla="*/ 22860 w 2194560"/>
              <a:gd name="connsiteY31" fmla="*/ 114300 h 678208"/>
              <a:gd name="connsiteX32" fmla="*/ 38100 w 2194560"/>
              <a:gd name="connsiteY32" fmla="*/ 83820 h 678208"/>
              <a:gd name="connsiteX33" fmla="*/ 91440 w 2194560"/>
              <a:gd name="connsiteY33" fmla="*/ 53340 h 67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4560" h="678208">
                <a:moveTo>
                  <a:pt x="30480" y="53340"/>
                </a:moveTo>
                <a:lnTo>
                  <a:pt x="571500" y="45720"/>
                </a:lnTo>
                <a:cubicBezTo>
                  <a:pt x="589455" y="45260"/>
                  <a:pt x="606922" y="39336"/>
                  <a:pt x="624840" y="38100"/>
                </a:cubicBezTo>
                <a:cubicBezTo>
                  <a:pt x="680645" y="34251"/>
                  <a:pt x="736600" y="33020"/>
                  <a:pt x="792480" y="30480"/>
                </a:cubicBezTo>
                <a:cubicBezTo>
                  <a:pt x="807522" y="28331"/>
                  <a:pt x="894778" y="15548"/>
                  <a:pt x="906780" y="15240"/>
                </a:cubicBezTo>
                <a:cubicBezTo>
                  <a:pt x="1084540" y="10682"/>
                  <a:pt x="1262392" y="10882"/>
                  <a:pt x="1440180" y="7620"/>
                </a:cubicBezTo>
                <a:lnTo>
                  <a:pt x="1737360" y="0"/>
                </a:lnTo>
                <a:cubicBezTo>
                  <a:pt x="1861820" y="2540"/>
                  <a:pt x="1986621" y="-1928"/>
                  <a:pt x="2110740" y="7620"/>
                </a:cubicBezTo>
                <a:cubicBezTo>
                  <a:pt x="2121485" y="8447"/>
                  <a:pt x="2126984" y="21974"/>
                  <a:pt x="2133600" y="30480"/>
                </a:cubicBezTo>
                <a:cubicBezTo>
                  <a:pt x="2144845" y="44938"/>
                  <a:pt x="2164080" y="76200"/>
                  <a:pt x="2164080" y="76200"/>
                </a:cubicBezTo>
                <a:cubicBezTo>
                  <a:pt x="2166620" y="88900"/>
                  <a:pt x="2167604" y="102013"/>
                  <a:pt x="2171700" y="114300"/>
                </a:cubicBezTo>
                <a:cubicBezTo>
                  <a:pt x="2175292" y="125076"/>
                  <a:pt x="2184185" y="133760"/>
                  <a:pt x="2186940" y="144780"/>
                </a:cubicBezTo>
                <a:cubicBezTo>
                  <a:pt x="2191907" y="164647"/>
                  <a:pt x="2192020" y="185420"/>
                  <a:pt x="2194560" y="205740"/>
                </a:cubicBezTo>
                <a:cubicBezTo>
                  <a:pt x="2192020" y="266700"/>
                  <a:pt x="2193011" y="327910"/>
                  <a:pt x="2186940" y="388620"/>
                </a:cubicBezTo>
                <a:cubicBezTo>
                  <a:pt x="2185342" y="404605"/>
                  <a:pt x="2175596" y="418755"/>
                  <a:pt x="2171700" y="434340"/>
                </a:cubicBezTo>
                <a:cubicBezTo>
                  <a:pt x="2152141" y="512577"/>
                  <a:pt x="2178725" y="415606"/>
                  <a:pt x="2148840" y="495300"/>
                </a:cubicBezTo>
                <a:cubicBezTo>
                  <a:pt x="2145163" y="505106"/>
                  <a:pt x="2145904" y="516413"/>
                  <a:pt x="2141220" y="525780"/>
                </a:cubicBezTo>
                <a:cubicBezTo>
                  <a:pt x="2133029" y="542163"/>
                  <a:pt x="2116532" y="554124"/>
                  <a:pt x="2110740" y="571500"/>
                </a:cubicBezTo>
                <a:cubicBezTo>
                  <a:pt x="2100580" y="601980"/>
                  <a:pt x="2110740" y="591820"/>
                  <a:pt x="2080260" y="601980"/>
                </a:cubicBezTo>
                <a:cubicBezTo>
                  <a:pt x="2070100" y="609600"/>
                  <a:pt x="2060807" y="618539"/>
                  <a:pt x="2049780" y="624840"/>
                </a:cubicBezTo>
                <a:cubicBezTo>
                  <a:pt x="2042806" y="628825"/>
                  <a:pt x="2034643" y="630253"/>
                  <a:pt x="2026920" y="632460"/>
                </a:cubicBezTo>
                <a:cubicBezTo>
                  <a:pt x="1972698" y="647952"/>
                  <a:pt x="1969970" y="641971"/>
                  <a:pt x="1889760" y="647700"/>
                </a:cubicBezTo>
                <a:cubicBezTo>
                  <a:pt x="1621491" y="714767"/>
                  <a:pt x="1898092" y="648126"/>
                  <a:pt x="1127760" y="662940"/>
                </a:cubicBezTo>
                <a:cubicBezTo>
                  <a:pt x="1107286" y="663334"/>
                  <a:pt x="1087120" y="668020"/>
                  <a:pt x="1066800" y="670560"/>
                </a:cubicBezTo>
                <a:lnTo>
                  <a:pt x="167640" y="662940"/>
                </a:lnTo>
                <a:cubicBezTo>
                  <a:pt x="122220" y="662195"/>
                  <a:pt x="140925" y="641335"/>
                  <a:pt x="91440" y="624840"/>
                </a:cubicBezTo>
                <a:cubicBezTo>
                  <a:pt x="83820" y="622300"/>
                  <a:pt x="75601" y="621121"/>
                  <a:pt x="68580" y="617220"/>
                </a:cubicBezTo>
                <a:cubicBezTo>
                  <a:pt x="52569" y="608325"/>
                  <a:pt x="22860" y="586740"/>
                  <a:pt x="22860" y="586740"/>
                </a:cubicBezTo>
                <a:cubicBezTo>
                  <a:pt x="2734" y="526363"/>
                  <a:pt x="10261" y="556866"/>
                  <a:pt x="0" y="495300"/>
                </a:cubicBezTo>
                <a:cubicBezTo>
                  <a:pt x="2540" y="431800"/>
                  <a:pt x="3528" y="368219"/>
                  <a:pt x="7620" y="304800"/>
                </a:cubicBezTo>
                <a:cubicBezTo>
                  <a:pt x="8615" y="289382"/>
                  <a:pt x="14008" y="274481"/>
                  <a:pt x="15240" y="259080"/>
                </a:cubicBezTo>
                <a:cubicBezTo>
                  <a:pt x="19094" y="210907"/>
                  <a:pt x="16609" y="162221"/>
                  <a:pt x="22860" y="114300"/>
                </a:cubicBezTo>
                <a:cubicBezTo>
                  <a:pt x="24329" y="103036"/>
                  <a:pt x="30068" y="91852"/>
                  <a:pt x="38100" y="83820"/>
                </a:cubicBezTo>
                <a:cubicBezTo>
                  <a:pt x="69989" y="51931"/>
                  <a:pt x="67715" y="53340"/>
                  <a:pt x="91440" y="533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070" y="888278"/>
            <a:ext cx="2623673" cy="38168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904" y="2888729"/>
            <a:ext cx="2623673" cy="128435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1513" y="3663915"/>
            <a:ext cx="3151638" cy="1064158"/>
          </a:xfrm>
          <a:prstGeom prst="rect">
            <a:avLst/>
          </a:prstGeom>
        </p:spPr>
      </p:pic>
      <p:sp>
        <p:nvSpPr>
          <p:cNvPr id="31" name="Полилиния 30"/>
          <p:cNvSpPr/>
          <p:nvPr/>
        </p:nvSpPr>
        <p:spPr>
          <a:xfrm>
            <a:off x="5718111" y="3644037"/>
            <a:ext cx="3126466" cy="759261"/>
          </a:xfrm>
          <a:custGeom>
            <a:avLst/>
            <a:gdLst>
              <a:gd name="connsiteX0" fmla="*/ 30480 w 2194560"/>
              <a:gd name="connsiteY0" fmla="*/ 53340 h 678208"/>
              <a:gd name="connsiteX1" fmla="*/ 571500 w 2194560"/>
              <a:gd name="connsiteY1" fmla="*/ 45720 h 678208"/>
              <a:gd name="connsiteX2" fmla="*/ 624840 w 2194560"/>
              <a:gd name="connsiteY2" fmla="*/ 38100 h 678208"/>
              <a:gd name="connsiteX3" fmla="*/ 792480 w 2194560"/>
              <a:gd name="connsiteY3" fmla="*/ 30480 h 678208"/>
              <a:gd name="connsiteX4" fmla="*/ 906780 w 2194560"/>
              <a:gd name="connsiteY4" fmla="*/ 15240 h 678208"/>
              <a:gd name="connsiteX5" fmla="*/ 1440180 w 2194560"/>
              <a:gd name="connsiteY5" fmla="*/ 7620 h 678208"/>
              <a:gd name="connsiteX6" fmla="*/ 1737360 w 2194560"/>
              <a:gd name="connsiteY6" fmla="*/ 0 h 678208"/>
              <a:gd name="connsiteX7" fmla="*/ 2110740 w 2194560"/>
              <a:gd name="connsiteY7" fmla="*/ 7620 h 678208"/>
              <a:gd name="connsiteX8" fmla="*/ 2133600 w 2194560"/>
              <a:gd name="connsiteY8" fmla="*/ 30480 h 678208"/>
              <a:gd name="connsiteX9" fmla="*/ 2164080 w 2194560"/>
              <a:gd name="connsiteY9" fmla="*/ 76200 h 678208"/>
              <a:gd name="connsiteX10" fmla="*/ 2171700 w 2194560"/>
              <a:gd name="connsiteY10" fmla="*/ 114300 h 678208"/>
              <a:gd name="connsiteX11" fmla="*/ 2186940 w 2194560"/>
              <a:gd name="connsiteY11" fmla="*/ 144780 h 678208"/>
              <a:gd name="connsiteX12" fmla="*/ 2194560 w 2194560"/>
              <a:gd name="connsiteY12" fmla="*/ 205740 h 678208"/>
              <a:gd name="connsiteX13" fmla="*/ 2186940 w 2194560"/>
              <a:gd name="connsiteY13" fmla="*/ 388620 h 678208"/>
              <a:gd name="connsiteX14" fmla="*/ 2171700 w 2194560"/>
              <a:gd name="connsiteY14" fmla="*/ 434340 h 678208"/>
              <a:gd name="connsiteX15" fmla="*/ 2148840 w 2194560"/>
              <a:gd name="connsiteY15" fmla="*/ 495300 h 678208"/>
              <a:gd name="connsiteX16" fmla="*/ 2141220 w 2194560"/>
              <a:gd name="connsiteY16" fmla="*/ 525780 h 678208"/>
              <a:gd name="connsiteX17" fmla="*/ 2110740 w 2194560"/>
              <a:gd name="connsiteY17" fmla="*/ 571500 h 678208"/>
              <a:gd name="connsiteX18" fmla="*/ 2080260 w 2194560"/>
              <a:gd name="connsiteY18" fmla="*/ 601980 h 678208"/>
              <a:gd name="connsiteX19" fmla="*/ 2049780 w 2194560"/>
              <a:gd name="connsiteY19" fmla="*/ 624840 h 678208"/>
              <a:gd name="connsiteX20" fmla="*/ 2026920 w 2194560"/>
              <a:gd name="connsiteY20" fmla="*/ 632460 h 678208"/>
              <a:gd name="connsiteX21" fmla="*/ 1889760 w 2194560"/>
              <a:gd name="connsiteY21" fmla="*/ 647700 h 678208"/>
              <a:gd name="connsiteX22" fmla="*/ 1127760 w 2194560"/>
              <a:gd name="connsiteY22" fmla="*/ 662940 h 678208"/>
              <a:gd name="connsiteX23" fmla="*/ 1066800 w 2194560"/>
              <a:gd name="connsiteY23" fmla="*/ 670560 h 678208"/>
              <a:gd name="connsiteX24" fmla="*/ 167640 w 2194560"/>
              <a:gd name="connsiteY24" fmla="*/ 662940 h 678208"/>
              <a:gd name="connsiteX25" fmla="*/ 91440 w 2194560"/>
              <a:gd name="connsiteY25" fmla="*/ 624840 h 678208"/>
              <a:gd name="connsiteX26" fmla="*/ 68580 w 2194560"/>
              <a:gd name="connsiteY26" fmla="*/ 617220 h 678208"/>
              <a:gd name="connsiteX27" fmla="*/ 22860 w 2194560"/>
              <a:gd name="connsiteY27" fmla="*/ 586740 h 678208"/>
              <a:gd name="connsiteX28" fmla="*/ 0 w 2194560"/>
              <a:gd name="connsiteY28" fmla="*/ 495300 h 678208"/>
              <a:gd name="connsiteX29" fmla="*/ 7620 w 2194560"/>
              <a:gd name="connsiteY29" fmla="*/ 304800 h 678208"/>
              <a:gd name="connsiteX30" fmla="*/ 15240 w 2194560"/>
              <a:gd name="connsiteY30" fmla="*/ 259080 h 678208"/>
              <a:gd name="connsiteX31" fmla="*/ 22860 w 2194560"/>
              <a:gd name="connsiteY31" fmla="*/ 114300 h 678208"/>
              <a:gd name="connsiteX32" fmla="*/ 38100 w 2194560"/>
              <a:gd name="connsiteY32" fmla="*/ 83820 h 678208"/>
              <a:gd name="connsiteX33" fmla="*/ 91440 w 2194560"/>
              <a:gd name="connsiteY33" fmla="*/ 53340 h 67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94560" h="678208">
                <a:moveTo>
                  <a:pt x="30480" y="53340"/>
                </a:moveTo>
                <a:lnTo>
                  <a:pt x="571500" y="45720"/>
                </a:lnTo>
                <a:cubicBezTo>
                  <a:pt x="589455" y="45260"/>
                  <a:pt x="606922" y="39336"/>
                  <a:pt x="624840" y="38100"/>
                </a:cubicBezTo>
                <a:cubicBezTo>
                  <a:pt x="680645" y="34251"/>
                  <a:pt x="736600" y="33020"/>
                  <a:pt x="792480" y="30480"/>
                </a:cubicBezTo>
                <a:cubicBezTo>
                  <a:pt x="807522" y="28331"/>
                  <a:pt x="894778" y="15548"/>
                  <a:pt x="906780" y="15240"/>
                </a:cubicBezTo>
                <a:cubicBezTo>
                  <a:pt x="1084540" y="10682"/>
                  <a:pt x="1262392" y="10882"/>
                  <a:pt x="1440180" y="7620"/>
                </a:cubicBezTo>
                <a:lnTo>
                  <a:pt x="1737360" y="0"/>
                </a:lnTo>
                <a:cubicBezTo>
                  <a:pt x="1861820" y="2540"/>
                  <a:pt x="1986621" y="-1928"/>
                  <a:pt x="2110740" y="7620"/>
                </a:cubicBezTo>
                <a:cubicBezTo>
                  <a:pt x="2121485" y="8447"/>
                  <a:pt x="2126984" y="21974"/>
                  <a:pt x="2133600" y="30480"/>
                </a:cubicBezTo>
                <a:cubicBezTo>
                  <a:pt x="2144845" y="44938"/>
                  <a:pt x="2164080" y="76200"/>
                  <a:pt x="2164080" y="76200"/>
                </a:cubicBezTo>
                <a:cubicBezTo>
                  <a:pt x="2166620" y="88900"/>
                  <a:pt x="2167604" y="102013"/>
                  <a:pt x="2171700" y="114300"/>
                </a:cubicBezTo>
                <a:cubicBezTo>
                  <a:pt x="2175292" y="125076"/>
                  <a:pt x="2184185" y="133760"/>
                  <a:pt x="2186940" y="144780"/>
                </a:cubicBezTo>
                <a:cubicBezTo>
                  <a:pt x="2191907" y="164647"/>
                  <a:pt x="2192020" y="185420"/>
                  <a:pt x="2194560" y="205740"/>
                </a:cubicBezTo>
                <a:cubicBezTo>
                  <a:pt x="2192020" y="266700"/>
                  <a:pt x="2193011" y="327910"/>
                  <a:pt x="2186940" y="388620"/>
                </a:cubicBezTo>
                <a:cubicBezTo>
                  <a:pt x="2185342" y="404605"/>
                  <a:pt x="2175596" y="418755"/>
                  <a:pt x="2171700" y="434340"/>
                </a:cubicBezTo>
                <a:cubicBezTo>
                  <a:pt x="2152141" y="512577"/>
                  <a:pt x="2178725" y="415606"/>
                  <a:pt x="2148840" y="495300"/>
                </a:cubicBezTo>
                <a:cubicBezTo>
                  <a:pt x="2145163" y="505106"/>
                  <a:pt x="2145904" y="516413"/>
                  <a:pt x="2141220" y="525780"/>
                </a:cubicBezTo>
                <a:cubicBezTo>
                  <a:pt x="2133029" y="542163"/>
                  <a:pt x="2116532" y="554124"/>
                  <a:pt x="2110740" y="571500"/>
                </a:cubicBezTo>
                <a:cubicBezTo>
                  <a:pt x="2100580" y="601980"/>
                  <a:pt x="2110740" y="591820"/>
                  <a:pt x="2080260" y="601980"/>
                </a:cubicBezTo>
                <a:cubicBezTo>
                  <a:pt x="2070100" y="609600"/>
                  <a:pt x="2060807" y="618539"/>
                  <a:pt x="2049780" y="624840"/>
                </a:cubicBezTo>
                <a:cubicBezTo>
                  <a:pt x="2042806" y="628825"/>
                  <a:pt x="2034643" y="630253"/>
                  <a:pt x="2026920" y="632460"/>
                </a:cubicBezTo>
                <a:cubicBezTo>
                  <a:pt x="1972698" y="647952"/>
                  <a:pt x="1969970" y="641971"/>
                  <a:pt x="1889760" y="647700"/>
                </a:cubicBezTo>
                <a:cubicBezTo>
                  <a:pt x="1621491" y="714767"/>
                  <a:pt x="1898092" y="648126"/>
                  <a:pt x="1127760" y="662940"/>
                </a:cubicBezTo>
                <a:cubicBezTo>
                  <a:pt x="1107286" y="663334"/>
                  <a:pt x="1087120" y="668020"/>
                  <a:pt x="1066800" y="670560"/>
                </a:cubicBezTo>
                <a:lnTo>
                  <a:pt x="167640" y="662940"/>
                </a:lnTo>
                <a:cubicBezTo>
                  <a:pt x="122220" y="662195"/>
                  <a:pt x="140925" y="641335"/>
                  <a:pt x="91440" y="624840"/>
                </a:cubicBezTo>
                <a:cubicBezTo>
                  <a:pt x="83820" y="622300"/>
                  <a:pt x="75601" y="621121"/>
                  <a:pt x="68580" y="617220"/>
                </a:cubicBezTo>
                <a:cubicBezTo>
                  <a:pt x="52569" y="608325"/>
                  <a:pt x="22860" y="586740"/>
                  <a:pt x="22860" y="586740"/>
                </a:cubicBezTo>
                <a:cubicBezTo>
                  <a:pt x="2734" y="526363"/>
                  <a:pt x="10261" y="556866"/>
                  <a:pt x="0" y="495300"/>
                </a:cubicBezTo>
                <a:cubicBezTo>
                  <a:pt x="2540" y="431800"/>
                  <a:pt x="3528" y="368219"/>
                  <a:pt x="7620" y="304800"/>
                </a:cubicBezTo>
                <a:cubicBezTo>
                  <a:pt x="8615" y="289382"/>
                  <a:pt x="14008" y="274481"/>
                  <a:pt x="15240" y="259080"/>
                </a:cubicBezTo>
                <a:cubicBezTo>
                  <a:pt x="19094" y="210907"/>
                  <a:pt x="16609" y="162221"/>
                  <a:pt x="22860" y="114300"/>
                </a:cubicBezTo>
                <a:cubicBezTo>
                  <a:pt x="24329" y="103036"/>
                  <a:pt x="30068" y="91852"/>
                  <a:pt x="38100" y="83820"/>
                </a:cubicBezTo>
                <a:cubicBezTo>
                  <a:pt x="69989" y="51931"/>
                  <a:pt x="67715" y="53340"/>
                  <a:pt x="91440" y="533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1386028" y="146070"/>
            <a:ext cx="7321551" cy="635353"/>
          </a:xfrm>
          <a:prstGeom prst="rect">
            <a:avLst/>
          </a:prstGeom>
        </p:spPr>
        <p:txBody>
          <a:bodyPr anchor="b"/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Невыполнение предписаний строительного контроля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4703047"/>
            <a:ext cx="7846232" cy="548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7334" t="16444" r="26082" b="6371"/>
          <a:stretch/>
        </p:blipFill>
        <p:spPr>
          <a:xfrm>
            <a:off x="0" y="1142574"/>
            <a:ext cx="4800600" cy="3130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167" t="14963" r="25917" b="61333"/>
          <a:stretch/>
        </p:blipFill>
        <p:spPr>
          <a:xfrm>
            <a:off x="4670335" y="3811657"/>
            <a:ext cx="4473665" cy="891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7000" t="16000" r="25500" b="7259"/>
          <a:stretch/>
        </p:blipFill>
        <p:spPr>
          <a:xfrm>
            <a:off x="4669611" y="950720"/>
            <a:ext cx="4473665" cy="28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38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/>
              <a:t>Дефекты подводных переходов</a:t>
            </a:r>
            <a:endParaRPr lang="ru-RU" sz="2000" dirty="0"/>
          </a:p>
        </p:txBody>
      </p:sp>
      <p:sp>
        <p:nvSpPr>
          <p:cNvPr id="6" name="Текст 11"/>
          <p:cNvSpPr txBox="1">
            <a:spLocks/>
          </p:cNvSpPr>
          <p:nvPr/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ПРОБЛЕМА</a:t>
            </a:r>
          </a:p>
          <a:p>
            <a:r>
              <a:rPr lang="ru-RU" sz="2000" b="1" dirty="0" smtClean="0"/>
              <a:t>ПОВРЕЖДЕНИЕ ДЮКЕРА ПОДВОДНОГО ПЕРЕХОДА ПРИ ННБ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813" y="2292290"/>
            <a:ext cx="8764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Строительство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МГ «Ухта-Торжок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»,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«Ухта-Торжок </a:t>
            </a: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II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endParaRPr lang="ru-RU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tabLst>
                <a:tab pos="447675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период 2012-2017 годы:</a:t>
            </a:r>
          </a:p>
          <a:p>
            <a:pPr>
              <a:tabLst>
                <a:tab pos="4476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Общее количество подводных переходов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выполненных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методом ННБ – 7 ниток.</a:t>
            </a:r>
          </a:p>
          <a:p>
            <a:pPr>
              <a:tabLst>
                <a:tab pos="447675" algn="l"/>
              </a:tabLst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	После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протягивания рабочей плети трубопровода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 всех участках выявлено повреждение изоляционного покрытия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7059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Некачественные изыскания при проектировании строительства </a:t>
            </a:r>
            <a:br>
              <a:rPr lang="ru-RU" dirty="0" smtClean="0"/>
            </a:br>
            <a:r>
              <a:rPr lang="ru-RU" dirty="0" smtClean="0"/>
              <a:t>подводного перехода через р. </a:t>
            </a:r>
            <a:r>
              <a:rPr lang="ru-RU" dirty="0" err="1" smtClean="0"/>
              <a:t>Вымь</a:t>
            </a:r>
            <a:endParaRPr lang="ru-RU" dirty="0"/>
          </a:p>
        </p:txBody>
      </p:sp>
      <p:sp>
        <p:nvSpPr>
          <p:cNvPr id="2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417" t="31556" r="20083" b="30815"/>
          <a:stretch/>
        </p:blipFill>
        <p:spPr>
          <a:xfrm>
            <a:off x="91439" y="891540"/>
            <a:ext cx="9029957" cy="2673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217420"/>
            <a:ext cx="1837305" cy="2449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2416" t="48000" r="27834" b="42518"/>
          <a:stretch/>
        </p:blipFill>
        <p:spPr>
          <a:xfrm>
            <a:off x="72831" y="4002650"/>
            <a:ext cx="5463540" cy="487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583" t="29186" r="19917" b="5925"/>
          <a:stretch/>
        </p:blipFill>
        <p:spPr>
          <a:xfrm>
            <a:off x="5684520" y="2647476"/>
            <a:ext cx="3429000" cy="210350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116580" y="1923474"/>
            <a:ext cx="518160" cy="502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028585" flipH="1">
            <a:off x="1634469" y="2481169"/>
            <a:ext cx="1574571" cy="32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8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Дефекты подводных переходов</a:t>
            </a:r>
          </a:p>
        </p:txBody>
      </p:sp>
      <p:sp>
        <p:nvSpPr>
          <p:cNvPr id="6" name="Текст 11"/>
          <p:cNvSpPr txBox="1">
            <a:spLocks/>
          </p:cNvSpPr>
          <p:nvPr/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РЕШЕНИЕ</a:t>
            </a:r>
          </a:p>
          <a:p>
            <a:r>
              <a:rPr lang="ru-RU" sz="2000" b="1" dirty="0" smtClean="0"/>
              <a:t>ПРЕДУСМОТРЕТЬ ПРИ ПРОЕКТИРОВАНИИ ПОДВОДНЫХ ПЕРЕХОДОВ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7940" y="2204738"/>
            <a:ext cx="7655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Определение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(корректировка) метода прокладки по результатам инженерно-геологических изысканий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Георадарное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обследование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трассы перехода.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Применение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труб с защитным покрытием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Страхование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рисков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752069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Предложения к включению протокол совещания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05913"/>
              </p:ext>
            </p:extLst>
          </p:nvPr>
        </p:nvGraphicFramePr>
        <p:xfrm>
          <a:off x="0" y="807720"/>
          <a:ext cx="9108000" cy="395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80"/>
                <a:gridCol w="8561520"/>
              </a:tblGrid>
              <a:tr h="88666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Исключить ввод в эксплуатацию объектов производственного назначения с переносом срока выполнения работ не относящихся к сезонным, а также разбивкой его на этапы,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не предусмотренные утверждённой проектной документацией. 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Для исключения признания объектов не подготовленными к вводу по комплексу недоделок отражать их в актах первичной учётной документации формы КС-11, КС-14.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Предусматривать устранение всех выявленных недоделок относящихся к работам сезонного характера не позднее года, следующего за вводным.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Исключить согласование выполнения гарантийных обязательств, а также работ находящихся в зоне ответственности подрядных организаций в рамках капитального ремонта.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Закрепить ответственность Заказчика за несоблюдение сроков выполнения работ указанных в актах первичной учётной документации формы КС-11, КС-14 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466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73061"/>
                          </a:solidFill>
                          <a:latin typeface="Arial Narrow" pitchFamily="34" charset="0"/>
                        </a:rPr>
                        <a:t>Решать вопросы по продлению гарантий на основное технологическое оборудование, энергетическое оборудование, оборудование автоматики и связи заблаговременно до ввода объекта в эксплуатацию .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7306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68580" y="1002348"/>
            <a:ext cx="2872740" cy="3661091"/>
          </a:xfrm>
        </p:spPr>
        <p:txBody>
          <a:bodyPr/>
          <a:lstStyle/>
          <a:p>
            <a:pPr algn="ctr"/>
            <a:r>
              <a:rPr lang="ru-RU" sz="1800" dirty="0" smtClean="0"/>
              <a:t>Законодательство</a:t>
            </a:r>
            <a:br>
              <a:rPr lang="ru-RU" sz="1800" dirty="0" smtClean="0"/>
            </a:br>
            <a:r>
              <a:rPr lang="ru-RU" sz="1800" dirty="0" smtClean="0"/>
              <a:t>Российской Федерации</a:t>
            </a:r>
            <a:br>
              <a:rPr lang="ru-RU" sz="1800" dirty="0" smtClean="0"/>
            </a:br>
            <a:r>
              <a:rPr lang="ru-RU" sz="1800" b="1" dirty="0" smtClean="0"/>
              <a:t>не </a:t>
            </a:r>
            <a:r>
              <a:rPr lang="ru-RU" sz="1800" b="1" dirty="0"/>
              <a:t>предусматривает </a:t>
            </a:r>
            <a:r>
              <a:rPr lang="ru-RU" sz="1800" dirty="0"/>
              <a:t>возможность </a:t>
            </a:r>
            <a:r>
              <a:rPr lang="ru-RU" sz="1800" dirty="0" smtClean="0"/>
              <a:t>ввода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эксплуатацию объекта производственного назначения </a:t>
            </a:r>
            <a:r>
              <a:rPr lang="ru-RU" sz="1800" b="1" dirty="0"/>
              <a:t>с переносом срока </a:t>
            </a:r>
            <a:r>
              <a:rPr lang="ru-RU" sz="1800" b="1" dirty="0" smtClean="0"/>
              <a:t>выполнения</a:t>
            </a:r>
            <a:br>
              <a:rPr lang="ru-RU" sz="1800" b="1" dirty="0" smtClean="0"/>
            </a:br>
            <a:r>
              <a:rPr lang="ru-RU" sz="1800" b="1" dirty="0" smtClean="0"/>
              <a:t>отдельных </a:t>
            </a:r>
            <a:r>
              <a:rPr lang="ru-RU" sz="1800" b="1" dirty="0"/>
              <a:t>работ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а </a:t>
            </a:r>
            <a:r>
              <a:rPr lang="ru-RU" sz="1800" dirty="0"/>
              <a:t>также разбивкой его на этапы</a:t>
            </a:r>
            <a:r>
              <a:rPr lang="ru-RU" sz="1800" dirty="0" smtClean="0"/>
              <a:t>, </a:t>
            </a:r>
            <a:r>
              <a:rPr lang="ru-RU" sz="1800" b="1" dirty="0" smtClean="0"/>
              <a:t>не </a:t>
            </a:r>
            <a:r>
              <a:rPr lang="ru-RU" sz="1800" b="1" dirty="0"/>
              <a:t>предусмотренные </a:t>
            </a:r>
            <a:r>
              <a:rPr lang="ru-RU" sz="1800" dirty="0"/>
              <a:t>утверждённой проектной документацией.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9440" y="913288"/>
            <a:ext cx="58597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Градостроительный Кодекс РФ, Статья 52, пункт 7</a:t>
            </a:r>
          </a:p>
          <a:p>
            <a:endParaRPr lang="ru-RU" sz="900" b="1" dirty="0" smtClean="0">
              <a:solidFill>
                <a:srgbClr val="003366"/>
              </a:solidFill>
              <a:latin typeface="Arial Narrow" pitchFamily="34" charset="0"/>
            </a:endParaRPr>
          </a:p>
          <a:p>
            <a:pPr algn="just"/>
            <a:r>
              <a:rPr lang="ru-RU" sz="1900" dirty="0" smtClean="0">
                <a:solidFill>
                  <a:schemeClr val="bg1"/>
                </a:solidFill>
                <a:latin typeface="Arial Narrow" pitchFamily="34" charset="0"/>
              </a:rPr>
              <a:t>Отклонение параметров объекта капитального строительства от проектной документации, необходимость которого выявилась в процессе строительства, реконструкции, капитального ремонта такого объекта, </a:t>
            </a:r>
            <a:r>
              <a:rPr lang="ru-RU" sz="1900" b="1" dirty="0" smtClean="0">
                <a:solidFill>
                  <a:srgbClr val="FFC000"/>
                </a:solidFill>
                <a:latin typeface="Arial Narrow" pitchFamily="34" charset="0"/>
              </a:rPr>
              <a:t>допускается только на основании вновь утвержденной</a:t>
            </a:r>
            <a:r>
              <a:rPr lang="ru-RU" sz="1900" dirty="0" smtClean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 Narrow" pitchFamily="34" charset="0"/>
              </a:rPr>
              <a:t>застройщиком, техническим заказчиком, лицом, ответственным за эксплуатацию здания, сооружения, или региональным оператором </a:t>
            </a:r>
            <a:r>
              <a:rPr lang="ru-RU" sz="1900" b="1" dirty="0" smtClean="0">
                <a:solidFill>
                  <a:srgbClr val="FFC000"/>
                </a:solidFill>
                <a:latin typeface="Arial Narrow" pitchFamily="34" charset="0"/>
              </a:rPr>
              <a:t>проектной документации</a:t>
            </a:r>
            <a:r>
              <a:rPr lang="ru-RU" sz="1900" dirty="0" smtClean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 Narrow" pitchFamily="34" charset="0"/>
              </a:rPr>
              <a:t>после внесения в нее соответствующих изменений в порядке, установленном уполномоченным Правительством РФ федеральным органом исполнительной власти.</a:t>
            </a: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979420" y="1356360"/>
            <a:ext cx="6164580" cy="76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en-US" sz="1900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Положения действующего законодательства РФ </a:t>
            </a:r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968918"/>
              </p:ext>
            </p:extLst>
          </p:nvPr>
        </p:nvGraphicFramePr>
        <p:xfrm>
          <a:off x="0" y="807721"/>
          <a:ext cx="9108000" cy="2080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80"/>
                <a:gridCol w="8561520"/>
              </a:tblGrid>
              <a:tr h="62736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строительстве новых объектов СМГ «</a:t>
                      </a:r>
                      <a:r>
                        <a:rPr lang="ru-RU" sz="1600" b="0" kern="1200" dirty="0" err="1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Бованенкого</a:t>
                      </a:r>
                      <a:r>
                        <a:rPr lang="ru-RU" sz="1600" b="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-Ухта» </a:t>
                      </a:r>
                      <a:r>
                        <a:rPr lang="en-US" sz="1600" b="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600" b="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(2 нитка) учитывать опыт внедрения мероприятий, реализованных на объектах первой очереди. Согласовать финансирование  доработок с Департаментом ПАО «Газпром» (М.В. Сироткин).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7306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5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Предусмотреть закупку оборудования ГПА с учетом срока на консервацию, в целях недопущения срыва гарантийных сроков оборудования.</a:t>
                      </a: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736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Заказчику </a:t>
                      </a:r>
                      <a:r>
                        <a:rPr lang="ru-RU" sz="1600" kern="1200" dirty="0" err="1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комиссионно</a:t>
                      </a:r>
                      <a:r>
                        <a:rPr lang="ru-RU" sz="1600" kern="1200" dirty="0" smtClean="0">
                          <a:solidFill>
                            <a:srgbClr val="0730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 заинтересованной организацией проводить периодические проверки и ревизию состояния оборудования с предоставлением отчетов в эксплуатирующую организацию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7306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600" kern="1200" dirty="0" smtClean="0">
                        <a:solidFill>
                          <a:srgbClr val="07306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Предложения к включению протокол 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3410014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9549" y="1200150"/>
            <a:ext cx="1605600" cy="800219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83200" y="2311200"/>
            <a:ext cx="6026047" cy="1780487"/>
          </a:xfrm>
          <a:prstGeom prst="rect">
            <a:avLst/>
          </a:prstGeom>
        </p:spPr>
        <p:txBody>
          <a:bodyPr wrap="square" lIns="0" tIns="0" anchor="t">
            <a:spAutoFit/>
          </a:bodyPr>
          <a:lstStyle/>
          <a:p>
            <a:pPr>
              <a:spcBef>
                <a:spcPct val="50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Станислав Владимирович Адаменко,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Главный инженер – первый заместитель генерального директора </a:t>
            </a:r>
          </a:p>
          <a:p>
            <a:pPr>
              <a:spcBef>
                <a:spcPct val="50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ООО «Газпром трансгаз Ухта»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Тел. : (8216)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7-22-11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Е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-mail:</a:t>
            </a:r>
            <a:r>
              <a:rPr lang="ru-RU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sgp@sgp.gazprom.ru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09" y="4890422"/>
            <a:ext cx="508908" cy="18801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83956" y="1274384"/>
            <a:ext cx="721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66"/>
                </a:solidFill>
                <a:latin typeface="Arial Narrow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856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50813" y="1093098"/>
            <a:ext cx="8828087" cy="659502"/>
          </a:xfrm>
        </p:spPr>
        <p:txBody>
          <a:bodyPr/>
          <a:lstStyle/>
          <a:p>
            <a:r>
              <a:rPr lang="ru-RU" sz="2000" dirty="0" smtClean="0"/>
              <a:t>Участие эксплуатирующей организации в процессе реализации инвестиционных объектов ПАО «Газпром» определено: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6" y="2103437"/>
            <a:ext cx="7391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Регламентом по формированию и реализации инвестиционных программ ПАО «Газпром» (утв. Приказом ПАО «Газпром» от 12.11.2015 № 661);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900" dirty="0" smtClean="0">
                <a:solidFill>
                  <a:srgbClr val="FFFFFF"/>
                </a:solidFill>
                <a:latin typeface="Arial Narrow" pitchFamily="34" charset="0"/>
              </a:rPr>
              <a:t>Положением о порядке оформления документов при приёмке законченного строительством объекта и созданных результатов интеллектуальной деятельности по договорам на реализацию инвестиционных проектов ПАО «Газпром» (утв. Приказом ПАО «Газпром» от 28.12.2017 № 896).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Правоустанавливающие документы ПАО «Газпром»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5"/>
          <p:cNvSpPr txBox="1">
            <a:spLocks/>
          </p:cNvSpPr>
          <p:nvPr/>
        </p:nvSpPr>
        <p:spPr>
          <a:xfrm>
            <a:off x="1456233" y="63724"/>
            <a:ext cx="7321551" cy="661039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endParaRPr lang="ru-RU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Приемка  законченного строительством объекта рабочей комиссией</a:t>
            </a:r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/>
          </p:nvPr>
        </p:nvSpPr>
        <p:spPr/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68644" y="1594359"/>
            <a:ext cx="72222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АКТ №_____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3366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ПРИЕМКИ ЗАКОНЧЕННОГО СТРОИТЕЛЬСТВОМ ОБЪЕКТА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0" y="989194"/>
          <a:ext cx="914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Акт</a:t>
                      </a:r>
                      <a:r>
                        <a:rPr lang="ru-RU" sz="1500" b="1" baseline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 приемки законченного строительством объекта формы № КС-11,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утверждена постановлением Госкомстата России от 30 октября 1997 г. № 71а </a:t>
                      </a:r>
                      <a:endParaRPr lang="ru-RU" sz="1500" dirty="0" smtClean="0">
                        <a:solidFill>
                          <a:srgbClr val="003366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37616" y="2078968"/>
            <a:ext cx="88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Courier New" pitchFamily="49" charset="0"/>
              </a:rPr>
              <a:t>11. Работы по озеленению, устройству верхнего покрытия подъездных дорог к зданию, тротуаров, хозяйственных, игровых и спортивных площадок, а также отделки элементов фасадов зданий должны быть выполнены (при переносе сроков выполнения работ):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774915" y="2941230"/>
          <a:ext cx="7560000" cy="648000"/>
        </p:xfrm>
        <a:graphic>
          <a:graphicData uri="http://schemas.openxmlformats.org/drawingml/2006/table">
            <a:tbl>
              <a:tblPr/>
              <a:tblGrid>
                <a:gridCol w="1928282"/>
                <a:gridCol w="2067705"/>
                <a:gridCol w="1796483"/>
                <a:gridCol w="1767530"/>
              </a:tblGrid>
              <a:tr h="32400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Работы 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Единицы измерения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Объем работ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Срок выполнения</a:t>
                      </a:r>
                    </a:p>
                  </a:txBody>
                  <a:tcPr marL="38085" marR="38085" marT="62655" marB="62655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indent="85725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ts val="1000"/>
                        </a:lnSpc>
                        <a:spcBef>
                          <a:spcPts val="3600"/>
                        </a:spcBef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085" marR="38085" marT="62655" marB="62655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27283" y="3743102"/>
            <a:ext cx="88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Courier New" pitchFamily="49" charset="0"/>
              </a:rPr>
              <a:t>Форма КС-11 допускает перенос срока указанных в п. 11 работ на более поздний период.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3366"/>
                </a:solidFill>
                <a:latin typeface="Arial Narrow" pitchFamily="34" charset="0"/>
                <a:ea typeface="Calibri" charset="-52"/>
                <a:cs typeface="Courier New" pitchFamily="49" charset="0"/>
              </a:rPr>
              <a:t>Все замечания выявленные на этапе проведения рабочей комиссии и не относящиеся к «сезонным» должным устранены к моменту проведения приемочной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27302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9060" y="927438"/>
            <a:ext cx="2781300" cy="3661091"/>
          </a:xfrm>
        </p:spPr>
        <p:txBody>
          <a:bodyPr/>
          <a:lstStyle/>
          <a:p>
            <a:pPr algn="ctr"/>
            <a:r>
              <a:rPr lang="ru-RU" sz="2000" b="1" dirty="0" smtClean="0"/>
              <a:t>СП 68.13330.2017</a:t>
            </a:r>
          </a:p>
          <a:p>
            <a:pPr algn="ctr"/>
            <a:r>
              <a:rPr lang="ru-RU" sz="2000" b="1" dirty="0" smtClean="0"/>
              <a:t>Приёмка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эксплуатацию законченных строительством </a:t>
            </a:r>
            <a:r>
              <a:rPr lang="ru-RU" sz="2000" b="1" dirty="0" smtClean="0"/>
              <a:t>объектов.</a:t>
            </a:r>
            <a:br>
              <a:rPr lang="ru-RU" sz="2000" b="1" dirty="0" smtClean="0"/>
            </a:br>
            <a:r>
              <a:rPr lang="ru-RU" sz="2000" b="1" dirty="0" smtClean="0"/>
              <a:t>Основные </a:t>
            </a:r>
            <a:r>
              <a:rPr lang="ru-RU" sz="2000" b="1" dirty="0"/>
              <a:t>положения. Актуализированная редакция СНиП 3.01.04-87 (утв. Приказом Минстроя России от 27.07.2017 № 1033/</a:t>
            </a:r>
            <a:r>
              <a:rPr lang="ru-RU" sz="2000" b="1" dirty="0" err="1"/>
              <a:t>пр</a:t>
            </a:r>
            <a:r>
              <a:rPr lang="ru-RU" sz="2000" b="1" dirty="0"/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9440" y="834040"/>
            <a:ext cx="58597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Для получения от органов государственного строительного надзора </a:t>
            </a:r>
            <a:r>
              <a:rPr lang="ru-RU" sz="2000" b="1" dirty="0" smtClean="0">
                <a:solidFill>
                  <a:srgbClr val="FFC000"/>
                </a:solidFill>
                <a:latin typeface="Arial Narrow" pitchFamily="34" charset="0"/>
              </a:rPr>
              <a:t>Заключения о соответствии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построенного (реконструируемого) объекта капитального строительства требованиям технических регламентов (норм и правил), иных нормативных правовых актов и проектной документации застройщик (технический заказчик) извещает орган государственного строительного надзора </a:t>
            </a:r>
            <a:r>
              <a:rPr lang="ru-RU" sz="2000" b="1" dirty="0" smtClean="0">
                <a:solidFill>
                  <a:srgbClr val="FFC000"/>
                </a:solidFill>
                <a:latin typeface="Arial Narrow" pitchFamily="34" charset="0"/>
              </a:rPr>
              <a:t>об окончании строительства (реконструкции) объекта или его части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, в случае, если ввод в эксплуатацию части объекта предусмотрен </a:t>
            </a:r>
            <a:r>
              <a:rPr lang="ru-RU" sz="2000" b="1" dirty="0" smtClean="0">
                <a:solidFill>
                  <a:srgbClr val="FFC000"/>
                </a:solidFill>
                <a:latin typeface="Arial Narrow" pitchFamily="34" charset="0"/>
              </a:rPr>
              <a:t>заданием на проектирование, договором подряда (контрактом) и проектной документацией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endParaRPr lang="ru-RU" sz="19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Положения действующего законодательства РФ </a:t>
            </a:r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50813" y="843172"/>
            <a:ext cx="8828087" cy="1162367"/>
          </a:xfrm>
        </p:spPr>
        <p:txBody>
          <a:bodyPr/>
          <a:lstStyle/>
          <a:p>
            <a:pPr algn="just"/>
            <a:r>
              <a:rPr lang="ru-RU" dirty="0"/>
              <a:t>Приемка законченного строительством объекта осуществляется </a:t>
            </a:r>
            <a:r>
              <a:rPr lang="ru-RU" b="1" dirty="0"/>
              <a:t>приемочной </a:t>
            </a:r>
            <a:r>
              <a:rPr lang="ru-RU" b="1" dirty="0" smtClean="0"/>
              <a:t>комиссией</a:t>
            </a:r>
            <a:br>
              <a:rPr lang="ru-RU" b="1" dirty="0" smtClean="0"/>
            </a:br>
            <a:r>
              <a:rPr lang="ru-RU" dirty="0" smtClean="0"/>
              <a:t>в </a:t>
            </a:r>
            <a:r>
              <a:rPr lang="ru-RU" dirty="0"/>
              <a:t>целом или по мере завершения отдельных этапов, очередей, пусковых комплексов, зданий и сооружений в соответствии с </a:t>
            </a:r>
            <a:r>
              <a:rPr lang="ru-RU" b="1" dirty="0"/>
              <a:t>утвержденной Инвестором проектно-сметной документацией </a:t>
            </a:r>
            <a:r>
              <a:rPr lang="ru-RU" dirty="0"/>
              <a:t>и условиями Инвестиционных договоров.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46960" y="2029776"/>
            <a:ext cx="679196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C000"/>
                </a:solidFill>
                <a:latin typeface="Arial Narrow" pitchFamily="34" charset="0"/>
              </a:rPr>
              <a:t>предложения по составу ПК</a:t>
            </a: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>, предварительно согласованные</a:t>
            </a:r>
            <a:b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>с организациями, представляются Заказчиком на согласование</a:t>
            </a:r>
            <a:b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>в Департамент ПАО «Газпром» (С.Ф. Прозоров) не позднее чем за один месяц до окончания строительства объекта</a:t>
            </a:r>
          </a:p>
          <a:p>
            <a:pPr algn="just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C000"/>
                </a:solidFill>
                <a:latin typeface="Arial Narrow" pitchFamily="34" charset="0"/>
              </a:rPr>
              <a:t>назначается распоряжением Инвестора</a:t>
            </a:r>
            <a:r>
              <a:rPr lang="ru-RU" altLang="ru-RU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>или приказом (распоряжением) Заказчика по указанию Департамента ПАО «Газпром» (С.Ф. Прозоров)</a:t>
            </a:r>
          </a:p>
          <a:p>
            <a:pPr lvl="0" algn="just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FC000"/>
                </a:solidFill>
                <a:latin typeface="Arial Narrow" pitchFamily="34" charset="0"/>
              </a:rPr>
              <a:t>председатель ПК - представитель Департамента Инвестора</a:t>
            </a: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/>
            </a:r>
            <a:b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</a:b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>по направлению деятельности которого осуществляется строительство объекта, или по согласованию с </a:t>
            </a:r>
            <a:r>
              <a:rPr lang="ru-RU" dirty="0" smtClean="0">
                <a:solidFill>
                  <a:prstClr val="white"/>
                </a:solidFill>
                <a:latin typeface="Arial Narrow" pitchFamily="34" charset="0"/>
              </a:rPr>
              <a:t>Инвестором</a:t>
            </a:r>
            <a:r>
              <a:rPr lang="ru-RU" altLang="ru-RU" dirty="0" smtClean="0">
                <a:solidFill>
                  <a:srgbClr val="FFFFFF"/>
                </a:solidFill>
                <a:latin typeface="Arial Narrow" pitchFamily="34" charset="0"/>
              </a:rPr>
              <a:t>, ответственный работник Эксплуатирующей организации или Заказчика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Основные этапы оформления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приёмки законченных строительством объектов в эксплуатацию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701" y="2175966"/>
            <a:ext cx="14400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73061"/>
                </a:solidFill>
              </a:rPr>
              <a:t>Приемочная комиссия</a:t>
            </a:r>
            <a:endParaRPr lang="ru-RU" b="1" dirty="0">
              <a:solidFill>
                <a:srgbClr val="07306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668780" y="2199644"/>
            <a:ext cx="626916" cy="27016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668780" y="3285494"/>
            <a:ext cx="626916" cy="27016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668780" y="4356104"/>
            <a:ext cx="626916" cy="27016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15540" y="2103120"/>
            <a:ext cx="6660000" cy="102108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15540" y="3162300"/>
            <a:ext cx="6660000" cy="5029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15540" y="3703320"/>
            <a:ext cx="6660000" cy="10393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9060" y="941388"/>
            <a:ext cx="2781300" cy="3661091"/>
          </a:xfrm>
        </p:spPr>
        <p:txBody>
          <a:bodyPr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3200" b="1" dirty="0" smtClean="0"/>
              <a:t>Приемочная комиссия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834040"/>
            <a:ext cx="5859780" cy="390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Департаментов</a:t>
            </a: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Управлений</a:t>
            </a: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)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Инвестора</a:t>
            </a: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по направлению деятельности (при необходимости)</a:t>
            </a:r>
          </a:p>
          <a:p>
            <a:pPr indent="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Заказчика</a:t>
            </a: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;</a:t>
            </a:r>
          </a:p>
          <a:p>
            <a:pPr indent="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Генеральной подрядной организации</a:t>
            </a:r>
            <a:endParaRPr lang="ru-RU" sz="165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Генеральной проектной организации</a:t>
            </a:r>
            <a:endParaRPr lang="ru-RU" sz="165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Эксплуатирующей организации </a:t>
            </a: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(в случае если Заказчик не является Эксплуатирующей организацией)</a:t>
            </a:r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организации, выполняющей функции строительного контроля</a:t>
            </a: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 (в случае если Заказчик не является Эксплуатирующей организацией)</a:t>
            </a:r>
          </a:p>
          <a:p>
            <a:pPr indent="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ООО «Газпром газнадзор»</a:t>
            </a:r>
            <a:endParaRPr lang="ru-RU" sz="165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ООО «Газпром газобезопасность»</a:t>
            </a:r>
            <a:endParaRPr lang="ru-RU" sz="165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indent="182563">
              <a:lnSpc>
                <a:spcPts val="2300"/>
              </a:lnSpc>
              <a:buFont typeface="Arial" pitchFamily="34" charset="0"/>
              <a:buChar char="•"/>
            </a:pPr>
            <a:r>
              <a:rPr lang="ru-RU" sz="1650" dirty="0" smtClean="0">
                <a:solidFill>
                  <a:schemeClr val="bg1"/>
                </a:solidFill>
                <a:latin typeface="Arial Narrow" pitchFamily="34" charset="0"/>
              </a:rPr>
              <a:t>представители </a:t>
            </a:r>
            <a:r>
              <a:rPr lang="ru-RU" sz="1650" b="1" dirty="0" smtClean="0">
                <a:solidFill>
                  <a:schemeClr val="bg1"/>
                </a:solidFill>
                <a:latin typeface="Arial Narrow" pitchFamily="34" charset="0"/>
              </a:rPr>
              <a:t>Службы корпоративной защиты ПАО «Газпром»</a:t>
            </a:r>
            <a:endParaRPr lang="ru-RU" sz="165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Основные этапы оформления</a:t>
            </a:r>
          </a:p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приёмки законченных строительством объектов в эксплуатацию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055620" y="952500"/>
            <a:ext cx="358140" cy="3665220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15"/>
          <p:cNvSpPr>
            <a:spLocks noGrp="1"/>
          </p:cNvSpPr>
          <p:nvPr>
            <p:ph type="body" sz="quarter" idx="11"/>
          </p:nvPr>
        </p:nvSpPr>
        <p:spPr>
          <a:xfrm>
            <a:off x="1463628" y="4750980"/>
            <a:ext cx="7675524" cy="437043"/>
          </a:xfrm>
        </p:spPr>
        <p:txBody>
          <a:bodyPr lIns="0"/>
          <a:lstStyle/>
          <a:p>
            <a:pPr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cap="all" dirty="0">
                <a:cs typeface="Arial" pitchFamily="34" charset="0"/>
              </a:rPr>
              <a:t>Опыт работы по вводу в эксплуатацию объектов транспорта газа, проблемные вопросы,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61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2536</Words>
  <Application>Microsoft Office PowerPoint</Application>
  <PresentationFormat>Экран (16:9)</PresentationFormat>
  <Paragraphs>561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10_Специальное оформление</vt:lpstr>
      <vt:lpstr>Презентация PowerPoint</vt:lpstr>
      <vt:lpstr>Презентация PowerPoint</vt:lpstr>
      <vt:lpstr>Показатели транспорта газа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Дефекты внутренней полости магистральных газопроводов</vt:lpstr>
      <vt:lpstr>Дефекты переходов через водные преграды</vt:lpstr>
      <vt:lpstr>Дефекты морских участков газопроводов</vt:lpstr>
      <vt:lpstr>Корректировка проектных решений при строительстве переходов через Байдарацкую губу</vt:lpstr>
      <vt:lpstr>Морские участки газопровода. Байдарацкая губа. Отказ в претензионной работе и признании дефектов страховым случаем</vt:lpstr>
      <vt:lpstr>Презентация PowerPoint</vt:lpstr>
      <vt:lpstr>Дефекты подводных переходов</vt:lpstr>
      <vt:lpstr>Некачественные изыскания при проектировании строительства  подводного перехода через р. Вымь</vt:lpstr>
      <vt:lpstr>Дефекты подводных переходов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adm</cp:lastModifiedBy>
  <cp:revision>467</cp:revision>
  <cp:lastPrinted>2018-12-03T12:19:26Z</cp:lastPrinted>
  <dcterms:created xsi:type="dcterms:W3CDTF">2016-02-05T10:31:15Z</dcterms:created>
  <dcterms:modified xsi:type="dcterms:W3CDTF">2018-12-04T13:52:29Z</dcterms:modified>
</cp:coreProperties>
</file>