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7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8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9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0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1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56" r:id="rId3"/>
    <p:sldMasterId id="2147483652" r:id="rId4"/>
    <p:sldMasterId id="2147483671" r:id="rId5"/>
    <p:sldMasterId id="2147483676" r:id="rId6"/>
    <p:sldMasterId id="2147483697" r:id="rId7"/>
    <p:sldMasterId id="2147483702" r:id="rId8"/>
    <p:sldMasterId id="2147483705" r:id="rId9"/>
    <p:sldMasterId id="2147483708" r:id="rId10"/>
    <p:sldMasterId id="2147483711" r:id="rId11"/>
    <p:sldMasterId id="2147483715" r:id="rId12"/>
  </p:sldMasterIdLst>
  <p:notesMasterIdLst>
    <p:notesMasterId r:id="rId32"/>
  </p:notesMasterIdLst>
  <p:handoutMasterIdLst>
    <p:handoutMasterId r:id="rId33"/>
  </p:handoutMasterIdLst>
  <p:sldIdLst>
    <p:sldId id="256" r:id="rId13"/>
    <p:sldId id="831" r:id="rId14"/>
    <p:sldId id="784" r:id="rId15"/>
    <p:sldId id="829" r:id="rId16"/>
    <p:sldId id="830" r:id="rId17"/>
    <p:sldId id="821" r:id="rId18"/>
    <p:sldId id="822" r:id="rId19"/>
    <p:sldId id="825" r:id="rId20"/>
    <p:sldId id="826" r:id="rId21"/>
    <p:sldId id="817" r:id="rId22"/>
    <p:sldId id="802" r:id="rId23"/>
    <p:sldId id="803" r:id="rId24"/>
    <p:sldId id="778" r:id="rId25"/>
    <p:sldId id="835" r:id="rId26"/>
    <p:sldId id="837" r:id="rId27"/>
    <p:sldId id="834" r:id="rId28"/>
    <p:sldId id="815" r:id="rId29"/>
    <p:sldId id="828" r:id="rId30"/>
    <p:sldId id="754" r:id="rId31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E6"/>
    <a:srgbClr val="DDE3E7"/>
    <a:srgbClr val="009999"/>
    <a:srgbClr val="AAFF01"/>
    <a:srgbClr val="CCFF66"/>
    <a:srgbClr val="584E82"/>
    <a:srgbClr val="A083A1"/>
    <a:srgbClr val="A27EA6"/>
    <a:srgbClr val="AA89AD"/>
    <a:srgbClr val="A38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5" autoAdjust="0"/>
    <p:restoredTop sz="90971" autoAdjust="0"/>
  </p:normalViewPr>
  <p:slideViewPr>
    <p:cSldViewPr snapToGrid="0" showGuides="1">
      <p:cViewPr varScale="1">
        <p:scale>
          <a:sx n="137" d="100"/>
          <a:sy n="137" d="100"/>
        </p:scale>
        <p:origin x="-72" y="-288"/>
      </p:cViewPr>
      <p:guideLst>
        <p:guide orient="horz" pos="1620"/>
        <p:guide orient="horz" pos="3172"/>
        <p:guide orient="horz" pos="589"/>
        <p:guide orient="horz" pos="762"/>
        <p:guide orient="horz" pos="2829"/>
        <p:guide pos="132"/>
        <p:guide pos="5628"/>
        <p:guide pos="1368"/>
        <p:guide pos="1218"/>
      </p:guideLst>
    </p:cSldViewPr>
  </p:slideViewPr>
  <p:notesTextViewPr>
    <p:cViewPr>
      <p:scale>
        <a:sx n="20" d="100"/>
        <a:sy n="20" d="100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-3924" y="150"/>
      </p:cViewPr>
      <p:guideLst>
        <p:guide orient="horz" pos="3110"/>
        <p:guide pos="214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yuzvikv\Desktop\&#1050;&#1086;&#1087;&#1080;&#1103;%20&#1053;&#1072;&#1088;&#1072;&#1073;&#1086;&#1090;&#1082;&#1072;%20&#1087;&#1086;%20&#1044;&#1054;%209%20&#1084;&#1077;&#1089;&#1103;&#1094;&#1077;&#1074;%20(&#1080;&#1089;&#1093;&#1086;&#1076;&#1085;&#1099;&#1081;)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1.%20&#1043;&#1040;&#1047;&#1055;&#1056;&#1054;&#1052;%20-%20&#1044;&#1077;&#1087;&#1072;&#1088;&#1090;&#1072;&#1084;&#1077;&#1085;&#1090;%20308\&#1055;&#1056;&#1040;&#1042;&#1051;&#1045;&#1053;&#1048;&#1071;\2018\&#1054;&#1089;&#1077;&#1085;&#1100;\&#1055;&#1088;&#1072;&#1074;&#1083;&#1077;&#1085;&#1080;&#1077;\51+58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5.xlsx"/><Relationship Id="rId1" Type="http://schemas.openxmlformats.org/officeDocument/2006/relationships/image" Target="../media/image18.png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zyuzvikv\AppData\Roaming\Microsoft\Excel\&#1050;&#1085;&#1080;&#1075;&#1072;1%20(version%201).xlsb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yuzvikv\Desktop\&#1050;&#1086;&#1087;&#1080;&#1103;%20&#1053;&#1072;&#1088;&#1072;&#1073;&#1086;&#1090;&#1082;&#1072;%20&#1087;&#1086;%20&#1044;&#1054;%209%20&#1084;&#1077;&#1089;&#1103;&#1094;&#1077;&#1074;%20(&#1080;&#1089;&#1093;&#1086;&#1076;&#1085;&#1099;&#1081;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5277777777777777E-2"/>
          <c:y val="0.16107178631706259"/>
          <c:w val="0.83864709098862633"/>
          <c:h val="0.74290396482975374"/>
        </c:manualLayout>
      </c:layout>
      <c:pie3DChart>
        <c:varyColors val="1"/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954335633976256E-3"/>
          <c:y val="0.28967976081182811"/>
          <c:w val="0.97263061833839826"/>
          <c:h val="0.48555388770128732"/>
        </c:manualLayout>
      </c:layout>
      <c:lineChart>
        <c:grouping val="standard"/>
        <c:varyColors val="0"/>
        <c:ser>
          <c:idx val="0"/>
          <c:order val="0"/>
          <c:tx>
            <c:strRef>
              <c:f>СОГАЗ!$B$3</c:f>
              <c:strCache>
                <c:ptCount val="1"/>
                <c:pt idx="0">
                  <c:v>Неурегулированные события, млрд руб.</c:v>
                </c:pt>
              </c:strCache>
            </c:strRef>
          </c:tx>
          <c:spPr>
            <a:ln w="88900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2"/>
            <c:spPr>
              <a:solidFill>
                <a:schemeClr val="bg1"/>
              </a:solidFill>
              <a:ln w="63500">
                <a:solidFill>
                  <a:srgbClr val="0070C0"/>
                </a:solidFill>
              </a:ln>
              <a:effectLst/>
            </c:spPr>
          </c:marker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8,</a:t>
                    </a:r>
                    <a:r>
                      <a:rPr lang="ru-RU" smtClean="0"/>
                      <a:t>5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СОГАЗ!$I$2:$M$2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 (ноябрь)</c:v>
                </c:pt>
              </c:strCache>
            </c:strRef>
          </c:cat>
          <c:val>
            <c:numRef>
              <c:f>СОГАЗ!$I$3:$M$3</c:f>
              <c:numCache>
                <c:formatCode>General</c:formatCode>
                <c:ptCount val="5"/>
                <c:pt idx="0">
                  <c:v>3.8</c:v>
                </c:pt>
                <c:pt idx="1">
                  <c:v>4</c:v>
                </c:pt>
                <c:pt idx="2">
                  <c:v>5.0999999999999996</c:v>
                </c:pt>
                <c:pt idx="3">
                  <c:v>7.2</c:v>
                </c:pt>
                <c:pt idx="4">
                  <c:v>8.6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СОГАЗ!$B$4</c:f>
              <c:strCache>
                <c:ptCount val="1"/>
                <c:pt idx="0">
                  <c:v>Выплаты АО «СОГАЗ» по ГТД, млрд руб.</c:v>
                </c:pt>
              </c:strCache>
            </c:strRef>
          </c:tx>
          <c:spPr>
            <a:ln w="88900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2"/>
            <c:spPr>
              <a:solidFill>
                <a:schemeClr val="bg1"/>
              </a:solidFill>
              <a:ln w="63500">
                <a:solidFill>
                  <a:srgbClr val="00B050"/>
                </a:solidFill>
              </a:ln>
            </c:spPr>
          </c:marker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1,7</a:t>
                    </a:r>
                    <a:r>
                      <a:rPr lang="ru-RU" smtClean="0"/>
                      <a:t>67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СОГАЗ!$I$2:$M$2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 (ноябрь)</c:v>
                </c:pt>
              </c:strCache>
            </c:strRef>
          </c:cat>
          <c:val>
            <c:numRef>
              <c:f>СОГАЗ!$I$4:$M$4</c:f>
              <c:numCache>
                <c:formatCode>General</c:formatCode>
                <c:ptCount val="5"/>
                <c:pt idx="0">
                  <c:v>0.45500000000000002</c:v>
                </c:pt>
                <c:pt idx="1">
                  <c:v>0.55500000000000005</c:v>
                </c:pt>
                <c:pt idx="2">
                  <c:v>0.188</c:v>
                </c:pt>
                <c:pt idx="3">
                  <c:v>1.0369999999999999</c:v>
                </c:pt>
                <c:pt idx="4">
                  <c:v>1.7490000000000001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7502592"/>
        <c:axId val="107533056"/>
      </c:lineChart>
      <c:catAx>
        <c:axId val="107502592"/>
        <c:scaling>
          <c:orientation val="minMax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ru-RU"/>
          </a:p>
        </c:txPr>
        <c:crossAx val="107533056"/>
        <c:crosses val="autoZero"/>
        <c:auto val="1"/>
        <c:lblAlgn val="ctr"/>
        <c:lblOffset val="100"/>
        <c:noMultiLvlLbl val="0"/>
      </c:catAx>
      <c:valAx>
        <c:axId val="107533056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07502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2425656703590289E-3"/>
          <c:y val="0.87718933794375908"/>
          <c:w val="0.98032826243118187"/>
          <c:h val="0.12134337843241058"/>
        </c:manualLayout>
      </c:layout>
      <c:overlay val="0"/>
      <c:txPr>
        <a:bodyPr/>
        <a:lstStyle/>
        <a:p>
          <a:pPr>
            <a:defRPr sz="1100" b="0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69347759010243"/>
          <c:y val="0.21848328510477039"/>
          <c:w val="0.72280276816609002"/>
          <c:h val="0.72280276816609002"/>
        </c:manualLayout>
      </c:layout>
      <c:doughnutChart>
        <c:varyColors val="1"/>
        <c:ser>
          <c:idx val="0"/>
          <c:order val="0"/>
          <c:tx>
            <c:strRef>
              <c:f>'[Диаграмма в Microsoft PowerPoint]Лист1'!$E$1</c:f>
              <c:strCache>
                <c:ptCount val="1"/>
                <c:pt idx="0">
                  <c:v>51 ГТД</c:v>
                </c:pt>
              </c:strCache>
            </c:strRef>
          </c:tx>
          <c:dPt>
            <c:idx val="0"/>
            <c:bubble3D val="0"/>
            <c:spPr>
              <a:gradFill flip="none" rotWithShape="1">
                <a:gsLst>
                  <a:gs pos="50000">
                    <a:srgbClr val="0070C0"/>
                  </a:gs>
                  <a:gs pos="80000">
                    <a:srgbClr val="0070C0">
                      <a:alpha val="50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</c:spPr>
          </c:dPt>
          <c:dPt>
            <c:idx val="1"/>
            <c:bubble3D val="0"/>
            <c:spPr>
              <a:gradFill>
                <a:gsLst>
                  <a:gs pos="0">
                    <a:srgbClr val="00B050"/>
                  </a:gs>
                  <a:gs pos="50000">
                    <a:srgbClr val="00B050"/>
                  </a:gs>
                  <a:gs pos="100000">
                    <a:srgbClr val="CCFFCC"/>
                  </a:gs>
                </a:gsLst>
                <a:lin ang="5400000" scaled="0"/>
              </a:gradFill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rgbClr val="00B050"/>
                  </a:gs>
                  <a:gs pos="62000">
                    <a:srgbClr val="00B050"/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  <a:lin ang="8100000" scaled="1"/>
                <a:tileRect/>
              </a:gradFill>
            </c:spPr>
          </c:dPt>
          <c:cat>
            <c:strRef>
              <c:f>'[Диаграмма в Microsoft PowerPoint]Лист1'!$D$2:$D$3</c:f>
              <c:strCache>
                <c:ptCount val="2"/>
                <c:pt idx="0">
                  <c:v>ГТД в ДО, ед.</c:v>
                </c:pt>
                <c:pt idx="1">
                  <c:v>ГТД в ДО (обменные под КР)</c:v>
                </c:pt>
              </c:strCache>
            </c:strRef>
          </c:cat>
          <c:val>
            <c:numRef>
              <c:f>'[Диаграмма в Microsoft PowerPoint]Лист1'!$E$2:$E$3</c:f>
              <c:numCache>
                <c:formatCode>General</c:formatCode>
                <c:ptCount val="2"/>
                <c:pt idx="0">
                  <c:v>41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65348490390028"/>
          <c:y val="0.12253586238038043"/>
          <c:w val="0.68706682308815814"/>
          <c:h val="0.7675744053451685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58 ГТД</c:v>
                </c:pt>
              </c:strCache>
            </c:strRef>
          </c:tx>
          <c:dPt>
            <c:idx val="0"/>
            <c:bubble3D val="0"/>
            <c:spPr>
              <a:gradFill flip="none" rotWithShape="1">
                <a:gsLst>
                  <a:gs pos="50000">
                    <a:srgbClr val="0070C0"/>
                  </a:gs>
                  <a:gs pos="80000">
                    <a:srgbClr val="0070C0">
                      <a:alpha val="50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</c:spPr>
          </c:dPt>
          <c:dPt>
            <c:idx val="1"/>
            <c:bubble3D val="0"/>
            <c:spPr>
              <a:gradFill>
                <a:gsLst>
                  <a:gs pos="0">
                    <a:schemeClr val="accent6">
                      <a:lumMod val="75000"/>
                    </a:schemeClr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5400000" scaled="0"/>
              </a:gradFill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62000">
                    <a:schemeClr val="accent4">
                      <a:lumMod val="75000"/>
                    </a:schemeClr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  <a:lin ang="8100000" scaled="1"/>
                <a:tileRect/>
              </a:gradFill>
            </c:spPr>
          </c:dPt>
          <c:cat>
            <c:strRef>
              <c:f>Лист1!$A$2:$A$4</c:f>
              <c:strCache>
                <c:ptCount val="3"/>
                <c:pt idx="0">
                  <c:v>ГТД в ДО, ед.</c:v>
                </c:pt>
                <c:pt idx="1">
                  <c:v>ГТД в ремонте, ед.</c:v>
                </c:pt>
                <c:pt idx="2">
                  <c:v>ГТД отремонтированные на СРП, ед.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24</c:v>
                </c:pt>
                <c:pt idx="2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04442355153368"/>
          <c:y val="0.15324948985461614"/>
          <c:w val="0.55090463039135029"/>
          <c:h val="0.66786712747454791"/>
        </c:manualLayout>
      </c:layout>
      <c:doughnutChart>
        <c:varyColors val="1"/>
        <c:ser>
          <c:idx val="0"/>
          <c:order val="0"/>
          <c:tx>
            <c:strRef>
              <c:f>Лист1!$E$1</c:f>
              <c:strCache>
                <c:ptCount val="1"/>
                <c:pt idx="0">
                  <c:v>51 ГТД</c:v>
                </c:pt>
              </c:strCache>
            </c:strRef>
          </c:tx>
          <c:dPt>
            <c:idx val="0"/>
            <c:bubble3D val="0"/>
            <c:spPr>
              <a:gradFill flip="none" rotWithShape="1">
                <a:gsLst>
                  <a:gs pos="50000">
                    <a:srgbClr val="0070C0"/>
                  </a:gs>
                  <a:gs pos="80000">
                    <a:srgbClr val="0070C0">
                      <a:alpha val="50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</c:spPr>
          </c:dPt>
          <c:dPt>
            <c:idx val="1"/>
            <c:bubble3D val="0"/>
            <c:spPr>
              <a:gradFill>
                <a:gsLst>
                  <a:gs pos="0">
                    <a:srgbClr val="009999"/>
                  </a:gs>
                  <a:gs pos="50000">
                    <a:srgbClr val="009999"/>
                  </a:gs>
                  <a:gs pos="100000">
                    <a:schemeClr val="accent5">
                      <a:lumMod val="40000"/>
                      <a:lumOff val="60000"/>
                    </a:schemeClr>
                  </a:gs>
                </a:gsLst>
                <a:lin ang="5400000" scaled="0"/>
              </a:gradFill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rgbClr val="00B050"/>
                  </a:gs>
                  <a:gs pos="70000">
                    <a:srgbClr val="00B050"/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  <a:lin ang="2700000" scaled="1"/>
                <a:tileRect/>
              </a:gradFill>
            </c:spPr>
          </c:dPt>
          <c:dPt>
            <c:idx val="3"/>
            <c:bubble3D val="0"/>
            <c:spPr>
              <a:gradFill>
                <a:gsLst>
                  <a:gs pos="0">
                    <a:srgbClr val="CCFF66"/>
                  </a:gs>
                  <a:gs pos="100000">
                    <a:srgbClr val="AAFF01"/>
                  </a:gs>
                </a:gsLst>
                <a:lin ang="5400000" scaled="0"/>
              </a:gradFill>
            </c:spPr>
          </c:dPt>
          <c:cat>
            <c:strRef>
              <c:f>Лист1!$D$2:$D$3</c:f>
              <c:strCache>
                <c:ptCount val="2"/>
                <c:pt idx="0">
                  <c:v>ГТД в ДО, ед.</c:v>
                </c:pt>
                <c:pt idx="1">
                  <c:v>ГТД в ДО (обменные под КР)</c:v>
                </c:pt>
              </c:strCache>
            </c:strRef>
          </c:cat>
          <c:val>
            <c:numRef>
              <c:f>Лист1!$B$45:$B$48</c:f>
              <c:numCache>
                <c:formatCode>0.00%</c:formatCode>
                <c:ptCount val="4"/>
                <c:pt idx="0">
                  <c:v>0.90100000000000002</c:v>
                </c:pt>
                <c:pt idx="1">
                  <c:v>4.8000000000000001E-2</c:v>
                </c:pt>
                <c:pt idx="2">
                  <c:v>2.5600000000000001E-2</c:v>
                </c:pt>
                <c:pt idx="3">
                  <c:v>2.5399999999999999E-2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5"/>
        <c:holeSize val="3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742672790901138E-2"/>
          <c:y val="4.5146709702413669E-2"/>
          <c:w val="0.93778455818022743"/>
          <c:h val="0.73474537808690643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88900"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2.3611111111111114E-2"/>
                  <c:y val="-4.6483787265863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9166666666666667E-2"/>
                  <c:y val="-5.0059463209391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1944444444444435E-2"/>
                  <c:y val="-4.6483787265863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0555555555555555E-2"/>
                  <c:y val="-7.15135188705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6388888888888889E-2"/>
                  <c:y val="-4.6484068815150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361111111111111E-2"/>
                  <c:y val="-5.0059463209391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1944444444444442E-2"/>
                  <c:y val="-8.9391898588199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7499999999999999E-2"/>
                  <c:y val="-5.7210815096447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055566491688539E-2"/>
                  <c:y val="-3.9332435378807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361111111111111E-2"/>
                  <c:y val="-6.4362166983503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7777777777777776E-2"/>
                  <c:y val="-8.5816222644671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6388888888888889E-2"/>
                  <c:y val="-7.1513518870559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6388888888888889E-2"/>
                  <c:y val="-4.2908111322335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9166666666666667E-2"/>
                  <c:y val="-7.15135188705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3.1944444444444442E-2"/>
                  <c:y val="-6.0786491039975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2.7777777777777776E-2"/>
                  <c:y val="-5.7210815096447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777777777777788E-2"/>
                  <c:y val="-6.0786491039975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3.1944444444444442E-2"/>
                  <c:y val="-6.0786491039975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1.2500000000000001E-2"/>
                  <c:y val="-6.078649103997549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0,041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Лист1!$A$2:$A$21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xVal>
          <c:yVal>
            <c:numRef>
              <c:f>Лист1!$B$2:$B$21</c:f>
              <c:numCache>
                <c:formatCode>0.000</c:formatCode>
                <c:ptCount val="20"/>
                <c:pt idx="0">
                  <c:v>0.22</c:v>
                </c:pt>
                <c:pt idx="1">
                  <c:v>0.2</c:v>
                </c:pt>
                <c:pt idx="2">
                  <c:v>0.21</c:v>
                </c:pt>
                <c:pt idx="3">
                  <c:v>0.18</c:v>
                </c:pt>
                <c:pt idx="4">
                  <c:v>0.19</c:v>
                </c:pt>
                <c:pt idx="5">
                  <c:v>0.16</c:v>
                </c:pt>
                <c:pt idx="6">
                  <c:v>0.11</c:v>
                </c:pt>
                <c:pt idx="7">
                  <c:v>0.1</c:v>
                </c:pt>
                <c:pt idx="8">
                  <c:v>0.13</c:v>
                </c:pt>
                <c:pt idx="9">
                  <c:v>0.09</c:v>
                </c:pt>
                <c:pt idx="10">
                  <c:v>3.7999999999999999E-2</c:v>
                </c:pt>
                <c:pt idx="11">
                  <c:v>7.0000000000000007E-2</c:v>
                </c:pt>
                <c:pt idx="12">
                  <c:v>0.1</c:v>
                </c:pt>
                <c:pt idx="13">
                  <c:v>0.05</c:v>
                </c:pt>
                <c:pt idx="14">
                  <c:v>3.4000000000000002E-2</c:v>
                </c:pt>
                <c:pt idx="15">
                  <c:v>4.4999999999999998E-2</c:v>
                </c:pt>
                <c:pt idx="16">
                  <c:v>3.3000000000000002E-2</c:v>
                </c:pt>
                <c:pt idx="17">
                  <c:v>1.6E-2</c:v>
                </c:pt>
                <c:pt idx="18">
                  <c:v>4.1000000000000002E-2</c:v>
                </c:pt>
                <c:pt idx="19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536576"/>
        <c:axId val="112681728"/>
      </c:scatterChart>
      <c:valAx>
        <c:axId val="112536576"/>
        <c:scaling>
          <c:orientation val="minMax"/>
          <c:max val="2018"/>
          <c:min val="20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  <c:crossAx val="112681728"/>
        <c:crosses val="autoZero"/>
        <c:crossBetween val="midCat"/>
        <c:majorUnit val="1"/>
        <c:minorUnit val="0.4"/>
      </c:valAx>
      <c:valAx>
        <c:axId val="112681728"/>
        <c:scaling>
          <c:orientation val="minMax"/>
        </c:scaling>
        <c:delete val="1"/>
        <c:axPos val="l"/>
        <c:numFmt formatCode="0.000" sourceLinked="1"/>
        <c:majorTickMark val="out"/>
        <c:minorTickMark val="none"/>
        <c:tickLblPos val="nextTo"/>
        <c:crossAx val="11253657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>
        <a:alpha val="70000"/>
      </a:schemeClr>
    </a:solidFill>
  </c:spPr>
  <c:txPr>
    <a:bodyPr/>
    <a:lstStyle/>
    <a:p>
      <a:pPr>
        <a:defRPr sz="1400" b="1" i="0" baseline="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7.1981055768965671E-2"/>
          <c:w val="0.9528592761230712"/>
          <c:h val="0.7271014684986705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Техническая возможность подрядных организаций</c:v>
                </c:pt>
              </c:strCache>
            </c:strRef>
          </c:tx>
          <c:spPr>
            <a:ln>
              <a:solidFill>
                <a:schemeClr val="tx2"/>
              </a:solidFill>
              <a:prstDash val="dash"/>
            </a:ln>
          </c:spPr>
          <c:marker>
            <c:symbol val="none"/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30000</c:v>
                </c:pt>
                <c:pt idx="1">
                  <c:v>30000</c:v>
                </c:pt>
                <c:pt idx="2">
                  <c:v>30000</c:v>
                </c:pt>
                <c:pt idx="3">
                  <c:v>30000</c:v>
                </c:pt>
                <c:pt idx="4">
                  <c:v>30000</c:v>
                </c:pt>
                <c:pt idx="5">
                  <c:v>30000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ED0-4DD0-8835-3DCE91B5F4E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Потребность выполнения работ по ВТД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37500</c:v>
                </c:pt>
                <c:pt idx="1">
                  <c:v>37500</c:v>
                </c:pt>
                <c:pt idx="2">
                  <c:v>37500</c:v>
                </c:pt>
                <c:pt idx="3">
                  <c:v>37500</c:v>
                </c:pt>
                <c:pt idx="4">
                  <c:v>37500</c:v>
                </c:pt>
                <c:pt idx="5">
                  <c:v>37500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ED0-4DD0-8835-3DCE91B5F4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114752"/>
        <c:axId val="117116288"/>
      </c:lineChart>
      <c:catAx>
        <c:axId val="117114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7116288"/>
        <c:crosses val="autoZero"/>
        <c:auto val="1"/>
        <c:lblAlgn val="ctr"/>
        <c:lblOffset val="100"/>
        <c:noMultiLvlLbl val="0"/>
      </c:catAx>
      <c:valAx>
        <c:axId val="117116288"/>
        <c:scaling>
          <c:orientation val="minMax"/>
          <c:max val="40000"/>
          <c:min val="0"/>
        </c:scaling>
        <c:delete val="1"/>
        <c:axPos val="l"/>
        <c:numFmt formatCode="General" sourceLinked="0"/>
        <c:majorTickMark val="out"/>
        <c:minorTickMark val="none"/>
        <c:tickLblPos val="nextTo"/>
        <c:crossAx val="117114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071638601319011E-2"/>
          <c:y val="7.1981055768965671E-2"/>
          <c:w val="0.93609459509469328"/>
          <c:h val="0.7271014684986705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Первичные обследования с временных камер ЗП ВТУ, км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2427</c:v>
                </c:pt>
                <c:pt idx="1">
                  <c:v>2295</c:v>
                </c:pt>
                <c:pt idx="2">
                  <c:v>3525</c:v>
                </c:pt>
                <c:pt idx="3">
                  <c:v>3460</c:v>
                </c:pt>
                <c:pt idx="4">
                  <c:v>3374</c:v>
                </c:pt>
                <c:pt idx="5">
                  <c:v>3953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2AC-41BA-85F9-384D2C28AFA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Обследования с использованием стационарных камер ЗП ВТУ, км</c:v>
                </c:pt>
              </c:strCache>
            </c:strRef>
          </c:tx>
          <c:spPr>
            <a:gradFill>
              <a:gsLst>
                <a:gs pos="10000">
                  <a:srgbClr val="0070C0"/>
                </a:gs>
                <a:gs pos="50000">
                  <a:srgbClr val="0070C0"/>
                </a:gs>
                <a:gs pos="90000">
                  <a:srgbClr val="0070C0">
                    <a:alpha val="50000"/>
                  </a:srgbClr>
                </a:gs>
              </a:gsLst>
              <a:lin ang="13500000" scaled="1"/>
            </a:gra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050" smtClean="0"/>
                      <a:t>21</a:t>
                    </a:r>
                    <a:r>
                      <a:rPr lang="ru-RU" sz="1050" smtClean="0"/>
                      <a:t> </a:t>
                    </a:r>
                    <a:r>
                      <a:rPr lang="en-US" sz="1050" smtClean="0"/>
                      <a:t>098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050" smtClean="0"/>
                      <a:t>17</a:t>
                    </a:r>
                    <a:r>
                      <a:rPr lang="ru-RU" sz="1050" smtClean="0"/>
                      <a:t> </a:t>
                    </a:r>
                    <a:r>
                      <a:rPr lang="en-US" sz="1050" smtClean="0"/>
                      <a:t>584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050" smtClean="0"/>
                      <a:t>20</a:t>
                    </a:r>
                    <a:r>
                      <a:rPr lang="ru-RU" sz="1050" smtClean="0"/>
                      <a:t> </a:t>
                    </a:r>
                    <a:r>
                      <a:rPr lang="en-US" sz="1050" smtClean="0"/>
                      <a:t>386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050" smtClean="0"/>
                      <a:t>18</a:t>
                    </a:r>
                    <a:r>
                      <a:rPr lang="ru-RU" sz="1050" smtClean="0"/>
                      <a:t> </a:t>
                    </a:r>
                    <a:r>
                      <a:rPr lang="en-US" sz="1050" smtClean="0"/>
                      <a:t>629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050" smtClean="0"/>
                      <a:t>20</a:t>
                    </a:r>
                    <a:r>
                      <a:rPr lang="ru-RU" sz="1050" smtClean="0"/>
                      <a:t> </a:t>
                    </a:r>
                    <a:r>
                      <a:rPr lang="en-US" sz="1050" smtClean="0"/>
                      <a:t>357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050" smtClean="0"/>
                      <a:t>21</a:t>
                    </a:r>
                    <a:r>
                      <a:rPr lang="ru-RU" sz="1050" smtClean="0"/>
                      <a:t> </a:t>
                    </a:r>
                    <a:r>
                      <a:rPr lang="en-US" sz="1050" smtClean="0"/>
                      <a:t>595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21098</c:v>
                </c:pt>
                <c:pt idx="1">
                  <c:v>17584</c:v>
                </c:pt>
                <c:pt idx="2">
                  <c:v>20386</c:v>
                </c:pt>
                <c:pt idx="3">
                  <c:v>18629</c:v>
                </c:pt>
                <c:pt idx="4">
                  <c:v>20357</c:v>
                </c:pt>
                <c:pt idx="5">
                  <c:v>21595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C2AC-41BA-85F9-384D2C28AF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gapDepth val="0"/>
        <c:shape val="cylinder"/>
        <c:axId val="117640192"/>
        <c:axId val="117654272"/>
        <c:axId val="0"/>
      </c:bar3DChart>
      <c:catAx>
        <c:axId val="11764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 algn="ctr">
              <a:defRPr lang="ru-RU" sz="11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17654272"/>
        <c:crosses val="autoZero"/>
        <c:auto val="1"/>
        <c:lblAlgn val="ctr"/>
        <c:lblOffset val="100"/>
        <c:noMultiLvlLbl val="0"/>
      </c:catAx>
      <c:valAx>
        <c:axId val="117654272"/>
        <c:scaling>
          <c:orientation val="minMax"/>
          <c:max val="40000"/>
        </c:scaling>
        <c:delete val="1"/>
        <c:axPos val="l"/>
        <c:numFmt formatCode="General" sourceLinked="1"/>
        <c:majorTickMark val="out"/>
        <c:minorTickMark val="none"/>
        <c:tickLblPos val="nextTo"/>
        <c:crossAx val="1176401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7082192526282495E-2"/>
          <c:y val="0.88418647655625038"/>
          <c:w val="0.89378377780876617"/>
          <c:h val="0.10650157386612349"/>
        </c:manualLayout>
      </c:layout>
      <c:overlay val="0"/>
      <c:txPr>
        <a:bodyPr/>
        <a:lstStyle/>
        <a:p>
          <a:pPr algn="ctr" rtl="0">
            <a:defRPr lang="ru-RU" sz="90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486102879043498E-2"/>
          <c:y val="8.0127916378407202E-2"/>
          <c:w val="0.94415905405875522"/>
          <c:h val="0.5649117826872072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Количество устраненных потенциально-опасных дефектов силами УАВР, шт</c:v>
                </c:pt>
              </c:strCache>
            </c:strRef>
          </c:tx>
          <c:spPr>
            <a:ln w="38100">
              <a:noFill/>
            </a:ln>
          </c:spPr>
          <c:marker>
            <c:symbol val="x"/>
            <c:size val="18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 w="3175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40467</c:v>
                </c:pt>
                <c:pt idx="1">
                  <c:v>36395</c:v>
                </c:pt>
                <c:pt idx="2">
                  <c:v>33002</c:v>
                </c:pt>
                <c:pt idx="3">
                  <c:v>43145</c:v>
                </c:pt>
                <c:pt idx="4">
                  <c:v>56641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5A70-4688-941A-F9DFD1F949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126464"/>
        <c:axId val="120508800"/>
      </c:lineChart>
      <c:catAx>
        <c:axId val="120126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0508800"/>
        <c:crosses val="autoZero"/>
        <c:auto val="1"/>
        <c:lblAlgn val="ctr"/>
        <c:lblOffset val="100"/>
        <c:noMultiLvlLbl val="0"/>
      </c:catAx>
      <c:valAx>
        <c:axId val="1205088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01264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9354370000542963E-2"/>
          <c:y val="0.84391096847815428"/>
          <c:w val="0.82361107634044706"/>
          <c:h val="6.6140745412070809E-2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173155095544389E-2"/>
          <c:y val="0.13754976995027834"/>
          <c:w val="0.9386575800512077"/>
          <c:h val="0.614371214015030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Протяженность отремонтированных участков, км</c:v>
                </c:pt>
              </c:strCache>
            </c:strRef>
          </c:tx>
          <c:spPr>
            <a:gradFill>
              <a:gsLst>
                <a:gs pos="100000">
                  <a:srgbClr val="00B050"/>
                </a:gs>
                <a:gs pos="50000">
                  <a:srgbClr val="00B050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1818.7190000000001</c:v>
                </c:pt>
                <c:pt idx="1">
                  <c:v>1581.1310000000001</c:v>
                </c:pt>
                <c:pt idx="2">
                  <c:v>1441.0640000000001</c:v>
                </c:pt>
                <c:pt idx="3">
                  <c:v>824</c:v>
                </c:pt>
                <c:pt idx="4">
                  <c:v>810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CB-44F1-8F15-6D82882C811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Протяженность межкрановых участков, требующих капитального ремонта, км</c:v>
                </c:pt>
              </c:strCache>
            </c:strRef>
          </c:tx>
          <c:spPr>
            <a:gradFill flip="none" rotWithShape="1">
              <a:gsLst>
                <a:gs pos="100000">
                  <a:schemeClr val="accent6">
                    <a:lumMod val="75000"/>
                  </a:schemeClr>
                </a:gs>
                <a:gs pos="50000">
                  <a:schemeClr val="accent6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1274</c:v>
                </c:pt>
                <c:pt idx="1">
                  <c:v>1421.3809999999996</c:v>
                </c:pt>
                <c:pt idx="2">
                  <c:v>1172.7830000000008</c:v>
                </c:pt>
                <c:pt idx="3">
                  <c:v>2823.4470000000001</c:v>
                </c:pt>
                <c:pt idx="4">
                  <c:v>2576.1150000000007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ECB-44F1-8F15-6D82882C81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overlap val="100"/>
        <c:axId val="120228096"/>
        <c:axId val="121835520"/>
      </c:barChart>
      <c:catAx>
        <c:axId val="120228096"/>
        <c:scaling>
          <c:orientation val="minMax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ru-RU"/>
          </a:p>
        </c:txPr>
        <c:crossAx val="121835520"/>
        <c:crosses val="autoZero"/>
        <c:auto val="1"/>
        <c:lblAlgn val="ctr"/>
        <c:lblOffset val="100"/>
        <c:noMultiLvlLbl val="0"/>
      </c:catAx>
      <c:valAx>
        <c:axId val="121835520"/>
        <c:scaling>
          <c:orientation val="minMax"/>
          <c:max val="6000"/>
        </c:scaling>
        <c:delete val="1"/>
        <c:axPos val="l"/>
        <c:numFmt formatCode="General" sourceLinked="1"/>
        <c:majorTickMark val="out"/>
        <c:minorTickMark val="none"/>
        <c:tickLblPos val="nextTo"/>
        <c:crossAx val="1202280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4564526154380784E-2"/>
          <c:y val="0.90332417549949395"/>
          <c:w val="0.84868500879939612"/>
          <c:h val="9.6675824500506033E-2"/>
        </c:manualLayout>
      </c:layout>
      <c:overlay val="0"/>
      <c:txPr>
        <a:bodyPr/>
        <a:lstStyle/>
        <a:p>
          <a:pPr>
            <a:defRPr sz="1100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  <c:perspective val="0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6.7596230577840098E-4"/>
          <c:y val="9.7068230739065023E-2"/>
          <c:w val="0.77493331420239342"/>
          <c:h val="0.793935660341971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начало года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8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Вспомогательные материалы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15182.58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корректировка 2 кв.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Вспомогательные материалы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15602.72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Корректировка 3 кв.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Вспомогательные материалы</c:v>
                </c:pt>
              </c:strCache>
            </c:strRef>
          </c:cat>
          <c:val>
            <c:numRef>
              <c:f>Лист1!$D$2</c:f>
              <c:numCache>
                <c:formatCode>#,##0</c:formatCode>
                <c:ptCount val="1"/>
                <c:pt idx="0">
                  <c:v>16111.94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Корректировка 4 кв.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8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Вспомогательные материалы</c:v>
                </c:pt>
              </c:strCache>
            </c:strRef>
          </c:cat>
          <c:val>
            <c:numRef>
              <c:f>Лист1!$E$2</c:f>
              <c:numCache>
                <c:formatCode>#,##0</c:formatCode>
                <c:ptCount val="1"/>
                <c:pt idx="0">
                  <c:v>16764.849999999999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Внеплановая корртировка 4 кв.</c:v>
                </c:pt>
              </c:strCache>
            </c:strRef>
          </c:tx>
          <c:spPr>
            <a:solidFill>
              <a:srgbClr val="92DED5"/>
            </a:solidFill>
          </c:spPr>
          <c:invertIfNegative val="0"/>
          <c:dLbls>
            <c:txPr>
              <a:bodyPr/>
              <a:lstStyle/>
              <a:p>
                <a:pPr>
                  <a:defRPr sz="18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Вспомогательные материалы</c:v>
                </c:pt>
              </c:strCache>
            </c:strRef>
          </c:cat>
          <c:val>
            <c:numRef>
              <c:f>Лист1!$F$2</c:f>
              <c:numCache>
                <c:formatCode>#,##0</c:formatCode>
                <c:ptCount val="1"/>
                <c:pt idx="0">
                  <c:v>17108.7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4981632"/>
        <c:axId val="124983168"/>
        <c:axId val="0"/>
      </c:bar3DChart>
      <c:catAx>
        <c:axId val="124981632"/>
        <c:scaling>
          <c:orientation val="minMax"/>
        </c:scaling>
        <c:delete val="1"/>
        <c:axPos val="b"/>
        <c:majorTickMark val="out"/>
        <c:minorTickMark val="none"/>
        <c:tickLblPos val="nextTo"/>
        <c:crossAx val="124983168"/>
        <c:crosses val="autoZero"/>
        <c:auto val="1"/>
        <c:lblAlgn val="ctr"/>
        <c:lblOffset val="100"/>
        <c:noMultiLvlLbl val="0"/>
      </c:catAx>
      <c:valAx>
        <c:axId val="12498316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2498163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3.6747590031978327E-3"/>
          <c:y val="0.88808830554196039"/>
          <c:w val="0.77132231284751607"/>
          <c:h val="0.10836197212207763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173665791776026E-2"/>
          <c:y val="0.19780174844895657"/>
          <c:w val="0.97214873140857394"/>
          <c:h val="0.62445713479977438"/>
        </c:manualLayout>
      </c:layout>
      <c:bar3DChart>
        <c:barDir val="col"/>
        <c:grouping val="clustered"/>
        <c:varyColors val="0"/>
        <c:ser>
          <c:idx val="0"/>
          <c:order val="0"/>
          <c:tx>
            <c:v>Наработка ГПА, млн час. </c:v>
          </c:tx>
          <c:spPr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rgbClr val="0070C0"/>
                </a:gs>
                <a:gs pos="100000">
                  <a:srgbClr val="0070C0"/>
                </a:gs>
              </a:gsLst>
              <a:lin ang="2700000" scaled="1"/>
              <a:tileRect/>
            </a:gra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31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05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91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11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Лист1!$B$3:$B$8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Лист1!$D$3:$D$8</c:f>
              <c:numCache>
                <c:formatCode>General</c:formatCode>
                <c:ptCount val="6"/>
                <c:pt idx="0">
                  <c:v>7310</c:v>
                </c:pt>
                <c:pt idx="1">
                  <c:v>7050</c:v>
                </c:pt>
                <c:pt idx="2">
                  <c:v>6910</c:v>
                </c:pt>
                <c:pt idx="3">
                  <c:v>8109.9999999999991</c:v>
                </c:pt>
                <c:pt idx="4">
                  <c:v>7160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v>Отказы ГПА, ед.</c:v>
          </c:tx>
          <c:spPr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50000">
                  <a:schemeClr val="accent6">
                    <a:lumMod val="75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2700000" scaled="1"/>
              <a:tileRect/>
            </a:gradFill>
          </c:spPr>
          <c:invertIfNegative val="0"/>
          <c:dLbls>
            <c:dLbl>
              <c:idx val="4"/>
              <c:delete val="1"/>
            </c:dLbl>
            <c:txPr>
              <a:bodyPr/>
              <a:lstStyle/>
              <a:p>
                <a:pPr>
                  <a:defRPr sz="12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Лист1!$B$3:$B$8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Лист1!$F$3:$F$7</c:f>
              <c:numCache>
                <c:formatCode>General</c:formatCode>
                <c:ptCount val="5"/>
                <c:pt idx="0">
                  <c:v>701</c:v>
                </c:pt>
                <c:pt idx="1">
                  <c:v>639</c:v>
                </c:pt>
                <c:pt idx="2">
                  <c:v>602</c:v>
                </c:pt>
                <c:pt idx="3">
                  <c:v>737</c:v>
                </c:pt>
                <c:pt idx="4">
                  <c:v>648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shape val="cylinder"/>
        <c:axId val="107001344"/>
        <c:axId val="107002880"/>
        <c:axId val="0"/>
      </c:bar3DChart>
      <c:catAx>
        <c:axId val="107001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ru-RU"/>
          </a:p>
        </c:txPr>
        <c:crossAx val="107002880"/>
        <c:crosses val="autoZero"/>
        <c:auto val="1"/>
        <c:lblAlgn val="ctr"/>
        <c:lblOffset val="100"/>
        <c:noMultiLvlLbl val="0"/>
      </c:catAx>
      <c:valAx>
        <c:axId val="1070028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7001344"/>
        <c:crosses val="autoZero"/>
        <c:crossBetween val="between"/>
        <c:majorUnit val="2000"/>
      </c:valAx>
    </c:plotArea>
    <c:legend>
      <c:legendPos val="b"/>
      <c:layout>
        <c:manualLayout>
          <c:xMode val="edge"/>
          <c:yMode val="edge"/>
          <c:x val="0"/>
          <c:y val="0.90977326565143812"/>
          <c:w val="0.9888686484524063"/>
          <c:h val="6.9674844895657076E-2"/>
        </c:manualLayout>
      </c:layout>
      <c:overlay val="0"/>
      <c:txPr>
        <a:bodyPr/>
        <a:lstStyle/>
        <a:p>
          <a:pPr>
            <a:defRPr sz="1200" b="0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80000">
          <a:schemeClr val="bg1">
            <a:lumMod val="95000"/>
          </a:schemeClr>
        </a:gs>
        <a:gs pos="100000">
          <a:schemeClr val="bg1"/>
        </a:gs>
        <a:gs pos="1000">
          <a:schemeClr val="bg1">
            <a:lumMod val="85000"/>
          </a:schemeClr>
        </a:gs>
      </a:gsLst>
      <a:lin ang="0" scaled="1"/>
      <a:tileRect/>
    </a:gradFill>
    <a:ln>
      <a:noFill/>
    </a:ln>
  </c:spPr>
  <c:txPr>
    <a:bodyPr/>
    <a:lstStyle/>
    <a:p>
      <a:pPr>
        <a:defRPr sz="1000" b="0" i="0" u="none" strike="noStrike" baseline="0">
          <a:solidFill>
            <a:srgbClr val="002060"/>
          </a:solidFill>
          <a:latin typeface="Arial Narrow"/>
          <a:ea typeface="Arial Narrow"/>
          <a:cs typeface="Arial Narrow"/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195567487430934E-2"/>
          <c:y val="0.18075324309080654"/>
          <c:w val="0.86351851494882115"/>
          <c:h val="0.63181866892272986"/>
        </c:manualLayout>
      </c:layout>
      <c:scatterChart>
        <c:scatterStyle val="lineMarker"/>
        <c:varyColors val="0"/>
        <c:ser>
          <c:idx val="0"/>
          <c:order val="0"/>
          <c:tx>
            <c:strRef>
              <c:f>'Наработка + отказы'!$B$41</c:f>
              <c:strCache>
                <c:ptCount val="1"/>
                <c:pt idx="0">
                  <c:v>Ремонты ГПА, ед.</c:v>
                </c:pt>
              </c:strCache>
            </c:strRef>
          </c:tx>
          <c:spPr>
            <a:ln w="88900"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2"/>
            <c:spPr>
              <a:solidFill>
                <a:schemeClr val="bg1"/>
              </a:solidFill>
              <a:ln w="63500">
                <a:solidFill>
                  <a:schemeClr val="accent4">
                    <a:lumMod val="75000"/>
                  </a:schemeClr>
                </a:solidFill>
              </a:ln>
            </c:spPr>
          </c:marker>
          <c:dPt>
            <c:idx val="4"/>
            <c:bubble3D val="0"/>
            <c:spPr>
              <a:ln w="88900">
                <a:solidFill>
                  <a:schemeClr val="accent4">
                    <a:lumMod val="75000"/>
                  </a:schemeClr>
                </a:solidFill>
                <a:prstDash val="solid"/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6"/>
            <c:bubble3D val="0"/>
            <c:spPr>
              <a:ln w="88900">
                <a:solidFill>
                  <a:schemeClr val="accent4">
                    <a:lumMod val="75000"/>
                  </a:schemeClr>
                </a:solidFill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7"/>
            <c:bubble3D val="0"/>
            <c:spPr>
              <a:ln w="88900">
                <a:solidFill>
                  <a:schemeClr val="accent4">
                    <a:lumMod val="75000"/>
                  </a:schemeClr>
                </a:solidFill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676</a:t>
                    </a:r>
                    <a:endParaRPr lang="en-US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706</a:t>
                    </a:r>
                    <a:endParaRPr lang="en-US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665</a:t>
                    </a:r>
                    <a:endParaRPr lang="en-US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'Наработка + отказы'!$D$40:$K$40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xVal>
          <c:yVal>
            <c:numRef>
              <c:f>'Наработка + отказы'!$D$41:$K$41</c:f>
              <c:numCache>
                <c:formatCode>General</c:formatCode>
                <c:ptCount val="8"/>
                <c:pt idx="0">
                  <c:v>749</c:v>
                </c:pt>
                <c:pt idx="1">
                  <c:v>591</c:v>
                </c:pt>
                <c:pt idx="2">
                  <c:v>489</c:v>
                </c:pt>
                <c:pt idx="3">
                  <c:v>504</c:v>
                </c:pt>
                <c:pt idx="4">
                  <c:v>495</c:v>
                </c:pt>
                <c:pt idx="5">
                  <c:v>676</c:v>
                </c:pt>
                <c:pt idx="6">
                  <c:v>706</c:v>
                </c:pt>
                <c:pt idx="7">
                  <c:v>665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'Наработка + отказы'!$B$42</c:f>
              <c:strCache>
                <c:ptCount val="1"/>
                <c:pt idx="0">
                  <c:v>Ремонты и поставка двигателей, ед.</c:v>
                </c:pt>
              </c:strCache>
            </c:strRef>
          </c:tx>
          <c:spPr>
            <a:ln w="76200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2"/>
            <c:spPr>
              <a:solidFill>
                <a:schemeClr val="bg1"/>
              </a:solidFill>
              <a:ln w="63500">
                <a:solidFill>
                  <a:schemeClr val="accent5">
                    <a:lumMod val="75000"/>
                  </a:schemeClr>
                </a:solidFill>
              </a:ln>
            </c:spPr>
          </c:marker>
          <c:dPt>
            <c:idx val="2"/>
            <c:bubble3D val="0"/>
            <c:spPr>
              <a:ln w="88900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ln w="76200">
                <a:solidFill>
                  <a:schemeClr val="accent5">
                    <a:lumMod val="75000"/>
                  </a:schemeClr>
                </a:solidFill>
                <a:prstDash val="solid"/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bubble3D val="0"/>
            <c:spPr>
              <a:ln w="76200">
                <a:solidFill>
                  <a:schemeClr val="accent5">
                    <a:lumMod val="75000"/>
                  </a:schemeClr>
                </a:solidFill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6"/>
            <c:bubble3D val="0"/>
            <c:spPr>
              <a:ln w="76200">
                <a:solidFill>
                  <a:schemeClr val="accent5">
                    <a:lumMod val="75000"/>
                  </a:schemeClr>
                </a:solidFill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7"/>
            <c:bubble3D val="0"/>
            <c:spPr>
              <a:ln w="76200">
                <a:solidFill>
                  <a:schemeClr val="accent5">
                    <a:lumMod val="75000"/>
                  </a:schemeClr>
                </a:solidFill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txPr>
              <a:bodyPr/>
              <a:lstStyle/>
              <a:p>
                <a:pPr>
                  <a:defRPr sz="11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'Наработка + отказы'!$D$40:$K$40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xVal>
          <c:yVal>
            <c:numRef>
              <c:f>'Наработка + отказы'!$D$42:$K$42</c:f>
              <c:numCache>
                <c:formatCode>General</c:formatCode>
                <c:ptCount val="8"/>
                <c:pt idx="0">
                  <c:v>187</c:v>
                </c:pt>
                <c:pt idx="1">
                  <c:v>183</c:v>
                </c:pt>
                <c:pt idx="2">
                  <c:v>173</c:v>
                </c:pt>
                <c:pt idx="3">
                  <c:v>142</c:v>
                </c:pt>
                <c:pt idx="4">
                  <c:v>157</c:v>
                </c:pt>
                <c:pt idx="5">
                  <c:v>169</c:v>
                </c:pt>
                <c:pt idx="6">
                  <c:v>174</c:v>
                </c:pt>
                <c:pt idx="7">
                  <c:v>170</c:v>
                </c:pt>
              </c:numCache>
            </c:numRef>
          </c:yVal>
          <c:smooth val="0"/>
        </c:ser>
        <c:ser>
          <c:idx val="2"/>
          <c:order val="2"/>
          <c:spPr>
            <a:ln w="88900">
              <a:solidFill>
                <a:schemeClr val="accent6">
                  <a:lumMod val="75000"/>
                </a:schemeClr>
              </a:solidFill>
              <a:prstDash val="sysDot"/>
            </a:ln>
          </c:spPr>
          <c:marker>
            <c:symbol val="circle"/>
            <c:size val="12"/>
            <c:spPr>
              <a:solidFill>
                <a:schemeClr val="bg1"/>
              </a:solidFill>
              <a:ln w="63500">
                <a:solidFill>
                  <a:schemeClr val="accent6">
                    <a:lumMod val="75000"/>
                  </a:schemeClr>
                </a:solidFill>
              </a:ln>
            </c:spPr>
          </c:marker>
          <c:dPt>
            <c:idx val="4"/>
            <c:marker>
              <c:spPr>
                <a:solidFill>
                  <a:schemeClr val="bg1"/>
                </a:solidFill>
                <a:ln w="63500">
                  <a:solidFill>
                    <a:schemeClr val="accent4">
                      <a:lumMod val="75000"/>
                    </a:schemeClr>
                  </a:solidFill>
                </a:ln>
              </c:spPr>
            </c:marker>
            <c:bubble3D val="0"/>
          </c:dPt>
          <c:dLbls>
            <c:dLbl>
              <c:idx val="4"/>
              <c:delete val="1"/>
            </c:dLbl>
            <c:txPr>
              <a:bodyPr/>
              <a:lstStyle/>
              <a:p>
                <a:pPr>
                  <a:defRPr sz="105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'Наработка + отказы'!$D$40:$K$40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xVal>
          <c:yVal>
            <c:numRef>
              <c:f>'Наработка + отказы'!$D$43:$K$43</c:f>
              <c:numCache>
                <c:formatCode>General</c:formatCode>
                <c:ptCount val="8"/>
                <c:pt idx="4">
                  <c:v>495</c:v>
                </c:pt>
                <c:pt idx="5">
                  <c:v>480</c:v>
                </c:pt>
                <c:pt idx="6">
                  <c:v>467</c:v>
                </c:pt>
                <c:pt idx="7">
                  <c:v>458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447808"/>
        <c:axId val="107449344"/>
      </c:scatterChart>
      <c:valAx>
        <c:axId val="107447808"/>
        <c:scaling>
          <c:orientation val="minMax"/>
          <c:max val="2021"/>
          <c:min val="2014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ru-RU"/>
          </a:p>
        </c:txPr>
        <c:crossAx val="107449344"/>
        <c:crosses val="autoZero"/>
        <c:crossBetween val="midCat"/>
      </c:valAx>
      <c:valAx>
        <c:axId val="107449344"/>
        <c:scaling>
          <c:orientation val="minMax"/>
          <c:max val="1000"/>
          <c:min val="0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07447808"/>
        <c:crosses val="autoZero"/>
        <c:crossBetween val="midCat"/>
        <c:majorUnit val="100"/>
      </c:valAx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"/>
          <c:y val="0.91605950366610256"/>
          <c:w val="1"/>
          <c:h val="6.9674844895657076E-2"/>
        </c:manualLayout>
      </c:layout>
      <c:overlay val="0"/>
      <c:txPr>
        <a:bodyPr/>
        <a:lstStyle/>
        <a:p>
          <a:pPr>
            <a:defRPr sz="1200" b="0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76000">
          <a:schemeClr val="bg1">
            <a:lumMod val="95000"/>
          </a:schemeClr>
        </a:gs>
        <a:gs pos="100000">
          <a:schemeClr val="bg1"/>
        </a:gs>
        <a:gs pos="1000">
          <a:schemeClr val="bg1">
            <a:lumMod val="85000"/>
          </a:schemeClr>
        </a:gs>
      </a:gsLst>
      <a:lin ang="10800000" scaled="1"/>
    </a:gradFill>
    <a:ln>
      <a:noFill/>
    </a:ln>
  </c:spPr>
  <c:txPr>
    <a:bodyPr/>
    <a:lstStyle/>
    <a:p>
      <a:pPr>
        <a:defRPr sz="1000" b="0" i="0" u="none" strike="noStrike" baseline="0">
          <a:solidFill>
            <a:srgbClr val="002060"/>
          </a:solidFill>
          <a:latin typeface="Arial Narrow"/>
          <a:ea typeface="Arial Narrow"/>
          <a:cs typeface="Arial Narrow"/>
        </a:defRPr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Relationship Id="rId4" Type="http://schemas.openxmlformats.org/officeDocument/2006/relationships/image" Target="../media/image2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Relationship Id="rId4" Type="http://schemas.openxmlformats.org/officeDocument/2006/relationships/image" Target="../media/image2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AF16E9-BCBE-45C6-99F6-3D9B9CED8095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8AEA7C-379E-4398-90B7-700663A586F0}">
      <dgm:prSet phldrT="[Текст]" custT="1"/>
      <dgm:spPr>
        <a:gradFill rotWithShape="0">
          <a:gsLst>
            <a:gs pos="0">
              <a:srgbClr val="0070C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800" dirty="0" smtClean="0">
              <a:latin typeface="Arial Narrow" panose="020B0606020202030204" pitchFamily="34" charset="0"/>
            </a:rPr>
            <a:t>Оперативный резерв газа в ПХГ</a:t>
          </a:r>
          <a:r>
            <a:rPr lang="en-US" sz="1800" dirty="0" smtClean="0">
              <a:latin typeface="Arial Narrow" panose="020B0606020202030204" pitchFamily="34" charset="0"/>
            </a:rPr>
            <a:t> </a:t>
          </a:r>
          <a:r>
            <a:rPr lang="ru-RU" sz="1800" dirty="0" smtClean="0">
              <a:latin typeface="Arial Narrow" panose="020B0606020202030204" pitchFamily="34" charset="0"/>
            </a:rPr>
            <a:t>ПАО «Газпром»                                </a:t>
          </a:r>
          <a:r>
            <a:rPr lang="ru-RU" sz="1800" b="1" dirty="0" smtClean="0">
              <a:latin typeface="Arial Narrow" panose="020B0606020202030204" pitchFamily="34" charset="0"/>
            </a:rPr>
            <a:t>74,224</a:t>
          </a:r>
          <a:r>
            <a:rPr lang="ru-RU" sz="1800" dirty="0" smtClean="0">
              <a:latin typeface="Arial Narrow" panose="020B0606020202030204" pitchFamily="34" charset="0"/>
            </a:rPr>
            <a:t> млрд куб. м:</a:t>
          </a:r>
          <a:endParaRPr lang="ru-RU" sz="1800" dirty="0"/>
        </a:p>
      </dgm:t>
    </dgm:pt>
    <dgm:pt modelId="{023F6B1E-F950-475E-AD10-14F3D687A9CC}" type="parTrans" cxnId="{AB2B0C57-8C9A-4E23-B225-9FBEEFE42B25}">
      <dgm:prSet/>
      <dgm:spPr/>
      <dgm:t>
        <a:bodyPr/>
        <a:lstStyle/>
        <a:p>
          <a:endParaRPr lang="ru-RU"/>
        </a:p>
      </dgm:t>
    </dgm:pt>
    <dgm:pt modelId="{C1E20435-30AE-4EE9-84FD-B39DAE4485F3}" type="sibTrans" cxnId="{AB2B0C57-8C9A-4E23-B225-9FBEEFE42B25}">
      <dgm:prSet/>
      <dgm:spPr/>
      <dgm:t>
        <a:bodyPr/>
        <a:lstStyle/>
        <a:p>
          <a:endParaRPr lang="ru-RU"/>
        </a:p>
      </dgm:t>
    </dgm:pt>
    <dgm:pt modelId="{0E3BCF82-E88B-44EE-9A4B-CE36220E8D71}">
      <dgm:prSet phldrT="[Текст]"/>
      <dgm:spPr>
        <a:gradFill rotWithShape="0">
          <a:gsLst>
            <a:gs pos="0">
              <a:srgbClr val="0070C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dirty="0" smtClean="0">
              <a:latin typeface="Arial Narrow" panose="020B0606020202030204" pitchFamily="34" charset="0"/>
            </a:rPr>
            <a:t>Ввод в эксплуатацию новых мощностей </a:t>
          </a:r>
          <a:endParaRPr lang="ru-RU" dirty="0"/>
        </a:p>
      </dgm:t>
    </dgm:pt>
    <dgm:pt modelId="{C4070485-4BBF-4F67-98C4-E1686D764713}" type="parTrans" cxnId="{3A630E5A-30AE-4E2B-9D8C-8F4E1912B8D2}">
      <dgm:prSet/>
      <dgm:spPr/>
      <dgm:t>
        <a:bodyPr/>
        <a:lstStyle/>
        <a:p>
          <a:endParaRPr lang="ru-RU"/>
        </a:p>
      </dgm:t>
    </dgm:pt>
    <dgm:pt modelId="{C3F857B9-3D7E-434A-BCEB-9F8F4D50F01B}" type="sibTrans" cxnId="{3A630E5A-30AE-4E2B-9D8C-8F4E1912B8D2}">
      <dgm:prSet/>
      <dgm:spPr/>
      <dgm:t>
        <a:bodyPr/>
        <a:lstStyle/>
        <a:p>
          <a:endParaRPr lang="ru-RU"/>
        </a:p>
      </dgm:t>
    </dgm:pt>
    <dgm:pt modelId="{9A93853F-F37A-46B0-A931-02CF455F1B4F}">
      <dgm:prSet custT="1"/>
      <dgm:spPr>
        <a:gradFill rotWithShape="0">
          <a:gsLst>
            <a:gs pos="0">
              <a:srgbClr val="0070C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600" dirty="0" smtClean="0">
              <a:latin typeface="Arial Narrow" panose="020B0606020202030204" pitchFamily="34" charset="0"/>
              <a:ea typeface="+mn-ea"/>
              <a:cs typeface="+mn-cs"/>
            </a:rPr>
            <a:t>Максимальный суточный отбор газа из ПХГ</a:t>
          </a:r>
        </a:p>
        <a:p>
          <a:r>
            <a:rPr lang="ru-RU" sz="1600" dirty="0" smtClean="0">
              <a:latin typeface="Arial Narrow" panose="020B0606020202030204" pitchFamily="34" charset="0"/>
              <a:ea typeface="+mn-ea"/>
              <a:cs typeface="+mn-cs"/>
            </a:rPr>
            <a:t>(на начало сезона </a:t>
          </a:r>
          <a:r>
            <a:rPr lang="ru-RU" sz="1600" smtClean="0">
              <a:latin typeface="Arial Narrow" panose="020B0606020202030204" pitchFamily="34" charset="0"/>
              <a:ea typeface="+mn-ea"/>
              <a:cs typeface="+mn-cs"/>
            </a:rPr>
            <a:t>отбора 2018/2019 года)</a:t>
          </a:r>
          <a:endParaRPr lang="ru-RU" sz="1600" dirty="0"/>
        </a:p>
      </dgm:t>
    </dgm:pt>
    <dgm:pt modelId="{109E0C06-EE18-4E82-8395-CE919F5A49C8}" type="parTrans" cxnId="{1BEA2F91-F0AE-4836-BE87-00B1A10B0A4B}">
      <dgm:prSet/>
      <dgm:spPr/>
      <dgm:t>
        <a:bodyPr/>
        <a:lstStyle/>
        <a:p>
          <a:endParaRPr lang="ru-RU"/>
        </a:p>
      </dgm:t>
    </dgm:pt>
    <dgm:pt modelId="{79302C19-F469-4F40-9E28-9F827EAA7D18}" type="sibTrans" cxnId="{1BEA2F91-F0AE-4836-BE87-00B1A10B0A4B}">
      <dgm:prSet/>
      <dgm:spPr/>
      <dgm:t>
        <a:bodyPr/>
        <a:lstStyle/>
        <a:p>
          <a:endParaRPr lang="ru-RU"/>
        </a:p>
      </dgm:t>
    </dgm:pt>
    <dgm:pt modelId="{2CD9661D-72AA-4B67-B170-0841DC1FC4CC}">
      <dgm:prSet/>
      <dgm:spPr>
        <a:gradFill rotWithShape="0">
          <a:gsLst>
            <a:gs pos="0">
              <a:srgbClr val="0070C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>
            <a:spcAft>
              <a:spcPts val="0"/>
            </a:spcAft>
          </a:pPr>
          <a:r>
            <a:rPr lang="ru-RU" dirty="0" smtClean="0">
              <a:latin typeface="Arial Narrow" panose="020B0506020202030204" pitchFamily="34" charset="0"/>
            </a:rPr>
            <a:t>Проведение тестовых испытаний ПХГ России с целью подтверждения максимальной и пиковой производительности. </a:t>
          </a:r>
        </a:p>
        <a:p>
          <a:pPr rtl="0">
            <a:spcAft>
              <a:spcPct val="35000"/>
            </a:spcAft>
          </a:pPr>
          <a:r>
            <a:rPr lang="ru-RU" dirty="0" smtClean="0">
              <a:latin typeface="Arial Narrow" panose="020B0506020202030204" pitchFamily="34" charset="0"/>
            </a:rPr>
            <a:t>Технический аудит и оценка готовности к ОЗП ПХГ Западной Европы. </a:t>
          </a:r>
          <a:endParaRPr lang="ru-RU" b="0" i="0" dirty="0" smtClean="0">
            <a:latin typeface="Arial Narrow" panose="020B0506020202030204" pitchFamily="34" charset="0"/>
            <a:cs typeface="Arial" panose="020B0604020202020204" pitchFamily="34" charset="0"/>
          </a:endParaRPr>
        </a:p>
      </dgm:t>
    </dgm:pt>
    <dgm:pt modelId="{44A41F50-7230-46F0-9B09-6CA470C168FA}" type="parTrans" cxnId="{2139A1F3-32DD-4107-9E40-48A5A545F3E1}">
      <dgm:prSet/>
      <dgm:spPr/>
      <dgm:t>
        <a:bodyPr/>
        <a:lstStyle/>
        <a:p>
          <a:endParaRPr lang="ru-RU"/>
        </a:p>
      </dgm:t>
    </dgm:pt>
    <dgm:pt modelId="{F0466686-AB43-4D18-955E-3DFE1F0040F8}" type="sibTrans" cxnId="{2139A1F3-32DD-4107-9E40-48A5A545F3E1}">
      <dgm:prSet/>
      <dgm:spPr/>
      <dgm:t>
        <a:bodyPr/>
        <a:lstStyle/>
        <a:p>
          <a:endParaRPr lang="ru-RU"/>
        </a:p>
      </dgm:t>
    </dgm:pt>
    <dgm:pt modelId="{5B553A0F-E9E1-41B0-8142-CC0A52CFD7D6}" type="pres">
      <dgm:prSet presAssocID="{36AF16E9-BCBE-45C6-99F6-3D9B9CED809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35998DA-C753-4949-8972-D29DA2AE0CCC}" type="pres">
      <dgm:prSet presAssocID="{36AF16E9-BCBE-45C6-99F6-3D9B9CED8095}" presName="Name1" presStyleCnt="0"/>
      <dgm:spPr/>
      <dgm:t>
        <a:bodyPr/>
        <a:lstStyle/>
        <a:p>
          <a:endParaRPr lang="ru-RU"/>
        </a:p>
      </dgm:t>
    </dgm:pt>
    <dgm:pt modelId="{D186EBB5-3FBD-4809-B748-12E75CE37007}" type="pres">
      <dgm:prSet presAssocID="{36AF16E9-BCBE-45C6-99F6-3D9B9CED8095}" presName="cycle" presStyleCnt="0"/>
      <dgm:spPr/>
      <dgm:t>
        <a:bodyPr/>
        <a:lstStyle/>
        <a:p>
          <a:endParaRPr lang="ru-RU"/>
        </a:p>
      </dgm:t>
    </dgm:pt>
    <dgm:pt modelId="{03F7CBB0-E6AB-4BD0-97AF-9AEF18CB5056}" type="pres">
      <dgm:prSet presAssocID="{36AF16E9-BCBE-45C6-99F6-3D9B9CED8095}" presName="srcNode" presStyleLbl="node1" presStyleIdx="0" presStyleCnt="4"/>
      <dgm:spPr/>
      <dgm:t>
        <a:bodyPr/>
        <a:lstStyle/>
        <a:p>
          <a:endParaRPr lang="ru-RU"/>
        </a:p>
      </dgm:t>
    </dgm:pt>
    <dgm:pt modelId="{7A9FA539-34CD-40FE-A1D5-B0EBDA2314C8}" type="pres">
      <dgm:prSet presAssocID="{36AF16E9-BCBE-45C6-99F6-3D9B9CED8095}" presName="conn" presStyleLbl="parChTrans1D2" presStyleIdx="0" presStyleCnt="1"/>
      <dgm:spPr/>
      <dgm:t>
        <a:bodyPr/>
        <a:lstStyle/>
        <a:p>
          <a:endParaRPr lang="ru-RU"/>
        </a:p>
      </dgm:t>
    </dgm:pt>
    <dgm:pt modelId="{C6C710B6-B9CD-4C7D-BC55-30830F507854}" type="pres">
      <dgm:prSet presAssocID="{36AF16E9-BCBE-45C6-99F6-3D9B9CED8095}" presName="extraNode" presStyleLbl="node1" presStyleIdx="0" presStyleCnt="4"/>
      <dgm:spPr/>
      <dgm:t>
        <a:bodyPr/>
        <a:lstStyle/>
        <a:p>
          <a:endParaRPr lang="ru-RU"/>
        </a:p>
      </dgm:t>
    </dgm:pt>
    <dgm:pt modelId="{C2CE0966-45C9-4E13-982F-4016EF926F68}" type="pres">
      <dgm:prSet presAssocID="{36AF16E9-BCBE-45C6-99F6-3D9B9CED8095}" presName="dstNode" presStyleLbl="node1" presStyleIdx="0" presStyleCnt="4"/>
      <dgm:spPr/>
      <dgm:t>
        <a:bodyPr/>
        <a:lstStyle/>
        <a:p>
          <a:endParaRPr lang="ru-RU"/>
        </a:p>
      </dgm:t>
    </dgm:pt>
    <dgm:pt modelId="{2FD8E740-D1EF-44C0-A236-9BCC7ED16741}" type="pres">
      <dgm:prSet presAssocID="{B98AEA7C-379E-4398-90B7-700663A586F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7A4DE9-D394-41A6-8DF6-C10589B49395}" type="pres">
      <dgm:prSet presAssocID="{B98AEA7C-379E-4398-90B7-700663A586F0}" presName="accent_1" presStyleCnt="0"/>
      <dgm:spPr/>
      <dgm:t>
        <a:bodyPr/>
        <a:lstStyle/>
        <a:p>
          <a:endParaRPr lang="ru-RU"/>
        </a:p>
      </dgm:t>
    </dgm:pt>
    <dgm:pt modelId="{FB7DEB05-5835-46DB-8AE1-7567781EE6A3}" type="pres">
      <dgm:prSet presAssocID="{B98AEA7C-379E-4398-90B7-700663A586F0}" presName="accentRepeatNode" presStyleLbl="solidFgAcc1" presStyleIdx="0" presStyleCnt="4" custLinFactNeighborX="127" custLinFactNeighborY="0"/>
      <dgm:spPr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F28E16-BF99-4994-929C-F63DFCBCFDCB}" type="pres">
      <dgm:prSet presAssocID="{9A93853F-F37A-46B0-A931-02CF455F1B4F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3BB79-C63B-414B-9C13-22610DD028BF}" type="pres">
      <dgm:prSet presAssocID="{9A93853F-F37A-46B0-A931-02CF455F1B4F}" presName="accent_2" presStyleCnt="0"/>
      <dgm:spPr/>
      <dgm:t>
        <a:bodyPr/>
        <a:lstStyle/>
        <a:p>
          <a:endParaRPr lang="ru-RU"/>
        </a:p>
      </dgm:t>
    </dgm:pt>
    <dgm:pt modelId="{D8AAB926-5473-45BC-886E-6A2B8E8EEA46}" type="pres">
      <dgm:prSet presAssocID="{9A93853F-F37A-46B0-A931-02CF455F1B4F}" presName="accentRepeatNode" presStyleLbl="solidFgAcc1" presStyleIdx="1" presStyleCnt="4"/>
      <dgm:spPr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95378E1-5E07-4BB1-A856-67B86732D010}" type="pres">
      <dgm:prSet presAssocID="{0E3BCF82-E88B-44EE-9A4B-CE36220E8D7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95AABF-740F-4BEC-82D1-3CDD1200D290}" type="pres">
      <dgm:prSet presAssocID="{0E3BCF82-E88B-44EE-9A4B-CE36220E8D71}" presName="accent_3" presStyleCnt="0"/>
      <dgm:spPr/>
      <dgm:t>
        <a:bodyPr/>
        <a:lstStyle/>
        <a:p>
          <a:endParaRPr lang="ru-RU"/>
        </a:p>
      </dgm:t>
    </dgm:pt>
    <dgm:pt modelId="{E2AC0A60-BA56-4EFD-BE51-131D63D2C886}" type="pres">
      <dgm:prSet presAssocID="{0E3BCF82-E88B-44EE-9A4B-CE36220E8D71}" presName="accentRepeatNode" presStyleLbl="solidFgAcc1" presStyleIdx="2" presStyleCnt="4"/>
      <dgm:spPr>
        <a:blipFill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F4F3944-F4CF-4EA3-9A3A-DEAB2BCDF3B6}" type="pres">
      <dgm:prSet presAssocID="{2CD9661D-72AA-4B67-B170-0841DC1FC4CC}" presName="text_4" presStyleLbl="node1" presStyleIdx="3" presStyleCnt="4" custScaleY="125680" custLinFactNeighborY="8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F13EE-7CF0-480D-B80A-5D1F4C9F7EC0}" type="pres">
      <dgm:prSet presAssocID="{2CD9661D-72AA-4B67-B170-0841DC1FC4CC}" presName="accent_4" presStyleCnt="0"/>
      <dgm:spPr/>
      <dgm:t>
        <a:bodyPr/>
        <a:lstStyle/>
        <a:p>
          <a:endParaRPr lang="ru-RU"/>
        </a:p>
      </dgm:t>
    </dgm:pt>
    <dgm:pt modelId="{1C89B685-0450-4363-A4DF-6279999A1F6D}" type="pres">
      <dgm:prSet presAssocID="{2CD9661D-72AA-4B67-B170-0841DC1FC4CC}" presName="accentRepeatNode" presStyleLbl="solidFgAcc1" presStyleIdx="3" presStyleCnt="4" custLinFactNeighborY="5660"/>
      <dgm:spPr>
        <a:blipFill rotWithShape="0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51D57953-07DE-4154-A3E8-ED4C2042B828}" type="presOf" srcId="{C1E20435-30AE-4EE9-84FD-B39DAE4485F3}" destId="{7A9FA539-34CD-40FE-A1D5-B0EBDA2314C8}" srcOrd="0" destOrd="0" presId="urn:microsoft.com/office/officeart/2008/layout/VerticalCurvedList"/>
    <dgm:cxn modelId="{138C5BD5-4115-4B6D-A6B1-2A0FE4858151}" type="presOf" srcId="{9A93853F-F37A-46B0-A931-02CF455F1B4F}" destId="{55F28E16-BF99-4994-929C-F63DFCBCFDCB}" srcOrd="0" destOrd="0" presId="urn:microsoft.com/office/officeart/2008/layout/VerticalCurvedList"/>
    <dgm:cxn modelId="{C48C4047-F2CD-490F-B2BA-8F80F25120DF}" type="presOf" srcId="{0E3BCF82-E88B-44EE-9A4B-CE36220E8D71}" destId="{E95378E1-5E07-4BB1-A856-67B86732D010}" srcOrd="0" destOrd="0" presId="urn:microsoft.com/office/officeart/2008/layout/VerticalCurvedList"/>
    <dgm:cxn modelId="{272AC3F3-8DB1-4C71-9BC2-8B76F1D0C62B}" type="presOf" srcId="{2CD9661D-72AA-4B67-B170-0841DC1FC4CC}" destId="{BF4F3944-F4CF-4EA3-9A3A-DEAB2BCDF3B6}" srcOrd="0" destOrd="0" presId="urn:microsoft.com/office/officeart/2008/layout/VerticalCurvedList"/>
    <dgm:cxn modelId="{2139A1F3-32DD-4107-9E40-48A5A545F3E1}" srcId="{36AF16E9-BCBE-45C6-99F6-3D9B9CED8095}" destId="{2CD9661D-72AA-4B67-B170-0841DC1FC4CC}" srcOrd="3" destOrd="0" parTransId="{44A41F50-7230-46F0-9B09-6CA470C168FA}" sibTransId="{F0466686-AB43-4D18-955E-3DFE1F0040F8}"/>
    <dgm:cxn modelId="{7BE450A7-0CDE-44AB-BBE3-678437E7FF64}" type="presOf" srcId="{B98AEA7C-379E-4398-90B7-700663A586F0}" destId="{2FD8E740-D1EF-44C0-A236-9BCC7ED16741}" srcOrd="0" destOrd="0" presId="urn:microsoft.com/office/officeart/2008/layout/VerticalCurvedList"/>
    <dgm:cxn modelId="{AB2B0C57-8C9A-4E23-B225-9FBEEFE42B25}" srcId="{36AF16E9-BCBE-45C6-99F6-3D9B9CED8095}" destId="{B98AEA7C-379E-4398-90B7-700663A586F0}" srcOrd="0" destOrd="0" parTransId="{023F6B1E-F950-475E-AD10-14F3D687A9CC}" sibTransId="{C1E20435-30AE-4EE9-84FD-B39DAE4485F3}"/>
    <dgm:cxn modelId="{A7B3797A-39B6-46D8-B3F9-0B259BEE8A91}" type="presOf" srcId="{36AF16E9-BCBE-45C6-99F6-3D9B9CED8095}" destId="{5B553A0F-E9E1-41B0-8142-CC0A52CFD7D6}" srcOrd="0" destOrd="0" presId="urn:microsoft.com/office/officeart/2008/layout/VerticalCurvedList"/>
    <dgm:cxn modelId="{3A630E5A-30AE-4E2B-9D8C-8F4E1912B8D2}" srcId="{36AF16E9-BCBE-45C6-99F6-3D9B9CED8095}" destId="{0E3BCF82-E88B-44EE-9A4B-CE36220E8D71}" srcOrd="2" destOrd="0" parTransId="{C4070485-4BBF-4F67-98C4-E1686D764713}" sibTransId="{C3F857B9-3D7E-434A-BCEB-9F8F4D50F01B}"/>
    <dgm:cxn modelId="{1BEA2F91-F0AE-4836-BE87-00B1A10B0A4B}" srcId="{36AF16E9-BCBE-45C6-99F6-3D9B9CED8095}" destId="{9A93853F-F37A-46B0-A931-02CF455F1B4F}" srcOrd="1" destOrd="0" parTransId="{109E0C06-EE18-4E82-8395-CE919F5A49C8}" sibTransId="{79302C19-F469-4F40-9E28-9F827EAA7D18}"/>
    <dgm:cxn modelId="{CDBCAA8A-6EA9-4C59-B764-BF54BC708DFC}" type="presParOf" srcId="{5B553A0F-E9E1-41B0-8142-CC0A52CFD7D6}" destId="{A35998DA-C753-4949-8972-D29DA2AE0CCC}" srcOrd="0" destOrd="0" presId="urn:microsoft.com/office/officeart/2008/layout/VerticalCurvedList"/>
    <dgm:cxn modelId="{AF477B0F-3852-4CA0-BDB1-846ADF0A72BE}" type="presParOf" srcId="{A35998DA-C753-4949-8972-D29DA2AE0CCC}" destId="{D186EBB5-3FBD-4809-B748-12E75CE37007}" srcOrd="0" destOrd="0" presId="urn:microsoft.com/office/officeart/2008/layout/VerticalCurvedList"/>
    <dgm:cxn modelId="{16E86E76-F69D-415C-9EAC-960763CE3693}" type="presParOf" srcId="{D186EBB5-3FBD-4809-B748-12E75CE37007}" destId="{03F7CBB0-E6AB-4BD0-97AF-9AEF18CB5056}" srcOrd="0" destOrd="0" presId="urn:microsoft.com/office/officeart/2008/layout/VerticalCurvedList"/>
    <dgm:cxn modelId="{E62B5D93-9670-4088-A939-2BBD32157D38}" type="presParOf" srcId="{D186EBB5-3FBD-4809-B748-12E75CE37007}" destId="{7A9FA539-34CD-40FE-A1D5-B0EBDA2314C8}" srcOrd="1" destOrd="0" presId="urn:microsoft.com/office/officeart/2008/layout/VerticalCurvedList"/>
    <dgm:cxn modelId="{767F8401-239C-490C-82CE-670DB6639D2C}" type="presParOf" srcId="{D186EBB5-3FBD-4809-B748-12E75CE37007}" destId="{C6C710B6-B9CD-4C7D-BC55-30830F507854}" srcOrd="2" destOrd="0" presId="urn:microsoft.com/office/officeart/2008/layout/VerticalCurvedList"/>
    <dgm:cxn modelId="{C2BD8A53-2094-4999-9C8E-9A1D38181FA1}" type="presParOf" srcId="{D186EBB5-3FBD-4809-B748-12E75CE37007}" destId="{C2CE0966-45C9-4E13-982F-4016EF926F68}" srcOrd="3" destOrd="0" presId="urn:microsoft.com/office/officeart/2008/layout/VerticalCurvedList"/>
    <dgm:cxn modelId="{7DCDAE30-94D4-4C5D-A06A-8030B0578487}" type="presParOf" srcId="{A35998DA-C753-4949-8972-D29DA2AE0CCC}" destId="{2FD8E740-D1EF-44C0-A236-9BCC7ED16741}" srcOrd="1" destOrd="0" presId="urn:microsoft.com/office/officeart/2008/layout/VerticalCurvedList"/>
    <dgm:cxn modelId="{6033AD22-457F-4412-8F99-F905C6E7A272}" type="presParOf" srcId="{A35998DA-C753-4949-8972-D29DA2AE0CCC}" destId="{6A7A4DE9-D394-41A6-8DF6-C10589B49395}" srcOrd="2" destOrd="0" presId="urn:microsoft.com/office/officeart/2008/layout/VerticalCurvedList"/>
    <dgm:cxn modelId="{A087C1B5-9B1C-431F-BC03-249F907246C8}" type="presParOf" srcId="{6A7A4DE9-D394-41A6-8DF6-C10589B49395}" destId="{FB7DEB05-5835-46DB-8AE1-7567781EE6A3}" srcOrd="0" destOrd="0" presId="urn:microsoft.com/office/officeart/2008/layout/VerticalCurvedList"/>
    <dgm:cxn modelId="{B27F5F91-6A1A-4376-9A10-FA268A36E3C4}" type="presParOf" srcId="{A35998DA-C753-4949-8972-D29DA2AE0CCC}" destId="{55F28E16-BF99-4994-929C-F63DFCBCFDCB}" srcOrd="3" destOrd="0" presId="urn:microsoft.com/office/officeart/2008/layout/VerticalCurvedList"/>
    <dgm:cxn modelId="{ABD13061-E731-4BE2-A108-9055FFCFAB6D}" type="presParOf" srcId="{A35998DA-C753-4949-8972-D29DA2AE0CCC}" destId="{3143BB79-C63B-414B-9C13-22610DD028BF}" srcOrd="4" destOrd="0" presId="urn:microsoft.com/office/officeart/2008/layout/VerticalCurvedList"/>
    <dgm:cxn modelId="{27F0939B-5D9E-4441-A323-8C123D85143C}" type="presParOf" srcId="{3143BB79-C63B-414B-9C13-22610DD028BF}" destId="{D8AAB926-5473-45BC-886E-6A2B8E8EEA46}" srcOrd="0" destOrd="0" presId="urn:microsoft.com/office/officeart/2008/layout/VerticalCurvedList"/>
    <dgm:cxn modelId="{9B403A36-7ACA-48F9-85F4-F8D8569ED291}" type="presParOf" srcId="{A35998DA-C753-4949-8972-D29DA2AE0CCC}" destId="{E95378E1-5E07-4BB1-A856-67B86732D010}" srcOrd="5" destOrd="0" presId="urn:microsoft.com/office/officeart/2008/layout/VerticalCurvedList"/>
    <dgm:cxn modelId="{F827B7A7-653A-479D-A14A-66EF1EB5063D}" type="presParOf" srcId="{A35998DA-C753-4949-8972-D29DA2AE0CCC}" destId="{3195AABF-740F-4BEC-82D1-3CDD1200D290}" srcOrd="6" destOrd="0" presId="urn:microsoft.com/office/officeart/2008/layout/VerticalCurvedList"/>
    <dgm:cxn modelId="{F0CE509F-824F-43C4-971F-78978B6A8C22}" type="presParOf" srcId="{3195AABF-740F-4BEC-82D1-3CDD1200D290}" destId="{E2AC0A60-BA56-4EFD-BE51-131D63D2C886}" srcOrd="0" destOrd="0" presId="urn:microsoft.com/office/officeart/2008/layout/VerticalCurvedList"/>
    <dgm:cxn modelId="{F3F2D86A-8214-4BAD-8E26-5A36C25470F3}" type="presParOf" srcId="{A35998DA-C753-4949-8972-D29DA2AE0CCC}" destId="{BF4F3944-F4CF-4EA3-9A3A-DEAB2BCDF3B6}" srcOrd="7" destOrd="0" presId="urn:microsoft.com/office/officeart/2008/layout/VerticalCurvedList"/>
    <dgm:cxn modelId="{FB6D3003-44E7-4D7C-B107-DB033B38E27A}" type="presParOf" srcId="{A35998DA-C753-4949-8972-D29DA2AE0CCC}" destId="{A66F13EE-7CF0-480D-B80A-5D1F4C9F7EC0}" srcOrd="8" destOrd="0" presId="urn:microsoft.com/office/officeart/2008/layout/VerticalCurvedList"/>
    <dgm:cxn modelId="{27A3173F-9702-420A-BA84-968E97F7E710}" type="presParOf" srcId="{A66F13EE-7CF0-480D-B80A-5D1F4C9F7EC0}" destId="{1C89B685-0450-4363-A4DF-6279999A1F6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FA539-34CD-40FE-A1D5-B0EBDA2314C8}">
      <dsp:nvSpPr>
        <dsp:cNvPr id="0" name=""/>
        <dsp:cNvSpPr/>
      </dsp:nvSpPr>
      <dsp:spPr>
        <a:xfrm>
          <a:off x="-4317741" y="-662358"/>
          <a:ext cx="5144241" cy="5144241"/>
        </a:xfrm>
        <a:prstGeom prst="blockArc">
          <a:avLst>
            <a:gd name="adj1" fmla="val 18900000"/>
            <a:gd name="adj2" fmla="val 2700000"/>
            <a:gd name="adj3" fmla="val 42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D8E740-D1EF-44C0-A236-9BCC7ED16741}">
      <dsp:nvSpPr>
        <dsp:cNvPr id="0" name=""/>
        <dsp:cNvSpPr/>
      </dsp:nvSpPr>
      <dsp:spPr>
        <a:xfrm>
          <a:off x="432990" y="293645"/>
          <a:ext cx="8430885" cy="587595"/>
        </a:xfrm>
        <a:prstGeom prst="rect">
          <a:avLst/>
        </a:prstGeom>
        <a:gradFill rotWithShape="0">
          <a:gsLst>
            <a:gs pos="0">
              <a:srgbClr val="0070C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640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Narrow" panose="020B0606020202030204" pitchFamily="34" charset="0"/>
            </a:rPr>
            <a:t>Оперативный резерв газа в ПХГ</a:t>
          </a:r>
          <a:r>
            <a:rPr lang="en-US" sz="1800" kern="1200" dirty="0" smtClean="0">
              <a:latin typeface="Arial Narrow" panose="020B0606020202030204" pitchFamily="34" charset="0"/>
            </a:rPr>
            <a:t> </a:t>
          </a:r>
          <a:r>
            <a:rPr lang="ru-RU" sz="1800" kern="1200" dirty="0" smtClean="0">
              <a:latin typeface="Arial Narrow" panose="020B0606020202030204" pitchFamily="34" charset="0"/>
            </a:rPr>
            <a:t>ПАО «Газпром»                                </a:t>
          </a:r>
          <a:r>
            <a:rPr lang="ru-RU" sz="1800" b="1" kern="1200" dirty="0" smtClean="0">
              <a:latin typeface="Arial Narrow" panose="020B0606020202030204" pitchFamily="34" charset="0"/>
            </a:rPr>
            <a:t>74,224</a:t>
          </a:r>
          <a:r>
            <a:rPr lang="ru-RU" sz="1800" kern="1200" dirty="0" smtClean="0">
              <a:latin typeface="Arial Narrow" panose="020B0606020202030204" pitchFamily="34" charset="0"/>
            </a:rPr>
            <a:t> млрд куб. м:</a:t>
          </a:r>
          <a:endParaRPr lang="ru-RU" sz="1800" kern="1200" dirty="0"/>
        </a:p>
      </dsp:txBody>
      <dsp:txXfrm>
        <a:off x="432990" y="293645"/>
        <a:ext cx="8430885" cy="587595"/>
      </dsp:txXfrm>
    </dsp:sp>
    <dsp:sp modelId="{FB7DEB05-5835-46DB-8AE1-7567781EE6A3}">
      <dsp:nvSpPr>
        <dsp:cNvPr id="0" name=""/>
        <dsp:cNvSpPr/>
      </dsp:nvSpPr>
      <dsp:spPr>
        <a:xfrm>
          <a:off x="66675" y="220195"/>
          <a:ext cx="734494" cy="734494"/>
        </a:xfrm>
        <a:prstGeom prst="ellipse">
          <a:avLst/>
        </a:prstGeom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F28E16-BF99-4994-929C-F63DFCBCFDCB}">
      <dsp:nvSpPr>
        <dsp:cNvPr id="0" name=""/>
        <dsp:cNvSpPr/>
      </dsp:nvSpPr>
      <dsp:spPr>
        <a:xfrm>
          <a:off x="769872" y="1175191"/>
          <a:ext cx="8094003" cy="587595"/>
        </a:xfrm>
        <a:prstGeom prst="rect">
          <a:avLst/>
        </a:prstGeom>
        <a:gradFill rotWithShape="0">
          <a:gsLst>
            <a:gs pos="0">
              <a:srgbClr val="0070C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64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Narrow" panose="020B0606020202030204" pitchFamily="34" charset="0"/>
              <a:ea typeface="+mn-ea"/>
              <a:cs typeface="+mn-cs"/>
            </a:rPr>
            <a:t>Максимальный суточный отбор газа из ПХГ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Narrow" panose="020B0606020202030204" pitchFamily="34" charset="0"/>
              <a:ea typeface="+mn-ea"/>
              <a:cs typeface="+mn-cs"/>
            </a:rPr>
            <a:t>(на начало сезона </a:t>
          </a:r>
          <a:r>
            <a:rPr lang="ru-RU" sz="1600" kern="1200" smtClean="0">
              <a:latin typeface="Arial Narrow" panose="020B0606020202030204" pitchFamily="34" charset="0"/>
              <a:ea typeface="+mn-ea"/>
              <a:cs typeface="+mn-cs"/>
            </a:rPr>
            <a:t>отбора 2018/2019 года)</a:t>
          </a:r>
          <a:endParaRPr lang="ru-RU" sz="1600" kern="1200" dirty="0"/>
        </a:p>
      </dsp:txBody>
      <dsp:txXfrm>
        <a:off x="769872" y="1175191"/>
        <a:ext cx="8094003" cy="587595"/>
      </dsp:txXfrm>
    </dsp:sp>
    <dsp:sp modelId="{D8AAB926-5473-45BC-886E-6A2B8E8EEA46}">
      <dsp:nvSpPr>
        <dsp:cNvPr id="0" name=""/>
        <dsp:cNvSpPr/>
      </dsp:nvSpPr>
      <dsp:spPr>
        <a:xfrm>
          <a:off x="402625" y="1101741"/>
          <a:ext cx="734494" cy="734494"/>
        </a:xfrm>
        <a:prstGeom prst="ellipse">
          <a:avLst/>
        </a:prstGeom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5378E1-5E07-4BB1-A856-67B86732D010}">
      <dsp:nvSpPr>
        <dsp:cNvPr id="0" name=""/>
        <dsp:cNvSpPr/>
      </dsp:nvSpPr>
      <dsp:spPr>
        <a:xfrm>
          <a:off x="769872" y="2056737"/>
          <a:ext cx="8094003" cy="587595"/>
        </a:xfrm>
        <a:prstGeom prst="rect">
          <a:avLst/>
        </a:prstGeom>
        <a:gradFill rotWithShape="0">
          <a:gsLst>
            <a:gs pos="0">
              <a:srgbClr val="0070C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640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Narrow" panose="020B0606020202030204" pitchFamily="34" charset="0"/>
            </a:rPr>
            <a:t>Ввод в эксплуатацию новых мощностей </a:t>
          </a:r>
          <a:endParaRPr lang="ru-RU" sz="1600" kern="1200" dirty="0"/>
        </a:p>
      </dsp:txBody>
      <dsp:txXfrm>
        <a:off x="769872" y="2056737"/>
        <a:ext cx="8094003" cy="587595"/>
      </dsp:txXfrm>
    </dsp:sp>
    <dsp:sp modelId="{E2AC0A60-BA56-4EFD-BE51-131D63D2C886}">
      <dsp:nvSpPr>
        <dsp:cNvPr id="0" name=""/>
        <dsp:cNvSpPr/>
      </dsp:nvSpPr>
      <dsp:spPr>
        <a:xfrm>
          <a:off x="402625" y="1983288"/>
          <a:ext cx="734494" cy="734494"/>
        </a:xfrm>
        <a:prstGeom prst="ellipse">
          <a:avLst/>
        </a:prstGeom>
        <a:blipFill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4F3944-F4CF-4EA3-9A3A-DEAB2BCDF3B6}">
      <dsp:nvSpPr>
        <dsp:cNvPr id="0" name=""/>
        <dsp:cNvSpPr/>
      </dsp:nvSpPr>
      <dsp:spPr>
        <a:xfrm>
          <a:off x="432990" y="2914780"/>
          <a:ext cx="8430885" cy="738490"/>
        </a:xfrm>
        <a:prstGeom prst="rect">
          <a:avLst/>
        </a:prstGeom>
        <a:gradFill rotWithShape="0">
          <a:gsLst>
            <a:gs pos="0">
              <a:srgbClr val="0070C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6404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Arial Narrow" panose="020B0506020202030204" pitchFamily="34" charset="0"/>
            </a:rPr>
            <a:t>Проведение тестовых испытаний ПХГ России с целью подтверждения максимальной и пиковой производительности.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Narrow" panose="020B0506020202030204" pitchFamily="34" charset="0"/>
            </a:rPr>
            <a:t>Технический аудит и оценка готовности к ОЗП ПХГ Западной Европы. </a:t>
          </a:r>
          <a:endParaRPr lang="ru-RU" sz="1600" b="0" i="0" kern="1200" dirty="0" smtClean="0">
            <a:latin typeface="Arial Narrow" panose="020B0506020202030204" pitchFamily="34" charset="0"/>
            <a:cs typeface="Arial" panose="020B0604020202020204" pitchFamily="34" charset="0"/>
          </a:endParaRPr>
        </a:p>
      </dsp:txBody>
      <dsp:txXfrm>
        <a:off x="432990" y="2914780"/>
        <a:ext cx="8430885" cy="738490"/>
      </dsp:txXfrm>
    </dsp:sp>
    <dsp:sp modelId="{1C89B685-0450-4363-A4DF-6279999A1F6D}">
      <dsp:nvSpPr>
        <dsp:cNvPr id="0" name=""/>
        <dsp:cNvSpPr/>
      </dsp:nvSpPr>
      <dsp:spPr>
        <a:xfrm>
          <a:off x="65743" y="2906407"/>
          <a:ext cx="734494" cy="734494"/>
        </a:xfrm>
        <a:prstGeom prst="ellipse">
          <a:avLst/>
        </a:prstGeom>
        <a:blipFill rotWithShape="0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0.35113</cdr:x>
      <cdr:y>0.89741</cdr:y>
    </cdr:from>
    <cdr:to>
      <cdr:x>0.70547</cdr:x>
      <cdr:y>0.98406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10712" y="3187390"/>
          <a:ext cx="324007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rPr>
            <a:t>Частота аварий на ЛЧ МГ, ед./1000 км</a:t>
          </a:r>
        </a:p>
      </cdr:txBody>
    </cdr:sp>
  </cdr:relSizeAnchor>
  <cdr:relSizeAnchor xmlns:cdr="http://schemas.openxmlformats.org/drawingml/2006/chartDrawing">
    <cdr:from>
      <cdr:x>0.27368</cdr:x>
      <cdr:y>0.91482</cdr:y>
    </cdr:from>
    <cdr:to>
      <cdr:x>0.35414</cdr:x>
      <cdr:y>0.97483</cdr:y>
    </cdr:to>
    <cdr:sp macro="" textlink="">
      <cdr:nvSpPr>
        <cdr:cNvPr id="4" name="Минус 3"/>
        <cdr:cNvSpPr/>
      </cdr:nvSpPr>
      <cdr:spPr>
        <a:xfrm xmlns:a="http://schemas.openxmlformats.org/drawingml/2006/main">
          <a:off x="2502567" y="3249230"/>
          <a:ext cx="735646" cy="213131"/>
        </a:xfrm>
        <a:prstGeom xmlns:a="http://schemas.openxmlformats.org/drawingml/2006/main" prst="mathMinus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solidFill>
            <a:srgbClr val="0070C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0.04806</cdr:x>
      <cdr:y>0.296</cdr:y>
    </cdr:from>
    <cdr:to>
      <cdr:x>0.15854</cdr:x>
      <cdr:y>0.38678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6099" y="827907"/>
          <a:ext cx="519694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ru-RU" sz="105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rPr>
            <a:t>23 525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6.68198E-5</cdr:x>
      <cdr:y>2.54972E-6</cdr:y>
    </cdr:from>
    <cdr:to>
      <cdr:x>6.68198E-5</cdr:x>
      <cdr:y>2.54972E-6</cdr:y>
    </cdr:to>
    <cdr:grpSp>
      <cdr:nvGrpSpPr>
        <cdr:cNvPr id="6" name="Группа 5">
          <a:extLst xmlns:a="http://schemas.openxmlformats.org/drawingml/2006/main">
            <a:ext uri="{FF2B5EF4-FFF2-40B4-BE49-F238E27FC236}">
              <a16:creationId xmlns="" xmlns:a16="http://schemas.microsoft.com/office/drawing/2014/main" id="{7FCAF572-7842-964E-A3A5-771E5BC1B783}"/>
            </a:ext>
          </a:extLst>
        </cdr:cNvPr>
        <cdr:cNvGrpSpPr/>
      </cdr:nvGrpSpPr>
      <cdr:grpSpPr>
        <a:xfrm xmlns:a="http://schemas.openxmlformats.org/drawingml/2006/main">
          <a:off x="411" y="9"/>
          <a:ext cx="0" cy="0"/>
          <a:chOff x="411" y="9"/>
          <a:chExt cx="0" cy="0"/>
        </a:xfrm>
      </cdr:grpSpPr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0.6796</cdr:x>
      <cdr:y>0.27275</cdr:y>
    </cdr:from>
    <cdr:to>
      <cdr:x>0.75252</cdr:x>
      <cdr:y>0.37774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947415" y="967173"/>
          <a:ext cx="316251" cy="372279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8000">
              <a:srgbClr val="0070C0"/>
            </a:gs>
            <a:gs pos="0">
              <a:srgbClr val="0070C0"/>
            </a:gs>
            <a:gs pos="100000">
              <a:schemeClr val="bg1">
                <a:lumMod val="95000"/>
              </a:schemeClr>
            </a:gs>
          </a:gsLst>
          <a:path path="circle">
            <a:fillToRect r="100000" b="100000"/>
          </a:path>
          <a:tileRect l="-100000" t="-100000"/>
        </a:gradFill>
        <a:ln xmlns:a="http://schemas.openxmlformats.org/drawingml/2006/main">
          <a:noFill/>
          <a:prstDash val="solid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E431C-8C36-4D7E-B9EF-A81810C5439C}" type="datetimeFigureOut">
              <a:rPr lang="ru-RU" smtClean="0"/>
              <a:pPr/>
              <a:t>03.12.2018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6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F8D38-B759-4F71-8C75-97855087A88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095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0C1DF-F1E7-4F55-A84B-C146222D7CE7}" type="datetimeFigureOut">
              <a:rPr lang="ru-RU" smtClean="0"/>
              <a:pPr/>
              <a:t>03.12.2018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41363"/>
            <a:ext cx="65817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8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185DB-A00E-4AF3-B661-15E0258810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2608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945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8549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11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Wingdings" panose="05000000000000000000" pitchFamily="2" charset="2"/>
              <a:buNone/>
            </a:pPr>
            <a:endParaRPr lang="ru-RU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6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214313"/>
            <a:ext cx="65817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32000" y="4153297"/>
            <a:ext cx="5904000" cy="4443413"/>
          </a:xfrm>
        </p:spPr>
        <p:txBody>
          <a:bodyPr>
            <a:normAutofit/>
          </a:bodyPr>
          <a:lstStyle/>
          <a:p>
            <a:pPr indent="363538" algn="just"/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>
            <a:extLst>
              <a:ext uri="{FF2B5EF4-FFF2-40B4-BE49-F238E27FC236}">
                <a16:creationId xmlns="" xmlns:a16="http://schemas.microsoft.com/office/drawing/2014/main" id="{96592EBE-8EA2-4F25-AEC2-EEF8902192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>
            <a:extLst>
              <a:ext uri="{FF2B5EF4-FFF2-40B4-BE49-F238E27FC236}">
                <a16:creationId xmlns="" xmlns:a16="http://schemas.microsoft.com/office/drawing/2014/main" id="{F7A7BABA-C71A-4B2F-BE06-749FB8F708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64516" name="Номер слайда 3">
            <a:extLst>
              <a:ext uri="{FF2B5EF4-FFF2-40B4-BE49-F238E27FC236}">
                <a16:creationId xmlns="" xmlns:a16="http://schemas.microsoft.com/office/drawing/2014/main" id="{DA7E268F-D2B9-469E-893F-98C9B829B8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87670D9-6DAF-4B1C-A99A-CE64BB57D7D0}" type="slidenum">
              <a:rPr lang="ru-RU" altLang="ru-RU">
                <a:solidFill>
                  <a:srgbClr val="000000"/>
                </a:solidFill>
              </a:rPr>
              <a:pPr eaLnBrk="1" hangingPunct="1"/>
              <a:t>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2FEE2-4FB4-4102-BBCD-FBDC800D758D}" type="slidenum">
              <a:rPr lang="ru-RU" altLang="ru-RU" smtClean="0">
                <a:solidFill>
                  <a:prstClr val="black"/>
                </a:solidFill>
              </a:rPr>
              <a:pPr/>
              <a:t>7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84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 Narrow" pitchFamily="34" charset="0"/>
            </a:endParaRPr>
          </a:p>
        </p:txBody>
      </p:sp>
      <p:sp>
        <p:nvSpPr>
          <p:cNvPr id="18022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32846" indent="-281864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27455" indent="-225491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578437" indent="-225491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29419" indent="-225491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480401" indent="-22549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31384" indent="-22549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382366" indent="-22549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33348" indent="-22549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fld id="{3B2AFB0C-8991-4744-A750-A5C1304C9FB4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>
                <a:defRPr/>
              </a:pPr>
              <a:t>9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0229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32846" indent="-281864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27455" indent="-225491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578437" indent="-225491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29419" indent="-225491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480401" indent="-22549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31384" indent="-22549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382366" indent="-22549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33348" indent="-22549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397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no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Rectangle 13"/>
          <p:cNvSpPr txBox="1">
            <a:spLocks noChangeArrowheads="1"/>
          </p:cNvSpPr>
          <p:nvPr userDrawn="1"/>
        </p:nvSpPr>
        <p:spPr bwMode="auto">
          <a:xfrm>
            <a:off x="2171699" y="4657724"/>
            <a:ext cx="674211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 algn="l">
              <a:defRPr/>
            </a:pPr>
            <a:r>
              <a:rPr lang="ru-RU" sz="1100" b="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Об итогах работы дочерних обществ и организаций ПАО «Газпром» в осенне-зимний период 2015</a:t>
            </a:r>
            <a:r>
              <a:rPr lang="en-US" sz="1100" b="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/</a:t>
            </a:r>
            <a:r>
              <a:rPr lang="ru-RU" sz="1100" b="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2016 г.</a:t>
            </a:r>
          </a:p>
          <a:p>
            <a:pPr algn="l">
              <a:defRPr/>
            </a:pPr>
            <a:r>
              <a:rPr lang="ru-RU" sz="1100" b="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и мерах, необходимых для обеспечения бесперебойного газоснабжения потребителей в предстоящий зимний период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397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" name="Rectangle 13"/>
          <p:cNvSpPr txBox="1">
            <a:spLocks noChangeArrowheads="1"/>
          </p:cNvSpPr>
          <p:nvPr userDrawn="1"/>
        </p:nvSpPr>
        <p:spPr bwMode="auto">
          <a:xfrm>
            <a:off x="2171699" y="4657724"/>
            <a:ext cx="674211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 algn="l">
              <a:defRPr/>
            </a:pPr>
            <a:r>
              <a:rPr lang="ru-RU" sz="1100" b="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Об итогах работы дочерних обществ и организаций ПАО «Газпром» в осенне-зимний период 2015</a:t>
            </a:r>
            <a:r>
              <a:rPr lang="en-US" sz="1100" b="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/</a:t>
            </a:r>
            <a:r>
              <a:rPr lang="ru-RU" sz="1100" b="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2016 г.</a:t>
            </a:r>
          </a:p>
          <a:p>
            <a:pPr algn="l">
              <a:defRPr/>
            </a:pPr>
            <a:r>
              <a:rPr lang="ru-RU" sz="1100" b="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и мерах, необходимых для обеспечения бесперебойного газоснабжения потребителей в предстоящий зимний период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397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397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" name="Rectangle 13"/>
          <p:cNvSpPr txBox="1">
            <a:spLocks noChangeArrowheads="1"/>
          </p:cNvSpPr>
          <p:nvPr userDrawn="1"/>
        </p:nvSpPr>
        <p:spPr bwMode="auto">
          <a:xfrm>
            <a:off x="2171699" y="4657724"/>
            <a:ext cx="674211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 sz="1100" dirty="0" smtClean="0">
                <a:solidFill>
                  <a:prstClr val="white"/>
                </a:solidFill>
                <a:latin typeface="Arial Narrow" pitchFamily="34" charset="0"/>
                <a:cs typeface="Arial" charset="0"/>
              </a:rPr>
              <a:t>Об итогах работы дочерних обществ и организаций ПАО «Газпром» в осенне-зимний период 2015</a:t>
            </a:r>
            <a:r>
              <a:rPr lang="en-US" sz="1100" dirty="0" smtClean="0">
                <a:solidFill>
                  <a:prstClr val="white"/>
                </a:solidFill>
                <a:latin typeface="Arial Narrow" pitchFamily="34" charset="0"/>
                <a:cs typeface="Arial" charset="0"/>
              </a:rPr>
              <a:t>/</a:t>
            </a:r>
            <a:r>
              <a:rPr lang="ru-RU" sz="1100" dirty="0" smtClean="0">
                <a:solidFill>
                  <a:prstClr val="white"/>
                </a:solidFill>
                <a:latin typeface="Arial Narrow" pitchFamily="34" charset="0"/>
                <a:cs typeface="Arial" charset="0"/>
              </a:rPr>
              <a:t>2016 г.</a:t>
            </a:r>
          </a:p>
          <a:p>
            <a:pPr>
              <a:defRPr/>
            </a:pPr>
            <a:r>
              <a:rPr lang="ru-RU" sz="1100" dirty="0" smtClean="0">
                <a:solidFill>
                  <a:prstClr val="white"/>
                </a:solidFill>
                <a:latin typeface="Arial Narrow" pitchFamily="34" charset="0"/>
                <a:cs typeface="Arial" charset="0"/>
              </a:rPr>
              <a:t>и мерах, необходимых для обеспечения бесперебойного газоснабжения потребителей в предстоящий зимний период</a:t>
            </a:r>
          </a:p>
        </p:txBody>
      </p:sp>
    </p:spTree>
    <p:extLst>
      <p:ext uri="{BB962C8B-B14F-4D97-AF65-F5344CB8AC3E}">
        <p14:creationId xmlns:p14="http://schemas.microsoft.com/office/powerpoint/2010/main" val="1589906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397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141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889210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2168525" y="1200150"/>
            <a:ext cx="6756399" cy="3280410"/>
          </a:xfrm>
        </p:spPr>
        <p:txBody>
          <a:bodyPr lIns="0" tIns="0" rIns="0" bIns="0" anchor="ctr" anchorCtr="0">
            <a:noAutofit/>
          </a:bodyPr>
          <a:lstStyle>
            <a:lvl1pPr>
              <a:buNone/>
              <a:defRPr sz="2600" b="0" baseline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2512181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581080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998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209549" y="1200151"/>
            <a:ext cx="8715375" cy="800219"/>
          </a:xfrm>
        </p:spPr>
        <p:txBody>
          <a:bodyPr lIns="0" tIns="0" rIns="0" bIns="0">
            <a:spAutoFit/>
          </a:bodyPr>
          <a:lstStyle>
            <a:lvl1pPr>
              <a:spcBef>
                <a:spcPts val="0"/>
              </a:spcBef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текста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833700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209549" y="1200151"/>
            <a:ext cx="8715375" cy="800219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текста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11438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397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255604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43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781709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9656423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2071406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807055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4284255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5522547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2082726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548167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397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1070344"/>
            <a:ext cx="9144000" cy="3544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74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656" y="182816"/>
            <a:ext cx="6985488" cy="464234"/>
          </a:xfrm>
          <a:prstGeom prst="rect">
            <a:avLst/>
          </a:prstGeom>
        </p:spPr>
        <p:txBody>
          <a:bodyPr lIns="77925" tIns="38963" rIns="77925" bIns="3896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09626"/>
            <a:ext cx="9144000" cy="11465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05154" y="4772025"/>
            <a:ext cx="1487366" cy="357188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fld id="{970B642F-CC10-45B0-9DD8-3A0951203C77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1906464" y="4736314"/>
            <a:ext cx="7237534" cy="407194"/>
          </a:xfrm>
          <a:prstGeom prst="rect">
            <a:avLst/>
          </a:prstGeom>
        </p:spPr>
        <p:txBody>
          <a:bodyPr lIns="77925" tIns="38963" rIns="77925" bIns="38963"/>
          <a:lstStyle>
            <a:lvl1pPr algn="ctr">
              <a:defRPr sz="1100" b="0" dirty="0" smtClean="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02123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397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527553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397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445954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8" name="Рисунок 7" descr="GP W 300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13" y="190500"/>
            <a:ext cx="1550609" cy="7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450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397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" name="Rectangle 13"/>
          <p:cNvSpPr txBox="1">
            <a:spLocks noChangeArrowheads="1"/>
          </p:cNvSpPr>
          <p:nvPr userDrawn="1"/>
        </p:nvSpPr>
        <p:spPr bwMode="auto">
          <a:xfrm>
            <a:off x="2171699" y="4657724"/>
            <a:ext cx="674211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 sz="1100" dirty="0" smtClean="0">
                <a:solidFill>
                  <a:prstClr val="white"/>
                </a:solidFill>
                <a:latin typeface="Arial Narrow" pitchFamily="34" charset="0"/>
                <a:cs typeface="Arial" charset="0"/>
              </a:rPr>
              <a:t>Об итогах работы дочерних обществ и организаций ПАО «Газпром» в осенне-зимний период 2015</a:t>
            </a:r>
            <a:r>
              <a:rPr lang="en-US" sz="1100" dirty="0" smtClean="0">
                <a:solidFill>
                  <a:prstClr val="white"/>
                </a:solidFill>
                <a:latin typeface="Arial Narrow" pitchFamily="34" charset="0"/>
                <a:cs typeface="Arial" charset="0"/>
              </a:rPr>
              <a:t>/</a:t>
            </a:r>
            <a:r>
              <a:rPr lang="ru-RU" sz="1100" dirty="0" smtClean="0">
                <a:solidFill>
                  <a:prstClr val="white"/>
                </a:solidFill>
                <a:latin typeface="Arial Narrow" pitchFamily="34" charset="0"/>
                <a:cs typeface="Arial" charset="0"/>
              </a:rPr>
              <a:t>2016 г.</a:t>
            </a:r>
          </a:p>
          <a:p>
            <a:pPr>
              <a:defRPr/>
            </a:pPr>
            <a:r>
              <a:rPr lang="ru-RU" sz="1100" dirty="0" smtClean="0">
                <a:solidFill>
                  <a:prstClr val="white"/>
                </a:solidFill>
                <a:latin typeface="Arial Narrow" pitchFamily="34" charset="0"/>
                <a:cs typeface="Arial" charset="0"/>
              </a:rPr>
              <a:t>и мерах, необходимых для обеспечения бесперебойного газоснабжения потребителей в предстоящий зимний период</a:t>
            </a:r>
          </a:p>
        </p:txBody>
      </p:sp>
    </p:spTree>
    <p:extLst>
      <p:ext uri="{BB962C8B-B14F-4D97-AF65-F5344CB8AC3E}">
        <p14:creationId xmlns:p14="http://schemas.microsoft.com/office/powerpoint/2010/main" val="19263001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397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8044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397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" name="Rectangle 13"/>
          <p:cNvSpPr txBox="1">
            <a:spLocks noChangeArrowheads="1"/>
          </p:cNvSpPr>
          <p:nvPr userDrawn="1"/>
        </p:nvSpPr>
        <p:spPr bwMode="auto">
          <a:xfrm>
            <a:off x="2171699" y="4657724"/>
            <a:ext cx="674211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 sz="1100" dirty="0" smtClean="0">
                <a:solidFill>
                  <a:prstClr val="white"/>
                </a:solidFill>
                <a:latin typeface="Arial Narrow" pitchFamily="34" charset="0"/>
                <a:cs typeface="Arial" charset="0"/>
              </a:rPr>
              <a:t>Об итогах работы дочерних обществ и организаций ПАО «Газпром» в осенне-зимний период 2015</a:t>
            </a:r>
            <a:r>
              <a:rPr lang="en-US" sz="1100" dirty="0" smtClean="0">
                <a:solidFill>
                  <a:prstClr val="white"/>
                </a:solidFill>
                <a:latin typeface="Arial Narrow" pitchFamily="34" charset="0"/>
                <a:cs typeface="Arial" charset="0"/>
              </a:rPr>
              <a:t>/</a:t>
            </a:r>
            <a:r>
              <a:rPr lang="ru-RU" sz="1100" dirty="0" smtClean="0">
                <a:solidFill>
                  <a:prstClr val="white"/>
                </a:solidFill>
                <a:latin typeface="Arial Narrow" pitchFamily="34" charset="0"/>
                <a:cs typeface="Arial" charset="0"/>
              </a:rPr>
              <a:t>2016 г.</a:t>
            </a:r>
          </a:p>
          <a:p>
            <a:pPr>
              <a:defRPr/>
            </a:pPr>
            <a:r>
              <a:rPr lang="ru-RU" sz="1100" dirty="0" smtClean="0">
                <a:solidFill>
                  <a:prstClr val="white"/>
                </a:solidFill>
                <a:latin typeface="Arial Narrow" pitchFamily="34" charset="0"/>
                <a:cs typeface="Arial" charset="0"/>
              </a:rPr>
              <a:t>и мерах, необходимых для обеспечения бесперебойного газоснабжения потребителей в предстоящий зимний период</a:t>
            </a:r>
          </a:p>
        </p:txBody>
      </p:sp>
    </p:spTree>
    <p:extLst>
      <p:ext uri="{BB962C8B-B14F-4D97-AF65-F5344CB8AC3E}">
        <p14:creationId xmlns:p14="http://schemas.microsoft.com/office/powerpoint/2010/main" val="8020675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397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2144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397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" name="Rectangle 13"/>
          <p:cNvSpPr txBox="1">
            <a:spLocks noChangeArrowheads="1"/>
          </p:cNvSpPr>
          <p:nvPr userDrawn="1"/>
        </p:nvSpPr>
        <p:spPr bwMode="auto">
          <a:xfrm>
            <a:off x="2171699" y="4657724"/>
            <a:ext cx="674211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 sz="1100" dirty="0" smtClean="0">
                <a:solidFill>
                  <a:prstClr val="white"/>
                </a:solidFill>
                <a:latin typeface="Arial Narrow" pitchFamily="34" charset="0"/>
                <a:cs typeface="Arial" charset="0"/>
              </a:rPr>
              <a:t>Об итогах работы дочерних обществ и организаций ПАО «Газпром» в осенне-зимний период 2015</a:t>
            </a:r>
            <a:r>
              <a:rPr lang="en-US" sz="1100" dirty="0" smtClean="0">
                <a:solidFill>
                  <a:prstClr val="white"/>
                </a:solidFill>
                <a:latin typeface="Arial Narrow" pitchFamily="34" charset="0"/>
                <a:cs typeface="Arial" charset="0"/>
              </a:rPr>
              <a:t>/</a:t>
            </a:r>
            <a:r>
              <a:rPr lang="ru-RU" sz="1100" dirty="0" smtClean="0">
                <a:solidFill>
                  <a:prstClr val="white"/>
                </a:solidFill>
                <a:latin typeface="Arial Narrow" pitchFamily="34" charset="0"/>
                <a:cs typeface="Arial" charset="0"/>
              </a:rPr>
              <a:t>2016 г.</a:t>
            </a:r>
          </a:p>
          <a:p>
            <a:pPr>
              <a:defRPr/>
            </a:pPr>
            <a:r>
              <a:rPr lang="ru-RU" sz="1100" dirty="0" smtClean="0">
                <a:solidFill>
                  <a:prstClr val="white"/>
                </a:solidFill>
                <a:latin typeface="Arial Narrow" pitchFamily="34" charset="0"/>
                <a:cs typeface="Arial" charset="0"/>
              </a:rPr>
              <a:t>и мерах, необходимых для обеспечения бесперебойного газоснабжения потребителей в предстоящий зимний период</a:t>
            </a:r>
          </a:p>
        </p:txBody>
      </p:sp>
    </p:spTree>
    <p:extLst>
      <p:ext uri="{BB962C8B-B14F-4D97-AF65-F5344CB8AC3E}">
        <p14:creationId xmlns:p14="http://schemas.microsoft.com/office/powerpoint/2010/main" val="186663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397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397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9234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>
            <a:extLst>
              <a:ext uri="{FF2B5EF4-FFF2-40B4-BE49-F238E27FC236}">
                <a16:creationId xmlns="" xmlns:a16="http://schemas.microsoft.com/office/drawing/2014/main" id="{1C594C9A-F66B-41F3-AD34-E0E00D098A6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171700" y="4657725"/>
            <a:ext cx="67421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 sz="2000"/>
            </a:lvl1pPr>
          </a:lstStyle>
          <a:p>
            <a:pPr>
              <a:defRPr/>
            </a:pPr>
            <a:r>
              <a:rPr lang="ru-RU" sz="1100" dirty="0">
                <a:solidFill>
                  <a:prstClr val="white"/>
                </a:solidFill>
                <a:latin typeface="Arial Narrow" pitchFamily="34" charset="0"/>
                <a:cs typeface="Arial" charset="0"/>
              </a:rPr>
              <a:t>Об итогах работы дочерних обществ и организаций ПАО «Газпром» в осенне-зимний период 2015</a:t>
            </a:r>
            <a:r>
              <a:rPr lang="en-US" sz="1100" dirty="0">
                <a:solidFill>
                  <a:prstClr val="white"/>
                </a:solidFill>
                <a:latin typeface="Arial Narrow" pitchFamily="34" charset="0"/>
                <a:cs typeface="Arial" charset="0"/>
              </a:rPr>
              <a:t>/</a:t>
            </a:r>
            <a:r>
              <a:rPr lang="ru-RU" sz="1100" dirty="0">
                <a:solidFill>
                  <a:prstClr val="white"/>
                </a:solidFill>
                <a:latin typeface="Arial Narrow" pitchFamily="34" charset="0"/>
                <a:cs typeface="Arial" charset="0"/>
              </a:rPr>
              <a:t>2016 г.</a:t>
            </a:r>
          </a:p>
          <a:p>
            <a:pPr>
              <a:defRPr/>
            </a:pPr>
            <a:r>
              <a:rPr lang="ru-RU" sz="1100" dirty="0">
                <a:solidFill>
                  <a:prstClr val="white"/>
                </a:solidFill>
                <a:latin typeface="Arial Narrow" pitchFamily="34" charset="0"/>
                <a:cs typeface="Arial" charset="0"/>
              </a:rPr>
              <a:t>и мерах, необходимых для обеспечения бесперебойного газоснабжения потребителей в предстоящий зимний период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397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362080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397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356391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2304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/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65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939561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/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143983" y="4756965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267049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gradFill>
          <a:gsLst>
            <a:gs pos="100000">
              <a:schemeClr val="bg1">
                <a:lumMod val="85000"/>
              </a:schemeClr>
            </a:gs>
            <a:gs pos="47000">
              <a:schemeClr val="bg1">
                <a:lumMod val="85000"/>
              </a:schemeClr>
            </a:gs>
            <a:gs pos="0">
              <a:schemeClr val="bg1">
                <a:lumMod val="9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0"/>
          </p:nvPr>
        </p:nvSpPr>
        <p:spPr>
          <a:xfrm>
            <a:off x="2143983" y="4756965"/>
            <a:ext cx="7067549" cy="307777"/>
          </a:xfr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099254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6647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8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063229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" y="825103"/>
            <a:ext cx="1452563" cy="121371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04964" y="825103"/>
            <a:ext cx="1454149" cy="121371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204790" y="4797427"/>
            <a:ext cx="312736" cy="306388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9D6D45-ABFE-4ACF-97CA-6F25C5D3C2FF}" type="slidenum">
              <a:rPr lang="ru-RU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144714" y="4772027"/>
            <a:ext cx="6769100" cy="357188"/>
          </a:xfrm>
          <a:prstGeom prst="rect">
            <a:avLst/>
          </a:prstGeom>
        </p:spPr>
        <p:txBody>
          <a:bodyPr lIns="91430" tIns="45715" rIns="91430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217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4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8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8" name="Рисунок 7" descr="GP W 300.w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13" y="190500"/>
            <a:ext cx="1550609" cy="745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59412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F765EF3B-3BB2-4799-A576-B0D4FDEC7C57}" type="datetimeFigureOut">
              <a:rPr lang="en-US" smtClean="0">
                <a:solidFill>
                  <a:prstClr val="black"/>
                </a:solidFill>
              </a:rPr>
              <a:pPr/>
              <a:t>12/3/2018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DF0291AC-7503-438D-9BF6-FFB795AD9EC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31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397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0"/>
            <a:ext cx="1605600" cy="800219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Rectangle 13"/>
          <p:cNvSpPr txBox="1">
            <a:spLocks noChangeArrowheads="1"/>
          </p:cNvSpPr>
          <p:nvPr userDrawn="1"/>
        </p:nvSpPr>
        <p:spPr bwMode="auto">
          <a:xfrm>
            <a:off x="2171699" y="4657724"/>
            <a:ext cx="674211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 algn="l">
              <a:defRPr/>
            </a:pPr>
            <a:r>
              <a:rPr lang="ru-RU" sz="1100" b="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Об итогах работы дочерних обществ и организаций ПАО «Газпром» в осенне-зимний период 2015</a:t>
            </a:r>
            <a:r>
              <a:rPr lang="en-US" sz="1100" b="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/</a:t>
            </a:r>
            <a:r>
              <a:rPr lang="ru-RU" sz="1100" b="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2016 г.</a:t>
            </a:r>
          </a:p>
          <a:p>
            <a:pPr algn="l">
              <a:defRPr/>
            </a:pPr>
            <a:r>
              <a:rPr lang="ru-RU" sz="1100" b="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и мерах, необходимых для обеспечения бесперебойного газоснабжения потребителей в предстоящий зимний период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397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0"/>
            <a:ext cx="1605600" cy="800219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grpSp>
        <p:nvGrpSpPr>
          <p:cNvPr id="2" name="Group 4"/>
          <p:cNvGrpSpPr>
            <a:grpSpLocks/>
          </p:cNvGrpSpPr>
          <p:nvPr userDrawn="1"/>
        </p:nvGrpSpPr>
        <p:grpSpPr bwMode="auto">
          <a:xfrm>
            <a:off x="0" y="4622799"/>
            <a:ext cx="9144000" cy="539751"/>
            <a:chOff x="0" y="3974"/>
            <a:chExt cx="5760" cy="340"/>
          </a:xfrm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 dirty="0"/>
            </a:p>
          </p:txBody>
        </p:sp>
        <p:sp>
          <p:nvSpPr>
            <p:cNvPr id="10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 dirty="0"/>
            </a:p>
          </p:txBody>
        </p:sp>
        <p:sp>
          <p:nvSpPr>
            <p:cNvPr id="11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4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7" name="Line 16"/>
          <p:cNvSpPr>
            <a:spLocks noChangeShapeType="1"/>
          </p:cNvSpPr>
          <p:nvPr userDrawn="1"/>
        </p:nvSpPr>
        <p:spPr bwMode="auto">
          <a:xfrm>
            <a:off x="0" y="4619624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8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15" name="Рисунок 14" descr="GP W 300.w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13" y="190500"/>
            <a:ext cx="1550609" cy="74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wmf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.wmf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.wmf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w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w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w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w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image" Target="../media/image2.wmf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.wmf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.wmf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4622799"/>
            <a:ext cx="9144000" cy="539751"/>
            <a:chOff x="0" y="3974"/>
            <a:chExt cx="5760" cy="340"/>
          </a:xfrm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 dirty="0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 dirty="0"/>
            </a:p>
          </p:txBody>
        </p:sp>
        <p:sp>
          <p:nvSpPr>
            <p:cNvPr id="14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0" y="4619624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9550" y="1200151"/>
            <a:ext cx="8477250" cy="10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Номер слайда 3"/>
          <p:cNvSpPr txBox="1">
            <a:spLocks/>
          </p:cNvSpPr>
          <p:nvPr/>
        </p:nvSpPr>
        <p:spPr>
          <a:xfrm>
            <a:off x="209550" y="4698999"/>
            <a:ext cx="1482727" cy="476251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23" name="Рисунок 22" descr="GP W 300.wm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13" y="190500"/>
            <a:ext cx="1550609" cy="745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2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b="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9550" y="1200151"/>
            <a:ext cx="8477250" cy="3077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23" name="Рисунок 22" descr="GP W 300.wm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13" y="190500"/>
            <a:ext cx="1550609" cy="745200"/>
          </a:xfrm>
          <a:prstGeom prst="rect">
            <a:avLst/>
          </a:prstGeom>
        </p:spPr>
      </p:pic>
      <p:grpSp>
        <p:nvGrpSpPr>
          <p:cNvPr id="25" name="Group 4"/>
          <p:cNvGrpSpPr>
            <a:grpSpLocks/>
          </p:cNvGrpSpPr>
          <p:nvPr/>
        </p:nvGrpSpPr>
        <p:grpSpPr bwMode="auto">
          <a:xfrm>
            <a:off x="0" y="4622799"/>
            <a:ext cx="9144000" cy="539751"/>
            <a:chOff x="0" y="3974"/>
            <a:chExt cx="5760" cy="340"/>
          </a:xfrm>
        </p:grpSpPr>
        <p:sp>
          <p:nvSpPr>
            <p:cNvPr id="26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7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29" name="Line 16"/>
          <p:cNvSpPr>
            <a:spLocks noChangeShapeType="1"/>
          </p:cNvSpPr>
          <p:nvPr/>
        </p:nvSpPr>
        <p:spPr bwMode="auto">
          <a:xfrm>
            <a:off x="0" y="4619624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0" name="Номер слайда 3"/>
          <p:cNvSpPr txBox="1">
            <a:spLocks/>
          </p:cNvSpPr>
          <p:nvPr/>
        </p:nvSpPr>
        <p:spPr>
          <a:xfrm>
            <a:off x="209550" y="4698999"/>
            <a:ext cx="1482727" cy="476251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>
              <a:defRPr/>
            </a:pPr>
            <a:fld id="{E4274F02-7521-4F9B-A76E-13D583AC38B1}" type="slidenum">
              <a:rPr lang="ru-RU" sz="2000" b="1" smtClean="0">
                <a:solidFill>
                  <a:prstClr val="white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ru-RU" sz="2000" b="1" dirty="0" smtClean="0">
              <a:solidFill>
                <a:prstClr val="white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10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2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b="0" kern="120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>
            <a:extLst>
              <a:ext uri="{FF2B5EF4-FFF2-40B4-BE49-F238E27FC236}">
                <a16:creationId xmlns="" xmlns:a16="http://schemas.microsoft.com/office/drawing/2014/main" id="{E2798DED-55B1-42D1-BB24-1E36D0EBA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147" name="Rectangle 8">
            <a:extLst>
              <a:ext uri="{FF2B5EF4-FFF2-40B4-BE49-F238E27FC236}">
                <a16:creationId xmlns="" xmlns:a16="http://schemas.microsoft.com/office/drawing/2014/main" id="{5A71FB0A-6629-49D6-97D8-66CE48911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148" name="Line 10">
            <a:extLst>
              <a:ext uri="{FF2B5EF4-FFF2-40B4-BE49-F238E27FC236}">
                <a16:creationId xmlns="" xmlns:a16="http://schemas.microsoft.com/office/drawing/2014/main" id="{8E788138-804C-4B8F-AC74-B526104FAA6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149" name="Line 17">
            <a:extLst>
              <a:ext uri="{FF2B5EF4-FFF2-40B4-BE49-F238E27FC236}">
                <a16:creationId xmlns="" xmlns:a16="http://schemas.microsoft.com/office/drawing/2014/main" id="{C5EB5480-1002-4748-BA58-3AC292C91AB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150" name="Текст 2">
            <a:extLst>
              <a:ext uri="{FF2B5EF4-FFF2-40B4-BE49-F238E27FC236}">
                <a16:creationId xmlns="" xmlns:a16="http://schemas.microsoft.com/office/drawing/2014/main" id="{93AE15E0-02B9-48F1-A240-18665750DE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09550" y="1200150"/>
            <a:ext cx="8477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</p:txBody>
      </p:sp>
      <p:pic>
        <p:nvPicPr>
          <p:cNvPr id="6151" name="Рисунок 22" descr="GP W 300.wmf">
            <a:extLst>
              <a:ext uri="{FF2B5EF4-FFF2-40B4-BE49-F238E27FC236}">
                <a16:creationId xmlns="" xmlns:a16="http://schemas.microsoft.com/office/drawing/2014/main" id="{49BD6B06-5A15-4222-8060-1CF0A65FDA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90500"/>
            <a:ext cx="155098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2" name="Group 4">
            <a:extLst>
              <a:ext uri="{FF2B5EF4-FFF2-40B4-BE49-F238E27FC236}">
                <a16:creationId xmlns="" xmlns:a16="http://schemas.microsoft.com/office/drawing/2014/main" id="{BE6DBE7E-9621-4527-9145-CF5252BE8CDA}"/>
              </a:ext>
            </a:extLst>
          </p:cNvPr>
          <p:cNvGrpSpPr>
            <a:grpSpLocks/>
          </p:cNvGrpSpPr>
          <p:nvPr/>
        </p:nvGrpSpPr>
        <p:grpSpPr bwMode="auto">
          <a:xfrm>
            <a:off x="0" y="4622800"/>
            <a:ext cx="9144000" cy="539750"/>
            <a:chOff x="0" y="3974"/>
            <a:chExt cx="5760" cy="340"/>
          </a:xfrm>
        </p:grpSpPr>
        <p:sp>
          <p:nvSpPr>
            <p:cNvPr id="6155" name="Rectangle 5">
              <a:extLst>
                <a:ext uri="{FF2B5EF4-FFF2-40B4-BE49-F238E27FC236}">
                  <a16:creationId xmlns="" xmlns:a16="http://schemas.microsoft.com/office/drawing/2014/main" id="{D9C196EF-B55B-472B-BCD9-2F20FE2F449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156" name="Rectangle 6">
              <a:extLst>
                <a:ext uri="{FF2B5EF4-FFF2-40B4-BE49-F238E27FC236}">
                  <a16:creationId xmlns="" xmlns:a16="http://schemas.microsoft.com/office/drawing/2014/main" id="{FBB088D2-5B7F-4577-AFC1-D5C56DF6C5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157" name="Line 7">
              <a:extLst>
                <a:ext uri="{FF2B5EF4-FFF2-40B4-BE49-F238E27FC236}">
                  <a16:creationId xmlns="" xmlns:a16="http://schemas.microsoft.com/office/drawing/2014/main" id="{9649BDD4-1041-4C6D-A390-4F2318A2BAB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153" name="Line 16">
            <a:extLst>
              <a:ext uri="{FF2B5EF4-FFF2-40B4-BE49-F238E27FC236}">
                <a16:creationId xmlns="" xmlns:a16="http://schemas.microsoft.com/office/drawing/2014/main" id="{FCABDD9A-1679-4873-B183-B2D8A57E04E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61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154" name="Номер слайда 3">
            <a:extLst>
              <a:ext uri="{FF2B5EF4-FFF2-40B4-BE49-F238E27FC236}">
                <a16:creationId xmlns="" xmlns:a16="http://schemas.microsoft.com/office/drawing/2014/main" id="{A6686FA0-8B76-477D-A73F-8719130006FA}"/>
              </a:ext>
            </a:extLst>
          </p:cNvPr>
          <p:cNvSpPr txBox="1">
            <a:spLocks/>
          </p:cNvSpPr>
          <p:nvPr/>
        </p:nvSpPr>
        <p:spPr bwMode="auto">
          <a:xfrm>
            <a:off x="209550" y="4699000"/>
            <a:ext cx="14827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E02FF1B-C5E2-4CC0-8176-612EE7B0B5B2}" type="slidenum">
              <a:rPr lang="ru-RU" altLang="ru-RU" sz="2000" b="1">
                <a:solidFill>
                  <a:srgbClr val="FFFFFF"/>
                </a:solidFill>
                <a:latin typeface="Arial Narrow" panose="020B0606020202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z="2000" b="1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73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2600" kern="1200" dirty="0">
          <a:solidFill>
            <a:schemeClr val="bg1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4">
            <a:extLst>
              <a:ext uri="{FF2B5EF4-FFF2-40B4-BE49-F238E27FC236}">
                <a16:creationId xmlns="" xmlns:a16="http://schemas.microsoft.com/office/drawing/2014/main" id="{104DAD55-71ED-42DD-9B30-3B6F862C416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4622800"/>
            <a:ext cx="9144000" cy="539750"/>
            <a:chOff x="0" y="3974"/>
            <a:chExt cx="5760" cy="340"/>
          </a:xfrm>
        </p:grpSpPr>
        <p:sp>
          <p:nvSpPr>
            <p:cNvPr id="7179" name="Rectangle 5">
              <a:extLst>
                <a:ext uri="{FF2B5EF4-FFF2-40B4-BE49-F238E27FC236}">
                  <a16:creationId xmlns="" xmlns:a16="http://schemas.microsoft.com/office/drawing/2014/main" id="{D1CF01EC-9760-4A3C-8D6F-8F1066DE83C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180" name="Rectangle 6">
              <a:extLst>
                <a:ext uri="{FF2B5EF4-FFF2-40B4-BE49-F238E27FC236}">
                  <a16:creationId xmlns="" xmlns:a16="http://schemas.microsoft.com/office/drawing/2014/main" id="{7781E6EB-2394-49D7-BC69-C2CA03A2AB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181" name="Line 7">
              <a:extLst>
                <a:ext uri="{FF2B5EF4-FFF2-40B4-BE49-F238E27FC236}">
                  <a16:creationId xmlns="" xmlns:a16="http://schemas.microsoft.com/office/drawing/2014/main" id="{6BD6800A-8904-4705-8698-D0FB76F8F57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7171" name="Rectangle 9">
            <a:extLst>
              <a:ext uri="{FF2B5EF4-FFF2-40B4-BE49-F238E27FC236}">
                <a16:creationId xmlns="" xmlns:a16="http://schemas.microsoft.com/office/drawing/2014/main" id="{A0AE1BF3-BC43-42A4-AD66-4346BFB736E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72" name="Rectangle 8">
            <a:extLst>
              <a:ext uri="{FF2B5EF4-FFF2-40B4-BE49-F238E27FC236}">
                <a16:creationId xmlns="" xmlns:a16="http://schemas.microsoft.com/office/drawing/2014/main" id="{7BC64928-9247-4611-A5ED-815FCD232B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73" name="Line 10">
            <a:extLst>
              <a:ext uri="{FF2B5EF4-FFF2-40B4-BE49-F238E27FC236}">
                <a16:creationId xmlns="" xmlns:a16="http://schemas.microsoft.com/office/drawing/2014/main" id="{BD7DB821-5A88-491E-BBFB-3111B13716A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174" name="Line 16">
            <a:extLst>
              <a:ext uri="{FF2B5EF4-FFF2-40B4-BE49-F238E27FC236}">
                <a16:creationId xmlns="" xmlns:a16="http://schemas.microsoft.com/office/drawing/2014/main" id="{2041AFE9-7F40-4FCA-90E4-29D9259116A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461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175" name="Line 17">
            <a:extLst>
              <a:ext uri="{FF2B5EF4-FFF2-40B4-BE49-F238E27FC236}">
                <a16:creationId xmlns="" xmlns:a16="http://schemas.microsoft.com/office/drawing/2014/main" id="{F58EE227-9D61-44C1-8122-5E17688ADC7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176" name="Текст 2">
            <a:extLst>
              <a:ext uri="{FF2B5EF4-FFF2-40B4-BE49-F238E27FC236}">
                <a16:creationId xmlns="" xmlns:a16="http://schemas.microsoft.com/office/drawing/2014/main" id="{0B66BBE8-D878-43AD-89B7-6CC2D52321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09550" y="1200150"/>
            <a:ext cx="8477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/>
              <a:t>Образец текста</a:t>
            </a:r>
          </a:p>
        </p:txBody>
      </p:sp>
      <p:sp>
        <p:nvSpPr>
          <p:cNvPr id="7177" name="Номер слайда 3">
            <a:extLst>
              <a:ext uri="{FF2B5EF4-FFF2-40B4-BE49-F238E27FC236}">
                <a16:creationId xmlns="" xmlns:a16="http://schemas.microsoft.com/office/drawing/2014/main" id="{3D999825-D76F-4470-B4F4-1B0884460D1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09550" y="4667250"/>
            <a:ext cx="14827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2D10311-7025-451C-8149-29B64336D225}" type="slidenum">
              <a:rPr lang="ru-RU" altLang="ru-RU" sz="2000" b="1">
                <a:solidFill>
                  <a:srgbClr val="FFFFFF"/>
                </a:solidFill>
                <a:latin typeface="Arial Narrow" panose="020B0606020202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z="2000" b="1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7178" name="Рисунок 22" descr="GP Ru.wmf">
            <a:extLst>
              <a:ext uri="{FF2B5EF4-FFF2-40B4-BE49-F238E27FC236}">
                <a16:creationId xmlns="" xmlns:a16="http://schemas.microsoft.com/office/drawing/2014/main" id="{D56C0194-7800-4BA3-9B42-7C9BD4217C1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79388"/>
            <a:ext cx="157956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927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2600" kern="1200" dirty="0">
          <a:solidFill>
            <a:schemeClr val="bg1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600" kern="120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9550" y="1200151"/>
            <a:ext cx="8477250" cy="10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9" name="Рисунок 8" descr="GP W 300.wm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13" y="190500"/>
            <a:ext cx="1550609" cy="745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75" r:id="rId4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2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b="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949450" y="0"/>
            <a:ext cx="7194549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4622799"/>
            <a:ext cx="9144000" cy="539751"/>
            <a:chOff x="0" y="3974"/>
            <a:chExt cx="5760" cy="340"/>
          </a:xfrm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 dirty="0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 dirty="0"/>
            </a:p>
          </p:txBody>
        </p:sp>
        <p:sp>
          <p:nvSpPr>
            <p:cNvPr id="14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0" y="4619624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9550" y="1200151"/>
            <a:ext cx="160655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Номер слайда 3"/>
          <p:cNvSpPr txBox="1">
            <a:spLocks/>
          </p:cNvSpPr>
          <p:nvPr/>
        </p:nvSpPr>
        <p:spPr>
          <a:xfrm>
            <a:off x="209550" y="4698999"/>
            <a:ext cx="1482727" cy="476251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18" name="Рисунок 17" descr="GP W 300.wm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13" y="190500"/>
            <a:ext cx="1550609" cy="745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9" r:id="rId2"/>
    <p:sldLayoutId id="2147483663" r:id="rId3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2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b="0" kern="120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9550" y="1200151"/>
            <a:ext cx="8477250" cy="3077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23" name="Рисунок 22" descr="GP W 300.wm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13" y="190500"/>
            <a:ext cx="1550609" cy="745200"/>
          </a:xfrm>
          <a:prstGeom prst="rect">
            <a:avLst/>
          </a:prstGeom>
        </p:spPr>
      </p:pic>
      <p:grpSp>
        <p:nvGrpSpPr>
          <p:cNvPr id="25" name="Group 4"/>
          <p:cNvGrpSpPr>
            <a:grpSpLocks/>
          </p:cNvGrpSpPr>
          <p:nvPr/>
        </p:nvGrpSpPr>
        <p:grpSpPr bwMode="auto">
          <a:xfrm>
            <a:off x="0" y="4622799"/>
            <a:ext cx="9144000" cy="539751"/>
            <a:chOff x="0" y="3974"/>
            <a:chExt cx="5760" cy="340"/>
          </a:xfrm>
        </p:grpSpPr>
        <p:sp>
          <p:nvSpPr>
            <p:cNvPr id="26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 dirty="0"/>
            </a:p>
          </p:txBody>
        </p:sp>
        <p:sp>
          <p:nvSpPr>
            <p:cNvPr id="27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 dirty="0"/>
            </a:p>
          </p:txBody>
        </p:sp>
        <p:sp>
          <p:nvSpPr>
            <p:cNvPr id="28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29" name="Line 16"/>
          <p:cNvSpPr>
            <a:spLocks noChangeShapeType="1"/>
          </p:cNvSpPr>
          <p:nvPr/>
        </p:nvSpPr>
        <p:spPr bwMode="auto">
          <a:xfrm>
            <a:off x="0" y="4619624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0" name="Номер слайда 3"/>
          <p:cNvSpPr txBox="1">
            <a:spLocks/>
          </p:cNvSpPr>
          <p:nvPr/>
        </p:nvSpPr>
        <p:spPr>
          <a:xfrm>
            <a:off x="209550" y="4698999"/>
            <a:ext cx="1482727" cy="476251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0" r:id="rId2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2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b="0" kern="120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9550" y="1200151"/>
            <a:ext cx="8477250" cy="3077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23" name="Рисунок 22" descr="GP W 300.wm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13" y="190500"/>
            <a:ext cx="1550609" cy="745200"/>
          </a:xfrm>
          <a:prstGeom prst="rect">
            <a:avLst/>
          </a:prstGeom>
        </p:spPr>
      </p:pic>
      <p:grpSp>
        <p:nvGrpSpPr>
          <p:cNvPr id="25" name="Group 4"/>
          <p:cNvGrpSpPr>
            <a:grpSpLocks/>
          </p:cNvGrpSpPr>
          <p:nvPr/>
        </p:nvGrpSpPr>
        <p:grpSpPr bwMode="auto">
          <a:xfrm>
            <a:off x="0" y="4622799"/>
            <a:ext cx="9144000" cy="539751"/>
            <a:chOff x="0" y="3974"/>
            <a:chExt cx="5760" cy="340"/>
          </a:xfrm>
        </p:grpSpPr>
        <p:sp>
          <p:nvSpPr>
            <p:cNvPr id="26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7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29" name="Line 16"/>
          <p:cNvSpPr>
            <a:spLocks noChangeShapeType="1"/>
          </p:cNvSpPr>
          <p:nvPr/>
        </p:nvSpPr>
        <p:spPr bwMode="auto">
          <a:xfrm>
            <a:off x="0" y="4619624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0" name="Номер слайда 3"/>
          <p:cNvSpPr txBox="1">
            <a:spLocks/>
          </p:cNvSpPr>
          <p:nvPr/>
        </p:nvSpPr>
        <p:spPr>
          <a:xfrm>
            <a:off x="209550" y="4698999"/>
            <a:ext cx="1482727" cy="476251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>
              <a:defRPr/>
            </a:pPr>
            <a:fld id="{E4274F02-7521-4F9B-A76E-13D583AC38B1}" type="slidenum">
              <a:rPr lang="ru-RU" sz="2000" b="1" smtClean="0">
                <a:solidFill>
                  <a:prstClr val="white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ru-RU" sz="2000" b="1" dirty="0" smtClean="0">
              <a:solidFill>
                <a:prstClr val="white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68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2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b="0" kern="120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3399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0" y="4622799"/>
            <a:ext cx="1936750" cy="539751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Rectangle 6"/>
          <p:cNvSpPr>
            <a:spLocks noChangeArrowheads="1"/>
          </p:cNvSpPr>
          <p:nvPr userDrawn="1"/>
        </p:nvSpPr>
        <p:spPr bwMode="auto">
          <a:xfrm>
            <a:off x="0" y="4622799"/>
            <a:ext cx="9144000" cy="539751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Line 16"/>
          <p:cNvSpPr>
            <a:spLocks noChangeShapeType="1"/>
          </p:cNvSpPr>
          <p:nvPr userDrawn="1"/>
        </p:nvSpPr>
        <p:spPr bwMode="auto">
          <a:xfrm>
            <a:off x="0" y="4619624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/>
          </p:nvPr>
        </p:nvSpPr>
        <p:spPr>
          <a:xfrm>
            <a:off x="209550" y="1200151"/>
            <a:ext cx="8477250" cy="10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23" name="Рисунок 22" descr="GP Ru.wmf"/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37" y="178920"/>
            <a:ext cx="1578503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3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0" lang="ru-RU" sz="2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600" b="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9550" y="1200151"/>
            <a:ext cx="8477250" cy="10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9" name="Рисунок 8" descr="GP W 300.wm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13" y="190500"/>
            <a:ext cx="1550609" cy="7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4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2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b="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9550" y="1200151"/>
            <a:ext cx="8477250" cy="3077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23" name="Рисунок 22" descr="GP W 300.wm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13" y="190500"/>
            <a:ext cx="1550609" cy="745200"/>
          </a:xfrm>
          <a:prstGeom prst="rect">
            <a:avLst/>
          </a:prstGeom>
        </p:spPr>
      </p:pic>
      <p:grpSp>
        <p:nvGrpSpPr>
          <p:cNvPr id="25" name="Group 4"/>
          <p:cNvGrpSpPr>
            <a:grpSpLocks/>
          </p:cNvGrpSpPr>
          <p:nvPr/>
        </p:nvGrpSpPr>
        <p:grpSpPr bwMode="auto">
          <a:xfrm>
            <a:off x="0" y="4622799"/>
            <a:ext cx="9144000" cy="539751"/>
            <a:chOff x="0" y="3974"/>
            <a:chExt cx="5760" cy="340"/>
          </a:xfrm>
        </p:grpSpPr>
        <p:sp>
          <p:nvSpPr>
            <p:cNvPr id="26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7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29" name="Line 16"/>
          <p:cNvSpPr>
            <a:spLocks noChangeShapeType="1"/>
          </p:cNvSpPr>
          <p:nvPr/>
        </p:nvSpPr>
        <p:spPr bwMode="auto">
          <a:xfrm>
            <a:off x="0" y="4619624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0" name="Номер слайда 3"/>
          <p:cNvSpPr txBox="1">
            <a:spLocks/>
          </p:cNvSpPr>
          <p:nvPr/>
        </p:nvSpPr>
        <p:spPr>
          <a:xfrm>
            <a:off x="209550" y="4698999"/>
            <a:ext cx="1482727" cy="476251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>
              <a:defRPr/>
            </a:pPr>
            <a:fld id="{E4274F02-7521-4F9B-A76E-13D583AC38B1}" type="slidenum">
              <a:rPr lang="ru-RU" sz="2000" b="1" smtClean="0">
                <a:solidFill>
                  <a:prstClr val="white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ru-RU" sz="2000" b="1" dirty="0" smtClean="0">
              <a:solidFill>
                <a:prstClr val="white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2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b="0" kern="120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9550" y="1200151"/>
            <a:ext cx="8477250" cy="3077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23" name="Рисунок 22" descr="GP W 300.wm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13" y="190500"/>
            <a:ext cx="1550609" cy="745200"/>
          </a:xfrm>
          <a:prstGeom prst="rect">
            <a:avLst/>
          </a:prstGeom>
        </p:spPr>
      </p:pic>
      <p:grpSp>
        <p:nvGrpSpPr>
          <p:cNvPr id="25" name="Group 4"/>
          <p:cNvGrpSpPr>
            <a:grpSpLocks/>
          </p:cNvGrpSpPr>
          <p:nvPr/>
        </p:nvGrpSpPr>
        <p:grpSpPr bwMode="auto">
          <a:xfrm>
            <a:off x="0" y="4622799"/>
            <a:ext cx="9144000" cy="539751"/>
            <a:chOff x="0" y="3974"/>
            <a:chExt cx="5760" cy="340"/>
          </a:xfrm>
        </p:grpSpPr>
        <p:sp>
          <p:nvSpPr>
            <p:cNvPr id="26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7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29" name="Line 16"/>
          <p:cNvSpPr>
            <a:spLocks noChangeShapeType="1"/>
          </p:cNvSpPr>
          <p:nvPr/>
        </p:nvSpPr>
        <p:spPr bwMode="auto">
          <a:xfrm>
            <a:off x="0" y="4619624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0" name="Номер слайда 3"/>
          <p:cNvSpPr txBox="1">
            <a:spLocks/>
          </p:cNvSpPr>
          <p:nvPr/>
        </p:nvSpPr>
        <p:spPr>
          <a:xfrm>
            <a:off x="209550" y="4698999"/>
            <a:ext cx="1482727" cy="476251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>
              <a:defRPr/>
            </a:pPr>
            <a:fld id="{E4274F02-7521-4F9B-A76E-13D583AC38B1}" type="slidenum">
              <a:rPr lang="ru-RU" sz="2000" b="1" smtClean="0">
                <a:solidFill>
                  <a:prstClr val="white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ru-RU" sz="2000" b="1" dirty="0" smtClean="0">
              <a:solidFill>
                <a:prstClr val="white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85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2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b="0" kern="120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9.png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6"/>
          <p:cNvSpPr txBox="1">
            <a:spLocks/>
          </p:cNvSpPr>
          <p:nvPr/>
        </p:nvSpPr>
        <p:spPr>
          <a:xfrm>
            <a:off x="1944000" y="1246935"/>
            <a:ext cx="6847955" cy="326243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kern="120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bg1"/>
                </a:solidFill>
              </a:rPr>
              <a:t>О готовности объектов транспорта и подземного хранения газа ПАО «Газпром» к прохождению периода пиковых нагрузок в конце 2018 – начале 2019 года и мерах, необходимых для обеспечения в долгосрочной перспективе бесперебойного газоснабжения потребителей в зимний период</a:t>
            </a:r>
          </a:p>
          <a:p>
            <a:endParaRPr lang="en-US" b="1" cap="all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А.Н. Бронников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Заместитель начальника Департамента ПАО «Газпром»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9158940"/>
              </p:ext>
            </p:extLst>
          </p:nvPr>
        </p:nvGraphicFramePr>
        <p:xfrm>
          <a:off x="-1130" y="1079776"/>
          <a:ext cx="4376827" cy="354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" name="Диаграмма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5237759"/>
              </p:ext>
            </p:extLst>
          </p:nvPr>
        </p:nvGraphicFramePr>
        <p:xfrm>
          <a:off x="4578824" y="1071456"/>
          <a:ext cx="4565176" cy="354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8000" y="201116"/>
            <a:ext cx="6762750" cy="797560"/>
          </a:xfrm>
        </p:spPr>
        <p:txBody>
          <a:bodyPr/>
          <a:lstStyle/>
          <a:p>
            <a:r>
              <a:rPr lang="ru-RU" dirty="0" smtClean="0"/>
              <a:t>Наработка и ремонты ГПА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67632" y="1079776"/>
            <a:ext cx="42763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Количество выполняемых ремонтов ГПА и ГТД         в газотранспортных обществах</a:t>
            </a:r>
            <a:endParaRPr lang="ru-RU" sz="1400" b="1" cap="all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2881" y="1079776"/>
            <a:ext cx="388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Увеличение наработки и отказов ГПА                  в газотранспортных обществах </a:t>
            </a:r>
            <a:endParaRPr lang="ru-RU" sz="1400" b="1" cap="all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33553" y="1526796"/>
            <a:ext cx="8094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8,83</a:t>
            </a:r>
          </a:p>
          <a:p>
            <a:pPr algn="ctr"/>
            <a:r>
              <a:rPr lang="ru-RU" sz="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прогноз +9,0%  к 2017 г.</a:t>
            </a:r>
            <a:endParaRPr lang="ru-RU" sz="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39674" y="1981463"/>
            <a:ext cx="285991" cy="1971411"/>
          </a:xfrm>
          <a:prstGeom prst="rect">
            <a:avLst/>
          </a:prstGeom>
          <a:gradFill flip="none" rotWithShape="1">
            <a:gsLst>
              <a:gs pos="8000">
                <a:srgbClr val="0070C0"/>
              </a:gs>
              <a:gs pos="0">
                <a:srgbClr val="0070C0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77938" y="1480629"/>
            <a:ext cx="8094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9,22 </a:t>
            </a:r>
          </a:p>
          <a:p>
            <a:pPr algn="ctr"/>
            <a:r>
              <a:rPr lang="ru-RU" sz="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прогноз +3,5%  к 2018 г.</a:t>
            </a:r>
            <a:endParaRPr lang="ru-RU" sz="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64883" y="2034627"/>
            <a:ext cx="925591" cy="438582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>
              <a:lnSpc>
                <a:spcPts val="900"/>
              </a:lnSpc>
            </a:pP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7,16</a:t>
            </a:r>
          </a:p>
          <a:p>
            <a:pPr>
              <a:lnSpc>
                <a:spcPts val="900"/>
              </a:lnSpc>
            </a:pPr>
            <a:r>
              <a:rPr lang="ru-RU" sz="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факт 01.11.2018</a:t>
            </a:r>
          </a:p>
          <a:p>
            <a:pPr>
              <a:lnSpc>
                <a:spcPts val="900"/>
              </a:lnSpc>
            </a:pPr>
            <a:r>
              <a:rPr lang="ru-RU" sz="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+7,7% к 01.11.2017</a:t>
            </a:r>
            <a:endParaRPr lang="ru-RU" sz="1400" b="1" dirty="0" smtClean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25615" y="3435414"/>
            <a:ext cx="865405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648</a:t>
            </a:r>
          </a:p>
          <a:p>
            <a:pPr>
              <a:lnSpc>
                <a:spcPts val="900"/>
              </a:lnSpc>
            </a:pPr>
            <a:r>
              <a:rPr lang="ru-RU" sz="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факт 01.11.2018</a:t>
            </a:r>
            <a:endParaRPr lang="ru-RU" sz="700" b="1" dirty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</a:endParaRPr>
          </a:p>
          <a:p>
            <a:pPr>
              <a:lnSpc>
                <a:spcPts val="900"/>
              </a:lnSpc>
            </a:pPr>
            <a:r>
              <a:rPr lang="ru-RU" sz="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+5% </a:t>
            </a:r>
            <a:r>
              <a:rPr lang="ru-RU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к </a:t>
            </a:r>
            <a:r>
              <a:rPr lang="ru-RU" sz="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01.11.2017</a:t>
            </a:r>
            <a:endParaRPr lang="ru-RU" sz="1400" b="1" dirty="0" smtClean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448550" y="1526796"/>
            <a:ext cx="16002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Потребность по Программе комплексных ремонтов ГПА 2019-2021 гг.</a:t>
            </a:r>
            <a:endParaRPr lang="ru-RU" sz="1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448550" y="3004249"/>
            <a:ext cx="169544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При финансировании с К=1,0</a:t>
            </a:r>
            <a:endParaRPr lang="ru-RU" sz="200" b="1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61045" y="4617419"/>
            <a:ext cx="710789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О готовности объектов транспорта и подземного хранения газа ПАО «Газпром» к прохождению периода пиковых нагрузок </a:t>
            </a:r>
            <a:r>
              <a:rPr lang="ru-RU" sz="1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           в </a:t>
            </a:r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конце 2018 – начале 2019 года и мерах, необходимых для обеспечения в долгосрочной перспективе бесперебойного газоснабжения потребителей в зимний период</a:t>
            </a:r>
          </a:p>
        </p:txBody>
      </p:sp>
    </p:spTree>
    <p:extLst>
      <p:ext uri="{BB962C8B-B14F-4D97-AF65-F5344CB8AC3E}">
        <p14:creationId xmlns:p14="http://schemas.microsoft.com/office/powerpoint/2010/main" val="70912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002451"/>
            <a:ext cx="9144000" cy="3629874"/>
          </a:xfrm>
          <a:prstGeom prst="rect">
            <a:avLst/>
          </a:prstGeom>
          <a:gradFill flip="none" rotWithShape="1">
            <a:gsLst>
              <a:gs pos="33000">
                <a:schemeClr val="bg1">
                  <a:lumMod val="95000"/>
                </a:schemeClr>
              </a:gs>
              <a:gs pos="65000">
                <a:schemeClr val="bg1">
                  <a:lumMod val="95000"/>
                </a:schemeClr>
              </a:gs>
              <a:gs pos="2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8000" y="101600"/>
            <a:ext cx="6762750" cy="857250"/>
          </a:xfrm>
        </p:spPr>
        <p:txBody>
          <a:bodyPr/>
          <a:lstStyle/>
          <a:p>
            <a:r>
              <a:rPr lang="ru-RU" sz="2200" dirty="0" smtClean="0"/>
              <a:t>Взаимодействие с АО «СОГАЗ» по АВР ГТД.</a:t>
            </a:r>
            <a:br>
              <a:rPr lang="ru-RU" sz="2200" dirty="0" smtClean="0"/>
            </a:br>
            <a:r>
              <a:rPr lang="ru-RU" sz="2200" dirty="0" smtClean="0"/>
              <a:t>Восстановление оборотного фонда ГТД</a:t>
            </a:r>
            <a:endParaRPr lang="ru-RU" sz="2200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4323292"/>
              </p:ext>
            </p:extLst>
          </p:nvPr>
        </p:nvGraphicFramePr>
        <p:xfrm>
          <a:off x="95533" y="1050877"/>
          <a:ext cx="4367283" cy="3581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660203"/>
              </p:ext>
            </p:extLst>
          </p:nvPr>
        </p:nvGraphicFramePr>
        <p:xfrm>
          <a:off x="470848" y="1059749"/>
          <a:ext cx="3205803" cy="954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7038"/>
                <a:gridCol w="2028765"/>
              </a:tblGrid>
              <a:tr h="35784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7,78 млрд руб.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1000">
                          <a:srgbClr val="0070C0">
                            <a:alpha val="50000"/>
                          </a:srgbClr>
                        </a:gs>
                        <a:gs pos="90000">
                          <a:srgbClr val="0070C0">
                            <a:alpha val="50000"/>
                          </a:srgbClr>
                        </a:gs>
                        <a:gs pos="49000">
                          <a:srgbClr val="0070C0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на рассмотрении АО</a:t>
                      </a:r>
                      <a:r>
                        <a:rPr lang="ru-RU" sz="12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 «</a:t>
                      </a:r>
                      <a:r>
                        <a:rPr lang="ru-RU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СОГАЗ»</a:t>
                      </a:r>
                      <a:endParaRPr lang="ru-RU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25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59640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0,83 млрд руб.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1000">
                          <a:srgbClr val="C00000">
                            <a:alpha val="50000"/>
                          </a:srgbClr>
                        </a:gs>
                        <a:gs pos="90000">
                          <a:srgbClr val="C00000">
                            <a:alpha val="50000"/>
                          </a:srgbClr>
                        </a:gs>
                        <a:gs pos="49000">
                          <a:srgbClr val="C00000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отказано АО «СОГАЗ»</a:t>
                      </a:r>
                      <a:r>
                        <a:rPr lang="ru-RU" sz="12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, ведется претензионная работа</a:t>
                      </a:r>
                      <a:endParaRPr lang="ru-RU" sz="12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25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  <p:cxnSp>
        <p:nvCxnSpPr>
          <p:cNvPr id="15" name="Прямая соединительная линия 14"/>
          <p:cNvCxnSpPr>
            <a:stCxn id="13" idx="3"/>
          </p:cNvCxnSpPr>
          <p:nvPr/>
        </p:nvCxnSpPr>
        <p:spPr>
          <a:xfrm>
            <a:off x="3676651" y="1536871"/>
            <a:ext cx="674615" cy="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351266" y="1536871"/>
            <a:ext cx="0" cy="78549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4037367" y="2322362"/>
            <a:ext cx="313899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4520911" y="1474869"/>
            <a:ext cx="217615" cy="261610"/>
            <a:chOff x="4527280" y="1402951"/>
            <a:chExt cx="217615" cy="261610"/>
          </a:xfrm>
        </p:grpSpPr>
        <p:sp>
          <p:nvSpPr>
            <p:cNvPr id="20" name="Овал 19"/>
            <p:cNvSpPr/>
            <p:nvPr/>
          </p:nvSpPr>
          <p:spPr>
            <a:xfrm>
              <a:off x="4527280" y="1423987"/>
              <a:ext cx="217615" cy="219538"/>
            </a:xfrm>
            <a:prstGeom prst="ellipse">
              <a:avLst/>
            </a:prstGeom>
            <a:gradFill>
              <a:gsLst>
                <a:gs pos="11000">
                  <a:srgbClr val="00B050">
                    <a:alpha val="50000"/>
                  </a:srgbClr>
                </a:gs>
                <a:gs pos="90000">
                  <a:srgbClr val="00B050">
                    <a:alpha val="50000"/>
                  </a:srgbClr>
                </a:gs>
                <a:gs pos="49000">
                  <a:srgbClr val="00B05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50786" y="1402951"/>
              <a:ext cx="17059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1</a:t>
              </a:r>
              <a:endParaRPr lang="ru-RU" sz="11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518012" y="2060752"/>
            <a:ext cx="217615" cy="261610"/>
            <a:chOff x="4527280" y="2312589"/>
            <a:chExt cx="217615" cy="261610"/>
          </a:xfrm>
        </p:grpSpPr>
        <p:sp>
          <p:nvSpPr>
            <p:cNvPr id="23" name="Овал 22"/>
            <p:cNvSpPr/>
            <p:nvPr/>
          </p:nvSpPr>
          <p:spPr>
            <a:xfrm>
              <a:off x="4527280" y="2333625"/>
              <a:ext cx="217615" cy="219538"/>
            </a:xfrm>
            <a:prstGeom prst="ellipse">
              <a:avLst/>
            </a:prstGeom>
            <a:gradFill>
              <a:gsLst>
                <a:gs pos="11000">
                  <a:srgbClr val="00B050">
                    <a:alpha val="50000"/>
                  </a:srgbClr>
                </a:gs>
                <a:gs pos="90000">
                  <a:srgbClr val="00B050">
                    <a:alpha val="50000"/>
                  </a:srgbClr>
                </a:gs>
                <a:gs pos="49000">
                  <a:srgbClr val="00B05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550786" y="2312589"/>
              <a:ext cx="17059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2</a:t>
              </a:r>
              <a:endParaRPr lang="ru-RU" sz="11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518008" y="2950998"/>
            <a:ext cx="217615" cy="261610"/>
            <a:chOff x="4527280" y="3062682"/>
            <a:chExt cx="217615" cy="261610"/>
          </a:xfrm>
        </p:grpSpPr>
        <p:sp>
          <p:nvSpPr>
            <p:cNvPr id="31" name="Овал 30"/>
            <p:cNvSpPr/>
            <p:nvPr/>
          </p:nvSpPr>
          <p:spPr>
            <a:xfrm>
              <a:off x="4527280" y="3083718"/>
              <a:ext cx="217615" cy="219538"/>
            </a:xfrm>
            <a:prstGeom prst="ellipse">
              <a:avLst/>
            </a:prstGeom>
            <a:gradFill>
              <a:gsLst>
                <a:gs pos="11000">
                  <a:srgbClr val="00B050">
                    <a:alpha val="50000"/>
                  </a:srgbClr>
                </a:gs>
                <a:gs pos="90000">
                  <a:srgbClr val="00B050">
                    <a:alpha val="50000"/>
                  </a:srgbClr>
                </a:gs>
                <a:gs pos="49000">
                  <a:srgbClr val="00B05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550786" y="3062682"/>
              <a:ext cx="17059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3</a:t>
              </a:r>
              <a:endParaRPr lang="ru-RU" sz="11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518016" y="3233644"/>
            <a:ext cx="217615" cy="261610"/>
            <a:chOff x="4527280" y="3465248"/>
            <a:chExt cx="217615" cy="261610"/>
          </a:xfrm>
        </p:grpSpPr>
        <p:sp>
          <p:nvSpPr>
            <p:cNvPr id="33" name="Овал 32"/>
            <p:cNvSpPr/>
            <p:nvPr/>
          </p:nvSpPr>
          <p:spPr>
            <a:xfrm>
              <a:off x="4527280" y="3486284"/>
              <a:ext cx="217615" cy="219538"/>
            </a:xfrm>
            <a:prstGeom prst="ellipse">
              <a:avLst/>
            </a:prstGeom>
            <a:gradFill>
              <a:gsLst>
                <a:gs pos="11000">
                  <a:srgbClr val="00B050">
                    <a:alpha val="50000"/>
                  </a:srgbClr>
                </a:gs>
                <a:gs pos="90000">
                  <a:srgbClr val="00B050">
                    <a:alpha val="50000"/>
                  </a:srgbClr>
                </a:gs>
                <a:gs pos="49000">
                  <a:srgbClr val="00B05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550788" y="3465248"/>
              <a:ext cx="17059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4</a:t>
              </a:r>
              <a:endParaRPr lang="ru-RU" sz="11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518016" y="4121134"/>
            <a:ext cx="217615" cy="261610"/>
            <a:chOff x="4527266" y="4220105"/>
            <a:chExt cx="217615" cy="261610"/>
          </a:xfrm>
        </p:grpSpPr>
        <p:sp>
          <p:nvSpPr>
            <p:cNvPr id="35" name="Овал 34"/>
            <p:cNvSpPr/>
            <p:nvPr/>
          </p:nvSpPr>
          <p:spPr>
            <a:xfrm>
              <a:off x="4527266" y="4241141"/>
              <a:ext cx="217615" cy="219538"/>
            </a:xfrm>
            <a:prstGeom prst="ellipse">
              <a:avLst/>
            </a:prstGeom>
            <a:gradFill>
              <a:gsLst>
                <a:gs pos="11000">
                  <a:srgbClr val="00B050">
                    <a:alpha val="50000"/>
                  </a:srgbClr>
                </a:gs>
                <a:gs pos="90000">
                  <a:srgbClr val="00B050">
                    <a:alpha val="50000"/>
                  </a:srgbClr>
                </a:gs>
                <a:gs pos="49000">
                  <a:srgbClr val="00B05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550772" y="4220105"/>
              <a:ext cx="17059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5</a:t>
              </a:r>
              <a:endParaRPr lang="ru-RU" sz="11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96106"/>
              </p:ext>
            </p:extLst>
          </p:nvPr>
        </p:nvGraphicFramePr>
        <p:xfrm>
          <a:off x="4721369" y="1067094"/>
          <a:ext cx="4401768" cy="3531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1768"/>
              </a:tblGrid>
              <a:tr h="32420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cap="all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Поручение № 01-1939 от 23.05.2018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9591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 51 ГТД </a:t>
                      </a:r>
                      <a:r>
                        <a:rPr lang="ru-RU" sz="11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Департаментом 817 (В.Ю. Хатьков) согласована стоимость работ.</a:t>
                      </a:r>
                      <a:br>
                        <a:rPr lang="ru-RU" sz="11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1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план ремонта 2018 включены работы за фактически выполненные ремонты «аварийных» приводных двигателей.</a:t>
                      </a:r>
                      <a:r>
                        <a:rPr lang="ru-RU" sz="11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ru-RU" sz="1100" b="1" kern="1200" cap="none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1" kern="1200" cap="non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 58 ГТД </a:t>
                      </a:r>
                      <a:r>
                        <a:rPr lang="ru-RU" sz="11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заместителем Председателя Правления А.В. Кругловым согласован порядок финансирования и учета затрат по ремонту двигателей.</a:t>
                      </a:r>
                      <a:br>
                        <a:rPr lang="ru-RU" sz="11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1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Департаментом 816 (А.С. Иванников) направлено письмо от 12.07.2018 №08/16-2884 с разъяснениями о порядке финансирования и выделения лимитов на АВР приводных двигателей.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Ремонт «аварийных» двигателей включен в план ремонта</a:t>
                      </a:r>
                      <a:r>
                        <a:rPr lang="ru-RU" sz="11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2018 г.</a:t>
                      </a:r>
                      <a:endParaRPr lang="ru-RU" sz="800" b="1" cap="none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Подготовлен проект «Регламента АВР приводных двигателей» (Проект ПРИК № 3361 от 08.06.2018). По состоянию на 15.11.2018 проект Регламента согласован заместителями Председателя Правления В.А. Маркеловым </a:t>
                      </a:r>
                      <a:br>
                        <a:rPr lang="ru-RU" sz="11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1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 С.Ф. Хомяковым и находится на согласовании в Аппарате Правления        ПАО</a:t>
                      </a:r>
                      <a:r>
                        <a:rPr lang="ru-RU" sz="11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«Газпром».</a:t>
                      </a:r>
                      <a:endParaRPr lang="ru-RU" sz="1000" b="1" cap="none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 АО «СОГАЗ» организовано приоритетное урегулирование событий                     по</a:t>
                      </a:r>
                      <a:r>
                        <a:rPr lang="ru-RU" sz="11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109 ГТД.</a:t>
                      </a:r>
                      <a:r>
                        <a:rPr lang="ru-RU" sz="11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ru-RU" sz="600" b="1" cap="none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1961045" y="4617419"/>
            <a:ext cx="710789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О готовности объектов транспорта и подземного хранения газа ПАО «Газпром» к прохождению периода пиковых нагрузок </a:t>
            </a:r>
            <a:r>
              <a:rPr lang="ru-RU" sz="1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           в </a:t>
            </a:r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конце 2018 – начале 2019 года и мерах, необходимых для обеспечения в долгосрочной перспективе бесперебойного газоснабжения потребителей в зимний период</a:t>
            </a:r>
          </a:p>
        </p:txBody>
      </p:sp>
    </p:spTree>
    <p:extLst>
      <p:ext uri="{BB962C8B-B14F-4D97-AF65-F5344CB8AC3E}">
        <p14:creationId xmlns:p14="http://schemas.microsoft.com/office/powerpoint/2010/main" val="194306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1002451"/>
            <a:ext cx="9144000" cy="3629874"/>
          </a:xfrm>
          <a:prstGeom prst="rect">
            <a:avLst/>
          </a:prstGeom>
          <a:gradFill flip="none" rotWithShape="1">
            <a:gsLst>
              <a:gs pos="33000">
                <a:schemeClr val="bg1">
                  <a:lumMod val="95000"/>
                </a:schemeClr>
              </a:gs>
              <a:gs pos="65000">
                <a:schemeClr val="bg1">
                  <a:lumMod val="95000"/>
                </a:schemeClr>
              </a:gs>
              <a:gs pos="2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59" name="Диаграмма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9700346"/>
              </p:ext>
            </p:extLst>
          </p:nvPr>
        </p:nvGraphicFramePr>
        <p:xfrm>
          <a:off x="396000" y="900000"/>
          <a:ext cx="1967087" cy="204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Овал 41"/>
          <p:cNvSpPr/>
          <p:nvPr/>
        </p:nvSpPr>
        <p:spPr>
          <a:xfrm>
            <a:off x="992292" y="1617998"/>
            <a:ext cx="943180" cy="923653"/>
          </a:xfrm>
          <a:prstGeom prst="ellipse">
            <a:avLst/>
          </a:prstGeom>
          <a:noFill/>
          <a:ln w="9525">
            <a:solidFill>
              <a:schemeClr val="bg1">
                <a:alpha val="7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040730" y="1654618"/>
            <a:ext cx="846305" cy="854365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2088000" y="112404"/>
            <a:ext cx="6762750" cy="857250"/>
          </a:xfrm>
        </p:spPr>
        <p:txBody>
          <a:bodyPr/>
          <a:lstStyle/>
          <a:p>
            <a:r>
              <a:rPr lang="ru-RU" dirty="0" smtClean="0"/>
              <a:t>Состояние ГПА и ГТД к ОЗП 2018/2019 гг.  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26492427"/>
              </p:ext>
            </p:extLst>
          </p:nvPr>
        </p:nvGraphicFramePr>
        <p:xfrm>
          <a:off x="406800" y="2779200"/>
          <a:ext cx="2080703" cy="208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18879" y="2817388"/>
            <a:ext cx="20900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перечень №2</a:t>
            </a:r>
            <a:endParaRPr lang="ru-RU" sz="1400" b="1" cap="all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45802" y="1035880"/>
            <a:ext cx="1556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перечень №1</a:t>
            </a:r>
            <a:endParaRPr lang="ru-RU" sz="1400" b="1" cap="all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5642" y="1326180"/>
            <a:ext cx="720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10 ГТД 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H="1">
            <a:off x="104270" y="1595868"/>
            <a:ext cx="669336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773606" y="1595868"/>
            <a:ext cx="200442" cy="200055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1141" y="1578268"/>
            <a:ext cx="812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в обменном фонде ДО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97960" y="1858689"/>
            <a:ext cx="5318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51 </a:t>
            </a:r>
          </a:p>
          <a:p>
            <a:pPr algn="ctr"/>
            <a:r>
              <a:rPr lang="ru-RU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ГТД </a:t>
            </a:r>
            <a:endParaRPr lang="ru-RU" sz="105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1236250" y="1858689"/>
            <a:ext cx="455265" cy="442273"/>
          </a:xfrm>
          <a:prstGeom prst="ellipse">
            <a:avLst/>
          </a:prstGeom>
          <a:noFill/>
          <a:ln w="38100">
            <a:gradFill flip="none" rotWithShape="1">
              <a:gsLst>
                <a:gs pos="0">
                  <a:srgbClr val="00B050"/>
                </a:gs>
                <a:gs pos="100000">
                  <a:srgbClr val="0070C0"/>
                </a:gs>
              </a:gsLst>
              <a:lin ang="0" scaled="1"/>
              <a:tileRect/>
            </a:gradFill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flipH="1">
            <a:off x="2010681" y="1603179"/>
            <a:ext cx="192311" cy="217144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2202992" y="1602043"/>
            <a:ext cx="641660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148760" y="1339023"/>
            <a:ext cx="720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41 ГТД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42785" y="1578268"/>
            <a:ext cx="84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установлены в ГПА</a:t>
            </a:r>
          </a:p>
        </p:txBody>
      </p:sp>
      <p:sp>
        <p:nvSpPr>
          <p:cNvPr id="50" name="Овал 49"/>
          <p:cNvSpPr/>
          <p:nvPr/>
        </p:nvSpPr>
        <p:spPr>
          <a:xfrm>
            <a:off x="992292" y="3380764"/>
            <a:ext cx="943180" cy="923653"/>
          </a:xfrm>
          <a:prstGeom prst="ellipse">
            <a:avLst/>
          </a:prstGeom>
          <a:noFill/>
          <a:ln w="9525">
            <a:solidFill>
              <a:schemeClr val="bg1">
                <a:alpha val="7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040730" y="3417384"/>
            <a:ext cx="846305" cy="854365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17103" y="3620003"/>
            <a:ext cx="4935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58 </a:t>
            </a:r>
          </a:p>
          <a:p>
            <a:pPr algn="ctr"/>
            <a:r>
              <a:rPr lang="ru-RU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ГТД </a:t>
            </a:r>
            <a:endParaRPr lang="ru-RU" sz="105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1236249" y="3614311"/>
            <a:ext cx="455265" cy="442273"/>
          </a:xfrm>
          <a:prstGeom prst="ellipse">
            <a:avLst/>
          </a:prstGeom>
          <a:noFill/>
          <a:ln w="38100">
            <a:gradFill flip="none" rotWithShape="1">
              <a:gsLst>
                <a:gs pos="50000">
                  <a:schemeClr val="accent6">
                    <a:lumMod val="40000"/>
                    <a:lumOff val="60000"/>
                  </a:schemeClr>
                </a:gs>
                <a:gs pos="0">
                  <a:schemeClr val="accent4">
                    <a:lumMod val="75000"/>
                  </a:schemeClr>
                </a:gs>
                <a:gs pos="100000">
                  <a:srgbClr val="0070C0"/>
                </a:gs>
              </a:gsLst>
              <a:lin ang="0" scaled="1"/>
              <a:tileRect/>
            </a:gradFill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76744" y="3001967"/>
            <a:ext cx="720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20 ГТД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106836" y="3276133"/>
            <a:ext cx="78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отгружены в ДО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4730" y="2999134"/>
            <a:ext cx="720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14 ГТД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205" y="3245355"/>
            <a:ext cx="812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оформление документов на отгрузку в ДО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5553" y="3959422"/>
            <a:ext cx="720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24 ГТД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682" y="4236421"/>
            <a:ext cx="830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в ремонте на СРП</a:t>
            </a: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H="1">
            <a:off x="92961" y="3263664"/>
            <a:ext cx="669336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762297" y="3263664"/>
            <a:ext cx="200442" cy="200055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H="1">
            <a:off x="1999373" y="3276133"/>
            <a:ext cx="192310" cy="211986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2191683" y="3276133"/>
            <a:ext cx="628383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762297" y="4097921"/>
            <a:ext cx="229996" cy="13850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H="1">
            <a:off x="48040" y="4236421"/>
            <a:ext cx="725566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3181349" y="1023143"/>
            <a:ext cx="58102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Текущее состояние ГПА и прогноз к ОЗП 2018/2019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гг. </a:t>
            </a:r>
          </a:p>
        </p:txBody>
      </p:sp>
      <p:graphicFrame>
        <p:nvGraphicFramePr>
          <p:cNvPr id="78" name="Таблица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90706"/>
              </p:ext>
            </p:extLst>
          </p:nvPr>
        </p:nvGraphicFramePr>
        <p:xfrm>
          <a:off x="3041650" y="1276348"/>
          <a:ext cx="6051550" cy="331567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986707"/>
                <a:gridCol w="846976"/>
                <a:gridCol w="775654"/>
                <a:gridCol w="677581"/>
                <a:gridCol w="764632"/>
              </a:tblGrid>
              <a:tr h="43480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Дочернее общество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(наименование МГ)</a:t>
                      </a:r>
                    </a:p>
                  </a:txBody>
                  <a:tcPr marL="29655" marR="29655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89000">
                          <a:schemeClr val="tx2">
                            <a:lumMod val="75000"/>
                            <a:alpha val="50000"/>
                          </a:schemeClr>
                        </a:gs>
                        <a:gs pos="51000">
                          <a:schemeClr val="tx2">
                            <a:lumMod val="75000"/>
                          </a:schemeClr>
                        </a:gs>
                        <a:gs pos="14000">
                          <a:schemeClr val="tx2">
                            <a:lumMod val="75000"/>
                            <a:alpha val="50000"/>
                          </a:schemeClr>
                        </a:gs>
                      </a:gsLst>
                      <a:lin ang="27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Тип ГТД</a:t>
                      </a:r>
                    </a:p>
                  </a:txBody>
                  <a:tcPr marL="29655" marR="29655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89000">
                          <a:srgbClr val="0070C0">
                            <a:alpha val="50000"/>
                          </a:srgbClr>
                        </a:gs>
                        <a:gs pos="51000">
                          <a:srgbClr val="0070C0"/>
                        </a:gs>
                        <a:gs pos="14000">
                          <a:srgbClr val="0070C0">
                            <a:alpha val="50000"/>
                          </a:srgbClr>
                        </a:gs>
                      </a:gsLst>
                      <a:lin ang="27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ГПА без ГТД</a:t>
                      </a:r>
                      <a:r>
                        <a:rPr lang="ru-RU" sz="900" b="1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на начало октября 2018 г. </a:t>
                      </a:r>
                      <a:endParaRPr lang="ru-RU" sz="900" b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29655" marR="29655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89000">
                          <a:schemeClr val="accent5">
                            <a:lumMod val="75000"/>
                            <a:alpha val="50000"/>
                          </a:schemeClr>
                        </a:gs>
                        <a:gs pos="51000">
                          <a:schemeClr val="accent5">
                            <a:lumMod val="75000"/>
                          </a:schemeClr>
                        </a:gs>
                        <a:gs pos="14000">
                          <a:schemeClr val="accent5">
                            <a:lumMod val="75000"/>
                            <a:alpha val="50000"/>
                          </a:schemeClr>
                        </a:gs>
                      </a:gsLst>
                      <a:lin ang="27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в</a:t>
                      </a:r>
                      <a:r>
                        <a:rPr lang="ru-RU" sz="900" b="1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ОЗП 2018/2019 гг. </a:t>
                      </a:r>
                      <a:endParaRPr lang="ru-RU" sz="900" b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29655" marR="29655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87000">
                          <a:schemeClr val="accent4">
                            <a:lumMod val="75000"/>
                            <a:alpha val="50000"/>
                          </a:schemeClr>
                        </a:gs>
                        <a:gs pos="51000">
                          <a:schemeClr val="accent4">
                            <a:lumMod val="75000"/>
                          </a:schemeClr>
                        </a:gs>
                        <a:gs pos="13000">
                          <a:schemeClr val="accent4">
                            <a:lumMod val="75000"/>
                            <a:alpha val="5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29655" marR="29655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A5BF"/>
                    </a:solidFill>
                  </a:tcPr>
                </a:tc>
              </a:tr>
              <a:tr h="2431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ГПА</a:t>
                      </a:r>
                      <a:r>
                        <a:rPr lang="ru-RU" sz="900" b="1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без ГТД</a:t>
                      </a:r>
                      <a:endParaRPr lang="ru-RU" sz="900" b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29655" marR="29655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90000">
                          <a:schemeClr val="accent4">
                            <a:lumMod val="75000"/>
                            <a:alpha val="50000"/>
                          </a:schemeClr>
                        </a:gs>
                        <a:gs pos="51000">
                          <a:schemeClr val="accent4">
                            <a:lumMod val="75000"/>
                          </a:schemeClr>
                        </a:gs>
                        <a:gs pos="10000">
                          <a:schemeClr val="accent4">
                            <a:lumMod val="75000"/>
                            <a:alpha val="5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ГТД в резерве</a:t>
                      </a:r>
                    </a:p>
                  </a:txBody>
                  <a:tcPr marL="29655" marR="29655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87000">
                          <a:schemeClr val="accent4">
                            <a:lumMod val="75000"/>
                            <a:alpha val="50000"/>
                          </a:schemeClr>
                        </a:gs>
                        <a:gs pos="51000">
                          <a:schemeClr val="accent4">
                            <a:lumMod val="75000"/>
                          </a:schemeClr>
                        </a:gs>
                        <a:gs pos="13000">
                          <a:schemeClr val="accent4">
                            <a:lumMod val="75000"/>
                            <a:alpha val="5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05537">
                <a:tc rowSpan="2"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ООО «Газпром трансгаз Ухта»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(СМГ «Бованенково-Ухта», МГ «Ухта-Торжок», Северо-Европейский газопровод)</a:t>
                      </a: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НК-36СТ</a:t>
                      </a:r>
                      <a:endParaRPr lang="ru-RU" sz="1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E7"/>
                    </a:solidFill>
                  </a:tcPr>
                </a:tc>
              </a:tr>
              <a:tr h="264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ДУ80</a:t>
                      </a:r>
                      <a:endParaRPr lang="ru-RU" sz="1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E7"/>
                    </a:solidFill>
                  </a:tcPr>
                </a:tc>
              </a:tr>
              <a:tr h="2025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ООО «Газпром трансгаз Санкт-Петербург»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(Северо-Европейский газопровод)</a:t>
                      </a:r>
                      <a:r>
                        <a:rPr kumimoji="0" lang="en-US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TRENT60</a:t>
                      </a:r>
                      <a:endParaRPr lang="ru-RU" sz="1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51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АЛ-31СТ</a:t>
                      </a:r>
                      <a:endParaRPr lang="ru-RU" sz="1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162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ООО «Газпром трансгаз Югорск»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(МГ «Ямбург-Поволжье»,  МГ «Уренгой-Центр» </a:t>
                      </a:r>
                      <a:r>
                        <a:rPr kumimoji="0" lang="en-US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ДН80</a:t>
                      </a:r>
                      <a:endParaRPr lang="ru-RU" sz="1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E7"/>
                    </a:solidFill>
                  </a:tcPr>
                </a:tc>
              </a:tr>
              <a:tr h="2787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АЛ-31СТ</a:t>
                      </a:r>
                      <a:endParaRPr lang="ru-RU" sz="1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E7"/>
                    </a:solidFill>
                  </a:tcPr>
                </a:tc>
              </a:tr>
              <a:tr h="2026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ООО «Газпром трансгаз Чайковский»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(МГ «Ямбург-Елец» </a:t>
                      </a:r>
                      <a:r>
                        <a:rPr kumimoji="0" lang="en-US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, «Прогресс»)</a:t>
                      </a: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ДН80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951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АЛ-31СТ</a:t>
                      </a:r>
                      <a:endParaRPr lang="ru-RU" sz="1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ООО «Газпром трансгаз Сургут»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(ГКС Заполярного НГКМ, МГ «Уренгой-Челябинск»)</a:t>
                      </a:r>
                      <a:r>
                        <a:rPr kumimoji="0" lang="en-US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ДГ90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E7"/>
                    </a:solidFill>
                  </a:tcPr>
                </a:tc>
              </a:tr>
              <a:tr h="165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Всего по указанным ДО</a:t>
                      </a: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E7"/>
                    </a:solidFill>
                  </a:tcPr>
                </a:tc>
              </a:tr>
              <a:tr h="165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Всего по остальным ДО</a:t>
                      </a: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56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ИТОГО по всем ДО</a:t>
                      </a: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75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E7"/>
                    </a:solidFill>
                  </a:tcPr>
                </a:tc>
              </a:tr>
            </a:tbl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1961045" y="4617419"/>
            <a:ext cx="710789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О готовности объектов транспорта и подземного хранения газа ПАО «Газпром» к прохождению периода пиковых нагрузок </a:t>
            </a:r>
            <a:r>
              <a:rPr lang="ru-RU" sz="1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           в </a:t>
            </a:r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конце 2018 – начале 2019 года и мерах, необходимых для обеспечения в долгосрочной перспективе бесперебойного газоснабжения потребителей в зимний период</a:t>
            </a:r>
          </a:p>
        </p:txBody>
      </p:sp>
    </p:spTree>
    <p:extLst>
      <p:ext uri="{BB962C8B-B14F-4D97-AF65-F5344CB8AC3E}">
        <p14:creationId xmlns:p14="http://schemas.microsoft.com/office/powerpoint/2010/main" val="337963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082014"/>
            <a:ext cx="9144000" cy="3535405"/>
          </a:xfrm>
          <a:prstGeom prst="rect">
            <a:avLst/>
          </a:prstGeom>
          <a:gradFill flip="none" rotWithShape="1">
            <a:gsLst>
              <a:gs pos="33000">
                <a:schemeClr val="bg1">
                  <a:lumMod val="95000"/>
                </a:schemeClr>
              </a:gs>
              <a:gs pos="65000">
                <a:schemeClr val="bg1">
                  <a:lumMod val="95000"/>
                </a:schemeClr>
              </a:gs>
              <a:gs pos="2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2000" y="107999"/>
            <a:ext cx="7022150" cy="881463"/>
          </a:xfrm>
        </p:spPr>
        <p:txBody>
          <a:bodyPr anchor="b"/>
          <a:lstStyle/>
          <a:p>
            <a:r>
              <a:rPr lang="ru-RU" sz="2200" dirty="0" smtClean="0"/>
              <a:t>Эксплуатация  ГПА </a:t>
            </a:r>
            <a:r>
              <a:rPr lang="ru-RU" sz="2200" dirty="0"/>
              <a:t>на КС «Портовая»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121182"/>
            <a:ext cx="4987524" cy="141577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 fontAlgn="base">
              <a:tabLst>
                <a:tab pos="1778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167</a:t>
            </a:r>
            <a:r>
              <a:rPr lang="ru-RU" sz="2400" b="1" dirty="0">
                <a:solidFill>
                  <a:srgbClr val="0070C0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,4 </a:t>
            </a:r>
            <a:r>
              <a:rPr lang="ru-RU" sz="1400" b="1" dirty="0">
                <a:solidFill>
                  <a:srgbClr val="0070C0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млн куб</a:t>
            </a:r>
            <a:r>
              <a:rPr lang="ru-RU" sz="14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. м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– суточная производительность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КС «Портовая»</a:t>
            </a:r>
          </a:p>
          <a:p>
            <a:pPr algn="just" fontAlgn="base">
              <a:tabLst>
                <a:tab pos="177800" algn="l"/>
              </a:tabLst>
            </a:pPr>
            <a:r>
              <a:rPr lang="ru-RU" sz="2400" b="1" dirty="0" smtClean="0">
                <a:solidFill>
                  <a:srgbClr val="00B050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90</a:t>
            </a:r>
            <a:r>
              <a:rPr lang="ru-RU" sz="1400" b="1" dirty="0" smtClean="0">
                <a:solidFill>
                  <a:srgbClr val="00B050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%</a:t>
            </a:r>
            <a:r>
              <a:rPr lang="ru-RU" sz="2000" b="1" dirty="0">
                <a:solidFill>
                  <a:srgbClr val="00B050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–</a:t>
            </a:r>
            <a:r>
              <a:rPr lang="ru-RU" sz="2000" b="1" dirty="0" smtClean="0">
                <a:solidFill>
                  <a:srgbClr val="00B050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времени ГПА на КС «Порт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о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вая» работают в режиме                        5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Trent60 + 1 RB211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(в ремонте/резерве 1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Trent 60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и 1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RB211) </a:t>
            </a: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Arial" charset="0"/>
              <a:cs typeface="Arial" charset="0"/>
            </a:endParaRPr>
          </a:p>
          <a:p>
            <a:pPr algn="just" fontAlgn="base">
              <a:tabLst>
                <a:tab pos="177800" algn="l"/>
              </a:tabLst>
            </a:pPr>
            <a:r>
              <a:rPr lang="ru-RU" sz="2400" b="1" dirty="0" smtClean="0">
                <a:solidFill>
                  <a:srgbClr val="00B050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28</a:t>
            </a:r>
            <a:r>
              <a:rPr lang="ru-RU" sz="1400" b="1" dirty="0" smtClean="0">
                <a:solidFill>
                  <a:srgbClr val="00B050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%</a:t>
            </a:r>
            <a:r>
              <a:rPr lang="ru-RU" sz="2000" b="1" dirty="0" smtClean="0">
                <a:solidFill>
                  <a:srgbClr val="00B050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–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прирост наработки ГПА в 2018 г. по отношению к 2017 г.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61045" y="4617419"/>
            <a:ext cx="710789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О готовности объектов транспорта и подземного хранения газа ПАО «Газпром» к прохождению периода пиковых нагрузок </a:t>
            </a:r>
            <a:r>
              <a:rPr lang="ru-RU" sz="1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           в </a:t>
            </a:r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конце 2018 – начале 2019 года и мерах, необходимых для обеспечения в долгосрочной перспективе бесперебойного газоснабжения потребителей в зимний период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9952232"/>
              </p:ext>
            </p:extLst>
          </p:nvPr>
        </p:nvGraphicFramePr>
        <p:xfrm>
          <a:off x="5497541" y="1619150"/>
          <a:ext cx="3403600" cy="2807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494613" y="1305848"/>
            <a:ext cx="34829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Режимы работы ГПА на КС «Портовая» в </a:t>
            </a:r>
            <a:r>
              <a:rPr lang="en-US" sz="1400" b="1" cap="all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iV</a:t>
            </a:r>
            <a:r>
              <a:rPr lang="en-US" sz="1400" b="1" cap="all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cap="all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кв. 2017 </a:t>
            </a: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г</a:t>
            </a:r>
            <a:r>
              <a:rPr lang="ru-RU" sz="1400" b="1" cap="all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. – </a:t>
            </a:r>
            <a:r>
              <a:rPr lang="en-US" sz="1400" b="1" cap="all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III </a:t>
            </a:r>
            <a:r>
              <a:rPr lang="ru-RU" sz="1400" b="1" cap="all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кв. 2018 </a:t>
            </a: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г</a:t>
            </a:r>
            <a:r>
              <a:rPr lang="ru-RU" sz="1400" b="1" cap="all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.</a:t>
            </a:r>
            <a:endParaRPr lang="ru-RU" sz="1400" b="1" cap="all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588397" y="2474743"/>
            <a:ext cx="1027056" cy="1039143"/>
          </a:xfrm>
          <a:prstGeom prst="ellipse">
            <a:avLst/>
          </a:prstGeom>
          <a:noFill/>
          <a:ln w="9525">
            <a:solidFill>
              <a:schemeClr val="bg1">
                <a:alpha val="7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678772" y="2553743"/>
            <a:ext cx="846305" cy="854365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874292" y="2759790"/>
            <a:ext cx="455265" cy="442273"/>
          </a:xfrm>
          <a:prstGeom prst="ellipse">
            <a:avLst/>
          </a:prstGeom>
          <a:noFill/>
          <a:ln w="38100">
            <a:gradFill flip="none" rotWithShape="1">
              <a:gsLst>
                <a:gs pos="100000">
                  <a:srgbClr val="00AC58"/>
                </a:gs>
                <a:gs pos="0">
                  <a:srgbClr val="0070C0"/>
                </a:gs>
              </a:gsLst>
              <a:lin ang="0" scaled="1"/>
              <a:tileRect/>
            </a:gradFill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7901875" y="2617781"/>
            <a:ext cx="238623" cy="219058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129173" y="2384575"/>
            <a:ext cx="9459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4,8% (17 дней)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37648" y="2620577"/>
            <a:ext cx="11289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5 </a:t>
            </a:r>
            <a:r>
              <a:rPr lang="en-US" sz="9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Trent60 + 2 RB211</a:t>
            </a:r>
            <a:endParaRPr lang="ru-RU" sz="900" dirty="0" smtClean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8140497" y="2617314"/>
            <a:ext cx="848399" cy="468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7901875" y="2992340"/>
            <a:ext cx="238624" cy="62714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8140497" y="3054586"/>
            <a:ext cx="848399" cy="468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202420" y="2836839"/>
            <a:ext cx="8352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2,</a:t>
            </a:r>
            <a:r>
              <a:rPr lang="ru-RU" sz="1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6</a:t>
            </a:r>
            <a:r>
              <a:rPr lang="en-US" sz="1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 % </a:t>
            </a:r>
            <a:r>
              <a:rPr lang="ru-RU" sz="1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(</a:t>
            </a:r>
            <a:r>
              <a:rPr lang="en-US" sz="1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4 </a:t>
            </a:r>
            <a:r>
              <a:rPr lang="ru-RU" sz="1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дн</a:t>
            </a:r>
            <a:r>
              <a:rPr lang="ru-RU" sz="1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я</a:t>
            </a:r>
            <a:r>
              <a:rPr lang="ru-RU" sz="1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)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037648" y="3055054"/>
            <a:ext cx="11125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4 </a:t>
            </a:r>
            <a:r>
              <a:rPr lang="en-US" sz="9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Trent60</a:t>
            </a:r>
            <a:r>
              <a:rPr lang="ru-RU" sz="9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 + 2 </a:t>
            </a:r>
            <a:r>
              <a:rPr lang="en-US" sz="9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RB211</a:t>
            </a:r>
            <a:endParaRPr lang="ru-RU" sz="900" dirty="0" smtClean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7901875" y="3128879"/>
            <a:ext cx="229107" cy="357187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021187" y="3479327"/>
            <a:ext cx="112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6 </a:t>
            </a:r>
            <a:r>
              <a:rPr lang="en-US" sz="9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Trent60 </a:t>
            </a:r>
            <a:r>
              <a:rPr lang="ru-RU" sz="9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или</a:t>
            </a:r>
            <a:endParaRPr lang="en-US" sz="900" dirty="0" smtClean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9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6 Trent60 + 1 RB211</a:t>
            </a:r>
            <a:r>
              <a:rPr lang="ru-RU" sz="9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 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V="1">
            <a:off x="8129173" y="3479327"/>
            <a:ext cx="848399" cy="468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135754" y="3247843"/>
            <a:ext cx="8352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2,</a:t>
            </a:r>
            <a:r>
              <a:rPr lang="ru-RU" sz="1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5</a:t>
            </a:r>
            <a:r>
              <a:rPr lang="en-US" sz="1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 % </a:t>
            </a:r>
            <a:r>
              <a:rPr lang="ru-RU" sz="1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(</a:t>
            </a:r>
            <a:r>
              <a:rPr lang="en-US" sz="1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4 </a:t>
            </a:r>
            <a:r>
              <a:rPr lang="ru-RU" sz="1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дн</a:t>
            </a:r>
            <a:r>
              <a:rPr lang="ru-RU" sz="1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я</a:t>
            </a:r>
            <a:r>
              <a:rPr lang="ru-RU" sz="1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)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87525" y="2042846"/>
            <a:ext cx="1379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90,1% (317 дней)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87524" y="2353797"/>
            <a:ext cx="13513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5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Trent60 + </a:t>
            </a: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1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 RB211</a:t>
            </a:r>
            <a:endParaRPr lang="ru-RU" sz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H="1" flipV="1">
            <a:off x="5121560" y="2350623"/>
            <a:ext cx="1111153" cy="468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232714" y="2353797"/>
            <a:ext cx="212396" cy="183157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836003" y="2771404"/>
            <a:ext cx="5318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352 дня*</a:t>
            </a:r>
            <a:endParaRPr lang="ru-RU" sz="105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732039" y="3978477"/>
            <a:ext cx="30653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cap="all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* - </a:t>
            </a:r>
            <a:r>
              <a:rPr lang="ru-RU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за вычетом продолжительности комплекса планово-профилактических работ «Северный поток»</a:t>
            </a:r>
            <a:endParaRPr lang="ru-RU" sz="1100" b="1" cap="all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026" name="Picture 2" descr="image00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4" t="3547" r="3251" b="3832"/>
          <a:stretch/>
        </p:blipFill>
        <p:spPr bwMode="auto">
          <a:xfrm>
            <a:off x="75627" y="2550103"/>
            <a:ext cx="1663494" cy="9826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Прямоугольник 49"/>
          <p:cNvSpPr/>
          <p:nvPr/>
        </p:nvSpPr>
        <p:spPr>
          <a:xfrm>
            <a:off x="2021305" y="3712861"/>
            <a:ext cx="2966220" cy="7848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 fontAlgn="base">
              <a:spcBef>
                <a:spcPts val="300"/>
              </a:spcBef>
              <a:tabLst>
                <a:tab pos="177800" algn="l"/>
              </a:tabLst>
            </a:pP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Своевременно принято решение по приобретению двух оборотных  ГТД </a:t>
            </a:r>
            <a:r>
              <a:rPr 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Trent60 </a:t>
            </a:r>
            <a:endParaRPr lang="ru-RU" sz="15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Arial" charset="0"/>
              <a:cs typeface="Arial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021304" y="2544898"/>
            <a:ext cx="2966220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 fontAlgn="base">
              <a:spcBef>
                <a:spcPts val="300"/>
              </a:spcBef>
              <a:tabLst>
                <a:tab pos="177800" algn="l"/>
              </a:tabLst>
            </a:pPr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Совместно с 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Siemens AG </a:t>
            </a:r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разработаны и реализуются мероприятия по повышению надежности ГПА</a:t>
            </a:r>
          </a:p>
        </p:txBody>
      </p:sp>
      <p:sp>
        <p:nvSpPr>
          <p:cNvPr id="3" name="Равнобедренный треугольник 2"/>
          <p:cNvSpPr/>
          <p:nvPr/>
        </p:nvSpPr>
        <p:spPr>
          <a:xfrm rot="5400000">
            <a:off x="1430048" y="2955673"/>
            <a:ext cx="962504" cy="220006"/>
          </a:xfrm>
          <a:prstGeom prst="triangle">
            <a:avLst/>
          </a:prstGeom>
          <a:gradFill flip="none" rotWithShape="1">
            <a:gsLst>
              <a:gs pos="100000">
                <a:srgbClr val="0070C0"/>
              </a:gs>
              <a:gs pos="50000">
                <a:srgbClr val="0070C0"/>
              </a:gs>
              <a:gs pos="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Равнобедренный треугольник 35"/>
          <p:cNvSpPr/>
          <p:nvPr/>
        </p:nvSpPr>
        <p:spPr>
          <a:xfrm rot="5400000">
            <a:off x="1434246" y="3980999"/>
            <a:ext cx="954108" cy="220006"/>
          </a:xfrm>
          <a:prstGeom prst="triangle">
            <a:avLst/>
          </a:prstGeom>
          <a:gradFill flip="none" rotWithShape="1">
            <a:gsLst>
              <a:gs pos="100000">
                <a:srgbClr val="0070C0"/>
              </a:gs>
              <a:gs pos="50000">
                <a:srgbClr val="0070C0"/>
              </a:gs>
              <a:gs pos="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22"/>
          <a:stretch/>
        </p:blipFill>
        <p:spPr bwMode="auto">
          <a:xfrm>
            <a:off x="75624" y="3584311"/>
            <a:ext cx="1663495" cy="9837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16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057701"/>
            <a:ext cx="9144000" cy="3583097"/>
          </a:xfrm>
          <a:prstGeom prst="rect">
            <a:avLst/>
          </a:prstGeom>
          <a:gradFill>
            <a:gsLst>
              <a:gs pos="33000">
                <a:schemeClr val="bg1">
                  <a:lumMod val="95000"/>
                </a:schemeClr>
              </a:gs>
              <a:gs pos="65000">
                <a:schemeClr val="bg1">
                  <a:lumMod val="95000"/>
                </a:schemeClr>
              </a:gs>
              <a:gs pos="2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8000" y="139700"/>
            <a:ext cx="6903600" cy="857250"/>
          </a:xfrm>
        </p:spPr>
        <p:txBody>
          <a:bodyPr/>
          <a:lstStyle/>
          <a:p>
            <a:r>
              <a:rPr lang="ru-RU" sz="2200" dirty="0"/>
              <a:t>Ввод в эксплуатацию новых газотранспортных мощностей </a:t>
            </a:r>
            <a:br>
              <a:rPr lang="ru-RU" sz="2200" dirty="0"/>
            </a:br>
            <a:r>
              <a:rPr lang="ru-RU" sz="2200" dirty="0"/>
              <a:t>СМГ «Бованенково-Ухта» в 2018 </a:t>
            </a:r>
            <a:r>
              <a:rPr lang="ru-RU" sz="2200" dirty="0" smtClean="0"/>
              <a:t>г. </a:t>
            </a:r>
            <a:endParaRPr lang="ru-RU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836"/>
          <a:stretch/>
        </p:blipFill>
        <p:spPr>
          <a:xfrm>
            <a:off x="4974610" y="1066931"/>
            <a:ext cx="4169390" cy="3564636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749369"/>
              </p:ext>
            </p:extLst>
          </p:nvPr>
        </p:nvGraphicFramePr>
        <p:xfrm>
          <a:off x="68238" y="1112956"/>
          <a:ext cx="4858602" cy="2421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853"/>
                <a:gridCol w="1035253"/>
                <a:gridCol w="1096957"/>
                <a:gridCol w="1021539"/>
              </a:tblGrid>
              <a:tr h="559738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Компрессорный цех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gradFill>
                      <a:gsLst>
                        <a:gs pos="12000">
                          <a:schemeClr val="tx2">
                            <a:lumMod val="75000"/>
                            <a:alpha val="50000"/>
                          </a:schemeClr>
                        </a:gs>
                        <a:gs pos="91000">
                          <a:schemeClr val="accent1">
                            <a:lumMod val="75000"/>
                            <a:alpha val="50000"/>
                          </a:schemeClr>
                        </a:gs>
                        <a:gs pos="49000">
                          <a:schemeClr val="tx2">
                            <a:lumMod val="7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Кол-во 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ГПА, ед.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gradFill>
                      <a:gsLst>
                        <a:gs pos="12000">
                          <a:srgbClr val="00B050">
                            <a:alpha val="50000"/>
                          </a:srgbClr>
                        </a:gs>
                        <a:gs pos="91000">
                          <a:srgbClr val="00B050">
                            <a:alpha val="50000"/>
                          </a:srgbClr>
                        </a:gs>
                        <a:gs pos="49000">
                          <a:srgbClr val="00B050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Мощность,</a:t>
                      </a:r>
                      <a:r>
                        <a:rPr lang="ru-RU" sz="1400" b="0" baseline="0" dirty="0" smtClean="0">
                          <a:latin typeface="Arial Narrow" panose="020B0606020202030204" pitchFamily="34" charset="0"/>
                        </a:rPr>
                        <a:t> МВт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gradFill>
                      <a:gsLst>
                        <a:gs pos="12000">
                          <a:srgbClr val="0070C0">
                            <a:alpha val="50000"/>
                          </a:srgbClr>
                        </a:gs>
                        <a:gs pos="91000">
                          <a:srgbClr val="0070C0">
                            <a:alpha val="50000"/>
                          </a:srgbClr>
                        </a:gs>
                        <a:gs pos="49000">
                          <a:srgbClr val="0070C0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Срок ввода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gradFill>
                      <a:gsLst>
                        <a:gs pos="12000">
                          <a:schemeClr val="accent5">
                            <a:lumMod val="75000"/>
                            <a:alpha val="50000"/>
                          </a:schemeClr>
                        </a:gs>
                        <a:gs pos="91000">
                          <a:schemeClr val="accent5">
                            <a:lumMod val="75000"/>
                            <a:alpha val="50000"/>
                          </a:schemeClr>
                        </a:gs>
                        <a:gs pos="49000">
                          <a:schemeClr val="accent5">
                            <a:lumMod val="75000"/>
                          </a:schemeClr>
                        </a:gs>
                      </a:gsLst>
                      <a:lin ang="13500000" scaled="1"/>
                    </a:gradFill>
                  </a:tcPr>
                </a:tc>
              </a:tr>
              <a:tr h="34204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КЦ-2</a:t>
                      </a:r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 КС «Ярынская» 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5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125</a:t>
                      </a:r>
                      <a:endParaRPr lang="ru-RU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4 кв. 2018 г.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4204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КЦ-2 КС «Гагарацкая»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75</a:t>
                      </a:r>
                      <a:endParaRPr lang="ru-RU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4 кв. 2018 г.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DDE3E7"/>
                    </a:solidFill>
                  </a:tcPr>
                </a:tc>
              </a:tr>
              <a:tr h="34204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КЦ-2 КС «Усинская»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75</a:t>
                      </a:r>
                      <a:endParaRPr lang="ru-RU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4 кв. 2018 г.</a:t>
                      </a:r>
                    </a:p>
                  </a:txBody>
                  <a:tcPr anchor="ctr">
                    <a:noFill/>
                  </a:tcPr>
                </a:tc>
              </a:tr>
              <a:tr h="34204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КЦ-2 КС</a:t>
                      </a:r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 «Сынинская»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96</a:t>
                      </a:r>
                      <a:endParaRPr lang="ru-RU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4 кв. 2018 г.</a:t>
                      </a:r>
                    </a:p>
                  </a:txBody>
                  <a:tcPr anchor="ctr">
                    <a:solidFill>
                      <a:srgbClr val="DDE3E7"/>
                    </a:solidFill>
                  </a:tcPr>
                </a:tc>
              </a:tr>
              <a:tr h="493887">
                <a:tc gridSpan="4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При вводе в эксплуатацию всех объектов ТВПС СМГ «Бованенково-Ухта» составит 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317</a:t>
                      </a:r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 млн куб. м/</a:t>
                      </a:r>
                      <a:r>
                        <a:rPr lang="ru-RU" sz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сут</a:t>
                      </a:r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. </a:t>
                      </a:r>
                    </a:p>
                  </a:txBody>
                  <a:tcPr anchor="ctr">
                    <a:solidFill>
                      <a:srgbClr val="DDE3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DDE3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DDE3E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DDE3E7"/>
                    </a:solidFill>
                  </a:tcPr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68239" y="3863927"/>
            <a:ext cx="4851780" cy="8572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defRPr>
            </a:lvl1pPr>
          </a:lstStyle>
          <a:p>
            <a:pPr marL="88900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239" y="3620151"/>
            <a:ext cx="4851780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 fontAlgn="base">
              <a:spcBef>
                <a:spcPts val="300"/>
              </a:spcBef>
              <a:tabLst>
                <a:tab pos="177800" algn="l"/>
              </a:tabLst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Разработаны и утверждены «Мероприятия по обеспечению работоспособности ГПА КЦ-2 КС «Ярынская», КС «Гагарацкая»,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       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 КС «Усинская» и КС «Сынинская» в составе стройки                                «СМГ Бованенково-Ухта» (РД №03-193 от 10.10.2018)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61045" y="4617419"/>
            <a:ext cx="710789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О готовности объектов транспорта и подземного хранения газа ПАО «Газпром» к прохождению периода пиковых нагрузок </a:t>
            </a:r>
            <a:r>
              <a:rPr lang="ru-RU" sz="1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           в </a:t>
            </a:r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конце 2018 – начале 2019 года и мерах, необходимых для обеспечения в долгосрочной перспективе бесперебойного газоснабжения потребителей в зимний период</a:t>
            </a:r>
          </a:p>
        </p:txBody>
      </p:sp>
      <p:sp>
        <p:nvSpPr>
          <p:cNvPr id="12" name="Пирог 11"/>
          <p:cNvSpPr/>
          <p:nvPr/>
        </p:nvSpPr>
        <p:spPr>
          <a:xfrm rot="10800000">
            <a:off x="6803231" y="3579660"/>
            <a:ext cx="154780" cy="176213"/>
          </a:xfrm>
          <a:prstGeom prst="pie">
            <a:avLst>
              <a:gd name="adj1" fmla="val 5481168"/>
              <a:gd name="adj2" fmla="val 16200000"/>
            </a:avLst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ирог 12"/>
          <p:cNvSpPr/>
          <p:nvPr/>
        </p:nvSpPr>
        <p:spPr>
          <a:xfrm rot="10800000">
            <a:off x="6522244" y="3838575"/>
            <a:ext cx="154773" cy="181610"/>
          </a:xfrm>
          <a:prstGeom prst="pie">
            <a:avLst>
              <a:gd name="adj1" fmla="val 5481168"/>
              <a:gd name="adj2" fmla="val 16200000"/>
            </a:avLst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ирог 13"/>
          <p:cNvSpPr/>
          <p:nvPr/>
        </p:nvSpPr>
        <p:spPr>
          <a:xfrm rot="10800000">
            <a:off x="7353301" y="2528887"/>
            <a:ext cx="154773" cy="181610"/>
          </a:xfrm>
          <a:prstGeom prst="pie">
            <a:avLst>
              <a:gd name="adj1" fmla="val 5481168"/>
              <a:gd name="adj2" fmla="val 16200000"/>
            </a:avLst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708" t="51301" r="11679" b="45849"/>
          <a:stretch/>
        </p:blipFill>
        <p:spPr>
          <a:xfrm>
            <a:off x="7829550" y="2101850"/>
            <a:ext cx="768350" cy="1016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932305" y="3693780"/>
            <a:ext cx="897245" cy="17697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 fontAlgn="base">
              <a:spcBef>
                <a:spcPts val="300"/>
              </a:spcBef>
              <a:tabLst>
                <a:tab pos="177800" algn="l"/>
              </a:tabLst>
            </a:pPr>
            <a:r>
              <a:rPr lang="ru-RU" sz="5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КЦ-2 ВВОД </a:t>
            </a:r>
            <a:r>
              <a:rPr lang="en-US" sz="5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IV </a:t>
            </a:r>
            <a:r>
              <a:rPr lang="ru-RU" sz="5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кв. 2019 г. 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469578" y="2649579"/>
            <a:ext cx="897245" cy="17697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 fontAlgn="base">
              <a:spcBef>
                <a:spcPts val="300"/>
              </a:spcBef>
              <a:tabLst>
                <a:tab pos="177800" algn="l"/>
              </a:tabLst>
            </a:pPr>
            <a:r>
              <a:rPr lang="ru-RU" sz="5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КЦ-2 ВВОД </a:t>
            </a:r>
            <a:r>
              <a:rPr lang="en-US" sz="5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III </a:t>
            </a:r>
            <a:r>
              <a:rPr lang="ru-RU" sz="5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кв. 2020 г. 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514990" y="3931699"/>
            <a:ext cx="897245" cy="17697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fontAlgn="base">
              <a:spcBef>
                <a:spcPts val="300"/>
              </a:spcBef>
              <a:tabLst>
                <a:tab pos="177800" algn="l"/>
              </a:tabLst>
            </a:pPr>
            <a:r>
              <a:rPr lang="ru-RU" sz="5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КЦ-2 ВВОД </a:t>
            </a:r>
            <a:r>
              <a:rPr lang="en-US" sz="5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IV </a:t>
            </a:r>
            <a:r>
              <a:rPr lang="ru-RU" sz="5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кв. 2021 г. 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088340" y="1131550"/>
            <a:ext cx="2657866" cy="615553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</p:spPr>
        <p:txBody>
          <a:bodyPr wrap="square" anchor="ctr">
            <a:spAutoFit/>
          </a:bodyPr>
          <a:lstStyle/>
          <a:p>
            <a:pPr marL="180975" fontAlgn="base">
              <a:spcBef>
                <a:spcPts val="600"/>
              </a:spcBef>
              <a:tabLst>
                <a:tab pos="179388" algn="l"/>
              </a:tabLst>
            </a:pPr>
            <a:r>
              <a:rPr lang="ru-RU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- КС с КЦ-2, введенными в эксплуатацию;</a:t>
            </a:r>
          </a:p>
          <a:p>
            <a:pPr marL="180975" fontAlgn="base">
              <a:spcBef>
                <a:spcPts val="600"/>
              </a:spcBef>
              <a:tabLst>
                <a:tab pos="179388" algn="l"/>
              </a:tabLst>
            </a:pPr>
            <a:r>
              <a:rPr lang="ru-RU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- КС с вводом КЦ-2 в эксплуатацию в </a:t>
            </a:r>
            <a:r>
              <a:rPr 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IV </a:t>
            </a:r>
            <a:r>
              <a:rPr lang="ru-RU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кв. 2018 г.;</a:t>
            </a:r>
          </a:p>
          <a:p>
            <a:pPr marL="180975" fontAlgn="base">
              <a:spcBef>
                <a:spcPts val="600"/>
              </a:spcBef>
              <a:tabLst>
                <a:tab pos="179388" algn="l"/>
              </a:tabLst>
            </a:pPr>
            <a:r>
              <a:rPr lang="ru-RU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- КС с вводом КЦ-2 в эксплуатацию в 2019-2021 гг.</a:t>
            </a:r>
          </a:p>
        </p:txBody>
      </p:sp>
      <p:sp>
        <p:nvSpPr>
          <p:cNvPr id="20" name="Овал 19"/>
          <p:cNvSpPr/>
          <p:nvPr/>
        </p:nvSpPr>
        <p:spPr>
          <a:xfrm>
            <a:off x="5169693" y="1185774"/>
            <a:ext cx="132181" cy="135158"/>
          </a:xfrm>
          <a:prstGeom prst="ellipse">
            <a:avLst/>
          </a:prstGeom>
          <a:solidFill>
            <a:srgbClr val="00AAE6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169692" y="1371751"/>
            <a:ext cx="132181" cy="135158"/>
          </a:xfrm>
          <a:prstGeom prst="ellipse">
            <a:avLst/>
          </a:prstGeom>
          <a:solidFill>
            <a:srgbClr val="00AAE6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169690" y="1567010"/>
            <a:ext cx="132181" cy="135158"/>
          </a:xfrm>
          <a:prstGeom prst="ellipse">
            <a:avLst/>
          </a:prstGeom>
          <a:solidFill>
            <a:srgbClr val="00AAE6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ирог 22"/>
          <p:cNvSpPr/>
          <p:nvPr/>
        </p:nvSpPr>
        <p:spPr>
          <a:xfrm rot="10800000">
            <a:off x="5169692" y="1371746"/>
            <a:ext cx="132178" cy="135157"/>
          </a:xfrm>
          <a:prstGeom prst="pie">
            <a:avLst>
              <a:gd name="adj1" fmla="val 5481168"/>
              <a:gd name="adj2" fmla="val 16200000"/>
            </a:avLst>
          </a:prstGeom>
          <a:solidFill>
            <a:srgbClr val="00B05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ирог 23"/>
          <p:cNvSpPr/>
          <p:nvPr/>
        </p:nvSpPr>
        <p:spPr>
          <a:xfrm rot="10800000">
            <a:off x="5169690" y="1567002"/>
            <a:ext cx="132175" cy="135157"/>
          </a:xfrm>
          <a:prstGeom prst="pie">
            <a:avLst>
              <a:gd name="adj1" fmla="val 5481168"/>
              <a:gd name="adj2" fmla="val 16200000"/>
            </a:avLst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24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057701"/>
            <a:ext cx="9144000" cy="3583097"/>
          </a:xfrm>
          <a:prstGeom prst="rect">
            <a:avLst/>
          </a:prstGeom>
          <a:gradFill flip="none" rotWithShape="1">
            <a:gsLst>
              <a:gs pos="33000">
                <a:schemeClr val="bg1">
                  <a:lumMod val="95000"/>
                </a:schemeClr>
              </a:gs>
              <a:gs pos="65000">
                <a:schemeClr val="bg1">
                  <a:lumMod val="95000"/>
                </a:schemeClr>
              </a:gs>
              <a:gs pos="2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989456781"/>
              </p:ext>
            </p:extLst>
          </p:nvPr>
        </p:nvGraphicFramePr>
        <p:xfrm>
          <a:off x="0" y="866775"/>
          <a:ext cx="8915201" cy="3819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026861"/>
              </p:ext>
            </p:extLst>
          </p:nvPr>
        </p:nvGraphicFramePr>
        <p:xfrm>
          <a:off x="1142999" y="1764030"/>
          <a:ext cx="7677150" cy="28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050"/>
                <a:gridCol w="2559050"/>
                <a:gridCol w="2559050"/>
              </a:tblGrid>
              <a:tr h="242191">
                <a:tc>
                  <a:txBody>
                    <a:bodyPr/>
                    <a:lstStyle/>
                    <a:p>
                      <a:pPr algn="ctr"/>
                      <a:r>
                        <a:rPr lang="ru-RU" sz="1300" b="0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РФ</a:t>
                      </a:r>
                      <a:r>
                        <a:rPr lang="ru-RU" sz="1300" b="0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b="0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– 73,0 млрд куб.</a:t>
                      </a:r>
                      <a:r>
                        <a:rPr lang="en-US" sz="1300" b="0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b="0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м</a:t>
                      </a:r>
                      <a:endParaRPr lang="ru-RU" sz="1300" b="0" strike="noStrike" baseline="30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Беларусь – 1,090 млрд куб.</a:t>
                      </a:r>
                      <a:r>
                        <a:rPr lang="en-US" sz="1300" b="0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b="0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Армения – 0,134 млрд куб.м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642219"/>
              </p:ext>
            </p:extLst>
          </p:nvPr>
        </p:nvGraphicFramePr>
        <p:xfrm>
          <a:off x="1142999" y="2635250"/>
          <a:ext cx="7677150" cy="28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050"/>
                <a:gridCol w="2559050"/>
                <a:gridCol w="2559050"/>
              </a:tblGrid>
              <a:tr h="222250">
                <a:tc>
                  <a:txBody>
                    <a:bodyPr/>
                    <a:lstStyle/>
                    <a:p>
                      <a:pPr marL="85725" indent="-85725" algn="ctr"/>
                      <a:r>
                        <a:rPr lang="ru-RU" sz="13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РФ – 812,5</a:t>
                      </a:r>
                      <a:r>
                        <a:rPr lang="en-US" sz="13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млн куб.</a:t>
                      </a:r>
                      <a:r>
                        <a:rPr lang="en-US" sz="13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b="0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Беларусь – 34,0 млн куб.</a:t>
                      </a:r>
                      <a:r>
                        <a:rPr lang="en-US" sz="13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м</a:t>
                      </a:r>
                      <a:endParaRPr lang="ru-RU" sz="1300" b="0" strike="noStrike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Армения – 6,0 млн куб.</a:t>
                      </a:r>
                      <a:r>
                        <a:rPr lang="en-US" sz="13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b="0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м</a:t>
                      </a:r>
                      <a:endParaRPr lang="ru-RU" sz="13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773678"/>
              </p:ext>
            </p:extLst>
          </p:nvPr>
        </p:nvGraphicFramePr>
        <p:xfrm>
          <a:off x="1142999" y="3505200"/>
          <a:ext cx="7658101" cy="28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8101"/>
              </a:tblGrid>
              <a:tr h="2819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КС/12,0 МВт;  подключение </a:t>
                      </a:r>
                      <a:r>
                        <a:rPr lang="en-US" sz="13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3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скважин; 0,0</a:t>
                      </a:r>
                      <a:r>
                        <a:rPr lang="en-US" sz="1300" b="0" kern="12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1300" b="0" kern="12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 куб.</a:t>
                      </a:r>
                      <a:r>
                        <a:rPr lang="en-US" sz="13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 активной емкости по обустройству</a:t>
                      </a:r>
                      <a:endParaRPr lang="ru-RU" sz="13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769189" y="2139448"/>
            <a:ext cx="171553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852,5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млн куб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115402" y="107999"/>
            <a:ext cx="6699347" cy="881463"/>
          </a:xfrm>
        </p:spPr>
        <p:txBody>
          <a:bodyPr anchor="b"/>
          <a:lstStyle/>
          <a:p>
            <a:r>
              <a:rPr lang="ru-RU" sz="2200" dirty="0" smtClean="0"/>
              <a:t>Задачи и планы по подготовке объектов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ru-RU" sz="2200" dirty="0" smtClean="0"/>
              <a:t>подземного хранения газа к ОЗП 2018</a:t>
            </a:r>
            <a:r>
              <a:rPr lang="en-US" sz="2200" dirty="0" smtClean="0"/>
              <a:t>/</a:t>
            </a:r>
            <a:r>
              <a:rPr lang="ru-RU" sz="2200" dirty="0" smtClean="0"/>
              <a:t>2019</a:t>
            </a:r>
            <a:r>
              <a:rPr lang="ru-RU" sz="1200" dirty="0" smtClean="0"/>
              <a:t> </a:t>
            </a:r>
            <a:endParaRPr lang="ru-RU" sz="2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961045" y="4617419"/>
            <a:ext cx="710789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О готовности объектов транспорта и подземного хранения газа ПАО «Газпром» к прохождению периода пиковых нагрузок </a:t>
            </a:r>
            <a:r>
              <a:rPr lang="ru-RU" sz="1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           в </a:t>
            </a:r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конце 2018 – начале 2019 года и мерах, необходимых для обеспечения в долгосрочной перспективе бесперебойного газоснабжения потребителей в зимний период</a:t>
            </a:r>
          </a:p>
        </p:txBody>
      </p:sp>
    </p:spTree>
    <p:extLst>
      <p:ext uri="{BB962C8B-B14F-4D97-AF65-F5344CB8AC3E}">
        <p14:creationId xmlns:p14="http://schemas.microsoft.com/office/powerpoint/2010/main" val="154540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057701"/>
            <a:ext cx="9144000" cy="3583097"/>
          </a:xfrm>
          <a:prstGeom prst="rect">
            <a:avLst/>
          </a:prstGeom>
          <a:gradFill>
            <a:gsLst>
              <a:gs pos="33000">
                <a:schemeClr val="bg1">
                  <a:lumMod val="95000"/>
                </a:schemeClr>
              </a:gs>
              <a:gs pos="65000">
                <a:schemeClr val="bg1">
                  <a:lumMod val="95000"/>
                </a:schemeClr>
              </a:gs>
              <a:gs pos="2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62600" y="406400"/>
            <a:ext cx="6762750" cy="577930"/>
          </a:xfrm>
        </p:spPr>
        <p:txBody>
          <a:bodyPr/>
          <a:lstStyle/>
          <a:p>
            <a:r>
              <a:rPr lang="ru-RU" sz="2200" dirty="0" smtClean="0"/>
              <a:t>Вопросы </a:t>
            </a:r>
            <a:r>
              <a:rPr lang="ru-RU" sz="2200" dirty="0"/>
              <a:t>в работе объектов ПХГ за рубежом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873692"/>
              </p:ext>
            </p:extLst>
          </p:nvPr>
        </p:nvGraphicFramePr>
        <p:xfrm>
          <a:off x="1961046" y="1079862"/>
          <a:ext cx="7144855" cy="3546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1613"/>
                <a:gridCol w="1145501"/>
                <a:gridCol w="1625786"/>
                <a:gridCol w="3151955"/>
              </a:tblGrid>
              <a:tr h="6374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ПХГ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gradFill>
                      <a:gsLst>
                        <a:gs pos="12000">
                          <a:schemeClr val="tx2">
                            <a:lumMod val="75000"/>
                            <a:alpha val="50000"/>
                          </a:schemeClr>
                        </a:gs>
                        <a:gs pos="91000">
                          <a:schemeClr val="accent1">
                            <a:lumMod val="75000"/>
                            <a:alpha val="50000"/>
                          </a:schemeClr>
                        </a:gs>
                        <a:gs pos="49000">
                          <a:schemeClr val="tx2">
                            <a:lumMod val="75000"/>
                          </a:scheme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Планируемые мощности,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млн куб. </a:t>
                      </a:r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/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сут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.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Ожидаемые мощности,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млн куб. </a:t>
                      </a:r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/</a:t>
                      </a: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сут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.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90000">
                          <a:schemeClr val="accent5">
                            <a:lumMod val="75000"/>
                            <a:alpha val="50000"/>
                          </a:schemeClr>
                        </a:gs>
                        <a:gs pos="50000">
                          <a:srgbClr val="009999"/>
                        </a:gs>
                        <a:gs pos="10000">
                          <a:schemeClr val="accent5">
                            <a:lumMod val="75000"/>
                            <a:alpha val="5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Технические проблемы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90000">
                          <a:schemeClr val="accent6">
                            <a:lumMod val="75000"/>
                            <a:alpha val="50000"/>
                          </a:schemeClr>
                        </a:gs>
                        <a:gs pos="50000">
                          <a:schemeClr val="accent6">
                            <a:lumMod val="75000"/>
                          </a:schemeClr>
                        </a:gs>
                        <a:gs pos="10000">
                          <a:schemeClr val="accent6">
                            <a:lumMod val="75000"/>
                            <a:alpha val="5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642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Бергермеер</a:t>
                      </a:r>
                      <a:r>
                        <a:rPr lang="ru-RU" sz="11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endParaRPr lang="ru-R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1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ru-RU" sz="11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,0</a:t>
                      </a:r>
                      <a:endParaRPr lang="ru-RU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26</a:t>
                      </a:r>
                      <a:r>
                        <a:rPr 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,0 </a:t>
                      </a:r>
                      <a:r>
                        <a:rPr lang="ru-RU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–</a:t>
                      </a:r>
                      <a:r>
                        <a:rPr 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краткосрочно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  <a:r>
                        <a:rPr lang="ru-RU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 –</a:t>
                      </a:r>
                      <a:r>
                        <a:rPr 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ожидаемое</a:t>
                      </a:r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Выход из строя УПГ </a:t>
                      </a:r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(2 линии из 2-х) и</a:t>
                      </a:r>
                      <a:r>
                        <a:rPr lang="ru-RU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 ГПА </a:t>
                      </a:r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(4 из 6). 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4826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Хайдах</a:t>
                      </a:r>
                      <a:endParaRPr lang="ru-R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18,9</a:t>
                      </a:r>
                      <a:endParaRPr lang="ru-RU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18,9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0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Загрязнение оборудования УПГ </a:t>
                      </a:r>
                      <a:r>
                        <a:rPr lang="ru-RU" sz="10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сернистыми веществами</a:t>
                      </a:r>
                      <a:r>
                        <a:rPr lang="ru-RU" sz="10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0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0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интенсификация процессов коррозии</a:t>
                      </a:r>
                      <a:r>
                        <a:rPr lang="ru-RU" sz="10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DDE3E7"/>
                    </a:solidFill>
                  </a:tcPr>
                </a:tc>
              </a:tr>
              <a:tr h="394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Реден</a:t>
                      </a:r>
                      <a:endParaRPr lang="ru-R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  <a:endParaRPr lang="ru-RU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Деградация ПХГ</a:t>
                      </a:r>
                      <a:r>
                        <a:rPr lang="ru-RU" sz="1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, снижение мощности хранения с 4,2            до</a:t>
                      </a:r>
                      <a:r>
                        <a:rPr lang="ru-RU" sz="10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3,6 млрд куб.</a:t>
                      </a:r>
                      <a:r>
                        <a:rPr lang="ru-RU" sz="10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м. </a:t>
                      </a:r>
                      <a:r>
                        <a:rPr lang="ru-RU" sz="1000" b="0" u="none" strike="noStrike" baseline="30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</a:txBody>
                  <a:tcPr anchor="ctr">
                    <a:noFill/>
                  </a:tcPr>
                </a:tc>
              </a:tr>
              <a:tr h="4826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Катарина</a:t>
                      </a:r>
                      <a:endParaRPr lang="ru-R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23,2</a:t>
                      </a:r>
                      <a:endParaRPr lang="ru-RU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3,2 </a:t>
                      </a:r>
                      <a:r>
                        <a:rPr lang="ru-RU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–</a:t>
                      </a:r>
                      <a:r>
                        <a:rPr 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краткосрочно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  <a:r>
                        <a:rPr lang="ru-RU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 –</a:t>
                      </a:r>
                      <a:r>
                        <a:rPr 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ожидаемое</a:t>
                      </a:r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Эксплуатация ПХГ с максимальной производительностью возможна на протяжении только </a:t>
                      </a:r>
                      <a:r>
                        <a:rPr lang="ru-RU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6 дней</a:t>
                      </a:r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.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DDE3E7"/>
                    </a:solidFill>
                  </a:tcPr>
                </a:tc>
              </a:tr>
              <a:tr h="394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Дамборжице</a:t>
                      </a:r>
                      <a:endParaRPr lang="ru-R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4,5</a:t>
                      </a:r>
                      <a:endParaRPr lang="ru-RU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4,5</a:t>
                      </a:r>
                      <a:endParaRPr lang="ru-RU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Несоблюдение требований по точке росы для жидких углеводородов.</a:t>
                      </a:r>
                      <a:endParaRPr lang="ru-RU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DDE3E7"/>
                    </a:solidFill>
                  </a:tcPr>
                </a:tc>
              </a:tr>
              <a:tr h="4172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Банатский</a:t>
                      </a:r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 Двор</a:t>
                      </a:r>
                      <a:endParaRPr lang="ru-R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2,6</a:t>
                      </a:r>
                      <a:endParaRPr lang="ru-RU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2,</a:t>
                      </a:r>
                      <a:r>
                        <a:rPr lang="en-US" sz="11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6</a:t>
                      </a:r>
                      <a:endParaRPr lang="ru-RU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solidFill>
                            <a:srgbClr val="009900"/>
                          </a:solidFill>
                          <a:latin typeface="Arial Narrow" panose="020B0606020202030204" pitchFamily="34" charset="0"/>
                        </a:rPr>
                        <a:t>Нет технических</a:t>
                      </a:r>
                      <a:r>
                        <a:rPr lang="ru-RU" sz="1050" b="1" baseline="0" dirty="0" smtClean="0">
                          <a:solidFill>
                            <a:srgbClr val="009900"/>
                          </a:solidFill>
                          <a:latin typeface="Arial Narrow" panose="020B0606020202030204" pitchFamily="34" charset="0"/>
                        </a:rPr>
                        <a:t> ограничений.</a:t>
                      </a:r>
                      <a:endParaRPr lang="ru-RU" sz="1050" b="1" dirty="0">
                        <a:solidFill>
                          <a:srgbClr val="0099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DDE3E7"/>
                    </a:solidFill>
                  </a:tcPr>
                </a:tc>
              </a:tr>
              <a:tr h="36423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ИТОГО:</a:t>
                      </a:r>
                      <a:endParaRPr lang="ru-RU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85,2</a:t>
                      </a:r>
                      <a:endParaRPr lang="ru-RU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85,2 – краткосрочно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56,0</a:t>
                      </a:r>
                      <a:r>
                        <a:rPr lang="ru-RU" sz="9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–</a:t>
                      </a:r>
                      <a:r>
                        <a:rPr lang="ru-RU" sz="9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 ожидаемое</a:t>
                      </a:r>
                      <a:endParaRPr lang="ru-RU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ru-RU" sz="1000" dirty="0">
                        <a:solidFill>
                          <a:srgbClr val="0099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DDE3E7"/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961045" y="4617419"/>
            <a:ext cx="710789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О готовности объектов транспорта и подземного хранения газа ПАО «Газпром» к прохождению периода пиковых нагрузок </a:t>
            </a:r>
            <a:r>
              <a:rPr lang="ru-RU" sz="1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           в </a:t>
            </a:r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конце 2018 – начале 2019 года и мерах, необходимых для обеспечения в долгосрочной перспективе бесперебойного газоснабжения потребителей в зимний период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0"/>
          <a:stretch/>
        </p:blipFill>
        <p:spPr bwMode="auto">
          <a:xfrm>
            <a:off x="22225" y="1085851"/>
            <a:ext cx="1904999" cy="353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343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1057701"/>
            <a:ext cx="9144000" cy="3583097"/>
          </a:xfrm>
          <a:prstGeom prst="rect">
            <a:avLst/>
          </a:prstGeom>
          <a:gradFill>
            <a:gsLst>
              <a:gs pos="33000">
                <a:schemeClr val="bg1">
                  <a:lumMod val="95000"/>
                </a:schemeClr>
              </a:gs>
              <a:gs pos="65000">
                <a:schemeClr val="bg1">
                  <a:lumMod val="95000"/>
                </a:schemeClr>
              </a:gs>
              <a:gs pos="2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83446" y="249297"/>
            <a:ext cx="7016866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rPr>
              <a:t>Повышение надежности ГРС в период прохождения пиковых нагрузок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FFFFFF"/>
                </a:solidFill>
                <a:latin typeface="Arial Narrow" panose="020B0606020202030204"/>
                <a:cs typeface="Arial Narrow" panose="020B0606020202030204"/>
              </a:rPr>
              <a:t>в конце 2018 года – начале 2019 года для обеспечения бесперебойной подачи газа потребителям</a:t>
            </a:r>
          </a:p>
        </p:txBody>
      </p:sp>
      <p:sp>
        <p:nvSpPr>
          <p:cNvPr id="7" name="Овал 6"/>
          <p:cNvSpPr>
            <a:spLocks noChangeAspect="1"/>
          </p:cNvSpPr>
          <p:nvPr/>
        </p:nvSpPr>
        <p:spPr bwMode="auto">
          <a:xfrm>
            <a:off x="1583668" y="1599643"/>
            <a:ext cx="1656000" cy="1007027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с двумя вырезанными соседними углами 8"/>
          <p:cNvSpPr/>
          <p:nvPr/>
        </p:nvSpPr>
        <p:spPr bwMode="auto">
          <a:xfrm rot="10800000">
            <a:off x="6934200" y="1089527"/>
            <a:ext cx="2066112" cy="1950453"/>
          </a:xfrm>
          <a:prstGeom prst="snip2SameRect">
            <a:avLst/>
          </a:prstGeom>
          <a:gradFill flip="none" rotWithShape="1">
            <a:gsLst>
              <a:gs pos="0">
                <a:srgbClr val="FFFFFF">
                  <a:lumMod val="40000"/>
                  <a:lumOff val="60000"/>
                </a:srgbClr>
              </a:gs>
              <a:gs pos="46000">
                <a:srgbClr val="FFFFFF">
                  <a:lumMod val="95000"/>
                  <a:lumOff val="5000"/>
                </a:srgbClr>
              </a:gs>
              <a:gs pos="100000">
                <a:srgbClr val="FFFFFF">
                  <a:lumMod val="60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1" y="1089528"/>
            <a:ext cx="205199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solidFill>
                <a:srgbClr val="404040"/>
              </a:solidFill>
              <a:latin typeface="Arial Narrow" panose="020B0606020202030204"/>
              <a:cs typeface="Arial Narrow" panose="020B0606020202030204"/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/>
                <a:cs typeface="Arial Narrow" panose="020B0606020202030204"/>
              </a:rPr>
              <a:t>Обеспечение дополнительных объемов подачи газа от 27 ГРС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/>
              <a:cs typeface="Arial Narrow" panose="020B0606020202030204"/>
            </a:endParaRPr>
          </a:p>
          <a:p>
            <a:pPr algn="ctr"/>
            <a:endParaRPr lang="ru-RU" sz="1200" dirty="0" smtClean="0">
              <a:solidFill>
                <a:srgbClr val="404040"/>
              </a:solidFill>
              <a:latin typeface="Arial Narrow" panose="020B0606020202030204"/>
              <a:cs typeface="Arial Narrow" panose="020B0606020202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1203598"/>
            <a:ext cx="42554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3" descr="C:\Users\ligaandv\Pictures\Фото\144434265grs2_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13" y="1273582"/>
            <a:ext cx="4032448" cy="30932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R:\GRS\Василенко В.В\Богучар\Богучар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2970" y="1116975"/>
            <a:ext cx="2496742" cy="18955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0"/>
          <a:stretch>
            <a:fillRect/>
          </a:stretch>
        </p:blipFill>
        <p:spPr bwMode="auto">
          <a:xfrm>
            <a:off x="4362970" y="2949882"/>
            <a:ext cx="2496742" cy="163809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/>
          <p:cNvSpPr/>
          <p:nvPr/>
        </p:nvSpPr>
        <p:spPr bwMode="auto">
          <a:xfrm>
            <a:off x="6948318" y="2614851"/>
            <a:ext cx="2051994" cy="1981304"/>
          </a:xfrm>
          <a:prstGeom prst="ellipse">
            <a:avLst/>
          </a:prstGeom>
          <a:gradFill>
            <a:gsLst>
              <a:gs pos="12000">
                <a:srgbClr val="00B050">
                  <a:alpha val="50000"/>
                </a:srgbClr>
              </a:gs>
              <a:gs pos="91000">
                <a:srgbClr val="00B050">
                  <a:alpha val="50000"/>
                </a:srgbClr>
              </a:gs>
              <a:gs pos="49000">
                <a:srgbClr val="00B050"/>
              </a:gs>
            </a:gsLst>
            <a:lin ang="13500000" scaled="1"/>
          </a:gradFill>
          <a:ln w="254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ru-RU" b="0" i="0" u="none" strike="noStrike" kern="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8318" y="3003597"/>
            <a:ext cx="205199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solidFill>
                <a:srgbClr val="404040"/>
              </a:solidFill>
              <a:latin typeface="Arial Narrow" panose="020B0606020202030204"/>
              <a:cs typeface="Arial Narrow" panose="020B0606020202030204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/>
                <a:cs typeface="Arial Narrow" panose="020B0606020202030204"/>
              </a:rPr>
              <a:t>125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/>
                <a:cs typeface="Arial Narrow" panose="020B0606020202030204"/>
              </a:rPr>
              <a:t>тыс. куб. м/час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/>
              <a:cs typeface="Arial Narrow" panose="020B0606020202030204"/>
            </a:endParaRPr>
          </a:p>
          <a:p>
            <a:pPr algn="ctr"/>
            <a:endParaRPr lang="ru-RU" sz="1400" dirty="0" smtClean="0">
              <a:solidFill>
                <a:srgbClr val="404040"/>
              </a:solidFill>
              <a:latin typeface="Arial Narrow" panose="020B0606020202030204"/>
              <a:cs typeface="Arial Narrow" panose="020B0606020202030204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61045" y="4617419"/>
            <a:ext cx="710789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О готовности объектов транспорта и подземного хранения газа ПАО «Газпром» к прохождению периода пиковых нагрузок </a:t>
            </a:r>
            <a:r>
              <a:rPr lang="ru-RU" sz="1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           в </a:t>
            </a:r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конце 2018 – начале 2019 года и мерах, необходимых для обеспечения в долгосрочной перспективе бесперебойного газоснабжения потребителей в зимний период</a:t>
            </a:r>
          </a:p>
        </p:txBody>
      </p:sp>
    </p:spTree>
    <p:extLst>
      <p:ext uri="{BB962C8B-B14F-4D97-AF65-F5344CB8AC3E}">
        <p14:creationId xmlns:p14="http://schemas.microsoft.com/office/powerpoint/2010/main" val="218286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0" y="1057701"/>
            <a:ext cx="9144000" cy="3583097"/>
          </a:xfrm>
          <a:prstGeom prst="rect">
            <a:avLst/>
          </a:prstGeom>
          <a:gradFill>
            <a:gsLst>
              <a:gs pos="33000">
                <a:schemeClr val="bg1">
                  <a:lumMod val="95000"/>
                </a:schemeClr>
              </a:gs>
              <a:gs pos="65000">
                <a:schemeClr val="bg1">
                  <a:lumMod val="95000"/>
                </a:schemeClr>
              </a:gs>
              <a:gs pos="2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8000" y="139700"/>
            <a:ext cx="6762750" cy="857250"/>
          </a:xfrm>
        </p:spPr>
        <p:txBody>
          <a:bodyPr/>
          <a:lstStyle/>
          <a:p>
            <a:r>
              <a:rPr lang="ru-RU" dirty="0"/>
              <a:t>Ввод объектов в </a:t>
            </a:r>
            <a:r>
              <a:rPr lang="ru-RU" dirty="0" err="1"/>
              <a:t>ОсОО</a:t>
            </a:r>
            <a:r>
              <a:rPr lang="ru-RU" dirty="0"/>
              <a:t> «Газпром Кыргызстан»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" t="26694" r="8359" b="22839"/>
          <a:stretch/>
        </p:blipFill>
        <p:spPr>
          <a:xfrm>
            <a:off x="93617" y="1406804"/>
            <a:ext cx="2293970" cy="13315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9" t="15309" r="7183"/>
          <a:stretch/>
        </p:blipFill>
        <p:spPr>
          <a:xfrm>
            <a:off x="93616" y="3106293"/>
            <a:ext cx="2293970" cy="14203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2944833" y="1060582"/>
            <a:ext cx="12385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300"/>
              </a:spcBef>
              <a:spcAft>
                <a:spcPts val="300"/>
              </a:spcAft>
            </a:pPr>
            <a:r>
              <a:rPr lang="ru-RU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ГИС «Чуй»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63176" y="2758700"/>
            <a:ext cx="20018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ГРС-2 г. Бишкек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9" t="5268" r="6751" b="14711"/>
          <a:stretch/>
        </p:blipFill>
        <p:spPr bwMode="auto">
          <a:xfrm>
            <a:off x="6762750" y="1798545"/>
            <a:ext cx="2228850" cy="279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6762750" y="1099027"/>
            <a:ext cx="2228850" cy="954107"/>
          </a:xfrm>
          <a:prstGeom prst="rect">
            <a:avLst/>
          </a:prstGeom>
          <a:gradFill>
            <a:gsLst>
              <a:gs pos="0">
                <a:srgbClr val="00B050"/>
              </a:gs>
              <a:gs pos="39999">
                <a:srgbClr val="00B050"/>
              </a:gs>
              <a:gs pos="70000">
                <a:srgbClr val="00B050">
                  <a:alpha val="70000"/>
                </a:srgbClr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lvl="0" algn="ctr">
              <a:spcBef>
                <a:spcPts val="3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20.07.2018 подписан Акт приемки в промышленную эксплуатацию</a:t>
            </a:r>
          </a:p>
          <a:p>
            <a:pPr lvl="0" algn="ctr">
              <a:spcAft>
                <a:spcPts val="30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ЗУ «Чуй» с 01.08.2018</a:t>
            </a:r>
          </a:p>
        </p:txBody>
      </p:sp>
      <p:pic>
        <p:nvPicPr>
          <p:cNvPr id="21" name="Picture 2" descr="C:\Users\ovchdmim\Desktop\Газпром Кыргызстан\Фотографии\2J3A229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857" y="3109840"/>
            <a:ext cx="2124203" cy="14168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857" y="1399136"/>
            <a:ext cx="2124203" cy="13468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5" descr="C:\Users\ovchdmim\Desktop\Газпром Кыргызстан\Фотографии\11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43" y="3109840"/>
            <a:ext cx="1965557" cy="14168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36"/>
          <a:stretch/>
        </p:blipFill>
        <p:spPr>
          <a:xfrm>
            <a:off x="4625743" y="1406804"/>
            <a:ext cx="1965558" cy="13496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Прямоугольник 25"/>
          <p:cNvSpPr/>
          <p:nvPr/>
        </p:nvSpPr>
        <p:spPr>
          <a:xfrm>
            <a:off x="1961045" y="4617419"/>
            <a:ext cx="710789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О готовности объектов транспорта и подземного хранения газа ПАО «Газпром» к прохождению периода пиковых нагрузок </a:t>
            </a:r>
            <a:r>
              <a:rPr lang="ru-RU" sz="1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           в </a:t>
            </a:r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конце 2018 – начале 2019 года и мерах, необходимых для обеспечения в долгосрочной перспективе бесперебойного газоснабжения потребителей в зимний период</a:t>
            </a:r>
          </a:p>
        </p:txBody>
      </p:sp>
    </p:spTree>
    <p:extLst>
      <p:ext uri="{BB962C8B-B14F-4D97-AF65-F5344CB8AC3E}">
        <p14:creationId xmlns:p14="http://schemas.microsoft.com/office/powerpoint/2010/main" val="426373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850776" y="2571266"/>
            <a:ext cx="6293224" cy="35086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sz="2800" dirty="0">
                <a:solidFill>
                  <a:prstClr val="white"/>
                </a:solidFill>
              </a:rPr>
              <a:t>Благодарю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62527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1048632"/>
            <a:ext cx="9144000" cy="3583097"/>
          </a:xfrm>
          <a:prstGeom prst="rect">
            <a:avLst/>
          </a:prstGeom>
          <a:gradFill>
            <a:gsLst>
              <a:gs pos="33000">
                <a:schemeClr val="bg1">
                  <a:lumMod val="95000"/>
                </a:schemeClr>
              </a:gs>
              <a:gs pos="65000">
                <a:schemeClr val="bg1">
                  <a:lumMod val="95000"/>
                </a:schemeClr>
              </a:gs>
              <a:gs pos="2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5402" y="107999"/>
            <a:ext cx="6699347" cy="881463"/>
          </a:xfrm>
        </p:spPr>
        <p:txBody>
          <a:bodyPr anchor="b"/>
          <a:lstStyle/>
          <a:p>
            <a:r>
              <a:rPr lang="ru-RU" sz="2000" dirty="0" smtClean="0"/>
              <a:t>Основные задачи и результаты подготовки объектов транспорта и подземного хранения газа к ОЗП 2018</a:t>
            </a:r>
            <a:r>
              <a:rPr lang="en-US" sz="2000" dirty="0" smtClean="0"/>
              <a:t>/</a:t>
            </a:r>
            <a:r>
              <a:rPr lang="ru-RU" sz="2000" dirty="0" smtClean="0"/>
              <a:t>2019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61045" y="1455829"/>
            <a:ext cx="7107892" cy="2962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6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Проведение 11 </a:t>
            </a:r>
            <a:r>
              <a:rPr lang="ru-RU" sz="16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комплексов </a:t>
            </a:r>
            <a:r>
              <a:rPr lang="ru-RU" sz="16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ППР: </a:t>
            </a:r>
            <a:r>
              <a:rPr lang="ru-RU" sz="16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выполнено</a:t>
            </a:r>
            <a:endParaRPr lang="ru-RU" sz="1600" dirty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pPr marL="179388" indent="-179388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6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Плановые проверки готовности 14 дочерних обществ по транспорту и подземному хранению газа к работе в </a:t>
            </a:r>
            <a:r>
              <a:rPr lang="ru-RU" sz="16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ОЗП: </a:t>
            </a:r>
            <a:r>
              <a:rPr lang="ru-RU" sz="16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выполнено </a:t>
            </a:r>
          </a:p>
          <a:p>
            <a:pPr marL="179388" indent="-179388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6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Создание оперативного резерва газа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74,2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млрд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куб.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м: </a:t>
            </a:r>
            <a:r>
              <a:rPr lang="ru-RU" sz="16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выполнено                 </a:t>
            </a:r>
          </a:p>
          <a:p>
            <a:pPr marL="179388" indent="-179388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6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Ввод в эксплуатацию объектов транспорта газа:</a:t>
            </a:r>
          </a:p>
          <a:p>
            <a:pPr marL="266700" indent="-88900" fontAlgn="base">
              <a:spcAft>
                <a:spcPts val="300"/>
              </a:spcAft>
              <a:buFontTx/>
              <a:buChar char="-"/>
              <a:tabLst>
                <a:tab pos="266700" algn="l"/>
              </a:tabLs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371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МВт на КЦ-2 СМГ «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Бованенково-Ухта»</a:t>
            </a:r>
          </a:p>
          <a:p>
            <a:pPr marL="266700" indent="-88900" fontAlgn="base">
              <a:spcAft>
                <a:spcPts val="300"/>
              </a:spcAft>
              <a:buFontTx/>
              <a:buChar char="-"/>
              <a:tabLst>
                <a:tab pos="266700" algn="l"/>
              </a:tabLs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406,8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км СМГ «Ухта-Торжок.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II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нитка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(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Ямал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)»</a:t>
            </a:r>
          </a:p>
          <a:p>
            <a:pPr marL="266700" indent="-88900" fontAlgn="base">
              <a:spcAft>
                <a:spcPts val="300"/>
              </a:spcAft>
              <a:buFontTx/>
              <a:buChar char="-"/>
              <a:tabLst>
                <a:tab pos="266700" algn="l"/>
              </a:tabLst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109 км СЕГ-2 (замыкание лупингов на участке Грязовец-Волхов)</a:t>
            </a:r>
          </a:p>
          <a:p>
            <a:pPr marL="266700" indent="-88900" fontAlgn="base">
              <a:spcAft>
                <a:spcPts val="300"/>
              </a:spcAft>
              <a:buFontTx/>
              <a:buChar char="-"/>
              <a:tabLst>
                <a:tab pos="266700" algn="l"/>
              </a:tabLs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16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МВт на КС «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Майкопская» и 25,2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МВт на КС «Новгород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»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84" y="2266950"/>
            <a:ext cx="1890107" cy="1146463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7" t="554" r="1052" b="19180"/>
          <a:stretch/>
        </p:blipFill>
        <p:spPr bwMode="auto">
          <a:xfrm>
            <a:off x="36000" y="3438000"/>
            <a:ext cx="1896529" cy="1152000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zyuzvikv\AppData\Local\Microsoft\Windows\Temporary Internet Files\Content.Outlook\MKSZWHY6\20140829_144326 (2)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5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1335" b="6334"/>
          <a:stretch/>
        </p:blipFill>
        <p:spPr bwMode="auto">
          <a:xfrm>
            <a:off x="40184" y="1107281"/>
            <a:ext cx="1888891" cy="113030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961045" y="4617419"/>
            <a:ext cx="710789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О готовности объектов транспорта и подземного хранения газа ПАО «Газпром» к прохождению периода пиковых нагрузок </a:t>
            </a:r>
            <a:r>
              <a:rPr lang="ru-RU" sz="1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           в </a:t>
            </a:r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конце 2018 – начале 2019 года и мерах, необходимых для обеспечения в долгосрочной перспективе бесперебойного газоснабжения потребителей в зимний период</a:t>
            </a:r>
          </a:p>
        </p:txBody>
      </p:sp>
    </p:spTree>
    <p:extLst>
      <p:ext uri="{BB962C8B-B14F-4D97-AF65-F5344CB8AC3E}">
        <p14:creationId xmlns:p14="http://schemas.microsoft.com/office/powerpoint/2010/main" val="207539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088000" y="72000"/>
            <a:ext cx="6762750" cy="908240"/>
          </a:xfrm>
        </p:spPr>
        <p:txBody>
          <a:bodyPr anchor="b" anchorCtr="0"/>
          <a:lstStyle/>
          <a:p>
            <a:r>
              <a:rPr lang="ru-RU" sz="2200" dirty="0" smtClean="0"/>
              <a:t>Выполнение комплексов </a:t>
            </a:r>
            <a:r>
              <a:rPr lang="ru-RU" sz="2200" dirty="0"/>
              <a:t>ППР в 2018 году 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="" xmlns:a16="http://schemas.microsoft.com/office/drawing/2014/main" id="{A5FA3EFB-F745-4744-9603-75DC13949A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1769330"/>
              </p:ext>
            </p:extLst>
          </p:nvPr>
        </p:nvGraphicFramePr>
        <p:xfrm>
          <a:off x="0" y="1072304"/>
          <a:ext cx="9144000" cy="3570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2D588B0-C350-D54C-8435-9AAEA7F814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" t="3922" r="40485" b="3743"/>
          <a:stretch/>
        </p:blipFill>
        <p:spPr>
          <a:xfrm>
            <a:off x="0" y="1073150"/>
            <a:ext cx="5295900" cy="3559945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943397"/>
              </p:ext>
            </p:extLst>
          </p:nvPr>
        </p:nvGraphicFramePr>
        <p:xfrm>
          <a:off x="5289550" y="1079503"/>
          <a:ext cx="3854449" cy="3553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771"/>
                <a:gridCol w="1562207"/>
                <a:gridCol w="664088"/>
                <a:gridCol w="684627"/>
                <a:gridCol w="434756"/>
              </a:tblGrid>
              <a:tr h="347634">
                <a:tc>
                  <a:txBody>
                    <a:bodyPr/>
                    <a:lstStyle/>
                    <a:p>
                      <a:pPr marL="0" indent="0" algn="l"/>
                      <a:r>
                        <a:rPr lang="ru-RU" sz="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Номер комплекса</a:t>
                      </a:r>
                      <a:endParaRPr lang="ru-RU" sz="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6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Наименование комплекса</a:t>
                      </a:r>
                      <a:endParaRPr lang="ru-RU" sz="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Дата начала</a:t>
                      </a:r>
                      <a:r>
                        <a:rPr lang="ru-RU" sz="6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 работ </a:t>
                      </a:r>
                      <a:endParaRPr lang="ru-RU" sz="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Длительность</a:t>
                      </a:r>
                      <a:r>
                        <a:rPr lang="ru-RU" sz="6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, дней</a:t>
                      </a:r>
                      <a:endParaRPr lang="ru-RU" sz="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6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Кол-во</a:t>
                      </a:r>
                      <a:r>
                        <a:rPr lang="ru-RU" sz="600" b="0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 ГТО</a:t>
                      </a:r>
                      <a:endParaRPr lang="ru-RU" sz="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7634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Голубой поток </a:t>
                      </a:r>
                    </a:p>
                    <a:p>
                      <a:r>
                        <a:rPr lang="ru-RU" sz="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(участок КС Новопетровская – КС Береговая) </a:t>
                      </a:r>
                    </a:p>
                  </a:txBody>
                  <a:tcPr anchor="ctr">
                    <a:solidFill>
                      <a:srgbClr val="0099CC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15.05.2018</a:t>
                      </a:r>
                      <a:endParaRPr lang="ru-RU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00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3-5</a:t>
                      </a:r>
                      <a:endParaRPr lang="ru-RU" sz="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0099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  <a:endParaRPr lang="ru-RU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0099CC">
                        <a:alpha val="10000"/>
                      </a:srgbClr>
                    </a:solidFill>
                  </a:tcPr>
                </a:tc>
              </a:tr>
              <a:tr h="34763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Тульский </a:t>
                      </a:r>
                    </a:p>
                    <a:p>
                      <a:r>
                        <a:rPr lang="ru-RU" sz="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(Ямбург – Тула </a:t>
                      </a:r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II</a:t>
                      </a:r>
                      <a:r>
                        <a:rPr lang="ru-RU" sz="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)</a:t>
                      </a:r>
                      <a:endParaRPr lang="ru-RU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006699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29.05.2018</a:t>
                      </a:r>
                      <a:endParaRPr lang="ru-RU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00669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1,5-4</a:t>
                      </a:r>
                      <a:endParaRPr lang="ru-RU" sz="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0066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  <a:endParaRPr lang="ru-RU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006699">
                        <a:alpha val="10000"/>
                      </a:srgbClr>
                    </a:solidFill>
                  </a:tcPr>
                </a:tc>
              </a:tr>
              <a:tr h="34763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0047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Ужгородский </a:t>
                      </a:r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I</a:t>
                      </a:r>
                      <a:endParaRPr lang="ru-RU" sz="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r>
                        <a:rPr lang="ru-RU" sz="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(Балканский</a:t>
                      </a:r>
                      <a:r>
                        <a:rPr lang="ru-RU" sz="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 резервный)</a:t>
                      </a:r>
                      <a:endParaRPr lang="ru-RU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00478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13.06.2018</a:t>
                      </a:r>
                      <a:endParaRPr lang="ru-RU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00478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2-5</a:t>
                      </a:r>
                      <a:endParaRPr lang="ru-RU" sz="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00478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00478E">
                        <a:alpha val="10000"/>
                      </a:srgbClr>
                    </a:solidFill>
                  </a:tcPr>
                </a:tc>
              </a:tr>
              <a:tr h="27038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584E82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Сургутский </a:t>
                      </a:r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I</a:t>
                      </a:r>
                      <a:endParaRPr lang="ru-RU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70578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26.06.2018</a:t>
                      </a:r>
                      <a:endParaRPr lang="ru-RU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70578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1-18</a:t>
                      </a:r>
                      <a:endParaRPr lang="ru-RU" sz="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70578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rgbClr val="70578F">
                        <a:alpha val="10000"/>
                      </a:srgbClr>
                    </a:solidFill>
                  </a:tcPr>
                </a:tc>
              </a:tr>
              <a:tr h="27038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5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A083A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Сургутский</a:t>
                      </a:r>
                      <a:r>
                        <a:rPr lang="ru-RU" sz="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II (</a:t>
                      </a:r>
                      <a:r>
                        <a:rPr lang="ru-RU" sz="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Уренгой-Новопсков)</a:t>
                      </a:r>
                      <a:endParaRPr lang="ru-RU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A38FBB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03.07.2018</a:t>
                      </a:r>
                      <a:endParaRPr lang="ru-RU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A38F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1-11</a:t>
                      </a:r>
                      <a:endParaRPr lang="ru-RU" sz="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A38FB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A38FBB">
                        <a:alpha val="10000"/>
                      </a:srgbClr>
                    </a:solidFill>
                  </a:tcPr>
                </a:tc>
              </a:tr>
              <a:tr h="27038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6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00B8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Северный (Ямал-Европа) </a:t>
                      </a:r>
                      <a:endParaRPr lang="ru-RU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00B8B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09.07.2018</a:t>
                      </a:r>
                      <a:endParaRPr lang="ru-RU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00B8B4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1,5-4</a:t>
                      </a:r>
                      <a:endParaRPr lang="ru-RU" sz="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00B8B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00B8B4">
                        <a:alpha val="10000"/>
                      </a:srgbClr>
                    </a:solidFill>
                  </a:tcPr>
                </a:tc>
              </a:tr>
              <a:tr h="27038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7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2B958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Северный поток</a:t>
                      </a:r>
                      <a:endParaRPr lang="ru-RU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2B958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17.07.2018</a:t>
                      </a:r>
                      <a:endParaRPr lang="ru-RU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2B958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2-10</a:t>
                      </a:r>
                      <a:endParaRPr lang="ru-RU" sz="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2B958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2B9588">
                        <a:alpha val="10000"/>
                      </a:srgbClr>
                    </a:solidFill>
                  </a:tcPr>
                </a:tc>
              </a:tr>
              <a:tr h="27038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8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88B8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Ужгородский </a:t>
                      </a:r>
                      <a:r>
                        <a:rPr lang="en-US" sz="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II </a:t>
                      </a:r>
                      <a:r>
                        <a:rPr lang="ru-RU" sz="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(Балканский</a:t>
                      </a:r>
                      <a:r>
                        <a:rPr lang="ru-RU" sz="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 основной)</a:t>
                      </a:r>
                      <a:endParaRPr lang="ru-RU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94C8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20.08.2018</a:t>
                      </a:r>
                      <a:endParaRPr lang="ru-RU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A1DA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2-10</a:t>
                      </a:r>
                      <a:endParaRPr lang="ru-RU" sz="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A1DA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A1DA00">
                        <a:alpha val="10000"/>
                      </a:srgbClr>
                    </a:solidFill>
                  </a:tcPr>
                </a:tc>
              </a:tr>
              <a:tr h="27038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9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B0A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Макат</a:t>
                      </a:r>
                      <a:r>
                        <a:rPr lang="ru-RU" sz="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-Северный Кавказ</a:t>
                      </a:r>
                      <a:endParaRPr lang="ru-RU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B0AC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04.09.2018</a:t>
                      </a:r>
                      <a:endParaRPr lang="ru-RU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B0AC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2-10</a:t>
                      </a:r>
                      <a:endParaRPr lang="ru-RU" sz="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B0A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B0AC00">
                        <a:alpha val="9804"/>
                      </a:srgbClr>
                    </a:solidFill>
                  </a:tcPr>
                </a:tc>
              </a:tr>
              <a:tr h="27038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Домбаровка-Оренбург-Новопсков</a:t>
                      </a:r>
                      <a:endParaRPr lang="ru-RU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CC99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11.09.2018</a:t>
                      </a:r>
                      <a:endParaRPr lang="ru-RU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CC99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2-10</a:t>
                      </a:r>
                      <a:endParaRPr lang="ru-RU" sz="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CC99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CC9900">
                        <a:alpha val="10000"/>
                      </a:srgbClr>
                    </a:solidFill>
                  </a:tcPr>
                </a:tc>
              </a:tr>
              <a:tr h="27038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11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Союз</a:t>
                      </a:r>
                      <a:endParaRPr lang="ru-RU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FF99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18.09.2018</a:t>
                      </a:r>
                      <a:endParaRPr lang="ru-RU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FF99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2-5</a:t>
                      </a:r>
                      <a:endParaRPr lang="ru-RU" sz="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FF99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FF9900">
                        <a:alpha val="1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961045" y="4617419"/>
            <a:ext cx="710789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О готовности объектов транспорта и подземного хранения газа ПАО «Газпром» к прохождению периода пиковых нагрузок </a:t>
            </a:r>
            <a:r>
              <a:rPr lang="ru-RU" sz="1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           в </a:t>
            </a:r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конце 2018 – начале 2019 года и мерах, необходимых для обеспечения в долгосрочной перспективе бесперебойного газоснабжения потребителей в зимний период</a:t>
            </a:r>
          </a:p>
        </p:txBody>
      </p:sp>
    </p:spTree>
    <p:extLst>
      <p:ext uri="{BB962C8B-B14F-4D97-AF65-F5344CB8AC3E}">
        <p14:creationId xmlns:p14="http://schemas.microsoft.com/office/powerpoint/2010/main" val="368883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936"/>
          <a:stretch/>
        </p:blipFill>
        <p:spPr bwMode="auto">
          <a:xfrm>
            <a:off x="-1" y="1061512"/>
            <a:ext cx="9144001" cy="355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4529801"/>
              </p:ext>
            </p:extLst>
          </p:nvPr>
        </p:nvGraphicFramePr>
        <p:xfrm>
          <a:off x="1" y="1061513"/>
          <a:ext cx="9144000" cy="3551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079674" y="139700"/>
            <a:ext cx="6762750" cy="857250"/>
          </a:xfrm>
        </p:spPr>
        <p:txBody>
          <a:bodyPr/>
          <a:lstStyle/>
          <a:p>
            <a:r>
              <a:rPr lang="ru-RU" altLang="ru-RU" sz="2200" dirty="0"/>
              <a:t>Уровень аварийности линейной части МГ</a:t>
            </a:r>
            <a:endParaRPr lang="ru-RU" sz="2200" dirty="0"/>
          </a:p>
        </p:txBody>
      </p:sp>
      <p:pic>
        <p:nvPicPr>
          <p:cNvPr id="13" name="Picture 3" descr="D:\Аварии и инциденты\Справки А и И\2018\2018.03.03 Нижний Новгород (Авария)\2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862" y="2319699"/>
            <a:ext cx="2461145" cy="148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Аварии и инциденты\Справки А и И\2018\2018.03.04 Волгоград (Авария)\2018-03-04-PHOTO-0000013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913" y="1146802"/>
            <a:ext cx="2461145" cy="148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61045" y="4617419"/>
            <a:ext cx="710789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О готовности объектов транспорта и подземного хранения газа ПАО «Газпром» к прохождению периода пиковых нагрузок </a:t>
            </a:r>
            <a:r>
              <a:rPr lang="ru-RU" sz="1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           в </a:t>
            </a:r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конце 2018 – начале 2019 года и мерах, необходимых для обеспечения в долгосрочной перспективе бесперебойного газоснабжения потребителей в зимний период</a:t>
            </a:r>
          </a:p>
        </p:txBody>
      </p:sp>
    </p:spTree>
    <p:extLst>
      <p:ext uri="{BB962C8B-B14F-4D97-AF65-F5344CB8AC3E}">
        <p14:creationId xmlns:p14="http://schemas.microsoft.com/office/powerpoint/2010/main" val="304090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-11009" y="987545"/>
            <a:ext cx="9144000" cy="3629874"/>
          </a:xfrm>
          <a:prstGeom prst="rect">
            <a:avLst/>
          </a:prstGeom>
          <a:gradFill flip="none" rotWithShape="1">
            <a:gsLst>
              <a:gs pos="33000">
                <a:schemeClr val="bg1">
                  <a:lumMod val="95000"/>
                </a:schemeClr>
              </a:gs>
              <a:gs pos="65000">
                <a:schemeClr val="bg1">
                  <a:lumMod val="95000"/>
                </a:schemeClr>
              </a:gs>
              <a:gs pos="2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5" name="Picture 2" descr="Котлован (вид с северной стороны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" y="2711675"/>
            <a:ext cx="2322826" cy="19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3085926" y="1002451"/>
            <a:ext cx="6058074" cy="3629874"/>
          </a:xfrm>
          <a:prstGeom prst="rect">
            <a:avLst/>
          </a:prstGeom>
          <a:gradFill flip="none" rotWithShape="1">
            <a:gsLst>
              <a:gs pos="33000">
                <a:schemeClr val="bg1">
                  <a:lumMod val="95000"/>
                </a:schemeClr>
              </a:gs>
              <a:gs pos="65000">
                <a:schemeClr val="bg1">
                  <a:lumMod val="95000"/>
                </a:schemeClr>
              </a:gs>
              <a:gs pos="2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011934" y="1009908"/>
            <a:ext cx="3121057" cy="3629874"/>
          </a:xfrm>
          <a:prstGeom prst="rect">
            <a:avLst/>
          </a:prstGeom>
          <a:gradFill flip="none" rotWithShape="1">
            <a:gsLst>
              <a:gs pos="33000">
                <a:schemeClr val="bg1">
                  <a:lumMod val="95000"/>
                </a:schemeClr>
              </a:gs>
              <a:gs pos="65000">
                <a:schemeClr val="bg1">
                  <a:lumMod val="95000"/>
                </a:schemeClr>
              </a:gs>
              <a:gs pos="2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8000" y="98603"/>
            <a:ext cx="6762750" cy="863410"/>
          </a:xfrm>
        </p:spPr>
        <p:txBody>
          <a:bodyPr/>
          <a:lstStyle/>
          <a:p>
            <a:r>
              <a:rPr lang="ru-RU" sz="2200" dirty="0" smtClean="0"/>
              <a:t>Аварии на линейной части МГ в 2018 году</a:t>
            </a:r>
            <a:endParaRPr lang="ru-RU" sz="2200" dirty="0"/>
          </a:p>
        </p:txBody>
      </p:sp>
      <p:pic>
        <p:nvPicPr>
          <p:cNvPr id="1031" name="Picture 7" descr="D:\Аварии и инциденты\Справки А и И\2018\2018.05.10 Югорск (Авария)\Фото 2 Нижнетуринское ЛПУ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7" b="15524"/>
          <a:stretch/>
        </p:blipFill>
        <p:spPr bwMode="auto">
          <a:xfrm>
            <a:off x="6157375" y="987545"/>
            <a:ext cx="2986626" cy="17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7" b="22074"/>
          <a:stretch/>
        </p:blipFill>
        <p:spPr bwMode="auto">
          <a:xfrm>
            <a:off x="3085927" y="987545"/>
            <a:ext cx="3071447" cy="179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D:\Аварии и инциденты\Справки А и И\2018\2018.03.03 Нижний Новгород (Авария)\2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95" r="2879"/>
          <a:stretch/>
        </p:blipFill>
        <p:spPr bwMode="auto">
          <a:xfrm>
            <a:off x="-281939" y="987545"/>
            <a:ext cx="3367867" cy="17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-11011" y="2373475"/>
            <a:ext cx="3105459" cy="409643"/>
            <a:chOff x="-2" y="1488226"/>
            <a:chExt cx="1617028" cy="546190"/>
          </a:xfrm>
        </p:grpSpPr>
        <p:sp>
          <p:nvSpPr>
            <p:cNvPr id="35" name="AutoShape 29"/>
            <p:cNvSpPr>
              <a:spLocks noChangeArrowheads="1"/>
            </p:cNvSpPr>
            <p:nvPr/>
          </p:nvSpPr>
          <p:spPr bwMode="gray">
            <a:xfrm rot="10800000" flipH="1">
              <a:off x="-2" y="1509140"/>
              <a:ext cx="1617028" cy="525276"/>
            </a:xfrm>
            <a:prstGeom prst="homePlate">
              <a:avLst>
                <a:gd name="adj" fmla="val 37730"/>
              </a:avLst>
            </a:prstGeom>
            <a:gradFill rotWithShape="1">
              <a:gsLst>
                <a:gs pos="100000">
                  <a:srgbClr val="FF9933">
                    <a:lumMod val="74000"/>
                  </a:srgbClr>
                </a:gs>
                <a:gs pos="0">
                  <a:srgbClr val="FFCC66">
                    <a:lumMod val="84000"/>
                  </a:srgb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>
              <a:flatTx/>
            </a:bodyPr>
            <a:lstStyle/>
            <a:p>
              <a:endParaRPr lang="ru-RU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202" y="1488226"/>
              <a:ext cx="1614824" cy="415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ru-RU" sz="7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ООО </a:t>
              </a:r>
              <a:r>
                <a:rPr lang="ru-RU" sz="700" b="1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«Газпром трансгаз Нижний </a:t>
              </a:r>
              <a:r>
                <a:rPr lang="ru-RU" sz="7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Новгород» </a:t>
              </a:r>
              <a:br>
                <a:rPr lang="ru-RU" sz="7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</a:br>
              <a:r>
                <a:rPr lang="ru-RU" sz="7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03.03.2018 разрушение МГ «Ямбург-Тула 1» км 2445</a:t>
              </a:r>
            </a:p>
            <a:p>
              <a:pPr>
                <a:defRPr/>
              </a:pPr>
              <a:r>
                <a:rPr lang="ru-RU" sz="7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очаг разрушения: кольцевое сварное соединение труб</a:t>
              </a:r>
              <a:endParaRPr lang="ru-RU" sz="7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1961045" y="4617419"/>
            <a:ext cx="710789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О готовности объектов транспорта и подземного хранения газа ПАО «Газпром» к прохождению периода пиковых нагрузок </a:t>
            </a:r>
            <a:r>
              <a:rPr lang="ru-RU" sz="1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           в </a:t>
            </a:r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конце 2018 – начале 2019 года и мерах, необходимых для обеспечения в долгосрочной перспективе бесперебойного газоснабжения потребителей в зимний период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-11012" y="4256982"/>
            <a:ext cx="2338171" cy="376449"/>
            <a:chOff x="-2" y="1456422"/>
            <a:chExt cx="1617028" cy="577994"/>
          </a:xfrm>
        </p:grpSpPr>
        <p:sp>
          <p:nvSpPr>
            <p:cNvPr id="60" name="AutoShape 29"/>
            <p:cNvSpPr>
              <a:spLocks noChangeArrowheads="1"/>
            </p:cNvSpPr>
            <p:nvPr/>
          </p:nvSpPr>
          <p:spPr bwMode="gray">
            <a:xfrm rot="10800000" flipH="1">
              <a:off x="-2" y="1509140"/>
              <a:ext cx="1617028" cy="525276"/>
            </a:xfrm>
            <a:prstGeom prst="homePlate">
              <a:avLst>
                <a:gd name="adj" fmla="val 37730"/>
              </a:avLst>
            </a:prstGeom>
            <a:gradFill rotWithShape="1">
              <a:gsLst>
                <a:gs pos="100000">
                  <a:srgbClr val="FF9933">
                    <a:lumMod val="74000"/>
                  </a:srgbClr>
                </a:gs>
                <a:gs pos="0">
                  <a:srgbClr val="FFCC66">
                    <a:lumMod val="84000"/>
                  </a:srgb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>
              <a:flatTx/>
            </a:bodyPr>
            <a:lstStyle/>
            <a:p>
              <a:endParaRPr lang="ru-RU" dirty="0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202" y="1456422"/>
              <a:ext cx="1614824" cy="519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ru-RU" sz="700" b="1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ООО «Газпром трансгаз </a:t>
              </a:r>
              <a:r>
                <a:rPr lang="ru-RU" sz="7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Ухта»</a:t>
              </a:r>
              <a:r>
                <a:rPr lang="en-US" sz="7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7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28.08.2018 разрушение МГ «Ухта-Торжок II» (2 нитка) 321 км </a:t>
              </a:r>
              <a:endParaRPr lang="ru-RU" sz="7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3090262" y="2381093"/>
            <a:ext cx="3071183" cy="415498"/>
            <a:chOff x="-2" y="1488226"/>
            <a:chExt cx="1617028" cy="553996"/>
          </a:xfrm>
        </p:grpSpPr>
        <p:sp>
          <p:nvSpPr>
            <p:cNvPr id="66" name="AutoShape 29"/>
            <p:cNvSpPr>
              <a:spLocks noChangeArrowheads="1"/>
            </p:cNvSpPr>
            <p:nvPr/>
          </p:nvSpPr>
          <p:spPr bwMode="gray">
            <a:xfrm rot="10800000" flipH="1">
              <a:off x="-2" y="1509140"/>
              <a:ext cx="1617028" cy="525276"/>
            </a:xfrm>
            <a:prstGeom prst="homePlate">
              <a:avLst>
                <a:gd name="adj" fmla="val 37730"/>
              </a:avLst>
            </a:prstGeom>
            <a:gradFill rotWithShape="1">
              <a:gsLst>
                <a:gs pos="100000">
                  <a:srgbClr val="FF9933">
                    <a:lumMod val="74000"/>
                  </a:srgbClr>
                </a:gs>
                <a:gs pos="0">
                  <a:srgbClr val="FFCC66">
                    <a:lumMod val="84000"/>
                  </a:srgb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>
              <a:flatTx/>
            </a:bodyPr>
            <a:lstStyle/>
            <a:p>
              <a:endParaRPr lang="ru-RU" dirty="0"/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2202" y="1488226"/>
              <a:ext cx="1614824" cy="553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ru-RU" sz="700" b="1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ООО «Газпром трансгаз Волгоград»</a:t>
              </a:r>
            </a:p>
            <a:p>
              <a:pPr>
                <a:defRPr/>
              </a:pPr>
              <a:r>
                <a:rPr lang="ru-RU" sz="700" b="1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04.03.2018 разрушение МГ «Петровск-Новопсков» км 516 </a:t>
              </a:r>
              <a:r>
                <a:rPr lang="ru-RU" sz="7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/>
              </a:r>
              <a:br>
                <a:rPr lang="ru-RU" sz="7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</a:br>
              <a:r>
                <a:rPr lang="ru-RU" sz="7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очаг </a:t>
              </a:r>
              <a:r>
                <a:rPr lang="ru-RU" sz="700" b="1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разрушения: кольцевое сварное соединение труб</a:t>
              </a:r>
            </a:p>
          </p:txBody>
        </p:sp>
      </p:grpSp>
      <p:pic>
        <p:nvPicPr>
          <p:cNvPr id="76" name="Picture 5" descr="D:\Аварии и инциденты\Справки А и И\2018\2018.09.04 Москва (Авария)\bd99ba43-5bd2-4e56-b8a6-6136651515d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159" y="2783122"/>
            <a:ext cx="2233832" cy="1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9" name="Группа 68"/>
          <p:cNvGrpSpPr/>
          <p:nvPr/>
        </p:nvGrpSpPr>
        <p:grpSpPr>
          <a:xfrm>
            <a:off x="2331781" y="4256981"/>
            <a:ext cx="2229210" cy="431402"/>
            <a:chOff x="-2" y="1468580"/>
            <a:chExt cx="1617028" cy="635340"/>
          </a:xfrm>
        </p:grpSpPr>
        <p:sp>
          <p:nvSpPr>
            <p:cNvPr id="70" name="AutoShape 29"/>
            <p:cNvSpPr>
              <a:spLocks noChangeArrowheads="1"/>
            </p:cNvSpPr>
            <p:nvPr/>
          </p:nvSpPr>
          <p:spPr bwMode="gray">
            <a:xfrm rot="10800000" flipH="1">
              <a:off x="-2" y="1509140"/>
              <a:ext cx="1617028" cy="525276"/>
            </a:xfrm>
            <a:prstGeom prst="homePlate">
              <a:avLst>
                <a:gd name="adj" fmla="val 37730"/>
              </a:avLst>
            </a:prstGeom>
            <a:gradFill rotWithShape="1">
              <a:gsLst>
                <a:gs pos="100000">
                  <a:srgbClr val="FF9933">
                    <a:lumMod val="74000"/>
                  </a:srgbClr>
                </a:gs>
                <a:gs pos="0">
                  <a:srgbClr val="FFCC66">
                    <a:lumMod val="84000"/>
                  </a:srgb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>
              <a:flatTx/>
            </a:bodyPr>
            <a:lstStyle/>
            <a:p>
              <a:endParaRPr lang="ru-RU" dirty="0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2202" y="1468580"/>
              <a:ext cx="1614824" cy="6353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ru-RU" sz="700" b="1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ООО «Газпром трансгаз Москва» </a:t>
              </a:r>
              <a:r>
                <a:rPr lang="ru-RU" sz="7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04.09.2018 разрыв без </a:t>
              </a:r>
              <a:r>
                <a:rPr lang="ru-RU" sz="700" b="1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возгорания </a:t>
              </a:r>
              <a:r>
                <a:rPr lang="ru-RU" sz="7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МГ газопровод-отвод ГРС </a:t>
              </a:r>
              <a:r>
                <a:rPr lang="ru-RU" sz="700" b="1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«Железногорск» </a:t>
              </a:r>
              <a:r>
                <a:rPr lang="en-US" sz="7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/>
              </a:r>
              <a:br>
                <a:rPr lang="en-US" sz="7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</a:br>
              <a:r>
                <a:rPr lang="ru-RU" sz="7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(</a:t>
              </a:r>
              <a:r>
                <a:rPr lang="ru-RU" sz="700" b="1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2 </a:t>
              </a:r>
              <a:r>
                <a:rPr lang="ru-RU" sz="7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нитка) 27 </a:t>
              </a:r>
              <a:r>
                <a:rPr lang="ru-RU" sz="700" b="1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км</a:t>
              </a:r>
            </a:p>
          </p:txBody>
        </p:sp>
      </p:grpSp>
      <p:pic>
        <p:nvPicPr>
          <p:cNvPr id="77" name="Picture 2" descr="D:\Аварии и инциденты\Справки А и И\2018\2018.10.24 Нижний Новгород (Авария)\33d3d200-6054-48bb-9fc1-b12aa477199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57" y="2783270"/>
            <a:ext cx="2263318" cy="185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2" name="Группа 71"/>
          <p:cNvGrpSpPr/>
          <p:nvPr/>
        </p:nvGrpSpPr>
        <p:grpSpPr>
          <a:xfrm>
            <a:off x="4563294" y="4256982"/>
            <a:ext cx="2266881" cy="556773"/>
            <a:chOff x="-2" y="1456422"/>
            <a:chExt cx="1617028" cy="831466"/>
          </a:xfrm>
        </p:grpSpPr>
        <p:sp>
          <p:nvSpPr>
            <p:cNvPr id="73" name="AutoShape 29"/>
            <p:cNvSpPr>
              <a:spLocks noChangeArrowheads="1"/>
            </p:cNvSpPr>
            <p:nvPr/>
          </p:nvSpPr>
          <p:spPr bwMode="gray">
            <a:xfrm rot="10800000" flipH="1">
              <a:off x="-2" y="1509140"/>
              <a:ext cx="1617028" cy="525276"/>
            </a:xfrm>
            <a:prstGeom prst="homePlate">
              <a:avLst>
                <a:gd name="adj" fmla="val 37730"/>
              </a:avLst>
            </a:prstGeom>
            <a:gradFill rotWithShape="1">
              <a:gsLst>
                <a:gs pos="100000">
                  <a:srgbClr val="FF9933">
                    <a:lumMod val="74000"/>
                  </a:srgbClr>
                </a:gs>
                <a:gs pos="0">
                  <a:srgbClr val="FFCC66">
                    <a:lumMod val="84000"/>
                  </a:srgb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>
              <a:flatTx/>
            </a:bodyPr>
            <a:lstStyle/>
            <a:p>
              <a:endParaRPr lang="ru-RU" dirty="0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2202" y="1456422"/>
              <a:ext cx="1614824" cy="8314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ru-RU" sz="700" b="1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ООО «Газпром трансгаз Нижний Новгород» </a:t>
              </a:r>
              <a:br>
                <a:rPr lang="ru-RU" sz="700" b="1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</a:br>
              <a:r>
                <a:rPr lang="ru-RU" sz="700" b="1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24.10.2018 разрыв </a:t>
              </a:r>
              <a:r>
                <a:rPr lang="ru-RU" sz="7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с </a:t>
              </a:r>
              <a:r>
                <a:rPr lang="ru-RU" sz="700" b="1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возгоранием </a:t>
              </a:r>
              <a:r>
                <a:rPr lang="ru-RU" sz="7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МГ «Горький-Центр» 187,5 </a:t>
              </a:r>
              <a:r>
                <a:rPr lang="ru-RU" sz="700" b="1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км</a:t>
              </a:r>
            </a:p>
            <a:p>
              <a:pPr>
                <a:spcBef>
                  <a:spcPts val="600"/>
                </a:spcBef>
                <a:defRPr/>
              </a:pPr>
              <a:endParaRPr lang="ru-RU" sz="7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6153495" y="2365524"/>
            <a:ext cx="2982556" cy="422801"/>
            <a:chOff x="-2" y="1487677"/>
            <a:chExt cx="1617028" cy="553997"/>
          </a:xfrm>
        </p:grpSpPr>
        <p:sp>
          <p:nvSpPr>
            <p:cNvPr id="63" name="AutoShape 29"/>
            <p:cNvSpPr>
              <a:spLocks noChangeArrowheads="1"/>
            </p:cNvSpPr>
            <p:nvPr/>
          </p:nvSpPr>
          <p:spPr bwMode="gray">
            <a:xfrm rot="10800000" flipH="1">
              <a:off x="-2" y="1509140"/>
              <a:ext cx="1617028" cy="525276"/>
            </a:xfrm>
            <a:prstGeom prst="homePlate">
              <a:avLst>
                <a:gd name="adj" fmla="val 37730"/>
              </a:avLst>
            </a:prstGeom>
            <a:gradFill rotWithShape="1">
              <a:gsLst>
                <a:gs pos="100000">
                  <a:srgbClr val="FF9933">
                    <a:lumMod val="74000"/>
                  </a:srgbClr>
                </a:gs>
                <a:gs pos="0">
                  <a:srgbClr val="FFCC66">
                    <a:lumMod val="84000"/>
                  </a:srgb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>
              <a:flatTx/>
            </a:bodyPr>
            <a:lstStyle/>
            <a:p>
              <a:endParaRPr lang="ru-RU" dirty="0"/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2202" y="1487677"/>
              <a:ext cx="1614824" cy="553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ru-RU" sz="700" b="1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ООО «Газпром трансгаз Югорск» </a:t>
              </a:r>
              <a:br>
                <a:rPr lang="ru-RU" sz="700" b="1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</a:br>
              <a:r>
                <a:rPr lang="ru-RU" sz="700" b="1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09.05.2018 разрушение МГ «</a:t>
              </a:r>
              <a:r>
                <a:rPr lang="ru-RU" sz="700" b="1" dirty="0" err="1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Игрим</a:t>
              </a:r>
              <a:r>
                <a:rPr lang="ru-RU" sz="700" b="1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-Серов-Нижний Тагил» км 563 </a:t>
              </a:r>
              <a:r>
                <a:rPr lang="ru-RU" sz="7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/>
              </a:r>
              <a:br>
                <a:rPr lang="ru-RU" sz="7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</a:br>
              <a:r>
                <a:rPr lang="ru-RU" sz="7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очаг разрушения: </a:t>
              </a:r>
              <a:r>
                <a:rPr lang="ru-RU" sz="700" b="1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задир поверхности трубы с выходом на сварной стык</a:t>
              </a:r>
            </a:p>
          </p:txBody>
        </p:sp>
      </p:grpSp>
      <p:pic>
        <p:nvPicPr>
          <p:cNvPr id="1027" name="Picture 3" descr="G:\IMG-20181106-WA001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175" y="2780374"/>
            <a:ext cx="2313826" cy="186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Группа 38"/>
          <p:cNvGrpSpPr/>
          <p:nvPr/>
        </p:nvGrpSpPr>
        <p:grpSpPr>
          <a:xfrm>
            <a:off x="6833266" y="4256480"/>
            <a:ext cx="2310736" cy="600164"/>
            <a:chOff x="-2" y="1456422"/>
            <a:chExt cx="1617028" cy="896265"/>
          </a:xfrm>
        </p:grpSpPr>
        <p:sp>
          <p:nvSpPr>
            <p:cNvPr id="40" name="AutoShape 29"/>
            <p:cNvSpPr>
              <a:spLocks noChangeArrowheads="1"/>
            </p:cNvSpPr>
            <p:nvPr/>
          </p:nvSpPr>
          <p:spPr bwMode="gray">
            <a:xfrm rot="10800000" flipH="1">
              <a:off x="-2" y="1509140"/>
              <a:ext cx="1617028" cy="525276"/>
            </a:xfrm>
            <a:prstGeom prst="homePlate">
              <a:avLst>
                <a:gd name="adj" fmla="val 37730"/>
              </a:avLst>
            </a:prstGeom>
            <a:gradFill rotWithShape="1">
              <a:gsLst>
                <a:gs pos="100000">
                  <a:srgbClr val="FF9933">
                    <a:lumMod val="74000"/>
                  </a:srgbClr>
                </a:gs>
                <a:gs pos="0">
                  <a:srgbClr val="FFCC66">
                    <a:lumMod val="84000"/>
                  </a:srgb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>
              <a:flatTx/>
            </a:bodyPr>
            <a:lstStyle/>
            <a:p>
              <a:endParaRPr lang="ru-RU" dirty="0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2202" y="1456422"/>
              <a:ext cx="1614824" cy="8962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ru-RU" sz="700" b="1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ООО «Газпром трансгаз </a:t>
              </a:r>
              <a:r>
                <a:rPr lang="ru-RU" sz="7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Москва </a:t>
              </a:r>
              <a:r>
                <a:rPr lang="ru-RU" sz="700" b="1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/>
              </a:r>
              <a:br>
                <a:rPr lang="ru-RU" sz="700" b="1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</a:br>
              <a:r>
                <a:rPr lang="ru-RU" sz="7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03.11.2018 </a:t>
              </a:r>
              <a:r>
                <a:rPr lang="ru-RU" sz="700" b="1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разрыв </a:t>
              </a:r>
              <a:r>
                <a:rPr lang="ru-RU" sz="7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с </a:t>
              </a:r>
              <a:r>
                <a:rPr lang="ru-RU" sz="700" b="1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возгоранием </a:t>
              </a:r>
              <a:r>
                <a:rPr lang="ru-RU" sz="7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МГ «Средняя Азия -Центр» (3 нитка) 1843,4 </a:t>
              </a:r>
              <a:r>
                <a:rPr lang="ru-RU" sz="700" b="1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км</a:t>
              </a:r>
            </a:p>
            <a:p>
              <a:pPr>
                <a:spcBef>
                  <a:spcPts val="600"/>
                </a:spcBef>
                <a:defRPr/>
              </a:pPr>
              <a:endParaRPr lang="ru-RU" sz="7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962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rgbClr val="CDCDCD"/>
            </a:gs>
            <a:gs pos="100000">
              <a:schemeClr val="bg1">
                <a:lumMod val="95000"/>
              </a:schemeClr>
            </a:gs>
            <a:gs pos="0">
              <a:schemeClr val="bg1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1002451"/>
            <a:ext cx="9144000" cy="3629874"/>
          </a:xfrm>
          <a:prstGeom prst="rect">
            <a:avLst/>
          </a:prstGeom>
          <a:gradFill flip="none" rotWithShape="1">
            <a:gsLst>
              <a:gs pos="33000">
                <a:schemeClr val="bg1">
                  <a:lumMod val="95000"/>
                </a:schemeClr>
              </a:gs>
              <a:gs pos="65000">
                <a:schemeClr val="bg1">
                  <a:lumMod val="95000"/>
                </a:schemeClr>
              </a:gs>
              <a:gs pos="2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304355152"/>
              </p:ext>
            </p:extLst>
          </p:nvPr>
        </p:nvGraphicFramePr>
        <p:xfrm>
          <a:off x="0" y="1101442"/>
          <a:ext cx="4715774" cy="2776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772555853"/>
              </p:ext>
            </p:extLst>
          </p:nvPr>
        </p:nvGraphicFramePr>
        <p:xfrm>
          <a:off x="1" y="1081704"/>
          <a:ext cx="4704272" cy="2797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771" name="Заголовок 1">
            <a:extLst>
              <a:ext uri="{FF2B5EF4-FFF2-40B4-BE49-F238E27FC236}">
                <a16:creationId xmlns="" xmlns:a16="http://schemas.microsoft.com/office/drawing/2014/main" id="{936E5F32-7989-44E6-992B-6007D811716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062082" y="414692"/>
            <a:ext cx="6765925" cy="5733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b" compatLnSpc="1">
            <a:prstTxWarp prst="textNoShape">
              <a:avLst/>
            </a:prstTxWarp>
          </a:bodyPr>
          <a:lstStyle/>
          <a:p>
            <a:pPr eaLnBrk="1" hangingPunct="1"/>
            <a:r>
              <a:rPr altLang="ru-RU" sz="2200" dirty="0"/>
              <a:t>Работы по диагностическому обследованию </a:t>
            </a:r>
            <a:r>
              <a:rPr altLang="ru-RU" sz="2200" dirty="0" smtClean="0"/>
              <a:t/>
            </a:r>
            <a:br>
              <a:rPr altLang="ru-RU" sz="2200" dirty="0" smtClean="0"/>
            </a:br>
            <a:r>
              <a:rPr altLang="ru-RU" sz="2200" dirty="0" smtClean="0"/>
              <a:t>линейной </a:t>
            </a:r>
            <a:r>
              <a:rPr altLang="ru-RU" sz="2200" dirty="0"/>
              <a:t>части МГ</a:t>
            </a:r>
          </a:p>
        </p:txBody>
      </p:sp>
      <p:sp>
        <p:nvSpPr>
          <p:cNvPr id="32773" name="TextBox 4">
            <a:extLst>
              <a:ext uri="{FF2B5EF4-FFF2-40B4-BE49-F238E27FC236}">
                <a16:creationId xmlns="" xmlns:a16="http://schemas.microsoft.com/office/drawing/2014/main" id="{BCC68A05-BD3A-4E1A-AB14-B55490E77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78708"/>
            <a:ext cx="464819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Накопленная дополнительная потребность проведения ВТД ЛЧ МГ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с учетом сформированных планов  2019 года составляет </a:t>
            </a:r>
            <a:r>
              <a:rPr lang="ru-RU" alt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14 644 </a:t>
            </a:r>
            <a:r>
              <a:rPr lang="ru-RU" alt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км.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Техническая возможность подрядных организаций составляет </a:t>
            </a:r>
            <a:r>
              <a:rPr lang="ru-RU" alt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30,0</a:t>
            </a:r>
            <a:r>
              <a:rPr lang="ru-RU" alt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тыс. км в год.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Существует потребность увеличения парка диагностического оборудования на 25%.</a:t>
            </a:r>
          </a:p>
        </p:txBody>
      </p:sp>
      <p:sp>
        <p:nvSpPr>
          <p:cNvPr id="33" name="TextBox 1"/>
          <p:cNvSpPr txBox="1"/>
          <p:nvPr/>
        </p:nvSpPr>
        <p:spPr>
          <a:xfrm>
            <a:off x="952501" y="2076248"/>
            <a:ext cx="5196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19 879</a:t>
            </a:r>
          </a:p>
        </p:txBody>
      </p:sp>
      <p:sp>
        <p:nvSpPr>
          <p:cNvPr id="38" name="TextBox 1"/>
          <p:cNvSpPr txBox="1"/>
          <p:nvPr/>
        </p:nvSpPr>
        <p:spPr>
          <a:xfrm>
            <a:off x="1670533" y="1866816"/>
            <a:ext cx="5196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23 911</a:t>
            </a:r>
          </a:p>
        </p:txBody>
      </p:sp>
      <p:sp>
        <p:nvSpPr>
          <p:cNvPr id="39" name="TextBox 1"/>
          <p:cNvSpPr txBox="1"/>
          <p:nvPr/>
        </p:nvSpPr>
        <p:spPr>
          <a:xfrm>
            <a:off x="2381249" y="1968214"/>
            <a:ext cx="5196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22 089</a:t>
            </a:r>
          </a:p>
        </p:txBody>
      </p:sp>
      <p:sp>
        <p:nvSpPr>
          <p:cNvPr id="40" name="TextBox 1"/>
          <p:cNvSpPr txBox="1"/>
          <p:nvPr/>
        </p:nvSpPr>
        <p:spPr>
          <a:xfrm>
            <a:off x="3081339" y="1866844"/>
            <a:ext cx="5196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23 731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3794931" y="1789031"/>
            <a:ext cx="5196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25 548</a:t>
            </a:r>
          </a:p>
        </p:txBody>
      </p:sp>
      <p:sp>
        <p:nvSpPr>
          <p:cNvPr id="43" name="TextBox 1"/>
          <p:cNvSpPr txBox="1"/>
          <p:nvPr/>
        </p:nvSpPr>
        <p:spPr>
          <a:xfrm>
            <a:off x="69590" y="1542810"/>
            <a:ext cx="4366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cap="all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Техническая возможность подрядных организаций - 30 тыс. км</a:t>
            </a:r>
          </a:p>
        </p:txBody>
      </p:sp>
      <p:sp>
        <p:nvSpPr>
          <p:cNvPr id="44" name="TextBox 1"/>
          <p:cNvSpPr txBox="1"/>
          <p:nvPr/>
        </p:nvSpPr>
        <p:spPr>
          <a:xfrm>
            <a:off x="377699" y="1168045"/>
            <a:ext cx="37498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Потребность выполнения работ по ВТД - 37,5 тыс. км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832709"/>
              </p:ext>
            </p:extLst>
          </p:nvPr>
        </p:nvGraphicFramePr>
        <p:xfrm>
          <a:off x="4762500" y="3248023"/>
          <a:ext cx="4343399" cy="1368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9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905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02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17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9694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310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36000" marR="36000" marT="232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0000">
                          <a:srgbClr val="0070C0">
                            <a:alpha val="50000"/>
                          </a:srgbClr>
                        </a:gs>
                        <a:gs pos="50000">
                          <a:srgbClr val="0070C0"/>
                        </a:gs>
                        <a:gs pos="90000">
                          <a:srgbClr val="0070C0">
                            <a:alpha val="50000"/>
                          </a:srgbClr>
                        </a:gs>
                      </a:gsLst>
                      <a:lin ang="135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Всего, км</a:t>
                      </a:r>
                    </a:p>
                  </a:txBody>
                  <a:tcPr marL="36000" marR="36000" marT="232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0000">
                          <a:srgbClr val="0070C0">
                            <a:alpha val="50000"/>
                          </a:srgbClr>
                        </a:gs>
                        <a:gs pos="50000">
                          <a:srgbClr val="0070C0"/>
                        </a:gs>
                        <a:gs pos="90000">
                          <a:srgbClr val="0070C0">
                            <a:alpha val="50000"/>
                          </a:srgbClr>
                        </a:gs>
                      </a:gsLst>
                      <a:lin ang="135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Всего проведена ВТД</a:t>
                      </a:r>
                    </a:p>
                  </a:txBody>
                  <a:tcPr marL="36000" marR="36000" marT="232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0000">
                          <a:srgbClr val="0070C0">
                            <a:alpha val="50000"/>
                          </a:srgbClr>
                        </a:gs>
                        <a:gs pos="50000">
                          <a:srgbClr val="0070C0"/>
                        </a:gs>
                        <a:gs pos="90000">
                          <a:srgbClr val="0070C0">
                            <a:alpha val="50000"/>
                          </a:srgbClr>
                        </a:gs>
                      </a:gsLst>
                      <a:lin ang="135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Не оборудовано КПЗОУ, км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0000">
                          <a:srgbClr val="0070C0">
                            <a:alpha val="50000"/>
                          </a:srgbClr>
                        </a:gs>
                        <a:gs pos="50000">
                          <a:srgbClr val="0070C0"/>
                        </a:gs>
                        <a:gs pos="90000">
                          <a:srgbClr val="0070C0">
                            <a:alpha val="50000"/>
                          </a:srgbClr>
                        </a:gs>
                      </a:gsLst>
                      <a:lin ang="135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kern="12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93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Проведена ВТД</a:t>
                      </a:r>
                    </a:p>
                  </a:txBody>
                  <a:tcPr marL="36000" marR="36000" marT="232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0000">
                          <a:srgbClr val="00B050">
                            <a:alpha val="50000"/>
                          </a:srgbClr>
                        </a:gs>
                        <a:gs pos="50000">
                          <a:srgbClr val="00B050"/>
                        </a:gs>
                        <a:gs pos="90000">
                          <a:srgbClr val="00B050">
                            <a:alpha val="50000"/>
                          </a:srgbClr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Не проведена ВТД</a:t>
                      </a:r>
                    </a:p>
                  </a:txBody>
                  <a:tcPr marL="36000" marR="36000" marT="232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0000">
                          <a:schemeClr val="accent6">
                            <a:lumMod val="75000"/>
                            <a:alpha val="50000"/>
                          </a:schemeClr>
                        </a:gs>
                        <a:gs pos="50000">
                          <a:schemeClr val="accent6">
                            <a:lumMod val="75000"/>
                          </a:schemeClr>
                        </a:gs>
                        <a:gs pos="90000">
                          <a:schemeClr val="accent6">
                            <a:lumMod val="75000"/>
                            <a:alpha val="50000"/>
                          </a:schemeClr>
                        </a:gs>
                      </a:gsLst>
                      <a:lin ang="135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932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Магистральные газопроводы</a:t>
                      </a:r>
                    </a:p>
                  </a:txBody>
                  <a:tcPr marL="72000" marR="72000" marT="232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130</a:t>
                      </a: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296</a:t>
                      </a: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107</a:t>
                      </a: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049</a:t>
                      </a: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12 189</a:t>
                      </a: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23 247</a:t>
                      </a: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935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Газопроводы- </a:t>
                      </a:r>
                      <a:r>
                        <a:rPr lang="ru-RU" sz="900" b="0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отводы</a:t>
                      </a:r>
                    </a:p>
                  </a:txBody>
                  <a:tcPr marL="72000" marR="72000" marT="232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49</a:t>
                      </a: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441</a:t>
                      </a: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</a:t>
                      </a: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402</a:t>
                      </a: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7 170</a:t>
                      </a: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33 039</a:t>
                      </a: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935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Протяженность</a:t>
                      </a:r>
                    </a:p>
                  </a:txBody>
                  <a:tcPr marL="72000" marR="72000" marT="232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179</a:t>
                      </a:r>
                      <a:r>
                        <a:rPr lang="en-US" sz="9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737</a:t>
                      </a: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123</a:t>
                      </a:r>
                      <a:r>
                        <a:rPr lang="en-US" sz="9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451</a:t>
                      </a: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19 360</a:t>
                      </a: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56 28</a:t>
                      </a:r>
                      <a:r>
                        <a:rPr lang="en-US" sz="9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ru-RU" sz="9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53790"/>
              </p:ext>
            </p:extLst>
          </p:nvPr>
        </p:nvGraphicFramePr>
        <p:xfrm>
          <a:off x="4771379" y="1079408"/>
          <a:ext cx="4327474" cy="2156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75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950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28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414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0">
                          <a:srgbClr val="0070C0">
                            <a:alpha val="50000"/>
                          </a:srgbClr>
                        </a:gs>
                        <a:gs pos="50000">
                          <a:srgbClr val="0070C0"/>
                        </a:gs>
                        <a:gs pos="90000">
                          <a:srgbClr val="0070C0">
                            <a:alpha val="5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Всего, </a:t>
                      </a:r>
                      <a:endParaRPr lang="ru-RU" sz="900" b="1" kern="12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900" b="1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км</a:t>
                      </a:r>
                      <a:endParaRPr lang="ru-RU" sz="900" b="1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0">
                          <a:srgbClr val="0070C0">
                            <a:alpha val="50000"/>
                          </a:srgbClr>
                        </a:gs>
                        <a:gs pos="50000">
                          <a:srgbClr val="0070C0"/>
                        </a:gs>
                        <a:gs pos="90000">
                          <a:srgbClr val="0070C0">
                            <a:alpha val="5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Обследовано, </a:t>
                      </a:r>
                      <a:endParaRPr lang="ru-RU" sz="900" b="1" kern="12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900" b="1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км</a:t>
                      </a:r>
                      <a:endParaRPr lang="ru-RU" sz="900" b="1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0">
                          <a:srgbClr val="00B050">
                            <a:alpha val="50000"/>
                          </a:srgbClr>
                        </a:gs>
                        <a:gs pos="50000">
                          <a:srgbClr val="00B050"/>
                        </a:gs>
                        <a:gs pos="90000">
                          <a:srgbClr val="00B050">
                            <a:alpha val="5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Не обследовано, </a:t>
                      </a:r>
                      <a:endParaRPr lang="ru-RU" sz="900" b="1" kern="12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900" b="1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км</a:t>
                      </a:r>
                      <a:endParaRPr lang="ru-RU" sz="900" b="1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0">
                          <a:schemeClr val="accent6">
                            <a:lumMod val="75000"/>
                            <a:alpha val="50000"/>
                          </a:schemeClr>
                        </a:gs>
                        <a:gs pos="50000">
                          <a:schemeClr val="accent6">
                            <a:lumMod val="75000"/>
                          </a:schemeClr>
                        </a:gs>
                        <a:gs pos="90000">
                          <a:schemeClr val="accent6">
                            <a:lumMod val="75000"/>
                            <a:alpha val="5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05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Магистральные газопроводы</a:t>
                      </a: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130</a:t>
                      </a: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296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107</a:t>
                      </a: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049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23</a:t>
                      </a:r>
                      <a:r>
                        <a:rPr lang="en-US" sz="9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869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kern="12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Газопроводы- </a:t>
                      </a:r>
                      <a:r>
                        <a:rPr lang="ru-RU" sz="900" b="0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отводы, в том числе:</a:t>
                      </a: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49</a:t>
                      </a: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441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</a:t>
                      </a: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402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33</a:t>
                      </a:r>
                      <a:r>
                        <a:rPr lang="en-US" sz="9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039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8693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свыше 1000</a:t>
                      </a: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8693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500-1000</a:t>
                      </a: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</a:t>
                      </a: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021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975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9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046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8693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200-400</a:t>
                      </a: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25</a:t>
                      </a: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315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357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9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958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8693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менее 200</a:t>
                      </a: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</a:t>
                      </a: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047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</a:t>
                      </a:r>
                      <a:r>
                        <a:rPr lang="en-US" sz="9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030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869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Общая протяженность </a:t>
                      </a: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179</a:t>
                      </a:r>
                      <a:r>
                        <a:rPr lang="en-US" sz="9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737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123</a:t>
                      </a:r>
                      <a:r>
                        <a:rPr lang="en-US" sz="9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451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56</a:t>
                      </a:r>
                      <a:r>
                        <a:rPr lang="en-US" sz="9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286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961045" y="4617419"/>
            <a:ext cx="710789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О готовности объектов транспорта и подземного хранения газа ПАО «Газпром» к прохождению периода пиковых нагрузок </a:t>
            </a:r>
            <a:r>
              <a:rPr lang="ru-RU" sz="1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           в </a:t>
            </a:r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конце 2018 – начале 2019 года и мерах, необходимых для обеспечения в долгосрочной перспективе бесперебойного газоснабжения потребителей в зимний период</a:t>
            </a:r>
          </a:p>
        </p:txBody>
      </p:sp>
    </p:spTree>
    <p:extLst>
      <p:ext uri="{BB962C8B-B14F-4D97-AF65-F5344CB8AC3E}">
        <p14:creationId xmlns:p14="http://schemas.microsoft.com/office/powerpoint/2010/main" val="118166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rgbClr val="CDCDCD"/>
            </a:gs>
            <a:gs pos="100000">
              <a:schemeClr val="bg1">
                <a:lumMod val="95000"/>
              </a:schemeClr>
            </a:gs>
            <a:gs pos="0">
              <a:schemeClr val="bg1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1002451"/>
            <a:ext cx="9144000" cy="3629874"/>
          </a:xfrm>
          <a:prstGeom prst="rect">
            <a:avLst/>
          </a:prstGeom>
          <a:gradFill flip="none" rotWithShape="1">
            <a:gsLst>
              <a:gs pos="33000">
                <a:schemeClr val="bg1">
                  <a:lumMod val="95000"/>
                </a:schemeClr>
              </a:gs>
              <a:gs pos="65000">
                <a:schemeClr val="bg1">
                  <a:lumMod val="95000"/>
                </a:schemeClr>
              </a:gs>
              <a:gs pos="2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0" b="21472"/>
          <a:stretch/>
        </p:blipFill>
        <p:spPr>
          <a:xfrm>
            <a:off x="40652" y="2744631"/>
            <a:ext cx="2880348" cy="18146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Пятно 1 16"/>
          <p:cNvSpPr/>
          <p:nvPr/>
        </p:nvSpPr>
        <p:spPr>
          <a:xfrm>
            <a:off x="3567021" y="1865861"/>
            <a:ext cx="288036" cy="287997"/>
          </a:xfrm>
          <a:prstGeom prst="irregularSeal1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ятно 1 14"/>
          <p:cNvSpPr/>
          <p:nvPr/>
        </p:nvSpPr>
        <p:spPr>
          <a:xfrm>
            <a:off x="8209237" y="1337199"/>
            <a:ext cx="287944" cy="287997"/>
          </a:xfrm>
          <a:prstGeom prst="irregularSeal1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ятно 1 13"/>
          <p:cNvSpPr/>
          <p:nvPr/>
        </p:nvSpPr>
        <p:spPr>
          <a:xfrm>
            <a:off x="7055052" y="1780944"/>
            <a:ext cx="287945" cy="287997"/>
          </a:xfrm>
          <a:prstGeom prst="irregularSeal1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5894885" y="2121996"/>
            <a:ext cx="288036" cy="287997"/>
          </a:xfrm>
          <a:prstGeom prst="irregularSeal1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4728825" y="2009860"/>
            <a:ext cx="288036" cy="287997"/>
          </a:xfrm>
          <a:prstGeom prst="irregularSeal1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ятно 1 18"/>
          <p:cNvSpPr/>
          <p:nvPr/>
        </p:nvSpPr>
        <p:spPr>
          <a:xfrm>
            <a:off x="3542915" y="4084567"/>
            <a:ext cx="180000" cy="180000"/>
          </a:xfrm>
          <a:prstGeom prst="irregularSeal1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91989785"/>
              </p:ext>
            </p:extLst>
          </p:nvPr>
        </p:nvGraphicFramePr>
        <p:xfrm>
          <a:off x="2992582" y="1077752"/>
          <a:ext cx="6151418" cy="3529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771791835"/>
              </p:ext>
            </p:extLst>
          </p:nvPr>
        </p:nvGraphicFramePr>
        <p:xfrm>
          <a:off x="2909455" y="1128156"/>
          <a:ext cx="6181106" cy="3469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795" name="Заголовок 1">
            <a:extLst>
              <a:ext uri="{FF2B5EF4-FFF2-40B4-BE49-F238E27FC236}">
                <a16:creationId xmlns="" xmlns:a16="http://schemas.microsoft.com/office/drawing/2014/main" id="{6B8BC1A9-0473-4613-A8E8-A7907A523FA4}"/>
              </a:ext>
            </a:extLst>
          </p:cNvPr>
          <p:cNvSpPr txBox="1">
            <a:spLocks/>
          </p:cNvSpPr>
          <p:nvPr/>
        </p:nvSpPr>
        <p:spPr bwMode="auto">
          <a:xfrm>
            <a:off x="2082798" y="76611"/>
            <a:ext cx="6719311" cy="88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defRPr sz="2600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200" dirty="0">
                <a:solidFill>
                  <a:prstClr val="white"/>
                </a:solidFill>
                <a:cs typeface="Arial" panose="020B0604020202020204" pitchFamily="34" charset="0"/>
              </a:rPr>
              <a:t>Ежегодное выявление потребности в ремонте по результатам </a:t>
            </a:r>
            <a:r>
              <a:rPr lang="ru-RU" altLang="ru-RU" sz="2200" dirty="0" smtClean="0">
                <a:solidFill>
                  <a:prstClr val="white"/>
                </a:solidFill>
                <a:cs typeface="Arial" panose="020B0604020202020204" pitchFamily="34" charset="0"/>
              </a:rPr>
              <a:t>ВТД и </a:t>
            </a:r>
            <a:r>
              <a:rPr lang="ru-RU" altLang="ru-RU" sz="2200" dirty="0">
                <a:solidFill>
                  <a:prstClr val="white"/>
                </a:solidFill>
                <a:cs typeface="Arial" panose="020B0604020202020204" pitchFamily="34" charset="0"/>
              </a:rPr>
              <a:t>объем выполнения ремонта ЛЧ МГ 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393374" y="2367630"/>
            <a:ext cx="635329" cy="26719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3 093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4572000" y="2400636"/>
            <a:ext cx="635329" cy="26719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3 002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5716982" y="2529763"/>
            <a:ext cx="635329" cy="26719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2 614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6872849" y="2181584"/>
            <a:ext cx="635329" cy="26719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3 647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8028715" y="2267677"/>
            <a:ext cx="635329" cy="26719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3 386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7" name="Picture 7" descr="C:\Станок\Испытания на базе Газпром транзгаз Чайковский\Ресурсные испытания\2012\Фото\2.2.jpg">
            <a:extLst>
              <a:ext uri="{FF2B5EF4-FFF2-40B4-BE49-F238E27FC236}">
                <a16:creationId xmlns="" xmlns:a16="http://schemas.microsoft.com/office/drawing/2014/main" id="{D0FCFBD9-6A98-4D12-AA63-060722069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3" y="1066800"/>
            <a:ext cx="2880347" cy="163300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74412" y="2404067"/>
            <a:ext cx="2559727" cy="261610"/>
          </a:xfrm>
          <a:prstGeom prst="rect">
            <a:avLst/>
          </a:prstGeom>
          <a:solidFill>
            <a:schemeClr val="bg1">
              <a:alpha val="65000"/>
            </a:schemeClr>
          </a:solidFill>
          <a:effectLst>
            <a:softEdge rad="508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1100" b="1">
                <a:solidFill>
                  <a:srgbClr val="002060"/>
                </a:solidFill>
                <a:latin typeface="Arial Narrow" panose="020B0606020202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cs typeface="Arial" panose="020B0604020202020204" pitchFamily="34" charset="0"/>
              </a:rPr>
              <a:t>Дефект КРН на фоне мех. повреждения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10029" y="2744631"/>
            <a:ext cx="1324110" cy="261610"/>
          </a:xfrm>
          <a:prstGeom prst="rect">
            <a:avLst/>
          </a:prstGeom>
          <a:solidFill>
            <a:schemeClr val="bg1">
              <a:alpha val="55000"/>
            </a:schemeClr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Язвенная коррозия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961045" y="4617419"/>
            <a:ext cx="710789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О готовности объектов транспорта и подземного хранения газа ПАО «Газпром» к прохождению периода пиковых нагрузок </a:t>
            </a:r>
            <a:r>
              <a:rPr lang="ru-RU" sz="1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           в </a:t>
            </a:r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конце 2018 – начале 2019 года и мерах, необходимых для обеспечения в долгосрочной перспективе бесперебойного газоснабжения потребителей в зимний период</a:t>
            </a:r>
          </a:p>
        </p:txBody>
      </p:sp>
    </p:spTree>
    <p:extLst>
      <p:ext uri="{BB962C8B-B14F-4D97-AF65-F5344CB8AC3E}">
        <p14:creationId xmlns:p14="http://schemas.microsoft.com/office/powerpoint/2010/main" val="278144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rgbClr val="CDCDCD"/>
            </a:gs>
            <a:gs pos="100000">
              <a:schemeClr val="bg1">
                <a:lumMod val="95000"/>
              </a:schemeClr>
            </a:gs>
            <a:gs pos="0">
              <a:schemeClr val="bg1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002451"/>
            <a:ext cx="9144000" cy="3629874"/>
          </a:xfrm>
          <a:prstGeom prst="rect">
            <a:avLst/>
          </a:prstGeom>
          <a:gradFill flip="none" rotWithShape="1">
            <a:gsLst>
              <a:gs pos="33000">
                <a:schemeClr val="bg1">
                  <a:lumMod val="95000"/>
                </a:schemeClr>
              </a:gs>
              <a:gs pos="65000">
                <a:schemeClr val="bg1">
                  <a:lumMod val="95000"/>
                </a:schemeClr>
              </a:gs>
              <a:gs pos="2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0756" y="364066"/>
            <a:ext cx="6816347" cy="620183"/>
          </a:xfrm>
        </p:spPr>
        <p:txBody>
          <a:bodyPr/>
          <a:lstStyle/>
          <a:p>
            <a:pPr eaLnBrk="0" hangingPunct="0">
              <a:lnSpc>
                <a:spcPct val="90000"/>
              </a:lnSpc>
              <a:defRPr/>
            </a:pPr>
            <a:r>
              <a:rPr lang="ru-RU" sz="2200" kern="0" dirty="0" smtClean="0">
                <a:solidFill>
                  <a:srgbClr val="FFFFFF"/>
                </a:solidFill>
                <a:latin typeface="Arial Narrow"/>
              </a:rPr>
              <a:t>Выполнение работ по подготовке </a:t>
            </a:r>
            <a:r>
              <a:rPr lang="ru-RU" sz="2200" kern="0" dirty="0">
                <a:solidFill>
                  <a:srgbClr val="FFFFFF"/>
                </a:solidFill>
                <a:latin typeface="Arial Narrow"/>
              </a:rPr>
              <a:t>линейной части МГ </a:t>
            </a:r>
            <a:r>
              <a:rPr lang="ru-RU" sz="2200" kern="0" dirty="0" smtClean="0">
                <a:solidFill>
                  <a:srgbClr val="FFFFFF"/>
                </a:solidFill>
                <a:latin typeface="Arial Narrow"/>
              </a:rPr>
              <a:t/>
            </a:r>
            <a:br>
              <a:rPr lang="ru-RU" sz="2200" kern="0" dirty="0" smtClean="0">
                <a:solidFill>
                  <a:srgbClr val="FFFFFF"/>
                </a:solidFill>
                <a:latin typeface="Arial Narrow"/>
              </a:rPr>
            </a:br>
            <a:r>
              <a:rPr lang="ru-RU" sz="2200" kern="0" dirty="0" smtClean="0">
                <a:solidFill>
                  <a:srgbClr val="FFFFFF"/>
                </a:solidFill>
                <a:latin typeface="Arial Narrow"/>
              </a:rPr>
              <a:t>к прохождению ОЗП 2018-2019 года</a:t>
            </a:r>
            <a:endParaRPr lang="ru-RU" sz="2200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96" y="1066337"/>
            <a:ext cx="1872000" cy="167870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96" y="2817388"/>
            <a:ext cx="1872000" cy="169831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236358"/>
              </p:ext>
            </p:extLst>
          </p:nvPr>
        </p:nvGraphicFramePr>
        <p:xfrm>
          <a:off x="1981519" y="1059179"/>
          <a:ext cx="7087417" cy="3456521"/>
        </p:xfrm>
        <a:graphic>
          <a:graphicData uri="http://schemas.openxmlformats.org/drawingml/2006/table">
            <a:tbl>
              <a:tblPr/>
              <a:tblGrid>
                <a:gridCol w="1767521"/>
                <a:gridCol w="1722120"/>
                <a:gridCol w="1906858"/>
                <a:gridCol w="1690918"/>
              </a:tblGrid>
              <a:tr h="9242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Виды работ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0">
                          <a:srgbClr val="0070C0">
                            <a:alpha val="50000"/>
                          </a:srgbClr>
                        </a:gs>
                        <a:gs pos="50000">
                          <a:srgbClr val="0070C0"/>
                        </a:gs>
                        <a:gs pos="90000">
                          <a:srgbClr val="0070C0">
                            <a:alpha val="5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План КР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 месяцев 2018 г.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0">
                          <a:schemeClr val="accent5">
                            <a:lumMod val="75000"/>
                            <a:alpha val="50000"/>
                          </a:schemeClr>
                        </a:gs>
                        <a:gs pos="50000">
                          <a:schemeClr val="accent5">
                            <a:lumMod val="75000"/>
                          </a:schemeClr>
                        </a:gs>
                        <a:gs pos="90000">
                          <a:schemeClr val="accent5">
                            <a:lumMod val="75000"/>
                            <a:alpha val="5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Ожидаемое </a:t>
                      </a:r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выполнение 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плана КР за 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 месяцев 2018 г.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0">
                          <a:srgbClr val="00B050">
                            <a:alpha val="50000"/>
                          </a:srgbClr>
                        </a:gs>
                        <a:gs pos="50000">
                          <a:srgbClr val="00B050"/>
                        </a:gs>
                        <a:gs pos="90000">
                          <a:srgbClr val="00B050">
                            <a:alpha val="5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Годовой план КР 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2018 г.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0">
                          <a:schemeClr val="accent4">
                            <a:lumMod val="75000"/>
                            <a:alpha val="50000"/>
                          </a:schemeClr>
                        </a:gs>
                        <a:gs pos="50000">
                          <a:schemeClr val="accent4">
                            <a:lumMod val="75000"/>
                          </a:schemeClr>
                        </a:gs>
                        <a:gs pos="90000">
                          <a:schemeClr val="accent4">
                            <a:lumMod val="75000"/>
                            <a:alpha val="5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2158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Капитальный ремонт газопроводов, км</a:t>
                      </a:r>
                    </a:p>
                  </a:txBody>
                  <a:tcPr marL="72000" marR="72000" marT="7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579,4 км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593,4 км</a:t>
                      </a:r>
                      <a:br>
                        <a:rPr lang="ru-RU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(102%)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741,8 км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163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Капитальный ремонт подводных переходов, нитка.</a:t>
                      </a:r>
                    </a:p>
                  </a:txBody>
                  <a:tcPr marL="72000" marR="72000" marT="7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21 нитка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21 нитка</a:t>
                      </a:r>
                      <a:br>
                        <a:rPr lang="ru-RU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(100%)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51 нитка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E7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961045" y="4617419"/>
            <a:ext cx="710789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О готовности объектов транспорта и подземного хранения газа ПАО «Газпром» к прохождению периода пиковых нагрузок </a:t>
            </a:r>
            <a:r>
              <a:rPr lang="ru-RU" sz="1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           в </a:t>
            </a:r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конце 2018 – начале 2019 года и мерах, необходимых для обеспечения в долгосрочной перспективе бесперебойного газоснабжения потребителей в зимний период</a:t>
            </a:r>
          </a:p>
        </p:txBody>
      </p:sp>
    </p:spTree>
    <p:extLst>
      <p:ext uri="{BB962C8B-B14F-4D97-AF65-F5344CB8AC3E}">
        <p14:creationId xmlns:p14="http://schemas.microsoft.com/office/powerpoint/2010/main" val="64096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D1D1D1"/>
            </a:gs>
            <a:gs pos="0">
              <a:schemeClr val="bg1">
                <a:lumMod val="75000"/>
              </a:schemeClr>
            </a:gs>
            <a:gs pos="100000">
              <a:schemeClr val="bg1">
                <a:lumMod val="9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1002451"/>
            <a:ext cx="9144000" cy="3629874"/>
          </a:xfrm>
          <a:prstGeom prst="rect">
            <a:avLst/>
          </a:prstGeom>
          <a:gradFill flip="none" rotWithShape="1">
            <a:gsLst>
              <a:gs pos="33000">
                <a:schemeClr val="bg1">
                  <a:lumMod val="95000"/>
                </a:schemeClr>
              </a:gs>
              <a:gs pos="65000">
                <a:schemeClr val="bg1">
                  <a:lumMod val="95000"/>
                </a:schemeClr>
              </a:gs>
              <a:gs pos="2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42" name="Скругленный прямоугольник 31"/>
          <p:cNvSpPr>
            <a:spLocks noChangeArrowheads="1"/>
          </p:cNvSpPr>
          <p:nvPr/>
        </p:nvSpPr>
        <p:spPr bwMode="auto">
          <a:xfrm>
            <a:off x="9605963" y="4159250"/>
            <a:ext cx="2033587" cy="1857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>
              <a:solidFill>
                <a:srgbClr val="FFFFFF"/>
              </a:solidFill>
              <a:latin typeface="Helvetica" pitchFamily="34" charset="0"/>
              <a:ea typeface="Arial Narrow" pitchFamily="34" charset="0"/>
              <a:cs typeface="Helvetica" pitchFamily="34" charset="0"/>
              <a:sym typeface="Arial Narrow" pitchFamily="34" charset="0"/>
            </a:endParaRPr>
          </a:p>
        </p:txBody>
      </p:sp>
      <p:sp>
        <p:nvSpPr>
          <p:cNvPr id="10243" name="TextBox 27"/>
          <p:cNvSpPr txBox="1">
            <a:spLocks noChangeArrowheads="1"/>
          </p:cNvSpPr>
          <p:nvPr/>
        </p:nvSpPr>
        <p:spPr bwMode="auto">
          <a:xfrm>
            <a:off x="1976956" y="233010"/>
            <a:ext cx="709197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spcBef>
                <a:spcPct val="20000"/>
              </a:spcBef>
              <a:buFont typeface="Arial" charset="0"/>
              <a:defRPr sz="2400" b="1">
                <a:solidFill>
                  <a:schemeClr val="bg1"/>
                </a:solidFill>
                <a:latin typeface="Arial Narrow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l" fontAlgn="base">
              <a:spcBef>
                <a:spcPts val="0"/>
              </a:spcBef>
              <a:spcAft>
                <a:spcPct val="0"/>
              </a:spcAft>
            </a:pPr>
            <a:r>
              <a:rPr lang="ru-RU" altLang="ru-RU" sz="2200" b="0" dirty="0" smtClean="0">
                <a:solidFill>
                  <a:prstClr val="white"/>
                </a:solidFill>
                <a:sym typeface="Arial Narrow" pitchFamily="34" charset="0"/>
              </a:rPr>
              <a:t>Динамика корректировок затрат по статье </a:t>
            </a:r>
            <a:endParaRPr lang="ru-RU" altLang="ru-RU" sz="2200" b="0" dirty="0">
              <a:solidFill>
                <a:prstClr val="white"/>
              </a:solidFill>
              <a:sym typeface="Arial Narrow" pitchFamily="34" charset="0"/>
            </a:endParaRPr>
          </a:p>
          <a:p>
            <a:pPr algn="l" fontAlgn="base">
              <a:spcBef>
                <a:spcPts val="0"/>
              </a:spcBef>
              <a:spcAft>
                <a:spcPct val="0"/>
              </a:spcAft>
            </a:pPr>
            <a:r>
              <a:rPr lang="ru-RU" altLang="ru-RU" sz="2200" b="0" dirty="0" smtClean="0">
                <a:solidFill>
                  <a:prstClr val="white"/>
                </a:solidFill>
                <a:sym typeface="Arial Narrow" pitchFamily="34" charset="0"/>
              </a:rPr>
              <a:t>«</a:t>
            </a:r>
            <a:r>
              <a:rPr lang="ru-RU" altLang="ru-RU" sz="2200" b="0" dirty="0">
                <a:solidFill>
                  <a:prstClr val="white"/>
                </a:solidFill>
                <a:sym typeface="Arial Narrow" pitchFamily="34" charset="0"/>
              </a:rPr>
              <a:t>В</a:t>
            </a:r>
            <a:r>
              <a:rPr lang="ru-RU" altLang="ru-RU" sz="2200" b="0" dirty="0" smtClean="0">
                <a:solidFill>
                  <a:prstClr val="white"/>
                </a:solidFill>
                <a:sym typeface="Arial Narrow" pitchFamily="34" charset="0"/>
              </a:rPr>
              <a:t>спомогательные материалы» по кварталам</a:t>
            </a:r>
            <a:endParaRPr lang="ru-RU" altLang="ru-RU" sz="2200" b="0" dirty="0">
              <a:solidFill>
                <a:prstClr val="white"/>
              </a:solidFill>
              <a:sym typeface="Arial Narrow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67893063"/>
              </p:ext>
            </p:extLst>
          </p:nvPr>
        </p:nvGraphicFramePr>
        <p:xfrm>
          <a:off x="-1" y="1054302"/>
          <a:ext cx="9144001" cy="3577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3083300" y="2942405"/>
            <a:ext cx="93133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2"/>
          <p:cNvSpPr txBox="1"/>
          <p:nvPr/>
        </p:nvSpPr>
        <p:spPr>
          <a:xfrm>
            <a:off x="3038475" y="2634553"/>
            <a:ext cx="1060825" cy="24271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+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509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млн руб.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136636" y="2530419"/>
            <a:ext cx="931334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"/>
          <p:cNvSpPr txBox="1"/>
          <p:nvPr/>
        </p:nvSpPr>
        <p:spPr>
          <a:xfrm>
            <a:off x="4099300" y="2240788"/>
            <a:ext cx="1053336" cy="24271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+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653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млн руб.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6380336" y="2082287"/>
            <a:ext cx="2688599" cy="15899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1 926 </a:t>
            </a:r>
            <a:r>
              <a:rPr lang="ru-RU" sz="1800" b="1" dirty="0">
                <a:solidFill>
                  <a:srgbClr val="0070C0"/>
                </a:solidFill>
                <a:latin typeface="Arial Narrow" panose="020B0606020202030204" pitchFamily="34" charset="0"/>
              </a:rPr>
              <a:t>млн </a:t>
            </a:r>
            <a:r>
              <a:rPr lang="ru-RU" sz="1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руб.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– составило увеличение лимитов затрат по статье «Вспомогательные материалы» в 2018 г.</a:t>
            </a: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042168" y="3267106"/>
            <a:ext cx="931334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"/>
          <p:cNvSpPr txBox="1"/>
          <p:nvPr/>
        </p:nvSpPr>
        <p:spPr>
          <a:xfrm>
            <a:off x="1961045" y="3018748"/>
            <a:ext cx="1054790" cy="24271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+420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млн руб.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221601" y="2021304"/>
            <a:ext cx="931334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"/>
          <p:cNvSpPr txBox="1"/>
          <p:nvPr/>
        </p:nvSpPr>
        <p:spPr>
          <a:xfrm>
            <a:off x="5152636" y="1778592"/>
            <a:ext cx="1042632" cy="24271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+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344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млн руб.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61045" y="4617419"/>
            <a:ext cx="710789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О готовности объектов транспорта и подземного хранения газа ПАО «Газпром» к прохождению периода пиковых нагрузок </a:t>
            </a:r>
            <a:r>
              <a:rPr lang="ru-RU" sz="1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           в </a:t>
            </a:r>
            <a:r>
              <a:rPr lang="ru-RU" sz="1000" dirty="0">
                <a:solidFill>
                  <a:schemeClr val="bg1"/>
                </a:solidFill>
                <a:latin typeface="Arial Narrow" panose="020B0606020202030204" pitchFamily="34" charset="0"/>
              </a:rPr>
              <a:t>конце 2018 – начале 2019 года и мерах, необходимых для обеспечения в долгосрочной перспективе бесперебойного газоснабжения потребителей в зимний период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69802" y="1047539"/>
            <a:ext cx="6451211" cy="42527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Затраты по статье «Вспомогательные материалы», млн руб.</a:t>
            </a:r>
            <a:endParaRPr lang="ru-RU" sz="1200" cap="all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265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200" b="1" dirty="0" smtClean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52060</TotalTime>
  <Words>2459</Words>
  <Application>Microsoft Office PowerPoint</Application>
  <PresentationFormat>Экран (16:9)</PresentationFormat>
  <Paragraphs>492</Paragraphs>
  <Slides>19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19</vt:i4>
      </vt:variant>
    </vt:vector>
  </HeadingPairs>
  <TitlesOfParts>
    <vt:vector size="31" baseType="lpstr">
      <vt:lpstr>3_Тема Office</vt:lpstr>
      <vt:lpstr>4_Тема Office</vt:lpstr>
      <vt:lpstr>2_Тема Office</vt:lpstr>
      <vt:lpstr>1_Тема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Презентация PowerPoint</vt:lpstr>
      <vt:lpstr>Основные задачи и результаты подготовки объектов транспорта и подземного хранения газа к ОЗП 2018/2019</vt:lpstr>
      <vt:lpstr>Выполнение комплексов ППР в 2018 году </vt:lpstr>
      <vt:lpstr>Уровень аварийности линейной части МГ</vt:lpstr>
      <vt:lpstr>Аварии на линейной части МГ в 2018 году</vt:lpstr>
      <vt:lpstr>Работы по диагностическому обследованию  линейной части МГ</vt:lpstr>
      <vt:lpstr>Презентация PowerPoint</vt:lpstr>
      <vt:lpstr>Выполнение работ по подготовке линейной части МГ  к прохождению ОЗП 2018-2019 года</vt:lpstr>
      <vt:lpstr>Презентация PowerPoint</vt:lpstr>
      <vt:lpstr>Наработка и ремонты ГПА </vt:lpstr>
      <vt:lpstr>Взаимодействие с АО «СОГАЗ» по АВР ГТД. Восстановление оборотного фонда ГТД</vt:lpstr>
      <vt:lpstr>Состояние ГПА и ГТД к ОЗП 2018/2019 гг.  </vt:lpstr>
      <vt:lpstr>Эксплуатация  ГПА на КС «Портовая»</vt:lpstr>
      <vt:lpstr>Ввод в эксплуатацию новых газотранспортных мощностей  СМГ «Бованенково-Ухта» в 2018 г. </vt:lpstr>
      <vt:lpstr>Задачи и планы по подготовке объектов  подземного хранения газа к ОЗП 2018/2019 </vt:lpstr>
      <vt:lpstr>Вопросы в работе объектов ПХГ за рубежом</vt:lpstr>
      <vt:lpstr>Презентация PowerPoint</vt:lpstr>
      <vt:lpstr>Ввод объектов в ОсОО «Газпром Кыргызстан»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</dc:creator>
  <cp:lastModifiedBy>Рябчук Владислав Геннадьевич</cp:lastModifiedBy>
  <cp:revision>3162</cp:revision>
  <cp:lastPrinted>2018-11-19T08:26:20Z</cp:lastPrinted>
  <dcterms:created xsi:type="dcterms:W3CDTF">2016-02-05T10:31:15Z</dcterms:created>
  <dcterms:modified xsi:type="dcterms:W3CDTF">2018-12-03T11:10:13Z</dcterms:modified>
</cp:coreProperties>
</file>