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65" r:id="rId2"/>
    <p:sldId id="268" r:id="rId3"/>
    <p:sldId id="266" r:id="rId4"/>
    <p:sldId id="267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309" r:id="rId13"/>
    <p:sldId id="310" r:id="rId14"/>
    <p:sldId id="276" r:id="rId15"/>
    <p:sldId id="277" r:id="rId16"/>
    <p:sldId id="278" r:id="rId17"/>
    <p:sldId id="279" r:id="rId18"/>
    <p:sldId id="280" r:id="rId19"/>
    <p:sldId id="281" r:id="rId20"/>
    <p:sldId id="287" r:id="rId21"/>
    <p:sldId id="282" r:id="rId22"/>
    <p:sldId id="283" r:id="rId23"/>
    <p:sldId id="284" r:id="rId24"/>
    <p:sldId id="285" r:id="rId25"/>
    <p:sldId id="286" r:id="rId26"/>
    <p:sldId id="288" r:id="rId27"/>
    <p:sldId id="292" r:id="rId28"/>
    <p:sldId id="291" r:id="rId29"/>
    <p:sldId id="290" r:id="rId30"/>
    <p:sldId id="293" r:id="rId31"/>
    <p:sldId id="294" r:id="rId32"/>
    <p:sldId id="295" r:id="rId33"/>
    <p:sldId id="296" r:id="rId34"/>
    <p:sldId id="297" r:id="rId35"/>
    <p:sldId id="300" r:id="rId36"/>
    <p:sldId id="301" r:id="rId37"/>
    <p:sldId id="302" r:id="rId38"/>
    <p:sldId id="303" r:id="rId39"/>
    <p:sldId id="304" r:id="rId40"/>
    <p:sldId id="305" r:id="rId41"/>
    <p:sldId id="306" r:id="rId42"/>
    <p:sldId id="307" r:id="rId4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78E4"/>
    <a:srgbClr val="1004FC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134" autoAdjust="0"/>
    <p:restoredTop sz="94660"/>
  </p:normalViewPr>
  <p:slideViewPr>
    <p:cSldViewPr snapToGrid="0">
      <p:cViewPr varScale="1">
        <p:scale>
          <a:sx n="88" d="100"/>
          <a:sy n="8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4.4414441768043871E-2"/>
          <c:y val="4.2477352511535754E-2"/>
          <c:w val="0.69909020369883301"/>
          <c:h val="0.86167702426567305"/>
        </c:manualLayout>
      </c:layout>
      <c:lineChart>
        <c:grouping val="standard"/>
        <c:varyColors val="0"/>
        <c:ser>
          <c:idx val="1"/>
          <c:order val="0"/>
          <c:tx>
            <c:v>Мутность на входе в процесс(NTU)</c:v>
          </c:tx>
          <c:marker>
            <c:symbol val="none"/>
          </c:marker>
          <c:cat>
            <c:strRef>
              <c:f>Лист1!$D$3:$O$3</c:f>
              <c:strCache>
                <c:ptCount val="12"/>
                <c:pt idx="0">
                  <c:v>янв.</c:v>
                </c:pt>
                <c:pt idx="1">
                  <c:v>фев</c:v>
                </c:pt>
                <c:pt idx="2">
                  <c:v>мар</c:v>
                </c:pt>
                <c:pt idx="3">
                  <c:v>апр</c:v>
                </c:pt>
                <c:pt idx="4">
                  <c:v>май</c:v>
                </c:pt>
                <c:pt idx="5">
                  <c:v>июн</c:v>
                </c:pt>
                <c:pt idx="6">
                  <c:v>июл</c:v>
                </c:pt>
                <c:pt idx="7">
                  <c:v>авг</c:v>
                </c:pt>
                <c:pt idx="8">
                  <c:v>сен</c:v>
                </c:pt>
                <c:pt idx="9">
                  <c:v>окт</c:v>
                </c:pt>
                <c:pt idx="10">
                  <c:v>ноя</c:v>
                </c:pt>
                <c:pt idx="11">
                  <c:v>дек</c:v>
                </c:pt>
              </c:strCache>
            </c:strRef>
          </c:cat>
          <c:val>
            <c:numRef>
              <c:f>Лист1!$D$5:$O$5</c:f>
              <c:numCache>
                <c:formatCode>General</c:formatCode>
                <c:ptCount val="12"/>
                <c:pt idx="0">
                  <c:v>7.7586206896551797</c:v>
                </c:pt>
                <c:pt idx="1">
                  <c:v>13.103448275862076</c:v>
                </c:pt>
                <c:pt idx="2">
                  <c:v>9.6551724137931032</c:v>
                </c:pt>
                <c:pt idx="3">
                  <c:v>23.53448275862069</c:v>
                </c:pt>
                <c:pt idx="4">
                  <c:v>22.413793103448278</c:v>
                </c:pt>
                <c:pt idx="5">
                  <c:v>36.896551724137986</c:v>
                </c:pt>
                <c:pt idx="6">
                  <c:v>22.413793103448278</c:v>
                </c:pt>
                <c:pt idx="7">
                  <c:v>13.706896551724157</c:v>
                </c:pt>
                <c:pt idx="8">
                  <c:v>12.241379310344808</c:v>
                </c:pt>
                <c:pt idx="9">
                  <c:v>5.1724137931034484</c:v>
                </c:pt>
                <c:pt idx="10">
                  <c:v>7.3275862068965329</c:v>
                </c:pt>
                <c:pt idx="11">
                  <c:v>3.4482758620689657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7BD7-4AFB-A198-2764F5463EF6}"/>
            </c:ext>
          </c:extLst>
        </c:ser>
        <c:ser>
          <c:idx val="0"/>
          <c:order val="1"/>
          <c:tx>
            <c:v>Мутность на выходе УФ (NTU)</c:v>
          </c:tx>
          <c:marker>
            <c:symbol val="none"/>
          </c:marker>
          <c:cat>
            <c:strRef>
              <c:f>Лист1!$D$3:$O$3</c:f>
              <c:strCache>
                <c:ptCount val="12"/>
                <c:pt idx="0">
                  <c:v>янв.</c:v>
                </c:pt>
                <c:pt idx="1">
                  <c:v>фев</c:v>
                </c:pt>
                <c:pt idx="2">
                  <c:v>мар</c:v>
                </c:pt>
                <c:pt idx="3">
                  <c:v>апр</c:v>
                </c:pt>
                <c:pt idx="4">
                  <c:v>май</c:v>
                </c:pt>
                <c:pt idx="5">
                  <c:v>июн</c:v>
                </c:pt>
                <c:pt idx="6">
                  <c:v>июл</c:v>
                </c:pt>
                <c:pt idx="7">
                  <c:v>авг</c:v>
                </c:pt>
                <c:pt idx="8">
                  <c:v>сен</c:v>
                </c:pt>
                <c:pt idx="9">
                  <c:v>окт</c:v>
                </c:pt>
                <c:pt idx="10">
                  <c:v>ноя</c:v>
                </c:pt>
                <c:pt idx="11">
                  <c:v>дек</c:v>
                </c:pt>
              </c:strCache>
            </c:strRef>
          </c:cat>
          <c:val>
            <c:numRef>
              <c:f>Лист1!$D$7:$O$7</c:f>
              <c:numCache>
                <c:formatCode>General</c:formatCode>
                <c:ptCount val="12"/>
                <c:pt idx="0">
                  <c:v>0.33000000000000057</c:v>
                </c:pt>
                <c:pt idx="1">
                  <c:v>0.34100000000000041</c:v>
                </c:pt>
                <c:pt idx="2">
                  <c:v>0.38500000000000051</c:v>
                </c:pt>
                <c:pt idx="3">
                  <c:v>0.44000000000000022</c:v>
                </c:pt>
                <c:pt idx="4">
                  <c:v>0.55000000000000004</c:v>
                </c:pt>
                <c:pt idx="5">
                  <c:v>0.66000000000000114</c:v>
                </c:pt>
                <c:pt idx="6">
                  <c:v>0.60500000000000065</c:v>
                </c:pt>
                <c:pt idx="7">
                  <c:v>0.38500000000000051</c:v>
                </c:pt>
                <c:pt idx="8">
                  <c:v>0.35200000000000031</c:v>
                </c:pt>
                <c:pt idx="9">
                  <c:v>0.33000000000000057</c:v>
                </c:pt>
                <c:pt idx="10">
                  <c:v>0.35200000000000031</c:v>
                </c:pt>
                <c:pt idx="11">
                  <c:v>0.31900000000000051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7BD7-4AFB-A198-2764F5463E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10047736"/>
        <c:axId val="210048128"/>
      </c:lineChart>
      <c:catAx>
        <c:axId val="210047736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210048128"/>
        <c:crosses val="autoZero"/>
        <c:auto val="1"/>
        <c:lblAlgn val="ctr"/>
        <c:lblOffset val="100"/>
        <c:noMultiLvlLbl val="0"/>
      </c:catAx>
      <c:valAx>
        <c:axId val="210048128"/>
        <c:scaling>
          <c:orientation val="minMax"/>
          <c:max val="4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004773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372345340731464"/>
          <c:y val="0.14129838764037736"/>
          <c:w val="0.21381922090295791"/>
          <c:h val="0.71798167970899462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295BF9-00F7-455D-BBFC-AB6146581A45}" type="datetimeFigureOut">
              <a:rPr lang="ru-RU" smtClean="0"/>
              <a:t>27.02.2017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F8DB0-CA72-4CB3-A137-3320BAA78A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1374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4F8DB0-CA72-4CB3-A137-3320BAA78A56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03006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CC1BA-DECC-4F17-8500-AF075E47A522}" type="datetime1">
              <a:rPr lang="ru-RU" smtClean="0"/>
              <a:t>27.02.2017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683A7-F2FD-4283-9131-51793E122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1361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AB416-9737-4209-90B2-60AD38A60A3B}" type="datetime1">
              <a:rPr lang="ru-RU" smtClean="0"/>
              <a:t>27.02.2017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683A7-F2FD-4283-9131-51793E122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6526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588CB-F958-4D5B-9E5A-D530C62715BA}" type="datetime1">
              <a:rPr lang="ru-RU" smtClean="0"/>
              <a:t>27.02.2017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683A7-F2FD-4283-9131-51793E122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7995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75583-E952-4176-ADE0-5DC8BC3431E8}" type="datetime1">
              <a:rPr lang="ru-RU" smtClean="0"/>
              <a:t>27.02.2017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683A7-F2FD-4283-9131-51793E122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525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A429F-4E5D-4984-B8F0-3E628F6F8169}" type="datetime1">
              <a:rPr lang="ru-RU" smtClean="0"/>
              <a:t>27.02.2017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683A7-F2FD-4283-9131-51793E122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8531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0DF1A-A604-4EC2-BDEB-AA3ECC219291}" type="datetime1">
              <a:rPr lang="ru-RU" smtClean="0"/>
              <a:t>27.02.2017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683A7-F2FD-4283-9131-51793E122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0919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E8B71-6AFD-4AB4-8370-207A34403946}" type="datetime1">
              <a:rPr lang="ru-RU" smtClean="0"/>
              <a:t>27.02.2017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683A7-F2FD-4283-9131-51793E122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9434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C1125-72B6-4073-A51D-EF31F758BDE6}" type="datetime1">
              <a:rPr lang="ru-RU" smtClean="0"/>
              <a:t>27.02.2017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683A7-F2FD-4283-9131-51793E122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4521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D33F0-EF21-401F-A241-00F14C709202}" type="datetime1">
              <a:rPr lang="ru-RU" smtClean="0"/>
              <a:t>27.02.2017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683A7-F2FD-4283-9131-51793E122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0127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849B3-3213-4601-A5DF-492213D8E825}" type="datetime1">
              <a:rPr lang="ru-RU" smtClean="0"/>
              <a:t>27.02.2017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683A7-F2FD-4283-9131-51793E122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3310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8EAB3-733D-4263-9857-5CD3E2BB486E}" type="datetime1">
              <a:rPr lang="ru-RU" smtClean="0"/>
              <a:t>27.02.2017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683A7-F2FD-4283-9131-51793E122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6810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06EBE6-9EA8-4D62-B476-FD7CE3B17048}" type="datetime1">
              <a:rPr lang="ru-RU" smtClean="0"/>
              <a:t>27.02.2017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5683A7-F2FD-4283-9131-51793E12249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1496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chart" Target="../charts/char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png"/><Relationship Id="rId7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png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5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9.jpeg"/><Relationship Id="rId4" Type="http://schemas.openxmlformats.org/officeDocument/2006/relationships/image" Target="../media/image7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2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4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5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96.jpe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jpeg"/><Relationship Id="rId3" Type="http://schemas.openxmlformats.org/officeDocument/2006/relationships/image" Target="../media/image97.jpeg"/><Relationship Id="rId7" Type="http://schemas.openxmlformats.org/officeDocument/2006/relationships/image" Target="../media/image101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0.jpeg"/><Relationship Id="rId11" Type="http://schemas.openxmlformats.org/officeDocument/2006/relationships/image" Target="../media/image105.emf"/><Relationship Id="rId5" Type="http://schemas.openxmlformats.org/officeDocument/2006/relationships/image" Target="../media/image99.jpeg"/><Relationship Id="rId10" Type="http://schemas.openxmlformats.org/officeDocument/2006/relationships/image" Target="../media/image104.jpeg"/><Relationship Id="rId4" Type="http://schemas.openxmlformats.org/officeDocument/2006/relationships/image" Target="../media/image98.jpeg"/><Relationship Id="rId9" Type="http://schemas.openxmlformats.org/officeDocument/2006/relationships/image" Target="../media/image10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18" name="Rectangle 3"/>
          <p:cNvSpPr>
            <a:spLocks noChangeArrowheads="1"/>
          </p:cNvSpPr>
          <p:nvPr/>
        </p:nvSpPr>
        <p:spPr bwMode="auto">
          <a:xfrm>
            <a:off x="509159" y="5021411"/>
            <a:ext cx="10790959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000" dirty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г. Москва, </a:t>
            </a:r>
            <a:r>
              <a:rPr lang="en-US" altLang="ru-RU" sz="2000" dirty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3-</a:t>
            </a:r>
            <a:r>
              <a:rPr lang="ru-RU" altLang="ru-RU" sz="2000" dirty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 Хорошевская улица, дом 20</a:t>
            </a:r>
          </a:p>
          <a:p>
            <a:pPr algn="ctr"/>
            <a:r>
              <a:rPr lang="ru-RU" altLang="ru-RU" sz="2000" dirty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тел.: (495) 730-41-12, </a:t>
            </a:r>
            <a:r>
              <a:rPr lang="en-US" altLang="ru-RU" sz="2000" dirty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2000" dirty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факс: (495) 730-41-13</a:t>
            </a:r>
          </a:p>
          <a:p>
            <a:pPr algn="ctr"/>
            <a:r>
              <a:rPr lang="en-US" altLang="ru-RU" sz="2000" dirty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e-mail: info@tecon.ru</a:t>
            </a:r>
          </a:p>
          <a:p>
            <a:pPr algn="ctr"/>
            <a:r>
              <a:rPr lang="en-US" altLang="ru-RU" sz="2000" dirty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www.tecon.ru</a:t>
            </a:r>
            <a:r>
              <a:rPr lang="ru-RU" altLang="ru-RU" sz="2000" dirty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802" y="2832298"/>
            <a:ext cx="2945310" cy="196449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1493" y="2815749"/>
            <a:ext cx="2748625" cy="197937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897" y="2816670"/>
            <a:ext cx="4688032" cy="1995272"/>
          </a:xfrm>
          <a:prstGeom prst="rect">
            <a:avLst/>
          </a:prstGeom>
        </p:spPr>
      </p:pic>
      <p:pic>
        <p:nvPicPr>
          <p:cNvPr id="33" name="Picture 4" descr="well28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9159" y="4941601"/>
            <a:ext cx="10801350" cy="95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Прямоугольник 36"/>
          <p:cNvSpPr/>
          <p:nvPr/>
        </p:nvSpPr>
        <p:spPr>
          <a:xfrm>
            <a:off x="5993428" y="6839"/>
            <a:ext cx="6189130" cy="707886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Группа компаний «ТЕКОН»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582969" y="1541011"/>
            <a:ext cx="902606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altLang="ru-RU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altLang="ru-RU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 </a:t>
            </a:r>
            <a:r>
              <a:rPr lang="ru-RU" altLang="ru-RU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лет на рынке автоматизации</a:t>
            </a:r>
            <a:endParaRPr lang="ru-RU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74977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7488758" y="6839"/>
            <a:ext cx="4671665" cy="707886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ГК «ТЕКОН» сегодня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00015" y="1214422"/>
            <a:ext cx="26391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ru-RU" altLang="ru-RU" sz="2000" b="1" dirty="0">
                <a:solidFill>
                  <a:schemeClr val="accent5">
                    <a:lumMod val="50000"/>
                  </a:schemeClr>
                </a:solidFill>
                <a:latin typeface="+mn-lt"/>
                <a:ea typeface="Arial" charset="0"/>
              </a:rPr>
              <a:t>ГК «ТЕКОН» СЕГОДНЯ:</a:t>
            </a:r>
          </a:p>
        </p:txBody>
      </p:sp>
      <p:sp>
        <p:nvSpPr>
          <p:cNvPr id="9" name="TextBox 4"/>
          <p:cNvSpPr txBox="1">
            <a:spLocks noChangeArrowheads="1"/>
          </p:cNvSpPr>
          <p:nvPr/>
        </p:nvSpPr>
        <p:spPr bwMode="auto">
          <a:xfrm>
            <a:off x="234915" y="1889116"/>
            <a:ext cx="6930008" cy="4782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ru-RU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altLang="ru-RU" sz="1600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Более 1 000 сотрудников</a:t>
            </a:r>
          </a:p>
          <a:p>
            <a:pPr lvl="0">
              <a:buFont typeface="Arial" pitchFamily="34" charset="0"/>
              <a:buChar char="•"/>
            </a:pPr>
            <a:r>
              <a:rPr lang="ru-RU" altLang="ru-RU" sz="1600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 Более 18 000 м2 производственных площадей</a:t>
            </a:r>
          </a:p>
          <a:p>
            <a:pPr lvl="0">
              <a:buFont typeface="Arial" pitchFamily="34" charset="0"/>
              <a:buChar char="•"/>
            </a:pPr>
            <a:r>
              <a:rPr lang="ru-RU" altLang="ru-RU" sz="1600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 6 филиалов по России и СНГ</a:t>
            </a:r>
          </a:p>
          <a:p>
            <a:pPr lvl="0">
              <a:buFont typeface="Arial" pitchFamily="34" charset="0"/>
              <a:buChar char="•"/>
            </a:pPr>
            <a:r>
              <a:rPr lang="ru-RU" altLang="ru-RU" sz="1600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 Ежегодно свыше </a:t>
            </a:r>
            <a:r>
              <a:rPr lang="en-US" altLang="ru-RU" sz="1600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4</a:t>
            </a:r>
            <a:r>
              <a:rPr lang="ru-RU" altLang="ru-RU" sz="1600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0 000 производимых контроллерных плат</a:t>
            </a:r>
          </a:p>
          <a:p>
            <a:pPr lvl="0">
              <a:buFont typeface="Arial" pitchFamily="34" charset="0"/>
              <a:buChar char="•"/>
            </a:pPr>
            <a:r>
              <a:rPr lang="ru-RU" altLang="ru-RU" sz="1600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 Ежегодно более 100 выполняемых проектов по АСУ ТП и АСУ ЭТО</a:t>
            </a:r>
          </a:p>
          <a:p>
            <a:endParaRPr lang="ru-RU" altLang="ru-RU" sz="1600" dirty="0">
              <a:solidFill>
                <a:srgbClr val="002060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  <a:p>
            <a:r>
              <a:rPr lang="ru-RU" altLang="ru-RU" sz="1600" b="1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В области промышленной автоматизации ГК «ТЕКОН» ведет деятельность по 7-ми автономным направлениям:</a:t>
            </a:r>
          </a:p>
          <a:p>
            <a:pPr algn="ctr"/>
            <a:endParaRPr lang="ru-RU" altLang="ru-RU" sz="1600" b="1" dirty="0">
              <a:solidFill>
                <a:srgbClr val="002060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ru-RU" altLang="ru-RU" sz="1600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 Разработка микроэлектронных компонентов</a:t>
            </a:r>
          </a:p>
          <a:p>
            <a:pPr lvl="0">
              <a:buFont typeface="Arial" pitchFamily="34" charset="0"/>
              <a:buChar char="•"/>
            </a:pPr>
            <a:r>
              <a:rPr lang="ru-RU" altLang="ru-RU" sz="1600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 Разработка и производство микропроцессорной техники</a:t>
            </a:r>
          </a:p>
          <a:p>
            <a:pPr lvl="0">
              <a:buFont typeface="Arial" pitchFamily="34" charset="0"/>
              <a:buChar char="•"/>
            </a:pPr>
            <a:r>
              <a:rPr lang="ru-RU" altLang="ru-RU" sz="1600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 Разработка базового программного обеспечения</a:t>
            </a:r>
          </a:p>
          <a:p>
            <a:pPr lvl="0">
              <a:buFont typeface="Arial" pitchFamily="34" charset="0"/>
              <a:buChar char="•"/>
            </a:pPr>
            <a:r>
              <a:rPr lang="ru-RU" altLang="ru-RU" sz="1600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 Проектно-изыскательские работы</a:t>
            </a:r>
          </a:p>
          <a:p>
            <a:pPr lvl="0">
              <a:buFont typeface="Arial" pitchFamily="34" charset="0"/>
              <a:buChar char="•"/>
            </a:pPr>
            <a:r>
              <a:rPr lang="ru-RU" altLang="ru-RU" sz="1600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 Инжиниринг</a:t>
            </a:r>
          </a:p>
          <a:p>
            <a:pPr lvl="0">
              <a:buFont typeface="Arial" pitchFamily="34" charset="0"/>
              <a:buChar char="•"/>
            </a:pPr>
            <a:r>
              <a:rPr lang="ru-RU" altLang="ru-RU" sz="1600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 Монтаж и пуско-наладочные работы средств АСУ ТП и полевого уровня</a:t>
            </a:r>
          </a:p>
          <a:p>
            <a:pPr lvl="0">
              <a:buFont typeface="Arial" pitchFamily="34" charset="0"/>
              <a:buChar char="•"/>
            </a:pPr>
            <a:r>
              <a:rPr lang="ru-RU" altLang="ru-RU" sz="1600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 Производство технологических устройств промышленной автоматизации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ru-RU" altLang="ru-RU" sz="1400" dirty="0">
              <a:solidFill>
                <a:srgbClr val="3366FF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</p:txBody>
      </p:sp>
      <p:pic>
        <p:nvPicPr>
          <p:cNvPr id="10" name="Picture 9" descr="C:\Documents and Settings\hapalov\Рабочий стол\презентация_кошевой_11.07\здание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62975" y="1158872"/>
            <a:ext cx="3286125" cy="2215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62975" y="3449148"/>
            <a:ext cx="3286125" cy="29548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81840" y="1240706"/>
            <a:ext cx="2189159" cy="98478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</p:pic>
    </p:spTree>
    <p:extLst>
      <p:ext uri="{BB962C8B-B14F-4D97-AF65-F5344CB8AC3E}">
        <p14:creationId xmlns:p14="http://schemas.microsoft.com/office/powerpoint/2010/main" val="35055688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410014" y="6835"/>
            <a:ext cx="6781986" cy="707886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Бизнес-структура ГК «ТЕКОН»</a:t>
            </a:r>
          </a:p>
        </p:txBody>
      </p:sp>
      <p:sp>
        <p:nvSpPr>
          <p:cNvPr id="7" name="Прямоугольник: багетная рамка 6"/>
          <p:cNvSpPr/>
          <p:nvPr/>
        </p:nvSpPr>
        <p:spPr>
          <a:xfrm>
            <a:off x="4423861" y="3100039"/>
            <a:ext cx="3350548" cy="1215483"/>
          </a:xfrm>
          <a:prstGeom prst="bevel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00B0F0"/>
            </a:solidFill>
          </a:ln>
          <a:effectLst>
            <a:glow rad="101600">
              <a:schemeClr val="accent5">
                <a:lumMod val="50000"/>
                <a:alpha val="6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n w="10160">
                  <a:solidFill>
                    <a:schemeClr val="accent5">
                      <a:lumMod val="5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Управляющая компания</a:t>
            </a:r>
          </a:p>
        </p:txBody>
      </p:sp>
      <p:sp>
        <p:nvSpPr>
          <p:cNvPr id="9" name="Прямоугольник: багетная рамка 8"/>
          <p:cNvSpPr/>
          <p:nvPr/>
        </p:nvSpPr>
        <p:spPr>
          <a:xfrm>
            <a:off x="348356" y="2736676"/>
            <a:ext cx="3134571" cy="1042416"/>
          </a:xfrm>
          <a:prstGeom prst="bevel">
            <a:avLst/>
          </a:prstGeom>
          <a:gradFill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</a:gradFill>
          <a:effectLst>
            <a:glow rad="101600">
              <a:schemeClr val="accent5">
                <a:lumMod val="50000"/>
                <a:alpha val="6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b="1" dirty="0" err="1">
                <a:solidFill>
                  <a:schemeClr val="bg1"/>
                </a:solidFill>
                <a:latin typeface="Calibri" panose="020F0502020204030204" pitchFamily="34" charset="0"/>
              </a:rPr>
              <a:t>ТеконАвтоматика</a:t>
            </a:r>
            <a:endParaRPr lang="ru-RU" altLang="ru-RU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sz="1400" dirty="0">
                <a:solidFill>
                  <a:schemeClr val="bg1"/>
                </a:solidFill>
                <a:latin typeface="Calibri" panose="020F0502020204030204" pitchFamily="34" charset="0"/>
              </a:rPr>
              <a:t>Внедрение АСУ ТМО и АСУ ЭТО, </a:t>
            </a:r>
          </a:p>
          <a:p>
            <a:pPr algn="ctr"/>
            <a:r>
              <a:rPr lang="ru-RU" altLang="ru-RU" sz="1400" dirty="0">
                <a:solidFill>
                  <a:schemeClr val="bg1"/>
                </a:solidFill>
                <a:latin typeface="Calibri" panose="020F0502020204030204" pitchFamily="34" charset="0"/>
              </a:rPr>
              <a:t>проектирование АСУ ТП,</a:t>
            </a:r>
          </a:p>
          <a:p>
            <a:pPr algn="ctr"/>
            <a:r>
              <a:rPr lang="ru-RU" altLang="ru-RU" sz="1400" dirty="0">
                <a:solidFill>
                  <a:schemeClr val="bg1"/>
                </a:solidFill>
                <a:latin typeface="Calibri" panose="020F0502020204030204" pitchFamily="34" charset="0"/>
              </a:rPr>
              <a:t>разработка </a:t>
            </a:r>
            <a:r>
              <a:rPr lang="en-US" altLang="ru-RU" sz="1400" dirty="0">
                <a:solidFill>
                  <a:schemeClr val="bg1"/>
                </a:solidFill>
                <a:latin typeface="Calibri" panose="020F0502020204030204" pitchFamily="34" charset="0"/>
              </a:rPr>
              <a:t>SCADA TECON</a:t>
            </a:r>
            <a:endParaRPr lang="ru-RU" altLang="ru-RU" sz="1400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: багетная рамка 9"/>
          <p:cNvSpPr/>
          <p:nvPr/>
        </p:nvSpPr>
        <p:spPr>
          <a:xfrm>
            <a:off x="8257617" y="1469862"/>
            <a:ext cx="3094074" cy="1042416"/>
          </a:xfrm>
          <a:prstGeom prst="bevel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glow rad="101600">
              <a:schemeClr val="accent5">
                <a:lumMod val="50000"/>
                <a:alpha val="6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Модуль</a:t>
            </a:r>
          </a:p>
          <a:p>
            <a:pPr algn="ctr"/>
            <a:r>
              <a:rPr lang="ru-RU" sz="1400" dirty="0"/>
              <a:t>Производство контроллеров, ПТК</a:t>
            </a:r>
          </a:p>
        </p:txBody>
      </p:sp>
      <p:sp>
        <p:nvSpPr>
          <p:cNvPr id="11" name="Прямоугольник: багетная рамка 10"/>
          <p:cNvSpPr/>
          <p:nvPr/>
        </p:nvSpPr>
        <p:spPr>
          <a:xfrm>
            <a:off x="4557494" y="1287688"/>
            <a:ext cx="3094074" cy="1042416"/>
          </a:xfrm>
          <a:prstGeom prst="bevel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solidFill>
              <a:srgbClr val="0278E4"/>
            </a:solidFill>
          </a:ln>
          <a:effectLst>
            <a:glow rad="101600">
              <a:schemeClr val="accent5">
                <a:lumMod val="50000"/>
                <a:alpha val="6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ТеконГруп</a:t>
            </a:r>
            <a:endParaRPr lang="ru-RU" b="1" dirty="0">
              <a:solidFill>
                <a:schemeClr val="bg1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r>
              <a:rPr lang="ru-RU" sz="1400" dirty="0"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Разработка и производство ПТК, контроллеров, газовых горелок</a:t>
            </a:r>
          </a:p>
        </p:txBody>
      </p:sp>
      <p:sp>
        <p:nvSpPr>
          <p:cNvPr id="12" name="Прямоугольник: багетная рамка 11"/>
          <p:cNvSpPr/>
          <p:nvPr/>
        </p:nvSpPr>
        <p:spPr>
          <a:xfrm>
            <a:off x="8257616" y="3998625"/>
            <a:ext cx="3255511" cy="1042416"/>
          </a:xfrm>
          <a:prstGeom prst="bevel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glow rad="101600">
              <a:schemeClr val="accent5">
                <a:lumMod val="50000"/>
                <a:alpha val="6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ТЕКОН Инжиниринг</a:t>
            </a:r>
          </a:p>
          <a:p>
            <a:pPr algn="ctr"/>
            <a:r>
              <a:rPr lang="ru-RU" altLang="ru-RU" sz="1400" dirty="0">
                <a:solidFill>
                  <a:schemeClr val="bg1"/>
                </a:solidFill>
                <a:latin typeface="Calibri" panose="020F0502020204030204" pitchFamily="34" charset="0"/>
              </a:rPr>
              <a:t>Внедрение АСУ ТМО и АСУ ЭТО</a:t>
            </a:r>
          </a:p>
          <a:p>
            <a:pPr algn="ctr"/>
            <a:r>
              <a:rPr lang="ru-RU" altLang="ru-RU" sz="1400" dirty="0">
                <a:solidFill>
                  <a:schemeClr val="bg1"/>
                </a:solidFill>
                <a:latin typeface="Calibri" panose="020F0502020204030204" pitchFamily="34" charset="0"/>
              </a:rPr>
              <a:t>«под ключ», проектирование АСУ ТП</a:t>
            </a:r>
            <a:endParaRPr lang="ru-RU" altLang="ru-RU" sz="1400" dirty="0">
              <a:solidFill>
                <a:schemeClr val="bg1"/>
              </a:solidFill>
            </a:endParaRPr>
          </a:p>
        </p:txBody>
      </p:sp>
      <p:sp>
        <p:nvSpPr>
          <p:cNvPr id="13" name="Прямоугольник: багетная рамка 12"/>
          <p:cNvSpPr/>
          <p:nvPr/>
        </p:nvSpPr>
        <p:spPr>
          <a:xfrm>
            <a:off x="2764773" y="5279065"/>
            <a:ext cx="3094074" cy="1042416"/>
          </a:xfrm>
          <a:prstGeom prst="bevel">
            <a:avLst/>
          </a:prstGeom>
          <a:gradFill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</a:gradFill>
          <a:effectLst>
            <a:glow rad="101600">
              <a:schemeClr val="accent5">
                <a:lumMod val="50000"/>
                <a:alpha val="6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b="1" dirty="0" err="1">
                <a:solidFill>
                  <a:schemeClr val="bg1"/>
                </a:solidFill>
                <a:latin typeface="Calibri" panose="020F0502020204030204" pitchFamily="34" charset="0"/>
              </a:rPr>
              <a:t>ТеконТрейд</a:t>
            </a:r>
            <a:endParaRPr lang="ru-RU" altLang="ru-RU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/>
            <a:r>
              <a:rPr lang="ru-RU" alt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АСУ ТП объектов </a:t>
            </a:r>
          </a:p>
          <a:p>
            <a:pPr algn="ctr"/>
            <a:r>
              <a:rPr lang="ru-RU" alt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аграрной промышленности</a:t>
            </a:r>
            <a:endParaRPr lang="ru-RU" altLang="ru-RU" sz="1400" dirty="0">
              <a:solidFill>
                <a:schemeClr val="bg1"/>
              </a:solidFill>
            </a:endParaRPr>
          </a:p>
        </p:txBody>
      </p:sp>
      <p:sp>
        <p:nvSpPr>
          <p:cNvPr id="14" name="Прямоугольник: багетная рамка 13"/>
          <p:cNvSpPr/>
          <p:nvPr/>
        </p:nvSpPr>
        <p:spPr>
          <a:xfrm>
            <a:off x="833035" y="1491677"/>
            <a:ext cx="3094074" cy="1042416"/>
          </a:xfrm>
          <a:prstGeom prst="bevel">
            <a:avLst/>
          </a:prstGeom>
          <a:gradFill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</a:gradFill>
          <a:effectLst>
            <a:glow rad="101600">
              <a:schemeClr val="accent5">
                <a:lumMod val="50000"/>
                <a:alpha val="6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b="1" dirty="0" err="1">
                <a:solidFill>
                  <a:schemeClr val="bg1"/>
                </a:solidFill>
                <a:latin typeface="Calibri" panose="020F0502020204030204" pitchFamily="34" charset="0"/>
              </a:rPr>
              <a:t>Угличский</a:t>
            </a:r>
            <a:r>
              <a:rPr lang="ru-RU" alt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Завод</a:t>
            </a:r>
          </a:p>
          <a:p>
            <a:pPr algn="ctr"/>
            <a:r>
              <a:rPr lang="ru-RU" alt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Точного Машиностроения</a:t>
            </a:r>
          </a:p>
          <a:p>
            <a:pPr algn="ctr"/>
            <a:r>
              <a:rPr lang="ru-RU" altLang="ru-RU" sz="1400" dirty="0">
                <a:solidFill>
                  <a:schemeClr val="bg1"/>
                </a:solidFill>
                <a:latin typeface="Calibri" panose="020F0502020204030204" pitchFamily="34" charset="0"/>
              </a:rPr>
              <a:t>Производство БГА, газовых горелок, газовой арматуры</a:t>
            </a:r>
            <a:endParaRPr lang="ru-RU" altLang="ru-RU" sz="1400" dirty="0">
              <a:solidFill>
                <a:schemeClr val="bg1"/>
              </a:solidFill>
            </a:endParaRPr>
          </a:p>
        </p:txBody>
      </p:sp>
      <p:sp>
        <p:nvSpPr>
          <p:cNvPr id="15" name="Прямоугольник: багетная рамка 14"/>
          <p:cNvSpPr/>
          <p:nvPr/>
        </p:nvSpPr>
        <p:spPr>
          <a:xfrm>
            <a:off x="6306426" y="5260574"/>
            <a:ext cx="3094074" cy="1042416"/>
          </a:xfrm>
          <a:prstGeom prst="bevel">
            <a:avLst/>
          </a:prstGeom>
          <a:gradFill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</a:gradFill>
          <a:effectLst>
            <a:glow rad="101600">
              <a:schemeClr val="accent5">
                <a:lumMod val="50000"/>
                <a:alpha val="6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b="1" dirty="0" err="1">
                <a:solidFill>
                  <a:schemeClr val="bg1"/>
                </a:solidFill>
                <a:latin typeface="Calibri" panose="020F0502020204030204" pitchFamily="34" charset="0"/>
              </a:rPr>
              <a:t>Текон</a:t>
            </a:r>
            <a:r>
              <a:rPr lang="ru-RU" alt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мембранные </a:t>
            </a:r>
          </a:p>
          <a:p>
            <a:pPr algn="ctr"/>
            <a:r>
              <a:rPr lang="ru-RU" alt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технологии</a:t>
            </a:r>
          </a:p>
          <a:p>
            <a:pPr algn="ctr"/>
            <a:r>
              <a:rPr lang="ru-RU" altLang="ru-RU" sz="1400" dirty="0">
                <a:solidFill>
                  <a:schemeClr val="bg1"/>
                </a:solidFill>
                <a:latin typeface="Calibri" panose="020F0502020204030204" pitchFamily="34" charset="0"/>
              </a:rPr>
              <a:t>Разработка и производство систем</a:t>
            </a:r>
            <a:r>
              <a:rPr lang="en-US" altLang="ru-RU" sz="1400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ru-RU" altLang="ru-RU" sz="1400" dirty="0">
                <a:solidFill>
                  <a:schemeClr val="bg1"/>
                </a:solidFill>
                <a:latin typeface="Calibri" panose="020F0502020204030204" pitchFamily="34" charset="0"/>
              </a:rPr>
              <a:t> водоочистки и газоразделения</a:t>
            </a:r>
          </a:p>
        </p:txBody>
      </p:sp>
      <p:sp>
        <p:nvSpPr>
          <p:cNvPr id="16" name="Прямоугольник: багетная рамка 15"/>
          <p:cNvSpPr/>
          <p:nvPr/>
        </p:nvSpPr>
        <p:spPr>
          <a:xfrm>
            <a:off x="348356" y="3981675"/>
            <a:ext cx="3578753" cy="1042416"/>
          </a:xfrm>
          <a:prstGeom prst="bevel">
            <a:avLst/>
          </a:prstGeom>
          <a:gradFill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</a:gradFill>
          <a:effectLst>
            <a:glow rad="101600">
              <a:schemeClr val="accent5">
                <a:lumMod val="50000"/>
                <a:alpha val="6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b="1" dirty="0" err="1">
                <a:solidFill>
                  <a:schemeClr val="bg1"/>
                </a:solidFill>
                <a:latin typeface="Calibri" panose="020F0502020204030204" pitchFamily="34" charset="0"/>
              </a:rPr>
              <a:t>Текон</a:t>
            </a:r>
            <a:r>
              <a:rPr lang="ru-RU" alt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Микропроцессорные Технологи</a:t>
            </a:r>
          </a:p>
          <a:p>
            <a:pPr algn="ctr"/>
            <a:r>
              <a:rPr lang="ru-RU" altLang="ru-RU" sz="1400" dirty="0">
                <a:solidFill>
                  <a:schemeClr val="bg1"/>
                </a:solidFill>
                <a:latin typeface="Calibri" panose="020F0502020204030204" pitchFamily="34" charset="0"/>
              </a:rPr>
              <a:t>Разработка и производство</a:t>
            </a:r>
            <a:r>
              <a:rPr lang="en-US" altLang="ru-RU" sz="1400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ru-RU" altLang="ru-RU" sz="1400" dirty="0">
                <a:solidFill>
                  <a:schemeClr val="bg1"/>
                </a:solidFill>
                <a:latin typeface="Calibri" panose="020F0502020204030204" pitchFamily="34" charset="0"/>
              </a:rPr>
              <a:t> микрочипов</a:t>
            </a:r>
          </a:p>
        </p:txBody>
      </p:sp>
      <p:sp>
        <p:nvSpPr>
          <p:cNvPr id="17" name="Прямоугольник: багетная рамка 16"/>
          <p:cNvSpPr/>
          <p:nvPr/>
        </p:nvSpPr>
        <p:spPr>
          <a:xfrm>
            <a:off x="8737114" y="2736676"/>
            <a:ext cx="3094074" cy="1042416"/>
          </a:xfrm>
          <a:prstGeom prst="bevel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effectLst>
            <a:glow rad="101600">
              <a:schemeClr val="accent5">
                <a:lumMod val="50000"/>
                <a:alpha val="6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alt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ТЕКОН СИБИРЬ</a:t>
            </a:r>
          </a:p>
          <a:p>
            <a:pPr algn="ctr"/>
            <a:r>
              <a:rPr lang="ru-RU" altLang="ru-RU" sz="1400" dirty="0">
                <a:solidFill>
                  <a:schemeClr val="bg1"/>
                </a:solidFill>
                <a:latin typeface="Calibri" panose="020F0502020204030204" pitchFamily="34" charset="0"/>
              </a:rPr>
              <a:t>Инжиниринговая компания, </a:t>
            </a:r>
          </a:p>
          <a:p>
            <a:pPr algn="ctr"/>
            <a:r>
              <a:rPr lang="ru-RU" altLang="ru-RU" sz="1400" dirty="0">
                <a:solidFill>
                  <a:schemeClr val="bg1"/>
                </a:solidFill>
                <a:latin typeface="Calibri" panose="020F0502020204030204" pitchFamily="34" charset="0"/>
              </a:rPr>
              <a:t>внедрение АСУ ТМО и АСУ ЭТО</a:t>
            </a:r>
            <a:endParaRPr lang="ru-RU" altLang="ru-RU" sz="1400" dirty="0">
              <a:solidFill>
                <a:schemeClr val="bg1"/>
              </a:solidFill>
            </a:endParaRPr>
          </a:p>
        </p:txBody>
      </p:sp>
      <p:cxnSp>
        <p:nvCxnSpPr>
          <p:cNvPr id="8" name="Прямая соединительная линия 7"/>
          <p:cNvCxnSpPr>
            <a:cxnSpLocks/>
            <a:stCxn id="86" idx="4"/>
          </p:cNvCxnSpPr>
          <p:nvPr/>
        </p:nvCxnSpPr>
        <p:spPr>
          <a:xfrm flipV="1">
            <a:off x="6097817" y="2337523"/>
            <a:ext cx="4334" cy="806540"/>
          </a:xfrm>
          <a:prstGeom prst="line">
            <a:avLst/>
          </a:prstGeom>
          <a:ln w="190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H="1" flipV="1">
            <a:off x="7940110" y="1983580"/>
            <a:ext cx="386" cy="706491"/>
          </a:xfrm>
          <a:prstGeom prst="line">
            <a:avLst/>
          </a:prstGeom>
          <a:ln w="190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cxnSpLocks/>
          </p:cNvCxnSpPr>
          <p:nvPr/>
        </p:nvCxnSpPr>
        <p:spPr>
          <a:xfrm flipV="1">
            <a:off x="7129978" y="2685308"/>
            <a:ext cx="810522" cy="417833"/>
          </a:xfrm>
          <a:prstGeom prst="line">
            <a:avLst/>
          </a:prstGeom>
          <a:ln w="190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>
            <a:endCxn id="10" idx="4"/>
          </p:cNvCxnSpPr>
          <p:nvPr/>
        </p:nvCxnSpPr>
        <p:spPr>
          <a:xfrm>
            <a:off x="7935737" y="1989436"/>
            <a:ext cx="321880" cy="1634"/>
          </a:xfrm>
          <a:prstGeom prst="line">
            <a:avLst/>
          </a:prstGeom>
          <a:ln w="190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7772794" y="4016567"/>
            <a:ext cx="459369" cy="507122"/>
          </a:xfrm>
          <a:prstGeom prst="line">
            <a:avLst/>
          </a:prstGeom>
          <a:ln w="190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Блок-схема: узел 46"/>
          <p:cNvSpPr/>
          <p:nvPr/>
        </p:nvSpPr>
        <p:spPr>
          <a:xfrm>
            <a:off x="7729280" y="3975830"/>
            <a:ext cx="78045" cy="77028"/>
          </a:xfrm>
          <a:prstGeom prst="flowChartConnector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1" name="Прямая соединительная линия 50"/>
          <p:cNvCxnSpPr/>
          <p:nvPr/>
        </p:nvCxnSpPr>
        <p:spPr>
          <a:xfrm flipV="1">
            <a:off x="7758621" y="3287932"/>
            <a:ext cx="997990" cy="321920"/>
          </a:xfrm>
          <a:prstGeom prst="line">
            <a:avLst/>
          </a:prstGeom>
          <a:ln w="190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>
            <a:stCxn id="15" idx="6"/>
          </p:cNvCxnSpPr>
          <p:nvPr/>
        </p:nvCxnSpPr>
        <p:spPr>
          <a:xfrm flipH="1" flipV="1">
            <a:off x="6829901" y="4321884"/>
            <a:ext cx="1023562" cy="938690"/>
          </a:xfrm>
          <a:prstGeom prst="line">
            <a:avLst/>
          </a:prstGeom>
          <a:ln w="190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/>
          <p:cNvCxnSpPr/>
          <p:nvPr/>
        </p:nvCxnSpPr>
        <p:spPr>
          <a:xfrm flipH="1" flipV="1">
            <a:off x="4238610" y="1978822"/>
            <a:ext cx="386" cy="706490"/>
          </a:xfrm>
          <a:prstGeom prst="line">
            <a:avLst/>
          </a:prstGeom>
          <a:ln w="190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/>
          <p:cNvCxnSpPr/>
          <p:nvPr/>
        </p:nvCxnSpPr>
        <p:spPr>
          <a:xfrm>
            <a:off x="3922293" y="1989436"/>
            <a:ext cx="321880" cy="1634"/>
          </a:xfrm>
          <a:prstGeom prst="line">
            <a:avLst/>
          </a:prstGeom>
          <a:ln w="190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/>
          <p:cNvCxnSpPr/>
          <p:nvPr/>
        </p:nvCxnSpPr>
        <p:spPr>
          <a:xfrm flipH="1" flipV="1">
            <a:off x="4228903" y="2683143"/>
            <a:ext cx="833947" cy="407182"/>
          </a:xfrm>
          <a:prstGeom prst="line">
            <a:avLst/>
          </a:prstGeom>
          <a:ln w="190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единительная линия 78"/>
          <p:cNvCxnSpPr/>
          <p:nvPr/>
        </p:nvCxnSpPr>
        <p:spPr>
          <a:xfrm flipV="1">
            <a:off x="4343861" y="4331401"/>
            <a:ext cx="1023562" cy="938690"/>
          </a:xfrm>
          <a:prstGeom prst="line">
            <a:avLst/>
          </a:prstGeom>
          <a:ln w="190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Блок-схема: узел 79"/>
          <p:cNvSpPr/>
          <p:nvPr/>
        </p:nvSpPr>
        <p:spPr>
          <a:xfrm>
            <a:off x="8225496" y="4510028"/>
            <a:ext cx="78045" cy="77028"/>
          </a:xfrm>
          <a:prstGeom prst="flowChartConnector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Блок-схема: узел 80"/>
          <p:cNvSpPr/>
          <p:nvPr/>
        </p:nvSpPr>
        <p:spPr>
          <a:xfrm>
            <a:off x="7731077" y="3562043"/>
            <a:ext cx="78045" cy="77028"/>
          </a:xfrm>
          <a:prstGeom prst="flowChartConnector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2" name="Блок-схема: узел 81"/>
          <p:cNvSpPr/>
          <p:nvPr/>
        </p:nvSpPr>
        <p:spPr>
          <a:xfrm>
            <a:off x="8706110" y="3249418"/>
            <a:ext cx="78045" cy="77028"/>
          </a:xfrm>
          <a:prstGeom prst="flowChartConnector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Блок-схема: узел 83"/>
          <p:cNvSpPr/>
          <p:nvPr/>
        </p:nvSpPr>
        <p:spPr>
          <a:xfrm>
            <a:off x="7093854" y="3055311"/>
            <a:ext cx="78045" cy="77028"/>
          </a:xfrm>
          <a:prstGeom prst="flowChartConnector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Блок-схема: узел 84"/>
          <p:cNvSpPr/>
          <p:nvPr/>
        </p:nvSpPr>
        <p:spPr>
          <a:xfrm>
            <a:off x="8218593" y="1964118"/>
            <a:ext cx="78045" cy="77028"/>
          </a:xfrm>
          <a:prstGeom prst="flowChartConnector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Блок-схема: узел 85"/>
          <p:cNvSpPr/>
          <p:nvPr/>
        </p:nvSpPr>
        <p:spPr>
          <a:xfrm>
            <a:off x="6058794" y="3067035"/>
            <a:ext cx="78045" cy="77028"/>
          </a:xfrm>
          <a:prstGeom prst="flowChartConnector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Блок-схема: узел 86"/>
          <p:cNvSpPr/>
          <p:nvPr/>
        </p:nvSpPr>
        <p:spPr>
          <a:xfrm>
            <a:off x="6060745" y="2312401"/>
            <a:ext cx="78045" cy="77028"/>
          </a:xfrm>
          <a:prstGeom prst="flowChartConnector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Блок-схема: узел 87"/>
          <p:cNvSpPr/>
          <p:nvPr/>
        </p:nvSpPr>
        <p:spPr>
          <a:xfrm>
            <a:off x="5032314" y="3067369"/>
            <a:ext cx="78045" cy="77028"/>
          </a:xfrm>
          <a:prstGeom prst="flowChartConnector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9" name="Блок-схема: узел 88"/>
          <p:cNvSpPr/>
          <p:nvPr/>
        </p:nvSpPr>
        <p:spPr>
          <a:xfrm>
            <a:off x="3862037" y="1951739"/>
            <a:ext cx="78045" cy="77028"/>
          </a:xfrm>
          <a:prstGeom prst="flowChartConnector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Блок-схема: узел 89"/>
          <p:cNvSpPr/>
          <p:nvPr/>
        </p:nvSpPr>
        <p:spPr>
          <a:xfrm>
            <a:off x="6800404" y="4289758"/>
            <a:ext cx="78045" cy="77028"/>
          </a:xfrm>
          <a:prstGeom prst="flowChartConnector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Блок-схема: узел 90"/>
          <p:cNvSpPr/>
          <p:nvPr/>
        </p:nvSpPr>
        <p:spPr>
          <a:xfrm>
            <a:off x="7830346" y="5235788"/>
            <a:ext cx="78045" cy="77028"/>
          </a:xfrm>
          <a:prstGeom prst="flowChartConnector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Блок-схема: узел 91"/>
          <p:cNvSpPr/>
          <p:nvPr/>
        </p:nvSpPr>
        <p:spPr>
          <a:xfrm>
            <a:off x="4297093" y="5240551"/>
            <a:ext cx="78045" cy="77028"/>
          </a:xfrm>
          <a:prstGeom prst="flowChartConnector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Блок-схема: узел 92"/>
          <p:cNvSpPr/>
          <p:nvPr/>
        </p:nvSpPr>
        <p:spPr>
          <a:xfrm>
            <a:off x="5336689" y="4271164"/>
            <a:ext cx="78045" cy="77028"/>
          </a:xfrm>
          <a:prstGeom prst="flowChartConnector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4" name="Прямая соединительная линия 93"/>
          <p:cNvCxnSpPr/>
          <p:nvPr/>
        </p:nvCxnSpPr>
        <p:spPr>
          <a:xfrm flipH="1" flipV="1">
            <a:off x="3454940" y="3263891"/>
            <a:ext cx="997990" cy="321920"/>
          </a:xfrm>
          <a:prstGeom prst="line">
            <a:avLst/>
          </a:prstGeom>
          <a:ln w="190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Прямая соединительная линия 94"/>
          <p:cNvCxnSpPr>
            <a:cxnSpLocks/>
          </p:cNvCxnSpPr>
          <p:nvPr/>
        </p:nvCxnSpPr>
        <p:spPr>
          <a:xfrm flipH="1">
            <a:off x="3923686" y="4063510"/>
            <a:ext cx="529138" cy="528717"/>
          </a:xfrm>
          <a:prstGeom prst="line">
            <a:avLst/>
          </a:prstGeom>
          <a:ln w="190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Блок-схема: узел 95"/>
          <p:cNvSpPr/>
          <p:nvPr/>
        </p:nvSpPr>
        <p:spPr>
          <a:xfrm>
            <a:off x="4406609" y="3547297"/>
            <a:ext cx="78045" cy="77028"/>
          </a:xfrm>
          <a:prstGeom prst="flowChartConnector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Блок-схема: узел 96"/>
          <p:cNvSpPr/>
          <p:nvPr/>
        </p:nvSpPr>
        <p:spPr>
          <a:xfrm>
            <a:off x="3435988" y="3234069"/>
            <a:ext cx="78045" cy="77028"/>
          </a:xfrm>
          <a:prstGeom prst="flowChartConnector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8" name="Блок-схема: узел 97"/>
          <p:cNvSpPr/>
          <p:nvPr/>
        </p:nvSpPr>
        <p:spPr>
          <a:xfrm>
            <a:off x="4374779" y="4053574"/>
            <a:ext cx="78045" cy="77028"/>
          </a:xfrm>
          <a:prstGeom prst="flowChartConnector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9" name="Блок-схема: узел 98"/>
          <p:cNvSpPr/>
          <p:nvPr/>
        </p:nvSpPr>
        <p:spPr>
          <a:xfrm>
            <a:off x="3888087" y="4538872"/>
            <a:ext cx="78045" cy="77028"/>
          </a:xfrm>
          <a:prstGeom prst="flowChartConnector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0560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489303" y="-56665"/>
            <a:ext cx="8699946" cy="1169551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Основные направления деятельности</a:t>
            </a:r>
          </a:p>
          <a:p>
            <a:pPr algn="r"/>
            <a:r>
              <a:rPr lang="ru-RU" sz="3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НИОКР</a:t>
            </a:r>
            <a:endParaRPr lang="ru-RU" sz="3000" b="1" cap="none" spc="0" dirty="0">
              <a:ln w="1016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9991" y="1276332"/>
            <a:ext cx="5703360" cy="50906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spcBef>
                <a:spcPct val="20000"/>
              </a:spcBef>
            </a:pPr>
            <a:r>
              <a:rPr lang="ru-RU" alt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НИОКР осуществляется силами Департамента исследований и разработок (ДИР), целями которого являются:</a:t>
            </a:r>
          </a:p>
          <a:p>
            <a:pPr marL="742950" lvl="1" indent="-285750">
              <a:spcBef>
                <a:spcPct val="20000"/>
              </a:spcBef>
              <a:buFont typeface="Arial"/>
              <a:buChar char="•"/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модернизация выпускаемого оборудования</a:t>
            </a:r>
          </a:p>
          <a:p>
            <a:pPr marL="742950" lvl="1" indent="-285750">
              <a:spcBef>
                <a:spcPct val="20000"/>
              </a:spcBef>
              <a:buFont typeface="Arial"/>
              <a:buChar char="•"/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обеспечение выполнения заказов на нестандартную продукцию</a:t>
            </a:r>
          </a:p>
          <a:p>
            <a:pPr marL="742950" lvl="1" indent="-285750">
              <a:spcBef>
                <a:spcPct val="20000"/>
              </a:spcBef>
              <a:buFont typeface="Arial"/>
              <a:buChar char="•"/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разработка новых изделий</a:t>
            </a:r>
            <a:endParaRPr lang="en-US" altLang="ru-RU" sz="1400" dirty="0">
              <a:solidFill>
                <a:srgbClr val="002060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Арсенал ДИР:</a:t>
            </a:r>
          </a:p>
          <a:p>
            <a:pPr marL="742950" lvl="1" indent="-285750">
              <a:spcBef>
                <a:spcPct val="20000"/>
              </a:spcBef>
              <a:buFont typeface="Arial"/>
              <a:buChar char="•"/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лаборатории ДИР оснащены комплексными стендами моделирования сигналов</a:t>
            </a:r>
          </a:p>
          <a:p>
            <a:pPr marL="742950" lvl="1" indent="-285750">
              <a:spcBef>
                <a:spcPct val="20000"/>
              </a:spcBef>
              <a:buFont typeface="Arial"/>
              <a:buChar char="•"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ДИР располагает установкой </a:t>
            </a:r>
            <a:r>
              <a:rPr lang="en-US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RTDS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для моделирования в полном объеме работы крупной энергетической станции и сетей</a:t>
            </a:r>
          </a:p>
          <a:p>
            <a:pPr marL="742950" lvl="1" indent="-285750">
              <a:spcBef>
                <a:spcPct val="20000"/>
              </a:spcBef>
              <a:buFont typeface="Arial"/>
              <a:buChar char="•"/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в Департаменте работают 42 инженера</a:t>
            </a:r>
          </a:p>
          <a:p>
            <a:pPr marL="742950" lvl="1" indent="-285750">
              <a:spcBef>
                <a:spcPct val="20000"/>
              </a:spcBef>
              <a:buFont typeface="Arial"/>
              <a:buChar char="•"/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Лаборатория ДИР сертифицирована по </a:t>
            </a:r>
            <a:r>
              <a:rPr lang="en-US" altLang="ru-RU" sz="1400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ISO 9000-2008</a:t>
            </a:r>
            <a:endParaRPr lang="ru-RU" altLang="ru-RU" sz="1400" dirty="0">
              <a:solidFill>
                <a:srgbClr val="002060"/>
              </a:solidFill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ru-RU" alt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Перспективные проекты (2017</a:t>
            </a:r>
            <a:r>
              <a:rPr lang="en-US" alt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-2018</a:t>
            </a:r>
            <a:r>
              <a:rPr lang="ru-RU" alt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):</a:t>
            </a:r>
          </a:p>
          <a:p>
            <a:pPr marL="742950" lvl="1" indent="-2857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sz="14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устройства противоаварийной автоматики на базе УРЗА ТЕКОН 300 </a:t>
            </a:r>
          </a:p>
          <a:p>
            <a:pPr marL="742950" lvl="1" indent="-2857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ru-RU" sz="1400" i="1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Разработка контроллера присоединений</a:t>
            </a:r>
          </a:p>
          <a:p>
            <a:pPr marL="742950" lvl="1" indent="-2857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ru-RU" sz="1400" i="1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Разработка нового контроллера МФК 5000</a:t>
            </a:r>
          </a:p>
          <a:p>
            <a:pPr marL="742950" lvl="1" indent="-2857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ru-RU" altLang="ru-RU" sz="1400" i="1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Разработка </a:t>
            </a:r>
            <a:r>
              <a:rPr lang="en-US" altLang="ru-RU" sz="1400" i="1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программного комплекса </a:t>
            </a:r>
            <a:r>
              <a:rPr lang="ru-RU" altLang="ru-RU" sz="1400" i="1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AS t5000 (SCADA+</a:t>
            </a:r>
            <a:r>
              <a:rPr lang="en-US" altLang="ru-RU" sz="1400" i="1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САПР</a:t>
            </a:r>
            <a:r>
              <a:rPr lang="ru-RU" altLang="ru-RU" sz="1400" i="1" dirty="0">
                <a:solidFill>
                  <a:srgbClr val="002060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)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5" r="14280"/>
          <a:stretch/>
        </p:blipFill>
        <p:spPr>
          <a:xfrm>
            <a:off x="6172204" y="1270992"/>
            <a:ext cx="5910943" cy="4931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3567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11396" y="1644134"/>
            <a:ext cx="46820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ru-RU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Проектно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конструкторское бюро ТЕКОН</a:t>
            </a:r>
          </a:p>
        </p:txBody>
      </p:sp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648147" y="2132856"/>
            <a:ext cx="6336704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Проектно-конструкторское бюро ТЕКОН образовано в январе 2012 года.</a:t>
            </a:r>
          </a:p>
          <a:p>
            <a:pPr marL="285750" indent="-285750" algn="just">
              <a:buFont typeface="Arial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момента создания ПКБ, специалистами было выполнено более 170 работ по всем видам энергетического оборудования и автоматизации его деятельности. В свою очередь основным направлением деятельности является разработка проектной документации АСУ ТП энергоблоков, ПГУ. Создан архив проектно-конструкторской, сметной документации на капитальные ремонты, реконструкцию и строительство разного рода объектов тепловых электрических станций, районных тепловых станций, насосно-перекачивающих станций и т.д.</a:t>
            </a:r>
          </a:p>
        </p:txBody>
      </p:sp>
      <p:pic>
        <p:nvPicPr>
          <p:cNvPr id="7" name="Рисунок 1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44098" y="2020967"/>
            <a:ext cx="4330800" cy="3245366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489303" y="-56665"/>
            <a:ext cx="8699946" cy="1169551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Основные направления деятельности</a:t>
            </a:r>
          </a:p>
          <a:p>
            <a:pPr algn="r"/>
            <a:r>
              <a:rPr lang="ru-RU" sz="3000" b="1" dirty="0" smtClean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Проектирование</a:t>
            </a:r>
            <a:endParaRPr lang="ru-RU" sz="3000" b="1" cap="none" spc="0" dirty="0">
              <a:ln w="1016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60795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379479" y="-56665"/>
            <a:ext cx="8658332" cy="1169551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Основные направления </a:t>
            </a:r>
            <a:r>
              <a:rPr lang="ru-RU" sz="4000" b="1" cap="none" spc="0" dirty="0" smtClean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деятельности</a:t>
            </a:r>
          </a:p>
          <a:p>
            <a:pPr algn="r"/>
            <a:r>
              <a:rPr lang="ru-RU" sz="3000" b="1" dirty="0" smtClean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Производство промышленных контроллеров</a:t>
            </a:r>
            <a:endParaRPr lang="ru-RU" sz="3000" b="1" cap="none" spc="0" dirty="0">
              <a:ln w="1016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552" b="18456"/>
          <a:stretch/>
        </p:blipFill>
        <p:spPr bwMode="auto">
          <a:xfrm>
            <a:off x="482600" y="2209798"/>
            <a:ext cx="11277600" cy="297180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1090696" y="1487687"/>
            <a:ext cx="102516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Производство располагает самым современным оборудованием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208296" y="5314253"/>
            <a:ext cx="48863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Линия монтажа печатных плат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447416" y="5177042"/>
            <a:ext cx="30458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Автоматическая </a:t>
            </a:r>
          </a:p>
          <a:p>
            <a:pPr algn="ctr">
              <a:spcBef>
                <a:spcPct val="20000"/>
              </a:spcBef>
            </a:pP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оптическая инспекция</a:t>
            </a:r>
          </a:p>
        </p:txBody>
      </p:sp>
    </p:spTree>
    <p:extLst>
      <p:ext uri="{BB962C8B-B14F-4D97-AF65-F5344CB8AC3E}">
        <p14:creationId xmlns:p14="http://schemas.microsoft.com/office/powerpoint/2010/main" val="29670081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183945" y="3467"/>
            <a:ext cx="6008055" cy="707886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Производство ГК «ТЕКОН»</a:t>
            </a:r>
            <a:endParaRPr lang="ru-RU" sz="3000" b="1" cap="none" spc="0" dirty="0">
              <a:ln w="1016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5913" y="2461089"/>
            <a:ext cx="2854345" cy="1519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E:\IMG_1312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2145" y="1132853"/>
            <a:ext cx="4309188" cy="1301108"/>
          </a:xfrm>
          <a:prstGeom prst="rect">
            <a:avLst/>
          </a:prstGeom>
          <a:noFill/>
        </p:spPr>
      </p:pic>
      <p:pic>
        <p:nvPicPr>
          <p:cNvPr id="9" name="Picture 4" descr="E:\IMG_1225-1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893773" y="2444305"/>
            <a:ext cx="1960778" cy="1307184"/>
          </a:xfrm>
          <a:prstGeom prst="rect">
            <a:avLst/>
          </a:prstGeom>
          <a:noFill/>
        </p:spPr>
      </p:pic>
      <p:pic>
        <p:nvPicPr>
          <p:cNvPr id="10" name="Picture 7" descr="E:\IMG_1233-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06574" y="3778105"/>
            <a:ext cx="4262836" cy="2698898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87945" y="1349542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altLang="ru-RU" b="1" dirty="0" err="1">
                <a:solidFill>
                  <a:srgbClr val="002060"/>
                </a:solidFill>
              </a:rPr>
              <a:t>Угличский</a:t>
            </a:r>
            <a:r>
              <a:rPr lang="ru-RU" altLang="ru-RU" b="1" dirty="0">
                <a:solidFill>
                  <a:srgbClr val="002060"/>
                </a:solidFill>
              </a:rPr>
              <a:t> Завод Точного Машиностроения сегодня: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75857" y="1862697"/>
            <a:ext cx="644938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alt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Более 120 сотрудников</a:t>
            </a:r>
          </a:p>
          <a:p>
            <a:pPr>
              <a:buFont typeface="Arial" pitchFamily="34" charset="0"/>
              <a:buChar char="•"/>
            </a:pPr>
            <a:r>
              <a:rPr lang="ru-RU" alt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Более 6 000 квадратных метров производственных площадей</a:t>
            </a:r>
          </a:p>
          <a:p>
            <a:pPr>
              <a:buFont typeface="Arial" pitchFamily="34" charset="0"/>
              <a:buChar char="•"/>
            </a:pPr>
            <a:r>
              <a:rPr lang="ru-RU" alt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Широкий спектр выпускаемой продукции</a:t>
            </a:r>
          </a:p>
          <a:p>
            <a:pPr>
              <a:buFont typeface="Arial" pitchFamily="34" charset="0"/>
              <a:buChar char="•"/>
            </a:pPr>
            <a:r>
              <a:rPr lang="ru-RU" alt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Современный станочный парк </a:t>
            </a:r>
          </a:p>
          <a:p>
            <a:pPr>
              <a:buFont typeface="Arial" pitchFamily="34" charset="0"/>
              <a:buChar char="•"/>
            </a:pPr>
            <a:r>
              <a:rPr lang="ru-RU" alt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Квалифицированные рабочие кадры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2523032" y="3665613"/>
            <a:ext cx="5786478" cy="201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ru-RU" altLang="ru-RU" b="1" dirty="0">
                <a:solidFill>
                  <a:srgbClr val="002060"/>
                </a:solidFill>
              </a:rPr>
              <a:t>Продукция УЗТМ:</a:t>
            </a:r>
          </a:p>
          <a:p>
            <a:pPr algn="ctr" eaLnBrk="1" hangingPunct="1"/>
            <a:endParaRPr lang="ru-RU" alt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>
              <a:buFont typeface="Arial" pitchFamily="34" charset="0"/>
              <a:buChar char="•"/>
            </a:pPr>
            <a:r>
              <a:rPr lang="ru-RU" altLang="ru-RU" sz="1600" dirty="0">
                <a:solidFill>
                  <a:srgbClr val="002060"/>
                </a:solidFill>
              </a:rPr>
              <a:t>  </a:t>
            </a:r>
            <a:r>
              <a:rPr lang="ru-RU" alt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Блоки газовые автоматические БГА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ru-RU" alt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Газовая арматура для котлоагрегатов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ru-RU" alt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Горелки для разных видов топлива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ru-RU" alt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Насосы погружные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ru-RU" alt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Насосы поддержания пластового давления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90" y="3405244"/>
            <a:ext cx="2277126" cy="151884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45" y="4924087"/>
            <a:ext cx="2304471" cy="1537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227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439688" y="3467"/>
            <a:ext cx="5496569" cy="707886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Полигонные испытания</a:t>
            </a:r>
            <a:endParaRPr lang="ru-RU" sz="3000" b="1" cap="none" spc="0" dirty="0">
              <a:ln w="1016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8402" y="1299556"/>
            <a:ext cx="3025048" cy="2297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6754" y="1299556"/>
            <a:ext cx="2685265" cy="2277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4107" y="3864162"/>
            <a:ext cx="5872163" cy="240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97224" y="1257874"/>
            <a:ext cx="6096000" cy="52014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altLang="ru-RU" sz="2000" b="1" dirty="0">
                <a:solidFill>
                  <a:srgbClr val="002060"/>
                </a:solidFill>
              </a:rPr>
              <a:t>Полигоны </a:t>
            </a:r>
            <a:r>
              <a:rPr lang="ru-RU" altLang="ru-RU" sz="2000" b="1" dirty="0" err="1">
                <a:solidFill>
                  <a:srgbClr val="002060"/>
                </a:solidFill>
              </a:rPr>
              <a:t>Текона</a:t>
            </a:r>
            <a:r>
              <a:rPr lang="ru-RU" altLang="ru-RU" sz="2000" b="1" dirty="0">
                <a:solidFill>
                  <a:srgbClr val="002060"/>
                </a:solidFill>
              </a:rPr>
              <a:t>:</a:t>
            </a:r>
            <a:br>
              <a:rPr lang="ru-RU" altLang="ru-RU" sz="2000" b="1" dirty="0">
                <a:solidFill>
                  <a:srgbClr val="002060"/>
                </a:solidFill>
              </a:rPr>
            </a:br>
            <a:r>
              <a:rPr lang="en-US" altLang="ru-RU" sz="2000" dirty="0">
                <a:solidFill>
                  <a:srgbClr val="002060"/>
                </a:solidFill>
              </a:rPr>
              <a:t>-</a:t>
            </a:r>
            <a:r>
              <a:rPr lang="en-US" altLang="ru-RU" sz="2000" b="1" dirty="0">
                <a:solidFill>
                  <a:srgbClr val="002060"/>
                </a:solidFill>
              </a:rPr>
              <a:t> </a:t>
            </a:r>
            <a:r>
              <a:rPr lang="ru-RU" altLang="ru-RU" dirty="0">
                <a:solidFill>
                  <a:srgbClr val="002060"/>
                </a:solidFill>
              </a:rPr>
              <a:t>Центральный полигон</a:t>
            </a:r>
            <a:br>
              <a:rPr lang="ru-RU" altLang="ru-RU" dirty="0">
                <a:solidFill>
                  <a:srgbClr val="002060"/>
                </a:solidFill>
              </a:rPr>
            </a:br>
            <a:r>
              <a:rPr lang="en-US" altLang="ru-RU" dirty="0">
                <a:solidFill>
                  <a:srgbClr val="002060"/>
                </a:solidFill>
              </a:rPr>
              <a:t>-</a:t>
            </a:r>
            <a:r>
              <a:rPr lang="en-US" altLang="ru-RU" b="1" dirty="0">
                <a:solidFill>
                  <a:srgbClr val="002060"/>
                </a:solidFill>
              </a:rPr>
              <a:t> </a:t>
            </a:r>
            <a:r>
              <a:rPr lang="ru-RU" altLang="ru-RU" dirty="0">
                <a:solidFill>
                  <a:srgbClr val="002060"/>
                </a:solidFill>
              </a:rPr>
              <a:t>Резервный многоцелевой полигон</a:t>
            </a:r>
            <a:br>
              <a:rPr lang="ru-RU" altLang="ru-RU" dirty="0">
                <a:solidFill>
                  <a:srgbClr val="002060"/>
                </a:solidFill>
              </a:rPr>
            </a:br>
            <a:r>
              <a:rPr lang="en-US" altLang="ru-RU" dirty="0">
                <a:solidFill>
                  <a:srgbClr val="002060"/>
                </a:solidFill>
              </a:rPr>
              <a:t>-</a:t>
            </a:r>
            <a:r>
              <a:rPr lang="en-US" altLang="ru-RU" b="1" dirty="0">
                <a:solidFill>
                  <a:srgbClr val="002060"/>
                </a:solidFill>
              </a:rPr>
              <a:t> </a:t>
            </a:r>
            <a:r>
              <a:rPr lang="ru-RU" altLang="ru-RU" dirty="0">
                <a:solidFill>
                  <a:srgbClr val="002060"/>
                </a:solidFill>
              </a:rPr>
              <a:t>Полигон </a:t>
            </a:r>
            <a:r>
              <a:rPr lang="ru-RU" altLang="ru-RU" dirty="0" err="1">
                <a:solidFill>
                  <a:srgbClr val="002060"/>
                </a:solidFill>
              </a:rPr>
              <a:t>СТЗиР</a:t>
            </a:r>
            <a:r>
              <a:rPr lang="ru-RU" altLang="ru-RU" dirty="0">
                <a:solidFill>
                  <a:srgbClr val="002060"/>
                </a:solidFill>
              </a:rPr>
              <a:t> паровых турбин</a:t>
            </a:r>
            <a:br>
              <a:rPr lang="ru-RU" altLang="ru-RU" dirty="0">
                <a:solidFill>
                  <a:srgbClr val="002060"/>
                </a:solidFill>
              </a:rPr>
            </a:br>
            <a:r>
              <a:rPr lang="en-US" altLang="ru-RU" dirty="0">
                <a:solidFill>
                  <a:srgbClr val="002060"/>
                </a:solidFill>
              </a:rPr>
              <a:t>-</a:t>
            </a:r>
            <a:r>
              <a:rPr lang="en-US" altLang="ru-RU" b="1" dirty="0">
                <a:solidFill>
                  <a:srgbClr val="002060"/>
                </a:solidFill>
              </a:rPr>
              <a:t> </a:t>
            </a:r>
            <a:r>
              <a:rPr lang="ru-RU" altLang="ru-RU" dirty="0">
                <a:solidFill>
                  <a:srgbClr val="002060"/>
                </a:solidFill>
              </a:rPr>
              <a:t>Полигон нагрузочных испытаний</a:t>
            </a:r>
            <a:br>
              <a:rPr lang="ru-RU" altLang="ru-RU" dirty="0">
                <a:solidFill>
                  <a:srgbClr val="002060"/>
                </a:solidFill>
              </a:rPr>
            </a:br>
            <a:r>
              <a:rPr lang="en-US" altLang="ru-RU" dirty="0">
                <a:solidFill>
                  <a:srgbClr val="002060"/>
                </a:solidFill>
              </a:rPr>
              <a:t>-</a:t>
            </a:r>
            <a:r>
              <a:rPr lang="en-US" altLang="ru-RU" b="1" dirty="0">
                <a:solidFill>
                  <a:srgbClr val="002060"/>
                </a:solidFill>
              </a:rPr>
              <a:t> </a:t>
            </a:r>
            <a:r>
              <a:rPr lang="ru-RU" altLang="ru-RU" dirty="0">
                <a:solidFill>
                  <a:srgbClr val="002060"/>
                </a:solidFill>
              </a:rPr>
              <a:t>Полигон испытаний шкафных изделий</a:t>
            </a:r>
            <a:br>
              <a:rPr lang="ru-RU" altLang="ru-RU" dirty="0">
                <a:solidFill>
                  <a:srgbClr val="002060"/>
                </a:solidFill>
              </a:rPr>
            </a:br>
            <a:r>
              <a:rPr lang="en-US" altLang="ru-RU" dirty="0">
                <a:solidFill>
                  <a:srgbClr val="002060"/>
                </a:solidFill>
              </a:rPr>
              <a:t>-</a:t>
            </a:r>
            <a:r>
              <a:rPr lang="en-US" altLang="ru-RU" b="1" dirty="0">
                <a:solidFill>
                  <a:srgbClr val="002060"/>
                </a:solidFill>
              </a:rPr>
              <a:t> </a:t>
            </a:r>
            <a:r>
              <a:rPr lang="ru-RU" altLang="ru-RU" dirty="0">
                <a:solidFill>
                  <a:srgbClr val="002060"/>
                </a:solidFill>
              </a:rPr>
              <a:t>Полигон АСУ ЭТО</a:t>
            </a:r>
            <a:br>
              <a:rPr lang="ru-RU" altLang="ru-RU" dirty="0">
                <a:solidFill>
                  <a:srgbClr val="002060"/>
                </a:solidFill>
              </a:rPr>
            </a:br>
            <a:r>
              <a:rPr lang="en-US" altLang="ru-RU" dirty="0">
                <a:solidFill>
                  <a:srgbClr val="002060"/>
                </a:solidFill>
              </a:rPr>
              <a:t>-</a:t>
            </a:r>
            <a:r>
              <a:rPr lang="en-US" altLang="ru-RU" b="1" dirty="0">
                <a:solidFill>
                  <a:srgbClr val="002060"/>
                </a:solidFill>
              </a:rPr>
              <a:t> </a:t>
            </a:r>
            <a:r>
              <a:rPr lang="ru-RU" altLang="ru-RU" dirty="0">
                <a:solidFill>
                  <a:srgbClr val="002060"/>
                </a:solidFill>
              </a:rPr>
              <a:t>Полигон тестирования ДИР ПК</a:t>
            </a:r>
            <a:br>
              <a:rPr lang="ru-RU" altLang="ru-RU" dirty="0">
                <a:solidFill>
                  <a:srgbClr val="002060"/>
                </a:solidFill>
              </a:rPr>
            </a:br>
            <a:r>
              <a:rPr lang="ru-RU" altLang="ru-RU" dirty="0">
                <a:solidFill>
                  <a:srgbClr val="002060"/>
                </a:solidFill>
              </a:rPr>
              <a:t>ТЕКОН располагает установкой </a:t>
            </a:r>
            <a:r>
              <a:rPr lang="en-US" altLang="ru-RU" dirty="0">
                <a:solidFill>
                  <a:srgbClr val="002060"/>
                </a:solidFill>
              </a:rPr>
              <a:t>RTDS</a:t>
            </a:r>
            <a:r>
              <a:rPr lang="ru-RU" altLang="ru-RU" dirty="0">
                <a:solidFill>
                  <a:srgbClr val="002060"/>
                </a:solidFill>
              </a:rPr>
              <a:t>, для моделирования в полном объеме работы крупной энергетической станции </a:t>
            </a:r>
            <a:br>
              <a:rPr lang="ru-RU" altLang="ru-RU" dirty="0">
                <a:solidFill>
                  <a:srgbClr val="002060"/>
                </a:solidFill>
              </a:rPr>
            </a:br>
            <a:r>
              <a:rPr lang="ru-RU" altLang="ru-RU" sz="2000" b="1" dirty="0">
                <a:solidFill>
                  <a:srgbClr val="002060"/>
                </a:solidFill>
              </a:rPr>
              <a:t/>
            </a:r>
            <a:br>
              <a:rPr lang="ru-RU" altLang="ru-RU" sz="2000" b="1" dirty="0">
                <a:solidFill>
                  <a:srgbClr val="002060"/>
                </a:solidFill>
              </a:rPr>
            </a:br>
            <a:r>
              <a:rPr lang="ru-RU" altLang="ru-RU" sz="2000" b="1" dirty="0">
                <a:solidFill>
                  <a:srgbClr val="002060"/>
                </a:solidFill>
              </a:rPr>
              <a:t>Решаются следующие задачи:</a:t>
            </a:r>
            <a:br>
              <a:rPr lang="ru-RU" altLang="ru-RU" sz="2000" b="1" dirty="0">
                <a:solidFill>
                  <a:srgbClr val="002060"/>
                </a:solidFill>
              </a:rPr>
            </a:br>
            <a:r>
              <a:rPr lang="en-US" altLang="ru-RU" dirty="0">
                <a:solidFill>
                  <a:srgbClr val="002060"/>
                </a:solidFill>
              </a:rPr>
              <a:t>- </a:t>
            </a:r>
            <a:r>
              <a:rPr lang="ru-RU" altLang="ru-RU" dirty="0">
                <a:solidFill>
                  <a:srgbClr val="002060"/>
                </a:solidFill>
              </a:rPr>
              <a:t>Комплексная отладка технологических</a:t>
            </a:r>
            <a:br>
              <a:rPr lang="ru-RU" altLang="ru-RU" dirty="0">
                <a:solidFill>
                  <a:srgbClr val="002060"/>
                </a:solidFill>
              </a:rPr>
            </a:br>
            <a:r>
              <a:rPr lang="ru-RU" altLang="ru-RU" dirty="0">
                <a:solidFill>
                  <a:srgbClr val="002060"/>
                </a:solidFill>
              </a:rPr>
              <a:t>функций п/м АСУ ТП</a:t>
            </a:r>
            <a:br>
              <a:rPr lang="ru-RU" altLang="ru-RU" dirty="0">
                <a:solidFill>
                  <a:srgbClr val="002060"/>
                </a:solidFill>
              </a:rPr>
            </a:br>
            <a:r>
              <a:rPr lang="en-US" altLang="ru-RU" dirty="0">
                <a:solidFill>
                  <a:srgbClr val="002060"/>
                </a:solidFill>
              </a:rPr>
              <a:t>- </a:t>
            </a:r>
            <a:r>
              <a:rPr lang="ru-RU" altLang="ru-RU" dirty="0">
                <a:solidFill>
                  <a:srgbClr val="002060"/>
                </a:solidFill>
              </a:rPr>
              <a:t>Сдача системы Заказчику</a:t>
            </a:r>
            <a:br>
              <a:rPr lang="ru-RU" altLang="ru-RU" dirty="0">
                <a:solidFill>
                  <a:srgbClr val="002060"/>
                </a:solidFill>
              </a:rPr>
            </a:br>
            <a:r>
              <a:rPr lang="en-US" altLang="ru-RU" dirty="0">
                <a:solidFill>
                  <a:srgbClr val="002060"/>
                </a:solidFill>
              </a:rPr>
              <a:t>- </a:t>
            </a:r>
            <a:r>
              <a:rPr lang="ru-RU" altLang="ru-RU" dirty="0">
                <a:solidFill>
                  <a:srgbClr val="002060"/>
                </a:solidFill>
              </a:rPr>
              <a:t>Обучение эксплуатационного персонала</a:t>
            </a:r>
            <a:br>
              <a:rPr lang="ru-RU" altLang="ru-RU" dirty="0">
                <a:solidFill>
                  <a:srgbClr val="002060"/>
                </a:solidFill>
              </a:rPr>
            </a:br>
            <a:r>
              <a:rPr lang="en-US" altLang="ru-RU" dirty="0">
                <a:solidFill>
                  <a:srgbClr val="002060"/>
                </a:solidFill>
              </a:rPr>
              <a:t>- </a:t>
            </a:r>
            <a:r>
              <a:rPr lang="ru-RU" altLang="ru-RU" dirty="0">
                <a:solidFill>
                  <a:srgbClr val="002060"/>
                </a:solidFill>
              </a:rPr>
              <a:t>Испытания текущих релизов в режиме</a:t>
            </a:r>
            <a:br>
              <a:rPr lang="ru-RU" altLang="ru-RU" dirty="0">
                <a:solidFill>
                  <a:srgbClr val="002060"/>
                </a:solidFill>
              </a:rPr>
            </a:br>
            <a:r>
              <a:rPr lang="ru-RU" altLang="ru-RU" dirty="0">
                <a:solidFill>
                  <a:srgbClr val="002060"/>
                </a:solidFill>
              </a:rPr>
              <a:t>прогона на повышенной нагрузке.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2169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303098" y="-59714"/>
            <a:ext cx="7866321" cy="1200329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Научно-производственная база</a:t>
            </a:r>
          </a:p>
          <a:p>
            <a:pPr algn="ctr"/>
            <a:r>
              <a:rPr lang="ru-RU" sz="36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«</a:t>
            </a:r>
            <a:r>
              <a:rPr lang="ru-RU" sz="36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ТЕКОН МЕМБРАННЫЕ ТЕХНОЛОГИИ»</a:t>
            </a: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118" y="1255382"/>
            <a:ext cx="3709612" cy="21675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130" y="3521644"/>
            <a:ext cx="3798608" cy="22775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720155" y="1711225"/>
            <a:ext cx="603334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Производственная линия формования газоразделительных волокон собственной разработки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sz="2000" b="1" dirty="0">
              <a:solidFill>
                <a:srgbClr val="0066FF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sz="2000" b="1" dirty="0">
              <a:solidFill>
                <a:srgbClr val="0066FF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sz="2000" b="1" dirty="0">
              <a:solidFill>
                <a:srgbClr val="0066FF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Производственная линия формования ультрафильтрационных волокон собственной разработки</a:t>
            </a:r>
          </a:p>
        </p:txBody>
      </p:sp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234" y="1628477"/>
            <a:ext cx="265579" cy="334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234" y="3443812"/>
            <a:ext cx="265579" cy="334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66726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303098" y="-111966"/>
            <a:ext cx="7866321" cy="1200329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Научно-производственная база</a:t>
            </a:r>
          </a:p>
          <a:p>
            <a:pPr algn="ctr"/>
            <a:r>
              <a:rPr lang="ru-RU" sz="36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«</a:t>
            </a:r>
            <a:r>
              <a:rPr lang="ru-RU" sz="36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ТЕКОН МЕМБРАННЫЕ ТЕХНОЛОГИИ»</a:t>
            </a: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8704" y="4482402"/>
            <a:ext cx="2736851" cy="17873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608" y="1875246"/>
            <a:ext cx="10058400" cy="25165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1052463" y="893133"/>
            <a:ext cx="1010716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endParaRPr lang="ru-RU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1600" b="1" dirty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Цеха пост-обработки мембранных волокон, сборки мембранных модулей и упаковки готовой продукции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352" y="4482402"/>
            <a:ext cx="2908271" cy="18481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0192" y="4486495"/>
            <a:ext cx="1279529" cy="19087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568365" y="4177760"/>
            <a:ext cx="1715235" cy="25902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679" y="1040643"/>
            <a:ext cx="265579" cy="334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84587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725780" y="1127257"/>
            <a:ext cx="10441160" cy="24699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Применение технологии ультрафильтрации позволяет:</a:t>
            </a:r>
          </a:p>
          <a:p>
            <a:endParaRPr lang="ru-RU" sz="1050" b="1" dirty="0">
              <a:solidFill>
                <a:srgbClr val="00206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ru-RU" sz="1200" b="1" dirty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минимизировать </a:t>
            </a:r>
          </a:p>
          <a:p>
            <a:pPr lvl="1"/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 занимаемую площадь станции очистки воды (в 3 раза меньше по сравнению с классической технологией);</a:t>
            </a:r>
          </a:p>
          <a:p>
            <a:pPr marL="628650" lvl="1" indent="-171450">
              <a:buFontTx/>
              <a:buChar char="-"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дозирование обеззараживающего агента и как следствие минимизировать </a:t>
            </a:r>
          </a:p>
          <a:p>
            <a:pPr lvl="1"/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   образование хлорорганических токсичных - канцерогенных соединений в подготовленной воде.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обеспечить </a:t>
            </a:r>
          </a:p>
          <a:p>
            <a:pPr lvl="1"/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 постоянство качества очистки воды в условиях сезонных колебаний температуры и качества исходной воды;</a:t>
            </a:r>
          </a:p>
          <a:p>
            <a:pPr lvl="1"/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 наивысшую степень автоматизации процесса очистки воды;</a:t>
            </a:r>
          </a:p>
          <a:p>
            <a:pPr lvl="1"/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 степень обеззараживания более 99,9999%;</a:t>
            </a:r>
          </a:p>
          <a:p>
            <a:pPr lvl="1"/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- возможность нарастить производительность системы при необходимости с минимальными затратами.</a:t>
            </a:r>
          </a:p>
        </p:txBody>
      </p:sp>
      <p:pic>
        <p:nvPicPr>
          <p:cNvPr id="7" name="Picture 2" descr="&amp;Ucy;&amp;scy;&amp;tcy;&amp;acy;&amp;ncy;&amp;ocy;&amp;vcy;&amp;kcy;&amp;acy; &amp;ucy;&amp;lcy;&amp;softcy;&amp;tcy;&amp;rcy;&amp;acy;&amp;fcy;&amp;icy;&amp;lcy;&amp;softcy;&amp;tcy;&amp;rcy;&amp;acy;&amp;tscy;&amp;icy;&amp;icy; &amp;vcy; &amp;rcy;&amp;acy;&amp;bcy;&amp;ocy;&amp;tcy;&amp;iecy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289" y="3815089"/>
            <a:ext cx="3571875" cy="23812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00423564"/>
              </p:ext>
            </p:extLst>
          </p:nvPr>
        </p:nvGraphicFramePr>
        <p:xfrm>
          <a:off x="5481103" y="3743081"/>
          <a:ext cx="5239692" cy="20917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5556785" y="5827007"/>
            <a:ext cx="5040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Низкая зависимость качества очистки воды от колебаний</a:t>
            </a:r>
          </a:p>
          <a:p>
            <a:r>
              <a:rPr lang="ru-RU" sz="1200" dirty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качества исходной воды в течение года (на примере эксплуатации УУФ на ТЭЦ-9 г.Москва)</a:t>
            </a:r>
            <a:endParaRPr lang="ru-RU" sz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326435" y="1741"/>
            <a:ext cx="9941311" cy="677108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8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Преимущества технологии ультрафильтрации</a:t>
            </a:r>
            <a:endParaRPr lang="ru-RU" sz="3800" b="1" cap="none" spc="0" dirty="0">
              <a:ln w="1016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42" y="1406406"/>
            <a:ext cx="265579" cy="334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836" y="2247284"/>
            <a:ext cx="265579" cy="334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99765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333869" y="3467"/>
            <a:ext cx="8858131" cy="677108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3800" b="1" dirty="0" smtClean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ТЕКОН  Микропроцессорные Технологии</a:t>
            </a:r>
            <a:endParaRPr lang="ru-RU" sz="3800" b="1" cap="none" spc="0" dirty="0">
              <a:ln w="1016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24411" y="2060848"/>
            <a:ext cx="755437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Используя лучшие средства разработки и современные технологические процессы производства, компания создает качественную компонентную базу микроэлектроники Приоритетные задачи ТЕКОН МТ - </a:t>
            </a:r>
            <a:r>
              <a:rPr lang="ru-RU" sz="1400" dirty="0" err="1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импортозамещение</a:t>
            </a:r>
            <a:r>
              <a:rPr lang="ru-RU" sz="14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и увеличение надежности собственной продукции для промышленной автоматизации.</a:t>
            </a:r>
            <a:endParaRPr 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34590" y="3006030"/>
            <a:ext cx="3304237" cy="330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648147" y="3284984"/>
            <a:ext cx="755437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Использование собственных микроэлектронных компонентов позволит:</a:t>
            </a:r>
            <a:endParaRPr lang="ru-RU" sz="14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504131" y="3933056"/>
            <a:ext cx="6143668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1" lang="ru-RU" alt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Аппаратно реализовать выполнение алгоритмов АСУ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1" lang="ru-RU" altLang="ru-RU" sz="14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Существенно увеличить надежность систем управления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1" lang="ru-RU" altLang="ru-RU" sz="14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Обеспечить максимальную производительность устройств АСУ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1" lang="ru-RU" alt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Создавать оборудование</a:t>
            </a:r>
            <a:r>
              <a:rPr kumimoji="1" lang="ru-RU" altLang="ru-RU" sz="1400" b="0" i="0" u="none" strike="noStrike" kern="1200" cap="none" spc="0" normalizeH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АСУ, состоящее полностью из компонентов отечественного производства</a:t>
            </a:r>
            <a:endParaRPr kumimoji="1" lang="ru-RU" altLang="ru-RU" sz="1400" b="0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 descr="Логотип ТЕКОН МТ ровный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0154" y="1188621"/>
            <a:ext cx="2056499" cy="2055472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3024411" y="1260629"/>
            <a:ext cx="7554371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ТЕКОН Микропроцессорные технологии </a:t>
            </a:r>
            <a:r>
              <a:rPr lang="en-US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– </a:t>
            </a:r>
            <a:endParaRPr lang="en-US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  <a:p>
            <a:r>
              <a:rPr lang="ru-RU" sz="14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это современный российский дизайн-центр, занимающийся разработкой цифровых аналоговых и аналогово-цифровых микросхем и микроэлектронных компонентов.</a:t>
            </a:r>
            <a:endParaRPr 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0003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333869" y="3467"/>
            <a:ext cx="8858131" cy="677108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3800" b="1" dirty="0" smtClean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ТЕКОН  Микропроцессорные Технологии</a:t>
            </a:r>
            <a:endParaRPr lang="ru-RU" sz="3800" b="1" cap="none" spc="0" dirty="0">
              <a:ln w="1016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6" name="Рисунок 5" descr="Проц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728989" y="1653802"/>
            <a:ext cx="576064" cy="576064"/>
          </a:xfrm>
          <a:prstGeom prst="rect">
            <a:avLst/>
          </a:prstGeom>
        </p:spPr>
      </p:pic>
      <p:pic>
        <p:nvPicPr>
          <p:cNvPr id="7" name="Рисунок 6" descr="текон.png"/>
          <p:cNvPicPr>
            <a:picLocks noChangeAspect="1"/>
          </p:cNvPicPr>
          <p:nvPr/>
        </p:nvPicPr>
        <p:blipFill>
          <a:blip r:embed="rId4" cstate="print">
            <a:lum bright="70000" contrast="-70000"/>
          </a:blip>
          <a:stretch>
            <a:fillRect/>
          </a:stretch>
        </p:blipFill>
        <p:spPr>
          <a:xfrm>
            <a:off x="4842942" y="1801167"/>
            <a:ext cx="360040" cy="270030"/>
          </a:xfrm>
          <a:prstGeom prst="rect">
            <a:avLst/>
          </a:prstGeom>
        </p:spPr>
      </p:pic>
      <p:pic>
        <p:nvPicPr>
          <p:cNvPr id="8" name="Рисунок 7" descr="Проц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449069" y="1653802"/>
            <a:ext cx="576064" cy="576064"/>
          </a:xfrm>
          <a:prstGeom prst="rect">
            <a:avLst/>
          </a:prstGeom>
        </p:spPr>
      </p:pic>
      <p:pic>
        <p:nvPicPr>
          <p:cNvPr id="9" name="Рисунок 8" descr="текон.png"/>
          <p:cNvPicPr>
            <a:picLocks noChangeAspect="1"/>
          </p:cNvPicPr>
          <p:nvPr/>
        </p:nvPicPr>
        <p:blipFill>
          <a:blip r:embed="rId4" cstate="print">
            <a:lum bright="70000" contrast="-70000"/>
          </a:blip>
          <a:stretch>
            <a:fillRect/>
          </a:stretch>
        </p:blipFill>
        <p:spPr>
          <a:xfrm>
            <a:off x="5563022" y="1801167"/>
            <a:ext cx="360040" cy="270030"/>
          </a:xfrm>
          <a:prstGeom prst="rect">
            <a:avLst/>
          </a:prstGeom>
        </p:spPr>
      </p:pic>
      <p:pic>
        <p:nvPicPr>
          <p:cNvPr id="10" name="Рисунок 9" descr="Проц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313165" y="1650453"/>
            <a:ext cx="576064" cy="576064"/>
          </a:xfrm>
          <a:prstGeom prst="rect">
            <a:avLst/>
          </a:prstGeom>
        </p:spPr>
      </p:pic>
      <p:pic>
        <p:nvPicPr>
          <p:cNvPr id="11" name="Рисунок 10" descr="текон.png"/>
          <p:cNvPicPr>
            <a:picLocks noChangeAspect="1"/>
          </p:cNvPicPr>
          <p:nvPr/>
        </p:nvPicPr>
        <p:blipFill>
          <a:blip r:embed="rId4" cstate="print">
            <a:lum bright="70000" contrast="-70000"/>
          </a:blip>
          <a:stretch>
            <a:fillRect/>
          </a:stretch>
        </p:blipFill>
        <p:spPr>
          <a:xfrm>
            <a:off x="6427118" y="1797818"/>
            <a:ext cx="360040" cy="270030"/>
          </a:xfrm>
          <a:prstGeom prst="rect">
            <a:avLst/>
          </a:prstGeom>
        </p:spPr>
      </p:pic>
      <p:pic>
        <p:nvPicPr>
          <p:cNvPr id="12" name="Рисунок 11" descr="Проц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33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961237" y="1650453"/>
            <a:ext cx="576064" cy="576064"/>
          </a:xfrm>
          <a:prstGeom prst="rect">
            <a:avLst/>
          </a:prstGeom>
        </p:spPr>
      </p:pic>
      <p:pic>
        <p:nvPicPr>
          <p:cNvPr id="13" name="Рисунок 12" descr="текон.png"/>
          <p:cNvPicPr>
            <a:picLocks noChangeAspect="1"/>
          </p:cNvPicPr>
          <p:nvPr/>
        </p:nvPicPr>
        <p:blipFill>
          <a:blip r:embed="rId4" cstate="print">
            <a:lum bright="70000" contrast="-70000"/>
          </a:blip>
          <a:stretch>
            <a:fillRect/>
          </a:stretch>
        </p:blipFill>
        <p:spPr>
          <a:xfrm>
            <a:off x="7075190" y="1797818"/>
            <a:ext cx="360040" cy="270030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4677475" y="1225103"/>
            <a:ext cx="285097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Микропроцессоры ТЕКОН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3168753" y="2521247"/>
            <a:ext cx="5952724" cy="0"/>
          </a:xfrm>
          <a:prstGeom prst="line">
            <a:avLst/>
          </a:prstGeom>
          <a:ln w="28575">
            <a:solidFill>
              <a:srgbClr val="368E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5017021" y="2305223"/>
            <a:ext cx="0" cy="213174"/>
          </a:xfrm>
          <a:prstGeom prst="line">
            <a:avLst/>
          </a:prstGeom>
          <a:ln w="28575">
            <a:solidFill>
              <a:srgbClr val="368E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Овал 16"/>
          <p:cNvSpPr/>
          <p:nvPr/>
        </p:nvSpPr>
        <p:spPr>
          <a:xfrm>
            <a:off x="4945013" y="2446959"/>
            <a:ext cx="142876" cy="142876"/>
          </a:xfrm>
          <a:prstGeom prst="ellipse">
            <a:avLst/>
          </a:prstGeom>
          <a:solidFill>
            <a:srgbClr val="368EC4"/>
          </a:solidFill>
          <a:ln>
            <a:solidFill>
              <a:srgbClr val="368E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5665093" y="2449239"/>
            <a:ext cx="142876" cy="142876"/>
          </a:xfrm>
          <a:prstGeom prst="ellipse">
            <a:avLst/>
          </a:prstGeom>
          <a:solidFill>
            <a:srgbClr val="368EC4"/>
          </a:solidFill>
          <a:ln>
            <a:solidFill>
              <a:srgbClr val="368E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6594946" y="2307503"/>
            <a:ext cx="0" cy="213174"/>
          </a:xfrm>
          <a:prstGeom prst="line">
            <a:avLst/>
          </a:prstGeom>
          <a:ln w="28575">
            <a:solidFill>
              <a:srgbClr val="368E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Овал 19"/>
          <p:cNvSpPr/>
          <p:nvPr/>
        </p:nvSpPr>
        <p:spPr>
          <a:xfrm>
            <a:off x="6522938" y="2449239"/>
            <a:ext cx="142876" cy="142876"/>
          </a:xfrm>
          <a:prstGeom prst="ellipse">
            <a:avLst/>
          </a:prstGeom>
          <a:solidFill>
            <a:srgbClr val="368EC4"/>
          </a:solidFill>
          <a:ln>
            <a:solidFill>
              <a:srgbClr val="368E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7253114" y="2312265"/>
            <a:ext cx="0" cy="213174"/>
          </a:xfrm>
          <a:prstGeom prst="line">
            <a:avLst/>
          </a:prstGeom>
          <a:ln w="28575">
            <a:solidFill>
              <a:srgbClr val="368E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Овал 21"/>
          <p:cNvSpPr/>
          <p:nvPr/>
        </p:nvSpPr>
        <p:spPr>
          <a:xfrm>
            <a:off x="7181106" y="2454001"/>
            <a:ext cx="142876" cy="142876"/>
          </a:xfrm>
          <a:prstGeom prst="ellipse">
            <a:avLst/>
          </a:prstGeom>
          <a:solidFill>
            <a:srgbClr val="368EC4"/>
          </a:solidFill>
          <a:ln>
            <a:solidFill>
              <a:srgbClr val="368E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3" name="Прямая со стрелкой 22"/>
          <p:cNvCxnSpPr/>
          <p:nvPr/>
        </p:nvCxnSpPr>
        <p:spPr>
          <a:xfrm>
            <a:off x="3180309" y="2521247"/>
            <a:ext cx="0" cy="360040"/>
          </a:xfrm>
          <a:prstGeom prst="straightConnector1">
            <a:avLst/>
          </a:prstGeom>
          <a:ln w="28575">
            <a:solidFill>
              <a:srgbClr val="368EC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Рисунок 23" descr="датчик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33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000797" y="2953295"/>
            <a:ext cx="360040" cy="394097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2606849" y="3457351"/>
            <a:ext cx="11521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Средства измерения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2136701" y="3817391"/>
            <a:ext cx="20882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Датчики давления, температуры, уровня и т.п.</a:t>
            </a:r>
          </a:p>
        </p:txBody>
      </p:sp>
      <p:cxnSp>
        <p:nvCxnSpPr>
          <p:cNvPr id="27" name="Прямая со стрелкой 26"/>
          <p:cNvCxnSpPr/>
          <p:nvPr/>
        </p:nvCxnSpPr>
        <p:spPr>
          <a:xfrm>
            <a:off x="4728989" y="2521247"/>
            <a:ext cx="0" cy="360040"/>
          </a:xfrm>
          <a:prstGeom prst="straightConnector1">
            <a:avLst/>
          </a:prstGeom>
          <a:ln w="28575">
            <a:solidFill>
              <a:srgbClr val="368EC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Рисунок 27" descr="контр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33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512965" y="2953295"/>
            <a:ext cx="360040" cy="360040"/>
          </a:xfrm>
          <a:prstGeom prst="rect">
            <a:avLst/>
          </a:prstGeom>
        </p:spPr>
      </p:pic>
      <p:sp>
        <p:nvSpPr>
          <p:cNvPr id="29" name="Прямоугольник 28"/>
          <p:cNvSpPr/>
          <p:nvPr/>
        </p:nvSpPr>
        <p:spPr>
          <a:xfrm>
            <a:off x="3838325" y="3465154"/>
            <a:ext cx="17281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Многофункциональные контроллеры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4080917" y="3817391"/>
            <a:ext cx="122413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МФК 5000, МФК 3000, МФК 1500, МФК 1000</a:t>
            </a:r>
          </a:p>
        </p:txBody>
      </p:sp>
      <p:pic>
        <p:nvPicPr>
          <p:cNvPr id="31" name="Рисунок 30" descr="терм РЗА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33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177261" y="2881287"/>
            <a:ext cx="576064" cy="630556"/>
          </a:xfrm>
          <a:prstGeom prst="rect">
            <a:avLst/>
          </a:prstGeom>
        </p:spPr>
      </p:pic>
      <p:sp>
        <p:nvSpPr>
          <p:cNvPr id="32" name="Прямоугольник 31"/>
          <p:cNvSpPr/>
          <p:nvPr/>
        </p:nvSpPr>
        <p:spPr>
          <a:xfrm>
            <a:off x="6961237" y="3457351"/>
            <a:ext cx="10801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Терминалы</a:t>
            </a:r>
            <a:r>
              <a:rPr lang="ru-RU" sz="10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6673205" y="3673375"/>
            <a:ext cx="168191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релейной защиты и автоматики</a:t>
            </a:r>
          </a:p>
        </p:txBody>
      </p:sp>
      <p:cxnSp>
        <p:nvCxnSpPr>
          <p:cNvPr id="34" name="Прямая со стрелкой 33"/>
          <p:cNvCxnSpPr/>
          <p:nvPr/>
        </p:nvCxnSpPr>
        <p:spPr>
          <a:xfrm>
            <a:off x="9121477" y="2521247"/>
            <a:ext cx="0" cy="360040"/>
          </a:xfrm>
          <a:prstGeom prst="straightConnector1">
            <a:avLst/>
          </a:prstGeom>
          <a:ln w="28575">
            <a:solidFill>
              <a:srgbClr val="368EC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7465293" y="2521247"/>
            <a:ext cx="0" cy="360040"/>
          </a:xfrm>
          <a:prstGeom prst="straightConnector1">
            <a:avLst/>
          </a:prstGeom>
          <a:ln w="28575">
            <a:solidFill>
              <a:srgbClr val="368EC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Рисунок 35" descr="коммут.png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rgbClr val="33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833445" y="2881287"/>
            <a:ext cx="504056" cy="504056"/>
          </a:xfrm>
          <a:prstGeom prst="rect">
            <a:avLst/>
          </a:prstGeom>
        </p:spPr>
      </p:pic>
      <p:sp>
        <p:nvSpPr>
          <p:cNvPr id="37" name="Прямоугольник 36"/>
          <p:cNvSpPr/>
          <p:nvPr/>
        </p:nvSpPr>
        <p:spPr>
          <a:xfrm>
            <a:off x="8518228" y="3457351"/>
            <a:ext cx="115212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Коммутаторы</a:t>
            </a:r>
            <a:endParaRPr lang="ru-RU" sz="1000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8461500" y="3625648"/>
            <a:ext cx="12241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промышленного оборудования</a:t>
            </a:r>
          </a:p>
        </p:txBody>
      </p:sp>
      <p:cxnSp>
        <p:nvCxnSpPr>
          <p:cNvPr id="39" name="Прямая соединительная линия 38"/>
          <p:cNvCxnSpPr/>
          <p:nvPr/>
        </p:nvCxnSpPr>
        <p:spPr>
          <a:xfrm>
            <a:off x="3144813" y="4609479"/>
            <a:ext cx="5904656" cy="0"/>
          </a:xfrm>
          <a:prstGeom prst="line">
            <a:avLst/>
          </a:prstGeom>
          <a:ln w="28575">
            <a:solidFill>
              <a:srgbClr val="368E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9049469" y="4321447"/>
            <a:ext cx="0" cy="285182"/>
          </a:xfrm>
          <a:prstGeom prst="line">
            <a:avLst/>
          </a:prstGeom>
          <a:ln w="28575">
            <a:solidFill>
              <a:srgbClr val="368E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flipH="1">
            <a:off x="3144813" y="4303935"/>
            <a:ext cx="3230" cy="302694"/>
          </a:xfrm>
          <a:prstGeom prst="line">
            <a:avLst/>
          </a:prstGeom>
          <a:ln w="28575">
            <a:solidFill>
              <a:srgbClr val="368E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6169149" y="4609479"/>
            <a:ext cx="0" cy="360040"/>
          </a:xfrm>
          <a:prstGeom prst="straightConnector1">
            <a:avLst/>
          </a:prstGeom>
          <a:ln w="28575">
            <a:solidFill>
              <a:srgbClr val="368EC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Рисунок 42" descr="Завод.png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rgbClr val="3399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945013" y="4753495"/>
            <a:ext cx="1931106" cy="1448330"/>
          </a:xfrm>
          <a:prstGeom prst="rect">
            <a:avLst/>
          </a:prstGeom>
        </p:spPr>
      </p:pic>
      <p:sp>
        <p:nvSpPr>
          <p:cNvPr id="44" name="Прямоугольник 43"/>
          <p:cNvSpPr/>
          <p:nvPr/>
        </p:nvSpPr>
        <p:spPr>
          <a:xfrm>
            <a:off x="6745213" y="5257551"/>
            <a:ext cx="38164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u="sng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Результат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 – выполнение полного цикла работ по автоматизации технологического процесса</a:t>
            </a:r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>
            <a:off x="5738132" y="2301508"/>
            <a:ext cx="0" cy="213174"/>
          </a:xfrm>
          <a:prstGeom prst="line">
            <a:avLst/>
          </a:prstGeom>
          <a:ln w="28575">
            <a:solidFill>
              <a:srgbClr val="368E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73006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475521" y="1741"/>
            <a:ext cx="6699847" cy="677108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8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Продукты и услуги ГК «ТЕКОН»</a:t>
            </a:r>
            <a:endParaRPr lang="ru-RU" sz="3800" b="1" cap="none" spc="0" dirty="0">
              <a:ln w="1016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16099" y="2760195"/>
            <a:ext cx="7504050" cy="37987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r>
              <a:rPr lang="ru-RU" altLang="ru-RU" sz="1600" dirty="0">
                <a:solidFill>
                  <a:srgbClr val="002060"/>
                </a:solidFill>
                <a:latin typeface="Arial" charset="0"/>
                <a:cs typeface="Arial" charset="0"/>
              </a:rPr>
              <a:t>Контроллеры для различных АСУ ТП и шкафы комплектной автоматики</a:t>
            </a:r>
          </a:p>
          <a:p>
            <a:pPr>
              <a:spcBef>
                <a:spcPct val="0"/>
              </a:spcBef>
            </a:pPr>
            <a:r>
              <a:rPr lang="ru-RU" altLang="ru-RU" sz="1600" dirty="0">
                <a:solidFill>
                  <a:srgbClr val="002060"/>
                </a:solidFill>
                <a:latin typeface="Arial" charset="0"/>
                <a:cs typeface="Arial" charset="0"/>
              </a:rPr>
              <a:t>Шкафы НКУ (сборки РТЗО, шкафы питания и т.д.)</a:t>
            </a:r>
          </a:p>
          <a:p>
            <a:pPr>
              <a:spcBef>
                <a:spcPct val="0"/>
              </a:spcBef>
            </a:pPr>
            <a:r>
              <a:rPr lang="ru-RU" altLang="ru-RU" sz="1600" dirty="0">
                <a:solidFill>
                  <a:srgbClr val="002060"/>
                </a:solidFill>
                <a:latin typeface="Arial" charset="0"/>
                <a:cs typeface="Arial" charset="0"/>
              </a:rPr>
              <a:t>Терминалы РЗА</a:t>
            </a:r>
          </a:p>
          <a:p>
            <a:pPr>
              <a:spcBef>
                <a:spcPct val="0"/>
              </a:spcBef>
            </a:pPr>
            <a:r>
              <a:rPr lang="ru-RU" altLang="ru-RU" sz="1600" dirty="0">
                <a:solidFill>
                  <a:srgbClr val="002060"/>
                </a:solidFill>
                <a:latin typeface="Arial" charset="0"/>
                <a:cs typeface="Arial" charset="0"/>
              </a:rPr>
              <a:t>ПТК «ТЕКОН»</a:t>
            </a:r>
          </a:p>
          <a:p>
            <a:pPr>
              <a:spcBef>
                <a:spcPct val="0"/>
              </a:spcBef>
            </a:pPr>
            <a:r>
              <a:rPr lang="ru-RU" altLang="ru-RU" sz="1600" dirty="0">
                <a:solidFill>
                  <a:srgbClr val="002060"/>
                </a:solidFill>
                <a:latin typeface="Arial" charset="0"/>
                <a:cs typeface="Arial" charset="0"/>
              </a:rPr>
              <a:t>Блоки газовые автоматические БГА</a:t>
            </a:r>
          </a:p>
          <a:p>
            <a:pPr>
              <a:spcBef>
                <a:spcPct val="0"/>
              </a:spcBef>
            </a:pPr>
            <a:r>
              <a:rPr lang="ru-RU" altLang="ru-RU" sz="1600" dirty="0">
                <a:solidFill>
                  <a:srgbClr val="002060"/>
                </a:solidFill>
                <a:latin typeface="Arial" charset="0"/>
                <a:cs typeface="Arial" charset="0"/>
              </a:rPr>
              <a:t>АСУ ТП, АСУ ТМО и АСУ ЭТО от ТЗ «под ключ» с выполнением генподрядной функции</a:t>
            </a:r>
          </a:p>
          <a:p>
            <a:pPr>
              <a:spcBef>
                <a:spcPct val="0"/>
              </a:spcBef>
            </a:pPr>
            <a:r>
              <a:rPr lang="ru-RU" altLang="ru-RU" sz="1600" dirty="0">
                <a:solidFill>
                  <a:srgbClr val="002060"/>
                </a:solidFill>
                <a:latin typeface="Arial" charset="0"/>
                <a:cs typeface="Arial" charset="0"/>
              </a:rPr>
              <a:t>Готовые решения для теплоэнергетики</a:t>
            </a:r>
          </a:p>
          <a:p>
            <a:pPr>
              <a:spcBef>
                <a:spcPct val="0"/>
              </a:spcBef>
            </a:pPr>
            <a:r>
              <a:rPr lang="ru-RU" altLang="ru-RU" sz="1600" dirty="0">
                <a:solidFill>
                  <a:srgbClr val="002060"/>
                </a:solidFill>
                <a:latin typeface="Arial" charset="0"/>
                <a:cs typeface="Arial" charset="0"/>
              </a:rPr>
              <a:t>Комплектная поставка САУ вместе с технологическим оборудованием (турбины, генераторы, трансформаторы, градирни и прочее)</a:t>
            </a:r>
          </a:p>
          <a:p>
            <a:pPr>
              <a:spcBef>
                <a:spcPct val="0"/>
              </a:spcBef>
            </a:pPr>
            <a:r>
              <a:rPr lang="ru-RU" altLang="ru-RU" sz="1600" dirty="0">
                <a:solidFill>
                  <a:srgbClr val="002060"/>
                </a:solidFill>
                <a:latin typeface="Arial" charset="0"/>
                <a:cs typeface="Arial" charset="0"/>
              </a:rPr>
              <a:t>Инжиниринг</a:t>
            </a:r>
          </a:p>
          <a:p>
            <a:pPr>
              <a:spcBef>
                <a:spcPct val="0"/>
              </a:spcBef>
            </a:pPr>
            <a:r>
              <a:rPr lang="ru-RU" altLang="ru-RU" sz="1600" dirty="0">
                <a:solidFill>
                  <a:srgbClr val="002060"/>
                </a:solidFill>
                <a:latin typeface="Arial" charset="0"/>
                <a:cs typeface="Arial" charset="0"/>
              </a:rPr>
              <a:t>Монтаж и ПНР</a:t>
            </a:r>
          </a:p>
          <a:p>
            <a:pPr>
              <a:spcBef>
                <a:spcPct val="0"/>
              </a:spcBef>
            </a:pPr>
            <a:r>
              <a:rPr lang="ru-RU" altLang="ru-RU" sz="1600" dirty="0">
                <a:solidFill>
                  <a:srgbClr val="002060"/>
                </a:solidFill>
                <a:latin typeface="Arial" charset="0"/>
                <a:cs typeface="Arial" charset="0"/>
              </a:rPr>
              <a:t>Гарантийное обслуживание и послегарантийное сопровождение всего производимого оборудования</a:t>
            </a:r>
          </a:p>
          <a:p>
            <a:pPr>
              <a:spcBef>
                <a:spcPct val="0"/>
              </a:spcBef>
            </a:pPr>
            <a:r>
              <a:rPr lang="ru-RU" altLang="ru-RU" sz="1600" dirty="0">
                <a:solidFill>
                  <a:srgbClr val="002060"/>
                </a:solidFill>
                <a:latin typeface="Arial" charset="0"/>
                <a:cs typeface="Arial" charset="0"/>
              </a:rPr>
              <a:t>Обучение специалистов служб эксплуатации, инжиниринговых компаний и проектных организаций</a:t>
            </a:r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4065" y="1274806"/>
            <a:ext cx="1152198" cy="1060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\\fserver\Groups\ДМС\Маркетинг\Фото\Продукция Текон\Контроллеры\МФК1500\2012\МФК1500_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8264" y="1255244"/>
            <a:ext cx="1491127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C:\Users\arkhipov\AppData\Local\Temp\Rar$DR07.164\В презентацию\3D картинки\БГА\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5695314" y="1012042"/>
            <a:ext cx="1024167" cy="1588950"/>
          </a:xfrm>
          <a:prstGeom prst="rect">
            <a:avLst/>
          </a:prstGeom>
          <a:noFill/>
        </p:spPr>
      </p:pic>
      <p:pic>
        <p:nvPicPr>
          <p:cNvPr id="14" name="Picture 11" descr="2 шкафа МФК3000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74683" y="571480"/>
            <a:ext cx="3302324" cy="399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6" descr="scaf-tcm51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D6ECFF"/>
              </a:clrFrom>
              <a:clrTo>
                <a:srgbClr val="D6EC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24611" y="3861048"/>
            <a:ext cx="1903020" cy="1942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7" descr="scaf_teconic_"/>
          <p:cNvPicPr>
            <a:picLocks noChangeAspect="1" noChangeArrowheads="1"/>
          </p:cNvPicPr>
          <p:nvPr/>
        </p:nvPicPr>
        <p:blipFill>
          <a:blip r:embed="rId8" cstate="email">
            <a:clrChange>
              <a:clrFrom>
                <a:srgbClr val="D5ECFF"/>
              </a:clrFrom>
              <a:clrTo>
                <a:srgbClr val="D5EC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00803" y="4678533"/>
            <a:ext cx="1516136" cy="1732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1725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763308" y="1741"/>
            <a:ext cx="5404429" cy="1169551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Продукция ГК «ТЕКОН»</a:t>
            </a:r>
          </a:p>
          <a:p>
            <a:pPr algn="r"/>
            <a:r>
              <a:rPr lang="ru-RU" sz="30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РЗА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8576" y="1216056"/>
            <a:ext cx="5767423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66FF"/>
              </a:buClr>
              <a:tabLst>
                <a:tab pos="90488" algn="l"/>
                <a:tab pos="1169988" algn="l"/>
              </a:tabLst>
            </a:pPr>
            <a:r>
              <a:rPr lang="ru-RU" alt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зависимости от выполняемых функций релейной защиты и автоматики, устройство имеет 10 типоисполнений</a:t>
            </a:r>
            <a:r>
              <a:rPr lang="en-US" alt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altLang="ru-RU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0066FF"/>
              </a:buClr>
              <a:buFont typeface="Arial" pitchFamily="34" charset="0"/>
              <a:buChar char="•"/>
              <a:tabLst>
                <a:tab pos="90488" algn="l"/>
                <a:tab pos="1169988" algn="l"/>
              </a:tabLst>
            </a:pPr>
            <a:endParaRPr lang="en-US" alt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  <a:tabLst>
                <a:tab pos="90488" algn="l"/>
                <a:tab pos="1169988" algn="l"/>
              </a:tabLst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Дистанционная защита присоединения</a:t>
            </a:r>
            <a:r>
              <a:rPr lang="en-US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  <a:tabLst>
                <a:tab pos="90488" algn="l"/>
                <a:tab pos="1169988" algn="l"/>
              </a:tabLst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Дифференциальная защита линии</a:t>
            </a:r>
            <a:r>
              <a:rPr lang="en-US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alt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  <a:tabLst>
                <a:tab pos="90488" algn="l"/>
                <a:tab pos="1169988" algn="l"/>
              </a:tabLst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Дифференциальная и дистанционная защита линии</a:t>
            </a:r>
            <a:r>
              <a:rPr lang="en-US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alt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  <a:tabLst>
                <a:tab pos="90488" algn="l"/>
                <a:tab pos="1169988" algn="l"/>
              </a:tabLst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Защита шин</a:t>
            </a:r>
            <a:r>
              <a:rPr lang="en-US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alt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  <a:tabLst>
                <a:tab pos="90488" algn="l"/>
                <a:tab pos="1169988" algn="l"/>
              </a:tabLst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Защита фидера</a:t>
            </a:r>
            <a:r>
              <a:rPr lang="en-US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alt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  <a:tabLst>
                <a:tab pos="90488" algn="l"/>
                <a:tab pos="1169988" algn="l"/>
              </a:tabLst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Защита электрической машины малой мощности</a:t>
            </a:r>
            <a:r>
              <a:rPr lang="en-US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alt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  <a:tabLst>
                <a:tab pos="90488" algn="l"/>
                <a:tab pos="1169988" algn="l"/>
              </a:tabLst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Защита электрической машины</a:t>
            </a:r>
            <a:r>
              <a:rPr lang="en-US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alt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  <a:tabLst>
                <a:tab pos="90488" algn="l"/>
                <a:tab pos="1169988" algn="l"/>
              </a:tabLst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Защита двухобмоточного трансформатора</a:t>
            </a:r>
            <a:r>
              <a:rPr lang="en-US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alt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  <a:tabLst>
                <a:tab pos="90488" algn="l"/>
                <a:tab pos="1169988" algn="l"/>
              </a:tabLst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Защита трансформатора</a:t>
            </a:r>
            <a:r>
              <a:rPr lang="en-US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alt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  <a:tabLst>
                <a:tab pos="90488" algn="l"/>
                <a:tab pos="1169988" algn="l"/>
              </a:tabLst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Устройство автоматики выключателя</a:t>
            </a:r>
            <a:r>
              <a:rPr lang="en-US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alt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52438">
            <a:off x="8875483" y="1173129"/>
            <a:ext cx="2820901" cy="227256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6158951" y="3466726"/>
            <a:ext cx="5938301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0066FF"/>
              </a:buClr>
              <a:tabLst>
                <a:tab pos="90488" algn="l"/>
                <a:tab pos="1169988" algn="l"/>
              </a:tabLst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Устройство релейной защиты и автоматики серии ТЕКОН 300 предназначено для выполнения функций релейной защиты и автоматики электрической части электростанций, подстанций, распределительных сетей и распределительных устройств потребителей электрической энергии. Устройство относится к устройствам защиты и автоматики энергосистем. </a:t>
            </a:r>
          </a:p>
          <a:p>
            <a:pPr>
              <a:buClr>
                <a:srgbClr val="0066FF"/>
              </a:buClr>
              <a:tabLst>
                <a:tab pos="90488" algn="l"/>
                <a:tab pos="1169988" algn="l"/>
              </a:tabLst>
            </a:pPr>
            <a:endParaRPr lang="ru-RU" alt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0066FF"/>
              </a:buClr>
              <a:tabLst>
                <a:tab pos="90488" algn="l"/>
                <a:tab pos="1169988" algn="l"/>
              </a:tabLst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основе терминалов отечественного производства «ТЕКОН 300» производится линейка исполнений РЗА на все классы напряжения.</a:t>
            </a:r>
          </a:p>
          <a:p>
            <a:pPr>
              <a:buClr>
                <a:srgbClr val="0066FF"/>
              </a:buClr>
              <a:tabLst>
                <a:tab pos="90488" algn="l"/>
                <a:tab pos="1169988" algn="l"/>
              </a:tabLst>
            </a:pPr>
            <a:endParaRPr lang="ru-RU" alt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0066FF"/>
              </a:buClr>
              <a:tabLst>
                <a:tab pos="90488" algn="l"/>
                <a:tab pos="1169988" algn="l"/>
              </a:tabLst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Логика работы терминала свободно-конфигурируема. Конфигурация и программирование производится в единой среде ИПО «СПАРК», разработанным</a:t>
            </a:r>
            <a:r>
              <a:rPr lang="en-US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Группой компаний «ТЕКОН».</a:t>
            </a:r>
          </a:p>
        </p:txBody>
      </p:sp>
      <p:pic>
        <p:nvPicPr>
          <p:cNvPr id="9" name="Picture 4" descr="http://cs618723.vk.me/v618723069/cf6b/zJl9OTzISCY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522" y="4265999"/>
            <a:ext cx="1687722" cy="1999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71481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666402" y="1741"/>
            <a:ext cx="5510546" cy="1169551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4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Продукция ГК «ТЕКОН»</a:t>
            </a:r>
          </a:p>
          <a:p>
            <a:pPr algn="r"/>
            <a:r>
              <a:rPr lang="ru-RU" sz="30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Технологическое оборудование</a:t>
            </a:r>
          </a:p>
        </p:txBody>
      </p:sp>
      <p:pic>
        <p:nvPicPr>
          <p:cNvPr id="6" name="Picture 3" descr="E:\Углич\020415\IMG_13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7768" y="1218311"/>
            <a:ext cx="3186096" cy="18573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glow rad="101600">
              <a:schemeClr val="accent5">
                <a:lumMod val="60000"/>
                <a:lumOff val="40000"/>
                <a:alpha val="60000"/>
              </a:schemeClr>
            </a:glow>
            <a:outerShdw blurRad="50800" dist="38100" dir="2700000" algn="tl" rotWithShape="0">
              <a:srgbClr val="000000">
                <a:alpha val="43000"/>
              </a:srgbClr>
            </a:outerShdw>
            <a:softEdge rad="63500"/>
          </a:effectLst>
        </p:spPr>
      </p:pic>
      <p:pic>
        <p:nvPicPr>
          <p:cNvPr id="7" name="Picture 2" descr="C:\Users\arkhipov\Documents\Презентация\Презентация (материалы)\Горелки ГГМ-47. 14.04.2015\Горелки ГГМ-47. 14.04.2015\IMG_1404.JPG"/>
          <p:cNvPicPr>
            <a:picLocks noChangeAspect="1" noChangeArrowheads="1"/>
          </p:cNvPicPr>
          <p:nvPr/>
        </p:nvPicPr>
        <p:blipFill>
          <a:blip r:embed="rId4" cstate="print"/>
          <a:srcRect t="13806" b="5671"/>
          <a:stretch>
            <a:fillRect/>
          </a:stretch>
        </p:blipFill>
        <p:spPr bwMode="auto">
          <a:xfrm>
            <a:off x="8764791" y="3112632"/>
            <a:ext cx="3186097" cy="16583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glow rad="101600">
              <a:schemeClr val="accent5">
                <a:lumMod val="60000"/>
                <a:lumOff val="40000"/>
                <a:alpha val="60000"/>
              </a:schemeClr>
            </a:glow>
            <a:outerShdw blurRad="50800" dist="38100" dir="2700000" algn="tl" rotWithShape="0">
              <a:srgbClr val="000000">
                <a:alpha val="43000"/>
              </a:srgbClr>
            </a:outerShdw>
            <a:softEdge rad="63500"/>
          </a:effectLst>
        </p:spPr>
      </p:pic>
      <p:pic>
        <p:nvPicPr>
          <p:cNvPr id="8" name="Picture 2" descr="C:\Users\arkhipov\Documents\Презентация\Презентация (материалы)\Фото готовых блоков БГА и производство горелок\DSC01665.jpg"/>
          <p:cNvPicPr>
            <a:picLocks noChangeAspect="1" noChangeArrowheads="1"/>
          </p:cNvPicPr>
          <p:nvPr/>
        </p:nvPicPr>
        <p:blipFill>
          <a:blip r:embed="rId5" cstate="print">
            <a:lum bright="10000"/>
          </a:blip>
          <a:srcRect t="25926" b="5290"/>
          <a:stretch>
            <a:fillRect/>
          </a:stretch>
        </p:blipFill>
        <p:spPr bwMode="auto">
          <a:xfrm>
            <a:off x="8137767" y="4807958"/>
            <a:ext cx="3186097" cy="164363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glow rad="101600">
              <a:schemeClr val="accent5">
                <a:lumMod val="60000"/>
                <a:lumOff val="40000"/>
                <a:alpha val="60000"/>
              </a:schemeClr>
            </a:glow>
            <a:outerShdw blurRad="50800" dist="38100" dir="2700000" algn="tl" rotWithShape="0">
              <a:srgbClr val="000000">
                <a:alpha val="43000"/>
              </a:srgbClr>
            </a:outerShdw>
            <a:softEdge rad="63500"/>
          </a:effectLst>
        </p:spPr>
      </p:pic>
      <p:sp>
        <p:nvSpPr>
          <p:cNvPr id="9" name="TextBox 8"/>
          <p:cNvSpPr txBox="1"/>
          <p:nvPr/>
        </p:nvSpPr>
        <p:spPr>
          <a:xfrm>
            <a:off x="968658" y="1326682"/>
            <a:ext cx="3098412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tabLst>
                <a:tab pos="92075" algn="l"/>
              </a:tabLst>
            </a:pPr>
            <a:r>
              <a:rPr lang="ru-RU" alt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Блоки газовые автоматические</a:t>
            </a:r>
          </a:p>
          <a:p>
            <a:endParaRPr lang="ru-RU" altLang="ru-RU" sz="1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  <a:tabLst>
                <a:tab pos="90488" algn="l"/>
                <a:tab pos="1169988" algn="l"/>
              </a:tabLst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Безопасность</a:t>
            </a: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  <a:tabLst>
                <a:tab pos="90488" algn="l"/>
                <a:tab pos="1169988" algn="l"/>
              </a:tabLst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Экономичность</a:t>
            </a: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  <a:tabLst>
                <a:tab pos="90488" algn="l"/>
                <a:tab pos="1169988" algn="l"/>
              </a:tabLst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Экологичность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0096" y="2826880"/>
            <a:ext cx="7072362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Горелки для разных видов топлива</a:t>
            </a:r>
          </a:p>
          <a:p>
            <a:endParaRPr lang="ru-RU" altLang="ru-RU" sz="1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  <a:tabLst>
                <a:tab pos="90488" algn="l"/>
                <a:tab pos="1169988" algn="l"/>
              </a:tabLst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ГГМ-47 (горелка газомазутная мощностью 47 МВт) в настоящее время установлены на энергетических котлах ТГ-104 Сургутской ГРЭС-1 (энергоблоки №№10, 13, 15, сейчас идет их монтаж на блоке №1)</a:t>
            </a:r>
          </a:p>
          <a:p>
            <a:pPr marL="92075" indent="-92075">
              <a:buClr>
                <a:srgbClr val="0066FF"/>
              </a:buClr>
              <a:tabLst>
                <a:tab pos="90488" algn="l"/>
                <a:tab pos="1169988" algn="l"/>
              </a:tabLst>
            </a:pPr>
            <a:endParaRPr lang="ru-RU" alt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  <a:tabLst>
                <a:tab pos="90488" algn="l"/>
                <a:tab pos="1169988" algn="l"/>
              </a:tabLst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ГГМ-14 (горелка газомазутная мощностью 14 МВт) установлены, например, на водогрейных котлах ПТВМ-180 № 3 и № 4 ТЭЦ-8.</a:t>
            </a:r>
          </a:p>
          <a:p>
            <a:pPr marL="92075" indent="-92075">
              <a:buClr>
                <a:srgbClr val="0066FF"/>
              </a:buClr>
              <a:tabLst>
                <a:tab pos="90488" algn="l"/>
                <a:tab pos="1169988" algn="l"/>
              </a:tabLst>
            </a:pPr>
            <a:endParaRPr lang="ru-RU" altLang="ru-RU" sz="1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  <a:tabLst>
                <a:tab pos="90488" algn="l"/>
                <a:tab pos="1169988" algn="l"/>
              </a:tabLst>
            </a:pPr>
            <a:r>
              <a:rPr lang="ru-RU" alt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ГПГМ-35 (горелка пылегазомазутная мощностью 35 МВт) – в скором времени будут смонтированы на энергетическом котле Новочеркасской ГРЭС.</a:t>
            </a:r>
          </a:p>
          <a:p>
            <a:pPr marL="285750" indent="-285750">
              <a:buClr>
                <a:srgbClr val="0066FF"/>
              </a:buClr>
              <a:buFont typeface="Arial" pitchFamily="34" charset="0"/>
              <a:buChar char="•"/>
              <a:tabLst>
                <a:tab pos="90488" algn="l"/>
                <a:tab pos="1169988" algn="l"/>
              </a:tabLst>
            </a:pPr>
            <a:endParaRPr lang="ru-RU" altLang="ru-RU" sz="1400" dirty="0">
              <a:solidFill>
                <a:srgbClr val="0066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40096" y="5619085"/>
            <a:ext cx="4855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altLang="ru-RU" sz="14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alt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Насосы поддержания пластового давления</a:t>
            </a:r>
          </a:p>
        </p:txBody>
      </p:sp>
    </p:spTree>
    <p:extLst>
      <p:ext uri="{BB962C8B-B14F-4D97-AF65-F5344CB8AC3E}">
        <p14:creationId xmlns:p14="http://schemas.microsoft.com/office/powerpoint/2010/main" val="11498389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772520" y="1741"/>
            <a:ext cx="5404428" cy="1169551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4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Продукция ГК «ТЕКОН»</a:t>
            </a:r>
          </a:p>
          <a:p>
            <a:pPr algn="r"/>
            <a:r>
              <a:rPr lang="ru-RU" sz="30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Контроллеры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951" y="1171292"/>
            <a:ext cx="5558686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Ежегодно свыше </a:t>
            </a:r>
            <a:r>
              <a:rPr lang="en-US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0 000 производимых контроллерных плат</a:t>
            </a: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Контроллеры различных классов (малые, средние, большие)</a:t>
            </a:r>
            <a:endParaRPr lang="en-US" altLang="ru-RU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Единая система программирования контроллеров</a:t>
            </a:r>
            <a:endParaRPr lang="en-US" altLang="ru-RU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Собственная </a:t>
            </a:r>
            <a:r>
              <a:rPr lang="en-US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SCADA система</a:t>
            </a:r>
            <a:endParaRPr lang="ru-RU" altLang="ru-RU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Контроллеры совместимы с ПО других компаний</a:t>
            </a: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Квалифицированное сервисное и гарантийное обслуживание</a:t>
            </a: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Акцент на безопасность. (Исключена компрометации информации, перехвата управления);</a:t>
            </a: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Использование операционных систем </a:t>
            </a:r>
            <a:r>
              <a:rPr lang="en-US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Linux</a:t>
            </a: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Полностью отечественная продукция;</a:t>
            </a:r>
          </a:p>
          <a:p>
            <a:endParaRPr lang="ru-RU" dirty="0"/>
          </a:p>
        </p:txBody>
      </p:sp>
      <p:grpSp>
        <p:nvGrpSpPr>
          <p:cNvPr id="14" name="Группа 13"/>
          <p:cNvGrpSpPr/>
          <p:nvPr/>
        </p:nvGrpSpPr>
        <p:grpSpPr>
          <a:xfrm>
            <a:off x="5431077" y="2210631"/>
            <a:ext cx="6661181" cy="4150987"/>
            <a:chOff x="5263079" y="1975491"/>
            <a:chExt cx="6933684" cy="4320800"/>
          </a:xfrm>
        </p:grpSpPr>
        <p:pic>
          <p:nvPicPr>
            <p:cNvPr id="6" name="Picture 11" descr="для презентации - линейка контроллеров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3079" y="1975491"/>
              <a:ext cx="6928921" cy="4320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Стрелка вверх 10"/>
            <p:cNvSpPr/>
            <p:nvPr/>
          </p:nvSpPr>
          <p:spPr>
            <a:xfrm>
              <a:off x="5467214" y="2015974"/>
              <a:ext cx="90962" cy="4032402"/>
            </a:xfrm>
            <a:custGeom>
              <a:avLst/>
              <a:gdLst>
                <a:gd name="connsiteX0" fmla="*/ 0 w 45719"/>
                <a:gd name="connsiteY0" fmla="*/ 22860 h 4033423"/>
                <a:gd name="connsiteX1" fmla="*/ 22860 w 45719"/>
                <a:gd name="connsiteY1" fmla="*/ 0 h 4033423"/>
                <a:gd name="connsiteX2" fmla="*/ 45719 w 45719"/>
                <a:gd name="connsiteY2" fmla="*/ 22860 h 4033423"/>
                <a:gd name="connsiteX3" fmla="*/ 34289 w 45719"/>
                <a:gd name="connsiteY3" fmla="*/ 22860 h 4033423"/>
                <a:gd name="connsiteX4" fmla="*/ 34289 w 45719"/>
                <a:gd name="connsiteY4" fmla="*/ 4033423 h 4033423"/>
                <a:gd name="connsiteX5" fmla="*/ 11430 w 45719"/>
                <a:gd name="connsiteY5" fmla="*/ 4033423 h 4033423"/>
                <a:gd name="connsiteX6" fmla="*/ 11430 w 45719"/>
                <a:gd name="connsiteY6" fmla="*/ 22860 h 4033423"/>
                <a:gd name="connsiteX7" fmla="*/ 0 w 45719"/>
                <a:gd name="connsiteY7" fmla="*/ 22860 h 4033423"/>
                <a:gd name="connsiteX0" fmla="*/ 0 w 45719"/>
                <a:gd name="connsiteY0" fmla="*/ 182404 h 4192967"/>
                <a:gd name="connsiteX1" fmla="*/ 18097 w 45719"/>
                <a:gd name="connsiteY1" fmla="*/ 0 h 4192967"/>
                <a:gd name="connsiteX2" fmla="*/ 45719 w 45719"/>
                <a:gd name="connsiteY2" fmla="*/ 182404 h 4192967"/>
                <a:gd name="connsiteX3" fmla="*/ 34289 w 45719"/>
                <a:gd name="connsiteY3" fmla="*/ 182404 h 4192967"/>
                <a:gd name="connsiteX4" fmla="*/ 34289 w 45719"/>
                <a:gd name="connsiteY4" fmla="*/ 4192967 h 4192967"/>
                <a:gd name="connsiteX5" fmla="*/ 11430 w 45719"/>
                <a:gd name="connsiteY5" fmla="*/ 4192967 h 4192967"/>
                <a:gd name="connsiteX6" fmla="*/ 11430 w 45719"/>
                <a:gd name="connsiteY6" fmla="*/ 182404 h 4192967"/>
                <a:gd name="connsiteX7" fmla="*/ 0 w 45719"/>
                <a:gd name="connsiteY7" fmla="*/ 182404 h 4192967"/>
                <a:gd name="connsiteX0" fmla="*/ 0 w 67150"/>
                <a:gd name="connsiteY0" fmla="*/ 184785 h 4192967"/>
                <a:gd name="connsiteX1" fmla="*/ 39528 w 67150"/>
                <a:gd name="connsiteY1" fmla="*/ 0 h 4192967"/>
                <a:gd name="connsiteX2" fmla="*/ 67150 w 67150"/>
                <a:gd name="connsiteY2" fmla="*/ 182404 h 4192967"/>
                <a:gd name="connsiteX3" fmla="*/ 55720 w 67150"/>
                <a:gd name="connsiteY3" fmla="*/ 182404 h 4192967"/>
                <a:gd name="connsiteX4" fmla="*/ 55720 w 67150"/>
                <a:gd name="connsiteY4" fmla="*/ 4192967 h 4192967"/>
                <a:gd name="connsiteX5" fmla="*/ 32861 w 67150"/>
                <a:gd name="connsiteY5" fmla="*/ 4192967 h 4192967"/>
                <a:gd name="connsiteX6" fmla="*/ 32861 w 67150"/>
                <a:gd name="connsiteY6" fmla="*/ 182404 h 4192967"/>
                <a:gd name="connsiteX7" fmla="*/ 0 w 67150"/>
                <a:gd name="connsiteY7" fmla="*/ 184785 h 4192967"/>
                <a:gd name="connsiteX0" fmla="*/ 0 w 90962"/>
                <a:gd name="connsiteY0" fmla="*/ 184785 h 4192967"/>
                <a:gd name="connsiteX1" fmla="*/ 39528 w 90962"/>
                <a:gd name="connsiteY1" fmla="*/ 0 h 4192967"/>
                <a:gd name="connsiteX2" fmla="*/ 90962 w 90962"/>
                <a:gd name="connsiteY2" fmla="*/ 184785 h 4192967"/>
                <a:gd name="connsiteX3" fmla="*/ 55720 w 90962"/>
                <a:gd name="connsiteY3" fmla="*/ 182404 h 4192967"/>
                <a:gd name="connsiteX4" fmla="*/ 55720 w 90962"/>
                <a:gd name="connsiteY4" fmla="*/ 4192967 h 4192967"/>
                <a:gd name="connsiteX5" fmla="*/ 32861 w 90962"/>
                <a:gd name="connsiteY5" fmla="*/ 4192967 h 4192967"/>
                <a:gd name="connsiteX6" fmla="*/ 32861 w 90962"/>
                <a:gd name="connsiteY6" fmla="*/ 182404 h 4192967"/>
                <a:gd name="connsiteX7" fmla="*/ 0 w 90962"/>
                <a:gd name="connsiteY7" fmla="*/ 184785 h 41929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0962" h="4192967">
                  <a:moveTo>
                    <a:pt x="0" y="184785"/>
                  </a:moveTo>
                  <a:lnTo>
                    <a:pt x="39528" y="0"/>
                  </a:lnTo>
                  <a:lnTo>
                    <a:pt x="90962" y="184785"/>
                  </a:lnTo>
                  <a:lnTo>
                    <a:pt x="55720" y="182404"/>
                  </a:lnTo>
                  <a:lnTo>
                    <a:pt x="55720" y="4192967"/>
                  </a:lnTo>
                  <a:lnTo>
                    <a:pt x="32861" y="4192967"/>
                  </a:lnTo>
                  <a:lnTo>
                    <a:pt x="32861" y="182404"/>
                  </a:lnTo>
                  <a:lnTo>
                    <a:pt x="0" y="184785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Стрелка вправо 12"/>
            <p:cNvSpPr/>
            <p:nvPr/>
          </p:nvSpPr>
          <p:spPr>
            <a:xfrm>
              <a:off x="5501027" y="5988845"/>
              <a:ext cx="6695736" cy="107632"/>
            </a:xfrm>
            <a:custGeom>
              <a:avLst/>
              <a:gdLst>
                <a:gd name="connsiteX0" fmla="*/ 0 w 6509999"/>
                <a:gd name="connsiteY0" fmla="*/ 11430 h 45719"/>
                <a:gd name="connsiteX1" fmla="*/ 6487140 w 6509999"/>
                <a:gd name="connsiteY1" fmla="*/ 11430 h 45719"/>
                <a:gd name="connsiteX2" fmla="*/ 6487140 w 6509999"/>
                <a:gd name="connsiteY2" fmla="*/ 0 h 45719"/>
                <a:gd name="connsiteX3" fmla="*/ 6509999 w 6509999"/>
                <a:gd name="connsiteY3" fmla="*/ 22860 h 45719"/>
                <a:gd name="connsiteX4" fmla="*/ 6487140 w 6509999"/>
                <a:gd name="connsiteY4" fmla="*/ 45719 h 45719"/>
                <a:gd name="connsiteX5" fmla="*/ 6487140 w 6509999"/>
                <a:gd name="connsiteY5" fmla="*/ 34289 h 45719"/>
                <a:gd name="connsiteX6" fmla="*/ 0 w 6509999"/>
                <a:gd name="connsiteY6" fmla="*/ 34289 h 45719"/>
                <a:gd name="connsiteX7" fmla="*/ 0 w 6509999"/>
                <a:gd name="connsiteY7" fmla="*/ 11430 h 45719"/>
                <a:gd name="connsiteX0" fmla="*/ 0 w 6695736"/>
                <a:gd name="connsiteY0" fmla="*/ 11430 h 45719"/>
                <a:gd name="connsiteX1" fmla="*/ 6487140 w 6695736"/>
                <a:gd name="connsiteY1" fmla="*/ 11430 h 45719"/>
                <a:gd name="connsiteX2" fmla="*/ 6487140 w 6695736"/>
                <a:gd name="connsiteY2" fmla="*/ 0 h 45719"/>
                <a:gd name="connsiteX3" fmla="*/ 6695736 w 6695736"/>
                <a:gd name="connsiteY3" fmla="*/ 22860 h 45719"/>
                <a:gd name="connsiteX4" fmla="*/ 6487140 w 6695736"/>
                <a:gd name="connsiteY4" fmla="*/ 45719 h 45719"/>
                <a:gd name="connsiteX5" fmla="*/ 6487140 w 6695736"/>
                <a:gd name="connsiteY5" fmla="*/ 34289 h 45719"/>
                <a:gd name="connsiteX6" fmla="*/ 0 w 6695736"/>
                <a:gd name="connsiteY6" fmla="*/ 34289 h 45719"/>
                <a:gd name="connsiteX7" fmla="*/ 0 w 6695736"/>
                <a:gd name="connsiteY7" fmla="*/ 11430 h 45719"/>
                <a:gd name="connsiteX0" fmla="*/ 0 w 6695736"/>
                <a:gd name="connsiteY0" fmla="*/ 37624 h 71913"/>
                <a:gd name="connsiteX1" fmla="*/ 6487140 w 6695736"/>
                <a:gd name="connsiteY1" fmla="*/ 37624 h 71913"/>
                <a:gd name="connsiteX2" fmla="*/ 6482377 w 6695736"/>
                <a:gd name="connsiteY2" fmla="*/ 0 h 71913"/>
                <a:gd name="connsiteX3" fmla="*/ 6695736 w 6695736"/>
                <a:gd name="connsiteY3" fmla="*/ 49054 h 71913"/>
                <a:gd name="connsiteX4" fmla="*/ 6487140 w 6695736"/>
                <a:gd name="connsiteY4" fmla="*/ 71913 h 71913"/>
                <a:gd name="connsiteX5" fmla="*/ 6487140 w 6695736"/>
                <a:gd name="connsiteY5" fmla="*/ 60483 h 71913"/>
                <a:gd name="connsiteX6" fmla="*/ 0 w 6695736"/>
                <a:gd name="connsiteY6" fmla="*/ 60483 h 71913"/>
                <a:gd name="connsiteX7" fmla="*/ 0 w 6695736"/>
                <a:gd name="connsiteY7" fmla="*/ 37624 h 71913"/>
                <a:gd name="connsiteX0" fmla="*/ 0 w 6695736"/>
                <a:gd name="connsiteY0" fmla="*/ 37624 h 107632"/>
                <a:gd name="connsiteX1" fmla="*/ 6487140 w 6695736"/>
                <a:gd name="connsiteY1" fmla="*/ 37624 h 107632"/>
                <a:gd name="connsiteX2" fmla="*/ 6482377 w 6695736"/>
                <a:gd name="connsiteY2" fmla="*/ 0 h 107632"/>
                <a:gd name="connsiteX3" fmla="*/ 6695736 w 6695736"/>
                <a:gd name="connsiteY3" fmla="*/ 49054 h 107632"/>
                <a:gd name="connsiteX4" fmla="*/ 6477615 w 6695736"/>
                <a:gd name="connsiteY4" fmla="*/ 107632 h 107632"/>
                <a:gd name="connsiteX5" fmla="*/ 6487140 w 6695736"/>
                <a:gd name="connsiteY5" fmla="*/ 60483 h 107632"/>
                <a:gd name="connsiteX6" fmla="*/ 0 w 6695736"/>
                <a:gd name="connsiteY6" fmla="*/ 60483 h 107632"/>
                <a:gd name="connsiteX7" fmla="*/ 0 w 6695736"/>
                <a:gd name="connsiteY7" fmla="*/ 37624 h 107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695736" h="107632">
                  <a:moveTo>
                    <a:pt x="0" y="37624"/>
                  </a:moveTo>
                  <a:lnTo>
                    <a:pt x="6487140" y="37624"/>
                  </a:lnTo>
                  <a:lnTo>
                    <a:pt x="6482377" y="0"/>
                  </a:lnTo>
                  <a:lnTo>
                    <a:pt x="6695736" y="49054"/>
                  </a:lnTo>
                  <a:lnTo>
                    <a:pt x="6477615" y="107632"/>
                  </a:lnTo>
                  <a:lnTo>
                    <a:pt x="6487140" y="60483"/>
                  </a:lnTo>
                  <a:lnTo>
                    <a:pt x="0" y="60483"/>
                  </a:lnTo>
                  <a:lnTo>
                    <a:pt x="0" y="37624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0613237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5466784" y="1412776"/>
            <a:ext cx="6420416" cy="4234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Устойчивы к единичному отказу 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Резервирование/ дублирование модулей процессоров и модулей УСО в пределах одного контроллера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Дублированное питание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–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Дублированная шина передачи данных с контролем достоверности и подтверждением получения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Инициативные сообщения от модулей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«Горячая» замена модулей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Plug&amp;Play </a:t>
            </a: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модулей </a:t>
            </a:r>
            <a:r>
              <a:rPr lang="ru-RU" altLang="ru-RU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УСО и БЦП</a:t>
            </a:r>
            <a:endParaRPr lang="ru-RU" altLang="ru-RU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Индивидуальная настройка каждого аналогового канала на диапазон измерения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Непосредственный ввод-вывод 220 В  </a:t>
            </a:r>
            <a:endParaRPr lang="en-US" altLang="ru-RU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Могут использоваться в системах ПАЗ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Обеспечивают высокую компактность при создании больших систем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Возможность расширения контроллера до 3-х крейтов (1000-2000 каналов) </a:t>
            </a:r>
          </a:p>
        </p:txBody>
      </p:sp>
      <p:pic>
        <p:nvPicPr>
          <p:cNvPr id="6" name="Picture 7" descr="\\fserver\Groups\ДМС\Маркетинг\Фото\Продукция Текон\Контроллеры\МФК3000\мфк3000_cpu730\мфк3000 copy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825" y="2500306"/>
            <a:ext cx="4554538" cy="299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sp>
        <p:nvSpPr>
          <p:cNvPr id="7" name="Text Box 13"/>
          <p:cNvSpPr txBox="1">
            <a:spLocks noChangeArrowheads="1"/>
          </p:cNvSpPr>
          <p:nvPr/>
        </p:nvSpPr>
        <p:spPr bwMode="auto">
          <a:xfrm flipH="1">
            <a:off x="1656259" y="1268760"/>
            <a:ext cx="170919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dirty="0"/>
              <a:t> +1…+55 </a:t>
            </a:r>
            <a:r>
              <a:rPr lang="en-US" altLang="ru-RU" dirty="0"/>
              <a:t>°</a:t>
            </a:r>
            <a:r>
              <a:rPr lang="ru-RU" altLang="ru-RU" dirty="0"/>
              <a:t>С </a:t>
            </a:r>
          </a:p>
        </p:txBody>
      </p:sp>
      <p:pic>
        <p:nvPicPr>
          <p:cNvPr id="8" name="Picture 14" descr="Температур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767" y="1142984"/>
            <a:ext cx="8509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6772520" y="1741"/>
            <a:ext cx="5404428" cy="1169551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4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Продукция ГК «ТЕКОН»</a:t>
            </a:r>
          </a:p>
          <a:p>
            <a:pPr algn="r"/>
            <a:r>
              <a:rPr lang="ru-RU" sz="30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Контроллеры. МФК3000</a:t>
            </a:r>
          </a:p>
        </p:txBody>
      </p:sp>
    </p:spTree>
    <p:extLst>
      <p:ext uri="{BB962C8B-B14F-4D97-AF65-F5344CB8AC3E}">
        <p14:creationId xmlns:p14="http://schemas.microsoft.com/office/powerpoint/2010/main" val="33088761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5471467" y="1371326"/>
            <a:ext cx="6102224" cy="4768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Шасси </a:t>
            </a: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4, 8, 16 </a:t>
            </a:r>
            <a:r>
              <a:rPr lang="ru-RU" altLang="ru-RU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модулей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«Горячая» замена модулей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Plug&amp;Play</a:t>
            </a:r>
            <a:r>
              <a:rPr lang="en-US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модулей УСО и </a:t>
            </a:r>
            <a:r>
              <a:rPr lang="ru-RU" altLang="ru-RU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процессорного модуля</a:t>
            </a:r>
            <a:endParaRPr lang="ru-RU" altLang="ru-RU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Возможность расширения количества крейтов как локального УСО (до 64 </a:t>
            </a:r>
            <a:r>
              <a:rPr lang="ru-RU" altLang="ru-RU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модулей на </a:t>
            </a: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расстоянии до 30 м), так и выносного УСО (до </a:t>
            </a:r>
            <a:r>
              <a:rPr lang="ru-RU" altLang="ru-RU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192 модулей </a:t>
            </a: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расстоянии до 1 км при использовании оптоволоконных линий)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Подключение </a:t>
            </a: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сигналов через клеммно-модульные соединители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Возможность </a:t>
            </a: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применять шкафы одностороннего обслуживания ограниченной глубины (400 мм)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Точность регистрации каждого дискретного события (изменения дискретного сигнала) – 1 </a:t>
            </a:r>
            <a:r>
              <a:rPr lang="ru-RU" altLang="ru-RU" sz="1600" dirty="0" err="1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мс</a:t>
            </a:r>
            <a:endParaRPr lang="ru-RU" altLang="ru-RU" sz="1600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Расширение </a:t>
            </a:r>
            <a:r>
              <a:rPr lang="en-US" altLang="ru-RU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</a:t>
            </a:r>
            <a:r>
              <a:rPr lang="ru-RU" altLang="ru-RU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-портов внешним модулем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Поддержка </a:t>
            </a:r>
            <a:r>
              <a:rPr lang="en-US" altLang="ru-RU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HART</a:t>
            </a:r>
            <a:r>
              <a:rPr lang="ru-RU" altLang="ru-RU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протокола</a:t>
            </a:r>
            <a:endParaRPr lang="en-US" altLang="ru-RU" sz="1600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Специальное низкотемпературное исполнение -50…+60</a:t>
            </a:r>
            <a:r>
              <a:rPr lang="en-US" altLang="ru-RU" sz="1600" dirty="0" smtClean="0">
                <a:solidFill>
                  <a:schemeClr val="accent5">
                    <a:lumMod val="50000"/>
                  </a:schemeClr>
                </a:solidFill>
              </a:rPr>
              <a:t>°</a:t>
            </a:r>
            <a:r>
              <a:rPr lang="ru-RU" altLang="ru-RU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Возможность удаленного программирования контроллера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ru-RU" altLang="ru-RU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Возможность ввода частотных сигналов в целях управления </a:t>
            </a:r>
            <a:r>
              <a:rPr lang="ru-RU" altLang="ru-RU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турбин</a:t>
            </a:r>
            <a:r>
              <a:rPr lang="ru-RU" altLang="ru-RU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ами</a:t>
            </a:r>
            <a:r>
              <a:rPr lang="ru-RU" altLang="ru-RU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насосами</a:t>
            </a:r>
            <a:r>
              <a:rPr lang="ru-RU" altLang="ru-RU" sz="160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двигателями </a:t>
            </a:r>
            <a:r>
              <a:rPr lang="ru-RU" altLang="ru-RU" sz="1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т.д. 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ru-RU" altLang="ru-RU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10" descr="клеммник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7675" y="4724400"/>
            <a:ext cx="1303338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1" descr="клеммник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95475" y="4648200"/>
            <a:ext cx="140335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2" descr="клеммник4"/>
          <p:cNvPicPr>
            <a:picLocks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3275" y="4851400"/>
            <a:ext cx="1420813" cy="139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13"/>
          <p:cNvSpPr txBox="1">
            <a:spLocks noChangeArrowheads="1"/>
          </p:cNvSpPr>
          <p:nvPr/>
        </p:nvSpPr>
        <p:spPr bwMode="auto">
          <a:xfrm flipH="1">
            <a:off x="1656259" y="1124744"/>
            <a:ext cx="2514600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dirty="0"/>
              <a:t> +1…+60 </a:t>
            </a:r>
            <a:r>
              <a:rPr lang="en-US" altLang="ru-RU" dirty="0"/>
              <a:t>°</a:t>
            </a:r>
            <a:r>
              <a:rPr lang="ru-RU" altLang="ru-RU" dirty="0"/>
              <a:t>С </a:t>
            </a:r>
            <a:br>
              <a:rPr lang="ru-RU" altLang="ru-RU" dirty="0"/>
            </a:br>
            <a:r>
              <a:rPr lang="ru-RU" altLang="ru-RU" dirty="0"/>
              <a:t>-40…+60 </a:t>
            </a:r>
            <a:r>
              <a:rPr lang="en-US" altLang="ru-RU" dirty="0"/>
              <a:t>°</a:t>
            </a:r>
            <a:r>
              <a:rPr lang="ru-RU" altLang="ru-RU" dirty="0" smtClean="0"/>
              <a:t>С</a:t>
            </a:r>
          </a:p>
          <a:p>
            <a:pPr>
              <a:spcBef>
                <a:spcPct val="50000"/>
              </a:spcBef>
            </a:pPr>
            <a:endParaRPr lang="ru-RU" altLang="ru-RU" dirty="0"/>
          </a:p>
        </p:txBody>
      </p:sp>
      <p:pic>
        <p:nvPicPr>
          <p:cNvPr id="10" name="Picture 14" descr="Температура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5767" y="1142984"/>
            <a:ext cx="8509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9" descr="\\fserver\Groups\ДМС\Маркетинг\Фото\Продукция Текон\Контроллеры\МФК1500\2012\МФК1500_1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0075" y="2024063"/>
            <a:ext cx="3757613" cy="270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6772520" y="1741"/>
            <a:ext cx="5404428" cy="1169551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4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Продукция ГК «ТЕКОН»</a:t>
            </a:r>
          </a:p>
          <a:p>
            <a:pPr algn="r"/>
            <a:r>
              <a:rPr lang="ru-RU" sz="30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Контроллеры. МФК1500</a:t>
            </a:r>
          </a:p>
        </p:txBody>
      </p:sp>
    </p:spTree>
    <p:extLst>
      <p:ext uri="{BB962C8B-B14F-4D97-AF65-F5344CB8AC3E}">
        <p14:creationId xmlns:p14="http://schemas.microsoft.com/office/powerpoint/2010/main" val="24405670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693775" y="1741"/>
            <a:ext cx="9483173" cy="1169551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4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Сравнительная характеристика РСУ/ПАЗ</a:t>
            </a:r>
          </a:p>
          <a:p>
            <a:pPr algn="r"/>
            <a:r>
              <a:rPr lang="ru-RU" sz="3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разных производителей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230901" y="1542076"/>
            <a:ext cx="9442813" cy="453359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3" name="Содержимое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4618599"/>
              </p:ext>
            </p:extLst>
          </p:nvPr>
        </p:nvGraphicFramePr>
        <p:xfrm>
          <a:off x="1229280" y="1530019"/>
          <a:ext cx="9442813" cy="4533590"/>
        </p:xfrm>
        <a:graphic>
          <a:graphicData uri="http://schemas.openxmlformats.org/drawingml/2006/table">
            <a:tbl>
              <a:tblPr/>
              <a:tblGrid>
                <a:gridCol w="20413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8038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8871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8871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12602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88711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088711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088711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088711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</a:tblGrid>
              <a:tr h="34916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№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Характеристика</a:t>
                      </a:r>
                    </a:p>
                  </a:txBody>
                  <a:tcPr marL="59292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TECON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ABB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Emerson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Honeywell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Invensys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Siemens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Yokogawa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6352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Наименование контроллера</a:t>
                      </a:r>
                    </a:p>
                  </a:txBody>
                  <a:tcPr marL="59292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МФК 1500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AC800 PM866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SX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С300/С300Т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FCP270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Simatic S7-300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Centum VP, Prosafe-RS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6352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Частота процессора</a:t>
                      </a:r>
                    </a:p>
                  </a:txBody>
                  <a:tcPr marL="59292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400 МГц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133 МГц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533 МГц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нет данных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100 МГц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нет данных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350 МГц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6352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Объем оперативной памяти</a:t>
                      </a:r>
                    </a:p>
                  </a:txBody>
                  <a:tcPr marL="59292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128 МБ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64 МБ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96 МБ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нет данных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32 МБ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до 2 МБ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128 МБ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228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Количество параметров ввода-вывода, обрабатываемых одним ЦПУ</a:t>
                      </a:r>
                    </a:p>
                  </a:txBody>
                  <a:tcPr marL="59292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3000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1200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1500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2048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4000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локально до 8192</a:t>
                      </a:r>
                      <a:b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</a:br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распределенно до 65536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от 1000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689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Время переключения резервируемых компонентов системы</a:t>
                      </a:r>
                    </a:p>
                  </a:txBody>
                  <a:tcPr marL="59292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ЦПУ до 20 мс</a:t>
                      </a:r>
                      <a:b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</a:br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ввод/вывод до 100 мс при 64 модулях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ЦПУ до 10 мсек</a:t>
                      </a:r>
                      <a:b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</a:br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ввод-вывод - до 1 мсек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ЦПУ до менее 0,5 сек</a:t>
                      </a:r>
                      <a:b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</a:br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ввод-вывод - менее 5 мсек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50...500 мсек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мгновенно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до 30 мсек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ЦПУ - от 100 мсек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228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Резервирование системной информационно-управляющей сети</a:t>
                      </a:r>
                    </a:p>
                  </a:txBody>
                  <a:tcPr marL="59292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ctr" fontAlgn="ctr"/>
                      <a:endParaRPr lang="ru-RU" sz="7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  <a:b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</a:br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протокол 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RNRP,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ДА,</a:t>
                      </a:r>
                      <a:b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</a:br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дублирование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ДА,</a:t>
                      </a:r>
                      <a:b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</a:b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PTE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ДА,</a:t>
                      </a:r>
                      <a:b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</a:br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кольцо, двойное кольцо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  <a:b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</a:br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аппаратное дублирование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6352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Максимальное расстояние между корзинами</a:t>
                      </a:r>
                    </a:p>
                  </a:txBody>
                  <a:tcPr marL="59292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без ограничений по ВОЛС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0,5 м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6,5 м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нет данных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до 10 км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без ограничений по ВОЛС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50 км в сумме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26352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"Горячее" резервирование процессорных модулей</a:t>
                      </a:r>
                    </a:p>
                  </a:txBody>
                  <a:tcPr marL="59292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26352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"Горячее" резервирование модулей ввода-вывода</a:t>
                      </a:r>
                    </a:p>
                  </a:txBody>
                  <a:tcPr marL="59292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26352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Резервирование блоков электропитаниясистемных средств</a:t>
                      </a:r>
                    </a:p>
                  </a:txBody>
                  <a:tcPr marL="59292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26352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Обновление экрана</a:t>
                      </a:r>
                    </a:p>
                  </a:txBody>
                  <a:tcPr marL="59292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0,1 - 1 с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 сек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 сек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менее 2 сек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менее 1 сек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в зависимости от заполнения 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 сек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26352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Поддержка 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HART  </a:t>
                      </a:r>
                    </a:p>
                  </a:txBody>
                  <a:tcPr marL="59292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с 2016г.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26352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Классификация по 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TUV</a:t>
                      </a:r>
                    </a:p>
                  </a:txBody>
                  <a:tcPr marL="59292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SIL-3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SIL-3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SIL-3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SIL-3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SIL-3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SIL-3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SIL-3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26352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Цикл ЦПУ при минимальной загрузке</a:t>
                      </a:r>
                    </a:p>
                  </a:txBody>
                  <a:tcPr marL="59292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 мс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 мсек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100 мсек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20...50 мсек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50 мсек...1 сек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 мсек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50 мсек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26352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Цикл ЦПУ при максимальной загрузке</a:t>
                      </a:r>
                    </a:p>
                  </a:txBody>
                  <a:tcPr marL="59292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 с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250 мсек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100 мсек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800 мсек...2 сек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50 мсек...1 сек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 сек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 сек</a:t>
                      </a:r>
                    </a:p>
                  </a:txBody>
                  <a:tcPr marL="6588" marR="6588" marT="65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33324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509452" y="1251709"/>
            <a:ext cx="11155680" cy="45873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4" descr="ШУГ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950" y="1393019"/>
            <a:ext cx="2282732" cy="4307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6" name="Picture 10" descr="Шкаф МФК1500-1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00070" y="1340121"/>
            <a:ext cx="2693988" cy="436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7" name="Picture 11" descr="2_Scaf_MFC3000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25745" y="1352734"/>
            <a:ext cx="3505200" cy="424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6772520" y="1741"/>
            <a:ext cx="5404428" cy="1169551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4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Продукция ГК «ТЕКОН»</a:t>
            </a:r>
          </a:p>
          <a:p>
            <a:pPr algn="r"/>
            <a:r>
              <a:rPr lang="ru-RU" sz="30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Шкафы</a:t>
            </a:r>
          </a:p>
        </p:txBody>
      </p:sp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4627486" y="5638800"/>
            <a:ext cx="213545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2000" b="1" dirty="0">
                <a:solidFill>
                  <a:schemeClr val="accent5">
                    <a:lumMod val="50000"/>
                  </a:schemeClr>
                </a:solidFill>
              </a:rPr>
              <a:t>Шкаф с МФК1500</a:t>
            </a:r>
          </a:p>
        </p:txBody>
      </p:sp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7734304" y="5638800"/>
            <a:ext cx="457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2000" b="1" dirty="0">
                <a:solidFill>
                  <a:schemeClr val="accent5">
                    <a:lumMod val="50000"/>
                  </a:schemeClr>
                </a:solidFill>
              </a:rPr>
              <a:t>Шкафы с МФК3000 в двух </a:t>
            </a:r>
            <a:r>
              <a:rPr lang="ru-RU" altLang="ru-RU" sz="2000" b="1" dirty="0" err="1">
                <a:solidFill>
                  <a:schemeClr val="accent5">
                    <a:lumMod val="50000"/>
                  </a:schemeClr>
                </a:solidFill>
              </a:rPr>
              <a:t>крейтах</a:t>
            </a:r>
            <a:r>
              <a:rPr lang="ru-RU" altLang="ru-RU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11" name="Text Box 14"/>
          <p:cNvSpPr txBox="1">
            <a:spLocks noChangeArrowheads="1"/>
          </p:cNvSpPr>
          <p:nvPr/>
        </p:nvSpPr>
        <p:spPr bwMode="auto">
          <a:xfrm>
            <a:off x="1157486" y="5596122"/>
            <a:ext cx="196720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ru-RU" sz="2000" b="1" dirty="0">
                <a:solidFill>
                  <a:schemeClr val="accent5">
                    <a:lumMod val="50000"/>
                  </a:schemeClr>
                </a:solidFill>
              </a:rPr>
              <a:t>Навесной шкаф с </a:t>
            </a:r>
            <a:r>
              <a:rPr lang="ru-RU" altLang="ru-RU" sz="2000" b="1" dirty="0" err="1">
                <a:solidFill>
                  <a:schemeClr val="accent5">
                    <a:lumMod val="50000"/>
                  </a:schemeClr>
                </a:solidFill>
              </a:rPr>
              <a:t>Текониками</a:t>
            </a:r>
            <a:endParaRPr lang="ru-RU" altLang="ru-RU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3889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28576" y="1124421"/>
            <a:ext cx="11570063" cy="584775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342900" indent="-342900" algn="ctr">
              <a:spcBef>
                <a:spcPct val="20000"/>
              </a:spcBef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SCADA</a:t>
            </a:r>
            <a:r>
              <a:rPr lang="en-US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/Softlogic</a:t>
            </a: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система ТЕКОН является программной основой ПТК «ТЕКОН». Она базируется на многолетнем опыте разработки, внедрения и эксплуатации автоматизированных систем управления на предприятиях всех отраслей</a:t>
            </a:r>
          </a:p>
        </p:txBody>
      </p:sp>
      <p:pic>
        <p:nvPicPr>
          <p:cNvPr id="6" name="Рисунок 9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78384" y="2638697"/>
            <a:ext cx="6620256" cy="3719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85700" y="1556792"/>
            <a:ext cx="5092683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/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Вертикально-интегрированная SCADA/Softlogic-система единой базой данных для АСУ ТП, АСУ ЭТО, СМД-ЭТО </a:t>
            </a: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Возможность многопользовательской разработки </a:t>
            </a: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Объектно-ориентированный принцип разработки </a:t>
            </a: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Среда разработки технологических программ на языках программирования стандарта МЭК 61131-3 </a:t>
            </a: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Библиотека алгоблоков, ориентированных на задачи АСУ ТП энергетических объектов </a:t>
            </a: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Открытость для внесения изменений, возможность модернизации программ без потери управления объектом </a:t>
            </a: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Наличие специализированной расчетно-диагностической станции </a:t>
            </a: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Поддержка основных протоколов обмена Modbus RTU/ASCI/TCP, МЭК 60870-5-101/104,103, МЭК 61850-8-1, ОРС DA-сервер/клиент, запись во внешнюю SQL-базу </a:t>
            </a: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Масштабируемость системы в широких пределах (подтверждено нагрузочными испытаниями) </a:t>
            </a:r>
          </a:p>
          <a:p>
            <a:pPr>
              <a:spcAft>
                <a:spcPts val="600"/>
              </a:spcAft>
              <a:buFont typeface="Arial" pitchFamily="34" charset="0"/>
              <a:buChar char="•"/>
            </a:pPr>
            <a:r>
              <a:rPr lang="ru-RU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Наличие внешнего свободно конфигурируемого программного имитатора объекта, позволяющего проводить полномасштабные полигонные испытания крупных АСУ ТП</a:t>
            </a:r>
            <a:r>
              <a:rPr lang="en-US" sz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создание тренажеров для обучения персонала.</a:t>
            </a:r>
            <a:endParaRPr lang="ru-RU" sz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050830" y="1741"/>
            <a:ext cx="7126118" cy="1169551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4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Продукция ГК «ТЕКОН»</a:t>
            </a:r>
          </a:p>
          <a:p>
            <a:pPr algn="r"/>
            <a:r>
              <a:rPr lang="ru-RU" sz="30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Программное обеспечение </a:t>
            </a:r>
            <a:r>
              <a:rPr lang="en-US" sz="30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SCADA </a:t>
            </a:r>
            <a:r>
              <a:rPr lang="ru-RU" sz="30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ТЕКОН</a:t>
            </a:r>
          </a:p>
        </p:txBody>
      </p:sp>
    </p:spTree>
    <p:extLst>
      <p:ext uri="{BB962C8B-B14F-4D97-AF65-F5344CB8AC3E}">
        <p14:creationId xmlns:p14="http://schemas.microsoft.com/office/powerpoint/2010/main" val="39292685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5700" y="1171292"/>
            <a:ext cx="4006352" cy="251478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46795" y="1363505"/>
            <a:ext cx="591031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90488" algn="l"/>
                <a:tab pos="1169988" algn="l"/>
              </a:tabLst>
              <a:defRPr/>
            </a:pPr>
            <a:r>
              <a:rPr kumimoji="1"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Automation Suit t5000 </a:t>
            </a: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новое поколение программного </a:t>
            </a:r>
            <a:endParaRPr kumimoji="1" lang="en-US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90488" algn="l"/>
                <a:tab pos="1169988" algn="l"/>
              </a:tabLst>
              <a:defRPr/>
            </a:pP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комплекса для автоматизации </a:t>
            </a:r>
            <a:r>
              <a:rPr kumimoji="1" lang="en-US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технологических</a:t>
            </a: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1" lang="en-US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процессов</a:t>
            </a: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kumimoji="1" lang="en-US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90488" algn="l"/>
                <a:tab pos="1169988" algn="l"/>
              </a:tabLst>
              <a:defRPr/>
            </a:pP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набор кроссплатформенных программных</a:t>
            </a:r>
            <a:r>
              <a:rPr kumimoji="1" lang="en-US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средств, </a:t>
            </a:r>
            <a:endParaRPr kumimoji="1" lang="en-US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90488" algn="l"/>
                <a:tab pos="1169988" algn="l"/>
              </a:tabLst>
              <a:defRPr/>
            </a:pP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обеспечивающих единую и масштабируемую среду для</a:t>
            </a:r>
            <a:r>
              <a:rPr kumimoji="1" lang="en-US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tabLst>
                <a:tab pos="90488" algn="l"/>
                <a:tab pos="1169988" algn="l"/>
              </a:tabLst>
              <a:defRPr/>
            </a:pP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решения задач автоматизации технологических процессов: </a:t>
            </a:r>
          </a:p>
          <a:p>
            <a:pPr marL="285750" indent="-285750">
              <a:buFontTx/>
              <a:buChar char="-"/>
              <a:tabLst>
                <a:tab pos="90488" algn="l"/>
                <a:tab pos="1169988" algn="l"/>
              </a:tabLst>
              <a:defRPr/>
            </a:pP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CAD (САПР);</a:t>
            </a:r>
          </a:p>
          <a:p>
            <a:pPr marL="285750" indent="-285750">
              <a:buFontTx/>
              <a:buChar char="-"/>
              <a:tabLst>
                <a:tab pos="90488" algn="l"/>
                <a:tab pos="1169988" algn="l"/>
              </a:tabLst>
              <a:defRPr/>
            </a:pP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SCADA;</a:t>
            </a:r>
          </a:p>
          <a:p>
            <a:pPr marL="285750" indent="-285750">
              <a:buFontTx/>
              <a:buChar char="-"/>
              <a:tabLst>
                <a:tab pos="90488" algn="l"/>
                <a:tab pos="1169988" algn="l"/>
              </a:tabLst>
              <a:defRPr/>
            </a:pP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Среда моделирования технологических процессов;</a:t>
            </a:r>
          </a:p>
          <a:p>
            <a:pPr marL="285750" indent="-285750">
              <a:buFontTx/>
              <a:buChar char="-"/>
              <a:tabLst>
                <a:tab pos="90488" algn="l"/>
                <a:tab pos="1169988" algn="l"/>
              </a:tabLst>
              <a:defRPr/>
            </a:pPr>
            <a:r>
              <a:rPr kumimoji="1" lang="en-US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птимизированн</a:t>
            </a:r>
            <a:r>
              <a:rPr kumimoji="1" lang="en-US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ая</a:t>
            </a: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 производительности</a:t>
            </a:r>
            <a:r>
              <a:rPr kumimoji="1" lang="en-US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</a:t>
            </a:r>
            <a:r>
              <a:rPr kumimoji="1" lang="en-US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kumimoji="1" lang="en-US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Tx/>
              <a:buChar char="-"/>
              <a:tabLst>
                <a:tab pos="90488" algn="l"/>
                <a:tab pos="1169988" algn="l"/>
              </a:tabLst>
              <a:defRPr/>
            </a:pP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выполнения IEC61131-3 </a:t>
            </a:r>
            <a:r>
              <a:rPr kumimoji="1"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Tecon iCore</a:t>
            </a: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kumimoji="1" lang="en-US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90488" algn="l"/>
                <a:tab pos="1169988" algn="l"/>
              </a:tabLst>
              <a:defRPr/>
            </a:pPr>
            <a:r>
              <a:rPr kumimoji="1" lang="en-US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   </a:t>
            </a: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(замещение</a:t>
            </a:r>
            <a:r>
              <a:rPr kumimoji="1" lang="en-US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ISaGRAF и</a:t>
            </a:r>
            <a:r>
              <a:rPr kumimoji="1" lang="en-US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CoDeSys )</a:t>
            </a: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>
              <a:buFontTx/>
              <a:buChar char="-"/>
              <a:tabLst>
                <a:tab pos="90488" algn="l"/>
                <a:tab pos="1169988" algn="l"/>
              </a:tabLst>
              <a:defRPr/>
            </a:pP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Система диспетчеризации и мониторинга;</a:t>
            </a:r>
          </a:p>
          <a:p>
            <a:pPr marL="285750" indent="-285750">
              <a:buFontTx/>
              <a:buChar char="-"/>
              <a:tabLst>
                <a:tab pos="90488" algn="l"/>
                <a:tab pos="1169988" algn="l"/>
              </a:tabLst>
              <a:defRPr/>
            </a:pP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Система генерации проектной и рабочей документации;</a:t>
            </a:r>
          </a:p>
          <a:p>
            <a:pPr marL="285750" indent="-285750">
              <a:buFontTx/>
              <a:buChar char="-"/>
              <a:tabLst>
                <a:tab pos="90488" algn="l"/>
                <a:tab pos="1169988" algn="l"/>
              </a:tabLst>
              <a:defRPr/>
            </a:pP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Оперативное управление производством – MES.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832637" y="3686080"/>
            <a:ext cx="439256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90488" algn="l"/>
                <a:tab pos="1169988" algn="l"/>
              </a:tabLst>
              <a:defRPr/>
            </a:pP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Поддержка отечественных защищенных ОС</a:t>
            </a:r>
            <a:endParaRPr kumimoji="1" lang="en-US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90488" algn="l"/>
                <a:tab pos="1169988" algn="l"/>
              </a:tabLst>
              <a:defRPr/>
            </a:pPr>
            <a:endParaRPr kumimoji="1" lang="en-US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90488" algn="l"/>
                <a:tab pos="1169988" algn="l"/>
              </a:tabLst>
              <a:defRPr/>
            </a:pP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Снижение трудозатрат на реализацию комплексных</a:t>
            </a:r>
          </a:p>
          <a:p>
            <a:pPr>
              <a:tabLst>
                <a:tab pos="90488" algn="l"/>
                <a:tab pos="1169988" algn="l"/>
              </a:tabLst>
              <a:defRPr/>
            </a:pP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проектов автоматизации</a:t>
            </a:r>
            <a:endParaRPr kumimoji="1" lang="en-US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90488" algn="l"/>
                <a:tab pos="1169988" algn="l"/>
              </a:tabLst>
              <a:defRPr/>
            </a:pPr>
            <a:endParaRPr kumimoji="1" lang="en-US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90488" algn="l"/>
                <a:tab pos="1169988" algn="l"/>
              </a:tabLst>
              <a:defRPr/>
            </a:pP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Масштабируемость до систем диспетчеризации</a:t>
            </a:r>
          </a:p>
          <a:p>
            <a:pPr>
              <a:tabLst>
                <a:tab pos="90488" algn="l"/>
                <a:tab pos="1169988" algn="l"/>
              </a:tabLst>
              <a:defRPr/>
            </a:pP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регионального или федерального уровня</a:t>
            </a:r>
            <a:r>
              <a:rPr kumimoji="1" lang="ru-RU" sz="1600" dirty="0">
                <a:solidFill>
                  <a:srgbClr val="0066FF"/>
                </a:solidFill>
                <a:cs typeface="Aparajita" panose="020B0604020202020204" pitchFamily="34" charset="0"/>
              </a:rPr>
              <a:t/>
            </a:r>
            <a:br>
              <a:rPr kumimoji="1" lang="ru-RU" sz="1600" dirty="0">
                <a:solidFill>
                  <a:srgbClr val="0066FF"/>
                </a:solidFill>
                <a:cs typeface="Aparajita" panose="020B0604020202020204" pitchFamily="34" charset="0"/>
              </a:rPr>
            </a:br>
            <a:endParaRPr kumimoji="1" lang="ru-RU" sz="1600" dirty="0">
              <a:solidFill>
                <a:srgbClr val="0066FF"/>
              </a:solidFill>
              <a:cs typeface="Aparajita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57149" y="1741"/>
            <a:ext cx="5819799" cy="1169551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4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Продукция ГК «ТЕКОН»</a:t>
            </a:r>
          </a:p>
          <a:p>
            <a:pPr algn="r"/>
            <a:r>
              <a:rPr lang="ru-RU" sz="30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Программный комплекс </a:t>
            </a:r>
            <a:r>
              <a:rPr lang="en-US" sz="30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AS t5000</a:t>
            </a:r>
            <a:endParaRPr lang="ru-RU" sz="3000" b="1" cap="none" spc="0" dirty="0">
              <a:ln w="1016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95" y="5260433"/>
            <a:ext cx="1993498" cy="980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0163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553147" y="1741"/>
            <a:ext cx="6623801" cy="1169551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4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Продукция ГК «ТЕКОН»</a:t>
            </a:r>
          </a:p>
          <a:p>
            <a:pPr algn="r"/>
            <a:r>
              <a:rPr lang="en-US" sz="30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AS t5000. </a:t>
            </a:r>
            <a:r>
              <a:rPr lang="ru-RU" sz="3000" b="1" cap="none" spc="0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Отличительные особенности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12815" y="4534572"/>
            <a:ext cx="3463119" cy="183650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26448" y="1075510"/>
            <a:ext cx="6593813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90488" algn="l"/>
                <a:tab pos="1169988" algn="l"/>
              </a:tabLst>
              <a:defRPr/>
            </a:pPr>
            <a:r>
              <a:rPr kumimoji="1"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Кроссплатформенность</a:t>
            </a: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изначально заложена в архитектуру ПО</a:t>
            </a:r>
            <a:r>
              <a:rPr kumimoji="1" lang="en-US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средства разработки</a:t>
            </a:r>
            <a:endParaRPr kumimoji="1" lang="en-US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90488" algn="l"/>
                <a:tab pos="1169988" algn="l"/>
              </a:tabLst>
              <a:defRPr/>
            </a:pPr>
            <a:endParaRPr kumimoji="1" lang="en-US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90488" algn="l"/>
                <a:tab pos="1169988" algn="l"/>
              </a:tabLst>
              <a:defRPr/>
            </a:pPr>
            <a:r>
              <a:rPr kumimoji="1"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Соответствие стандартам </a:t>
            </a: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основной упор в разработке сделан</a:t>
            </a:r>
            <a:r>
              <a:rPr kumimoji="1" lang="en-US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максимальное применение стандартных решений и</a:t>
            </a:r>
            <a:r>
              <a:rPr kumimoji="1" lang="en-US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соответствие стандартам</a:t>
            </a:r>
            <a:endParaRPr kumimoji="1" lang="en-US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90488" algn="l"/>
                <a:tab pos="1169988" algn="l"/>
              </a:tabLst>
              <a:defRPr/>
            </a:pPr>
            <a:endParaRPr kumimoji="1" lang="en-US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90488" algn="l"/>
                <a:tab pos="1169988" algn="l"/>
              </a:tabLst>
              <a:defRPr/>
            </a:pP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Использование современных механизмов безопасности</a:t>
            </a:r>
          </a:p>
          <a:p>
            <a:pPr>
              <a:tabLst>
                <a:tab pos="90488" algn="l"/>
                <a:tab pos="1169988" algn="l"/>
              </a:tabLst>
              <a:defRPr/>
            </a:pPr>
            <a:r>
              <a:rPr kumimoji="1"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OPC UA</a:t>
            </a:r>
            <a:endParaRPr kumimoji="1" lang="en-US" sz="16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90488" algn="l"/>
                <a:tab pos="1169988" algn="l"/>
              </a:tabLst>
              <a:defRPr/>
            </a:pPr>
            <a:endParaRPr kumimoji="1" lang="en-US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90488" algn="l"/>
                <a:tab pos="1169988" algn="l"/>
              </a:tabLst>
              <a:defRPr/>
            </a:pPr>
            <a:r>
              <a:rPr kumimoji="1"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Аудит</a:t>
            </a: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архивирование действий пользователя на</a:t>
            </a:r>
          </a:p>
          <a:p>
            <a:pPr>
              <a:tabLst>
                <a:tab pos="90488" algn="l"/>
                <a:tab pos="1169988" algn="l"/>
              </a:tabLst>
              <a:defRPr/>
            </a:pP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контроллерах, серверах и СВУ</a:t>
            </a:r>
            <a:endParaRPr kumimoji="1" lang="en-US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90488" algn="l"/>
                <a:tab pos="1169988" algn="l"/>
              </a:tabLst>
              <a:defRPr/>
            </a:pPr>
            <a:endParaRPr kumimoji="1" lang="en-US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90488" algn="l"/>
                <a:tab pos="1169988" algn="l"/>
              </a:tabLst>
              <a:defRPr/>
            </a:pPr>
            <a:r>
              <a:rPr kumimoji="1"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Принцип сквозного проектирования системы </a:t>
            </a: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все действия по</a:t>
            </a:r>
            <a:r>
              <a:rPr kumimoji="1" lang="en-US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созданию АСУ можно выполнить в единой среде разработки</a:t>
            </a:r>
            <a:endParaRPr kumimoji="1" lang="en-US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90488" algn="l"/>
                <a:tab pos="1169988" algn="l"/>
              </a:tabLst>
              <a:defRPr/>
            </a:pPr>
            <a:endParaRPr kumimoji="1" lang="en-US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tabLst>
                <a:tab pos="90488" algn="l"/>
                <a:tab pos="1169988" algn="l"/>
              </a:tabLst>
              <a:defRPr/>
            </a:pPr>
            <a:r>
              <a:rPr kumimoji="1" 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Версионирование</a:t>
            </a: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изменений – все изменения сохраняются в проекте,</a:t>
            </a:r>
            <a:r>
              <a:rPr kumimoji="1" lang="en-US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1"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можно проследить что, когда и кем менялось (сравнение версий)</a:t>
            </a:r>
            <a:r>
              <a:rPr kumimoji="1" lang="en-US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1" lang="ru-RU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24404" y="2852936"/>
            <a:ext cx="2215134" cy="86511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44375" y="3198939"/>
            <a:ext cx="2215318" cy="123465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2079" y="1218073"/>
            <a:ext cx="2773855" cy="1363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0698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967923" y="1741"/>
            <a:ext cx="7209025" cy="1169551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4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Функциональные особенности </a:t>
            </a:r>
          </a:p>
          <a:p>
            <a:pPr algn="r"/>
            <a:r>
              <a:rPr lang="ru-RU" sz="3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РСУ на базе ПТК «ТЕКОН»</a:t>
            </a:r>
          </a:p>
        </p:txBody>
      </p:sp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216024" y="1484784"/>
            <a:ext cx="11654038" cy="4525963"/>
          </a:xfrm>
        </p:spPr>
        <p:txBody>
          <a:bodyPr/>
          <a:lstStyle/>
          <a:p>
            <a:pPr marL="285750" lvl="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90488" algn="l"/>
                <a:tab pos="1169988" algn="l"/>
              </a:tabLst>
              <a:defRPr/>
            </a:pPr>
            <a: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Распределение по функционально-технологическому принципу</a:t>
            </a:r>
          </a:p>
          <a:p>
            <a:pPr marL="285750" lvl="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90488" algn="l"/>
                <a:tab pos="1169988" algn="l"/>
              </a:tabLst>
              <a:defRPr/>
            </a:pPr>
            <a: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Поддерживаются протоколы:</a:t>
            </a:r>
          </a:p>
          <a:p>
            <a:pPr marL="285750" lvl="0" indent="-285750" eaLnBrk="1" hangingPunct="1">
              <a:spcBef>
                <a:spcPct val="0"/>
              </a:spcBef>
              <a:buNone/>
              <a:tabLst>
                <a:tab pos="90488" algn="l"/>
                <a:tab pos="1169988" algn="l"/>
              </a:tabLst>
              <a:defRPr/>
            </a:pPr>
            <a: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-  </a:t>
            </a:r>
            <a:r>
              <a:rPr lang="en-US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IsaCOM</a:t>
            </a:r>
            <a: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межконтроллерный обмен, межсерверный обмен, </a:t>
            </a:r>
            <a:r>
              <a:rPr lang="en-US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Modbus RTU/ASCI/TCP</a:t>
            </a:r>
            <a: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МЭК </a:t>
            </a:r>
            <a:r>
              <a:rPr lang="en-US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60870-5-</a:t>
            </a:r>
            <a: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101/</a:t>
            </a:r>
            <a:r>
              <a:rPr lang="en-US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104</a:t>
            </a:r>
            <a: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,103,  МЭК </a:t>
            </a:r>
            <a:r>
              <a:rPr lang="en-US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61850</a:t>
            </a:r>
            <a: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-8-1, ОРС </a:t>
            </a:r>
            <a:r>
              <a:rPr lang="en-US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DA/UA</a:t>
            </a:r>
            <a: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ODBC</a:t>
            </a:r>
            <a:endParaRPr lang="ru-RU" altLang="ru-RU" sz="1600" kern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eaLnBrk="1" hangingPunct="1">
              <a:spcBef>
                <a:spcPct val="0"/>
              </a:spcBef>
              <a:buNone/>
              <a:tabLst>
                <a:tab pos="90488" algn="l"/>
                <a:tab pos="1169988" algn="l"/>
              </a:tabLst>
              <a:defRPr/>
            </a:pPr>
            <a:endParaRPr lang="ru-RU" altLang="ru-RU" sz="1600" kern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90488" algn="l"/>
                <a:tab pos="1169988" algn="l"/>
              </a:tabLst>
              <a:defRPr/>
            </a:pPr>
            <a: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Возможность географического распределения:</a:t>
            </a:r>
          </a:p>
          <a:p>
            <a:pPr marL="285750" lvl="0" indent="-285750" eaLnBrk="1" hangingPunct="1">
              <a:spcBef>
                <a:spcPct val="0"/>
              </a:spcBef>
              <a:buNone/>
              <a:tabLst>
                <a:tab pos="90488" algn="l"/>
                <a:tab pos="1169988" algn="l"/>
              </a:tabLst>
              <a:defRPr/>
            </a:pPr>
            <a: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- расширение крейтов по </a:t>
            </a:r>
            <a:r>
              <a:rPr lang="en-US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(62 модуля УСО до 30 м) </a:t>
            </a:r>
          </a:p>
          <a:p>
            <a:pPr marL="285750" lvl="0" indent="-285750" eaLnBrk="1" hangingPunct="1">
              <a:spcBef>
                <a:spcPct val="0"/>
              </a:spcBef>
              <a:buNone/>
              <a:tabLst>
                <a:tab pos="90488" algn="l"/>
                <a:tab pos="1169988" algn="l"/>
              </a:tabLst>
              <a:defRPr/>
            </a:pPr>
            <a: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US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выносное УСО (до 192 модулей на расстоянии до 2 км при использовании </a:t>
            </a:r>
            <a:b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оптоволоконных линий)</a:t>
            </a:r>
          </a:p>
          <a:p>
            <a:pPr marL="285750" lvl="0" indent="-285750" eaLnBrk="1" hangingPunct="1">
              <a:spcBef>
                <a:spcPct val="0"/>
              </a:spcBef>
              <a:buNone/>
              <a:tabLst>
                <a:tab pos="90488" algn="l"/>
                <a:tab pos="1169988" algn="l"/>
              </a:tabLst>
              <a:defRPr/>
            </a:pPr>
            <a: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- интеллектуальные сборки РТЗО</a:t>
            </a:r>
          </a:p>
          <a:p>
            <a:pPr marL="285750" lvl="0" indent="-285750" eaLnBrk="1" hangingPunct="1">
              <a:spcBef>
                <a:spcPct val="0"/>
              </a:spcBef>
              <a:buNone/>
              <a:tabLst>
                <a:tab pos="90488" algn="l"/>
                <a:tab pos="1169988" algn="l"/>
              </a:tabLst>
              <a:defRPr/>
            </a:pPr>
            <a: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- интеллектуальные ПБР</a:t>
            </a:r>
            <a:r>
              <a:rPr lang="en-US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собственной разработки</a:t>
            </a:r>
          </a:p>
          <a:p>
            <a:pPr marL="285750" lvl="0" indent="-285750" eaLnBrk="1" hangingPunct="1">
              <a:spcBef>
                <a:spcPct val="0"/>
              </a:spcBef>
              <a:buNone/>
              <a:tabLst>
                <a:tab pos="90488" algn="l"/>
                <a:tab pos="1169988" algn="l"/>
              </a:tabLst>
              <a:defRPr/>
            </a:pPr>
            <a: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- интеллектуальные привода</a:t>
            </a:r>
          </a:p>
          <a:p>
            <a:pPr marL="285750" lvl="0" indent="-285750" eaLnBrk="1" hangingPunct="1">
              <a:spcBef>
                <a:spcPct val="0"/>
              </a:spcBef>
              <a:buNone/>
              <a:tabLst>
                <a:tab pos="90488" algn="l"/>
                <a:tab pos="1169988" algn="l"/>
              </a:tabLst>
              <a:defRPr/>
            </a:pPr>
            <a:endParaRPr lang="ru-RU" altLang="ru-RU" sz="1600" kern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90488" algn="l"/>
                <a:tab pos="1169988" algn="l"/>
              </a:tabLst>
              <a:defRPr/>
            </a:pPr>
            <a: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Интеграция с системами сторонних производителей</a:t>
            </a:r>
          </a:p>
          <a:p>
            <a:pPr marL="285750" lvl="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90488" algn="l"/>
                <a:tab pos="1169988" algn="l"/>
              </a:tabLst>
              <a:defRPr/>
            </a:pPr>
            <a:endParaRPr lang="ru-RU" altLang="ru-RU" sz="1600" kern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90488" algn="l"/>
                <a:tab pos="1169988" algn="l"/>
              </a:tabLst>
              <a:defRPr/>
            </a:pPr>
            <a: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Синхронизация времени с точностью +-0,5 мс (протокол </a:t>
            </a:r>
            <a:r>
              <a:rPr lang="en-US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NTP</a:t>
            </a:r>
            <a: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altLang="ru-RU" sz="1600" kern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90488" algn="l"/>
                <a:tab pos="1169988" algn="l"/>
              </a:tabLst>
              <a:defRPr/>
            </a:pPr>
            <a:endParaRPr lang="en-US" altLang="ru-RU" sz="1600" kern="1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eaLnBrk="1" hangingPunct="1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90488" algn="l"/>
                <a:tab pos="1169988" algn="l"/>
              </a:tabLst>
              <a:defRPr/>
            </a:pPr>
            <a:r>
              <a:rPr lang="en-US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Дополнительные возможности по </a:t>
            </a:r>
            <a:r>
              <a:rPr lang="en-US" altLang="ru-RU" sz="1600" kern="12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децентрализации</a:t>
            </a:r>
            <a:r>
              <a:rPr lang="en-US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1600" kern="12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</a:t>
            </a:r>
            <a: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</a:t>
            </a:r>
            <a:r>
              <a:rPr lang="en-US" altLang="ru-RU" sz="1600" kern="12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спользовании</a:t>
            </a:r>
            <a:r>
              <a:rPr lang="en-US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t500</a:t>
            </a:r>
            <a:r>
              <a:rPr lang="en-US" altLang="ru-RU" sz="1600" kern="1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0.</a:t>
            </a:r>
            <a:endParaRPr kumimoji="0" lang="ru-RU" altLang="ru-RU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  <p:pic>
        <p:nvPicPr>
          <p:cNvPr id="7" name="Picture 1" descr="C:\Users\konovalovde\Desktop\39585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019251" y="2318653"/>
            <a:ext cx="3850811" cy="2895239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9970975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1065"/>
          </a:xfrm>
          <a:prstGeom prst="rect">
            <a:avLst/>
          </a:prstGeom>
        </p:spPr>
      </p:pic>
      <p:pic>
        <p:nvPicPr>
          <p:cNvPr id="5" name="Рисунок 4" descr="25-й слайд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083" y="1162987"/>
            <a:ext cx="5581648" cy="5219203"/>
          </a:xfrm>
          <a:prstGeom prst="rect">
            <a:avLst/>
          </a:prstGeom>
        </p:spPr>
      </p:pic>
      <p:sp>
        <p:nvSpPr>
          <p:cNvPr id="6" name="TextBox 3"/>
          <p:cNvSpPr txBox="1">
            <a:spLocks noGrp="1" noChangeArrowheads="1"/>
          </p:cNvSpPr>
          <p:nvPr>
            <p:ph idx="1"/>
          </p:nvPr>
        </p:nvSpPr>
        <p:spPr bwMode="auto">
          <a:xfrm>
            <a:off x="5904731" y="3068960"/>
            <a:ext cx="5564458" cy="2599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285750" indent="-285750" eaLnBrk="1" hangingPunct="1">
              <a:buFont typeface="Arial" pitchFamily="34" charset="0"/>
              <a:buChar char="•"/>
              <a:tabLst>
                <a:tab pos="90488" algn="l"/>
                <a:tab pos="1169988" algn="l"/>
              </a:tabLst>
              <a:defRPr/>
            </a:pPr>
            <a:r>
              <a:rPr kumimoji="1"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СПАЗ для главного технологического оборудования (котел, блок и т.п.)</a:t>
            </a:r>
          </a:p>
          <a:p>
            <a:pPr marL="285750" indent="-285750" eaLnBrk="1" hangingPunct="1">
              <a:buFont typeface="Arial" pitchFamily="34" charset="0"/>
              <a:buChar char="•"/>
              <a:tabLst>
                <a:tab pos="90488" algn="l"/>
                <a:tab pos="1169988" algn="l"/>
              </a:tabLst>
              <a:defRPr/>
            </a:pPr>
            <a:r>
              <a:rPr kumimoji="1"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Два одинаковых независимых контроллера</a:t>
            </a:r>
          </a:p>
          <a:p>
            <a:pPr marL="285750" indent="-285750" eaLnBrk="1" hangingPunct="1">
              <a:buFont typeface="Arial" pitchFamily="34" charset="0"/>
              <a:buChar char="•"/>
              <a:tabLst>
                <a:tab pos="90488" algn="l"/>
                <a:tab pos="1169988" algn="l"/>
              </a:tabLst>
              <a:defRPr/>
            </a:pPr>
            <a:r>
              <a:rPr kumimoji="1"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Высокая надежность комплекса – соответствие </a:t>
            </a:r>
            <a:r>
              <a:rPr kumimoji="1" lang="en-US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 3 </a:t>
            </a:r>
            <a:r>
              <a:rPr kumimoji="1"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ГОСТ Р МЭК 61508-5-2007</a:t>
            </a:r>
            <a:r>
              <a:rPr kumimoji="1" lang="en-US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1"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(вероятность опасного отказа – 3,</a:t>
            </a:r>
            <a:r>
              <a:rPr kumimoji="1" lang="en-US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kumimoji="1"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*10-8 норма – 1*10-7)</a:t>
            </a:r>
          </a:p>
          <a:p>
            <a:pPr marL="285750" indent="-285750" eaLnBrk="1" hangingPunct="1">
              <a:buFont typeface="Arial" pitchFamily="34" charset="0"/>
              <a:buChar char="•"/>
              <a:tabLst>
                <a:tab pos="90488" algn="l"/>
                <a:tab pos="1169988" algn="l"/>
              </a:tabLst>
              <a:defRPr/>
            </a:pPr>
            <a:r>
              <a:rPr kumimoji="1"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Развитые диагностические функции</a:t>
            </a:r>
          </a:p>
          <a:p>
            <a:pPr marL="285750" indent="-285750" eaLnBrk="1" hangingPunct="1">
              <a:buFont typeface="Arial" pitchFamily="34" charset="0"/>
              <a:buChar char="•"/>
              <a:tabLst>
                <a:tab pos="90488" algn="l"/>
                <a:tab pos="1169988" algn="l"/>
              </a:tabLst>
              <a:defRPr/>
            </a:pPr>
            <a:r>
              <a:rPr kumimoji="1"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Контроль идентичности ППО на обоих контроллерах встроенными средствами </a:t>
            </a:r>
            <a:r>
              <a:rPr kumimoji="1" lang="en-US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SCADA </a:t>
            </a:r>
            <a:r>
              <a:rPr kumimoji="1"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«ТЕКОН»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9534856"/>
              </p:ext>
            </p:extLst>
          </p:nvPr>
        </p:nvGraphicFramePr>
        <p:xfrm>
          <a:off x="5234396" y="1162987"/>
          <a:ext cx="6781800" cy="14827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22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0022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73355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478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70681">
                <a:tc>
                  <a:txBody>
                    <a:bodyPr/>
                    <a:lstStyle/>
                    <a:p>
                      <a:r>
                        <a:rPr lang="ru-RU" sz="1800" b="1" kern="1200" dirty="0">
                          <a:solidFill>
                            <a:srgbClr val="0044CC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Модуль</a:t>
                      </a: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altLang="ru-RU" sz="1800" b="1" kern="1200" dirty="0">
                          <a:solidFill>
                            <a:srgbClr val="FF0000"/>
                          </a:solidFill>
                          <a:latin typeface="Arial" charset="0"/>
                          <a:ea typeface="+mn-ea"/>
                          <a:cs typeface="+mn-cs"/>
                        </a:rPr>
                        <a:t>MTBF</a:t>
                      </a:r>
                      <a:r>
                        <a:rPr lang="ru-RU" altLang="ru-RU" sz="1800" b="1" kern="1200" dirty="0">
                          <a:solidFill>
                            <a:srgbClr val="FF0000"/>
                          </a:solidFill>
                          <a:latin typeface="Arial" charset="0"/>
                          <a:ea typeface="+mn-ea"/>
                          <a:cs typeface="+mn-cs"/>
                        </a:rPr>
                        <a:t>, час</a:t>
                      </a: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ru-RU" sz="1800" b="1" kern="1200" dirty="0">
                          <a:solidFill>
                            <a:srgbClr val="0044CC"/>
                          </a:solidFill>
                          <a:latin typeface="Arial" charset="0"/>
                          <a:ea typeface="+mn-ea"/>
                          <a:cs typeface="Arial" charset="0"/>
                        </a:rPr>
                        <a:t>Модуль</a:t>
                      </a: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altLang="ru-RU" sz="1800" b="1" kern="1200" dirty="0">
                          <a:solidFill>
                            <a:srgbClr val="FF0000"/>
                          </a:solidFill>
                          <a:latin typeface="Arial" charset="0"/>
                          <a:ea typeface="+mn-ea"/>
                          <a:cs typeface="+mn-cs"/>
                        </a:rPr>
                        <a:t>MTBF</a:t>
                      </a:r>
                      <a:r>
                        <a:rPr lang="ru-RU" altLang="ru-RU" sz="1800" b="1" kern="1200" dirty="0">
                          <a:solidFill>
                            <a:srgbClr val="FF0000"/>
                          </a:solidFill>
                          <a:latin typeface="Arial" charset="0"/>
                          <a:ea typeface="+mn-ea"/>
                          <a:cs typeface="+mn-cs"/>
                        </a:rPr>
                        <a:t>, час</a:t>
                      </a:r>
                    </a:p>
                  </a:txBody>
                  <a:tcPr marT="45700" marB="4570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/>
                        <a:t>CPU730</a:t>
                      </a:r>
                      <a:endParaRPr lang="ru-RU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460 426</a:t>
                      </a:r>
                      <a:endParaRPr lang="ru-RU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DO16r</a:t>
                      </a:r>
                      <a:endParaRPr lang="ru-RU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3 163 173</a:t>
                      </a:r>
                      <a:endParaRPr lang="ru-RU" sz="1800" dirty="0"/>
                    </a:p>
                  </a:txBody>
                  <a:tcPr marT="45700" marB="4570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/>
                        <a:t>AI16</a:t>
                      </a:r>
                      <a:endParaRPr lang="ru-RU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944 333</a:t>
                      </a: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DO32-24M</a:t>
                      </a:r>
                      <a:endParaRPr lang="ru-RU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4 838 805</a:t>
                      </a:r>
                      <a:endParaRPr lang="ru-RU" sz="1800" dirty="0"/>
                    </a:p>
                  </a:txBody>
                  <a:tcPr marT="45700" marB="4570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r>
                        <a:rPr lang="en-US" sz="1800" dirty="0"/>
                        <a:t>DI48-24M</a:t>
                      </a:r>
                      <a:endParaRPr lang="ru-RU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3 323 599</a:t>
                      </a:r>
                      <a:endParaRPr lang="ru-RU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AOC8</a:t>
                      </a:r>
                      <a:endParaRPr lang="ru-RU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1 988 739</a:t>
                      </a:r>
                      <a:endParaRPr lang="ru-RU" sz="1800" dirty="0"/>
                    </a:p>
                  </a:txBody>
                  <a:tcPr marT="45700" marB="4570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7382110" y="1741"/>
            <a:ext cx="4794838" cy="707886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4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СПАЗ: кластер защит</a:t>
            </a:r>
            <a:endParaRPr lang="ru-RU" sz="3000" b="1" dirty="0">
              <a:ln w="1016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8452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Рисунок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52" name="Прямоугольник 51"/>
          <p:cNvSpPr/>
          <p:nvPr/>
        </p:nvSpPr>
        <p:spPr>
          <a:xfrm>
            <a:off x="6238875" y="4293037"/>
            <a:ext cx="5831204" cy="18791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78374" y="1214421"/>
            <a:ext cx="6165669" cy="49577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92474" y="4140621"/>
            <a:ext cx="1531937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92563" y="2700461"/>
            <a:ext cx="1531937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52403" y="3429000"/>
            <a:ext cx="1531937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7" name="Group 6"/>
          <p:cNvGrpSpPr>
            <a:grpSpLocks noChangeAspect="1"/>
          </p:cNvGrpSpPr>
          <p:nvPr/>
        </p:nvGrpSpPr>
        <p:grpSpPr bwMode="auto">
          <a:xfrm>
            <a:off x="1136650" y="1766888"/>
            <a:ext cx="5864225" cy="4191000"/>
            <a:chOff x="716" y="1113"/>
            <a:chExt cx="3694" cy="2640"/>
          </a:xfrm>
        </p:grpSpPr>
        <p:sp>
          <p:nvSpPr>
            <p:cNvPr id="8" name="AutoShape 5"/>
            <p:cNvSpPr>
              <a:spLocks noChangeAspect="1" noChangeArrowheads="1" noTextEdit="1"/>
            </p:cNvSpPr>
            <p:nvPr/>
          </p:nvSpPr>
          <p:spPr bwMode="auto">
            <a:xfrm>
              <a:off x="716" y="1113"/>
              <a:ext cx="3694" cy="26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9" name="Line 19"/>
            <p:cNvSpPr>
              <a:spLocks noChangeShapeType="1"/>
            </p:cNvSpPr>
            <p:nvPr/>
          </p:nvSpPr>
          <p:spPr bwMode="auto">
            <a:xfrm>
              <a:off x="1586" y="3264"/>
              <a:ext cx="478" cy="479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10" name="Freeform 20"/>
            <p:cNvSpPr>
              <a:spLocks/>
            </p:cNvSpPr>
            <p:nvPr/>
          </p:nvSpPr>
          <p:spPr bwMode="auto">
            <a:xfrm>
              <a:off x="1528" y="3214"/>
              <a:ext cx="98" cy="98"/>
            </a:xfrm>
            <a:custGeom>
              <a:avLst/>
              <a:gdLst>
                <a:gd name="T0" fmla="*/ 49 w 98"/>
                <a:gd name="T1" fmla="*/ 98 h 98"/>
                <a:gd name="T2" fmla="*/ 0 w 98"/>
                <a:gd name="T3" fmla="*/ 0 h 98"/>
                <a:gd name="T4" fmla="*/ 98 w 98"/>
                <a:gd name="T5" fmla="*/ 49 h 98"/>
                <a:gd name="T6" fmla="*/ 49 w 98"/>
                <a:gd name="T7" fmla="*/ 98 h 9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8"/>
                <a:gd name="T13" fmla="*/ 0 h 98"/>
                <a:gd name="T14" fmla="*/ 98 w 98"/>
                <a:gd name="T15" fmla="*/ 98 h 9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8" h="98">
                  <a:moveTo>
                    <a:pt x="49" y="98"/>
                  </a:moveTo>
                  <a:lnTo>
                    <a:pt x="0" y="0"/>
                  </a:lnTo>
                  <a:lnTo>
                    <a:pt x="98" y="49"/>
                  </a:lnTo>
                  <a:lnTo>
                    <a:pt x="49" y="9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11" name="Line 21"/>
            <p:cNvSpPr>
              <a:spLocks noChangeShapeType="1"/>
            </p:cNvSpPr>
            <p:nvPr/>
          </p:nvSpPr>
          <p:spPr bwMode="auto">
            <a:xfrm>
              <a:off x="2524" y="2772"/>
              <a:ext cx="398" cy="396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auto">
            <a:xfrm>
              <a:off x="2457" y="2705"/>
              <a:ext cx="98" cy="98"/>
            </a:xfrm>
            <a:custGeom>
              <a:avLst/>
              <a:gdLst>
                <a:gd name="T0" fmla="*/ 49 w 98"/>
                <a:gd name="T1" fmla="*/ 98 h 98"/>
                <a:gd name="T2" fmla="*/ 0 w 98"/>
                <a:gd name="T3" fmla="*/ 0 h 98"/>
                <a:gd name="T4" fmla="*/ 98 w 98"/>
                <a:gd name="T5" fmla="*/ 49 h 98"/>
                <a:gd name="T6" fmla="*/ 49 w 98"/>
                <a:gd name="T7" fmla="*/ 98 h 9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8"/>
                <a:gd name="T13" fmla="*/ 0 h 98"/>
                <a:gd name="T14" fmla="*/ 98 w 98"/>
                <a:gd name="T15" fmla="*/ 98 h 9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8" h="98">
                  <a:moveTo>
                    <a:pt x="49" y="98"/>
                  </a:moveTo>
                  <a:lnTo>
                    <a:pt x="0" y="0"/>
                  </a:lnTo>
                  <a:lnTo>
                    <a:pt x="98" y="49"/>
                  </a:lnTo>
                  <a:lnTo>
                    <a:pt x="49" y="9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13" name="Line 23"/>
            <p:cNvSpPr>
              <a:spLocks noChangeShapeType="1"/>
            </p:cNvSpPr>
            <p:nvPr/>
          </p:nvSpPr>
          <p:spPr bwMode="auto">
            <a:xfrm flipV="1">
              <a:off x="1700" y="3024"/>
              <a:ext cx="2124" cy="364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14" name="Line 24"/>
            <p:cNvSpPr>
              <a:spLocks noChangeShapeType="1"/>
            </p:cNvSpPr>
            <p:nvPr/>
          </p:nvSpPr>
          <p:spPr bwMode="auto">
            <a:xfrm>
              <a:off x="2010" y="3228"/>
              <a:ext cx="417" cy="418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15" name="Freeform 25"/>
            <p:cNvSpPr>
              <a:spLocks/>
            </p:cNvSpPr>
            <p:nvPr/>
          </p:nvSpPr>
          <p:spPr bwMode="auto">
            <a:xfrm>
              <a:off x="1943" y="3160"/>
              <a:ext cx="98" cy="99"/>
            </a:xfrm>
            <a:custGeom>
              <a:avLst/>
              <a:gdLst>
                <a:gd name="T0" fmla="*/ 49 w 98"/>
                <a:gd name="T1" fmla="*/ 99 h 99"/>
                <a:gd name="T2" fmla="*/ 0 w 98"/>
                <a:gd name="T3" fmla="*/ 0 h 99"/>
                <a:gd name="T4" fmla="*/ 98 w 98"/>
                <a:gd name="T5" fmla="*/ 49 h 99"/>
                <a:gd name="T6" fmla="*/ 49 w 98"/>
                <a:gd name="T7" fmla="*/ 99 h 9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8"/>
                <a:gd name="T13" fmla="*/ 0 h 99"/>
                <a:gd name="T14" fmla="*/ 98 w 98"/>
                <a:gd name="T15" fmla="*/ 99 h 9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8" h="99">
                  <a:moveTo>
                    <a:pt x="49" y="99"/>
                  </a:moveTo>
                  <a:lnTo>
                    <a:pt x="0" y="0"/>
                  </a:lnTo>
                  <a:lnTo>
                    <a:pt x="98" y="49"/>
                  </a:lnTo>
                  <a:lnTo>
                    <a:pt x="49" y="9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16" name="Line 26"/>
            <p:cNvSpPr>
              <a:spLocks noChangeShapeType="1"/>
            </p:cNvSpPr>
            <p:nvPr/>
          </p:nvSpPr>
          <p:spPr bwMode="auto">
            <a:xfrm>
              <a:off x="2797" y="2747"/>
              <a:ext cx="684" cy="686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auto">
            <a:xfrm>
              <a:off x="2730" y="2680"/>
              <a:ext cx="98" cy="98"/>
            </a:xfrm>
            <a:custGeom>
              <a:avLst/>
              <a:gdLst>
                <a:gd name="T0" fmla="*/ 49 w 98"/>
                <a:gd name="T1" fmla="*/ 98 h 98"/>
                <a:gd name="T2" fmla="*/ 0 w 98"/>
                <a:gd name="T3" fmla="*/ 0 h 98"/>
                <a:gd name="T4" fmla="*/ 98 w 98"/>
                <a:gd name="T5" fmla="*/ 49 h 98"/>
                <a:gd name="T6" fmla="*/ 49 w 98"/>
                <a:gd name="T7" fmla="*/ 98 h 9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8"/>
                <a:gd name="T13" fmla="*/ 0 h 98"/>
                <a:gd name="T14" fmla="*/ 98 w 98"/>
                <a:gd name="T15" fmla="*/ 98 h 9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8" h="98">
                  <a:moveTo>
                    <a:pt x="49" y="98"/>
                  </a:moveTo>
                  <a:lnTo>
                    <a:pt x="0" y="0"/>
                  </a:lnTo>
                  <a:lnTo>
                    <a:pt x="98" y="49"/>
                  </a:lnTo>
                  <a:lnTo>
                    <a:pt x="49" y="9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18" name="Line 28"/>
            <p:cNvSpPr>
              <a:spLocks noChangeShapeType="1"/>
            </p:cNvSpPr>
            <p:nvPr/>
          </p:nvSpPr>
          <p:spPr bwMode="auto">
            <a:xfrm>
              <a:off x="3433" y="2316"/>
              <a:ext cx="961" cy="966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19" name="Freeform 29"/>
            <p:cNvSpPr>
              <a:spLocks/>
            </p:cNvSpPr>
            <p:nvPr/>
          </p:nvSpPr>
          <p:spPr bwMode="auto">
            <a:xfrm>
              <a:off x="3365" y="2249"/>
              <a:ext cx="98" cy="98"/>
            </a:xfrm>
            <a:custGeom>
              <a:avLst/>
              <a:gdLst>
                <a:gd name="T0" fmla="*/ 49 w 98"/>
                <a:gd name="T1" fmla="*/ 98 h 98"/>
                <a:gd name="T2" fmla="*/ 0 w 98"/>
                <a:gd name="T3" fmla="*/ 0 h 98"/>
                <a:gd name="T4" fmla="*/ 98 w 98"/>
                <a:gd name="T5" fmla="*/ 49 h 98"/>
                <a:gd name="T6" fmla="*/ 49 w 98"/>
                <a:gd name="T7" fmla="*/ 98 h 9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8"/>
                <a:gd name="T13" fmla="*/ 0 h 98"/>
                <a:gd name="T14" fmla="*/ 98 w 98"/>
                <a:gd name="T15" fmla="*/ 98 h 9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8" h="98">
                  <a:moveTo>
                    <a:pt x="49" y="98"/>
                  </a:moveTo>
                  <a:lnTo>
                    <a:pt x="0" y="0"/>
                  </a:lnTo>
                  <a:lnTo>
                    <a:pt x="98" y="49"/>
                  </a:lnTo>
                  <a:lnTo>
                    <a:pt x="49" y="9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20" name="Line 30"/>
            <p:cNvSpPr>
              <a:spLocks noChangeShapeType="1"/>
            </p:cNvSpPr>
            <p:nvPr/>
          </p:nvSpPr>
          <p:spPr bwMode="auto">
            <a:xfrm flipH="1" flipV="1">
              <a:off x="3221" y="2377"/>
              <a:ext cx="613" cy="647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auto">
            <a:xfrm>
              <a:off x="3153" y="2310"/>
              <a:ext cx="98" cy="98"/>
            </a:xfrm>
            <a:custGeom>
              <a:avLst/>
              <a:gdLst>
                <a:gd name="T0" fmla="*/ 50 w 98"/>
                <a:gd name="T1" fmla="*/ 98 h 98"/>
                <a:gd name="T2" fmla="*/ 0 w 98"/>
                <a:gd name="T3" fmla="*/ 0 h 98"/>
                <a:gd name="T4" fmla="*/ 98 w 98"/>
                <a:gd name="T5" fmla="*/ 49 h 98"/>
                <a:gd name="T6" fmla="*/ 50 w 98"/>
                <a:gd name="T7" fmla="*/ 98 h 9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8"/>
                <a:gd name="T13" fmla="*/ 0 h 98"/>
                <a:gd name="T14" fmla="*/ 98 w 98"/>
                <a:gd name="T15" fmla="*/ 98 h 9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8" h="98">
                  <a:moveTo>
                    <a:pt x="50" y="98"/>
                  </a:moveTo>
                  <a:lnTo>
                    <a:pt x="0" y="0"/>
                  </a:lnTo>
                  <a:lnTo>
                    <a:pt x="98" y="49"/>
                  </a:lnTo>
                  <a:lnTo>
                    <a:pt x="50" y="9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22" name="Freeform 32"/>
            <p:cNvSpPr>
              <a:spLocks/>
            </p:cNvSpPr>
            <p:nvPr/>
          </p:nvSpPr>
          <p:spPr bwMode="auto">
            <a:xfrm>
              <a:off x="732" y="1399"/>
              <a:ext cx="1806" cy="364"/>
            </a:xfrm>
            <a:custGeom>
              <a:avLst/>
              <a:gdLst>
                <a:gd name="T0" fmla="*/ 0 w 1816"/>
                <a:gd name="T1" fmla="*/ 364 h 364"/>
                <a:gd name="T2" fmla="*/ 1794 w 1816"/>
                <a:gd name="T3" fmla="*/ 0 h 364"/>
                <a:gd name="T4" fmla="*/ 1816 w 1816"/>
                <a:gd name="T5" fmla="*/ 0 h 364"/>
                <a:gd name="T6" fmla="*/ 1551 w 1816"/>
                <a:gd name="T7" fmla="*/ 49 h 36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816"/>
                <a:gd name="T13" fmla="*/ 0 h 364"/>
                <a:gd name="T14" fmla="*/ 1816 w 1816"/>
                <a:gd name="T15" fmla="*/ 364 h 36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816" h="364">
                  <a:moveTo>
                    <a:pt x="0" y="364"/>
                  </a:moveTo>
                  <a:lnTo>
                    <a:pt x="1794" y="0"/>
                  </a:lnTo>
                  <a:lnTo>
                    <a:pt x="1816" y="0"/>
                  </a:lnTo>
                  <a:lnTo>
                    <a:pt x="1551" y="49"/>
                  </a:lnTo>
                </a:path>
              </a:pathLst>
            </a:custGeom>
            <a:noFill/>
            <a:ln w="12700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23" name="Line 33"/>
            <p:cNvSpPr>
              <a:spLocks noChangeShapeType="1"/>
            </p:cNvSpPr>
            <p:nvPr/>
          </p:nvSpPr>
          <p:spPr bwMode="auto">
            <a:xfrm flipH="1" flipV="1">
              <a:off x="1637" y="1578"/>
              <a:ext cx="517" cy="519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24" name="Line 34"/>
            <p:cNvSpPr>
              <a:spLocks noChangeShapeType="1"/>
            </p:cNvSpPr>
            <p:nvPr/>
          </p:nvSpPr>
          <p:spPr bwMode="auto">
            <a:xfrm flipH="1" flipV="1">
              <a:off x="2538" y="1392"/>
              <a:ext cx="283" cy="28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25" name="Line 35"/>
            <p:cNvSpPr>
              <a:spLocks noChangeShapeType="1"/>
            </p:cNvSpPr>
            <p:nvPr/>
          </p:nvSpPr>
          <p:spPr bwMode="auto">
            <a:xfrm>
              <a:off x="762" y="1776"/>
              <a:ext cx="787" cy="777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26" name="Line 36"/>
            <p:cNvSpPr>
              <a:spLocks noChangeShapeType="1"/>
            </p:cNvSpPr>
            <p:nvPr/>
          </p:nvSpPr>
          <p:spPr bwMode="auto">
            <a:xfrm flipH="1" flipV="1">
              <a:off x="1254" y="1193"/>
              <a:ext cx="383" cy="385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27" name="Freeform 37"/>
            <p:cNvSpPr>
              <a:spLocks/>
            </p:cNvSpPr>
            <p:nvPr/>
          </p:nvSpPr>
          <p:spPr bwMode="auto">
            <a:xfrm>
              <a:off x="1186" y="1125"/>
              <a:ext cx="98" cy="98"/>
            </a:xfrm>
            <a:custGeom>
              <a:avLst/>
              <a:gdLst>
                <a:gd name="T0" fmla="*/ 49 w 98"/>
                <a:gd name="T1" fmla="*/ 98 h 98"/>
                <a:gd name="T2" fmla="*/ 0 w 98"/>
                <a:gd name="T3" fmla="*/ 0 h 98"/>
                <a:gd name="T4" fmla="*/ 98 w 98"/>
                <a:gd name="T5" fmla="*/ 49 h 98"/>
                <a:gd name="T6" fmla="*/ 49 w 98"/>
                <a:gd name="T7" fmla="*/ 98 h 9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8"/>
                <a:gd name="T13" fmla="*/ 0 h 98"/>
                <a:gd name="T14" fmla="*/ 98 w 98"/>
                <a:gd name="T15" fmla="*/ 98 h 9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8" h="98">
                  <a:moveTo>
                    <a:pt x="49" y="98"/>
                  </a:moveTo>
                  <a:lnTo>
                    <a:pt x="0" y="0"/>
                  </a:lnTo>
                  <a:lnTo>
                    <a:pt x="98" y="49"/>
                  </a:lnTo>
                  <a:lnTo>
                    <a:pt x="49" y="9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28" name="Oval 38"/>
            <p:cNvSpPr>
              <a:spLocks noChangeArrowheads="1"/>
            </p:cNvSpPr>
            <p:nvPr/>
          </p:nvSpPr>
          <p:spPr bwMode="auto">
            <a:xfrm>
              <a:off x="1292" y="1399"/>
              <a:ext cx="711" cy="364"/>
            </a:xfrm>
            <a:prstGeom prst="ellipse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29" name="Oval 39"/>
            <p:cNvSpPr>
              <a:spLocks noChangeArrowheads="1"/>
            </p:cNvSpPr>
            <p:nvPr/>
          </p:nvSpPr>
          <p:spPr bwMode="auto">
            <a:xfrm>
              <a:off x="1292" y="1399"/>
              <a:ext cx="711" cy="364"/>
            </a:xfrm>
            <a:prstGeom prst="ellips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30" name="Rectangle 40"/>
            <p:cNvSpPr>
              <a:spLocks noChangeArrowheads="1"/>
            </p:cNvSpPr>
            <p:nvPr/>
          </p:nvSpPr>
          <p:spPr bwMode="auto">
            <a:xfrm>
              <a:off x="1525" y="1506"/>
              <a:ext cx="136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ru-RU" sz="1600" dirty="0">
                  <a:solidFill>
                    <a:srgbClr val="000000"/>
                  </a:solidFill>
                  <a:cs typeface="+mn-cs"/>
                </a:rPr>
                <a:t>2</a:t>
              </a:r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31" name="Rectangle 41"/>
            <p:cNvSpPr>
              <a:spLocks noChangeArrowheads="1"/>
            </p:cNvSpPr>
            <p:nvPr/>
          </p:nvSpPr>
          <p:spPr bwMode="auto">
            <a:xfrm>
              <a:off x="1589" y="1506"/>
              <a:ext cx="136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ru-RU" sz="1600" dirty="0">
                  <a:solidFill>
                    <a:srgbClr val="000000"/>
                  </a:solidFill>
                  <a:cs typeface="+mn-cs"/>
                </a:rPr>
                <a:t>v</a:t>
              </a:r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32" name="Rectangle 42"/>
            <p:cNvSpPr>
              <a:spLocks noChangeArrowheads="1"/>
            </p:cNvSpPr>
            <p:nvPr/>
          </p:nvSpPr>
          <p:spPr bwMode="auto">
            <a:xfrm>
              <a:off x="1653" y="1506"/>
              <a:ext cx="136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ru-RU" sz="1600" dirty="0">
                  <a:solidFill>
                    <a:srgbClr val="000000"/>
                  </a:solidFill>
                  <a:cs typeface="+mn-cs"/>
                </a:rPr>
                <a:t>3</a:t>
              </a:r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33" name="Line 24"/>
            <p:cNvSpPr>
              <a:spLocks noChangeShapeType="1"/>
            </p:cNvSpPr>
            <p:nvPr/>
          </p:nvSpPr>
          <p:spPr bwMode="auto">
            <a:xfrm>
              <a:off x="858" y="2256"/>
              <a:ext cx="273" cy="274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34" name="Freeform 25"/>
            <p:cNvSpPr>
              <a:spLocks/>
            </p:cNvSpPr>
            <p:nvPr/>
          </p:nvSpPr>
          <p:spPr bwMode="auto">
            <a:xfrm>
              <a:off x="810" y="2208"/>
              <a:ext cx="98" cy="99"/>
            </a:xfrm>
            <a:custGeom>
              <a:avLst/>
              <a:gdLst>
                <a:gd name="T0" fmla="*/ 49 w 98"/>
                <a:gd name="T1" fmla="*/ 99 h 99"/>
                <a:gd name="T2" fmla="*/ 0 w 98"/>
                <a:gd name="T3" fmla="*/ 0 h 99"/>
                <a:gd name="T4" fmla="*/ 98 w 98"/>
                <a:gd name="T5" fmla="*/ 49 h 99"/>
                <a:gd name="T6" fmla="*/ 49 w 98"/>
                <a:gd name="T7" fmla="*/ 99 h 9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8"/>
                <a:gd name="T13" fmla="*/ 0 h 99"/>
                <a:gd name="T14" fmla="*/ 98 w 98"/>
                <a:gd name="T15" fmla="*/ 99 h 9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8" h="99">
                  <a:moveTo>
                    <a:pt x="49" y="99"/>
                  </a:moveTo>
                  <a:lnTo>
                    <a:pt x="0" y="0"/>
                  </a:lnTo>
                  <a:lnTo>
                    <a:pt x="98" y="49"/>
                  </a:lnTo>
                  <a:lnTo>
                    <a:pt x="49" y="9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35" name="Line 24"/>
            <p:cNvSpPr>
              <a:spLocks noChangeShapeType="1"/>
            </p:cNvSpPr>
            <p:nvPr/>
          </p:nvSpPr>
          <p:spPr bwMode="auto">
            <a:xfrm>
              <a:off x="1530" y="2016"/>
              <a:ext cx="273" cy="274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36" name="Freeform 25"/>
            <p:cNvSpPr>
              <a:spLocks/>
            </p:cNvSpPr>
            <p:nvPr/>
          </p:nvSpPr>
          <p:spPr bwMode="auto">
            <a:xfrm>
              <a:off x="1482" y="1968"/>
              <a:ext cx="98" cy="99"/>
            </a:xfrm>
            <a:custGeom>
              <a:avLst/>
              <a:gdLst>
                <a:gd name="T0" fmla="*/ 49 w 98"/>
                <a:gd name="T1" fmla="*/ 99 h 99"/>
                <a:gd name="T2" fmla="*/ 0 w 98"/>
                <a:gd name="T3" fmla="*/ 0 h 99"/>
                <a:gd name="T4" fmla="*/ 98 w 98"/>
                <a:gd name="T5" fmla="*/ 49 h 99"/>
                <a:gd name="T6" fmla="*/ 49 w 98"/>
                <a:gd name="T7" fmla="*/ 99 h 9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8"/>
                <a:gd name="T13" fmla="*/ 0 h 99"/>
                <a:gd name="T14" fmla="*/ 98 w 98"/>
                <a:gd name="T15" fmla="*/ 99 h 9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8" h="99">
                  <a:moveTo>
                    <a:pt x="49" y="99"/>
                  </a:moveTo>
                  <a:lnTo>
                    <a:pt x="0" y="0"/>
                  </a:lnTo>
                  <a:lnTo>
                    <a:pt x="98" y="49"/>
                  </a:lnTo>
                  <a:lnTo>
                    <a:pt x="49" y="9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37" name="Line 24"/>
            <p:cNvSpPr>
              <a:spLocks noChangeShapeType="1"/>
            </p:cNvSpPr>
            <p:nvPr/>
          </p:nvSpPr>
          <p:spPr bwMode="auto">
            <a:xfrm>
              <a:off x="2922" y="1392"/>
              <a:ext cx="273" cy="274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  <p:sp>
          <p:nvSpPr>
            <p:cNvPr id="38" name="Freeform 25"/>
            <p:cNvSpPr>
              <a:spLocks/>
            </p:cNvSpPr>
            <p:nvPr/>
          </p:nvSpPr>
          <p:spPr bwMode="auto">
            <a:xfrm>
              <a:off x="2874" y="1344"/>
              <a:ext cx="98" cy="99"/>
            </a:xfrm>
            <a:custGeom>
              <a:avLst/>
              <a:gdLst>
                <a:gd name="T0" fmla="*/ 49 w 98"/>
                <a:gd name="T1" fmla="*/ 99 h 99"/>
                <a:gd name="T2" fmla="*/ 0 w 98"/>
                <a:gd name="T3" fmla="*/ 0 h 99"/>
                <a:gd name="T4" fmla="*/ 98 w 98"/>
                <a:gd name="T5" fmla="*/ 49 h 99"/>
                <a:gd name="T6" fmla="*/ 49 w 98"/>
                <a:gd name="T7" fmla="*/ 99 h 99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8"/>
                <a:gd name="T13" fmla="*/ 0 h 99"/>
                <a:gd name="T14" fmla="*/ 98 w 98"/>
                <a:gd name="T15" fmla="*/ 99 h 99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8" h="99">
                  <a:moveTo>
                    <a:pt x="49" y="99"/>
                  </a:moveTo>
                  <a:lnTo>
                    <a:pt x="0" y="0"/>
                  </a:lnTo>
                  <a:lnTo>
                    <a:pt x="98" y="49"/>
                  </a:lnTo>
                  <a:lnTo>
                    <a:pt x="49" y="9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dirty="0">
                <a:solidFill>
                  <a:srgbClr val="000000"/>
                </a:solidFill>
                <a:cs typeface="+mn-cs"/>
              </a:endParaRPr>
            </a:p>
          </p:txBody>
        </p:sp>
      </p:grpSp>
      <p:pic>
        <p:nvPicPr>
          <p:cNvPr id="39" name="Рисунок 41" descr="Датчик давления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7475" y="5562600"/>
            <a:ext cx="406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Рисунок 42" descr="Датчик давления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76875" y="5562600"/>
            <a:ext cx="406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Рисунок 43" descr="Датчик давления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4675" y="5562600"/>
            <a:ext cx="406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" name="TextBox 45"/>
          <p:cNvSpPr txBox="1">
            <a:spLocks noChangeArrowheads="1"/>
          </p:cNvSpPr>
          <p:nvPr/>
        </p:nvSpPr>
        <p:spPr bwMode="auto">
          <a:xfrm>
            <a:off x="5781675" y="5867400"/>
            <a:ext cx="457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 dirty="0">
                <a:solidFill>
                  <a:srgbClr val="000000"/>
                </a:solidFill>
                <a:cs typeface="+mn-cs"/>
              </a:rPr>
              <a:t>AI2</a:t>
            </a:r>
            <a:endParaRPr lang="ru-RU" sz="1400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43" name="TextBox 46"/>
          <p:cNvSpPr txBox="1">
            <a:spLocks noChangeArrowheads="1"/>
          </p:cNvSpPr>
          <p:nvPr/>
        </p:nvSpPr>
        <p:spPr bwMode="auto">
          <a:xfrm>
            <a:off x="7229475" y="5867400"/>
            <a:ext cx="457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 dirty="0">
                <a:solidFill>
                  <a:srgbClr val="000000"/>
                </a:solidFill>
                <a:cs typeface="+mn-cs"/>
              </a:rPr>
              <a:t>AI3</a:t>
            </a:r>
            <a:endParaRPr lang="ru-RU" sz="1400" dirty="0">
              <a:solidFill>
                <a:srgbClr val="000000"/>
              </a:solidFill>
              <a:cs typeface="+mn-cs"/>
            </a:endParaRPr>
          </a:p>
        </p:txBody>
      </p:sp>
      <p:sp>
        <p:nvSpPr>
          <p:cNvPr id="44" name="TextBox 47"/>
          <p:cNvSpPr txBox="1">
            <a:spLocks noChangeArrowheads="1"/>
          </p:cNvSpPr>
          <p:nvPr/>
        </p:nvSpPr>
        <p:spPr bwMode="auto">
          <a:xfrm>
            <a:off x="3343275" y="5867400"/>
            <a:ext cx="4572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400" dirty="0">
                <a:solidFill>
                  <a:srgbClr val="000000"/>
                </a:solidFill>
                <a:cs typeface="+mn-cs"/>
              </a:rPr>
              <a:t>DI</a:t>
            </a:r>
            <a:endParaRPr lang="ru-RU" sz="1400" dirty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45" name="Рисунок 49" descr="Соленоидный клапан.jp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2475" y="2971800"/>
            <a:ext cx="474663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Рисунок 50" descr="Соленоидный клапан.jp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19275" y="2743200"/>
            <a:ext cx="474663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Рисунок 51" descr="Соленоидный клапан.jp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81475" y="1524000"/>
            <a:ext cx="474663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TextBox 58"/>
          <p:cNvSpPr txBox="1">
            <a:spLocks noChangeArrowheads="1"/>
          </p:cNvSpPr>
          <p:nvPr/>
        </p:nvSpPr>
        <p:spPr bwMode="auto">
          <a:xfrm>
            <a:off x="-9525" y="3886200"/>
            <a:ext cx="167640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400" dirty="0">
                <a:solidFill>
                  <a:srgbClr val="000000"/>
                </a:solidFill>
                <a:cs typeface="+mn-cs"/>
              </a:rPr>
              <a:t>Три независимых элемента защиты турбины (соленоидные клапана)</a:t>
            </a:r>
          </a:p>
        </p:txBody>
      </p:sp>
      <p:sp>
        <p:nvSpPr>
          <p:cNvPr id="49" name="TextBox 61"/>
          <p:cNvSpPr txBox="1">
            <a:spLocks noChangeArrowheads="1"/>
          </p:cNvSpPr>
          <p:nvPr/>
        </p:nvSpPr>
        <p:spPr bwMode="auto">
          <a:xfrm>
            <a:off x="6257930" y="1214421"/>
            <a:ext cx="5812149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285750" indent="-285750" eaLnBrk="1" hangingPunct="1">
              <a:buFont typeface="Arial" pitchFamily="34" charset="0"/>
              <a:buChar char="•"/>
              <a:tabLst>
                <a:tab pos="90488" algn="l"/>
                <a:tab pos="1169988" algn="l"/>
              </a:tabLst>
              <a:defRPr/>
            </a:pPr>
            <a:r>
              <a:rPr kumimoji="1"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СПАЗ для самого ответственного технологического оборудования (паровая турбина, газовая турбина и т.п.)</a:t>
            </a:r>
          </a:p>
          <a:p>
            <a:pPr marL="285750" indent="-285750" eaLnBrk="1" hangingPunct="1">
              <a:buFont typeface="Arial" pitchFamily="34" charset="0"/>
              <a:buChar char="•"/>
              <a:tabLst>
                <a:tab pos="90488" algn="l"/>
                <a:tab pos="1169988" algn="l"/>
              </a:tabLst>
              <a:defRPr/>
            </a:pPr>
            <a:endParaRPr kumimoji="1" lang="ru-RU" altLang="ru-RU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eaLnBrk="1" hangingPunct="1">
              <a:buFont typeface="Arial" pitchFamily="34" charset="0"/>
              <a:buChar char="•"/>
              <a:tabLst>
                <a:tab pos="90488" algn="l"/>
                <a:tab pos="1169988" algn="l"/>
              </a:tabLst>
              <a:defRPr/>
            </a:pPr>
            <a:r>
              <a:rPr kumimoji="1"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Три одинаковых независимых контроллера</a:t>
            </a:r>
          </a:p>
          <a:p>
            <a:pPr eaLnBrk="1" hangingPunct="1">
              <a:tabLst>
                <a:tab pos="90488" algn="l"/>
                <a:tab pos="1169988" algn="l"/>
              </a:tabLst>
              <a:defRPr/>
            </a:pPr>
            <a:r>
              <a:rPr kumimoji="1"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85750" indent="-285750" eaLnBrk="1" hangingPunct="1">
              <a:buFont typeface="Arial" pitchFamily="34" charset="0"/>
              <a:buChar char="•"/>
              <a:tabLst>
                <a:tab pos="90488" algn="l"/>
                <a:tab pos="1169988" algn="l"/>
              </a:tabLst>
              <a:defRPr/>
            </a:pPr>
            <a:r>
              <a:rPr kumimoji="1"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Возможность проверки каждого канала защиты на работающем оборудовании</a:t>
            </a:r>
          </a:p>
          <a:p>
            <a:pPr marL="285750" indent="-285750" eaLnBrk="1" hangingPunct="1">
              <a:buFont typeface="Arial" pitchFamily="34" charset="0"/>
              <a:buChar char="•"/>
              <a:tabLst>
                <a:tab pos="90488" algn="l"/>
                <a:tab pos="1169988" algn="l"/>
              </a:tabLst>
              <a:defRPr/>
            </a:pPr>
            <a:endParaRPr kumimoji="1" lang="ru-RU" altLang="ru-RU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eaLnBrk="1" hangingPunct="1">
              <a:buFont typeface="Arial" pitchFamily="34" charset="0"/>
              <a:buChar char="•"/>
              <a:tabLst>
                <a:tab pos="90488" algn="l"/>
                <a:tab pos="1169988" algn="l"/>
              </a:tabLst>
              <a:defRPr/>
            </a:pPr>
            <a:r>
              <a:rPr kumimoji="1"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Высокая надежность комплекса от датчика до защитного клапана – соответствие </a:t>
            </a:r>
            <a:r>
              <a:rPr kumimoji="1" lang="en-US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 3 </a:t>
            </a:r>
            <a:r>
              <a:rPr kumimoji="1"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ГОСТ Р МЭК 61508-5-2007</a:t>
            </a:r>
            <a:r>
              <a:rPr kumimoji="1" lang="en-US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1"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(вероятность опасного отказа – 9,</a:t>
            </a:r>
            <a:r>
              <a:rPr kumimoji="1" lang="en-US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85</a:t>
            </a:r>
            <a:r>
              <a:rPr kumimoji="1"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*10-8 норма – 1*10-7)</a:t>
            </a:r>
          </a:p>
        </p:txBody>
      </p:sp>
      <p:sp>
        <p:nvSpPr>
          <p:cNvPr id="50" name="Прямоугольник 49"/>
          <p:cNvSpPr/>
          <p:nvPr/>
        </p:nvSpPr>
        <p:spPr>
          <a:xfrm>
            <a:off x="5013064" y="1741"/>
            <a:ext cx="7163884" cy="707886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4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СПАЗ: </a:t>
            </a:r>
            <a:r>
              <a:rPr lang="ru-RU" sz="4000" b="1" dirty="0" err="1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троированный</a:t>
            </a:r>
            <a:r>
              <a:rPr lang="ru-RU" sz="4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комплекс</a:t>
            </a:r>
            <a:endParaRPr lang="ru-RU" sz="3000" b="1" dirty="0">
              <a:ln w="1016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51" name="TextBox 48"/>
          <p:cNvSpPr txBox="1">
            <a:spLocks noChangeArrowheads="1"/>
          </p:cNvSpPr>
          <p:nvPr/>
        </p:nvSpPr>
        <p:spPr bwMode="auto">
          <a:xfrm>
            <a:off x="142875" y="1143000"/>
            <a:ext cx="3124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400" dirty="0">
                <a:solidFill>
                  <a:srgbClr val="000000"/>
                </a:solidFill>
                <a:cs typeface="+mn-cs"/>
              </a:rPr>
              <a:t>На исполнительные механизмы (задвижки, насосы и т.п.)</a:t>
            </a:r>
          </a:p>
        </p:txBody>
      </p:sp>
    </p:spTree>
    <p:extLst>
      <p:ext uri="{BB962C8B-B14F-4D97-AF65-F5344CB8AC3E}">
        <p14:creationId xmlns:p14="http://schemas.microsoft.com/office/powerpoint/2010/main" val="18372130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436495" y="1741"/>
            <a:ext cx="7740453" cy="707886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4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Системные решения в энергетике</a:t>
            </a:r>
            <a:endParaRPr lang="ru-RU" sz="3000" b="1" dirty="0">
              <a:ln w="1016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5" name="Рисунок 4" descr="пгу 420.jpg"/>
          <p:cNvPicPr>
            <a:picLocks noChangeAspect="1"/>
          </p:cNvPicPr>
          <p:nvPr/>
        </p:nvPicPr>
        <p:blipFill>
          <a:blip r:embed="rId3" cstate="print"/>
          <a:srcRect l="-141" t="6036"/>
          <a:stretch>
            <a:fillRect/>
          </a:stretch>
        </p:blipFill>
        <p:spPr>
          <a:xfrm>
            <a:off x="7597701" y="1163804"/>
            <a:ext cx="3543287" cy="2428892"/>
          </a:xfrm>
          <a:prstGeom prst="rect">
            <a:avLst/>
          </a:prstGeom>
        </p:spPr>
      </p:pic>
      <p:pic>
        <p:nvPicPr>
          <p:cNvPr id="6" name="Picture 22" descr="ПГУ-420 ТЭЦ-26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98120" y="3807010"/>
            <a:ext cx="3043221" cy="2584491"/>
          </a:xfrm>
          <a:prstGeom prst="rect">
            <a:avLst/>
          </a:prstGeom>
          <a:noFill/>
          <a:ln/>
        </p:spPr>
      </p:pic>
      <p:pic>
        <p:nvPicPr>
          <p:cNvPr id="8" name="Picture 8" descr="E:\Презентация\Картинки\00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7701" y="3807010"/>
            <a:ext cx="3543287" cy="263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E:\Презентация\Картинки\00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075" y="4547830"/>
            <a:ext cx="2272296" cy="1475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60835" y="1187437"/>
            <a:ext cx="440260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АСУ </a:t>
            </a:r>
            <a:r>
              <a:rPr lang="ru-RU" altLang="ru-RU" sz="16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котлоагрегатов</a:t>
            </a:r>
            <a:endParaRPr lang="ru-RU" altLang="ru-RU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  <a:tabLst>
                <a:tab pos="92075" algn="l"/>
              </a:tabLst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АСУ ПГУ</a:t>
            </a: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АСУ паровой турбины</a:t>
            </a:r>
          </a:p>
          <a:p>
            <a:pPr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АСУ ДКС</a:t>
            </a:r>
          </a:p>
          <a:p>
            <a:pPr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АСУ ХВО (ВПУ)</a:t>
            </a:r>
          </a:p>
          <a:p>
            <a:pPr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АСУ ГРП</a:t>
            </a:r>
          </a:p>
          <a:p>
            <a:pPr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АСУ ТМО</a:t>
            </a:r>
          </a:p>
          <a:p>
            <a:pPr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АСУ БППГ</a:t>
            </a:r>
          </a:p>
          <a:p>
            <a:pPr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АСУ АВО (градирни)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273344" y="1218872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АСУ ТП КРУЭ (включая мониторинг КРУЭ </a:t>
            </a:r>
          </a:p>
          <a:p>
            <a:pPr marL="92075" indent="-92075">
              <a:buClr>
                <a:srgbClr val="0066FF"/>
              </a:buClr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мониторинг трансформаторов)</a:t>
            </a: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АСУ ТП гидроагрегата</a:t>
            </a: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АСУ ТП турбогенератора</a:t>
            </a: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ЦТП</a:t>
            </a: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РТС</a:t>
            </a: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Релейная защита </a:t>
            </a: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Диспетчеризация</a:t>
            </a:r>
          </a:p>
        </p:txBody>
      </p:sp>
    </p:spTree>
    <p:extLst>
      <p:ext uri="{BB962C8B-B14F-4D97-AF65-F5344CB8AC3E}">
        <p14:creationId xmlns:p14="http://schemas.microsoft.com/office/powerpoint/2010/main" val="28678073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234517" y="1741"/>
            <a:ext cx="7942431" cy="1169551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4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Реализация проектов в энергетике</a:t>
            </a:r>
          </a:p>
          <a:p>
            <a:pPr algn="r"/>
            <a:r>
              <a:rPr lang="ru-RU" sz="3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АСУ ТП </a:t>
            </a:r>
            <a:r>
              <a:rPr lang="ru-RU" sz="3000" b="1" dirty="0" err="1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котлоагрегата</a:t>
            </a:r>
            <a:endParaRPr lang="ru-RU" sz="3000" b="1" dirty="0">
              <a:ln w="1016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4226" y="1098295"/>
            <a:ext cx="34182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АСУ управления горелками котла </a:t>
            </a:r>
            <a:endParaRPr lang="ru-RU" sz="11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 descr="17_02 16г ПВК 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64273" y="1171292"/>
            <a:ext cx="7329501" cy="4122844"/>
          </a:xfrm>
          <a:prstGeom prst="rect">
            <a:avLst/>
          </a:prstGeom>
        </p:spPr>
      </p:pic>
      <p:pic>
        <p:nvPicPr>
          <p:cNvPr id="7" name="Рисунок 6" descr="Набор нагрузки котлом ПТВМ-18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2307" y="4346981"/>
            <a:ext cx="5258951" cy="2146511"/>
          </a:xfrm>
          <a:prstGeom prst="rect">
            <a:avLst/>
          </a:prstGeom>
        </p:spPr>
      </p:pic>
      <p:pic>
        <p:nvPicPr>
          <p:cNvPr id="8" name="Picture 2" descr="C:\Users\arkhipov\Desktop\Углич\020415\IMG_133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 flipV="1">
            <a:off x="219923" y="1635716"/>
            <a:ext cx="2958839" cy="25448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030454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234517" y="1741"/>
            <a:ext cx="7942431" cy="1169551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4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Реализация проектов в энергетике</a:t>
            </a:r>
          </a:p>
          <a:p>
            <a:pPr algn="r"/>
            <a:r>
              <a:rPr lang="ru-RU" sz="3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АСУ ТП ПГУ 230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6575" y="1169979"/>
            <a:ext cx="7145033" cy="52569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64698" y="1171292"/>
            <a:ext cx="34182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АСУ ТП блока ПГУ (ПТК «ТЕКОН»):</a:t>
            </a:r>
          </a:p>
          <a:p>
            <a:pPr marL="92075" indent="-92075">
              <a:buClr>
                <a:srgbClr val="0066FF"/>
              </a:buClr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</a:p>
          <a:p>
            <a:pPr marL="92075" indent="-92075">
              <a:buClr>
                <a:srgbClr val="0066FF"/>
              </a:buClr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- АСУ ТП ТМО (ПТК «ТЕКОН»)</a:t>
            </a:r>
          </a:p>
          <a:p>
            <a:pPr marL="92075" indent="-92075">
              <a:buClr>
                <a:srgbClr val="0066FF"/>
              </a:buClr>
              <a:tabLst>
                <a:tab pos="536575" algn="l"/>
                <a:tab pos="628650" algn="l"/>
                <a:tab pos="1703388" algn="l"/>
              </a:tabLst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- АСУ ТП ЭТО (ПТК «ТЕКОН»)</a:t>
            </a:r>
            <a:endParaRPr 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03527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621512" y="1741"/>
            <a:ext cx="9555436" cy="1138773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38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Схема РЗУ, СПАЗ и САУ на база ПТК «ТЕКОН»</a:t>
            </a:r>
          </a:p>
          <a:p>
            <a:pPr algn="r"/>
            <a:r>
              <a:rPr lang="ru-RU" sz="3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ПГУ-420 ТЭЦ-20 Мосэнерго</a:t>
            </a:r>
          </a:p>
        </p:txBody>
      </p:sp>
      <p:pic>
        <p:nvPicPr>
          <p:cNvPr id="5" name="Рисунок 11" descr="Структурная схема глобальная_11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3177" y="1143854"/>
            <a:ext cx="8411512" cy="529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22280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621512" y="1741"/>
            <a:ext cx="9555436" cy="1138773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38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Схема РЗУ, СПАЗ и САУ на база ПТК «ТЕКОН»</a:t>
            </a:r>
          </a:p>
          <a:p>
            <a:pPr algn="r"/>
            <a:r>
              <a:rPr lang="ru-RU" sz="3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(ЭБ-6 250 МВт ТЭЦ-23 МЭ)</a:t>
            </a:r>
          </a:p>
        </p:txBody>
      </p:sp>
      <p:pic>
        <p:nvPicPr>
          <p:cNvPr id="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59433" y="1134668"/>
            <a:ext cx="8277872" cy="5311120"/>
          </a:xfrm>
          <a:noFill/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28782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624624" y="1741"/>
            <a:ext cx="7552324" cy="1138773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38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Реализация проектов в энергетике</a:t>
            </a:r>
          </a:p>
          <a:p>
            <a:pPr algn="r"/>
            <a:r>
              <a:rPr lang="ru-RU" sz="3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АСУ ТП турбоустановки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1808" y="1476103"/>
            <a:ext cx="8454387" cy="4828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14263" y="1457250"/>
            <a:ext cx="3271740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altLang="ru-RU" sz="1600" b="1" dirty="0">
              <a:solidFill>
                <a:srgbClr val="0066FF"/>
              </a:solidFill>
            </a:endParaRPr>
          </a:p>
          <a:p>
            <a:pPr algn="ctr"/>
            <a:r>
              <a:rPr lang="ru-RU" alt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Особенности:</a:t>
            </a:r>
          </a:p>
          <a:p>
            <a:pPr algn="ctr"/>
            <a:endParaRPr lang="ru-RU" altLang="ru-RU" sz="14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Регулирование частоты вращения и нагрузки турбины.</a:t>
            </a:r>
          </a:p>
          <a:p>
            <a:pPr marL="285750" indent="-285750">
              <a:buClr>
                <a:srgbClr val="0066FF"/>
              </a:buClr>
            </a:pPr>
            <a:endParaRPr lang="ru-RU" alt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Реализация всех технологических защит турбины на троированном контроллере со степенью безопасности </a:t>
            </a:r>
            <a:r>
              <a:rPr lang="en-US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SIL3.</a:t>
            </a:r>
            <a:endParaRPr lang="ru-RU" alt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0066FF"/>
              </a:buClr>
            </a:pPr>
            <a:endParaRPr lang="en-US" alt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Опробование технологических защит с воздействием на работающем оборудовании.</a:t>
            </a:r>
          </a:p>
          <a:p>
            <a:pPr marL="285750" indent="-285750">
              <a:buClr>
                <a:srgbClr val="0066FF"/>
              </a:buClr>
            </a:pPr>
            <a:endParaRPr lang="ru-RU" alt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Реализация 6-и канального ЭАБ.</a:t>
            </a:r>
          </a:p>
          <a:p>
            <a:pPr marL="285750" indent="-285750">
              <a:buClr>
                <a:srgbClr val="0066FF"/>
              </a:buClr>
            </a:pPr>
            <a:endParaRPr lang="ru-RU" alt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Реализация локальных регуляторов турбины.</a:t>
            </a:r>
          </a:p>
          <a:p>
            <a:pPr marL="285750" indent="-285750">
              <a:buClr>
                <a:srgbClr val="0066FF"/>
              </a:buClr>
            </a:pPr>
            <a:endParaRPr lang="ru-RU" alt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Отладка алгоритмов на математической модели.</a:t>
            </a:r>
          </a:p>
          <a:p>
            <a:pPr marL="342900" indent="-342900">
              <a:buAutoNum type="arabicPeriod"/>
            </a:pP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9730558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pic>
        <p:nvPicPr>
          <p:cNvPr id="3" name="Рисунок 2" descr="GRP_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47803" y="1324845"/>
            <a:ext cx="7963891" cy="497743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1197" y="1509560"/>
            <a:ext cx="3785409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Реализация технологических    защит и блокировок с помощью дублированного       </a:t>
            </a:r>
          </a:p>
          <a:p>
            <a:pPr>
              <a:buClr>
                <a:srgbClr val="0066FF"/>
              </a:buClr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контроллера</a:t>
            </a:r>
          </a:p>
          <a:p>
            <a:pPr>
              <a:buClr>
                <a:srgbClr val="0066FF"/>
              </a:buClr>
              <a:buFontTx/>
              <a:buChar char="-"/>
            </a:pPr>
            <a:endParaRPr lang="ru-RU" altLang="ru-RU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Автоматизированная система регулирования с поддержанием заданного значения давления газа на выходе ГРП</a:t>
            </a:r>
          </a:p>
          <a:p>
            <a:pPr>
              <a:buClr>
                <a:srgbClr val="0066FF"/>
              </a:buClr>
              <a:buFontTx/>
              <a:buChar char="-"/>
            </a:pPr>
            <a:endParaRPr lang="ru-RU" altLang="ru-RU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Сбор и отображение информации технологических параметров и состояния арматуры  </a:t>
            </a:r>
          </a:p>
          <a:p>
            <a:pPr>
              <a:buClr>
                <a:srgbClr val="0066FF"/>
              </a:buClr>
              <a:buFont typeface="Arial" pitchFamily="34" charset="0"/>
              <a:buChar char="•"/>
            </a:pPr>
            <a:endParaRPr lang="ru-RU" altLang="ru-RU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Технологическая сигнализация</a:t>
            </a:r>
          </a:p>
          <a:p>
            <a:pPr>
              <a:buClr>
                <a:srgbClr val="0066FF"/>
              </a:buClr>
            </a:pPr>
            <a:endParaRPr lang="ru-RU" altLang="ru-RU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Технический учет расхода газа</a:t>
            </a:r>
          </a:p>
          <a:p>
            <a:pPr>
              <a:buClr>
                <a:srgbClr val="0066FF"/>
              </a:buClr>
              <a:buFontTx/>
              <a:buChar char="-"/>
            </a:pPr>
            <a:endParaRPr lang="ru-RU" altLang="ru-RU" sz="1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Диагностика состояния работы ПТК 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624624" y="1741"/>
            <a:ext cx="7552324" cy="1138773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38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Реализация проектов в энергетике</a:t>
            </a:r>
          </a:p>
          <a:p>
            <a:pPr algn="r"/>
            <a:r>
              <a:rPr lang="ru-RU" sz="3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АСУ ТП ГРП</a:t>
            </a:r>
          </a:p>
        </p:txBody>
      </p:sp>
    </p:spTree>
    <p:extLst>
      <p:ext uri="{BB962C8B-B14F-4D97-AF65-F5344CB8AC3E}">
        <p14:creationId xmlns:p14="http://schemas.microsoft.com/office/powerpoint/2010/main" val="19749800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624624" y="1741"/>
            <a:ext cx="7552324" cy="1138773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38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Реализация проектов в энергетике</a:t>
            </a:r>
          </a:p>
          <a:p>
            <a:pPr algn="r"/>
            <a:r>
              <a:rPr lang="ru-RU" sz="3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АСУ ТП ДКС</a:t>
            </a:r>
          </a:p>
        </p:txBody>
      </p:sp>
      <p:pic>
        <p:nvPicPr>
          <p:cNvPr id="5" name="Picture 1" descr="004 система газ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94110" y="1267592"/>
            <a:ext cx="6264696" cy="5017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SNC0037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4091" y="1124160"/>
            <a:ext cx="4283968" cy="321297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44090" y="4364521"/>
            <a:ext cx="4283969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Особенности:</a:t>
            </a:r>
          </a:p>
          <a:p>
            <a:pPr marL="285750" indent="-285750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Регулирование давления на выходе ДКС.</a:t>
            </a:r>
          </a:p>
          <a:p>
            <a:pPr marL="285750" indent="-285750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Антипомпажное регулирование.</a:t>
            </a:r>
          </a:p>
          <a:p>
            <a:pPr marL="285750" indent="-285750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Реализация технологических защит ДКС со степенью безопасности </a:t>
            </a:r>
            <a:r>
              <a:rPr lang="en-US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SIL3.</a:t>
            </a:r>
          </a:p>
          <a:p>
            <a:pPr marL="285750" indent="-285750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Автоматический пуск и останов компрессора.</a:t>
            </a:r>
          </a:p>
          <a:p>
            <a:pPr marL="285750" indent="-285750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Отладка алгоритмов на испытательном полигоне в Германии.</a:t>
            </a:r>
          </a:p>
          <a:p>
            <a:pPr marL="342900" indent="-342900">
              <a:buAutoNum type="arabicPeriod"/>
            </a:pP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7780711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624624" y="1741"/>
            <a:ext cx="7552324" cy="1138773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38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Реализация проектов в энергетике</a:t>
            </a:r>
          </a:p>
          <a:p>
            <a:pPr algn="r"/>
            <a:r>
              <a:rPr lang="ru-RU" sz="3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АСУ ТП ВПУ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093" y="1577794"/>
            <a:ext cx="8147022" cy="441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61902" y="1206942"/>
            <a:ext cx="322950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Реализация    локальных  </a:t>
            </a:r>
          </a:p>
          <a:p>
            <a:pPr>
              <a:buClr>
                <a:srgbClr val="0066FF"/>
              </a:buClr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защит и    блокировок , а так же </a:t>
            </a:r>
          </a:p>
          <a:p>
            <a:pPr>
              <a:buClr>
                <a:srgbClr val="0066FF"/>
              </a:buClr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шаговых программ с помощью </a:t>
            </a:r>
          </a:p>
          <a:p>
            <a:pPr>
              <a:buClr>
                <a:srgbClr val="0066FF"/>
              </a:buClr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резервированного       </a:t>
            </a:r>
          </a:p>
          <a:p>
            <a:pPr>
              <a:buClr>
                <a:srgbClr val="0066FF"/>
              </a:buClr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контроллера МФК1500</a:t>
            </a:r>
          </a:p>
          <a:p>
            <a:pPr>
              <a:buClr>
                <a:srgbClr val="0066FF"/>
              </a:buClr>
              <a:buFontTx/>
              <a:buChar char="-"/>
            </a:pPr>
            <a:endParaRPr lang="ru-RU" alt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Автоматизированная </a:t>
            </a:r>
          </a:p>
          <a:p>
            <a:pPr>
              <a:buClr>
                <a:srgbClr val="0066FF"/>
              </a:buClr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система регулирования с </a:t>
            </a:r>
          </a:p>
          <a:p>
            <a:pPr>
              <a:buClr>
                <a:srgbClr val="0066FF"/>
              </a:buClr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поддержанием заданных </a:t>
            </a:r>
          </a:p>
          <a:p>
            <a:pPr>
              <a:buClr>
                <a:srgbClr val="0066FF"/>
              </a:buClr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параметров воды на выходе </a:t>
            </a:r>
          </a:p>
          <a:p>
            <a:pPr>
              <a:buClr>
                <a:srgbClr val="0066FF"/>
              </a:buClr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из ВПУ</a:t>
            </a:r>
          </a:p>
          <a:p>
            <a:pPr>
              <a:buClr>
                <a:srgbClr val="0066FF"/>
              </a:buClr>
              <a:buFontTx/>
              <a:buChar char="-"/>
            </a:pPr>
            <a:endParaRPr lang="ru-RU" alt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Сбор и отображение </a:t>
            </a:r>
          </a:p>
          <a:p>
            <a:pPr>
              <a:buClr>
                <a:srgbClr val="0066FF"/>
              </a:buClr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информации технологических     </a:t>
            </a:r>
          </a:p>
          <a:p>
            <a:pPr>
              <a:buClr>
                <a:srgbClr val="0066FF"/>
              </a:buClr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параметров и состояния</a:t>
            </a:r>
          </a:p>
          <a:p>
            <a:pPr>
              <a:buClr>
                <a:srgbClr val="0066FF"/>
              </a:buClr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арматуры  </a:t>
            </a:r>
          </a:p>
          <a:p>
            <a:pPr>
              <a:buClr>
                <a:srgbClr val="0066FF"/>
              </a:buClr>
              <a:buFont typeface="Arial" pitchFamily="34" charset="0"/>
              <a:buChar char="•"/>
            </a:pPr>
            <a:endParaRPr lang="ru-RU" alt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Технологическая  </a:t>
            </a:r>
          </a:p>
          <a:p>
            <a:pPr>
              <a:buClr>
                <a:srgbClr val="0066FF"/>
              </a:buClr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сигнализация</a:t>
            </a:r>
          </a:p>
          <a:p>
            <a:pPr>
              <a:buClr>
                <a:srgbClr val="0066FF"/>
              </a:buClr>
            </a:pPr>
            <a:endParaRPr lang="ru-RU" alt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Полностью локальная система </a:t>
            </a:r>
          </a:p>
          <a:p>
            <a:pPr>
              <a:buClr>
                <a:srgbClr val="0066FF"/>
              </a:buClr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с возможностью интеграции в </a:t>
            </a:r>
          </a:p>
          <a:p>
            <a:pPr>
              <a:buClr>
                <a:srgbClr val="0066FF"/>
              </a:buClr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АСУ ТП блока</a:t>
            </a:r>
          </a:p>
          <a:p>
            <a:pPr>
              <a:buClr>
                <a:srgbClr val="0066FF"/>
              </a:buClr>
              <a:buFontTx/>
              <a:buChar char="-"/>
            </a:pPr>
            <a:endParaRPr lang="ru-RU" altLang="ru-RU" sz="1400" dirty="0">
              <a:solidFill>
                <a:srgbClr val="00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7332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624624" y="1741"/>
            <a:ext cx="7552324" cy="1138773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38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Реализация проектов в энергетике</a:t>
            </a:r>
          </a:p>
          <a:p>
            <a:pPr algn="r"/>
            <a:r>
              <a:rPr lang="ru-RU" sz="3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АСУ ТП гидроагрегата</a:t>
            </a: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24981" y="1214421"/>
            <a:ext cx="8161445" cy="5109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14263" y="1214422"/>
            <a:ext cx="3505144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1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Особенности:</a:t>
            </a: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Регулирование частоты вращения гидроагрегата (ГА).</a:t>
            </a:r>
          </a:p>
          <a:p>
            <a:pPr marL="285750" indent="-285750">
              <a:buClr>
                <a:srgbClr val="0066FF"/>
              </a:buClr>
            </a:pPr>
            <a:endParaRPr lang="ru-RU" alt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Регулирование активной и реактивной мощности ГА.</a:t>
            </a:r>
          </a:p>
          <a:p>
            <a:pPr marL="285750" indent="-285750">
              <a:buClr>
                <a:srgbClr val="0066FF"/>
              </a:buClr>
            </a:pPr>
            <a:endParaRPr lang="ru-RU" alt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Реализация гидромеханических защит ГА</a:t>
            </a:r>
            <a:r>
              <a:rPr lang="en-US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alt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0066FF"/>
              </a:buClr>
            </a:pPr>
            <a:endParaRPr lang="en-US" alt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Автоматический пуск и останов гидроагрегата.</a:t>
            </a:r>
          </a:p>
          <a:p>
            <a:pPr marL="285750" indent="-285750">
              <a:buClr>
                <a:srgbClr val="0066FF"/>
              </a:buClr>
            </a:pPr>
            <a:endParaRPr lang="ru-RU" alt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Работа гидроагрегата в режиме синхронного компенсатора.</a:t>
            </a:r>
          </a:p>
          <a:p>
            <a:pPr marL="285750" indent="-285750">
              <a:buClr>
                <a:srgbClr val="0066FF"/>
              </a:buClr>
            </a:pPr>
            <a:endParaRPr lang="ru-RU" alt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Контроль биения вала и вибрационного состояния гидроагрегата.</a:t>
            </a:r>
          </a:p>
          <a:p>
            <a:pPr marL="285750" indent="-285750">
              <a:buClr>
                <a:srgbClr val="0066FF"/>
              </a:buClr>
            </a:pPr>
            <a:endParaRPr lang="ru-RU" alt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buClr>
                <a:srgbClr val="0066FF"/>
              </a:buClr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Участие гидроагрегата в групповом управлении от ГРАРМ.</a:t>
            </a:r>
          </a:p>
          <a:p>
            <a:pPr marL="342900" indent="-342900">
              <a:buAutoNum type="arabicPeriod"/>
            </a:pP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57034893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624624" y="1741"/>
            <a:ext cx="7552324" cy="1138773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38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Реализация проектов в энергетике</a:t>
            </a:r>
          </a:p>
          <a:p>
            <a:pPr algn="r"/>
            <a:r>
              <a:rPr lang="ru-RU" sz="3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Котельные, РТС, КТС</a:t>
            </a:r>
          </a:p>
        </p:txBody>
      </p:sp>
      <p:pic>
        <p:nvPicPr>
          <p:cNvPr id="6" name="Picture 7" descr="Фото с Е52 14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78598" y="1106231"/>
            <a:ext cx="3997178" cy="260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85701" y="1500174"/>
            <a:ext cx="4464496" cy="4176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R="0" lvl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1" lang="ru-RU" sz="1400" i="0" u="none" strike="noStrike" kern="0" cap="none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Управление насосами системы ГВС, отопления,</a:t>
            </a:r>
            <a:r>
              <a:rPr kumimoji="1" lang="ru-RU" sz="1400" i="0" u="none" strike="noStrike" kern="0" cap="none" spc="0" normalizeH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</a:t>
            </a:r>
            <a:r>
              <a:rPr kumimoji="1" lang="ru-RU" sz="1400" i="0" u="none" strike="noStrike" kern="0" cap="none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подпитки, котловых контуров.</a:t>
            </a:r>
          </a:p>
          <a:p>
            <a:pPr marR="0" lvl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ru-RU" sz="1400" i="0" u="none" strike="noStrike" kern="0" cap="none" spc="0" normalizeH="0" baseline="0" noProof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1" lang="ru-RU" sz="1400" i="0" u="none" strike="noStrike" kern="0" cap="none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Регулирование давления за насосами исходной воды с помощью ЧРП и отопления с помощью РК.</a:t>
            </a:r>
          </a:p>
          <a:p>
            <a:pPr marR="0" lvl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ru-RU" sz="1400" i="0" u="none" strike="noStrike" kern="0" cap="none" spc="0" normalizeH="0" baseline="0" noProof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1" lang="ru-RU" sz="1400" i="0" u="none" strike="noStrike" kern="0" cap="none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Регулирование температуры ГВС и системы отопления;</a:t>
            </a:r>
          </a:p>
          <a:p>
            <a:pPr marR="0" lvl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ru-RU" sz="1400" i="0" u="none" strike="noStrike" kern="0" cap="none" spc="0" normalizeH="0" baseline="0" noProof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1" lang="ru-RU" sz="1400" i="0" u="none" strike="noStrike" kern="0" cap="none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Управление главным газовым клапаном котельной;</a:t>
            </a:r>
          </a:p>
          <a:p>
            <a:pPr marR="0" lvl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ru-RU" sz="1400" i="0" u="none" strike="noStrike" kern="0" cap="none" spc="0" normalizeH="0" baseline="0" noProof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1" lang="ru-RU" sz="1400" i="0" u="none" strike="noStrike" kern="0" cap="none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Формирование предупредительных и аварийных сообщений по состоянию оборудования, нарушениях технологического процесса с выдачей информации на панель оператора, в световую и звуковую сигнализации;</a:t>
            </a:r>
          </a:p>
          <a:p>
            <a:pPr marR="0" lvl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ru-RU" sz="1400" i="0" u="none" strike="noStrike" kern="0" cap="none" spc="0" normalizeH="0" baseline="0" noProof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1" lang="ru-RU" sz="1400" i="0" u="none" strike="noStrike" kern="0" cap="none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Выдачу аварийных сигналов в охранно-пожарную сигнализацию;</a:t>
            </a:r>
          </a:p>
          <a:p>
            <a:pPr marR="0" lvl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ru-RU" sz="1400" i="0" u="none" strike="noStrike" kern="0" cap="none" spc="0" normalizeH="0" baseline="0" noProof="0" dirty="0">
              <a:ln>
                <a:noFill/>
              </a:ln>
              <a:solidFill>
                <a:schemeClr val="accent5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Arial" charset="0"/>
              <a:cs typeface="Arial" panose="020B060402020202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1" lang="ru-RU" sz="1400" i="0" u="none" strike="noStrike" kern="0" cap="none" spc="0" normalizeH="0" baseline="0" noProof="0" dirty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 Сбор данных с приборов учета и выдачу параметров на панель оператора и АРМ диспетчера.</a:t>
            </a:r>
          </a:p>
        </p:txBody>
      </p:sp>
      <p:pic>
        <p:nvPicPr>
          <p:cNvPr id="8" name="Picture 7" descr="DSCN059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96618" y="3715308"/>
            <a:ext cx="4226020" cy="2737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185701" y="1143262"/>
            <a:ext cx="56097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Функции ПТК АСУ ТП котельной тепловой станции  </a:t>
            </a:r>
          </a:p>
        </p:txBody>
      </p:sp>
    </p:spTree>
    <p:extLst>
      <p:ext uri="{BB962C8B-B14F-4D97-AF65-F5344CB8AC3E}">
        <p14:creationId xmlns:p14="http://schemas.microsoft.com/office/powerpoint/2010/main" val="344406139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624624" y="1741"/>
            <a:ext cx="7552324" cy="1138773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38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Реализация проектов в энергетике</a:t>
            </a:r>
          </a:p>
          <a:p>
            <a:pPr algn="r"/>
            <a:r>
              <a:rPr lang="ru-RU" sz="3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АСУ ЦТП</a:t>
            </a:r>
          </a:p>
        </p:txBody>
      </p:sp>
      <p:pic>
        <p:nvPicPr>
          <p:cNvPr id="6" name="Picture 3" descr="nasoses_cmyk_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07062" y="1107404"/>
            <a:ext cx="4078416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14263" y="1179120"/>
            <a:ext cx="57555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Функции ПТК АСУ ТП распределительного теплового пункта</a:t>
            </a:r>
          </a:p>
        </p:txBody>
      </p:sp>
      <p:pic>
        <p:nvPicPr>
          <p:cNvPr id="8" name="Picture 9" descr="АСУ ТП комсомольск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74687" y="2946863"/>
            <a:ext cx="3168352" cy="3513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144090" y="1628800"/>
            <a:ext cx="5163015" cy="45304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Контроль давления, температуры холодной и   горячей воды,  расход воды, теплоносителя и электроэнергии</a:t>
            </a:r>
          </a:p>
          <a:p>
            <a:pPr>
              <a:lnSpc>
                <a:spcPct val="70000"/>
              </a:lnSpc>
              <a:spcBef>
                <a:spcPct val="50000"/>
              </a:spcBef>
              <a:buFont typeface="Arial" pitchFamily="34" charset="0"/>
              <a:buChar char="•"/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Регулирование давления холодной воды, поддержание заданного расхода и температуры горячей воды и отопления</a:t>
            </a:r>
          </a:p>
          <a:p>
            <a:pPr>
              <a:lnSpc>
                <a:spcPct val="70000"/>
              </a:lnSpc>
              <a:spcBef>
                <a:spcPct val="50000"/>
              </a:spcBef>
              <a:buFont typeface="Arial" pitchFamily="34" charset="0"/>
              <a:buChar char="•"/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Противоаварийная защита и сигнализация:</a:t>
            </a:r>
          </a:p>
          <a:p>
            <a:pPr lvl="1">
              <a:lnSpc>
                <a:spcPct val="30000"/>
              </a:lnSpc>
              <a:spcBef>
                <a:spcPct val="50000"/>
              </a:spcBef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высокого и низкого давления в ХВС, ГВС,  </a:t>
            </a:r>
          </a:p>
          <a:p>
            <a:pPr>
              <a:lnSpc>
                <a:spcPct val="30000"/>
              </a:lnSpc>
              <a:spcBef>
                <a:spcPct val="50000"/>
              </a:spcBef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отоплении</a:t>
            </a:r>
          </a:p>
          <a:p>
            <a:pPr lvl="1">
              <a:lnSpc>
                <a:spcPct val="30000"/>
              </a:lnSpc>
              <a:spcBef>
                <a:spcPct val="50000"/>
              </a:spcBef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аварийного останова насосов, сбоев в </a:t>
            </a:r>
          </a:p>
          <a:p>
            <a:pPr>
              <a:lnSpc>
                <a:spcPct val="30000"/>
              </a:lnSpc>
              <a:spcBef>
                <a:spcPct val="50000"/>
              </a:spcBef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работе ЧРП, отключение насосов в аварийных </a:t>
            </a:r>
          </a:p>
          <a:p>
            <a:pPr>
              <a:lnSpc>
                <a:spcPct val="30000"/>
              </a:lnSpc>
              <a:spcBef>
                <a:spcPct val="50000"/>
              </a:spcBef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ситуациях.</a:t>
            </a:r>
          </a:p>
          <a:p>
            <a:pPr>
              <a:lnSpc>
                <a:spcPct val="30000"/>
              </a:lnSpc>
              <a:spcBef>
                <a:spcPct val="50000"/>
              </a:spcBef>
              <a:buFontTx/>
              <a:buChar char="•"/>
            </a:pPr>
            <a:endParaRPr 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30000"/>
              </a:lnSpc>
              <a:spcBef>
                <a:spcPct val="50000"/>
              </a:spcBef>
              <a:buFont typeface="Arial" pitchFamily="34" charset="0"/>
              <a:buChar char="•"/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Программно-логическое управление насосами;</a:t>
            </a:r>
          </a:p>
          <a:p>
            <a:pPr marL="536575" indent="-536575">
              <a:lnSpc>
                <a:spcPct val="30000"/>
              </a:lnSpc>
              <a:spcBef>
                <a:spcPct val="50000"/>
              </a:spcBef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назначение номера основного насоса, </a:t>
            </a:r>
          </a:p>
          <a:p>
            <a:pPr marL="536575" indent="-536575">
              <a:lnSpc>
                <a:spcPct val="30000"/>
              </a:lnSpc>
              <a:spcBef>
                <a:spcPct val="50000"/>
              </a:spcBef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блокировка, плановое переключение насосов</a:t>
            </a:r>
          </a:p>
          <a:p>
            <a:pPr marL="536575" indent="-536575">
              <a:lnSpc>
                <a:spcPct val="30000"/>
              </a:lnSpc>
              <a:spcBef>
                <a:spcPct val="50000"/>
              </a:spcBef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аварийное включение резервных насосов</a:t>
            </a:r>
          </a:p>
          <a:p>
            <a:pPr marL="536575" indent="-536575">
              <a:lnSpc>
                <a:spcPct val="30000"/>
              </a:lnSpc>
              <a:spcBef>
                <a:spcPct val="50000"/>
              </a:spcBef>
            </a:pPr>
            <a:endParaRPr 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30000"/>
              </a:lnSpc>
              <a:spcBef>
                <a:spcPct val="50000"/>
              </a:spcBef>
              <a:buFont typeface="Arial" pitchFamily="34" charset="0"/>
              <a:buChar char="•"/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Архивирование аналоговых и дискретных </a:t>
            </a:r>
          </a:p>
          <a:p>
            <a:pPr marL="536575" indent="-536575">
              <a:lnSpc>
                <a:spcPct val="30000"/>
              </a:lnSpc>
              <a:spcBef>
                <a:spcPct val="50000"/>
              </a:spcBef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параметров, архив аварийных событий</a:t>
            </a:r>
          </a:p>
          <a:p>
            <a:pPr marL="536575" indent="-536575">
              <a:lnSpc>
                <a:spcPct val="30000"/>
              </a:lnSpc>
              <a:spcBef>
                <a:spcPct val="50000"/>
              </a:spcBef>
            </a:pPr>
            <a:endParaRPr 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30000"/>
              </a:lnSpc>
              <a:spcBef>
                <a:spcPct val="50000"/>
              </a:spcBef>
              <a:buFont typeface="Arial" pitchFamily="34" charset="0"/>
              <a:buChar char="•"/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Диспетчеризация:</a:t>
            </a:r>
          </a:p>
          <a:p>
            <a:pPr marL="446088" indent="-446088">
              <a:lnSpc>
                <a:spcPct val="30000"/>
              </a:lnSpc>
              <a:spcBef>
                <a:spcPct val="50000"/>
              </a:spcBef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автоматическое оповещение диспетчера</a:t>
            </a:r>
          </a:p>
          <a:p>
            <a:pPr marL="446088" indent="-446088">
              <a:lnSpc>
                <a:spcPct val="30000"/>
              </a:lnSpc>
              <a:spcBef>
                <a:spcPct val="50000"/>
              </a:spcBef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визуализация данных</a:t>
            </a:r>
          </a:p>
          <a:p>
            <a:pPr marL="446088" indent="-446088">
              <a:lnSpc>
                <a:spcPct val="30000"/>
              </a:lnSpc>
              <a:spcBef>
                <a:spcPct val="50000"/>
              </a:spcBef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формирование отчётов</a:t>
            </a:r>
          </a:p>
        </p:txBody>
      </p:sp>
    </p:spTree>
    <p:extLst>
      <p:ext uri="{BB962C8B-B14F-4D97-AF65-F5344CB8AC3E}">
        <p14:creationId xmlns:p14="http://schemas.microsoft.com/office/powerpoint/2010/main" val="165706585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234295" y="1741"/>
            <a:ext cx="5942653" cy="707886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40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Сервисное обслуживание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32123" y="1556792"/>
            <a:ext cx="7010400" cy="3634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50000"/>
              </a:lnSpc>
              <a:spcAft>
                <a:spcPts val="1000"/>
              </a:spcAft>
            </a:pPr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ТЕКОНе работает Служба сервиса и поддержки (ССиП).</a:t>
            </a:r>
          </a:p>
          <a:p>
            <a:pPr algn="ctr">
              <a:lnSpc>
                <a:spcPct val="50000"/>
              </a:lnSpc>
              <a:spcAft>
                <a:spcPts val="1000"/>
              </a:spcAft>
            </a:pPr>
            <a:r>
              <a:rPr lang="ru-RU" sz="17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Функции ССиП:</a:t>
            </a:r>
            <a:endParaRPr lang="en-US" sz="17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Предпродажная техническая консультация</a:t>
            </a:r>
          </a:p>
          <a:p>
            <a:pPr marL="285750" indent="-285750">
              <a:buFont typeface="Arial" charset="0"/>
              <a:buChar char="•"/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Эксплуатационная поддержка в режиме «горячей» линии</a:t>
            </a:r>
          </a:p>
          <a:p>
            <a:pPr marL="285750" indent="-285750">
              <a:buFont typeface="Arial" charset="0"/>
              <a:buChar char="•"/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Консультации по вопросам настройки ПО</a:t>
            </a:r>
          </a:p>
          <a:p>
            <a:pPr marL="285750" indent="-285750">
              <a:buFont typeface="Arial" charset="0"/>
              <a:buChar char="•"/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Склад «горячих» запчастей</a:t>
            </a:r>
          </a:p>
          <a:p>
            <a:pPr marL="285750" indent="-285750">
              <a:buFont typeface="Arial" charset="0"/>
              <a:buChar char="•"/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Детальная наработка статистики по всему выпущенному оборудованию</a:t>
            </a:r>
          </a:p>
          <a:p>
            <a:pPr marL="285750" indent="-285750">
              <a:buFont typeface="Arial" charset="0"/>
              <a:buChar char="•"/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Регулярные курсы повышения квалификации компаний-потребителей</a:t>
            </a:r>
            <a:r>
              <a:rPr lang="en-US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программа курсов знакомит с системой программирования ISaGRAF v.5.1 и OPC-технологией, особенностями проектирования систем автоматизации на базе оборудования ТЕКОН)</a:t>
            </a:r>
          </a:p>
          <a:p>
            <a:pPr marL="285750" indent="-285750">
              <a:buFont typeface="Arial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Гарантийное обслуживание и послегарантийное сопровождение всего производимого оборудования</a:t>
            </a:r>
          </a:p>
          <a:p>
            <a:endParaRPr 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1400" i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результат работы сервиса – минимальное количество</a:t>
            </a:r>
          </a:p>
          <a:p>
            <a:pPr marL="285750" indent="-285750"/>
            <a:r>
              <a:rPr lang="ru-RU" sz="1400" i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отказов оборудования (в среднем 0,05%).</a:t>
            </a:r>
          </a:p>
        </p:txBody>
      </p:sp>
      <p:pic>
        <p:nvPicPr>
          <p:cNvPr id="7" name="Рисунок 6" descr="ОТК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22343" y="1224428"/>
            <a:ext cx="2170400" cy="268415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Рисунок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76130" y="4037197"/>
            <a:ext cx="3358795" cy="2248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9626868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344342" y="1741"/>
            <a:ext cx="4832606" cy="677108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3800" b="1" dirty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Преимущества ТЕКОН</a:t>
            </a:r>
            <a:endParaRPr lang="ru-RU" sz="3000" b="1" dirty="0">
              <a:ln w="1016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0015" y="1251776"/>
            <a:ext cx="4857784" cy="448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spcBef>
                <a:spcPct val="20000"/>
              </a:spcBef>
            </a:pPr>
            <a:r>
              <a:rPr lang="ru-RU" alt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Преимущества российского производителя ТЕКОН: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ru-RU" altLang="ru-RU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92075" indent="-92075">
              <a:lnSpc>
                <a:spcPct val="90000"/>
              </a:lnSpc>
              <a:spcBef>
                <a:spcPct val="20000"/>
              </a:spcBef>
              <a:buFont typeface="Arial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26 лет на рынке промышленной автоматизации </a:t>
            </a:r>
          </a:p>
          <a:p>
            <a:pPr marL="92075" indent="-92075">
              <a:lnSpc>
                <a:spcPct val="90000"/>
              </a:lnSpc>
              <a:spcBef>
                <a:spcPct val="20000"/>
              </a:spcBef>
              <a:buFont typeface="Arial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Зарекомендовавший себя участник программы внедрения инновационных технологий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 typeface="Arial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Акцент на безопасность. (Исключена компрометации информации, перехвата управления)</a:t>
            </a:r>
          </a:p>
          <a:p>
            <a:pPr marL="92075" indent="-92075">
              <a:lnSpc>
                <a:spcPct val="90000"/>
              </a:lnSpc>
              <a:spcBef>
                <a:spcPct val="20000"/>
              </a:spcBef>
              <a:buFont typeface="Arial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Использование операционных систем на базе </a:t>
            </a:r>
            <a:r>
              <a:rPr lang="en-US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Linux</a:t>
            </a: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92075" indent="-92075">
              <a:lnSpc>
                <a:spcPct val="90000"/>
              </a:lnSpc>
              <a:spcBef>
                <a:spcPct val="20000"/>
              </a:spcBef>
              <a:buFont typeface="Arial"/>
              <a:buChar char="•"/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Полностью отечественная продукция</a:t>
            </a:r>
          </a:p>
          <a:p>
            <a:pPr marL="92075" indent="-92075">
              <a:lnSpc>
                <a:spcPct val="90000"/>
              </a:lnSpc>
              <a:spcBef>
                <a:spcPct val="20000"/>
              </a:spcBef>
              <a:buFont typeface="Arial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Оборудование дешевле западных аналогов</a:t>
            </a:r>
          </a:p>
          <a:p>
            <a:pPr marL="92075" indent="-92075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Контроллеры различных классов (малые, средние, большие)</a:t>
            </a:r>
            <a:endParaRPr lang="en-US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Единая система программирования контроллеров</a:t>
            </a:r>
            <a:endParaRPr lang="en-US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Собственная программа </a:t>
            </a:r>
            <a:r>
              <a:rPr lang="en-US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SCADA</a:t>
            </a:r>
            <a:endParaRPr lang="ru-RU" sz="1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-92075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Контроллеры совместимы с ПО других компаний</a:t>
            </a:r>
          </a:p>
          <a:p>
            <a:pPr marL="92075" indent="-92075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Квалифицированное сервисное и гарантийное обслуживание</a:t>
            </a:r>
          </a:p>
          <a:p>
            <a:pPr marL="92075" indent="-92075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ru-RU" altLang="ru-RU" sz="1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Программы по обучению</a:t>
            </a:r>
          </a:p>
          <a:p>
            <a:pPr>
              <a:buFontTx/>
              <a:buChar char="-"/>
            </a:pPr>
            <a:endParaRPr lang="ru-RU" dirty="0"/>
          </a:p>
        </p:txBody>
      </p:sp>
      <p:pic>
        <p:nvPicPr>
          <p:cNvPr id="7" name="Рисунок 6" descr="БЩУ, общий вид до внедрения АСУ Teco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208171" y="1179398"/>
            <a:ext cx="2328842" cy="1836975"/>
          </a:xfrm>
          <a:prstGeom prst="rect">
            <a:avLst/>
          </a:prstGeom>
        </p:spPr>
      </p:pic>
      <p:graphicFrame>
        <p:nvGraphicFramePr>
          <p:cNvPr id="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1747207"/>
              </p:ext>
            </p:extLst>
          </p:nvPr>
        </p:nvGraphicFramePr>
        <p:xfrm>
          <a:off x="5391821" y="1986987"/>
          <a:ext cx="3816350" cy="4329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0" name="Image" r:id="rId5" imgW="7682540" imgH="8469841" progId="">
                  <p:embed/>
                </p:oleObj>
              </mc:Choice>
              <mc:Fallback>
                <p:oleObj name="Image" r:id="rId5" imgW="7682540" imgH="8469841" progId="">
                  <p:embed/>
                  <p:pic>
                    <p:nvPicPr>
                      <p:cNvPr id="1026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1821" y="1986987"/>
                        <a:ext cx="3816350" cy="4329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7450163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7"/>
            <a:ext cx="12192000" cy="685106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608436" y="1741"/>
            <a:ext cx="5568512" cy="677108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ru-RU" sz="3800" b="1" dirty="0" smtClean="0">
                <a:ln w="10160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Сертификаты и лицензии</a:t>
            </a:r>
            <a:endParaRPr lang="ru-RU" sz="3000" b="1" dirty="0">
              <a:ln w="10160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6015220" y="1378146"/>
            <a:ext cx="5477533" cy="32403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2075" indent="-92075">
              <a:lnSpc>
                <a:spcPct val="80000"/>
              </a:lnSpc>
            </a:pPr>
            <a:r>
              <a:rPr lang="ru-RU" alt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Сертификаты соответствия Техническому регламенту Таможенного Союза (ТР ТС)</a:t>
            </a:r>
          </a:p>
          <a:p>
            <a:pPr marL="92075" indent="-92075">
              <a:lnSpc>
                <a:spcPct val="80000"/>
              </a:lnSpc>
            </a:pPr>
            <a:r>
              <a:rPr lang="ru-RU" alt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Свидетельства о внесении в реестр средств  измерений (УТСИ)</a:t>
            </a:r>
          </a:p>
          <a:p>
            <a:pPr marL="92075" indent="-92075">
              <a:lnSpc>
                <a:spcPct val="80000"/>
              </a:lnSpc>
            </a:pPr>
            <a:r>
              <a:rPr lang="ru-RU" alt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Разрешения Ростехнадзора на применение на опасных производственных объектах, в том числе в системах </a:t>
            </a:r>
            <a:r>
              <a:rPr lang="ru-RU" alt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ПАЗ</a:t>
            </a:r>
          </a:p>
          <a:p>
            <a:pPr marL="92075" indent="-92075">
              <a:lnSpc>
                <a:spcPct val="80000"/>
              </a:lnSpc>
            </a:pPr>
            <a:r>
              <a:rPr lang="ru-RU" alt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Сертификат соответствия ОИТ 0013-2000  на контроллеры МФК1500, МФК3000 классу безопасности 3Н</a:t>
            </a:r>
            <a:r>
              <a:rPr lang="en-US" alt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объектов концерна </a:t>
            </a:r>
            <a:r>
              <a:rPr lang="ru-RU" alt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Росэнергоатом</a:t>
            </a:r>
          </a:p>
          <a:p>
            <a:pPr marL="92075" indent="-92075">
              <a:lnSpc>
                <a:spcPct val="80000"/>
              </a:lnSpc>
            </a:pPr>
            <a:r>
              <a:rPr lang="ru-RU" alt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Сертификат </a:t>
            </a:r>
            <a:r>
              <a:rPr lang="en-US" alt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KEMA </a:t>
            </a:r>
            <a:r>
              <a:rPr lang="ru-RU" alt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соответствие МЭК 61850 (</a:t>
            </a:r>
            <a:r>
              <a:rPr lang="en-US" alt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IEC 61850 ed.2 server)</a:t>
            </a:r>
            <a:r>
              <a:rPr lang="ru-RU" altLang="ru-RU" sz="1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терминалов ТЕКОН </a:t>
            </a:r>
            <a:r>
              <a:rPr lang="ru-RU" alt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300</a:t>
            </a:r>
          </a:p>
          <a:p>
            <a:pPr marL="92075" indent="-92075">
              <a:lnSpc>
                <a:spcPct val="80000"/>
              </a:lnSpc>
            </a:pPr>
            <a:r>
              <a:rPr lang="ru-RU" altLang="ru-RU" sz="14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Лицензия на деятельность по технической защите конфиденциальной информации (ФСТЭК)</a:t>
            </a:r>
            <a:endParaRPr lang="ru-RU" altLang="ru-RU" sz="14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endParaRPr lang="ru-RU" altLang="ru-RU" sz="1600" dirty="0">
              <a:solidFill>
                <a:srgbClr val="0066FF"/>
              </a:solidFill>
              <a:cs typeface="Arial" charset="0"/>
            </a:endParaRPr>
          </a:p>
        </p:txBody>
      </p:sp>
      <p:pic>
        <p:nvPicPr>
          <p:cNvPr id="10" name="Picture 6" descr="МФК3000, МФК1500 - Сертификат соответствия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1475" y="1219200"/>
            <a:ext cx="2027238" cy="2873375"/>
          </a:xfrm>
          <a:noFill/>
        </p:spPr>
      </p:pic>
      <p:pic>
        <p:nvPicPr>
          <p:cNvPr id="11" name="Picture 8" descr="МФК3000, МФК1500 - Свидетельство об утверждении типа средств измерения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4393" y="1793611"/>
            <a:ext cx="2017713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9" descr="Сертификат Ядерной безопасности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88374" y="1074275"/>
            <a:ext cx="1960563" cy="287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0" descr="Разрешение на применение МФК3000, МФК1500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15909" y="1793413"/>
            <a:ext cx="1982788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56558" y="4556874"/>
            <a:ext cx="4444533" cy="1980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2" descr="Разрешение на применение СИИУ ТЕКОН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5188" y="3241213"/>
            <a:ext cx="1901825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9" cstate="print"/>
          <a:srcRect l="38188" t="10786" r="29210" b="6322"/>
          <a:stretch/>
        </p:blipFill>
        <p:spPr>
          <a:xfrm>
            <a:off x="2237243" y="2581936"/>
            <a:ext cx="1885091" cy="2696040"/>
          </a:xfrm>
          <a:prstGeom prst="rect">
            <a:avLst/>
          </a:prstGeom>
        </p:spPr>
      </p:pic>
      <p:pic>
        <p:nvPicPr>
          <p:cNvPr id="17" name="Picture 13" descr="СИИУ ТЕКОН_Свидетельство СИ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1617" y="3738384"/>
            <a:ext cx="1906588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55158" y="3418587"/>
            <a:ext cx="1953700" cy="2761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43306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10063</TotalTime>
  <Words>3209</Words>
  <Application>Microsoft Office PowerPoint</Application>
  <PresentationFormat>Широкоэкранный</PresentationFormat>
  <Paragraphs>672</Paragraphs>
  <Slides>42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50" baseType="lpstr">
      <vt:lpstr>Aparajita</vt:lpstr>
      <vt:lpstr>Arial</vt:lpstr>
      <vt:lpstr>Calibri</vt:lpstr>
      <vt:lpstr>Calibri Light</vt:lpstr>
      <vt:lpstr>Tahoma</vt:lpstr>
      <vt:lpstr>Wingdings</vt:lpstr>
      <vt:lpstr>Тема Office</vt:lpstr>
      <vt:lpstr>Image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Юрченко Елена Николаевна</dc:creator>
  <cp:lastModifiedBy>Юрченко Елена Николаевна</cp:lastModifiedBy>
  <cp:revision>98</cp:revision>
  <cp:lastPrinted>2017-02-27T13:10:21Z</cp:lastPrinted>
  <dcterms:created xsi:type="dcterms:W3CDTF">2017-01-27T13:05:53Z</dcterms:created>
  <dcterms:modified xsi:type="dcterms:W3CDTF">2017-02-27T14:07:12Z</dcterms:modified>
</cp:coreProperties>
</file>