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1" r:id="rId3"/>
    <p:sldId id="262" r:id="rId4"/>
    <p:sldId id="346" r:id="rId5"/>
    <p:sldId id="276" r:id="rId6"/>
    <p:sldId id="266" r:id="rId7"/>
    <p:sldId id="258" r:id="rId8"/>
    <p:sldId id="264" r:id="rId9"/>
    <p:sldId id="343" r:id="rId10"/>
    <p:sldId id="345" r:id="rId11"/>
    <p:sldId id="347" r:id="rId12"/>
    <p:sldId id="348" r:id="rId13"/>
    <p:sldId id="349" r:id="rId14"/>
    <p:sldId id="342" r:id="rId15"/>
    <p:sldId id="344" r:id="rId16"/>
    <p:sldId id="35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20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fanasyeva\Documents\&#1090;&#1077;&#1085;&#1076;&#1077;&#1088;&#1099;\&#1085;&#1077;&#1092;&#1090;&#1077;&#1075;&#1072;&#1079;&#1086;&#1074;&#1099;&#1077;%20&#1090;&#1077;&#1085;&#1076;&#1077;&#1088;&#1099;%20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fanasyeva\Documents\&#1090;&#1077;&#1085;&#1076;&#1077;&#1088;&#1099;\&#1085;&#1077;&#1092;&#1090;&#1077;&#1075;&#1072;&#1079;&#1086;&#1074;&#1099;&#1077;%20&#1090;&#1077;&#1085;&#1076;&#1077;&#1088;&#1099;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Импорт</c:v>
                </c:pt>
              </c:strCache>
            </c:strRef>
          </c:tx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445.1</c:v>
                </c:pt>
                <c:pt idx="1">
                  <c:v>766</c:v>
                </c:pt>
                <c:pt idx="2">
                  <c:v>1240.5999999999999</c:v>
                </c:pt>
                <c:pt idx="3">
                  <c:v>1006.1</c:v>
                </c:pt>
                <c:pt idx="4">
                  <c:v>1562.1</c:v>
                </c:pt>
                <c:pt idx="5">
                  <c:v>1805.8</c:v>
                </c:pt>
                <c:pt idx="6">
                  <c:v>1972</c:v>
                </c:pt>
                <c:pt idx="7">
                  <c:v>1632.3</c:v>
                </c:pt>
                <c:pt idx="8">
                  <c:v>1764.3</c:v>
                </c:pt>
                <c:pt idx="9">
                  <c:v>1332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Производство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776.4</c:v>
                </c:pt>
                <c:pt idx="1">
                  <c:v>957.46</c:v>
                </c:pt>
                <c:pt idx="2">
                  <c:v>1111.8</c:v>
                </c:pt>
                <c:pt idx="3">
                  <c:v>970.84</c:v>
                </c:pt>
                <c:pt idx="4">
                  <c:v>1205.0999999999999</c:v>
                </c:pt>
                <c:pt idx="5">
                  <c:v>1527.54</c:v>
                </c:pt>
                <c:pt idx="6">
                  <c:v>1643.59</c:v>
                </c:pt>
                <c:pt idx="7">
                  <c:v>1434.37</c:v>
                </c:pt>
                <c:pt idx="8">
                  <c:v>1226.8800000000001</c:v>
                </c:pt>
                <c:pt idx="9">
                  <c:v>895.6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993216"/>
        <c:axId val="153994752"/>
      </c:lineChart>
      <c:catAx>
        <c:axId val="15399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3994752"/>
        <c:crosses val="autoZero"/>
        <c:auto val="1"/>
        <c:lblAlgn val="ctr"/>
        <c:lblOffset val="100"/>
        <c:noMultiLvlLbl val="0"/>
      </c:catAx>
      <c:valAx>
        <c:axId val="153994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3993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Импорт</c:v>
                </c:pt>
              </c:strCache>
            </c:strRef>
          </c:tx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66869</c:v>
                </c:pt>
                <c:pt idx="1">
                  <c:v>110039</c:v>
                </c:pt>
                <c:pt idx="2">
                  <c:v>123002</c:v>
                </c:pt>
                <c:pt idx="3">
                  <c:v>81888</c:v>
                </c:pt>
                <c:pt idx="4">
                  <c:v>134659</c:v>
                </c:pt>
                <c:pt idx="5">
                  <c:v>157650</c:v>
                </c:pt>
                <c:pt idx="6">
                  <c:v>156889</c:v>
                </c:pt>
                <c:pt idx="7">
                  <c:v>128620</c:v>
                </c:pt>
                <c:pt idx="8">
                  <c:v>126390</c:v>
                </c:pt>
                <c:pt idx="9">
                  <c:v>114780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Производство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Лист1!$C$2:$C$11</c:f>
              <c:numCache>
                <c:formatCode>#,##0</c:formatCode>
                <c:ptCount val="10"/>
                <c:pt idx="0">
                  <c:v>25949</c:v>
                </c:pt>
                <c:pt idx="1">
                  <c:v>26152</c:v>
                </c:pt>
                <c:pt idx="2" formatCode="General">
                  <c:v>25039</c:v>
                </c:pt>
                <c:pt idx="3" formatCode="General">
                  <c:v>21117</c:v>
                </c:pt>
                <c:pt idx="4" formatCode="General">
                  <c:v>22870</c:v>
                </c:pt>
                <c:pt idx="5" formatCode="General">
                  <c:v>24882</c:v>
                </c:pt>
                <c:pt idx="6" formatCode="General">
                  <c:v>25603</c:v>
                </c:pt>
                <c:pt idx="7" formatCode="General">
                  <c:v>26115</c:v>
                </c:pt>
                <c:pt idx="8" formatCode="General">
                  <c:v>27812</c:v>
                </c:pt>
                <c:pt idx="9" formatCode="General">
                  <c:v>30036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731072"/>
        <c:axId val="25732608"/>
      </c:lineChart>
      <c:catAx>
        <c:axId val="2573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732608"/>
        <c:crosses val="autoZero"/>
        <c:auto val="1"/>
        <c:lblAlgn val="ctr"/>
        <c:lblOffset val="100"/>
        <c:noMultiLvlLbl val="0"/>
      </c:catAx>
      <c:valAx>
        <c:axId val="25732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7310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2"/>
              <c:layout>
                <c:manualLayout>
                  <c:x val="0"/>
                  <c:y val="-7.8703703703703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6.944480898221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Лист2!$A$12:$A$16</c:f>
              <c:strCache>
                <c:ptCount val="5"/>
                <c:pt idx="0">
                  <c:v>Газпром</c:v>
                </c:pt>
                <c:pt idx="1">
                  <c:v>Транснефть</c:v>
                </c:pt>
                <c:pt idx="2">
                  <c:v>Роснефть</c:v>
                </c:pt>
                <c:pt idx="3">
                  <c:v>Башнефть</c:v>
                </c:pt>
                <c:pt idx="4">
                  <c:v>Лукойл</c:v>
                </c:pt>
              </c:strCache>
            </c:strRef>
          </c:cat>
          <c:val>
            <c:numRef>
              <c:f>Лист2!$B$12:$B$16</c:f>
              <c:numCache>
                <c:formatCode>0.00</c:formatCode>
                <c:ptCount val="5"/>
                <c:pt idx="0">
                  <c:v>12.63174531718</c:v>
                </c:pt>
                <c:pt idx="1">
                  <c:v>12.212348914160001</c:v>
                </c:pt>
                <c:pt idx="2">
                  <c:v>0.89</c:v>
                </c:pt>
                <c:pt idx="3">
                  <c:v>0.71524858315000017</c:v>
                </c:pt>
                <c:pt idx="4">
                  <c:v>1.1681329210000006E-2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026112"/>
        <c:axId val="170027648"/>
      </c:barChart>
      <c:catAx>
        <c:axId val="170026112"/>
        <c:scaling>
          <c:orientation val="minMax"/>
        </c:scaling>
        <c:delete val="0"/>
        <c:axPos val="b"/>
        <c:majorTickMark val="none"/>
        <c:minorTickMark val="none"/>
        <c:tickLblPos val="nextTo"/>
        <c:crossAx val="170027648"/>
        <c:crosses val="autoZero"/>
        <c:auto val="1"/>
        <c:lblAlgn val="ctr"/>
        <c:lblOffset val="100"/>
        <c:noMultiLvlLbl val="0"/>
      </c:catAx>
      <c:valAx>
        <c:axId val="1700276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млрд</a:t>
                </a:r>
                <a:r>
                  <a:rPr lang="ru-RU" baseline="0"/>
                  <a:t> </a:t>
                </a:r>
                <a:r>
                  <a:rPr lang="ru-RU"/>
                  <a:t> рублей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170026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5231288276465441"/>
                  <c:y val="-0.4061781767724894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2053116797900262"/>
                  <c:y val="0.1921443736730361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300" baseline="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Лист7!$D$7:$D$9</c:f>
              <c:strCache>
                <c:ptCount val="3"/>
                <c:pt idx="0">
                  <c:v>закупка импортной арматуры (либо содержащая требования зарубежных стандартов)</c:v>
                </c:pt>
                <c:pt idx="1">
                  <c:v>закупка включает в себя импортную арматуру</c:v>
                </c:pt>
                <c:pt idx="2">
                  <c:v>закупка отечественной арматуры</c:v>
                </c:pt>
              </c:strCache>
            </c:strRef>
          </c:cat>
          <c:val>
            <c:numRef>
              <c:f>Лист7!$E$7:$E$9</c:f>
              <c:numCache>
                <c:formatCode>0.000</c:formatCode>
                <c:ptCount val="3"/>
                <c:pt idx="0">
                  <c:v>10.136370723639995</c:v>
                </c:pt>
                <c:pt idx="1">
                  <c:v>0.29064036453999997</c:v>
                </c:pt>
                <c:pt idx="2">
                  <c:v>1.5192154360300003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BCED-6B5E-40CC-809A-D8488569DF06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3E5133-4E35-403C-AEFD-562BB72E59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BCED-6B5E-40CC-809A-D8488569DF06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5133-4E35-403C-AEFD-562BB72E5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33E5133-4E35-403C-AEFD-562BB72E59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BCED-6B5E-40CC-809A-D8488569DF06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BCED-6B5E-40CC-809A-D8488569DF06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33E5133-4E35-403C-AEFD-562BB72E59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BCED-6B5E-40CC-809A-D8488569DF06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3E5133-4E35-403C-AEFD-562BB72E59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A01BCED-6B5E-40CC-809A-D8488569DF06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5133-4E35-403C-AEFD-562BB72E59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BCED-6B5E-40CC-809A-D8488569DF06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33E5133-4E35-403C-AEFD-562BB72E59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BCED-6B5E-40CC-809A-D8488569DF06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33E5133-4E35-403C-AEFD-562BB72E5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BCED-6B5E-40CC-809A-D8488569DF06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3E5133-4E35-403C-AEFD-562BB72E5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3E5133-4E35-403C-AEFD-562BB72E59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BCED-6B5E-40CC-809A-D8488569DF06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33E5133-4E35-403C-AEFD-562BB72E59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A01BCED-6B5E-40CC-809A-D8488569DF06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A01BCED-6B5E-40CC-809A-D8488569DF06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3E5133-4E35-403C-AEFD-562BB72E59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789040"/>
            <a:ext cx="7406640" cy="129614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err="1" smtClean="0"/>
              <a:t>Тер-Матеосянц</a:t>
            </a:r>
            <a:r>
              <a:rPr lang="ru-RU" dirty="0" smtClean="0"/>
              <a:t> И.Т.,</a:t>
            </a:r>
          </a:p>
          <a:p>
            <a:pPr algn="ctr"/>
            <a:r>
              <a:rPr lang="ru-RU" dirty="0" smtClean="0"/>
              <a:t>Исполнительный директор НПАА</a:t>
            </a:r>
          </a:p>
          <a:p>
            <a:pPr algn="ctr"/>
            <a:endParaRPr lang="en-US" dirty="0" smtClean="0"/>
          </a:p>
          <a:p>
            <a:pPr algn="ctr"/>
            <a:r>
              <a:rPr lang="ru-RU" dirty="0" smtClean="0"/>
              <a:t>2016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406640" cy="147218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Новые разработки и предложения российских производителей трубопроводной арматуры для нужд ПАО «Газпром»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5647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53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5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0" y="4560"/>
            <a:ext cx="9154240" cy="685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34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75" y="116632"/>
            <a:ext cx="9197191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59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9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Выводы и предложения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503920" cy="507030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Российские производители трубопроводной арматуры обладают высоким потенциалом для удовлетворения потребностей ПАО «Газпром» в импортозамещающей продукции</a:t>
            </a:r>
          </a:p>
          <a:p>
            <a:r>
              <a:rPr lang="ru-RU" dirty="0" smtClean="0"/>
              <a:t>Эффективность </a:t>
            </a:r>
            <a:r>
              <a:rPr lang="ru-RU" dirty="0"/>
              <a:t>процесса разработки и производства импортозамещающей арматуры для нужд </a:t>
            </a:r>
            <a:r>
              <a:rPr lang="ru-RU" dirty="0" smtClean="0"/>
              <a:t>ПАО «Газпром» </a:t>
            </a:r>
            <a:r>
              <a:rPr lang="ru-RU" dirty="0"/>
              <a:t>во многом зависит от его планомерности и </a:t>
            </a:r>
            <a:r>
              <a:rPr lang="ru-RU" dirty="0" smtClean="0"/>
              <a:t>координации</a:t>
            </a:r>
          </a:p>
          <a:p>
            <a:r>
              <a:rPr lang="ru-RU" dirty="0"/>
              <a:t>Представляется целесообразным применить </a:t>
            </a:r>
            <a:r>
              <a:rPr lang="ru-RU" dirty="0" smtClean="0"/>
              <a:t>отраслевой (секторальный) </a:t>
            </a:r>
            <a:r>
              <a:rPr lang="ru-RU" dirty="0"/>
              <a:t>принцип планирования работ по </a:t>
            </a:r>
            <a:r>
              <a:rPr lang="ru-RU" dirty="0" err="1"/>
              <a:t>импортозамещению</a:t>
            </a:r>
            <a:r>
              <a:rPr lang="ru-RU" dirty="0"/>
              <a:t> оборудования для нужд ПАО «Газпром</a:t>
            </a:r>
            <a:r>
              <a:rPr lang="ru-RU" dirty="0" smtClean="0"/>
              <a:t>» и разработать дорожную карту по трубопроводной арматуре. НПАА готова принять участие в этой работе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2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Спасибо за внимание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00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 ассоциации</a:t>
            </a:r>
            <a:endParaRPr lang="ru-RU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412776"/>
            <a:ext cx="8640960" cy="496855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sz="2400" dirty="0" smtClean="0"/>
              <a:t>НПАА - некоммерческая организация, с 1990 года объединяющая на добровольной основе предприятия отрасли.</a:t>
            </a:r>
            <a:endParaRPr lang="en-US" sz="2400" dirty="0" smtClean="0"/>
          </a:p>
          <a:p>
            <a:pPr>
              <a:defRPr/>
            </a:pPr>
            <a:r>
              <a:rPr lang="ru-RU" sz="2400" dirty="0" smtClean="0"/>
              <a:t>С 1994 года НПАА является членом Европейского комитета по </a:t>
            </a:r>
            <a:r>
              <a:rPr lang="ru-RU" sz="2400" dirty="0" err="1" smtClean="0"/>
              <a:t>арматуростроению</a:t>
            </a:r>
            <a:r>
              <a:rPr lang="ru-RU" sz="2400" dirty="0" smtClean="0"/>
              <a:t> (</a:t>
            </a:r>
            <a:r>
              <a:rPr lang="en-US" sz="2400" dirty="0" smtClean="0"/>
              <a:t>CEIR), </a:t>
            </a:r>
            <a:r>
              <a:rPr lang="ru-RU" sz="2400" dirty="0" smtClean="0"/>
              <a:t>с 2001 – членом Торгово-Промышленной Палаты Российской Федерации.</a:t>
            </a:r>
            <a:endParaRPr lang="en-US" sz="2400" dirty="0" smtClean="0"/>
          </a:p>
          <a:p>
            <a:pPr>
              <a:defRPr/>
            </a:pPr>
            <a:r>
              <a:rPr lang="ru-RU" sz="2400" dirty="0" smtClean="0"/>
              <a:t>В составе НПАА – более </a:t>
            </a:r>
            <a:r>
              <a:rPr lang="en-US" sz="2400" dirty="0" smtClean="0"/>
              <a:t>5</a:t>
            </a:r>
            <a:r>
              <a:rPr lang="ru-RU" sz="2400" dirty="0" smtClean="0"/>
              <a:t>0 предприятий, связанных с разработкой (20%), изготовлением (65%), поставками (11%) и обслуживанием (4%) трубопроводной арматуры из России (86%), Украины (11%), Италии (1,5%).</a:t>
            </a:r>
          </a:p>
          <a:p>
            <a:pPr>
              <a:defRPr/>
            </a:pPr>
            <a:r>
              <a:rPr lang="ru-RU" sz="2400" dirty="0" smtClean="0"/>
              <a:t>Суммарный объем выпуска российских предприятий - членов НПАА составляет более </a:t>
            </a:r>
            <a:r>
              <a:rPr lang="en-US" sz="2400" dirty="0" smtClean="0"/>
              <a:t>6</a:t>
            </a:r>
            <a:r>
              <a:rPr lang="ru-RU" sz="2400" dirty="0" smtClean="0"/>
              <a:t>0% всего стоимостного объёма производства трубопроводной арматуры и приводов в России.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400765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Динамика внутреннего производства и импорта трубопроводной арматуры (млн. долл. США)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32612989"/>
              </p:ext>
            </p:extLst>
          </p:nvPr>
        </p:nvGraphicFramePr>
        <p:xfrm>
          <a:off x="107504" y="1412776"/>
          <a:ext cx="9036496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617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Динамика внутреннего производства и импорта трубопроводной арматуры (физический объём)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3785032"/>
              </p:ext>
            </p:extLst>
          </p:nvPr>
        </p:nvGraphicFramePr>
        <p:xfrm>
          <a:off x="107504" y="1412776"/>
          <a:ext cx="9036496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476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892480" cy="758952"/>
          </a:xfrm>
        </p:spPr>
        <p:txBody>
          <a:bodyPr>
            <a:noAutofit/>
          </a:bodyPr>
          <a:lstStyle/>
          <a:p>
            <a:r>
              <a:rPr lang="ru-RU" sz="2400" b="1" dirty="0"/>
              <a:t>Объемы потребностей </a:t>
            </a:r>
            <a:r>
              <a:rPr lang="ru-RU" sz="2400" b="1" dirty="0" smtClean="0"/>
              <a:t>крупнейших нефтегазовых </a:t>
            </a:r>
            <a:r>
              <a:rPr lang="ru-RU" sz="2400" b="1" dirty="0"/>
              <a:t>компаний в трубопроводной арматуре, размещенных через ЕИС </a:t>
            </a:r>
            <a:r>
              <a:rPr lang="ru-RU" sz="2400" b="1" dirty="0" smtClean="0"/>
              <a:t>в январе-июле 2016 г.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00901416"/>
              </p:ext>
            </p:extLst>
          </p:nvPr>
        </p:nvGraphicFramePr>
        <p:xfrm>
          <a:off x="179512" y="1340768"/>
          <a:ext cx="87849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62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033" y="404664"/>
            <a:ext cx="9144000" cy="75895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Структура закупки </a:t>
            </a:r>
            <a:r>
              <a:rPr lang="ru-RU" sz="2400" b="1" dirty="0"/>
              <a:t>трубопроводной арматуры </a:t>
            </a:r>
            <a:r>
              <a:rPr lang="ru-RU" sz="2400" b="1" dirty="0" smtClean="0"/>
              <a:t>ООО «Газпром комплектация» </a:t>
            </a:r>
            <a:r>
              <a:rPr lang="ru-RU" sz="2400" b="1" dirty="0"/>
              <a:t>согласно </a:t>
            </a:r>
            <a:r>
              <a:rPr lang="ru-RU" sz="2400" b="1" dirty="0" smtClean="0"/>
              <a:t>данным ЕИС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25918779"/>
              </p:ext>
            </p:extLst>
          </p:nvPr>
        </p:nvGraphicFramePr>
        <p:xfrm>
          <a:off x="179512" y="1340768"/>
          <a:ext cx="8856984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624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Примеры конкурсных закупок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36496" cy="353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1" y="5036178"/>
            <a:ext cx="8959166" cy="112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22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Примеры конкурсных закупок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6" y="1556792"/>
            <a:ext cx="8902700" cy="126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32230"/>
            <a:ext cx="8814344" cy="286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29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16" y="0"/>
            <a:ext cx="92063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Официальная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Официальная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6625</TotalTime>
  <Words>274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Новые разработки и предложения российских производителей трубопроводной арматуры для нужд ПАО «Газпром»</vt:lpstr>
      <vt:lpstr>Об ассоциации</vt:lpstr>
      <vt:lpstr>Динамика внутреннего производства и импорта трубопроводной арматуры (млн. долл. США)</vt:lpstr>
      <vt:lpstr>Динамика внутреннего производства и импорта трубопроводной арматуры (физический объём)</vt:lpstr>
      <vt:lpstr>Объемы потребностей крупнейших нефтегазовых компаний в трубопроводной арматуре, размещенных через ЕИС в январе-июле 2016 г.</vt:lpstr>
      <vt:lpstr>                       Структура закупки трубопроводной арматуры ООО «Газпром комплектация» согласно данным ЕИС</vt:lpstr>
      <vt:lpstr>Примеры конкурсных закупок</vt:lpstr>
      <vt:lpstr>Примеры конкурсных закупок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 и предложения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инвестиционных программ ключевых отраслей потребителей трубопроводной арматуры и приводов на среднесрочную перспективу (2015-2021 и т.д.)</dc:title>
  <dc:creator>user</dc:creator>
  <cp:lastModifiedBy>Admin</cp:lastModifiedBy>
  <cp:revision>245</cp:revision>
  <dcterms:created xsi:type="dcterms:W3CDTF">2015-12-07T23:31:28Z</dcterms:created>
  <dcterms:modified xsi:type="dcterms:W3CDTF">2016-09-29T07:38:47Z</dcterms:modified>
</cp:coreProperties>
</file>