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2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3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35" r:id="rId1"/>
  </p:sldMasterIdLst>
  <p:notesMasterIdLst>
    <p:notesMasterId r:id="rId17"/>
  </p:notesMasterIdLst>
  <p:handoutMasterIdLst>
    <p:handoutMasterId r:id="rId18"/>
  </p:handoutMasterIdLst>
  <p:sldIdLst>
    <p:sldId id="659" r:id="rId2"/>
    <p:sldId id="941" r:id="rId3"/>
    <p:sldId id="943" r:id="rId4"/>
    <p:sldId id="942" r:id="rId5"/>
    <p:sldId id="929" r:id="rId6"/>
    <p:sldId id="931" r:id="rId7"/>
    <p:sldId id="933" r:id="rId8"/>
    <p:sldId id="934" r:id="rId9"/>
    <p:sldId id="946" r:id="rId10"/>
    <p:sldId id="936" r:id="rId11"/>
    <p:sldId id="938" r:id="rId12"/>
    <p:sldId id="939" r:id="rId13"/>
    <p:sldId id="947" r:id="rId14"/>
    <p:sldId id="940" r:id="rId15"/>
    <p:sldId id="803" r:id="rId16"/>
  </p:sldIdLst>
  <p:sldSz cx="12192000" cy="6858000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58" userDrawn="1">
          <p15:clr>
            <a:srgbClr val="A4A3A4"/>
          </p15:clr>
        </p15:guide>
        <p15:guide id="2" pos="48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E31D30"/>
    <a:srgbClr val="CE9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BED569-4797-4DF1-A0F4-6AAB3CD982D8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90" autoAdjust="0"/>
    <p:restoredTop sz="85745" autoAdjust="0"/>
  </p:normalViewPr>
  <p:slideViewPr>
    <p:cSldViewPr>
      <p:cViewPr varScale="1">
        <p:scale>
          <a:sx n="78" d="100"/>
          <a:sy n="78" d="100"/>
        </p:scale>
        <p:origin x="690" y="84"/>
      </p:cViewPr>
      <p:guideLst>
        <p:guide orient="horz" pos="958"/>
        <p:guide pos="4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128" d="100"/>
          <a:sy n="128" d="100"/>
        </p:scale>
        <p:origin x="4830" y="132"/>
      </p:cViewPr>
      <p:guideLst>
        <p:guide orient="horz" pos="3127"/>
        <p:guide pos="2141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uskov\Desktop\&#1051;&#1080;&#1089;&#1090;%20Microsoft%20Excel%20(2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uskov\Desktop\&#1051;&#1080;&#1089;&#1090;%20Microsoft%20Excel%20(2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uskov\Desktop\&#1051;&#1080;&#1089;&#1090;%20Microsoft%20Excel%20(2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uskov\Desktop\&#1051;&#1080;&#1089;&#1090;%20Microsoft%20Excel%20(2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uskov\Desktop\&#1051;&#1080;&#1089;&#1090;%20Microsoft%20Excel%20(2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TSTATION8\d$\THEORETICS\&#1044;&#1086;&#1082;&#1083;&#1072;&#1076;&#1099;%20&#1080;%20&#1087;&#1088;&#1077;&#1079;&#1077;&#1085;&#1090;&#1072;&#1094;&#1080;&#1080;\2019_04_17_&#1044;&#1083;&#1103;_&#1064;&#1072;&#1096;&#1082;&#1086;&#1074;&#1072;\&#1051;&#1080;&#1089;&#1090;%20Microsoft%20Excel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TSTATION8\d$\THEORETICS\&#1044;&#1086;&#1082;&#1083;&#1072;&#1076;&#1099;%20&#1080;%20&#1087;&#1088;&#1077;&#1079;&#1077;&#1085;&#1090;&#1072;&#1094;&#1080;&#1080;\2019_04_17_&#1044;&#1083;&#1103;_&#1064;&#1072;&#1096;&#1082;&#1086;&#1074;&#1072;\&#1051;&#1080;&#1089;&#1090;%20Microsoft%20Excel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TSTATION8\d$\THEORETICS\&#1044;&#1086;&#1082;&#1083;&#1072;&#1076;&#1099;%20&#1080;%20&#1087;&#1088;&#1077;&#1079;&#1077;&#1085;&#1090;&#1072;&#1094;&#1080;&#1080;\2019_04_17_&#1044;&#1083;&#1103;_&#1064;&#1072;&#1096;&#1082;&#1086;&#1074;&#1072;\&#1051;&#1080;&#1089;&#1090;%20Microsoft%20Excel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file:///\\TSTATION8\d$\THEORETICS\&#1044;&#1086;&#1082;&#1083;&#1072;&#1076;&#1099;%20&#1080;%20&#1087;&#1088;&#1077;&#1079;&#1077;&#1085;&#1090;&#1072;&#1094;&#1080;&#1080;\2019_04_17_&#1044;&#1083;&#1103;_&#1064;&#1072;&#1096;&#1082;&#1086;&#1074;&#1072;\&#1051;&#1080;&#1089;&#1090;%20Microsoft%20Excel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file:///\\TSTATION8\d$\THEORETICS\&#1044;&#1086;&#1082;&#1083;&#1072;&#1076;&#1099;%20&#1080;%20&#1087;&#1088;&#1077;&#1079;&#1077;&#1085;&#1090;&#1072;&#1094;&#1080;&#1080;\2019_04_17_&#1044;&#1083;&#1103;_&#1064;&#1072;&#1096;&#1082;&#1086;&#1074;&#1072;\&#1051;&#1080;&#1089;&#1090;%20Microsoft%20Excel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.kuskov\Desktop\&#1051;&#1080;&#1089;&#1090;%20Microsoft%20Excel%20(2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TSTATION8\d$\THEORETICS\&#1044;&#1086;&#1082;&#1083;&#1072;&#1076;&#1099;%20&#1080;%20&#1087;&#1088;&#1077;&#1079;&#1077;&#1085;&#1090;&#1072;&#1094;&#1080;&#1080;\2019_04_17_&#1044;&#1083;&#1103;_&#1064;&#1072;&#1096;&#1082;&#1086;&#1074;&#1072;\&#1051;&#1080;&#1089;&#1090;%20Microsoft%20Excel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13468266731747"/>
          <c:y val="4.1927387287508132E-2"/>
          <c:w val="0.69494805677329097"/>
          <c:h val="0.91614522542498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36667601975298E-2"/>
          <c:y val="2.9689671734667421E-2"/>
          <c:w val="0.9419621190864198"/>
          <c:h val="0.940620656530665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>
                <a:alpha val="64000"/>
              </a:srgbClr>
            </a:solidFill>
            <a:ln>
              <a:noFill/>
            </a:ln>
            <a:effectLst/>
          </c:spPr>
          <c:invertIfNegative val="0"/>
          <c:cat>
            <c:numRef>
              <c:f>Лист1!$A$2:$A$16</c:f>
              <c:numCache>
                <c:formatCode>General</c:formatCode>
                <c:ptCount val="15"/>
              </c:numCache>
            </c:numRef>
          </c:cat>
          <c:val>
            <c:numRef>
              <c:f>Лист1!$B$2:$B$16</c:f>
              <c:numCache>
                <c:formatCode>0</c:formatCode>
                <c:ptCount val="15"/>
                <c:pt idx="0">
                  <c:v>16.2</c:v>
                </c:pt>
                <c:pt idx="1">
                  <c:v>21.06</c:v>
                </c:pt>
                <c:pt idx="2">
                  <c:v>44.7</c:v>
                </c:pt>
                <c:pt idx="3">
                  <c:v>82.3</c:v>
                </c:pt>
                <c:pt idx="4">
                  <c:v>95.1</c:v>
                </c:pt>
                <c:pt idx="5">
                  <c:v>95.4</c:v>
                </c:pt>
                <c:pt idx="6">
                  <c:v>97</c:v>
                </c:pt>
                <c:pt idx="7">
                  <c:v>133.5</c:v>
                </c:pt>
                <c:pt idx="8">
                  <c:v>194.5</c:v>
                </c:pt>
                <c:pt idx="9">
                  <c:v>376.9</c:v>
                </c:pt>
                <c:pt idx="10">
                  <c:v>383.3</c:v>
                </c:pt>
                <c:pt idx="11">
                  <c:v>430.7</c:v>
                </c:pt>
                <c:pt idx="12">
                  <c:v>436.1</c:v>
                </c:pt>
                <c:pt idx="13">
                  <c:v>874.7</c:v>
                </c:pt>
                <c:pt idx="14">
                  <c:v>1243.26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487-4F56-98B9-A3C4BA876D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6"/>
        <c:axId val="662157016"/>
        <c:axId val="662156624"/>
      </c:barChart>
      <c:catAx>
        <c:axId val="6621570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2156624"/>
        <c:crosses val="autoZero"/>
        <c:auto val="1"/>
        <c:lblAlgn val="ctr"/>
        <c:lblOffset val="100"/>
        <c:noMultiLvlLbl val="0"/>
      </c:catAx>
      <c:valAx>
        <c:axId val="662156624"/>
        <c:scaling>
          <c:orientation val="minMax"/>
        </c:scaling>
        <c:delete val="1"/>
        <c:axPos val="b"/>
        <c:numFmt formatCode="0" sourceLinked="1"/>
        <c:majorTickMark val="none"/>
        <c:minorTickMark val="none"/>
        <c:tickLblPos val="nextTo"/>
        <c:crossAx val="662157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13468266731747"/>
          <c:y val="4.1927387287508132E-2"/>
          <c:w val="0.69494805677329097"/>
          <c:h val="0.91614522542498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56948317217899"/>
          <c:y val="4.1927387287508097E-2"/>
          <c:w val="0.69494805677329097"/>
          <c:h val="0.91614522542498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13468266731747"/>
          <c:y val="4.1927387287508132E-2"/>
          <c:w val="0.69494805677329097"/>
          <c:h val="0.91614522542498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56948317217899"/>
          <c:y val="4.1927387287508097E-2"/>
          <c:w val="0.69494805677329097"/>
          <c:h val="0.916145225424984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BC1-4599-A1A6-B3B224002FF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BC1-4599-A1A6-B3B224002FF1}"/>
              </c:ext>
            </c:extLst>
          </c:dPt>
          <c:dLbls>
            <c:dLbl>
              <c:idx val="0"/>
              <c:layout>
                <c:manualLayout>
                  <c:x val="9.1317303152756851E-2"/>
                  <c:y val="0.1102732500586306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86CE779-187A-4E39-9C40-350AC039A950}" type="VALUE">
                      <a:rPr lang="ru-RU" sz="1800" b="1" smtClean="0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r>
                      <a:rPr lang="ru-RU" sz="1800" b="1" baseline="0" dirty="0" smtClean="0">
                        <a:solidFill>
                          <a:schemeClr val="tx1"/>
                        </a:solidFill>
                      </a:rPr>
                      <a:t> км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BC1-4599-A1A6-B3B224002FF1}"/>
                </c:ext>
              </c:extLst>
            </c:dLbl>
            <c:dLbl>
              <c:idx val="1"/>
              <c:layout>
                <c:manualLayout>
                  <c:x val="-9.4444444444444497E-2"/>
                  <c:y val="-9.72222222222222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4F6CE38-BDB1-40D7-BC51-95931D71E87E}" type="VALUE">
                      <a:rPr lang="ru-RU" sz="1800" b="1" smtClean="0">
                        <a:solidFill>
                          <a:schemeClr val="tx1"/>
                        </a:solidFill>
                      </a:rPr>
                      <a:pPr>
                        <a:defRPr sz="1800" b="1">
                          <a:solidFill>
                            <a:schemeClr val="tx1"/>
                          </a:solidFill>
                        </a:defRPr>
                      </a:pPr>
                      <a:t>[ЗНАЧЕНИЕ]</a:t>
                    </a:fld>
                    <a:r>
                      <a:rPr lang="ru-RU" sz="1800" b="1" dirty="0" smtClean="0">
                        <a:solidFill>
                          <a:schemeClr val="tx1"/>
                        </a:solidFill>
                      </a:rPr>
                      <a:t> км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BC1-4599-A1A6-B3B224002F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Лист1!$E$12:$E$13</c:f>
              <c:numCache>
                <c:formatCode>General</c:formatCode>
                <c:ptCount val="2"/>
                <c:pt idx="0">
                  <c:v>20746</c:v>
                </c:pt>
                <c:pt idx="1">
                  <c:v>1115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BC1-4599-A1A6-B3B224002F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79-447F-AA4D-DF5AA098DFEB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79-447F-AA4D-DF5AA098DFEB}"/>
              </c:ext>
            </c:extLst>
          </c:dPt>
          <c:dLbls>
            <c:dLbl>
              <c:idx val="0"/>
              <c:layout>
                <c:manualLayout>
                  <c:x val="0.17015801400481317"/>
                  <c:y val="0.12250805922211765"/>
                </c:manualLayout>
              </c:layout>
              <c:tx>
                <c:rich>
                  <a:bodyPr/>
                  <a:lstStyle/>
                  <a:p>
                    <a:fld id="{16389E3D-97F0-4584-8102-EA098D021E01}" type="VALUE">
                      <a:rPr lang="ru-RU" smtClean="0"/>
                      <a:pPr/>
                      <a:t>[ЗНАЧЕНИЕ]</a:t>
                    </a:fld>
                    <a:r>
                      <a:rPr lang="ru-RU" baseline="0" dirty="0" smtClean="0"/>
                      <a:t> участков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942715727413094"/>
                      <c:h val="0.1495370917456218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C79-447F-AA4D-DF5AA098DFEB}"/>
                </c:ext>
              </c:extLst>
            </c:dLbl>
            <c:dLbl>
              <c:idx val="1"/>
              <c:layout>
                <c:manualLayout>
                  <c:x val="-8.5526807841975444E-2"/>
                  <c:y val="-0.11533389142317386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51 участок</a:t>
                    </a:r>
                    <a:endParaRPr lang="ru-RU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C79-447F-AA4D-DF5AA098DFE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Лист1!$F$12:$F$13</c:f>
              <c:numCache>
                <c:formatCode>General</c:formatCode>
                <c:ptCount val="2"/>
                <c:pt idx="0">
                  <c:v>256</c:v>
                </c:pt>
                <c:pt idx="1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C79-447F-AA4D-DF5AA098D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spPr>
            <a:solidFill>
              <a:srgbClr val="00B0F0"/>
            </a:solidFill>
          </c:spPr>
          <c:dPt>
            <c:idx val="0"/>
            <c:bubble3D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2E-4525-9B1D-01A4E2382557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2E-4525-9B1D-01A4E2382557}"/>
              </c:ext>
            </c:extLst>
          </c:dPt>
          <c:dLbls>
            <c:dLbl>
              <c:idx val="0"/>
              <c:layout>
                <c:manualLayout>
                  <c:x val="6.8956498006095435E-2"/>
                  <c:y val="0.2551668004506121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4F2E-4525-9B1D-01A4E2382557}"/>
                </c:ext>
              </c:extLst>
            </c:dLbl>
            <c:dLbl>
              <c:idx val="1"/>
              <c:layout>
                <c:manualLayout>
                  <c:x val="-5.2045817109831964E-2"/>
                  <c:y val="-0.2532076169808795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30%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4F2E-4525-9B1D-01A4E23825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Лист1!$H$12:$H$13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2E-4525-9B1D-01A4E23825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36667601975298E-2"/>
          <c:y val="2.9689671734667421E-2"/>
          <c:w val="0.9419621190864198"/>
          <c:h val="0.940620656530665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>
                <a:alpha val="64000"/>
              </a:srgbClr>
            </a:solidFill>
            <a:ln>
              <a:noFill/>
            </a:ln>
            <a:effectLst/>
          </c:spPr>
          <c:invertIfNegative val="0"/>
          <c:cat>
            <c:numRef>
              <c:f>Лист1!$A$2:$A$19</c:f>
              <c:numCache>
                <c:formatCode>General</c:formatCode>
                <c:ptCount val="18"/>
              </c:numCache>
            </c:numRef>
          </c:cat>
          <c:val>
            <c:numRef>
              <c:f>Лист1!$B$2:$B$19</c:f>
              <c:numCache>
                <c:formatCode>General</c:formatCode>
                <c:ptCount val="18"/>
                <c:pt idx="0">
                  <c:v>0.10388138634431958</c:v>
                </c:pt>
                <c:pt idx="1">
                  <c:v>0.35414108981018039</c:v>
                </c:pt>
                <c:pt idx="2">
                  <c:v>0.68467277363301537</c:v>
                </c:pt>
                <c:pt idx="3">
                  <c:v>0.83105109075455663</c:v>
                </c:pt>
                <c:pt idx="4">
                  <c:v>1.3551799036736236</c:v>
                </c:pt>
                <c:pt idx="5">
                  <c:v>1.7470960430635565</c:v>
                </c:pt>
                <c:pt idx="6">
                  <c:v>1.8793087165926905</c:v>
                </c:pt>
                <c:pt idx="7">
                  <c:v>2.7009160449523089</c:v>
                </c:pt>
                <c:pt idx="8">
                  <c:v>3.0597790159599585</c:v>
                </c:pt>
                <c:pt idx="9">
                  <c:v>3.3053168382283502</c:v>
                </c:pt>
                <c:pt idx="10">
                  <c:v>3.5744640664840874</c:v>
                </c:pt>
                <c:pt idx="11">
                  <c:v>4.4055151572386437</c:v>
                </c:pt>
                <c:pt idx="12">
                  <c:v>6.1714987250920768</c:v>
                </c:pt>
                <c:pt idx="13">
                  <c:v>8.0602512040797052</c:v>
                </c:pt>
                <c:pt idx="14">
                  <c:v>10.610067050713004</c:v>
                </c:pt>
                <c:pt idx="15">
                  <c:v>11.738596656908113</c:v>
                </c:pt>
                <c:pt idx="16">
                  <c:v>13.868165076966664</c:v>
                </c:pt>
                <c:pt idx="17">
                  <c:v>25.550099159505148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50F-4513-8D8F-763E8DACA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"/>
        <c:overlap val="6"/>
        <c:axId val="849338728"/>
        <c:axId val="849339512"/>
      </c:barChart>
      <c:catAx>
        <c:axId val="8493387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849339512"/>
        <c:crosses val="autoZero"/>
        <c:auto val="1"/>
        <c:lblAlgn val="ctr"/>
        <c:lblOffset val="100"/>
        <c:noMultiLvlLbl val="0"/>
      </c:catAx>
      <c:valAx>
        <c:axId val="8493395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93387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56948317217899"/>
          <c:y val="4.1927387287508097E-2"/>
          <c:w val="0.69494805677329097"/>
          <c:h val="0.916145225424984"/>
        </c:manualLayout>
      </c:layout>
      <c:doughnutChart>
        <c:varyColors val="1"/>
        <c:ser>
          <c:idx val="0"/>
          <c:order val="0"/>
          <c:spPr>
            <a:ln>
              <a:solidFill>
                <a:srgbClr val="00B0F0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solidFill>
                  <a:srgbClr val="00B0F0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B830-4558-85DD-CE820730234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solidFill>
                  <a:srgbClr val="00B0F0"/>
                </a:solidFill>
              </a:ln>
              <a:effectLst>
                <a:outerShdw blurRad="40000" dist="23000" dir="5400000" rotWithShape="0">
                  <a:srgbClr val="00B05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B830-4558-85DD-CE8207302344}"/>
              </c:ext>
            </c:extLst>
          </c:dPt>
          <c:dPt>
            <c:idx val="2"/>
            <c:bubble3D val="0"/>
            <c:explosion val="1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  <a:effectLst>
                <a:outerShdw blurRad="40000" dist="23000" dir="5400000" rotWithShape="0">
                  <a:srgbClr val="00B0F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B830-4558-85DD-CE8207302344}"/>
              </c:ext>
            </c:extLst>
          </c:dPt>
          <c:val>
            <c:numRef>
              <c:f>Лист1!$A$19:$A$21</c:f>
              <c:numCache>
                <c:formatCode>General</c:formatCode>
                <c:ptCount val="3"/>
                <c:pt idx="0">
                  <c:v>3545</c:v>
                </c:pt>
                <c:pt idx="1">
                  <c:v>38199</c:v>
                </c:pt>
                <c:pt idx="2">
                  <c:v>684890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830-4558-85DD-CE8207302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9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460869465971216E-2"/>
          <c:w val="1"/>
          <c:h val="0.979077809133607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389-4705-B3FF-4FEBE6A298A9}"/>
              </c:ext>
            </c:extLst>
          </c:dPt>
          <c:cat>
            <c:strRef>
              <c:f>Лист1!$A$2</c:f>
              <c:strCache>
                <c:ptCount val="1"/>
                <c:pt idx="0">
                  <c:v>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7900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B8-405A-8474-1480226381A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5151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B8-405A-8474-1480226381A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bg1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3546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B8-405A-8474-1480226381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2166816"/>
        <c:axId val="662166424"/>
      </c:barChart>
      <c:catAx>
        <c:axId val="6621668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2166424"/>
        <c:crosses val="autoZero"/>
        <c:auto val="1"/>
        <c:lblAlgn val="ctr"/>
        <c:lblOffset val="100"/>
        <c:noMultiLvlLbl val="0"/>
      </c:catAx>
      <c:valAx>
        <c:axId val="662166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21668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461095433196434E-2"/>
          <c:w val="1"/>
          <c:h val="0.979077809133607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F69-4ED1-A41F-1E3721513CC9}"/>
              </c:ext>
            </c:extLst>
          </c:dPt>
          <c:cat>
            <c:strRef>
              <c:f>Лист1!$A$2</c:f>
              <c:strCache>
                <c:ptCount val="1"/>
                <c:pt idx="0">
                  <c:v>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55334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45-48C4-86AD-246604F3C13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F69-4ED1-A41F-1E3721513CC9}"/>
              </c:ext>
            </c:extLst>
          </c:dPt>
          <c:cat>
            <c:strRef>
              <c:f>Лист1!$A$2</c:f>
              <c:strCache>
                <c:ptCount val="1"/>
                <c:pt idx="0">
                  <c:v>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46883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F45-48C4-86AD-246604F3C13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F69-4ED1-A41F-1E3721513CC9}"/>
              </c:ext>
            </c:extLst>
          </c:dPt>
          <c:cat>
            <c:strRef>
              <c:f>Лист1!$A$2</c:f>
              <c:strCache>
                <c:ptCount val="1"/>
                <c:pt idx="0">
                  <c:v>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32243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45-48C4-86AD-246604F3C1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2168384"/>
        <c:axId val="662168776"/>
      </c:barChart>
      <c:catAx>
        <c:axId val="6621683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2168776"/>
        <c:crosses val="autoZero"/>
        <c:auto val="1"/>
        <c:lblAlgn val="ctr"/>
        <c:lblOffset val="100"/>
        <c:noMultiLvlLbl val="0"/>
      </c:catAx>
      <c:valAx>
        <c:axId val="6621687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2168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1.0461030076269813E-2"/>
          <c:w val="1"/>
          <c:h val="0.979077809133607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D9A-45E2-A90F-5DE018831054}"/>
              </c:ext>
            </c:extLst>
          </c:dPt>
          <c:cat>
            <c:strRef>
              <c:f>Лист1!$A$2</c:f>
              <c:strCache>
                <c:ptCount val="1"/>
                <c:pt idx="0">
                  <c:v>а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990532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0F-4FD6-9135-B400D2E71AE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Лист1!$A$2</c:f>
              <c:strCache>
                <c:ptCount val="1"/>
                <c:pt idx="0">
                  <c:v>а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826121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0F-4FD6-9135-B400D2E71AE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Ряд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D9A-45E2-A90F-5DE018831054}"/>
              </c:ext>
            </c:extLst>
          </c:dPt>
          <c:cat>
            <c:strRef>
              <c:f>Лист1!$A$2</c:f>
              <c:strCache>
                <c:ptCount val="1"/>
                <c:pt idx="0">
                  <c:v>а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649197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0F-4FD6-9135-B400D2E71A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62167992"/>
        <c:axId val="662161720"/>
      </c:barChart>
      <c:catAx>
        <c:axId val="6621679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2161720"/>
        <c:crosses val="autoZero"/>
        <c:auto val="1"/>
        <c:lblAlgn val="ctr"/>
        <c:lblOffset val="100"/>
        <c:noMultiLvlLbl val="0"/>
      </c:catAx>
      <c:valAx>
        <c:axId val="6621617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2167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21840348898067E-2"/>
          <c:y val="2.7518612983112201E-2"/>
          <c:w val="0.9618781596511019"/>
          <c:h val="0.94496277403377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numRef>
              <c:f>Лист1!$A$2:$A$11</c:f>
              <c:numCache>
                <c:formatCode>General</c:formatCode>
                <c:ptCount val="10"/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11.33</c:v>
                </c:pt>
                <c:pt idx="1">
                  <c:v>8.0663069410096735E-3</c:v>
                </c:pt>
                <c:pt idx="2">
                  <c:v>0.04</c:v>
                </c:pt>
                <c:pt idx="3">
                  <c:v>0.05</c:v>
                </c:pt>
                <c:pt idx="4">
                  <c:v>0.30623497057221433</c:v>
                </c:pt>
                <c:pt idx="5">
                  <c:v>0.58324144069935835</c:v>
                </c:pt>
                <c:pt idx="6">
                  <c:v>2.4500000000000002</c:v>
                </c:pt>
                <c:pt idx="7">
                  <c:v>3.0884465811195274</c:v>
                </c:pt>
                <c:pt idx="8">
                  <c:v>9.8410842634892379</c:v>
                </c:pt>
                <c:pt idx="9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B3-413F-A043-4805EDA107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662160544"/>
        <c:axId val="662160152"/>
      </c:barChart>
      <c:catAx>
        <c:axId val="66216054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2160152"/>
        <c:crosses val="autoZero"/>
        <c:auto val="1"/>
        <c:lblAlgn val="ctr"/>
        <c:lblOffset val="100"/>
        <c:noMultiLvlLbl val="0"/>
      </c:catAx>
      <c:valAx>
        <c:axId val="6621601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21605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121857085537211E-2"/>
          <c:y val="2.7518612983112201E-2"/>
          <c:w val="0.9618781596511019"/>
          <c:h val="0.944962774033775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numRef>
              <c:f>Лист1!$A$2:$A$11</c:f>
              <c:numCache>
                <c:formatCode>General</c:formatCode>
                <c:ptCount val="10"/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32</c:v>
                </c:pt>
                <c:pt idx="1">
                  <c:v>84</c:v>
                </c:pt>
                <c:pt idx="2">
                  <c:v>414</c:v>
                </c:pt>
                <c:pt idx="3">
                  <c:v>523</c:v>
                </c:pt>
                <c:pt idx="4">
                  <c:v>1778</c:v>
                </c:pt>
                <c:pt idx="5">
                  <c:v>140</c:v>
                </c:pt>
                <c:pt idx="6">
                  <c:v>1363</c:v>
                </c:pt>
                <c:pt idx="7">
                  <c:v>1588</c:v>
                </c:pt>
                <c:pt idx="8">
                  <c:v>466</c:v>
                </c:pt>
                <c:pt idx="9">
                  <c:v>1507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6C6-437D-A7D2-57F694D6CE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8"/>
        <c:axId val="662159368"/>
        <c:axId val="662158584"/>
      </c:barChart>
      <c:catAx>
        <c:axId val="662159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62158584"/>
        <c:crosses val="autoZero"/>
        <c:auto val="1"/>
        <c:lblAlgn val="ctr"/>
        <c:lblOffset val="100"/>
        <c:noMultiLvlLbl val="0"/>
      </c:catAx>
      <c:valAx>
        <c:axId val="6621585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62159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FD0-4822-A6FB-F4AA69D600ED}"/>
              </c:ext>
            </c:extLst>
          </c:dPt>
          <c:val>
            <c:numRef>
              <c:f>Лист1!$C$36:$C$40</c:f>
              <c:numCache>
                <c:formatCode>General</c:formatCode>
                <c:ptCount val="5"/>
                <c:pt idx="0">
                  <c:v>1</c:v>
                </c:pt>
                <c:pt idx="1">
                  <c:v>7</c:v>
                </c:pt>
                <c:pt idx="2">
                  <c:v>10</c:v>
                </c:pt>
                <c:pt idx="3">
                  <c:v>12</c:v>
                </c:pt>
                <c:pt idx="4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FD0-4822-A6FB-F4AA69D600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9337552"/>
        <c:axId val="849337160"/>
      </c:barChart>
      <c:catAx>
        <c:axId val="849337552"/>
        <c:scaling>
          <c:orientation val="minMax"/>
        </c:scaling>
        <c:delete val="1"/>
        <c:axPos val="l"/>
        <c:majorTickMark val="none"/>
        <c:minorTickMark val="none"/>
        <c:tickLblPos val="nextTo"/>
        <c:crossAx val="849337160"/>
        <c:crosses val="autoZero"/>
        <c:auto val="1"/>
        <c:lblAlgn val="ctr"/>
        <c:lblOffset val="100"/>
        <c:noMultiLvlLbl val="0"/>
      </c:catAx>
      <c:valAx>
        <c:axId val="84933716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49337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7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0.36658</cdr:x>
      <cdr:y>0.10372</cdr:y>
    </cdr:from>
    <cdr:to>
      <cdr:x>0.45225</cdr:x>
      <cdr:y>0.82607</cdr:y>
    </cdr:to>
    <cdr:sp macro="" textlink="">
      <cdr:nvSpPr>
        <cdr:cNvPr id="2" name="Волна 1"/>
        <cdr:cNvSpPr/>
      </cdr:nvSpPr>
      <cdr:spPr>
        <a:xfrm xmlns:a="http://schemas.openxmlformats.org/drawingml/2006/main" rot="5400000">
          <a:off x="1126421" y="584660"/>
          <a:ext cx="1188133" cy="360009"/>
        </a:xfrm>
        <a:prstGeom xmlns:a="http://schemas.openxmlformats.org/drawingml/2006/main" prst="wav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0.47052</cdr:x>
      <cdr:y>0.16809</cdr:y>
    </cdr:from>
    <cdr:to>
      <cdr:x>0.51387</cdr:x>
      <cdr:y>0.85223</cdr:y>
    </cdr:to>
    <cdr:sp macro="" textlink="">
      <cdr:nvSpPr>
        <cdr:cNvPr id="2" name="Волна 1"/>
        <cdr:cNvSpPr/>
      </cdr:nvSpPr>
      <cdr:spPr>
        <a:xfrm xmlns:a="http://schemas.openxmlformats.org/drawingml/2006/main" rot="5400000">
          <a:off x="3543822" y="632301"/>
          <a:ext cx="1089411" cy="360118"/>
        </a:xfrm>
        <a:prstGeom xmlns:a="http://schemas.openxmlformats.org/drawingml/2006/main" prst="wave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35B73-5F13-4C77-8A9F-654E23196803}" type="datetimeFigureOut">
              <a:rPr lang="ru-RU" smtClean="0"/>
              <a:t>24.04.2019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682C20-D11B-4E81-98AC-4837007B31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55811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302E0B-9E6A-4BCE-A1E7-99686454EC70}" type="datetimeFigureOut">
              <a:rPr lang="ru-RU" smtClean="0"/>
              <a:pPr/>
              <a:t>24.04.2019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67470-87EE-4952-A934-561A659B3BF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7531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 smtClean="0">
              <a:cs typeface="Arial" pitchFamily="34" charset="0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D58CEC-860C-43AB-90DE-7A88E4D116D2}" type="slidenum">
              <a:rPr kumimoji="0"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kumimoji="0"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9086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ru-RU" sz="1200" b="0" dirty="0" smtClean="0">
                <a:solidFill>
                  <a:schemeClr val="bg1"/>
                </a:solidFill>
              </a:rPr>
              <a:t>Согласно планам диагностики в ООО “Газпром </a:t>
            </a:r>
            <a:r>
              <a:rPr lang="ru-RU" sz="1200" b="0" dirty="0" err="1" smtClean="0">
                <a:solidFill>
                  <a:schemeClr val="bg1"/>
                </a:solidFill>
              </a:rPr>
              <a:t>трансгаз</a:t>
            </a:r>
            <a:r>
              <a:rPr lang="ru-RU" sz="1200" b="0" dirty="0" smtClean="0">
                <a:solidFill>
                  <a:schemeClr val="bg1"/>
                </a:solidFill>
              </a:rPr>
              <a:t> Казань</a:t>
            </a:r>
            <a:r>
              <a:rPr lang="en-US" sz="1200" b="0" dirty="0" smtClean="0">
                <a:solidFill>
                  <a:schemeClr val="bg1"/>
                </a:solidFill>
              </a:rPr>
              <a:t>” </a:t>
            </a:r>
            <a:r>
              <a:rPr lang="ru-RU" sz="1200" b="0" dirty="0" smtClean="0">
                <a:solidFill>
                  <a:schemeClr val="bg1"/>
                </a:solidFill>
              </a:rPr>
              <a:t>необходимо было провести ВТД на двух участках трубопровода диаметром 1020 мм. На</a:t>
            </a:r>
            <a:r>
              <a:rPr lang="ru-RU" sz="1200" b="0" baseline="0" dirty="0" smtClean="0">
                <a:solidFill>
                  <a:schemeClr val="bg1"/>
                </a:solidFill>
              </a:rPr>
              <a:t> трубах участках ранее наблюдалось образование внутренних вспучиваний стенки трубы, связанных с сероводородным растрескиванием.</a:t>
            </a:r>
            <a:endParaRPr lang="ru-RU" sz="1200" b="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1200" b="0" dirty="0" smtClean="0">
                <a:solidFill>
                  <a:schemeClr val="bg1"/>
                </a:solidFill>
              </a:rPr>
              <a:t>Для решения задачи калибровки оборудования</a:t>
            </a:r>
            <a:r>
              <a:rPr lang="ru-RU" sz="1200" b="0" baseline="0" dirty="0" smtClean="0">
                <a:solidFill>
                  <a:schemeClr val="bg1"/>
                </a:solidFill>
              </a:rPr>
              <a:t> и методик обработки сигналов дефектов </a:t>
            </a:r>
            <a:r>
              <a:rPr lang="ru-RU" sz="1200" b="0" dirty="0" smtClean="0">
                <a:solidFill>
                  <a:schemeClr val="bg1"/>
                </a:solidFill>
              </a:rPr>
              <a:t>“Газпром </a:t>
            </a:r>
            <a:r>
              <a:rPr lang="ru-RU" sz="1200" b="0" dirty="0" err="1" smtClean="0">
                <a:solidFill>
                  <a:schemeClr val="bg1"/>
                </a:solidFill>
              </a:rPr>
              <a:t>трансгаз</a:t>
            </a:r>
            <a:r>
              <a:rPr lang="ru-RU" sz="1200" b="0" dirty="0" smtClean="0">
                <a:solidFill>
                  <a:schemeClr val="bg1"/>
                </a:solidFill>
              </a:rPr>
              <a:t> Казань</a:t>
            </a:r>
            <a:r>
              <a:rPr lang="en-US" sz="1200" b="0" dirty="0" smtClean="0">
                <a:solidFill>
                  <a:schemeClr val="bg1"/>
                </a:solidFill>
              </a:rPr>
              <a:t>” </a:t>
            </a:r>
            <a:r>
              <a:rPr lang="ru-RU" sz="1200" b="0" dirty="0" smtClean="0">
                <a:solidFill>
                  <a:schemeClr val="bg1"/>
                </a:solidFill>
              </a:rPr>
              <a:t>предоставило</a:t>
            </a:r>
            <a:r>
              <a:rPr lang="ru-RU" sz="1200" b="0" baseline="0" dirty="0" smtClean="0">
                <a:solidFill>
                  <a:schemeClr val="bg1"/>
                </a:solidFill>
              </a:rPr>
              <a:t> НПЦ ВТД две дефектные трубы.</a:t>
            </a:r>
          </a:p>
          <a:p>
            <a:pPr>
              <a:defRPr/>
            </a:pPr>
            <a:r>
              <a:rPr lang="ru-RU" sz="1200" b="0" baseline="0" dirty="0" smtClean="0">
                <a:solidFill>
                  <a:schemeClr val="bg1"/>
                </a:solidFill>
              </a:rPr>
              <a:t>На производственной базе НПЦ ВТД было проведено полное приборное обследования изнутри трубы, которое показало дополнительную информацию, а именно наличие зон продольных трещин по </a:t>
            </a:r>
            <a:r>
              <a:rPr lang="ru-RU" sz="1200" b="0" baseline="0" dirty="0" smtClean="0">
                <a:solidFill>
                  <a:schemeClr val="bg1"/>
                </a:solidFill>
              </a:rPr>
              <a:t>всем вспучиваниям</a:t>
            </a:r>
            <a:r>
              <a:rPr lang="ru-RU" sz="1200" b="0" baseline="0" dirty="0" smtClean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6673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596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</a:t>
            </a:r>
            <a:r>
              <a:rPr lang="ru-RU" baseline="0" dirty="0" smtClean="0"/>
              <a:t> ходе проведения анализа опросных листов по участкам из плана 2018 года</a:t>
            </a:r>
            <a:r>
              <a:rPr lang="en-US" baseline="0" dirty="0" smtClean="0"/>
              <a:t>,</a:t>
            </a:r>
            <a:r>
              <a:rPr lang="ru-RU" baseline="0" dirty="0" smtClean="0"/>
              <a:t> содержащим труднопроходимые конструктивные элементы (</a:t>
            </a:r>
            <a:r>
              <a:rPr lang="ru-RU" baseline="0" dirty="0" err="1" smtClean="0"/>
              <a:t>неравнопроходные</a:t>
            </a:r>
            <a:r>
              <a:rPr lang="ru-RU" baseline="0" dirty="0" smtClean="0"/>
              <a:t> краны и отводы малого радиуса ) на производственной базе НПЦ ВТД проводилась специальная подготовка снарядов с целью повышения их проходимости. За 2018 год было продиагностировано 6 участков, имеющих крановые узлы большего чем инспектируемый трубопровод диаметр, 21 участок с наличием отводов малого радиуса и 26 участков с глубокими вмятинами и врезками с проходом внутрь трубы.</a:t>
            </a:r>
          </a:p>
          <a:p>
            <a:r>
              <a:rPr lang="ru-RU" baseline="0" dirty="0" smtClean="0"/>
              <a:t>Наибольшие сложности наблюдались с диагностикой участков с отводами малого радиуса. В среднем на этих участках наблюдалось до 9 отводов малого радиуса на участок, но на некоторых из них количество составляло до 38 штук.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231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Длина</a:t>
            </a:r>
            <a:r>
              <a:rPr lang="ru-RU" baseline="0" dirty="0" smtClean="0"/>
              <a:t> сложных участков небольшая 1115 км </a:t>
            </a:r>
            <a:r>
              <a:rPr lang="ru-RU" baseline="0" dirty="0" smtClean="0"/>
              <a:t>длина </a:t>
            </a:r>
            <a:r>
              <a:rPr lang="ru-RU" baseline="0" dirty="0" smtClean="0"/>
              <a:t>стандартных 20 746 км.</a:t>
            </a:r>
          </a:p>
          <a:p>
            <a:r>
              <a:rPr lang="ru-RU" baseline="0" dirty="0" smtClean="0"/>
              <a:t>Но сложные участки – короткие, поскольку в основном это участки малого диаметра.</a:t>
            </a:r>
          </a:p>
          <a:p>
            <a:r>
              <a:rPr lang="ru-RU" baseline="0" dirty="0" smtClean="0"/>
              <a:t>Количество сложных участков 51, а стандартных 256, </a:t>
            </a:r>
          </a:p>
          <a:p>
            <a:r>
              <a:rPr lang="ru-RU" baseline="0" dirty="0" smtClean="0"/>
              <a:t>Сложные участки составляют 1/6 от всего количества участков.</a:t>
            </a:r>
          </a:p>
          <a:p>
            <a:r>
              <a:rPr lang="ru-RU" baseline="0" dirty="0" smtClean="0"/>
              <a:t>Трудоемкость диагностики определяется исходя из количества участков,</a:t>
            </a:r>
          </a:p>
          <a:p>
            <a:r>
              <a:rPr lang="ru-RU" baseline="0" dirty="0" smtClean="0"/>
              <a:t>а не километров, а трудоемкость диагностики сложных участков в </a:t>
            </a:r>
            <a:r>
              <a:rPr lang="ru-RU" baseline="0" dirty="0" smtClean="0"/>
              <a:t>2.</a:t>
            </a:r>
            <a:r>
              <a:rPr lang="en-US" baseline="0" dirty="0" smtClean="0"/>
              <a:t>5</a:t>
            </a:r>
            <a:r>
              <a:rPr lang="ru-RU" baseline="0" dirty="0" smtClean="0"/>
              <a:t>-</a:t>
            </a:r>
            <a:r>
              <a:rPr lang="en-US" baseline="0" dirty="0" smtClean="0"/>
              <a:t>3</a:t>
            </a:r>
            <a:r>
              <a:rPr lang="ru-RU" baseline="0" dirty="0" smtClean="0"/>
              <a:t> </a:t>
            </a:r>
            <a:r>
              <a:rPr lang="ru-RU" baseline="0" dirty="0" smtClean="0"/>
              <a:t>раза выше.</a:t>
            </a:r>
          </a:p>
          <a:p>
            <a:r>
              <a:rPr lang="ru-RU" baseline="0" dirty="0" smtClean="0"/>
              <a:t>Поэтому 30% времени наша компания тратит на диагностику</a:t>
            </a:r>
            <a:r>
              <a:rPr lang="en-US" baseline="0" dirty="0" smtClean="0"/>
              <a:t> “</a:t>
            </a:r>
            <a:r>
              <a:rPr lang="ru-RU" baseline="0" dirty="0" smtClean="0"/>
              <a:t>сложных участков</a:t>
            </a:r>
            <a:r>
              <a:rPr lang="en-US" baseline="0" dirty="0" smtClean="0"/>
              <a:t>”</a:t>
            </a:r>
            <a:r>
              <a:rPr lang="ru-RU" baseline="0" dirty="0" smtClean="0"/>
              <a:t>.</a:t>
            </a:r>
          </a:p>
          <a:p>
            <a:r>
              <a:rPr lang="ru-RU" baseline="0" dirty="0" smtClean="0"/>
              <a:t>Пример</a:t>
            </a:r>
            <a:r>
              <a:rPr lang="en-US" baseline="0" dirty="0" smtClean="0"/>
              <a:t>: …….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Проблема диагностики сложных участков комплексная проблема.</a:t>
            </a:r>
          </a:p>
          <a:p>
            <a:r>
              <a:rPr lang="ru-RU" baseline="0" dirty="0" smtClean="0"/>
              <a:t>Наша компания </a:t>
            </a:r>
            <a:r>
              <a:rPr kumimoji="1" lang="ru-RU" sz="10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модернизирует имеющееся внутритрубное оборудование </a:t>
            </a:r>
          </a:p>
          <a:p>
            <a:r>
              <a:rPr kumimoji="1" lang="ru-RU" sz="10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и разрабатывает новое для возможности диагностики </a:t>
            </a:r>
            <a:r>
              <a:rPr kumimoji="1" lang="en-US" sz="10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“</a:t>
            </a:r>
            <a:r>
              <a:rPr kumimoji="1" lang="ru-RU" sz="10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сложных участков</a:t>
            </a:r>
            <a:r>
              <a:rPr kumimoji="1" lang="en-US" sz="10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”</a:t>
            </a:r>
            <a:r>
              <a:rPr kumimoji="1" lang="ru-RU" sz="1000" b="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трубопровода.</a:t>
            </a:r>
          </a:p>
          <a:p>
            <a:endParaRPr kumimoji="1" lang="ru-RU" sz="1000" b="0" kern="1200" baseline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kumimoji="1" lang="ru-RU" sz="10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Но этого недостаточно, со стороны эксплуатирующей организации</a:t>
            </a:r>
          </a:p>
          <a:p>
            <a:r>
              <a:rPr kumimoji="1" lang="ru-RU" sz="10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хотелось бы видеть ответных действий, по подготовке участков к диагностике,</a:t>
            </a:r>
          </a:p>
          <a:p>
            <a:r>
              <a:rPr kumimoji="1" lang="ru-RU" sz="10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по предоставлению необходимых режимов газа, по своевременному устранению</a:t>
            </a:r>
          </a:p>
          <a:p>
            <a:r>
              <a:rPr kumimoji="1" lang="ru-RU" sz="1000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непроходимых препятствий.</a:t>
            </a:r>
          </a:p>
          <a:p>
            <a:endParaRPr kumimoji="1" lang="ru-RU" sz="1000" b="0" kern="1200" baseline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kumimoji="1" lang="ru-RU" sz="1000" b="0" kern="1200" baseline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kumimoji="1" lang="ru-RU" sz="1000" b="0" kern="1200" baseline="0" dirty="0" smtClean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822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0799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 dirty="0" smtClean="0">
                <a:cs typeface="Arial" pitchFamily="34" charset="0"/>
              </a:rPr>
              <a:t>2019</a:t>
            </a:r>
            <a:endParaRPr lang="ru-RU" altLang="ru-RU" baseline="0" dirty="0" smtClean="0">
              <a:cs typeface="Arial" pitchFamily="34" charset="0"/>
            </a:endParaRPr>
          </a:p>
          <a:p>
            <a:pPr marL="171450" indent="-171450">
              <a:buFontTx/>
              <a:buChar char="-"/>
            </a:pPr>
            <a:r>
              <a:rPr lang="ru-RU" altLang="ru-RU" baseline="0" dirty="0" smtClean="0">
                <a:cs typeface="Arial" pitchFamily="34" charset="0"/>
              </a:rPr>
              <a:t>ВТД – 10 900км</a:t>
            </a:r>
          </a:p>
          <a:p>
            <a:pPr marL="171450" indent="-171450">
              <a:buFontTx/>
              <a:buChar char="-"/>
            </a:pPr>
            <a:r>
              <a:rPr lang="ru-RU" altLang="ru-RU" baseline="0" dirty="0" err="1" smtClean="0">
                <a:cs typeface="Arial" pitchFamily="34" charset="0"/>
              </a:rPr>
              <a:t>Фин.отчеты</a:t>
            </a:r>
            <a:r>
              <a:rPr lang="ru-RU" altLang="ru-RU" baseline="0" dirty="0" smtClean="0">
                <a:cs typeface="Arial" pitchFamily="34" charset="0"/>
              </a:rPr>
              <a:t> – 4 800км</a:t>
            </a:r>
          </a:p>
          <a:p>
            <a:pPr marL="171450" indent="-171450">
              <a:buFontTx/>
              <a:buChar char="-"/>
            </a:pPr>
            <a:r>
              <a:rPr lang="ru-RU" altLang="ru-RU" baseline="0" dirty="0" err="1" smtClean="0">
                <a:cs typeface="Arial" pitchFamily="34" charset="0"/>
              </a:rPr>
              <a:t>Кат.А</a:t>
            </a:r>
            <a:r>
              <a:rPr lang="ru-RU" altLang="ru-RU" baseline="0" dirty="0" smtClean="0">
                <a:cs typeface="Arial" pitchFamily="34" charset="0"/>
              </a:rPr>
              <a:t> – 2 053</a:t>
            </a:r>
            <a:endParaRPr lang="en-US" altLang="ru-RU" baseline="0" dirty="0" smtClean="0">
              <a:cs typeface="Arial" pitchFamily="34" charset="0"/>
            </a:endParaRPr>
          </a:p>
          <a:p>
            <a:pPr marL="171450" indent="-171450">
              <a:buFontTx/>
              <a:buChar char="-"/>
            </a:pPr>
            <a:r>
              <a:rPr lang="en-US" altLang="ru-RU" baseline="0" dirty="0" smtClean="0">
                <a:cs typeface="Arial" pitchFamily="34" charset="0"/>
              </a:rPr>
              <a:t>42 </a:t>
            </a:r>
            <a:r>
              <a:rPr lang="ru-RU" altLang="ru-RU" baseline="0" dirty="0" err="1" smtClean="0">
                <a:cs typeface="Arial" pitchFamily="34" charset="0"/>
              </a:rPr>
              <a:t>кат.А</a:t>
            </a:r>
            <a:r>
              <a:rPr lang="ru-RU" altLang="ru-RU" baseline="0" dirty="0" smtClean="0">
                <a:cs typeface="Arial" pitchFamily="34" charset="0"/>
              </a:rPr>
              <a:t> на 100км (короткие трещины на швах, </a:t>
            </a:r>
            <a:r>
              <a:rPr lang="ru-RU" altLang="ru-RU" baseline="0" dirty="0" err="1" smtClean="0">
                <a:cs typeface="Arial" pitchFamily="34" charset="0"/>
              </a:rPr>
              <a:t>нормативка</a:t>
            </a:r>
            <a:r>
              <a:rPr lang="ru-RU" altLang="ru-RU" baseline="0" dirty="0" smtClean="0">
                <a:cs typeface="Arial" pitchFamily="34" charset="0"/>
              </a:rPr>
              <a:t> </a:t>
            </a:r>
            <a:r>
              <a:rPr lang="ru-RU" altLang="ru-RU" baseline="0" smtClean="0">
                <a:cs typeface="Arial" pitchFamily="34" charset="0"/>
              </a:rPr>
              <a:t>по вмятинам)</a:t>
            </a:r>
            <a:endParaRPr lang="ru-RU" altLang="ru-RU" dirty="0" smtClean="0">
              <a:cs typeface="Arial" pitchFamily="34" charset="0"/>
            </a:endParaRPr>
          </a:p>
        </p:txBody>
      </p:sp>
      <p:sp>
        <p:nvSpPr>
          <p:cNvPr id="4608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4CD58CEC-860C-43AB-90DE-7A88E4D116D2}" type="slidenum">
              <a:rPr kumimoji="0" lang="ru-RU" altLang="ru-RU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15</a:t>
            </a:fld>
            <a:endParaRPr kumimoji="0"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04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84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Основная задача диагностики это</a:t>
            </a:r>
            <a:r>
              <a:rPr lang="en-US" dirty="0" smtClean="0"/>
              <a:t>: </a:t>
            </a:r>
            <a:r>
              <a:rPr lang="ru-RU" dirty="0" smtClean="0"/>
              <a:t>Выявление</a:t>
            </a:r>
            <a:r>
              <a:rPr lang="ru-RU" baseline="0" dirty="0" smtClean="0"/>
              <a:t> аномалии, Идентификация аномалии и Определение размеров (где возможно).</a:t>
            </a:r>
          </a:p>
          <a:p>
            <a:r>
              <a:rPr lang="ru-RU" baseline="0" dirty="0" smtClean="0"/>
              <a:t>На этом работа нашей диагностической компании закончена.</a:t>
            </a:r>
          </a:p>
          <a:p>
            <a:r>
              <a:rPr lang="ru-RU" baseline="0" dirty="0" smtClean="0"/>
              <a:t>Оценка опасности аномалий производится по нормативной документации ПАО Газпром</a:t>
            </a:r>
          </a:p>
          <a:p>
            <a:r>
              <a:rPr lang="ru-RU" baseline="0" dirty="0" smtClean="0"/>
              <a:t>Поэтому тип и количество дефектов которое будет занесено в категорию А В С – определяют отраслевые стандарты Газпрома, </a:t>
            </a:r>
          </a:p>
          <a:p>
            <a:r>
              <a:rPr lang="ru-RU" baseline="0" dirty="0" smtClean="0"/>
              <a:t>а не ООО НПЦ ВТД.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985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Для того чтобы</a:t>
            </a:r>
            <a:r>
              <a:rPr lang="ru-RU" baseline="0" dirty="0" smtClean="0"/>
              <a:t> производить разделение дефектов по степени опасности,</a:t>
            </a:r>
          </a:p>
          <a:p>
            <a:r>
              <a:rPr lang="ru-RU" baseline="0" dirty="0" smtClean="0"/>
              <a:t>Необходимо выявленный аномалии правильно идентифицировать, </a:t>
            </a:r>
          </a:p>
          <a:p>
            <a:r>
              <a:rPr lang="ru-RU" baseline="0" dirty="0" smtClean="0"/>
              <a:t>в противном случае мы рискуем пропустить опасные дефекты.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220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3857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Коррозия</a:t>
            </a:r>
            <a:r>
              <a:rPr lang="ru-RU" baseline="0" dirty="0" smtClean="0"/>
              <a:t> категории (а) в основном встречается на газопроводах диаметрами 530 и 720 мм. В категорию Аномалия кольцевого шва входят</a:t>
            </a:r>
            <a:r>
              <a:rPr lang="en-US" baseline="0" dirty="0" smtClean="0"/>
              <a:t>: </a:t>
            </a:r>
            <a:r>
              <a:rPr lang="ru-RU" baseline="0" dirty="0" err="1" smtClean="0"/>
              <a:t>непровары</a:t>
            </a:r>
            <a:r>
              <a:rPr lang="ru-RU" baseline="0" dirty="0" smtClean="0"/>
              <a:t> </a:t>
            </a:r>
            <a:r>
              <a:rPr lang="ru-RU" baseline="0" dirty="0" err="1" smtClean="0"/>
              <a:t>утяжины</a:t>
            </a:r>
            <a:r>
              <a:rPr lang="ru-RU" baseline="0" dirty="0" smtClean="0"/>
              <a:t>, смещения кромок , </a:t>
            </a:r>
            <a:r>
              <a:rPr lang="ru-RU" baseline="0" dirty="0" err="1" smtClean="0"/>
              <a:t>внутришовные</a:t>
            </a:r>
            <a:r>
              <a:rPr lang="ru-RU" baseline="0" dirty="0" smtClean="0"/>
              <a:t> дефекты , подрезы, </a:t>
            </a:r>
            <a:r>
              <a:rPr lang="ru-RU" baseline="0" dirty="0" err="1" smtClean="0"/>
              <a:t>вышлифовки</a:t>
            </a:r>
            <a:r>
              <a:rPr lang="ru-RU" baseline="0" dirty="0" smtClean="0"/>
              <a:t> и коррозия на швах (согласно Типовому ТЗ).</a:t>
            </a:r>
          </a:p>
          <a:p>
            <a:r>
              <a:rPr lang="ru-RU" baseline="0" dirty="0" smtClean="0"/>
              <a:t>Механические повреждения встречаются в равном соотношении на всех диаметрах и оцениваются как категория (а) по причине перехода на новый стандарт оценки опасности. В категорию Аномалия продольного шва входят в основном сварочные производственные дефекты. Трещины основного металла – это в основном КРН (продольный и поперечный). В категорию Трещины на кольцевом шве  входят строительные трещины и трещины в зоне упругопластического изгиба. В категорию другие дефекты входят заводские и технологические дефекты строительства и ремонта трубопровода. 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Альтернатива</a:t>
            </a:r>
          </a:p>
          <a:p>
            <a:r>
              <a:rPr lang="ru-RU" baseline="0" dirty="0" smtClean="0"/>
              <a:t>Коррозия – самый массовый тип дефекта, более 70% от всех выявленных дефектов.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На втором месте идут аномалии кольцевых сварных швов, более 100 000 аномалии </a:t>
            </a:r>
          </a:p>
          <a:p>
            <a:r>
              <a:rPr lang="ru-RU" baseline="0" dirty="0" smtClean="0"/>
              <a:t>Разделение аномалии кольцевых сварных швов по степени опасности – сложная задача для диагностических компаний,</a:t>
            </a:r>
          </a:p>
          <a:p>
            <a:r>
              <a:rPr lang="ru-RU" baseline="0" dirty="0" smtClean="0"/>
              <a:t>и не все компании могут это сделать, новые диагностические технологии и огромный опыт работы позволяют нам </a:t>
            </a:r>
          </a:p>
          <a:p>
            <a:r>
              <a:rPr lang="ru-RU" baseline="0" dirty="0" smtClean="0"/>
              <a:t>проводить это разделение, как следствие только 466 дефектов попали в категорию А.</a:t>
            </a:r>
          </a:p>
          <a:p>
            <a:endParaRPr lang="ru-RU" baseline="0" dirty="0" smtClean="0"/>
          </a:p>
          <a:p>
            <a:r>
              <a:rPr lang="ru-RU" baseline="0" dirty="0" smtClean="0"/>
              <a:t>Механические повреждения и дефекты геометрии делящие 3-4 места по распространённости</a:t>
            </a:r>
          </a:p>
          <a:p>
            <a:r>
              <a:rPr lang="ru-RU" baseline="0" dirty="0" smtClean="0"/>
              <a:t>составляют более 37% от всей категории А, это как я уже говорил раннее, связано с оценками приведёнными в нормативной документации.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7821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Самые опасные дефекты трубопровода –</a:t>
            </a:r>
            <a:r>
              <a:rPr lang="ru-RU" baseline="0" dirty="0" smtClean="0"/>
              <a:t> это трещины!</a:t>
            </a:r>
          </a:p>
          <a:p>
            <a:endParaRPr lang="ru-RU" baseline="0" dirty="0" smtClean="0"/>
          </a:p>
          <a:p>
            <a:r>
              <a:rPr lang="ru-RU" baseline="0" dirty="0" smtClean="0"/>
              <a:t>На слайде представлены основные виды </a:t>
            </a:r>
            <a:r>
              <a:rPr lang="ru-RU" baseline="0" dirty="0" err="1" smtClean="0"/>
              <a:t>трещиноподобных</a:t>
            </a:r>
            <a:r>
              <a:rPr lang="ru-RU" baseline="0" dirty="0" smtClean="0"/>
              <a:t> дефектов</a:t>
            </a:r>
            <a:r>
              <a:rPr lang="en-US" baseline="0" dirty="0" smtClean="0"/>
              <a:t>:</a:t>
            </a:r>
            <a:endParaRPr lang="ru-RU" baseline="0" dirty="0" smtClean="0"/>
          </a:p>
          <a:p>
            <a:endParaRPr lang="ru-RU" baseline="0" dirty="0" smtClean="0"/>
          </a:p>
          <a:p>
            <a:r>
              <a:rPr lang="ru-RU" baseline="0" dirty="0" smtClean="0"/>
              <a:t>зоны продольных трещин (КРН)</a:t>
            </a:r>
            <a:r>
              <a:rPr lang="en-US" baseline="0" dirty="0" smtClean="0"/>
              <a:t> </a:t>
            </a:r>
            <a:r>
              <a:rPr lang="ru-RU" baseline="0" dirty="0" smtClean="0"/>
              <a:t>более 70% - самый массовый вид трещин.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трещины кольцевого шва.</a:t>
            </a:r>
          </a:p>
          <a:p>
            <a:r>
              <a:rPr lang="ru-RU" baseline="0" dirty="0" smtClean="0"/>
              <a:t>трещины продольного шва 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aseline="0" dirty="0" smtClean="0"/>
              <a:t>зоны поперечных трещин (КРН), </a:t>
            </a:r>
          </a:p>
          <a:p>
            <a:endParaRPr lang="ru-RU" baseline="0" dirty="0" smtClean="0"/>
          </a:p>
          <a:p>
            <a:r>
              <a:rPr lang="ru-RU" baseline="0" dirty="0" smtClean="0"/>
              <a:t>Выявление поперечных трещин тела трубы и  кольцевых сварных швов стало возможным благодаря внедрению</a:t>
            </a:r>
          </a:p>
          <a:p>
            <a:r>
              <a:rPr lang="ru-RU" baseline="0" dirty="0" smtClean="0"/>
              <a:t>новых диагностических технологий компании ООО НПЦ ВТД.</a:t>
            </a:r>
          </a:p>
          <a:p>
            <a:endParaRPr lang="ru-RU" baseline="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8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08122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7470-87EE-4952-A934-561A659B3BF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520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M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Untitled-2 copy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12192000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4000" b="0">
                <a:solidFill>
                  <a:srgbClr val="002060"/>
                </a:solidFill>
                <a:latin typeface="Swedbank Sans Bold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7381" y="908720"/>
            <a:ext cx="11160901" cy="4320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>
                <a:solidFill>
                  <a:schemeClr val="tx1">
                    <a:lumMod val="65000"/>
                    <a:lumOff val="35000"/>
                  </a:schemeClr>
                </a:solidFill>
                <a:latin typeface="Swedbank Sans Medium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814931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7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319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122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61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492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4966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66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501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3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0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73051" y="6362700"/>
            <a:ext cx="1983316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9617" y="6362700"/>
            <a:ext cx="9025467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942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94"/>
            <a:ext cx="12192000" cy="983622"/>
          </a:xfrm>
          <a:prstGeom prst="rect">
            <a:avLst/>
          </a:prstGeom>
        </p:spPr>
      </p:pic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244572" y="250792"/>
            <a:ext cx="687172" cy="476250"/>
          </a:xfrm>
          <a:prstGeom prst="rect">
            <a:avLst/>
          </a:prstGeom>
          <a:ln/>
        </p:spPr>
        <p:txBody>
          <a:bodyPr/>
          <a:lstStyle>
            <a:lvl1pPr>
              <a:defRPr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5280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 txBox="1">
            <a:spLocks noGrp="1" noChangeArrowheads="1"/>
          </p:cNvSpPr>
          <p:nvPr userDrawn="1"/>
        </p:nvSpPr>
        <p:spPr bwMode="auto">
          <a:xfrm>
            <a:off x="2876551" y="6357938"/>
            <a:ext cx="8697383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defRPr/>
            </a:pPr>
            <a:endParaRPr lang="ru-RU" sz="1800" b="1" dirty="0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73051" y="6362700"/>
            <a:ext cx="1983316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2E788-0DB2-4FB4-A415-274ECE3F62E6}" type="slidenum">
              <a:rPr lang="en-US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9617" y="6362700"/>
            <a:ext cx="9025467" cy="476250"/>
          </a:xfrm>
          <a:prstGeom prst="rect">
            <a:avLst/>
          </a:prstGeom>
        </p:spPr>
        <p:txBody>
          <a:bodyPr/>
          <a:lstStyle>
            <a:lvl1pPr>
              <a:defRPr sz="1600" baseline="0"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052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54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38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044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titled-2 copy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-27383"/>
            <a:ext cx="12192001" cy="1008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7381" y="188640"/>
            <a:ext cx="11160901" cy="720080"/>
          </a:xfrm>
          <a:prstGeom prst="rect">
            <a:avLst/>
          </a:prstGeom>
        </p:spPr>
        <p:txBody>
          <a:bodyPr/>
          <a:lstStyle>
            <a:lvl1pPr algn="l">
              <a:defRPr sz="2800" b="0">
                <a:solidFill>
                  <a:srgbClr val="002060"/>
                </a:solidFill>
                <a:latin typeface="Calibri" panose="020F05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ru-RU" dirty="0"/>
          </a:p>
        </p:txBody>
      </p:sp>
      <p:sp>
        <p:nvSpPr>
          <p:cNvPr id="24" name="Rectangle 23">
            <a:hlinkClick r:id="" action="ppaction://hlinkshowjump?jump=firstslide"/>
          </p:cNvPr>
          <p:cNvSpPr/>
          <p:nvPr userDrawn="1"/>
        </p:nvSpPr>
        <p:spPr>
          <a:xfrm>
            <a:off x="0" y="6381328"/>
            <a:ext cx="3074459" cy="4766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pic>
        <p:nvPicPr>
          <p:cNvPr id="5122" name="Picture 2" descr="C:\Users\a.kuskov\Desktop\Облако\шапка (1).png"/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27384"/>
            <a:ext cx="12191999" cy="6569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1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24593" y="6459389"/>
            <a:ext cx="687172" cy="36281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7FD4B7-9AB4-4739-A07E-870E8DE1F98A}" type="slidenum">
              <a:rPr lang="en-US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0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  <p:sndAc>
          <p:stSnd>
            <p:snd r:embed="rId1" name="Windows Navigation Start.wav"/>
          </p:stSnd>
        </p:sndAc>
      </p:transition>
    </mc:Choice>
    <mc:Fallback xmlns="">
      <p:transition spd="med">
        <p:fade/>
        <p:sndAc>
          <p:stSnd>
            <p:snd r:embed="rId6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5888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44" r:id="rId2"/>
    <p:sldLayoutId id="2147483840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  <p:sldLayoutId id="2147483854" r:id="rId13"/>
    <p:sldLayoutId id="2147483855" r:id="rId14"/>
    <p:sldLayoutId id="2147483856" r:id="rId15"/>
    <p:sldLayoutId id="2147483857" r:id="rId16"/>
    <p:sldLayoutId id="2147483858" r:id="rId17"/>
    <p:sldLayoutId id="2147483859" r:id="rId18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Arial" charset="0"/>
          <a:cs typeface="Arial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Arial" charset="0"/>
          <a:cs typeface="Arial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Arial" charset="0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chart" Target="../charts/chart11.xml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chart" Target="../charts/chart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8.xml"/><Relationship Id="rId3" Type="http://schemas.openxmlformats.org/officeDocument/2006/relationships/chart" Target="../charts/chart13.xml"/><Relationship Id="rId7" Type="http://schemas.openxmlformats.org/officeDocument/2006/relationships/chart" Target="../charts/chart1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6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Relationship Id="rId9" Type="http://schemas.openxmlformats.org/officeDocument/2006/relationships/chart" Target="../charts/char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jpeg"/><Relationship Id="rId4" Type="http://schemas.openxmlformats.org/officeDocument/2006/relationships/chart" Target="../charts/char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 noChangeArrowheads="1"/>
          </p:cNvSpPr>
          <p:nvPr/>
        </p:nvSpPr>
        <p:spPr bwMode="auto">
          <a:xfrm>
            <a:off x="1563351" y="2952787"/>
            <a:ext cx="4539077" cy="296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99762" y="476672"/>
            <a:ext cx="56053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ИТОГИ РАБОТЫ</a:t>
            </a:r>
          </a:p>
          <a:p>
            <a:r>
              <a:rPr lang="ru-RU" sz="3600" dirty="0" smtClean="0">
                <a:solidFill>
                  <a:srgbClr val="0070C0"/>
                </a:solidFill>
              </a:rPr>
              <a:t>ПО ВТД ЗА 2018</a:t>
            </a:r>
          </a:p>
          <a:p>
            <a:r>
              <a:rPr lang="ru-RU" sz="3600" dirty="0" smtClean="0">
                <a:solidFill>
                  <a:srgbClr val="0070C0"/>
                </a:solidFill>
              </a:rPr>
              <a:t>В ПАО «ГАЗПРОМ» </a:t>
            </a:r>
            <a:endParaRPr lang="ru-RU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43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55340" y="230848"/>
            <a:ext cx="8370888" cy="719137"/>
          </a:xfrm>
          <a:prstGeom prst="rect">
            <a:avLst/>
          </a:prstGeom>
        </p:spPr>
        <p:txBody>
          <a:bodyPr/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НОВЫЕ ТИПЫ ВЫЯВЛЯЕМЫХ ДЕФЕКТОВ</a:t>
            </a:r>
            <a:r>
              <a:rPr lang="en-US" sz="2200" dirty="0" smtClean="0">
                <a:solidFill>
                  <a:schemeClr val="bg1"/>
                </a:solidFill>
                <a:latin typeface="Arial"/>
              </a:rPr>
              <a:t/>
            </a:r>
            <a:br>
              <a:rPr lang="en-US" sz="2200" dirty="0" smtClean="0">
                <a:solidFill>
                  <a:schemeClr val="bg1"/>
                </a:solidFill>
                <a:latin typeface="Arial"/>
              </a:rPr>
            </a:br>
            <a:endParaRPr lang="ru-RU" sz="2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9396" y="2708920"/>
            <a:ext cx="20901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Цепочка вздутий </a:t>
            </a:r>
          </a:p>
          <a:p>
            <a:r>
              <a:rPr lang="ru-RU" sz="1600" b="1" dirty="0"/>
              <a:t>стенки трубопровода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29347" y="2747009"/>
            <a:ext cx="2038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Трещины на вздутии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56040" y="2747009"/>
            <a:ext cx="25994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/>
              <a:t>Внутристенное расслоение</a:t>
            </a:r>
          </a:p>
        </p:txBody>
      </p:sp>
      <p:pic>
        <p:nvPicPr>
          <p:cNvPr id="13" name="Picture 3" descr="D:\РАЗНОЕ\Презентации, конференции\Семинар ООО НПЦ ВТД 2018\ZAIT0866 compress3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r="9873"/>
          <a:stretch/>
        </p:blipFill>
        <p:spPr bwMode="auto">
          <a:xfrm>
            <a:off x="769189" y="3356992"/>
            <a:ext cx="2772309" cy="237626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/>
        </p:spPr>
      </p:pic>
      <p:pic>
        <p:nvPicPr>
          <p:cNvPr id="14" name="Picture 5" descr="D:\РАЗНОЕ\Презентации, конференции\Семинар ООО НПЦ ВТД 2018\DSCN0045 compress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689" y="3350625"/>
            <a:ext cx="2667124" cy="2382631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/>
        </p:spPr>
      </p:pic>
      <p:pic>
        <p:nvPicPr>
          <p:cNvPr id="15" name="Picture 6" descr="D:\РАЗНОЕ\Презентации, конференции\Семинар ООО НПЦ ВТД 2018\DSCN9945 compress3-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754" y="3356993"/>
            <a:ext cx="2589582" cy="2376263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/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10</a:t>
            </a:fld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776341" y="1239059"/>
            <a:ext cx="8668031" cy="929802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dirty="0">
                <a:solidFill>
                  <a:schemeClr val="bg1"/>
                </a:solidFill>
              </a:rPr>
              <a:t>Н</a:t>
            </a:r>
            <a:r>
              <a:rPr lang="ru-RU" dirty="0" smtClean="0">
                <a:solidFill>
                  <a:schemeClr val="bg1"/>
                </a:solidFill>
              </a:rPr>
              <a:t>а трубопровод</a:t>
            </a:r>
            <a:r>
              <a:rPr lang="ru-RU" dirty="0">
                <a:solidFill>
                  <a:schemeClr val="bg1"/>
                </a:solidFill>
              </a:rPr>
              <a:t>е</a:t>
            </a:r>
            <a:r>
              <a:rPr lang="ru-RU" dirty="0" smtClean="0">
                <a:solidFill>
                  <a:schemeClr val="bg1"/>
                </a:solidFill>
              </a:rPr>
              <a:t> диаметром 1 020 мм 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были выявлены и идентифицированы </a:t>
            </a:r>
            <a:r>
              <a:rPr lang="ru-RU" b="1" dirty="0" smtClean="0">
                <a:solidFill>
                  <a:schemeClr val="bg1"/>
                </a:solidFill>
              </a:rPr>
              <a:t>новые типы дефектов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pPr>
              <a:defRPr/>
            </a:pPr>
            <a:r>
              <a:rPr lang="en-US" b="1" dirty="0" smtClean="0">
                <a:solidFill>
                  <a:schemeClr val="bg1"/>
                </a:solidFill>
              </a:rPr>
              <a:t>(</a:t>
            </a:r>
            <a:r>
              <a:rPr lang="ru-RU" b="1" dirty="0" smtClean="0">
                <a:solidFill>
                  <a:schemeClr val="bg1"/>
                </a:solidFill>
              </a:rPr>
              <a:t>вспучивания </a:t>
            </a:r>
            <a:r>
              <a:rPr lang="ru-RU" b="1" dirty="0">
                <a:solidFill>
                  <a:schemeClr val="bg1"/>
                </a:solidFill>
              </a:rPr>
              <a:t>стенки трубы и зоны продольных трещин </a:t>
            </a:r>
            <a:r>
              <a:rPr lang="ru-RU" b="1" dirty="0" smtClean="0">
                <a:solidFill>
                  <a:schemeClr val="bg1"/>
                </a:solidFill>
              </a:rPr>
              <a:t>на </a:t>
            </a:r>
            <a:r>
              <a:rPr lang="ru-RU" b="1" dirty="0">
                <a:solidFill>
                  <a:schemeClr val="bg1"/>
                </a:solidFill>
              </a:rPr>
              <a:t>внутренней стенке </a:t>
            </a:r>
            <a:r>
              <a:rPr lang="ru-RU" b="1" dirty="0" smtClean="0">
                <a:solidFill>
                  <a:schemeClr val="bg1"/>
                </a:solidFill>
              </a:rPr>
              <a:t>трубы</a:t>
            </a:r>
            <a:r>
              <a:rPr lang="en-US" b="1" dirty="0" smtClean="0">
                <a:solidFill>
                  <a:schemeClr val="bg1"/>
                </a:solidFill>
              </a:rPr>
              <a:t>)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9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0" y="274205"/>
            <a:ext cx="8370888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УЧАСТКИ С ВРЕМЕННЫМИ КАМЕРАМИ</a:t>
            </a:r>
            <a:endParaRPr lang="ru-RU" sz="32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66762" y="1168561"/>
            <a:ext cx="10909858" cy="923330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kumimoji="1" lang="ru-RU" altLang="en-US" b="1" dirty="0">
                <a:solidFill>
                  <a:schemeClr val="bg1"/>
                </a:solidFill>
              </a:rPr>
              <a:t>В 2018 году ООО «НПЦ «ВТД» </a:t>
            </a:r>
            <a:r>
              <a:rPr kumimoji="1" lang="ru-RU" altLang="en-US" b="1" dirty="0" smtClean="0">
                <a:solidFill>
                  <a:schemeClr val="bg1"/>
                </a:solidFill>
              </a:rPr>
              <a:t>продиагностировало 4</a:t>
            </a:r>
            <a:r>
              <a:rPr kumimoji="1" lang="en-US" altLang="en-US" b="1" dirty="0" smtClean="0">
                <a:solidFill>
                  <a:schemeClr val="bg1"/>
                </a:solidFill>
              </a:rPr>
              <a:t> </a:t>
            </a:r>
            <a:r>
              <a:rPr kumimoji="1" lang="ru-RU" altLang="en-US" b="1" dirty="0" smtClean="0">
                <a:solidFill>
                  <a:schemeClr val="bg1"/>
                </a:solidFill>
              </a:rPr>
              <a:t>525 </a:t>
            </a:r>
            <a:r>
              <a:rPr kumimoji="1" lang="ru-RU" altLang="en-US" b="1" dirty="0">
                <a:solidFill>
                  <a:schemeClr val="bg1"/>
                </a:solidFill>
              </a:rPr>
              <a:t>км (115 участков) газопроводов ПАО «ГАЗПРОМ</a:t>
            </a:r>
            <a:r>
              <a:rPr kumimoji="1" lang="ru-RU" altLang="en-US" b="1" dirty="0" smtClean="0">
                <a:solidFill>
                  <a:schemeClr val="bg1"/>
                </a:solidFill>
              </a:rPr>
              <a:t>»,</a:t>
            </a:r>
          </a:p>
          <a:p>
            <a:r>
              <a:rPr kumimoji="1" lang="ru-RU" altLang="en-US" b="1" dirty="0" smtClean="0">
                <a:solidFill>
                  <a:schemeClr val="bg1"/>
                </a:solidFill>
              </a:rPr>
              <a:t>оборудованных временными </a:t>
            </a:r>
            <a:r>
              <a:rPr kumimoji="1" lang="ru-RU" altLang="en-US" b="1" dirty="0">
                <a:solidFill>
                  <a:schemeClr val="bg1"/>
                </a:solidFill>
              </a:rPr>
              <a:t>камерами запуска и </a:t>
            </a:r>
            <a:r>
              <a:rPr kumimoji="1" lang="ru-RU" altLang="en-US" b="1" dirty="0" smtClean="0">
                <a:solidFill>
                  <a:schemeClr val="bg1"/>
                </a:solidFill>
              </a:rPr>
              <a:t>приема, что составляет </a:t>
            </a:r>
            <a:r>
              <a:rPr kumimoji="1" lang="ru-RU" altLang="en-US" b="1" dirty="0">
                <a:solidFill>
                  <a:schemeClr val="bg1"/>
                </a:solidFill>
              </a:rPr>
              <a:t>21 % по длине или 37% по количеству всех диагностированных участков.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28086170"/>
              </p:ext>
            </p:extLst>
          </p:nvPr>
        </p:nvGraphicFramePr>
        <p:xfrm>
          <a:off x="697120" y="2348880"/>
          <a:ext cx="5470565" cy="4404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B71E34AA-FE58-42C7-9510-D43F047243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295872"/>
              </p:ext>
            </p:extLst>
          </p:nvPr>
        </p:nvGraphicFramePr>
        <p:xfrm>
          <a:off x="766763" y="2150977"/>
          <a:ext cx="4761346" cy="470287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1046">
                  <a:extLst>
                    <a:ext uri="{9D8B030D-6E8A-4147-A177-3AD203B41FA5}">
                      <a16:colId xmlns:a16="http://schemas.microsoft.com/office/drawing/2014/main" val="513368193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32055203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3649624546"/>
                    </a:ext>
                  </a:extLst>
                </a:gridCol>
                <a:gridCol w="12601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702873">
                <a:tc>
                  <a:txBody>
                    <a:bodyPr/>
                    <a:lstStyle/>
                    <a:p>
                      <a:pPr marL="0" lvl="0" algn="l">
                        <a:buNone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Предприятие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Югорск</a:t>
                      </a:r>
                      <a:endParaRPr lang="ru-RU" sz="1800" b="0" dirty="0"/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Москва</a:t>
                      </a:r>
                      <a:endParaRPr lang="ru-RU" sz="1800" b="0" dirty="0"/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Екатеринбург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Ставрополь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Казань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Санкт-Петербург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Чайковский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Сургут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Нижний Новгород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Самара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Волгоград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Ухта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Томск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Махачкала</a:t>
                      </a:r>
                    </a:p>
                    <a:p>
                      <a:pPr marL="0" lvl="0" algn="l">
                        <a:buNone/>
                      </a:pPr>
                      <a:r>
                        <a:rPr lang="ru-RU" sz="1800" b="0" dirty="0" smtClean="0"/>
                        <a:t>Уфа</a:t>
                      </a:r>
                      <a:endParaRPr lang="ru-RU" sz="1800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км 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800" b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243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875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436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431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383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377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195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134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97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95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95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82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21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>
                        <a:buNone/>
                      </a:pPr>
                      <a:r>
                        <a:rPr lang="ru-RU" sz="1800" b="1" dirty="0" smtClean="0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27,5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19,3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9,6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9,5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8,5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8,3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4,3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3,0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2,1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2,1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2,1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1,8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1,0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0,5</a:t>
                      </a:r>
                    </a:p>
                    <a:p>
                      <a:pPr marL="0" lvl="0" algn="ctr">
                        <a:buNone/>
                      </a:pPr>
                      <a:r>
                        <a:rPr lang="ru-RU" sz="1800" b="0" dirty="0" smtClean="0">
                          <a:solidFill>
                            <a:schemeClr val="tx1"/>
                          </a:solidFill>
                        </a:rPr>
                        <a:t>0,4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u="none" strike="noStrike" noProof="0" dirty="0" smtClean="0">
                          <a:solidFill>
                            <a:schemeClr val="tx1"/>
                          </a:solidFill>
                        </a:rPr>
                        <a:t>Участков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45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9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15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6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1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noProof="0" dirty="0" smtClean="0"/>
                        <a:t>1</a:t>
                      </a:r>
                      <a:endParaRPr lang="ru-RU" sz="1800" b="0" u="none" strike="noStrike" noProof="0" dirty="0" smtClean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u="none" strike="noStrike" noProof="0" dirty="0" smtClean="0"/>
                        <a:t>2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9570932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" b="10391"/>
          <a:stretch/>
        </p:blipFill>
        <p:spPr>
          <a:xfrm>
            <a:off x="6307116" y="2348880"/>
            <a:ext cx="5356298" cy="4104456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757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0" y="279555"/>
            <a:ext cx="83693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ТРУДНОДИАГНОСТИРУЕМЫЕ УЧАСТКИ</a:t>
            </a:r>
            <a:endParaRPr lang="ru-RU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8510327"/>
              </p:ext>
            </p:extLst>
          </p:nvPr>
        </p:nvGraphicFramePr>
        <p:xfrm>
          <a:off x="5747731" y="3512492"/>
          <a:ext cx="4392488" cy="333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744438" y="1303346"/>
            <a:ext cx="10922778" cy="400110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kumimoji="1" lang="ru-RU" altLang="en-US" sz="2000" dirty="0">
                <a:solidFill>
                  <a:schemeClr val="bg1"/>
                </a:solidFill>
              </a:rPr>
              <a:t>Общая длина </a:t>
            </a:r>
            <a:r>
              <a:rPr kumimoji="1" lang="en-US" altLang="en-US" sz="2000" dirty="0" smtClean="0">
                <a:solidFill>
                  <a:schemeClr val="bg1"/>
                </a:solidFill>
              </a:rPr>
              <a:t>“</a:t>
            </a:r>
            <a:r>
              <a:rPr kumimoji="1" lang="ru-RU" altLang="en-US" sz="2000" dirty="0" smtClean="0">
                <a:solidFill>
                  <a:schemeClr val="bg1"/>
                </a:solidFill>
              </a:rPr>
              <a:t>сложных участков</a:t>
            </a:r>
            <a:r>
              <a:rPr kumimoji="1" lang="en-US" altLang="en-US" sz="2000" dirty="0" smtClean="0">
                <a:solidFill>
                  <a:schemeClr val="bg1"/>
                </a:solidFill>
              </a:rPr>
              <a:t>”</a:t>
            </a:r>
            <a:r>
              <a:rPr kumimoji="1" lang="ru-RU" altLang="en-US" sz="2000" dirty="0" smtClean="0">
                <a:solidFill>
                  <a:schemeClr val="bg1"/>
                </a:solidFill>
              </a:rPr>
              <a:t> </a:t>
            </a:r>
            <a:r>
              <a:rPr kumimoji="1" lang="ru-RU" altLang="en-US" sz="2000" dirty="0">
                <a:solidFill>
                  <a:schemeClr val="bg1"/>
                </a:solidFill>
              </a:rPr>
              <a:t>составила </a:t>
            </a:r>
            <a:r>
              <a:rPr kumimoji="1" lang="ru-RU" altLang="en-US" sz="2000" dirty="0" smtClean="0">
                <a:solidFill>
                  <a:schemeClr val="bg1"/>
                </a:solidFill>
              </a:rPr>
              <a:t>1</a:t>
            </a:r>
            <a:r>
              <a:rPr kumimoji="1" lang="en-US" altLang="en-US" sz="2000" dirty="0" smtClean="0">
                <a:solidFill>
                  <a:schemeClr val="bg1"/>
                </a:solidFill>
              </a:rPr>
              <a:t> </a:t>
            </a:r>
            <a:r>
              <a:rPr kumimoji="1" lang="ru-RU" altLang="en-US" sz="2000" dirty="0" smtClean="0">
                <a:solidFill>
                  <a:schemeClr val="bg1"/>
                </a:solidFill>
              </a:rPr>
              <a:t>115 </a:t>
            </a:r>
            <a:r>
              <a:rPr kumimoji="1" lang="ru-RU" altLang="en-US" sz="2000" dirty="0">
                <a:solidFill>
                  <a:schemeClr val="bg1"/>
                </a:solidFill>
              </a:rPr>
              <a:t>км (51 участок)</a:t>
            </a: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2481434"/>
              </p:ext>
            </p:extLst>
          </p:nvPr>
        </p:nvGraphicFramePr>
        <p:xfrm>
          <a:off x="5821966" y="3580338"/>
          <a:ext cx="4227522" cy="319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3408" y="4202693"/>
            <a:ext cx="2076375" cy="156966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20" name="Picture 8" descr="IMG_0180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101572" y="4202692"/>
            <a:ext cx="2283212" cy="156966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23714" r="11807" b="17801"/>
          <a:stretch/>
        </p:blipFill>
        <p:spPr>
          <a:xfrm>
            <a:off x="762403" y="4225922"/>
            <a:ext cx="2261891" cy="1536898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/>
          <a:srcRect l="37006" t="24492" r="50000" b="44548"/>
          <a:stretch/>
        </p:blipFill>
        <p:spPr>
          <a:xfrm>
            <a:off x="783572" y="2439469"/>
            <a:ext cx="2240722" cy="153249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3113726" y="2420888"/>
            <a:ext cx="3551360" cy="1569660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kumimoji="1" lang="ru-RU" altLang="en-US" sz="1600" dirty="0" smtClean="0">
                <a:solidFill>
                  <a:schemeClr val="bg1"/>
                </a:solidFill>
              </a:rPr>
              <a:t>Проинспектировано </a:t>
            </a:r>
            <a:r>
              <a:rPr kumimoji="1" lang="ru-RU" altLang="en-US" sz="1600" b="1" dirty="0">
                <a:solidFill>
                  <a:schemeClr val="bg1"/>
                </a:solidFill>
              </a:rPr>
              <a:t>6 участков </a:t>
            </a:r>
            <a:r>
              <a:rPr kumimoji="1" lang="ru-RU" altLang="en-US" sz="1600" dirty="0" smtClean="0">
                <a:solidFill>
                  <a:schemeClr val="bg1"/>
                </a:solidFill>
              </a:rPr>
              <a:t>диаметром </a:t>
            </a:r>
            <a:r>
              <a:rPr kumimoji="1" lang="ru-RU" altLang="en-US" sz="1600" dirty="0">
                <a:solidFill>
                  <a:schemeClr val="bg1"/>
                </a:solidFill>
              </a:rPr>
              <a:t>273 и</a:t>
            </a:r>
            <a:r>
              <a:rPr kumimoji="1" lang="en-US" altLang="en-US" sz="1600" dirty="0">
                <a:solidFill>
                  <a:schemeClr val="bg1"/>
                </a:solidFill>
              </a:rPr>
              <a:t> 377</a:t>
            </a:r>
            <a:r>
              <a:rPr kumimoji="1" lang="ru-RU" altLang="en-US" sz="1600" dirty="0">
                <a:solidFill>
                  <a:schemeClr val="bg1"/>
                </a:solidFill>
              </a:rPr>
              <a:t> мм</a:t>
            </a:r>
            <a:r>
              <a:rPr kumimoji="1" lang="en-US" altLang="en-US" sz="1600" dirty="0" smtClean="0">
                <a:solidFill>
                  <a:schemeClr val="bg1"/>
                </a:solidFill>
              </a:rPr>
              <a:t>,</a:t>
            </a:r>
            <a:r>
              <a:rPr kumimoji="1" lang="ru-RU" altLang="en-US" sz="1600" dirty="0">
                <a:solidFill>
                  <a:schemeClr val="bg1"/>
                </a:solidFill>
              </a:rPr>
              <a:t> </a:t>
            </a:r>
            <a:endParaRPr kumimoji="1" lang="ru-RU" altLang="en-US" sz="1600" dirty="0" smtClean="0">
              <a:solidFill>
                <a:schemeClr val="bg1"/>
              </a:solidFill>
            </a:endParaRPr>
          </a:p>
          <a:p>
            <a:r>
              <a:rPr kumimoji="1" lang="ru-RU" altLang="en-US" sz="1600" dirty="0" smtClean="0">
                <a:solidFill>
                  <a:schemeClr val="bg1"/>
                </a:solidFill>
              </a:rPr>
              <a:t>содержащие</a:t>
            </a:r>
            <a:r>
              <a:rPr kumimoji="1" lang="en-US" altLang="en-US" sz="1600" dirty="0" smtClean="0">
                <a:solidFill>
                  <a:schemeClr val="bg1"/>
                </a:solidFill>
              </a:rPr>
              <a:t>:</a:t>
            </a:r>
            <a:endParaRPr kumimoji="1" lang="ru-RU" altLang="en-US" sz="1600" dirty="0" smtClean="0">
              <a:solidFill>
                <a:schemeClr val="bg1"/>
              </a:solidFill>
            </a:endParaRPr>
          </a:p>
          <a:p>
            <a:r>
              <a:rPr kumimoji="1" lang="ru-RU" altLang="en-US" sz="1600" b="1" dirty="0" smtClean="0">
                <a:solidFill>
                  <a:schemeClr val="bg1"/>
                </a:solidFill>
              </a:rPr>
              <a:t>крановые </a:t>
            </a:r>
            <a:r>
              <a:rPr kumimoji="1" lang="ru-RU" altLang="en-US" sz="1600" b="1" dirty="0">
                <a:solidFill>
                  <a:schemeClr val="bg1"/>
                </a:solidFill>
              </a:rPr>
              <a:t>узлы диаметром большим </a:t>
            </a:r>
          </a:p>
          <a:p>
            <a:r>
              <a:rPr kumimoji="1" lang="ru-RU" altLang="en-US" sz="1600" b="1" dirty="0">
                <a:solidFill>
                  <a:schemeClr val="bg1"/>
                </a:solidFill>
              </a:rPr>
              <a:t>инспектируемого </a:t>
            </a:r>
            <a:r>
              <a:rPr kumimoji="1" lang="ru-RU" altLang="en-US" sz="1600" b="1" dirty="0" smtClean="0">
                <a:solidFill>
                  <a:schemeClr val="bg1"/>
                </a:solidFill>
              </a:rPr>
              <a:t>трубопровода</a:t>
            </a:r>
            <a:endParaRPr kumimoji="1" lang="en-US" altLang="en-US" sz="1600" b="1" dirty="0">
              <a:solidFill>
                <a:schemeClr val="bg1"/>
              </a:solidFill>
            </a:endParaRPr>
          </a:p>
          <a:p>
            <a:endParaRPr kumimoji="1" lang="ru-RU" altLang="en-US" sz="16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97288" y="4202692"/>
            <a:ext cx="3567797" cy="1569660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kumimoji="1" lang="ru-RU" altLang="en-US" sz="1600" dirty="0" smtClean="0">
                <a:solidFill>
                  <a:schemeClr val="bg1"/>
                </a:solidFill>
              </a:rPr>
              <a:t>Проинспектирован </a:t>
            </a:r>
            <a:r>
              <a:rPr kumimoji="1" lang="ru-RU" altLang="en-US" sz="1600" b="1" dirty="0">
                <a:solidFill>
                  <a:schemeClr val="bg1"/>
                </a:solidFill>
              </a:rPr>
              <a:t>21 участок </a:t>
            </a:r>
            <a:r>
              <a:rPr kumimoji="1" lang="ru-RU" altLang="en-US" sz="1600" dirty="0">
                <a:solidFill>
                  <a:schemeClr val="bg1"/>
                </a:solidFill>
              </a:rPr>
              <a:t>трубопроводов диаметром 219</a:t>
            </a:r>
            <a:r>
              <a:rPr kumimoji="1" lang="en-US" altLang="en-US" sz="1600" dirty="0">
                <a:solidFill>
                  <a:schemeClr val="bg1"/>
                </a:solidFill>
              </a:rPr>
              <a:t>, 273, 325, 530, 720, 1220 </a:t>
            </a:r>
            <a:r>
              <a:rPr kumimoji="1" lang="ru-RU" altLang="en-US" sz="1600" dirty="0">
                <a:solidFill>
                  <a:schemeClr val="bg1"/>
                </a:solidFill>
              </a:rPr>
              <a:t>мм, </a:t>
            </a:r>
            <a:endParaRPr kumimoji="1" lang="en-US" altLang="en-US" sz="1600" dirty="0" smtClean="0">
              <a:solidFill>
                <a:schemeClr val="bg1"/>
              </a:solidFill>
            </a:endParaRPr>
          </a:p>
          <a:p>
            <a:r>
              <a:rPr kumimoji="1" lang="ru-RU" altLang="en-US" sz="1600" dirty="0">
                <a:solidFill>
                  <a:schemeClr val="bg1"/>
                </a:solidFill>
              </a:rPr>
              <a:t>содержащие</a:t>
            </a:r>
            <a:r>
              <a:rPr kumimoji="1" lang="en-US" altLang="en-US" sz="1600" dirty="0">
                <a:solidFill>
                  <a:schemeClr val="bg1"/>
                </a:solidFill>
              </a:rPr>
              <a:t>:</a:t>
            </a:r>
            <a:endParaRPr kumimoji="1" lang="ru-RU" altLang="en-US" sz="1600" dirty="0">
              <a:solidFill>
                <a:schemeClr val="bg1"/>
              </a:solidFill>
            </a:endParaRPr>
          </a:p>
          <a:p>
            <a:r>
              <a:rPr kumimoji="1" lang="ru-RU" altLang="en-US" sz="1600" b="1" dirty="0" smtClean="0">
                <a:solidFill>
                  <a:schemeClr val="bg1"/>
                </a:solidFill>
              </a:rPr>
              <a:t>отводы </a:t>
            </a:r>
            <a:r>
              <a:rPr kumimoji="1" lang="ru-RU" altLang="en-US" sz="1600" b="1" dirty="0">
                <a:solidFill>
                  <a:schemeClr val="bg1"/>
                </a:solidFill>
              </a:rPr>
              <a:t>малого радиуса (</a:t>
            </a:r>
            <a:r>
              <a:rPr kumimoji="1" lang="en-US" altLang="en-US" sz="1600" b="1" dirty="0">
                <a:solidFill>
                  <a:schemeClr val="bg1"/>
                </a:solidFill>
              </a:rPr>
              <a:t>R=</a:t>
            </a:r>
            <a:r>
              <a:rPr kumimoji="1" lang="ru-RU" altLang="en-US" sz="1600" b="1" dirty="0">
                <a:solidFill>
                  <a:schemeClr val="bg1"/>
                </a:solidFill>
              </a:rPr>
              <a:t>1</a:t>
            </a:r>
            <a:r>
              <a:rPr kumimoji="1" lang="en-US" altLang="en-US" sz="1600" b="1" dirty="0">
                <a:solidFill>
                  <a:schemeClr val="bg1"/>
                </a:solidFill>
              </a:rPr>
              <a:t>,5D </a:t>
            </a:r>
            <a:r>
              <a:rPr kumimoji="1" lang="ru-RU" altLang="en-US" sz="1600" b="1" dirty="0">
                <a:solidFill>
                  <a:schemeClr val="bg1"/>
                </a:solidFill>
              </a:rPr>
              <a:t>и менее</a:t>
            </a:r>
            <a:r>
              <a:rPr kumimoji="1" lang="ru-RU" altLang="en-US" sz="1600" b="1" dirty="0" smtClean="0">
                <a:solidFill>
                  <a:schemeClr val="bg1"/>
                </a:solidFill>
              </a:rPr>
              <a:t>)</a:t>
            </a:r>
            <a:endParaRPr kumimoji="1" lang="ru-RU" altLang="en-US" sz="1600" b="1" dirty="0">
              <a:solidFill>
                <a:schemeClr val="bg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7083299" y="2402308"/>
            <a:ext cx="4572508" cy="1569660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kumimoji="1" lang="ru-RU" altLang="en-US" sz="1600" dirty="0" smtClean="0">
                <a:solidFill>
                  <a:schemeClr val="bg1"/>
                </a:solidFill>
              </a:rPr>
              <a:t>Проинспектирован</a:t>
            </a:r>
            <a:r>
              <a:rPr kumimoji="1" lang="ru-RU" altLang="en-US" sz="1600" dirty="0">
                <a:solidFill>
                  <a:schemeClr val="bg1"/>
                </a:solidFill>
              </a:rPr>
              <a:t>о</a:t>
            </a:r>
            <a:r>
              <a:rPr kumimoji="1" lang="ru-RU" altLang="en-US" sz="1600" dirty="0" smtClean="0">
                <a:solidFill>
                  <a:schemeClr val="bg1"/>
                </a:solidFill>
              </a:rPr>
              <a:t> </a:t>
            </a:r>
            <a:r>
              <a:rPr kumimoji="1" lang="ru-RU" altLang="en-US" sz="1600" b="1" dirty="0">
                <a:solidFill>
                  <a:schemeClr val="bg1"/>
                </a:solidFill>
              </a:rPr>
              <a:t>26 участков </a:t>
            </a:r>
            <a:endParaRPr kumimoji="1" lang="en-US" altLang="en-US" sz="1600" b="1" dirty="0" smtClean="0">
              <a:solidFill>
                <a:schemeClr val="bg1"/>
              </a:solidFill>
            </a:endParaRPr>
          </a:p>
          <a:p>
            <a:r>
              <a:rPr kumimoji="1" lang="ru-RU" altLang="en-US" sz="1600" dirty="0" smtClean="0">
                <a:solidFill>
                  <a:schemeClr val="bg1"/>
                </a:solidFill>
              </a:rPr>
              <a:t>диаметром </a:t>
            </a:r>
            <a:r>
              <a:rPr kumimoji="1" lang="ru-RU" altLang="en-US" sz="1600" dirty="0">
                <a:solidFill>
                  <a:schemeClr val="bg1"/>
                </a:solidFill>
              </a:rPr>
              <a:t>219</a:t>
            </a:r>
            <a:r>
              <a:rPr kumimoji="1" lang="en-US" altLang="en-US" sz="1600" dirty="0">
                <a:solidFill>
                  <a:schemeClr val="bg1"/>
                </a:solidFill>
              </a:rPr>
              <a:t>, 273, 325, 530, 720, 1020, 1220 </a:t>
            </a:r>
            <a:r>
              <a:rPr kumimoji="1" lang="ru-RU" altLang="en-US" sz="1600" dirty="0">
                <a:solidFill>
                  <a:schemeClr val="bg1"/>
                </a:solidFill>
              </a:rPr>
              <a:t>мм, содержащие</a:t>
            </a:r>
            <a:r>
              <a:rPr kumimoji="1" lang="en-US" altLang="en-US" sz="1600" dirty="0">
                <a:solidFill>
                  <a:schemeClr val="bg1"/>
                </a:solidFill>
              </a:rPr>
              <a:t>:</a:t>
            </a:r>
            <a:endParaRPr kumimoji="1" lang="ru-RU" altLang="en-US" sz="1600" dirty="0">
              <a:solidFill>
                <a:schemeClr val="bg1"/>
              </a:solidFill>
            </a:endParaRPr>
          </a:p>
          <a:p>
            <a:r>
              <a:rPr kumimoji="1" lang="ru-RU" altLang="en-US" sz="1600" b="1" dirty="0" smtClean="0">
                <a:solidFill>
                  <a:schemeClr val="bg1"/>
                </a:solidFill>
              </a:rPr>
              <a:t>врезки </a:t>
            </a:r>
            <a:r>
              <a:rPr kumimoji="1" lang="ru-RU" altLang="en-US" sz="1600" b="1" dirty="0">
                <a:solidFill>
                  <a:schemeClr val="bg1"/>
                </a:solidFill>
              </a:rPr>
              <a:t>с проходом внутрь и глубокие </a:t>
            </a:r>
            <a:r>
              <a:rPr kumimoji="1" lang="ru-RU" altLang="en-US" sz="1600" b="1" dirty="0" smtClean="0">
                <a:solidFill>
                  <a:schemeClr val="bg1"/>
                </a:solidFill>
              </a:rPr>
              <a:t>вмятины</a:t>
            </a:r>
            <a:endParaRPr kumimoji="1" lang="en-US" altLang="en-US" sz="1600" b="1" dirty="0" smtClean="0">
              <a:solidFill>
                <a:schemeClr val="bg1"/>
              </a:solidFill>
            </a:endParaRPr>
          </a:p>
          <a:p>
            <a:endParaRPr kumimoji="1" lang="en-US" altLang="en-US" sz="1600" b="1" dirty="0">
              <a:solidFill>
                <a:schemeClr val="bg1"/>
              </a:solidFill>
            </a:endParaRPr>
          </a:p>
          <a:p>
            <a:endParaRPr kumimoji="1" lang="ru-RU" altLang="en-US" sz="1600" b="1" dirty="0">
              <a:solidFill>
                <a:schemeClr val="bg1"/>
              </a:solidFill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581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0" y="279555"/>
            <a:ext cx="83693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ТРУДНОДИАГНОСТИРУЕМЫЕ УЧАСТКИ</a:t>
            </a:r>
            <a:endParaRPr lang="ru-RU" sz="32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355304"/>
              </p:ext>
            </p:extLst>
          </p:nvPr>
        </p:nvGraphicFramePr>
        <p:xfrm>
          <a:off x="5603715" y="3493354"/>
          <a:ext cx="4392488" cy="333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55750285"/>
              </p:ext>
            </p:extLst>
          </p:nvPr>
        </p:nvGraphicFramePr>
        <p:xfrm>
          <a:off x="5677950" y="3561200"/>
          <a:ext cx="4227522" cy="3193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52796" y="1172278"/>
            <a:ext cx="11162662" cy="707886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kumimoji="1" lang="ru-RU" altLang="en-US" sz="2000" dirty="0" smtClean="0">
                <a:solidFill>
                  <a:schemeClr val="bg1"/>
                </a:solidFill>
              </a:rPr>
              <a:t>Трудоемкость диагностики </a:t>
            </a:r>
            <a:r>
              <a:rPr kumimoji="1" lang="en-US" altLang="en-US" sz="2000" dirty="0" smtClean="0">
                <a:solidFill>
                  <a:schemeClr val="bg1"/>
                </a:solidFill>
              </a:rPr>
              <a:t>“</a:t>
            </a:r>
            <a:r>
              <a:rPr kumimoji="1" lang="ru-RU" altLang="en-US" sz="2000" dirty="0" smtClean="0">
                <a:solidFill>
                  <a:schemeClr val="bg1"/>
                </a:solidFill>
              </a:rPr>
              <a:t>сложных участков</a:t>
            </a:r>
            <a:r>
              <a:rPr kumimoji="1" lang="en-US" altLang="en-US" sz="2000" dirty="0" smtClean="0">
                <a:solidFill>
                  <a:schemeClr val="bg1"/>
                </a:solidFill>
              </a:rPr>
              <a:t>”</a:t>
            </a:r>
            <a:r>
              <a:rPr kumimoji="1" lang="ru-RU" altLang="en-US" sz="2000" dirty="0" smtClean="0">
                <a:solidFill>
                  <a:schemeClr val="bg1"/>
                </a:solidFill>
              </a:rPr>
              <a:t> в </a:t>
            </a:r>
            <a:r>
              <a:rPr kumimoji="1" lang="ru-RU" altLang="en-US" sz="2000" dirty="0" smtClean="0">
                <a:solidFill>
                  <a:schemeClr val="bg1"/>
                </a:solidFill>
              </a:rPr>
              <a:t>2.</a:t>
            </a:r>
            <a:r>
              <a:rPr kumimoji="1" lang="en-US" altLang="en-US" sz="2000" dirty="0" smtClean="0">
                <a:solidFill>
                  <a:schemeClr val="bg1"/>
                </a:solidFill>
              </a:rPr>
              <a:t>5</a:t>
            </a:r>
            <a:r>
              <a:rPr kumimoji="1" lang="ru-RU" altLang="en-US" sz="2000" dirty="0" smtClean="0">
                <a:solidFill>
                  <a:schemeClr val="bg1"/>
                </a:solidFill>
              </a:rPr>
              <a:t>-</a:t>
            </a:r>
            <a:r>
              <a:rPr kumimoji="1" lang="en-US" altLang="en-US" sz="2000" dirty="0" smtClean="0">
                <a:solidFill>
                  <a:schemeClr val="bg1"/>
                </a:solidFill>
              </a:rPr>
              <a:t>3</a:t>
            </a:r>
            <a:r>
              <a:rPr kumimoji="1" lang="ru-RU" altLang="en-US" sz="2000" dirty="0" smtClean="0">
                <a:solidFill>
                  <a:schemeClr val="bg1"/>
                </a:solidFill>
              </a:rPr>
              <a:t> </a:t>
            </a:r>
            <a:r>
              <a:rPr kumimoji="1" lang="ru-RU" altLang="en-US" sz="2000" dirty="0" smtClean="0">
                <a:solidFill>
                  <a:schemeClr val="bg1"/>
                </a:solidFill>
              </a:rPr>
              <a:t>раза </a:t>
            </a:r>
          </a:p>
          <a:p>
            <a:r>
              <a:rPr kumimoji="1" lang="ru-RU" altLang="en-US" sz="2000" dirty="0" smtClean="0">
                <a:solidFill>
                  <a:schemeClr val="bg1"/>
                </a:solidFill>
              </a:rPr>
              <a:t>выше трудоемкости диагностики стандартных участков</a:t>
            </a:r>
            <a:endParaRPr kumimoji="1" lang="ru-RU" altLang="en-US" sz="2000" dirty="0">
              <a:solidFill>
                <a:schemeClr val="bg1"/>
              </a:solidFill>
            </a:endParaRPr>
          </a:p>
        </p:txBody>
      </p:sp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476651"/>
              </p:ext>
            </p:extLst>
          </p:nvPr>
        </p:nvGraphicFramePr>
        <p:xfrm>
          <a:off x="227348" y="3140968"/>
          <a:ext cx="4561052" cy="28295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5" name="Диаграмма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5382579"/>
              </p:ext>
            </p:extLst>
          </p:nvPr>
        </p:nvGraphicFramePr>
        <p:xfrm>
          <a:off x="0" y="263691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6" name="Диаграмма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0985862"/>
              </p:ext>
            </p:extLst>
          </p:nvPr>
        </p:nvGraphicFramePr>
        <p:xfrm>
          <a:off x="14712" y="2798078"/>
          <a:ext cx="5121508" cy="3338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0889266"/>
              </p:ext>
            </p:extLst>
          </p:nvPr>
        </p:nvGraphicFramePr>
        <p:xfrm>
          <a:off x="3236111" y="2753378"/>
          <a:ext cx="5670584" cy="34553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2085270"/>
              </p:ext>
            </p:extLst>
          </p:nvPr>
        </p:nvGraphicFramePr>
        <p:xfrm>
          <a:off x="7460085" y="2792186"/>
          <a:ext cx="5211563" cy="3441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9" name="Прямоугольник 28"/>
          <p:cNvSpPr/>
          <p:nvPr/>
        </p:nvSpPr>
        <p:spPr>
          <a:xfrm>
            <a:off x="752796" y="2116263"/>
            <a:ext cx="3146960" cy="646331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lvl="1">
              <a:buClr>
                <a:schemeClr val="tx1"/>
              </a:buClr>
              <a:defRPr/>
            </a:pPr>
            <a:r>
              <a:rPr lang="ru-RU" b="1" dirty="0" smtClean="0">
                <a:solidFill>
                  <a:schemeClr val="bg1"/>
                </a:solidFill>
              </a:rPr>
              <a:t>Длина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ru-RU" b="1" dirty="0" smtClean="0">
                <a:solidFill>
                  <a:schemeClr val="bg1"/>
                </a:solidFill>
              </a:rPr>
              <a:t>сложных</a:t>
            </a:r>
            <a:r>
              <a:rPr lang="en-US" b="1" dirty="0" smtClean="0">
                <a:solidFill>
                  <a:schemeClr val="bg1"/>
                </a:solidFill>
              </a:rPr>
              <a:t>”</a:t>
            </a:r>
            <a:r>
              <a:rPr lang="ru-RU" b="1" dirty="0" smtClean="0">
                <a:solidFill>
                  <a:schemeClr val="bg1"/>
                </a:solidFill>
              </a:rPr>
              <a:t> и стандартных участков</a:t>
            </a:r>
          </a:p>
        </p:txBody>
      </p:sp>
      <p:sp>
        <p:nvSpPr>
          <p:cNvPr id="32" name="TextBox 36"/>
          <p:cNvSpPr txBox="1"/>
          <p:nvPr/>
        </p:nvSpPr>
        <p:spPr>
          <a:xfrm>
            <a:off x="3899756" y="6394574"/>
            <a:ext cx="51480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</a:pPr>
            <a:r>
              <a:rPr kumimoji="1" lang="en-US" sz="1600" dirty="0" smtClean="0">
                <a:latin typeface="+mj-lt"/>
                <a:ea typeface="+mj-ea"/>
                <a:cs typeface="+mj-cs"/>
              </a:rPr>
              <a:t>“</a:t>
            </a:r>
            <a:r>
              <a:rPr kumimoji="1" lang="ru-RU" sz="1600" dirty="0" smtClean="0">
                <a:latin typeface="+mj-lt"/>
                <a:ea typeface="+mj-ea"/>
                <a:cs typeface="+mj-cs"/>
              </a:rPr>
              <a:t>Сложные участки</a:t>
            </a:r>
            <a:r>
              <a:rPr kumimoji="1" lang="en-US" sz="1600" dirty="0" smtClean="0">
                <a:latin typeface="+mj-lt"/>
                <a:ea typeface="+mj-ea"/>
                <a:cs typeface="+mj-cs"/>
              </a:rPr>
              <a:t>”      </a:t>
            </a:r>
            <a:r>
              <a:rPr kumimoji="1" lang="ru-RU" sz="1600" dirty="0" smtClean="0">
                <a:latin typeface="+mj-lt"/>
                <a:ea typeface="+mj-ea"/>
                <a:cs typeface="+mj-cs"/>
              </a:rPr>
              <a:t>     Стандартные участки</a:t>
            </a:r>
            <a:endParaRPr kumimoji="1" lang="ru-RU" sz="1600" dirty="0">
              <a:latin typeface="+mj-lt"/>
              <a:ea typeface="+mj-ea"/>
              <a:cs typeface="+mj-cs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55740" y="6479750"/>
            <a:ext cx="144016" cy="16043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5927387" y="6479750"/>
            <a:ext cx="144016" cy="160437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4348846" y="2124649"/>
            <a:ext cx="3231917" cy="646331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lvl="1">
              <a:buClr>
                <a:schemeClr val="tx1"/>
              </a:buClr>
              <a:defRPr/>
            </a:pPr>
            <a:r>
              <a:rPr lang="ru-RU" b="1" dirty="0" smtClean="0">
                <a:solidFill>
                  <a:schemeClr val="bg1"/>
                </a:solidFill>
              </a:rPr>
              <a:t>Количество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ru-RU" b="1" dirty="0" smtClean="0">
                <a:solidFill>
                  <a:schemeClr val="bg1"/>
                </a:solidFill>
              </a:rPr>
              <a:t>сложных</a:t>
            </a:r>
            <a:r>
              <a:rPr lang="en-US" b="1" dirty="0" smtClean="0">
                <a:solidFill>
                  <a:schemeClr val="bg1"/>
                </a:solidFill>
              </a:rPr>
              <a:t>”</a:t>
            </a:r>
            <a:r>
              <a:rPr lang="ru-RU" b="1" dirty="0" smtClean="0">
                <a:solidFill>
                  <a:schemeClr val="bg1"/>
                </a:solidFill>
              </a:rPr>
              <a:t> и стандартных участков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8144983" y="2116626"/>
            <a:ext cx="3770475" cy="646331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pPr marL="0" lvl="1">
              <a:buClr>
                <a:schemeClr val="tx1"/>
              </a:buClr>
              <a:defRPr/>
            </a:pPr>
            <a:r>
              <a:rPr lang="ru-RU" b="1" dirty="0" smtClean="0">
                <a:solidFill>
                  <a:schemeClr val="bg1"/>
                </a:solidFill>
              </a:rPr>
              <a:t>Трудоемкость диагностики </a:t>
            </a:r>
            <a:r>
              <a:rPr lang="en-US" b="1" dirty="0" smtClean="0">
                <a:solidFill>
                  <a:schemeClr val="bg1"/>
                </a:solidFill>
              </a:rPr>
              <a:t>“</a:t>
            </a:r>
            <a:r>
              <a:rPr lang="ru-RU" b="1" dirty="0" smtClean="0">
                <a:solidFill>
                  <a:schemeClr val="bg1"/>
                </a:solidFill>
              </a:rPr>
              <a:t>сложных</a:t>
            </a:r>
            <a:r>
              <a:rPr lang="en-US" b="1" dirty="0" smtClean="0">
                <a:solidFill>
                  <a:schemeClr val="bg1"/>
                </a:solidFill>
              </a:rPr>
              <a:t>”</a:t>
            </a:r>
            <a:r>
              <a:rPr lang="ru-RU" b="1" dirty="0" smtClean="0">
                <a:solidFill>
                  <a:schemeClr val="bg1"/>
                </a:solidFill>
              </a:rPr>
              <a:t> и стандартных участков</a:t>
            </a:r>
          </a:p>
        </p:txBody>
      </p:sp>
    </p:spTree>
    <p:extLst>
      <p:ext uri="{BB962C8B-B14F-4D97-AF65-F5344CB8AC3E}">
        <p14:creationId xmlns:p14="http://schemas.microsoft.com/office/powerpoint/2010/main" val="36672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entagon 107"/>
          <p:cNvSpPr/>
          <p:nvPr/>
        </p:nvSpPr>
        <p:spPr>
          <a:xfrm>
            <a:off x="862853" y="4031978"/>
            <a:ext cx="1399470" cy="1136995"/>
          </a:xfrm>
          <a:custGeom>
            <a:avLst/>
            <a:gdLst>
              <a:gd name="connsiteX0" fmla="*/ 0 w 1399470"/>
              <a:gd name="connsiteY0" fmla="*/ 0 h 1368152"/>
              <a:gd name="connsiteX1" fmla="*/ 648108 w 1399470"/>
              <a:gd name="connsiteY1" fmla="*/ 0 h 1368152"/>
              <a:gd name="connsiteX2" fmla="*/ 1399470 w 1399470"/>
              <a:gd name="connsiteY2" fmla="*/ 684076 h 1368152"/>
              <a:gd name="connsiteX3" fmla="*/ 648108 w 1399470"/>
              <a:gd name="connsiteY3" fmla="*/ 1368152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  <a:gd name="connsiteX0" fmla="*/ 0 w 1399470"/>
              <a:gd name="connsiteY0" fmla="*/ 0 h 1368152"/>
              <a:gd name="connsiteX1" fmla="*/ 648108 w 1399470"/>
              <a:gd name="connsiteY1" fmla="*/ 0 h 1368152"/>
              <a:gd name="connsiteX2" fmla="*/ 1399470 w 1399470"/>
              <a:gd name="connsiteY2" fmla="*/ 684076 h 1368152"/>
              <a:gd name="connsiteX3" fmla="*/ 810668 w 1399470"/>
              <a:gd name="connsiteY3" fmla="*/ 1354606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  <a:gd name="connsiteX0" fmla="*/ 0 w 1399470"/>
              <a:gd name="connsiteY0" fmla="*/ 0 h 1368152"/>
              <a:gd name="connsiteX1" fmla="*/ 803895 w 1399470"/>
              <a:gd name="connsiteY1" fmla="*/ 6774 h 1368152"/>
              <a:gd name="connsiteX2" fmla="*/ 1399470 w 1399470"/>
              <a:gd name="connsiteY2" fmla="*/ 684076 h 1368152"/>
              <a:gd name="connsiteX3" fmla="*/ 810668 w 1399470"/>
              <a:gd name="connsiteY3" fmla="*/ 1354606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9470" h="1368152">
                <a:moveTo>
                  <a:pt x="0" y="0"/>
                </a:moveTo>
                <a:lnTo>
                  <a:pt x="803895" y="6774"/>
                </a:lnTo>
                <a:lnTo>
                  <a:pt x="1399470" y="684076"/>
                </a:lnTo>
                <a:lnTo>
                  <a:pt x="810668" y="1354606"/>
                </a:lnTo>
                <a:lnTo>
                  <a:pt x="0" y="136815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ko-KR" sz="2800" dirty="0" smtClean="0"/>
              <a:t>3</a:t>
            </a:r>
            <a:endParaRPr lang="ko-KR" altLang="en-US" sz="2800" dirty="0"/>
          </a:p>
        </p:txBody>
      </p:sp>
      <p:sp>
        <p:nvSpPr>
          <p:cNvPr id="20" name="Rectangle 2"/>
          <p:cNvSpPr/>
          <p:nvPr/>
        </p:nvSpPr>
        <p:spPr>
          <a:xfrm>
            <a:off x="1962575" y="4031979"/>
            <a:ext cx="9973108" cy="1136995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ru-RU" dirty="0">
              <a:solidFill>
                <a:schemeClr val="tx1"/>
              </a:solidFill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766763" y="224644"/>
            <a:ext cx="8370676" cy="720080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ru-RU" sz="3200" b="1" dirty="0" smtClean="0">
                <a:solidFill>
                  <a:schemeClr val="bg1"/>
                </a:solidFill>
                <a:cs typeface="Arial" panose="020B0604020202020204" pitchFamily="34" charset="0"/>
              </a:rPr>
              <a:t>ВЫВОДЫ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7" name="Pentagon 107"/>
          <p:cNvSpPr/>
          <p:nvPr/>
        </p:nvSpPr>
        <p:spPr>
          <a:xfrm>
            <a:off x="838771" y="1355901"/>
            <a:ext cx="1399470" cy="1136995"/>
          </a:xfrm>
          <a:custGeom>
            <a:avLst/>
            <a:gdLst>
              <a:gd name="connsiteX0" fmla="*/ 0 w 1399470"/>
              <a:gd name="connsiteY0" fmla="*/ 0 h 1368152"/>
              <a:gd name="connsiteX1" fmla="*/ 648108 w 1399470"/>
              <a:gd name="connsiteY1" fmla="*/ 0 h 1368152"/>
              <a:gd name="connsiteX2" fmla="*/ 1399470 w 1399470"/>
              <a:gd name="connsiteY2" fmla="*/ 684076 h 1368152"/>
              <a:gd name="connsiteX3" fmla="*/ 648108 w 1399470"/>
              <a:gd name="connsiteY3" fmla="*/ 1368152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  <a:gd name="connsiteX0" fmla="*/ 0 w 1399470"/>
              <a:gd name="connsiteY0" fmla="*/ 0 h 1368152"/>
              <a:gd name="connsiteX1" fmla="*/ 648108 w 1399470"/>
              <a:gd name="connsiteY1" fmla="*/ 0 h 1368152"/>
              <a:gd name="connsiteX2" fmla="*/ 1399470 w 1399470"/>
              <a:gd name="connsiteY2" fmla="*/ 684076 h 1368152"/>
              <a:gd name="connsiteX3" fmla="*/ 810668 w 1399470"/>
              <a:gd name="connsiteY3" fmla="*/ 1354606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  <a:gd name="connsiteX0" fmla="*/ 0 w 1399470"/>
              <a:gd name="connsiteY0" fmla="*/ 0 h 1368152"/>
              <a:gd name="connsiteX1" fmla="*/ 803895 w 1399470"/>
              <a:gd name="connsiteY1" fmla="*/ 6774 h 1368152"/>
              <a:gd name="connsiteX2" fmla="*/ 1399470 w 1399470"/>
              <a:gd name="connsiteY2" fmla="*/ 684076 h 1368152"/>
              <a:gd name="connsiteX3" fmla="*/ 810668 w 1399470"/>
              <a:gd name="connsiteY3" fmla="*/ 1354606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9470" h="1368152">
                <a:moveTo>
                  <a:pt x="0" y="0"/>
                </a:moveTo>
                <a:lnTo>
                  <a:pt x="803895" y="6774"/>
                </a:lnTo>
                <a:lnTo>
                  <a:pt x="1399470" y="684076"/>
                </a:lnTo>
                <a:lnTo>
                  <a:pt x="810668" y="1354606"/>
                </a:lnTo>
                <a:lnTo>
                  <a:pt x="0" y="136815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ko-KR" sz="2800" dirty="0" smtClean="0"/>
              <a:t>1</a:t>
            </a:r>
            <a:endParaRPr lang="ko-KR" altLang="en-US" sz="2800" dirty="0"/>
          </a:p>
        </p:txBody>
      </p:sp>
      <p:sp>
        <p:nvSpPr>
          <p:cNvPr id="8" name="Rectangle 2"/>
          <p:cNvSpPr/>
          <p:nvPr/>
        </p:nvSpPr>
        <p:spPr>
          <a:xfrm>
            <a:off x="1950209" y="1355901"/>
            <a:ext cx="9973108" cy="1136995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ru-RU" dirty="0">
              <a:solidFill>
                <a:schemeClr val="tx1"/>
              </a:solidFill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750588" y="1483753"/>
            <a:ext cx="9001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pPr algn="just"/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Существующая технология диагностики </a:t>
            </a:r>
            <a:r>
              <a:rPr kumimoji="1" lang="ru-RU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ООО «НПЦ «ВТД» позволяет 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выявлять большинство опасных дефектов </a:t>
            </a:r>
            <a:r>
              <a:rPr lang="ru-RU" b="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поддерживать</a:t>
            </a:r>
            <a:r>
              <a:rPr lang="ru-RU" b="0" dirty="0" smtClean="0">
                <a:solidFill>
                  <a:schemeClr val="bg1"/>
                </a:solidFill>
                <a:latin typeface="+mj-lt"/>
              </a:rPr>
              <a:t> целостность ЛЧ МГ при регулярном 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проведении</a:t>
            </a:r>
            <a:r>
              <a:rPr lang="ru-RU" b="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обследований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2766389" y="4277309"/>
            <a:ext cx="88209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pPr algn="just">
              <a:defRPr/>
            </a:pPr>
            <a:r>
              <a:rPr kumimoji="1" lang="ru-RU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ценка опасности выявленных при ВТД дефектов производится по </a:t>
            </a:r>
            <a:r>
              <a:rPr kumimoji="1" lang="ru-RU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действующей нормативной документации 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ПАО </a:t>
            </a:r>
            <a:r>
              <a:rPr kumimoji="1" lang="ru-RU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«ГАЗПРОМ»</a:t>
            </a:r>
          </a:p>
        </p:txBody>
      </p:sp>
      <p:sp>
        <p:nvSpPr>
          <p:cNvPr id="13" name="Pentagon 107"/>
          <p:cNvSpPr/>
          <p:nvPr/>
        </p:nvSpPr>
        <p:spPr>
          <a:xfrm>
            <a:off x="847198" y="5336743"/>
            <a:ext cx="1399470" cy="1224605"/>
          </a:xfrm>
          <a:custGeom>
            <a:avLst/>
            <a:gdLst>
              <a:gd name="connsiteX0" fmla="*/ 0 w 1399470"/>
              <a:gd name="connsiteY0" fmla="*/ 0 h 1368152"/>
              <a:gd name="connsiteX1" fmla="*/ 648108 w 1399470"/>
              <a:gd name="connsiteY1" fmla="*/ 0 h 1368152"/>
              <a:gd name="connsiteX2" fmla="*/ 1399470 w 1399470"/>
              <a:gd name="connsiteY2" fmla="*/ 684076 h 1368152"/>
              <a:gd name="connsiteX3" fmla="*/ 648108 w 1399470"/>
              <a:gd name="connsiteY3" fmla="*/ 1368152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  <a:gd name="connsiteX0" fmla="*/ 0 w 1399470"/>
              <a:gd name="connsiteY0" fmla="*/ 0 h 1368152"/>
              <a:gd name="connsiteX1" fmla="*/ 648108 w 1399470"/>
              <a:gd name="connsiteY1" fmla="*/ 0 h 1368152"/>
              <a:gd name="connsiteX2" fmla="*/ 1399470 w 1399470"/>
              <a:gd name="connsiteY2" fmla="*/ 684076 h 1368152"/>
              <a:gd name="connsiteX3" fmla="*/ 810668 w 1399470"/>
              <a:gd name="connsiteY3" fmla="*/ 1354606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  <a:gd name="connsiteX0" fmla="*/ 0 w 1399470"/>
              <a:gd name="connsiteY0" fmla="*/ 0 h 1368152"/>
              <a:gd name="connsiteX1" fmla="*/ 803895 w 1399470"/>
              <a:gd name="connsiteY1" fmla="*/ 6774 h 1368152"/>
              <a:gd name="connsiteX2" fmla="*/ 1399470 w 1399470"/>
              <a:gd name="connsiteY2" fmla="*/ 684076 h 1368152"/>
              <a:gd name="connsiteX3" fmla="*/ 810668 w 1399470"/>
              <a:gd name="connsiteY3" fmla="*/ 1354606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9470" h="1368152">
                <a:moveTo>
                  <a:pt x="0" y="0"/>
                </a:moveTo>
                <a:lnTo>
                  <a:pt x="803895" y="6774"/>
                </a:lnTo>
                <a:lnTo>
                  <a:pt x="1399470" y="684076"/>
                </a:lnTo>
                <a:lnTo>
                  <a:pt x="810668" y="1354606"/>
                </a:lnTo>
                <a:lnTo>
                  <a:pt x="0" y="136815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altLang="ko-KR" sz="2800" dirty="0" smtClean="0"/>
              <a:t>4</a:t>
            </a:r>
            <a:endParaRPr lang="ko-KR" altLang="en-US" sz="2800" dirty="0"/>
          </a:p>
        </p:txBody>
      </p:sp>
      <p:sp>
        <p:nvSpPr>
          <p:cNvPr id="14" name="Rectangle 2"/>
          <p:cNvSpPr/>
          <p:nvPr/>
        </p:nvSpPr>
        <p:spPr>
          <a:xfrm>
            <a:off x="1958636" y="5336743"/>
            <a:ext cx="9973108" cy="1224605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ru-RU" dirty="0">
              <a:solidFill>
                <a:schemeClr val="tx1"/>
              </a:solidFill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2761936" y="5625879"/>
            <a:ext cx="875278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pPr algn="just"/>
            <a:r>
              <a:rPr kumimoji="1" lang="ru-RU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ООО «НПЦ «ВТД» модернизирует имеющееся внутритрубное 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оборудование и </a:t>
            </a:r>
            <a:r>
              <a:rPr kumimoji="1" lang="ru-RU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разрабатывает новое 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для возможности диагностики </a:t>
            </a:r>
            <a:r>
              <a:rPr kumimoji="1" lang="en-US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“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сложных участков</a:t>
            </a:r>
            <a:r>
              <a:rPr kumimoji="1" lang="en-US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”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трубопровода</a:t>
            </a:r>
            <a:endParaRPr kumimoji="1" lang="ru-RU" b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16" name="Pentagon 107"/>
          <p:cNvSpPr/>
          <p:nvPr/>
        </p:nvSpPr>
        <p:spPr>
          <a:xfrm>
            <a:off x="845312" y="2696220"/>
            <a:ext cx="1399470" cy="1136995"/>
          </a:xfrm>
          <a:custGeom>
            <a:avLst/>
            <a:gdLst>
              <a:gd name="connsiteX0" fmla="*/ 0 w 1399470"/>
              <a:gd name="connsiteY0" fmla="*/ 0 h 1368152"/>
              <a:gd name="connsiteX1" fmla="*/ 648108 w 1399470"/>
              <a:gd name="connsiteY1" fmla="*/ 0 h 1368152"/>
              <a:gd name="connsiteX2" fmla="*/ 1399470 w 1399470"/>
              <a:gd name="connsiteY2" fmla="*/ 684076 h 1368152"/>
              <a:gd name="connsiteX3" fmla="*/ 648108 w 1399470"/>
              <a:gd name="connsiteY3" fmla="*/ 1368152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  <a:gd name="connsiteX0" fmla="*/ 0 w 1399470"/>
              <a:gd name="connsiteY0" fmla="*/ 0 h 1368152"/>
              <a:gd name="connsiteX1" fmla="*/ 648108 w 1399470"/>
              <a:gd name="connsiteY1" fmla="*/ 0 h 1368152"/>
              <a:gd name="connsiteX2" fmla="*/ 1399470 w 1399470"/>
              <a:gd name="connsiteY2" fmla="*/ 684076 h 1368152"/>
              <a:gd name="connsiteX3" fmla="*/ 810668 w 1399470"/>
              <a:gd name="connsiteY3" fmla="*/ 1354606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  <a:gd name="connsiteX0" fmla="*/ 0 w 1399470"/>
              <a:gd name="connsiteY0" fmla="*/ 0 h 1368152"/>
              <a:gd name="connsiteX1" fmla="*/ 803895 w 1399470"/>
              <a:gd name="connsiteY1" fmla="*/ 6774 h 1368152"/>
              <a:gd name="connsiteX2" fmla="*/ 1399470 w 1399470"/>
              <a:gd name="connsiteY2" fmla="*/ 684076 h 1368152"/>
              <a:gd name="connsiteX3" fmla="*/ 810668 w 1399470"/>
              <a:gd name="connsiteY3" fmla="*/ 1354606 h 1368152"/>
              <a:gd name="connsiteX4" fmla="*/ 0 w 1399470"/>
              <a:gd name="connsiteY4" fmla="*/ 1368152 h 1368152"/>
              <a:gd name="connsiteX5" fmla="*/ 0 w 1399470"/>
              <a:gd name="connsiteY5" fmla="*/ 0 h 1368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9470" h="1368152">
                <a:moveTo>
                  <a:pt x="0" y="0"/>
                </a:moveTo>
                <a:lnTo>
                  <a:pt x="803895" y="6774"/>
                </a:lnTo>
                <a:lnTo>
                  <a:pt x="1399470" y="684076"/>
                </a:lnTo>
                <a:lnTo>
                  <a:pt x="810668" y="1354606"/>
                </a:lnTo>
                <a:lnTo>
                  <a:pt x="0" y="1368152"/>
                </a:lnTo>
                <a:lnTo>
                  <a:pt x="0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dirty="0" smtClean="0"/>
              <a:t>2</a:t>
            </a:r>
            <a:endParaRPr lang="ko-KR" altLang="en-US" sz="2800" dirty="0"/>
          </a:p>
        </p:txBody>
      </p:sp>
      <p:sp>
        <p:nvSpPr>
          <p:cNvPr id="17" name="Rectangle 2"/>
          <p:cNvSpPr/>
          <p:nvPr/>
        </p:nvSpPr>
        <p:spPr>
          <a:xfrm>
            <a:off x="1945034" y="2696221"/>
            <a:ext cx="9973108" cy="1136995"/>
          </a:xfrm>
          <a:custGeom>
            <a:avLst/>
            <a:gdLst/>
            <a:ahLst/>
            <a:cxnLst/>
            <a:rect l="l" t="t" r="r" b="b"/>
            <a:pathLst>
              <a:path w="6460280" h="792000">
                <a:moveTo>
                  <a:pt x="0" y="0"/>
                </a:moveTo>
                <a:lnTo>
                  <a:pt x="6460280" y="0"/>
                </a:lnTo>
                <a:lnTo>
                  <a:pt x="6460280" y="792000"/>
                </a:lnTo>
                <a:lnTo>
                  <a:pt x="0" y="792000"/>
                </a:lnTo>
                <a:lnTo>
                  <a:pt x="396000" y="396000"/>
                </a:lnTo>
                <a:close/>
              </a:path>
            </a:pathLst>
          </a:custGeom>
          <a:solidFill>
            <a:srgbClr val="00B0F0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kumimoji="1" lang="ru-RU" dirty="0">
              <a:solidFill>
                <a:schemeClr val="tx1"/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2761936" y="2939272"/>
            <a:ext cx="9001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defRPr b="1">
                <a:solidFill>
                  <a:srgbClr val="002060"/>
                </a:solidFill>
                <a:latin typeface="Cambria" panose="02040503050406030204" pitchFamily="18" charset="0"/>
              </a:defRPr>
            </a:lvl1pPr>
          </a:lstStyle>
          <a:p>
            <a:pPr algn="just"/>
            <a:r>
              <a:rPr kumimoji="1" lang="ru-RU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ООО «НПЦ «ВТД» совершенствует 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диагностическое оборудование и </a:t>
            </a:r>
            <a:r>
              <a:rPr kumimoji="1" lang="ru-RU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методики  анализа 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данных </a:t>
            </a:r>
            <a:r>
              <a:rPr kumimoji="1" lang="ru-RU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ВТД с целью повышения </a:t>
            </a:r>
            <a:r>
              <a:rPr kumimoji="1" lang="ru-RU" b="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выявляемости</a:t>
            </a:r>
            <a:r>
              <a:rPr kumimoji="1" lang="ru-RU" b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и точности оценки параметров </a:t>
            </a:r>
            <a:r>
              <a:rPr kumimoji="1" lang="ru-RU" b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дефектов</a:t>
            </a:r>
            <a:endParaRPr kumimoji="1" lang="ru-RU" b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869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Windows Navigation Start.wav"/>
          </p:stSnd>
        </p:sndAc>
      </p:transition>
    </mc:Choice>
    <mc:Fallback xmlns="">
      <p:transition>
        <p:sndAc>
          <p:stSnd>
            <p:snd r:embed="rId4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3143672" y="944724"/>
            <a:ext cx="5184576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r>
              <a:rPr lang="ru-RU" sz="3200" b="1" dirty="0" smtClean="0">
                <a:solidFill>
                  <a:srgbClr val="0070C0"/>
                </a:solidFill>
              </a:rPr>
              <a:t>СПАСИБО ЗА ВНИМАНИЕ !</a:t>
            </a:r>
            <a:endParaRPr lang="ru-RU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-1606268" y="298252"/>
            <a:ext cx="1126925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ОБЪЕМЫ РАБОТ ПО ВТД ЗА 2018 ГОД</a:t>
            </a:r>
            <a:endParaRPr lang="ru-RU" sz="32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graphicFrame>
        <p:nvGraphicFramePr>
          <p:cNvPr id="13" name="Диаграмма 12"/>
          <p:cNvGraphicFramePr>
            <a:graphicFrameLocks/>
          </p:cNvGraphicFramePr>
          <p:nvPr>
            <p:extLst/>
          </p:nvPr>
        </p:nvGraphicFramePr>
        <p:xfrm>
          <a:off x="5518605" y="2801243"/>
          <a:ext cx="4392488" cy="3331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9" name="Прямоугольник 38"/>
          <p:cNvSpPr/>
          <p:nvPr/>
        </p:nvSpPr>
        <p:spPr>
          <a:xfrm>
            <a:off x="766083" y="1235807"/>
            <a:ext cx="8102225" cy="400110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kumimoji="1" lang="ru-RU" altLang="en-US" sz="2000" b="1" dirty="0">
                <a:solidFill>
                  <a:schemeClr val="bg1"/>
                </a:solidFill>
              </a:rPr>
              <a:t>Общая длина обследованных газопроводов – </a:t>
            </a:r>
            <a:r>
              <a:rPr kumimoji="1" lang="ru-RU" altLang="en-US" sz="2000" b="1" dirty="0" smtClean="0">
                <a:solidFill>
                  <a:schemeClr val="bg1"/>
                </a:solidFill>
              </a:rPr>
              <a:t>21 861 </a:t>
            </a:r>
            <a:r>
              <a:rPr kumimoji="1" lang="ru-RU" altLang="en-US" sz="2000" b="1" dirty="0">
                <a:solidFill>
                  <a:schemeClr val="bg1"/>
                </a:solidFill>
              </a:rPr>
              <a:t>км (307 участков)</a:t>
            </a:r>
          </a:p>
        </p:txBody>
      </p:sp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1100651838"/>
              </p:ext>
            </p:extLst>
          </p:nvPr>
        </p:nvGraphicFramePr>
        <p:xfrm>
          <a:off x="659396" y="1876909"/>
          <a:ext cx="5470565" cy="4823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375415"/>
              </p:ext>
            </p:extLst>
          </p:nvPr>
        </p:nvGraphicFramePr>
        <p:xfrm>
          <a:off x="811892" y="1776892"/>
          <a:ext cx="4472216" cy="47743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639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5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599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Предприятие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км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Участков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254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Югорск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5 734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26,2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254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Ухта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2 951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13,5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Москва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2 500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Чайковский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2 224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10,2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Санкт-Петербург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1 711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41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Екатеринбург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1 326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Казань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598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Нижний Новгород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Уфа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707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2293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Краснодар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648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45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Сургут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570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276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Ставрополь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5530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Томск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Самара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Волгоград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254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Беларусь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Добыча Ноябрьск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459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Махачкала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9956" y="1882032"/>
            <a:ext cx="5955288" cy="4466467"/>
          </a:xfrm>
          <a:prstGeom prst="rect">
            <a:avLst/>
          </a:prstGeom>
          <a:ln w="25400">
            <a:solidFill>
              <a:srgbClr val="00B0F0"/>
            </a:solidFill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307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"/>
          <p:cNvSpPr txBox="1">
            <a:spLocks/>
          </p:cNvSpPr>
          <p:nvPr/>
        </p:nvSpPr>
        <p:spPr bwMode="auto">
          <a:xfrm>
            <a:off x="-528736" y="274190"/>
            <a:ext cx="1033334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ОЦЕНКА СТЕПЕНИ ОПАСНОСТИ АНОМАЛИЙ</a:t>
            </a:r>
            <a:endParaRPr lang="ru-RU" sz="32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29" name="Стрелка вправо 28"/>
          <p:cNvSpPr/>
          <p:nvPr/>
        </p:nvSpPr>
        <p:spPr>
          <a:xfrm rot="5400000">
            <a:off x="2671646" y="2990858"/>
            <a:ext cx="216024" cy="2880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66763" y="2240868"/>
            <a:ext cx="4373134" cy="694684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solidFill>
                  <a:schemeClr val="bg1"/>
                </a:solidFill>
                <a:ea typeface="Arial" charset="0"/>
                <a:cs typeface="Arial" charset="0"/>
              </a:rPr>
              <a:t>Выявление</a:t>
            </a:r>
            <a:r>
              <a:rPr lang="ru-RU" sz="2000" b="1" dirty="0" smtClean="0">
                <a:ea typeface="Arial" charset="0"/>
                <a:cs typeface="Arial" charset="0"/>
              </a:rPr>
              <a:t> аномалий</a:t>
            </a:r>
            <a:endParaRPr lang="ru-RU" sz="2000" b="1" dirty="0">
              <a:ea typeface="Arial" charset="0"/>
              <a:cs typeface="Arial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82768" y="3385346"/>
            <a:ext cx="4357129" cy="667718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ea typeface="Arial" charset="0"/>
                <a:cs typeface="Arial" charset="0"/>
              </a:rPr>
              <a:t>Идентификация аномалий</a:t>
            </a:r>
            <a:endParaRPr lang="ru-RU" sz="2000" b="1" dirty="0">
              <a:ea typeface="Arial" charset="0"/>
              <a:cs typeface="Arial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66763" y="4615042"/>
            <a:ext cx="4373135" cy="65929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>
                <a:ea typeface="Arial" charset="0"/>
                <a:cs typeface="Arial" charset="0"/>
              </a:rPr>
              <a:t>Определение </a:t>
            </a:r>
            <a:r>
              <a:rPr lang="ru-RU" sz="2000" b="1" dirty="0" smtClean="0">
                <a:ea typeface="Arial" charset="0"/>
                <a:cs typeface="Arial" charset="0"/>
              </a:rPr>
              <a:t>размеров аномали</a:t>
            </a:r>
            <a:r>
              <a:rPr lang="ru-RU" sz="2000" b="1" dirty="0">
                <a:ea typeface="Arial" charset="0"/>
                <a:cs typeface="Arial" charset="0"/>
              </a:rPr>
              <a:t>й</a:t>
            </a:r>
          </a:p>
        </p:txBody>
      </p:sp>
      <p:sp>
        <p:nvSpPr>
          <p:cNvPr id="35" name="Стрелка вправо 34"/>
          <p:cNvSpPr/>
          <p:nvPr/>
        </p:nvSpPr>
        <p:spPr>
          <a:xfrm rot="5400000">
            <a:off x="2671646" y="4159520"/>
            <a:ext cx="216024" cy="2880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6652590" y="3349841"/>
            <a:ext cx="5132041" cy="694684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</a:rPr>
              <a:t>Категория «</a:t>
            </a:r>
            <a:r>
              <a:rPr lang="ru-RU" sz="1600" b="1" dirty="0" smtClean="0">
                <a:solidFill>
                  <a:schemeClr val="bg1"/>
                </a:solidFill>
              </a:rPr>
              <a:t>А»</a:t>
            </a:r>
            <a:r>
              <a:rPr lang="ru-RU" sz="1600" b="1" dirty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</a:rPr>
              <a:t> - </a:t>
            </a:r>
            <a:r>
              <a:rPr lang="ru-RU" sz="1600" dirty="0" smtClean="0">
                <a:solidFill>
                  <a:schemeClr val="bg1"/>
                </a:solidFill>
              </a:rPr>
              <a:t>аномалии</a:t>
            </a:r>
            <a:r>
              <a:rPr lang="ru-RU" sz="1600" dirty="0">
                <a:solidFill>
                  <a:schemeClr val="bg1"/>
                </a:solidFill>
              </a:rPr>
              <a:t>, подлежащие наружному осмотру в кратчайшие сроки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6652591" y="4606616"/>
            <a:ext cx="5132040" cy="667718"/>
          </a:xfrm>
          <a:prstGeom prst="roundRect">
            <a:avLst>
              <a:gd name="adj" fmla="val 50000"/>
            </a:avLst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</a:rPr>
              <a:t>Категория «</a:t>
            </a:r>
            <a:r>
              <a:rPr lang="en-US" sz="1600" b="1" dirty="0">
                <a:solidFill>
                  <a:schemeClr val="bg1"/>
                </a:solidFill>
              </a:rPr>
              <a:t>B</a:t>
            </a:r>
            <a:r>
              <a:rPr lang="ru-RU" sz="1600" b="1" dirty="0" smtClean="0">
                <a:solidFill>
                  <a:schemeClr val="bg1"/>
                </a:solidFill>
              </a:rPr>
              <a:t>» - </a:t>
            </a:r>
            <a:r>
              <a:rPr lang="ru-RU" sz="1600" dirty="0" smtClean="0">
                <a:solidFill>
                  <a:schemeClr val="bg1"/>
                </a:solidFill>
              </a:rPr>
              <a:t>аномалии</a:t>
            </a:r>
            <a:r>
              <a:rPr lang="ru-RU" sz="1600" dirty="0">
                <a:solidFill>
                  <a:schemeClr val="bg1"/>
                </a:solidFill>
              </a:rPr>
              <a:t>,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подлежащие наружному обследованию в рамках плановых мероприятий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6708593" y="5836425"/>
            <a:ext cx="5076038" cy="65929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>
                <a:solidFill>
                  <a:schemeClr val="bg1"/>
                </a:solidFill>
              </a:rPr>
              <a:t>Категория «С</a:t>
            </a:r>
            <a:r>
              <a:rPr lang="ru-RU" sz="1600" b="1" dirty="0" smtClean="0">
                <a:solidFill>
                  <a:schemeClr val="bg1"/>
                </a:solidFill>
              </a:rPr>
              <a:t>» - </a:t>
            </a:r>
            <a:r>
              <a:rPr lang="ru-RU" sz="1600" dirty="0" smtClean="0">
                <a:solidFill>
                  <a:schemeClr val="bg1"/>
                </a:solidFill>
              </a:rPr>
              <a:t>аномалии</a:t>
            </a:r>
            <a:r>
              <a:rPr lang="ru-RU" sz="1600" dirty="0">
                <a:solidFill>
                  <a:schemeClr val="bg1"/>
                </a:solidFill>
              </a:rPr>
              <a:t>,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не подлежащие наружному обследованию.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768466" y="1535514"/>
            <a:ext cx="4319422" cy="400110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</a:rPr>
              <a:t>ОСНОВНЫЕ ЗАДАЧИ ДИАГНОСТИКИ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6708593" y="1529110"/>
            <a:ext cx="5076039" cy="1015663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schemeClr val="bg1"/>
                </a:solidFill>
              </a:rPr>
              <a:t>ОЦЕНКА ОПАСНОСТИ АНОМАЛИЙ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000" dirty="0" smtClean="0">
                <a:solidFill>
                  <a:schemeClr val="bg1"/>
                </a:solidFill>
              </a:rPr>
              <a:t>производится </a:t>
            </a:r>
            <a:r>
              <a:rPr lang="ru-RU" sz="2000" dirty="0">
                <a:solidFill>
                  <a:schemeClr val="bg1"/>
                </a:solidFill>
              </a:rPr>
              <a:t>по действующей нормативной документации </a:t>
            </a:r>
            <a:r>
              <a:rPr lang="ru-RU" sz="2000" dirty="0" smtClean="0">
                <a:solidFill>
                  <a:schemeClr val="bg1"/>
                </a:solidFill>
              </a:rPr>
              <a:t>ПАО </a:t>
            </a:r>
            <a:r>
              <a:rPr lang="ru-RU" sz="2000" dirty="0">
                <a:solidFill>
                  <a:schemeClr val="bg1"/>
                </a:solidFill>
              </a:rPr>
              <a:t>«ГАЗПРОМ</a:t>
            </a:r>
            <a:r>
              <a:rPr lang="ru-RU" sz="2000" dirty="0" smtClean="0">
                <a:solidFill>
                  <a:schemeClr val="bg1"/>
                </a:solidFill>
              </a:rPr>
              <a:t>»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76" name="Скругленный прямоугольник 75"/>
          <p:cNvSpPr/>
          <p:nvPr/>
        </p:nvSpPr>
        <p:spPr>
          <a:xfrm>
            <a:off x="782769" y="5836425"/>
            <a:ext cx="4194649" cy="659292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000" b="1" dirty="0" smtClean="0">
                <a:ea typeface="Arial" charset="0"/>
                <a:cs typeface="Arial" charset="0"/>
              </a:rPr>
              <a:t>Оценка опасности аномалий</a:t>
            </a:r>
            <a:endParaRPr lang="ru-RU" sz="2000" b="1" dirty="0">
              <a:ea typeface="Arial" charset="0"/>
              <a:cs typeface="Arial" charset="0"/>
            </a:endParaRPr>
          </a:p>
        </p:txBody>
      </p:sp>
      <p:sp>
        <p:nvSpPr>
          <p:cNvPr id="77" name="Стрелка вправо 76"/>
          <p:cNvSpPr/>
          <p:nvPr/>
        </p:nvSpPr>
        <p:spPr>
          <a:xfrm rot="5400000">
            <a:off x="2671646" y="5441824"/>
            <a:ext cx="216024" cy="288032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6516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-1606268" y="298252"/>
            <a:ext cx="11269252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ОБЪЕМЫ РАБОТ ПО ВТД ЗА 2018 ГОД</a:t>
            </a:r>
            <a:endParaRPr lang="ru-RU" sz="32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6763" y="1232756"/>
            <a:ext cx="6552728" cy="400110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kumimoji="1" lang="ru-RU" altLang="en-US" sz="2000" b="1" dirty="0" smtClean="0">
                <a:solidFill>
                  <a:schemeClr val="bg1"/>
                </a:solidFill>
              </a:rPr>
              <a:t>Общее количество выявленных </a:t>
            </a:r>
            <a:r>
              <a:rPr kumimoji="1" lang="ru-RU" altLang="en-US" sz="2000" b="1" dirty="0">
                <a:solidFill>
                  <a:schemeClr val="bg1"/>
                </a:solidFill>
              </a:rPr>
              <a:t>дефектов – </a:t>
            </a:r>
            <a:r>
              <a:rPr kumimoji="1" lang="ru-RU" sz="2000" b="1" dirty="0" smtClean="0">
                <a:solidFill>
                  <a:schemeClr val="bg1"/>
                </a:solidFill>
              </a:rPr>
              <a:t>1 053 766</a:t>
            </a:r>
            <a:r>
              <a:rPr kumimoji="1" lang="ru-RU" altLang="en-US" sz="2000" b="1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11" name="Прямоугольник 24"/>
          <p:cNvSpPr>
            <a:spLocks noChangeArrowheads="1"/>
          </p:cNvSpPr>
          <p:nvPr/>
        </p:nvSpPr>
        <p:spPr bwMode="auto">
          <a:xfrm>
            <a:off x="1955540" y="2156038"/>
            <a:ext cx="1908212" cy="800219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rgbClr val="E31D30"/>
                </a:solidFill>
                <a:latin typeface="+mj-lt"/>
                <a:ea typeface="+mj-ea"/>
                <a:cs typeface="+mj-cs"/>
              </a:rPr>
              <a:t>Категория</a:t>
            </a:r>
            <a:r>
              <a:rPr kumimoji="1" lang="en-US" altLang="en-US" sz="1400" b="1" dirty="0">
                <a:solidFill>
                  <a:srgbClr val="E31D30"/>
                </a:solidFill>
                <a:latin typeface="+mj-lt"/>
                <a:ea typeface="+mj-ea"/>
                <a:cs typeface="+mj-cs"/>
              </a:rPr>
              <a:t> ’a’.</a:t>
            </a:r>
            <a:r>
              <a:rPr kumimoji="1" lang="ru-RU" altLang="en-US" sz="1400" b="1" dirty="0">
                <a:solidFill>
                  <a:srgbClr val="E31D30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400" b="1" dirty="0" smtClean="0">
                <a:solidFill>
                  <a:srgbClr val="E31D30"/>
                </a:solidFill>
                <a:latin typeface="+mj-lt"/>
                <a:ea typeface="+mj-ea"/>
                <a:cs typeface="+mj-cs"/>
              </a:rPr>
              <a:t>Опасные</a:t>
            </a:r>
            <a:r>
              <a:rPr kumimoji="1" lang="ru-RU" altLang="en-US" sz="1400" b="1" dirty="0">
                <a:solidFill>
                  <a:srgbClr val="E31D30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400" b="1" dirty="0" smtClean="0">
                <a:solidFill>
                  <a:srgbClr val="E31D30"/>
                </a:solidFill>
                <a:latin typeface="+mj-lt"/>
                <a:ea typeface="+mj-ea"/>
                <a:cs typeface="+mj-cs"/>
              </a:rPr>
              <a:t>дефекты </a:t>
            </a:r>
          </a:p>
          <a:p>
            <a:r>
              <a:rPr kumimoji="1" lang="ru-RU" altLang="en-US" b="1" dirty="0" smtClean="0">
                <a:solidFill>
                  <a:srgbClr val="E31D30"/>
                </a:solidFill>
              </a:rPr>
              <a:t>7 900 </a:t>
            </a:r>
            <a:r>
              <a:rPr kumimoji="1" lang="ru-RU" altLang="en-US" b="1" dirty="0">
                <a:solidFill>
                  <a:srgbClr val="E31D30"/>
                </a:solidFill>
              </a:rPr>
              <a:t>(0,7%)</a:t>
            </a:r>
            <a:endParaRPr kumimoji="1" lang="ru-RU" altLang="en-US" dirty="0">
              <a:solidFill>
                <a:srgbClr val="E31D30"/>
              </a:solidFill>
            </a:endParaRPr>
          </a:p>
        </p:txBody>
      </p:sp>
      <p:sp>
        <p:nvSpPr>
          <p:cNvPr id="12" name="Прямоугольник 24"/>
          <p:cNvSpPr>
            <a:spLocks noChangeArrowheads="1"/>
          </p:cNvSpPr>
          <p:nvPr/>
        </p:nvSpPr>
        <p:spPr bwMode="auto">
          <a:xfrm>
            <a:off x="1955540" y="5517232"/>
            <a:ext cx="3357052" cy="101566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Категория</a:t>
            </a:r>
            <a:r>
              <a:rPr kumimoji="1" lang="en-US" altLang="en-US" sz="1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’c’.</a:t>
            </a:r>
            <a:r>
              <a:rPr kumimoji="1" lang="ru-RU" altLang="en-US" sz="1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 </a:t>
            </a:r>
            <a:endParaRPr kumimoji="1" lang="en-US" altLang="en-US" sz="1400" b="1" dirty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r>
              <a:rPr kumimoji="1" lang="ru-RU" altLang="en-US" sz="1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Прочие дефекты </a:t>
            </a:r>
          </a:p>
          <a:p>
            <a:r>
              <a:rPr kumimoji="1" lang="ru-RU" altLang="en-US" sz="1400" b="1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и аномалии </a:t>
            </a:r>
            <a:endParaRPr kumimoji="1" lang="ru-RU" altLang="en-US" sz="1400" b="1" dirty="0" smtClean="0">
              <a:solidFill>
                <a:srgbClr val="00B0F0"/>
              </a:solidFill>
              <a:latin typeface="+mj-lt"/>
              <a:ea typeface="+mj-ea"/>
              <a:cs typeface="+mj-cs"/>
            </a:endParaRPr>
          </a:p>
          <a:p>
            <a:r>
              <a:rPr kumimoji="1" lang="ru-RU" altLang="en-US" b="1" dirty="0" smtClean="0">
                <a:solidFill>
                  <a:srgbClr val="00B0F0"/>
                </a:solidFill>
              </a:rPr>
              <a:t>990 532 </a:t>
            </a:r>
            <a:r>
              <a:rPr kumimoji="1" lang="ru-RU" altLang="en-US" b="1" dirty="0">
                <a:solidFill>
                  <a:srgbClr val="00B0F0"/>
                </a:solidFill>
              </a:rPr>
              <a:t>(94,0%)</a:t>
            </a:r>
            <a:endParaRPr kumimoji="1" lang="ru-RU" altLang="en-US" dirty="0">
              <a:solidFill>
                <a:srgbClr val="00B0F0"/>
              </a:solidFill>
            </a:endParaRPr>
          </a:p>
        </p:txBody>
      </p:sp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640925"/>
              </p:ext>
            </p:extLst>
          </p:nvPr>
        </p:nvGraphicFramePr>
        <p:xfrm>
          <a:off x="2351584" y="1916832"/>
          <a:ext cx="644471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рямоугольник 24"/>
          <p:cNvSpPr>
            <a:spLocks noChangeArrowheads="1"/>
          </p:cNvSpPr>
          <p:nvPr/>
        </p:nvSpPr>
        <p:spPr bwMode="auto">
          <a:xfrm>
            <a:off x="8040216" y="2129227"/>
            <a:ext cx="2068282" cy="101566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Категория</a:t>
            </a:r>
            <a:r>
              <a:rPr kumimoji="1" lang="en-US" altLang="en-US" sz="14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’b’.</a:t>
            </a:r>
            <a:r>
              <a:rPr kumimoji="1" lang="ru-RU" altLang="en-US" sz="14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 Потенциально опасные </a:t>
            </a:r>
          </a:p>
          <a:p>
            <a:r>
              <a:rPr kumimoji="1" lang="ru-RU" altLang="en-US" sz="1400" b="1" dirty="0">
                <a:solidFill>
                  <a:srgbClr val="00B050"/>
                </a:solidFill>
                <a:latin typeface="+mj-lt"/>
                <a:ea typeface="+mj-ea"/>
                <a:cs typeface="+mj-cs"/>
              </a:rPr>
              <a:t>дефекты </a:t>
            </a:r>
            <a:endParaRPr kumimoji="1" lang="ru-RU" altLang="en-US" sz="1400" b="1" dirty="0" smtClean="0">
              <a:solidFill>
                <a:srgbClr val="00B050"/>
              </a:solidFill>
              <a:latin typeface="+mj-lt"/>
              <a:ea typeface="+mj-ea"/>
              <a:cs typeface="+mj-cs"/>
            </a:endParaRPr>
          </a:p>
          <a:p>
            <a:r>
              <a:rPr kumimoji="1" lang="ru-RU" altLang="en-US" b="1" dirty="0" smtClean="0">
                <a:solidFill>
                  <a:srgbClr val="00B050"/>
                </a:solidFill>
              </a:rPr>
              <a:t>55 334 </a:t>
            </a:r>
            <a:r>
              <a:rPr kumimoji="1" lang="ru-RU" altLang="en-US" b="1" dirty="0">
                <a:solidFill>
                  <a:srgbClr val="00B050"/>
                </a:solidFill>
              </a:rPr>
              <a:t>(5,3%)</a:t>
            </a:r>
            <a:endParaRPr kumimoji="1" lang="ru-RU" altLang="en-US" dirty="0">
              <a:solidFill>
                <a:srgbClr val="00B05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049108" y="5468451"/>
            <a:ext cx="3924436" cy="984885"/>
          </a:xfrm>
          <a:prstGeom prst="rect">
            <a:avLst/>
          </a:prstGeom>
          <a:noFill/>
          <a:ln>
            <a:noFill/>
          </a:ln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ru-RU" altLang="en-US" sz="1600" b="1" dirty="0"/>
              <a:t>Среднее количество дефектов на 100 км</a:t>
            </a:r>
            <a:r>
              <a:rPr kumimoji="1" lang="en-US" altLang="en-US" sz="1600" b="1" dirty="0"/>
              <a:t>:</a:t>
            </a:r>
          </a:p>
          <a:p>
            <a:pPr lvl="1" indent="-368300"/>
            <a:r>
              <a:rPr kumimoji="1" lang="ru-RU" altLang="en-US" sz="1400" b="1" dirty="0" smtClean="0">
                <a:solidFill>
                  <a:srgbClr val="FF0000"/>
                </a:solidFill>
              </a:rPr>
              <a:t>Категория </a:t>
            </a:r>
            <a:r>
              <a:rPr kumimoji="1" lang="ru-RU" altLang="en-US" sz="1400" b="1" dirty="0">
                <a:solidFill>
                  <a:srgbClr val="FF0000"/>
                </a:solidFill>
              </a:rPr>
              <a:t>(</a:t>
            </a:r>
            <a:r>
              <a:rPr kumimoji="1" lang="en-US" altLang="en-US" sz="1400" b="1" dirty="0">
                <a:solidFill>
                  <a:srgbClr val="FF0000"/>
                </a:solidFill>
              </a:rPr>
              <a:t>a) – 31</a:t>
            </a:r>
          </a:p>
          <a:p>
            <a:pPr lvl="1" indent="-368300"/>
            <a:r>
              <a:rPr kumimoji="1" lang="ru-RU" altLang="en-US" sz="1400" b="1" dirty="0">
                <a:solidFill>
                  <a:srgbClr val="009900"/>
                </a:solidFill>
              </a:rPr>
              <a:t>Категория (</a:t>
            </a:r>
            <a:r>
              <a:rPr kumimoji="1" lang="en-US" altLang="en-US" sz="1400" b="1" dirty="0">
                <a:solidFill>
                  <a:srgbClr val="009900"/>
                </a:solidFill>
              </a:rPr>
              <a:t>b) –</a:t>
            </a:r>
            <a:r>
              <a:rPr kumimoji="1" lang="ru-RU" altLang="en-US" sz="1400" b="1" dirty="0">
                <a:solidFill>
                  <a:srgbClr val="009900"/>
                </a:solidFill>
              </a:rPr>
              <a:t> </a:t>
            </a:r>
            <a:r>
              <a:rPr kumimoji="1" lang="en-US" altLang="en-US" sz="1400" b="1" dirty="0">
                <a:solidFill>
                  <a:srgbClr val="009900"/>
                </a:solidFill>
              </a:rPr>
              <a:t>201</a:t>
            </a:r>
            <a:r>
              <a:rPr kumimoji="1" lang="ru-RU" altLang="en-US" sz="1400" b="1" dirty="0">
                <a:solidFill>
                  <a:srgbClr val="009900"/>
                </a:solidFill>
              </a:rPr>
              <a:t> </a:t>
            </a:r>
            <a:endParaRPr kumimoji="1" lang="en-US" altLang="en-US" sz="1400" b="1" dirty="0">
              <a:solidFill>
                <a:srgbClr val="009900"/>
              </a:solidFill>
            </a:endParaRPr>
          </a:p>
          <a:p>
            <a:pPr lvl="1" indent="-368300"/>
            <a:r>
              <a:rPr kumimoji="1" lang="ru-RU" altLang="en-US" sz="1400" b="1" dirty="0">
                <a:solidFill>
                  <a:srgbClr val="00B0F0"/>
                </a:solidFill>
              </a:rPr>
              <a:t>Категория (с) – 3535 </a:t>
            </a:r>
          </a:p>
        </p:txBody>
      </p:sp>
    </p:spTree>
    <p:extLst>
      <p:ext uri="{BB962C8B-B14F-4D97-AF65-F5344CB8AC3E}">
        <p14:creationId xmlns:p14="http://schemas.microsoft.com/office/powerpoint/2010/main" val="265585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3"/>
          <p:cNvSpPr>
            <a:spLocks noGrp="1"/>
          </p:cNvSpPr>
          <p:nvPr>
            <p:ph type="title" idx="4294967295"/>
          </p:nvPr>
        </p:nvSpPr>
        <p:spPr bwMode="auto">
          <a:xfrm>
            <a:off x="-312712" y="275915"/>
            <a:ext cx="1033334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ВЫЯВЛЕННЫЕ ДЕФЕКТЫ ЗА 2017</a:t>
            </a:r>
            <a:r>
              <a:rPr lang="en-US" sz="3200" b="1" dirty="0" smtClean="0">
                <a:solidFill>
                  <a:schemeClr val="bg1"/>
                </a:solidFill>
                <a:ea typeface="+mj-ea"/>
                <a:cs typeface="+mj-cs"/>
              </a:rPr>
              <a:t> -</a:t>
            </a: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 2018 </a:t>
            </a:r>
            <a:r>
              <a:rPr lang="ru-RU" sz="3200" b="1" dirty="0" err="1" smtClean="0">
                <a:solidFill>
                  <a:schemeClr val="bg1"/>
                </a:solidFill>
                <a:ea typeface="+mj-ea"/>
                <a:cs typeface="+mj-cs"/>
              </a:rPr>
              <a:t>г.г</a:t>
            </a: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.</a:t>
            </a:r>
            <a:endParaRPr lang="ru-RU" sz="32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graphicFrame>
        <p:nvGraphicFramePr>
          <p:cNvPr id="29" name="Диаграмма 28"/>
          <p:cNvGraphicFramePr/>
          <p:nvPr>
            <p:extLst>
              <p:ext uri="{D42A27DB-BD31-4B8C-83A1-F6EECF244321}">
                <p14:modId xmlns:p14="http://schemas.microsoft.com/office/powerpoint/2010/main" val="131299144"/>
              </p:ext>
            </p:extLst>
          </p:nvPr>
        </p:nvGraphicFramePr>
        <p:xfrm>
          <a:off x="2102346" y="2548000"/>
          <a:ext cx="1692188" cy="1630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981242003"/>
              </p:ext>
            </p:extLst>
          </p:nvPr>
        </p:nvGraphicFramePr>
        <p:xfrm>
          <a:off x="2103759" y="3762342"/>
          <a:ext cx="4202274" cy="1644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711210536"/>
              </p:ext>
            </p:extLst>
          </p:nvPr>
        </p:nvGraphicFramePr>
        <p:xfrm>
          <a:off x="2102346" y="5033498"/>
          <a:ext cx="8306730" cy="15923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Овал 37"/>
          <p:cNvSpPr/>
          <p:nvPr/>
        </p:nvSpPr>
        <p:spPr>
          <a:xfrm>
            <a:off x="845288" y="1820913"/>
            <a:ext cx="360288" cy="36028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845288" y="2194181"/>
            <a:ext cx="360288" cy="36028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1149541" y="1786105"/>
            <a:ext cx="31630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</a:t>
            </a:r>
            <a:r>
              <a:rPr lang="ru-RU" b="1" dirty="0" smtClean="0"/>
              <a:t>878 155 дефектов </a:t>
            </a:r>
            <a:r>
              <a:rPr lang="ru-RU" dirty="0"/>
              <a:t>(</a:t>
            </a:r>
            <a:r>
              <a:rPr lang="ru-RU" dirty="0" smtClean="0"/>
              <a:t>2017 </a:t>
            </a:r>
            <a:r>
              <a:rPr lang="ru-RU" dirty="0"/>
              <a:t>год)</a:t>
            </a:r>
            <a:r>
              <a:rPr lang="en-US" dirty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1149865" y="2203081"/>
            <a:ext cx="333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</a:t>
            </a:r>
            <a:r>
              <a:rPr lang="ru-RU" b="1" dirty="0" smtClean="0"/>
              <a:t>1 053 766 дефектов </a:t>
            </a:r>
            <a:r>
              <a:rPr lang="ru-RU" dirty="0"/>
              <a:t>(</a:t>
            </a:r>
            <a:r>
              <a:rPr lang="ru-RU" dirty="0" smtClean="0"/>
              <a:t>2018 </a:t>
            </a:r>
            <a:r>
              <a:rPr lang="ru-RU" dirty="0"/>
              <a:t>год)</a:t>
            </a:r>
            <a:r>
              <a:rPr lang="en-US" dirty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32" name="TextBox 31"/>
          <p:cNvSpPr txBox="1"/>
          <p:nvPr/>
        </p:nvSpPr>
        <p:spPr>
          <a:xfrm>
            <a:off x="780778" y="3353661"/>
            <a:ext cx="13649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</a:rPr>
              <a:t>Категория (а)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71160" y="5833838"/>
            <a:ext cx="13505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B0F0"/>
                </a:solidFill>
              </a:rPr>
              <a:t>Категория (</a:t>
            </a:r>
            <a:r>
              <a:rPr lang="en-US" sz="1600" b="1" dirty="0">
                <a:solidFill>
                  <a:srgbClr val="00B0F0"/>
                </a:solidFill>
              </a:rPr>
              <a:t>c</a:t>
            </a:r>
            <a:r>
              <a:rPr lang="ru-RU" sz="1600" b="1" dirty="0">
                <a:solidFill>
                  <a:srgbClr val="00B0F0"/>
                </a:solidFill>
              </a:rPr>
              <a:t>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160" y="4575640"/>
            <a:ext cx="1374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</a:rPr>
              <a:t>Категория (</a:t>
            </a:r>
            <a:r>
              <a:rPr lang="en-US" sz="1600" b="1" dirty="0">
                <a:solidFill>
                  <a:srgbClr val="00B050"/>
                </a:solidFill>
              </a:rPr>
              <a:t>b</a:t>
            </a:r>
            <a:r>
              <a:rPr lang="ru-RU" sz="1600" b="1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55534" y="316683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5 151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3400659" y="352687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7 900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5356136" y="4390974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46 883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5963160" y="4715010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55 334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7795691" y="5624402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826 121</a:t>
            </a:r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8940730" y="5939146"/>
            <a:ext cx="939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990 532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805748" y="1183718"/>
            <a:ext cx="4206365" cy="400110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kumimoji="1" lang="ru-RU" altLang="en-US" sz="2000" b="1" dirty="0">
                <a:solidFill>
                  <a:schemeClr val="bg1"/>
                </a:solidFill>
              </a:rPr>
              <a:t>Количество выявленных дефектов: 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5995154" y="1183718"/>
            <a:ext cx="5508612" cy="400110"/>
          </a:xfrm>
          <a:prstGeom prst="rect">
            <a:avLst/>
          </a:prstGeom>
          <a:solidFill>
            <a:srgbClr val="00B0F0"/>
          </a:solidFill>
          <a:effectLst>
            <a:outerShdw blurRad="279400" dist="50800" dir="5400000" sx="87000" sy="87000" algn="ctr" rotWithShape="0">
              <a:srgbClr val="000000">
                <a:alpha val="68000"/>
              </a:srgbClr>
            </a:outerShdw>
          </a:effectLst>
        </p:spPr>
        <p:txBody>
          <a:bodyPr wrap="square" anchor="ctr">
            <a:spAutoFit/>
          </a:bodyPr>
          <a:lstStyle/>
          <a:p>
            <a:r>
              <a:rPr kumimoji="1" lang="ru-RU" altLang="en-US" sz="2000" b="1" dirty="0">
                <a:solidFill>
                  <a:schemeClr val="bg1"/>
                </a:solidFill>
              </a:rPr>
              <a:t>Общая длина обследованных газопроводов: </a:t>
            </a:r>
          </a:p>
        </p:txBody>
      </p:sp>
      <p:sp>
        <p:nvSpPr>
          <p:cNvPr id="51" name="Овал 50"/>
          <p:cNvSpPr/>
          <p:nvPr/>
        </p:nvSpPr>
        <p:spPr>
          <a:xfrm>
            <a:off x="6006662" y="1814444"/>
            <a:ext cx="360288" cy="360288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Овал 51"/>
          <p:cNvSpPr/>
          <p:nvPr/>
        </p:nvSpPr>
        <p:spPr>
          <a:xfrm>
            <a:off x="6006662" y="2187712"/>
            <a:ext cx="360288" cy="360288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TextBox 52"/>
          <p:cNvSpPr txBox="1"/>
          <p:nvPr/>
        </p:nvSpPr>
        <p:spPr>
          <a:xfrm>
            <a:off x="6310916" y="1789882"/>
            <a:ext cx="2350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 </a:t>
            </a:r>
            <a:r>
              <a:rPr lang="ru-RU" b="1" dirty="0" smtClean="0"/>
              <a:t>17 419 км </a:t>
            </a:r>
            <a:r>
              <a:rPr lang="ru-RU" dirty="0"/>
              <a:t>(</a:t>
            </a:r>
            <a:r>
              <a:rPr lang="ru-RU" dirty="0" smtClean="0"/>
              <a:t>2017 </a:t>
            </a:r>
            <a:r>
              <a:rPr lang="ru-RU" dirty="0"/>
              <a:t>год)</a:t>
            </a:r>
            <a:r>
              <a:rPr lang="en-US" dirty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6307532" y="2193937"/>
            <a:ext cx="2366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-</a:t>
            </a:r>
            <a:r>
              <a:rPr lang="ru-RU" b="1" dirty="0"/>
              <a:t> </a:t>
            </a:r>
            <a:r>
              <a:rPr lang="ru-RU" b="1" dirty="0" smtClean="0"/>
              <a:t>21 861 км </a:t>
            </a:r>
            <a:r>
              <a:rPr lang="ru-RU" dirty="0"/>
              <a:t>(</a:t>
            </a:r>
            <a:r>
              <a:rPr lang="ru-RU" dirty="0" smtClean="0"/>
              <a:t>2018 </a:t>
            </a:r>
            <a:r>
              <a:rPr lang="ru-RU" dirty="0"/>
              <a:t>год)</a:t>
            </a:r>
            <a:r>
              <a:rPr lang="en-US" dirty="0"/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066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978309578"/>
              </p:ext>
            </p:extLst>
          </p:nvPr>
        </p:nvGraphicFramePr>
        <p:xfrm>
          <a:off x="2664290" y="1684505"/>
          <a:ext cx="3469801" cy="507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602971"/>
              </p:ext>
            </p:extLst>
          </p:nvPr>
        </p:nvGraphicFramePr>
        <p:xfrm>
          <a:off x="708292" y="1845366"/>
          <a:ext cx="2026078" cy="4735684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260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9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en-US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КОРРОЗИЯ</a:t>
                      </a:r>
                      <a:endParaRPr lang="ru-RU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6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en-US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АНОМАЛИИ </a:t>
                      </a:r>
                      <a:endParaRPr kumimoji="1" lang="ru-RU" altLang="en-US" sz="12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altLang="en-US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КОЛЬЦЕВОГО ШВА</a:t>
                      </a:r>
                      <a:endParaRPr lang="ru-RU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ДЕФЕКТЫ </a:t>
                      </a:r>
                      <a:r>
                        <a:rPr kumimoji="1"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ГЕОМЕТРИИ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6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МЕХАНИЧЕСКИЕ</a:t>
                      </a:r>
                      <a:r>
                        <a:rPr kumimoji="1" lang="ru-RU" sz="1200" b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ПОВРЕЖДЕНИЯ</a:t>
                      </a:r>
                      <a:endParaRPr kumimoji="1" lang="ru-RU" sz="1200" b="1" kern="1200" dirty="0" smtClean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962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АНОМАЛИЯ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ПРОДОЛЬНОГО ШВА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6202">
                <a:tc>
                  <a:txBody>
                    <a:bodyPr/>
                    <a:lstStyle/>
                    <a:p>
                      <a:pPr algn="l"/>
                      <a:r>
                        <a:rPr lang="ru-RU" sz="1200" b="1" dirty="0" smtClean="0"/>
                        <a:t>ТРЕЩИНЫ</a:t>
                      </a:r>
                      <a:r>
                        <a:rPr lang="ru-RU" sz="1200" b="1" baseline="0" dirty="0" smtClean="0"/>
                        <a:t> ОСНОВНОГО МЕТАЛЛА</a:t>
                      </a:r>
                      <a:endParaRPr lang="ru-RU" sz="1200" b="1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6202">
                <a:tc>
                  <a:txBody>
                    <a:bodyPr/>
                    <a:lstStyle/>
                    <a:p>
                      <a:pPr algn="l"/>
                      <a:r>
                        <a:rPr kumimoji="1"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ТРЕЩИНА</a:t>
                      </a:r>
                    </a:p>
                    <a:p>
                      <a:pPr algn="l"/>
                      <a:r>
                        <a:rPr kumimoji="1"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</a:t>
                      </a:r>
                      <a:r>
                        <a:rPr kumimoji="1" lang="ru-RU" sz="1200" b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КОЛЬЦЕВОМ ШВЕ</a:t>
                      </a:r>
                      <a:endParaRPr lang="ru-RU" sz="1200" b="1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6202">
                <a:tc>
                  <a:txBody>
                    <a:bodyPr/>
                    <a:lstStyle/>
                    <a:p>
                      <a:pPr algn="l"/>
                      <a:r>
                        <a:rPr kumimoji="1"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ТРЕЩИНА</a:t>
                      </a:r>
                    </a:p>
                    <a:p>
                      <a:pPr algn="l"/>
                      <a:r>
                        <a:rPr kumimoji="1"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НА</a:t>
                      </a:r>
                      <a:r>
                        <a:rPr kumimoji="1" lang="ru-RU" sz="1200" b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ПРОДОЛЬНОМ ШВЕ</a:t>
                      </a:r>
                      <a:endParaRPr lang="ru-RU" sz="1200" b="1" dirty="0" smtClean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9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200" b="1" kern="120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РАССЛОЕНИЯ</a:t>
                      </a:r>
                      <a:endParaRPr kumimoji="1" lang="ru-RU" sz="12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96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ru-RU" sz="1200" b="1" kern="12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ДРУГИЕ</a:t>
                      </a:r>
                      <a:r>
                        <a:rPr kumimoji="1" lang="ru-RU" sz="1200" b="1" kern="1200" baseline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1" lang="ru-RU" sz="1200" b="1" kern="1200" baseline="0" dirty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ДЕФЕКТЫ</a:t>
                      </a:r>
                      <a:endParaRPr kumimoji="1" lang="ru-RU" sz="1200" b="1" kern="12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5" name="Прямоугольник 84"/>
          <p:cNvSpPr>
            <a:spLocks noChangeArrowheads="1"/>
          </p:cNvSpPr>
          <p:nvPr/>
        </p:nvSpPr>
        <p:spPr bwMode="auto">
          <a:xfrm>
            <a:off x="5853379" y="1824910"/>
            <a:ext cx="854381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72,30%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761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828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47" name="Прямоугольник 46"/>
          <p:cNvSpPr>
            <a:spLocks noChangeArrowheads="1"/>
          </p:cNvSpPr>
          <p:nvPr/>
        </p:nvSpPr>
        <p:spPr bwMode="auto">
          <a:xfrm>
            <a:off x="4949329" y="2317014"/>
            <a:ext cx="854381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9,84%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103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702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55" name="Прямоугольник 54"/>
          <p:cNvSpPr>
            <a:spLocks noChangeArrowheads="1"/>
          </p:cNvSpPr>
          <p:nvPr/>
        </p:nvSpPr>
        <p:spPr bwMode="auto">
          <a:xfrm>
            <a:off x="3442086" y="2771184"/>
            <a:ext cx="854381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3,09%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32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545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56" name="Прямоугольник 55"/>
          <p:cNvSpPr>
            <a:spLocks noChangeArrowheads="1"/>
          </p:cNvSpPr>
          <p:nvPr/>
        </p:nvSpPr>
        <p:spPr bwMode="auto">
          <a:xfrm>
            <a:off x="3314716" y="3253522"/>
            <a:ext cx="854381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2,45%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25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909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57" name="Прямоугольник 56"/>
          <p:cNvSpPr>
            <a:spLocks noChangeArrowheads="1"/>
          </p:cNvSpPr>
          <p:nvPr/>
        </p:nvSpPr>
        <p:spPr bwMode="auto">
          <a:xfrm>
            <a:off x="2881274" y="3734510"/>
            <a:ext cx="854381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0,58%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6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146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58" name="Прямоугольник 57"/>
          <p:cNvSpPr>
            <a:spLocks noChangeArrowheads="1"/>
          </p:cNvSpPr>
          <p:nvPr/>
        </p:nvSpPr>
        <p:spPr bwMode="auto">
          <a:xfrm>
            <a:off x="2818532" y="4215498"/>
            <a:ext cx="854381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0,31%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3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227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59" name="Прямоугольник 58"/>
          <p:cNvSpPr>
            <a:spLocks noChangeArrowheads="1"/>
          </p:cNvSpPr>
          <p:nvPr/>
        </p:nvSpPr>
        <p:spPr bwMode="auto">
          <a:xfrm>
            <a:off x="2781063" y="4672496"/>
            <a:ext cx="854381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0,05%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(523)</a:t>
            </a:r>
          </a:p>
        </p:txBody>
      </p:sp>
      <p:sp>
        <p:nvSpPr>
          <p:cNvPr id="60" name="Прямоугольник 59"/>
          <p:cNvSpPr>
            <a:spLocks noChangeArrowheads="1"/>
          </p:cNvSpPr>
          <p:nvPr/>
        </p:nvSpPr>
        <p:spPr bwMode="auto">
          <a:xfrm>
            <a:off x="2758615" y="5176893"/>
            <a:ext cx="854381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0,04%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(414)</a:t>
            </a:r>
          </a:p>
        </p:txBody>
      </p:sp>
      <p:sp>
        <p:nvSpPr>
          <p:cNvPr id="61" name="Прямоугольник 60"/>
          <p:cNvSpPr>
            <a:spLocks noChangeArrowheads="1"/>
          </p:cNvSpPr>
          <p:nvPr/>
        </p:nvSpPr>
        <p:spPr bwMode="auto">
          <a:xfrm>
            <a:off x="2762029" y="5644945"/>
            <a:ext cx="854381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0,01%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(85)</a:t>
            </a:r>
          </a:p>
        </p:txBody>
      </p:sp>
      <p:sp>
        <p:nvSpPr>
          <p:cNvPr id="62" name="Прямоугольник 61"/>
          <p:cNvSpPr>
            <a:spLocks noChangeArrowheads="1"/>
          </p:cNvSpPr>
          <p:nvPr/>
        </p:nvSpPr>
        <p:spPr bwMode="auto">
          <a:xfrm>
            <a:off x="5264412" y="6112997"/>
            <a:ext cx="854381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11,33%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119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387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8" name="Волна 7"/>
          <p:cNvSpPr/>
          <p:nvPr/>
        </p:nvSpPr>
        <p:spPr>
          <a:xfrm rot="5400000">
            <a:off x="5344408" y="1927329"/>
            <a:ext cx="460050" cy="255215"/>
          </a:xfrm>
          <a:prstGeom prst="wav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3" name="Диаграмма 62"/>
          <p:cNvGraphicFramePr/>
          <p:nvPr>
            <p:extLst>
              <p:ext uri="{D42A27DB-BD31-4B8C-83A1-F6EECF244321}">
                <p14:modId xmlns:p14="http://schemas.microsoft.com/office/powerpoint/2010/main" val="2080089747"/>
              </p:ext>
            </p:extLst>
          </p:nvPr>
        </p:nvGraphicFramePr>
        <p:xfrm>
          <a:off x="7338669" y="1674927"/>
          <a:ext cx="2923441" cy="50765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6" name="Прямоугольник 65"/>
          <p:cNvSpPr>
            <a:spLocks noChangeArrowheads="1"/>
          </p:cNvSpPr>
          <p:nvPr/>
        </p:nvSpPr>
        <p:spPr bwMode="auto">
          <a:xfrm>
            <a:off x="9940057" y="4184738"/>
            <a:ext cx="796917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22,51%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778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67" name="Прямоугольник 66"/>
          <p:cNvSpPr>
            <a:spLocks noChangeArrowheads="1"/>
          </p:cNvSpPr>
          <p:nvPr/>
        </p:nvSpPr>
        <p:spPr bwMode="auto">
          <a:xfrm>
            <a:off x="8153122" y="4672496"/>
            <a:ext cx="796917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6,62%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(523)</a:t>
            </a:r>
          </a:p>
        </p:txBody>
      </p:sp>
      <p:sp>
        <p:nvSpPr>
          <p:cNvPr id="68" name="Прямоугольник 67"/>
          <p:cNvSpPr>
            <a:spLocks noChangeArrowheads="1"/>
          </p:cNvSpPr>
          <p:nvPr/>
        </p:nvSpPr>
        <p:spPr bwMode="auto">
          <a:xfrm>
            <a:off x="7530344" y="5644025"/>
            <a:ext cx="796917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1,06%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(84)</a:t>
            </a:r>
          </a:p>
        </p:txBody>
      </p:sp>
      <p:sp>
        <p:nvSpPr>
          <p:cNvPr id="69" name="Прямоугольник 68"/>
          <p:cNvSpPr>
            <a:spLocks noChangeArrowheads="1"/>
          </p:cNvSpPr>
          <p:nvPr/>
        </p:nvSpPr>
        <p:spPr bwMode="auto">
          <a:xfrm>
            <a:off x="8000311" y="5158261"/>
            <a:ext cx="796917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5,24%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(414)</a:t>
            </a:r>
          </a:p>
        </p:txBody>
      </p:sp>
      <p:sp>
        <p:nvSpPr>
          <p:cNvPr id="70" name="Прямоугольник 69"/>
          <p:cNvSpPr>
            <a:spLocks noChangeArrowheads="1"/>
          </p:cNvSpPr>
          <p:nvPr/>
        </p:nvSpPr>
        <p:spPr bwMode="auto">
          <a:xfrm>
            <a:off x="7451713" y="6136468"/>
            <a:ext cx="796917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0,41%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(32)</a:t>
            </a:r>
          </a:p>
        </p:txBody>
      </p:sp>
      <p:sp>
        <p:nvSpPr>
          <p:cNvPr id="71" name="Прямоугольник 70"/>
          <p:cNvSpPr>
            <a:spLocks noChangeArrowheads="1"/>
          </p:cNvSpPr>
          <p:nvPr/>
        </p:nvSpPr>
        <p:spPr bwMode="auto">
          <a:xfrm>
            <a:off x="7601853" y="3720767"/>
            <a:ext cx="796917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1,77%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(140)</a:t>
            </a:r>
          </a:p>
        </p:txBody>
      </p:sp>
      <p:sp>
        <p:nvSpPr>
          <p:cNvPr id="72" name="Прямоугольник 71"/>
          <p:cNvSpPr>
            <a:spLocks noChangeArrowheads="1"/>
          </p:cNvSpPr>
          <p:nvPr/>
        </p:nvSpPr>
        <p:spPr bwMode="auto">
          <a:xfrm>
            <a:off x="9338617" y="3234147"/>
            <a:ext cx="796917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17,32%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368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73" name="Прямоугольник 72"/>
          <p:cNvSpPr>
            <a:spLocks noChangeArrowheads="1"/>
          </p:cNvSpPr>
          <p:nvPr/>
        </p:nvSpPr>
        <p:spPr bwMode="auto">
          <a:xfrm>
            <a:off x="9618004" y="2771185"/>
            <a:ext cx="796917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20,10%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588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74" name="Прямоугольник 73"/>
          <p:cNvSpPr>
            <a:spLocks noChangeArrowheads="1"/>
          </p:cNvSpPr>
          <p:nvPr/>
        </p:nvSpPr>
        <p:spPr bwMode="auto">
          <a:xfrm>
            <a:off x="8051107" y="2276798"/>
            <a:ext cx="796917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5,90%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(466)</a:t>
            </a:r>
          </a:p>
        </p:txBody>
      </p:sp>
      <p:sp>
        <p:nvSpPr>
          <p:cNvPr id="75" name="Прямоугольник 74"/>
          <p:cNvSpPr>
            <a:spLocks noChangeArrowheads="1"/>
          </p:cNvSpPr>
          <p:nvPr/>
        </p:nvSpPr>
        <p:spPr bwMode="auto">
          <a:xfrm>
            <a:off x="9497961" y="1792518"/>
            <a:ext cx="796917" cy="492443"/>
          </a:xfrm>
          <a:prstGeom prst="rect">
            <a:avLst/>
          </a:prstGeom>
          <a:noFill/>
          <a:extLst/>
        </p:spPr>
        <p:txBody>
          <a:bodyPr wrap="square">
            <a:spAutoFit/>
          </a:bodyPr>
          <a:lstStyle/>
          <a:p>
            <a:r>
              <a:rPr kumimoji="1" lang="ru-RU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19,08%</a:t>
            </a:r>
          </a:p>
          <a:p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(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1</a:t>
            </a:r>
            <a:r>
              <a:rPr kumimoji="1" lang="en-US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1" lang="ru-RU" altLang="en-U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507</a:t>
            </a:r>
            <a:r>
              <a:rPr kumimoji="1" lang="ru-RU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781062" y="1124745"/>
            <a:ext cx="3810904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kumimoji="1" lang="ru-RU" altLang="en-US" dirty="0">
                <a:solidFill>
                  <a:schemeClr val="bg1"/>
                </a:solidFill>
              </a:rPr>
              <a:t>Общее количество дефектов </a:t>
            </a:r>
            <a:endParaRPr kumimoji="1" lang="ru-RU" altLang="en-US" dirty="0" smtClean="0">
              <a:solidFill>
                <a:schemeClr val="bg1"/>
              </a:solidFill>
            </a:endParaRPr>
          </a:p>
          <a:p>
            <a:r>
              <a:rPr kumimoji="1" lang="ru-RU" altLang="en-US" b="1" dirty="0" smtClean="0">
                <a:solidFill>
                  <a:schemeClr val="bg1"/>
                </a:solidFill>
              </a:rPr>
              <a:t>(1</a:t>
            </a:r>
            <a:r>
              <a:rPr kumimoji="1" lang="en-US" altLang="en-US" b="1" dirty="0" smtClean="0">
                <a:solidFill>
                  <a:schemeClr val="bg1"/>
                </a:solidFill>
              </a:rPr>
              <a:t> </a:t>
            </a:r>
            <a:r>
              <a:rPr kumimoji="1" lang="ru-RU" altLang="en-US" b="1" dirty="0" smtClean="0">
                <a:solidFill>
                  <a:schemeClr val="bg1"/>
                </a:solidFill>
              </a:rPr>
              <a:t>053</a:t>
            </a:r>
            <a:r>
              <a:rPr kumimoji="1" lang="en-US" altLang="en-US" b="1" dirty="0" smtClean="0">
                <a:solidFill>
                  <a:schemeClr val="bg1"/>
                </a:solidFill>
              </a:rPr>
              <a:t> </a:t>
            </a:r>
            <a:r>
              <a:rPr kumimoji="1" lang="ru-RU" altLang="en-US" b="1" dirty="0" smtClean="0">
                <a:solidFill>
                  <a:schemeClr val="bg1"/>
                </a:solidFill>
              </a:rPr>
              <a:t>766 </a:t>
            </a:r>
            <a:r>
              <a:rPr kumimoji="1" lang="ru-RU" altLang="en-US" b="1" dirty="0">
                <a:solidFill>
                  <a:schemeClr val="bg1"/>
                </a:solidFill>
              </a:rPr>
              <a:t>шт.; 100%)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451712" y="1124745"/>
            <a:ext cx="367240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kumimoji="1" lang="ru-RU" altLang="en-US" dirty="0">
                <a:solidFill>
                  <a:schemeClr val="bg1"/>
                </a:solidFill>
              </a:rPr>
              <a:t>Количество дефектов категории опасности (</a:t>
            </a:r>
            <a:r>
              <a:rPr kumimoji="1" lang="en-US" altLang="en-US" dirty="0">
                <a:solidFill>
                  <a:schemeClr val="bg1"/>
                </a:solidFill>
              </a:rPr>
              <a:t>a) </a:t>
            </a:r>
            <a:r>
              <a:rPr kumimoji="1" lang="ru-RU" altLang="en-US" b="1" dirty="0">
                <a:solidFill>
                  <a:schemeClr val="bg1"/>
                </a:solidFill>
              </a:rPr>
              <a:t>(</a:t>
            </a:r>
            <a:r>
              <a:rPr kumimoji="1" lang="ru-RU" altLang="en-US" b="1" dirty="0" smtClean="0">
                <a:solidFill>
                  <a:schemeClr val="bg1"/>
                </a:solidFill>
              </a:rPr>
              <a:t>7</a:t>
            </a:r>
            <a:r>
              <a:rPr kumimoji="1" lang="en-US" altLang="en-US" b="1" dirty="0" smtClean="0">
                <a:solidFill>
                  <a:schemeClr val="bg1"/>
                </a:solidFill>
              </a:rPr>
              <a:t> </a:t>
            </a:r>
            <a:r>
              <a:rPr kumimoji="1" lang="ru-RU" altLang="en-US" b="1" dirty="0" smtClean="0">
                <a:solidFill>
                  <a:schemeClr val="bg1"/>
                </a:solidFill>
              </a:rPr>
              <a:t>900 </a:t>
            </a:r>
            <a:r>
              <a:rPr kumimoji="1" lang="ru-RU" altLang="en-US" b="1" dirty="0">
                <a:solidFill>
                  <a:schemeClr val="bg1"/>
                </a:solidFill>
              </a:rPr>
              <a:t>шт.; 0,7%)</a:t>
            </a:r>
            <a:endParaRPr lang="ru-RU" b="1" dirty="0"/>
          </a:p>
        </p:txBody>
      </p:sp>
      <p:sp>
        <p:nvSpPr>
          <p:cNvPr id="31" name="Title 3"/>
          <p:cNvSpPr txBox="1">
            <a:spLocks/>
          </p:cNvSpPr>
          <p:nvPr/>
        </p:nvSpPr>
        <p:spPr bwMode="auto">
          <a:xfrm>
            <a:off x="-1114606" y="269712"/>
            <a:ext cx="10333347" cy="71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kern="1200">
                <a:solidFill>
                  <a:schemeClr val="tx1"/>
                </a:solidFill>
                <a:latin typeface="+mj-lt"/>
                <a:ea typeface="Arial" charset="0"/>
                <a:cs typeface="Arial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1"/>
                </a:solidFill>
                <a:latin typeface="Calibri" pitchFamily="34" charset="0"/>
                <a:ea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ru-RU" sz="3200" b="1" dirty="0" smtClean="0">
                <a:solidFill>
                  <a:schemeClr val="bg1"/>
                </a:solidFill>
                <a:ea typeface="+mj-ea"/>
                <a:cs typeface="+mj-cs"/>
              </a:rPr>
              <a:t>ВЫЯВЛЕННЫЕ ДЕФЕКТЫ ЗА 2018 ГОД</a:t>
            </a:r>
            <a:endParaRPr lang="ru-RU" sz="3200" b="1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93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-1320824" y="141641"/>
            <a:ext cx="10629499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ВЫЯВЛЕННЫЕ ТРЕЩИНЫ В 2018 ГОДУ</a:t>
            </a:r>
            <a:endParaRPr lang="ru-RU" altLang="en-US" sz="3200" dirty="0">
              <a:solidFill>
                <a:schemeClr val="bg1"/>
              </a:solidFill>
            </a:endParaRPr>
          </a:p>
        </p:txBody>
      </p:sp>
      <p:grpSp>
        <p:nvGrpSpPr>
          <p:cNvPr id="32" name="Группа 31"/>
          <p:cNvGrpSpPr/>
          <p:nvPr/>
        </p:nvGrpSpPr>
        <p:grpSpPr>
          <a:xfrm>
            <a:off x="766763" y="4173712"/>
            <a:ext cx="4245937" cy="644259"/>
            <a:chOff x="-75195" y="3624202"/>
            <a:chExt cx="4245937" cy="644259"/>
          </a:xfrm>
        </p:grpSpPr>
        <p:sp>
          <p:nvSpPr>
            <p:cNvPr id="24" name="TextBox 23"/>
            <p:cNvSpPr txBox="1"/>
            <p:nvPr/>
          </p:nvSpPr>
          <p:spPr>
            <a:xfrm>
              <a:off x="2887264" y="3624202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ru-RU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75195" y="3899129"/>
              <a:ext cx="42459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Трещина на продольном шве  </a:t>
              </a:r>
              <a:r>
                <a:rPr lang="ru-RU" dirty="0" smtClean="0"/>
                <a:t>  </a:t>
              </a:r>
              <a:r>
                <a:rPr lang="ru-RU" b="1" dirty="0" smtClean="0"/>
                <a:t>450</a:t>
              </a:r>
              <a:r>
                <a:rPr lang="en-US" b="1" dirty="0" smtClean="0"/>
                <a:t> </a:t>
              </a:r>
              <a:r>
                <a:rPr lang="ru-RU" dirty="0" err="1" smtClean="0"/>
                <a:t>шт</a:t>
              </a:r>
              <a:endParaRPr lang="ru-RU" b="1" dirty="0"/>
            </a:p>
          </p:txBody>
        </p:sp>
      </p:grpSp>
      <p:sp>
        <p:nvSpPr>
          <p:cNvPr id="116" name="TextBox 115"/>
          <p:cNvSpPr txBox="1"/>
          <p:nvPr/>
        </p:nvSpPr>
        <p:spPr>
          <a:xfrm>
            <a:off x="752828" y="3768504"/>
            <a:ext cx="4164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Трещина на кольцевом шве  </a:t>
            </a:r>
            <a:r>
              <a:rPr lang="ru-RU" dirty="0" smtClean="0"/>
              <a:t>    </a:t>
            </a:r>
            <a:r>
              <a:rPr lang="ru-RU" b="1" dirty="0" smtClean="0"/>
              <a:t>523</a:t>
            </a:r>
            <a:r>
              <a:rPr lang="ru-RU" dirty="0" smtClean="0"/>
              <a:t> </a:t>
            </a:r>
            <a:r>
              <a:rPr lang="ru-RU" dirty="0" err="1" smtClean="0"/>
              <a:t>шт</a:t>
            </a:r>
            <a:endParaRPr lang="ru-RU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8922" y="3068960"/>
            <a:ext cx="3909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Зона продольных трещин  </a:t>
            </a:r>
            <a:r>
              <a:rPr lang="ru-RU" dirty="0" smtClean="0"/>
              <a:t>     </a:t>
            </a:r>
            <a:r>
              <a:rPr lang="ru-RU" b="1" dirty="0" smtClean="0"/>
              <a:t>2</a:t>
            </a:r>
            <a:r>
              <a:rPr lang="en-US" b="1" dirty="0" smtClean="0"/>
              <a:t> </a:t>
            </a:r>
            <a:r>
              <a:rPr lang="ru-RU" b="1" dirty="0" smtClean="0"/>
              <a:t>908</a:t>
            </a:r>
            <a:r>
              <a:rPr lang="ru-RU" dirty="0" smtClean="0"/>
              <a:t> </a:t>
            </a:r>
            <a:r>
              <a:rPr lang="ru-RU" dirty="0" err="1" smtClean="0"/>
              <a:t>шт</a:t>
            </a:r>
            <a:endParaRPr lang="ru-RU" b="1" dirty="0"/>
          </a:p>
        </p:txBody>
      </p:sp>
      <p:sp>
        <p:nvSpPr>
          <p:cNvPr id="109" name="TextBox 108"/>
          <p:cNvSpPr txBox="1"/>
          <p:nvPr/>
        </p:nvSpPr>
        <p:spPr>
          <a:xfrm>
            <a:off x="766143" y="5148183"/>
            <a:ext cx="4160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Зона поперечных трещин  </a:t>
            </a:r>
            <a:r>
              <a:rPr lang="ru-RU" dirty="0" smtClean="0"/>
              <a:t>        </a:t>
            </a:r>
            <a:r>
              <a:rPr lang="ru-RU" b="1" dirty="0" smtClean="0"/>
              <a:t>283</a:t>
            </a:r>
            <a:r>
              <a:rPr lang="ru-RU" dirty="0" smtClean="0"/>
              <a:t> </a:t>
            </a:r>
            <a:r>
              <a:rPr lang="ru-RU" dirty="0" err="1" smtClean="0"/>
              <a:t>шт</a:t>
            </a:r>
            <a:r>
              <a:rPr lang="en-US" dirty="0" smtClean="0"/>
              <a:t>     </a:t>
            </a:r>
            <a:endParaRPr lang="ru-RU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766763" y="1390064"/>
            <a:ext cx="7272808" cy="1015663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В 2018 </a:t>
            </a:r>
            <a:r>
              <a:rPr lang="ru-RU" sz="2000" dirty="0">
                <a:solidFill>
                  <a:schemeClr val="bg1"/>
                </a:solidFill>
              </a:rPr>
              <a:t>году было выявлено </a:t>
            </a:r>
            <a:r>
              <a:rPr lang="ru-RU" sz="2000" b="1" dirty="0" smtClean="0">
                <a:solidFill>
                  <a:schemeClr val="bg1"/>
                </a:solidFill>
              </a:rPr>
              <a:t>4 164 </a:t>
            </a:r>
            <a:r>
              <a:rPr lang="ru-RU" sz="2000" dirty="0">
                <a:solidFill>
                  <a:schemeClr val="bg1"/>
                </a:solidFill>
              </a:rPr>
              <a:t>трещиноподобных дефекта: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3 227 </a:t>
            </a:r>
            <a:r>
              <a:rPr lang="ru-RU" sz="2000" dirty="0">
                <a:solidFill>
                  <a:schemeClr val="bg1"/>
                </a:solidFill>
              </a:rPr>
              <a:t>(7</a:t>
            </a:r>
            <a:r>
              <a:rPr lang="en-US" sz="2000" dirty="0">
                <a:solidFill>
                  <a:schemeClr val="bg1"/>
                </a:solidFill>
              </a:rPr>
              <a:t>7</a:t>
            </a:r>
            <a:r>
              <a:rPr lang="ru-RU" sz="2000" dirty="0">
                <a:solidFill>
                  <a:schemeClr val="bg1"/>
                </a:solidFill>
              </a:rPr>
              <a:t>%) на основном металле </a:t>
            </a:r>
            <a:r>
              <a:rPr lang="ru-RU" sz="2000" dirty="0" smtClean="0">
                <a:solidFill>
                  <a:schemeClr val="bg1"/>
                </a:solidFill>
              </a:rPr>
              <a:t>трубы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973 </a:t>
            </a:r>
            <a:r>
              <a:rPr lang="ru-RU" sz="2000" dirty="0">
                <a:solidFill>
                  <a:schemeClr val="bg1"/>
                </a:solidFill>
              </a:rPr>
              <a:t>(23</a:t>
            </a:r>
            <a:r>
              <a:rPr lang="ru-RU" sz="2000" dirty="0" smtClean="0">
                <a:solidFill>
                  <a:schemeClr val="bg1"/>
                </a:solidFill>
              </a:rPr>
              <a:t>%) </a:t>
            </a:r>
            <a:r>
              <a:rPr lang="ru-RU" sz="2000" dirty="0">
                <a:solidFill>
                  <a:schemeClr val="bg1"/>
                </a:solidFill>
              </a:rPr>
              <a:t>на швах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7</a:t>
            </a:fld>
            <a:endParaRPr lang="ru-RU" dirty="0"/>
          </a:p>
        </p:txBody>
      </p:sp>
      <p:graphicFrame>
        <p:nvGraphicFramePr>
          <p:cNvPr id="23" name="Диаграмма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79926924"/>
              </p:ext>
            </p:extLst>
          </p:nvPr>
        </p:nvGraphicFramePr>
        <p:xfrm>
          <a:off x="5267908" y="2785954"/>
          <a:ext cx="4572000" cy="3708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9264352" y="3068960"/>
            <a:ext cx="67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70%</a:t>
            </a:r>
            <a:endParaRPr lang="ru-RU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879976" y="5118141"/>
            <a:ext cx="67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7</a:t>
            </a:r>
            <a:r>
              <a:rPr lang="ru-RU" b="1" dirty="0" smtClean="0"/>
              <a:t>%</a:t>
            </a:r>
            <a:endParaRPr lang="ru-RU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128162" y="3765895"/>
            <a:ext cx="67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12%</a:t>
            </a:r>
            <a:endParaRPr lang="ru-RU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5990063" y="4455494"/>
            <a:ext cx="678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11%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299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Windows Navigation Start.wav"/>
          </p:stSnd>
        </p:sndAc>
      </p:transition>
    </mc:Choice>
    <mc:Fallback xmlns="">
      <p:transition>
        <p:sndAc>
          <p:stSnd>
            <p:snd r:embed="rId8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-60684" y="168200"/>
            <a:ext cx="10225136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ВЫЯВЛЕННЫЕ ТРЕЩИНЫ НА ПРОДОЛЬНЫХ ШВАХ</a:t>
            </a:r>
            <a:endParaRPr lang="ru-RU" altLang="en-US" sz="3200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82324" y="1154346"/>
            <a:ext cx="10570259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Трещины на швах </a:t>
            </a:r>
            <a:r>
              <a:rPr lang="ru-RU" b="1" dirty="0" smtClean="0">
                <a:solidFill>
                  <a:schemeClr val="bg1"/>
                </a:solidFill>
              </a:rPr>
              <a:t>бывают </a:t>
            </a:r>
            <a:r>
              <a:rPr lang="ru-RU" b="1" dirty="0">
                <a:solidFill>
                  <a:schemeClr val="bg1"/>
                </a:solidFill>
              </a:rPr>
              <a:t>внутренними и наружными, могут располагаться вдоль и поперек шва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766763" y="1628800"/>
            <a:ext cx="3280928" cy="4984493"/>
            <a:chOff x="6774196" y="1933551"/>
            <a:chExt cx="3280928" cy="4984493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6877179" y="2544489"/>
              <a:ext cx="1907541" cy="4373555"/>
              <a:chOff x="7771702" y="1676290"/>
              <a:chExt cx="820070" cy="4138398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636"/>
              <a:stretch/>
            </p:blipFill>
            <p:spPr>
              <a:xfrm rot="5400000">
                <a:off x="7154029" y="2298615"/>
                <a:ext cx="2060068" cy="815418"/>
              </a:xfrm>
              <a:prstGeom prst="rect">
                <a:avLst/>
              </a:prstGeom>
              <a:ln w="28575">
                <a:solidFill>
                  <a:srgbClr val="00B0F0"/>
                </a:solidFill>
              </a:ln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59" r="15795"/>
              <a:stretch/>
            </p:blipFill>
            <p:spPr>
              <a:xfrm rot="5400000">
                <a:off x="7181747" y="4409315"/>
                <a:ext cx="1995328" cy="815418"/>
              </a:xfrm>
              <a:prstGeom prst="rect">
                <a:avLst/>
              </a:prstGeom>
              <a:ln w="28575">
                <a:solidFill>
                  <a:srgbClr val="00B0F0"/>
                </a:solidFill>
              </a:ln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6774196" y="1933551"/>
              <a:ext cx="3280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Внутренняя трещина </a:t>
              </a:r>
              <a:r>
                <a:rPr lang="ru-RU" sz="1400" b="1" dirty="0" smtClean="0"/>
                <a:t>на </a:t>
              </a:r>
              <a:r>
                <a:rPr lang="ru-RU" sz="1400" b="1" dirty="0"/>
                <a:t>кольцевом шве поперек оси трубы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8004212" y="1628800"/>
            <a:ext cx="3348372" cy="4991794"/>
            <a:chOff x="118406" y="1799831"/>
            <a:chExt cx="3348372" cy="4837238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2350058"/>
              <a:ext cx="3215258" cy="4287011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18406" y="1799831"/>
              <a:ext cx="3269594" cy="50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Наружная трещина </a:t>
              </a:r>
              <a:r>
                <a:rPr lang="ru-RU" sz="1400" b="1" dirty="0" smtClean="0"/>
                <a:t>на кольцевом </a:t>
              </a:r>
              <a:r>
                <a:rPr lang="ru-RU" sz="1400" b="1" dirty="0"/>
                <a:t>шве вдоль оси трубы</a:t>
              </a: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209096" y="1628799"/>
            <a:ext cx="3176657" cy="4984494"/>
            <a:chOff x="3474000" y="1873233"/>
            <a:chExt cx="3176657" cy="447678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4314" y="2383207"/>
              <a:ext cx="2916324" cy="3966812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3474000" y="1873233"/>
              <a:ext cx="3176657" cy="509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Наружная трещина </a:t>
              </a:r>
              <a:r>
                <a:rPr lang="ru-RU" sz="1400" b="1" dirty="0" smtClean="0"/>
                <a:t>на </a:t>
              </a:r>
              <a:r>
                <a:rPr lang="ru-RU" sz="1400" b="1" dirty="0"/>
                <a:t>кольцевом шве поперек оси трубы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5459266" y="2250167"/>
            <a:ext cx="18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41 </a:t>
            </a:r>
            <a:r>
              <a:rPr lang="ru-RU" b="1" dirty="0" err="1" smtClean="0">
                <a:solidFill>
                  <a:schemeClr val="bg1"/>
                </a:solidFill>
              </a:rPr>
              <a:t>шт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(2018 год)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90662" y="2257142"/>
            <a:ext cx="18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23 </a:t>
            </a:r>
            <a:r>
              <a:rPr lang="ru-RU" b="1" dirty="0" err="1" smtClean="0">
                <a:solidFill>
                  <a:schemeClr val="bg1"/>
                </a:solidFill>
              </a:rPr>
              <a:t>шт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(2018 год)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9516380" y="2250167"/>
            <a:ext cx="194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459 </a:t>
            </a:r>
            <a:r>
              <a:rPr lang="ru-RU" b="1" dirty="0" err="1" smtClean="0">
                <a:solidFill>
                  <a:schemeClr val="bg1"/>
                </a:solidFill>
              </a:rPr>
              <a:t>шт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(2018 год)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04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Windows Navigation Start.wav"/>
          </p:stSnd>
        </p:sndAc>
      </p:transition>
    </mc:Choice>
    <mc:Fallback xmlns="">
      <p:transition>
        <p:sndAc>
          <p:stSnd>
            <p:snd r:embed="rId8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-60684" y="168200"/>
            <a:ext cx="10225136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3806097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ВЫЯВЛЕННЫЕ ТРЕЩИНЫ НА КОЛЬЦЕВЫХ ШВАХ</a:t>
            </a:r>
            <a:endParaRPr lang="ru-RU" altLang="en-US" sz="32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6763" y="1215608"/>
            <a:ext cx="10729316" cy="369332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chemeClr val="bg1"/>
                </a:solidFill>
              </a:rPr>
              <a:t>Трещины на швах </a:t>
            </a:r>
            <a:r>
              <a:rPr lang="ru-RU" b="1" dirty="0" smtClean="0">
                <a:solidFill>
                  <a:schemeClr val="bg1"/>
                </a:solidFill>
              </a:rPr>
              <a:t>бывают </a:t>
            </a:r>
            <a:r>
              <a:rPr lang="ru-RU" b="1" dirty="0">
                <a:solidFill>
                  <a:schemeClr val="bg1"/>
                </a:solidFill>
              </a:rPr>
              <a:t>внутренними и наружными, могут располагаться вдоль и поперек шва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61" r="3081"/>
          <a:stretch/>
        </p:blipFill>
        <p:spPr>
          <a:xfrm rot="5400000">
            <a:off x="181869" y="3006427"/>
            <a:ext cx="4195413" cy="2880320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695400" y="1718764"/>
            <a:ext cx="3455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Наружная трещина на продольном шве</a:t>
            </a:r>
          </a:p>
          <a:p>
            <a:r>
              <a:rPr lang="ru-RU" sz="1400" b="1" dirty="0"/>
              <a:t>поперек оси трубы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3"/>
          <a:stretch/>
        </p:blipFill>
        <p:spPr>
          <a:xfrm>
            <a:off x="5051884" y="4324346"/>
            <a:ext cx="3988526" cy="2210449"/>
          </a:xfrm>
          <a:prstGeom prst="rect">
            <a:avLst/>
          </a:prstGeom>
          <a:ln w="28575">
            <a:solidFill>
              <a:srgbClr val="00B0F0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9110634" y="4247593"/>
            <a:ext cx="18722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Внутренняя трещина на продольном шве вдоль оси трубы</a:t>
            </a:r>
          </a:p>
        </p:txBody>
      </p:sp>
      <p:grpSp>
        <p:nvGrpSpPr>
          <p:cNvPr id="30" name="Группа 29"/>
          <p:cNvGrpSpPr/>
          <p:nvPr/>
        </p:nvGrpSpPr>
        <p:grpSpPr>
          <a:xfrm>
            <a:off x="5051884" y="1718707"/>
            <a:ext cx="7020780" cy="2363093"/>
            <a:chOff x="2899473" y="1774834"/>
            <a:chExt cx="7020780" cy="2363093"/>
          </a:xfrm>
        </p:grpSpPr>
        <p:sp>
          <p:nvSpPr>
            <p:cNvPr id="31" name="TextBox 30"/>
            <p:cNvSpPr txBox="1"/>
            <p:nvPr/>
          </p:nvSpPr>
          <p:spPr>
            <a:xfrm>
              <a:off x="7075937" y="1774834"/>
              <a:ext cx="28443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/>
                <a:t>Наружная </a:t>
              </a:r>
              <a:r>
                <a:rPr lang="ru-RU" sz="1400" b="1" dirty="0" smtClean="0"/>
                <a:t>трещина</a:t>
              </a:r>
            </a:p>
            <a:p>
              <a:r>
                <a:rPr lang="ru-RU" sz="1400" b="1" dirty="0" smtClean="0"/>
                <a:t>на </a:t>
              </a:r>
              <a:r>
                <a:rPr lang="ru-RU" sz="1400" b="1" dirty="0"/>
                <a:t>продольном шве </a:t>
              </a:r>
              <a:endParaRPr lang="ru-RU" sz="1400" b="1" dirty="0" smtClean="0"/>
            </a:p>
            <a:p>
              <a:r>
                <a:rPr lang="ru-RU" sz="1400" b="1" dirty="0" smtClean="0"/>
                <a:t>вдоль </a:t>
              </a:r>
              <a:r>
                <a:rPr lang="ru-RU" sz="1400" b="1" dirty="0"/>
                <a:t>оси трубы</a:t>
              </a:r>
            </a:p>
          </p:txBody>
        </p: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9473" y="1896388"/>
              <a:ext cx="3984958" cy="2241539"/>
            </a:xfrm>
            <a:prstGeom prst="rect">
              <a:avLst/>
            </a:prstGeom>
            <a:ln w="28575">
              <a:solidFill>
                <a:srgbClr val="00B0F0"/>
              </a:solidFill>
            </a:ln>
          </p:spPr>
        </p:pic>
      </p:grpSp>
      <p:sp>
        <p:nvSpPr>
          <p:cNvPr id="33" name="TextBox 32"/>
          <p:cNvSpPr txBox="1"/>
          <p:nvPr/>
        </p:nvSpPr>
        <p:spPr>
          <a:xfrm>
            <a:off x="7166832" y="3674475"/>
            <a:ext cx="194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139 </a:t>
            </a:r>
            <a:r>
              <a:rPr lang="ru-RU" b="1" dirty="0" err="1" smtClean="0">
                <a:solidFill>
                  <a:schemeClr val="bg1"/>
                </a:solidFill>
              </a:rPr>
              <a:t>шт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(2018 год)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83532" y="6164382"/>
            <a:ext cx="1943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235 </a:t>
            </a:r>
            <a:r>
              <a:rPr lang="ru-RU" b="1" dirty="0" err="1" smtClean="0">
                <a:solidFill>
                  <a:schemeClr val="bg1"/>
                </a:solidFill>
              </a:rPr>
              <a:t>шт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(2018 год)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90570" y="6135345"/>
            <a:ext cx="1826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40 </a:t>
            </a:r>
            <a:r>
              <a:rPr lang="ru-RU" b="1" dirty="0" err="1" smtClean="0">
                <a:solidFill>
                  <a:schemeClr val="bg1"/>
                </a:solidFill>
              </a:rPr>
              <a:t>шт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(2018 год)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7FD4B7-9AB4-4739-A07E-870E8DE1F98A}" type="slidenum">
              <a:rPr lang="en-US" smtClean="0"/>
              <a:pPr>
                <a:defRPr/>
              </a:pPr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65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Windows Navigation Start.wav"/>
          </p:stSnd>
        </p:sndAc>
      </p:transition>
    </mc:Choice>
    <mc:Fallback xmlns="">
      <p:transition>
        <p:sndAc>
          <p:stSnd>
            <p:snd r:embed="rId8" name="Windows Navigation Start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59745</TotalTime>
  <Words>1856</Words>
  <Application>Microsoft Office PowerPoint</Application>
  <PresentationFormat>Широкоэкранный</PresentationFormat>
  <Paragraphs>417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맑은 고딕</vt:lpstr>
      <vt:lpstr>Arial</vt:lpstr>
      <vt:lpstr>Calibri</vt:lpstr>
      <vt:lpstr>Swedbank Sans Bold</vt:lpstr>
      <vt:lpstr>Swedbank Sans Medium</vt:lpstr>
      <vt:lpstr>Office Theme</vt:lpstr>
      <vt:lpstr>Презентация PowerPoint</vt:lpstr>
      <vt:lpstr>ОБЪЕМЫ РАБОТ ПО ВТД ЗА 2018 ГОД</vt:lpstr>
      <vt:lpstr>Презентация PowerPoint</vt:lpstr>
      <vt:lpstr>ОБЪЕМЫ РАБОТ ПО ВТД ЗА 2018 ГОД</vt:lpstr>
      <vt:lpstr>ВЫЯВЛЕННЫЕ ДЕФЕКТЫ ЗА 2017 - 2018 г.г.</vt:lpstr>
      <vt:lpstr>Презентация PowerPoint</vt:lpstr>
      <vt:lpstr>ВЫЯВЛЕННЫЕ ТРЕЩИНЫ В 2018 ГОДУ</vt:lpstr>
      <vt:lpstr>ВЫЯВЛЕННЫЕ ТРЕЩИНЫ НА ПРОДОЛЬНЫХ ШВАХ</vt:lpstr>
      <vt:lpstr>ВЫЯВЛЕННЫЕ ТРЕЩИНЫ НА КОЛЬЦЕВЫХ ШВАХ</vt:lpstr>
      <vt:lpstr>НОВЫЕ ТИПЫ ВЫЯВЛЯЕМЫХ ДЕФЕКТОВ </vt:lpstr>
      <vt:lpstr>УЧАСТКИ С ВРЕМЕННЫМИ КАМЕРАМИ</vt:lpstr>
      <vt:lpstr>ТРУДНОДИАГНОСТИРУЕМЫЕ УЧАСТКИ</vt:lpstr>
      <vt:lpstr>ТРУДНОДИАГНОСТИРУЕМЫЕ УЧАСТКИ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Sony</dc:creator>
  <cp:lastModifiedBy>Шашков Максим Андреевич</cp:lastModifiedBy>
  <cp:revision>1520</cp:revision>
  <cp:lastPrinted>2018-09-25T09:10:18Z</cp:lastPrinted>
  <dcterms:created xsi:type="dcterms:W3CDTF">2012-04-10T02:05:27Z</dcterms:created>
  <dcterms:modified xsi:type="dcterms:W3CDTF">2019-04-24T15:49:15Z</dcterms:modified>
</cp:coreProperties>
</file>