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4" r:id="rId1"/>
    <p:sldMasterId id="2147483796" r:id="rId2"/>
    <p:sldMasterId id="2147483785" r:id="rId3"/>
  </p:sldMasterIdLst>
  <p:notesMasterIdLst>
    <p:notesMasterId r:id="rId13"/>
  </p:notesMasterIdLst>
  <p:handoutMasterIdLst>
    <p:handoutMasterId r:id="rId14"/>
  </p:handoutMasterIdLst>
  <p:sldIdLst>
    <p:sldId id="298" r:id="rId4"/>
    <p:sldId id="309" r:id="rId5"/>
    <p:sldId id="310" r:id="rId6"/>
    <p:sldId id="311" r:id="rId7"/>
    <p:sldId id="314" r:id="rId8"/>
    <p:sldId id="313" r:id="rId9"/>
    <p:sldId id="302" r:id="rId10"/>
    <p:sldId id="308" r:id="rId11"/>
    <p:sldId id="299" r:id="rId12"/>
  </p:sldIdLst>
  <p:sldSz cx="9144000" cy="5143500" type="screen16x9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3" pos="145" userDrawn="1">
          <p15:clr>
            <a:srgbClr val="A4A3A4"/>
          </p15:clr>
        </p15:guide>
        <p15:guide id="4" pos="5628">
          <p15:clr>
            <a:srgbClr val="A4A3A4"/>
          </p15:clr>
        </p15:guide>
        <p15:guide id="7" pos="5057" userDrawn="1">
          <p15:clr>
            <a:srgbClr val="A4A3A4"/>
          </p15:clr>
        </p15:guide>
        <p15:guide id="8" orient="horz" pos="604">
          <p15:clr>
            <a:srgbClr val="A4A3A4"/>
          </p15:clr>
        </p15:guide>
        <p15:guide id="10" orient="horz" pos="384">
          <p15:clr>
            <a:srgbClr val="A4A3A4"/>
          </p15:clr>
        </p15:guide>
        <p15:guide id="12" orient="horz" pos="2881">
          <p15:clr>
            <a:srgbClr val="A4A3A4"/>
          </p15:clr>
        </p15:guide>
        <p15:guide id="13" orient="horz" pos="1746">
          <p15:clr>
            <a:srgbClr val="A4A3A4"/>
          </p15:clr>
        </p15:guide>
        <p15:guide id="15" pos="1878">
          <p15:clr>
            <a:srgbClr val="A4A3A4"/>
          </p15:clr>
        </p15:guide>
        <p15:guide id="16" pos="2015">
          <p15:clr>
            <a:srgbClr val="A4A3A4"/>
          </p15:clr>
        </p15:guide>
        <p15:guide id="17">
          <p15:clr>
            <a:srgbClr val="A4A3A4"/>
          </p15:clr>
        </p15:guide>
        <p15:guide id="18" pos="3751">
          <p15:clr>
            <a:srgbClr val="A4A3A4"/>
          </p15:clr>
        </p15:guide>
        <p15:guide id="19" pos="3891">
          <p15:clr>
            <a:srgbClr val="A4A3A4"/>
          </p15:clr>
        </p15:guide>
        <p15:guide id="20" pos="1073">
          <p15:clr>
            <a:srgbClr val="A4A3A4"/>
          </p15:clr>
        </p15:guide>
        <p15:guide id="21" orient="horz" pos="314">
          <p15:clr>
            <a:srgbClr val="A4A3A4"/>
          </p15:clr>
        </p15:guide>
        <p15:guide id="22" orient="horz" pos="2899">
          <p15:clr>
            <a:srgbClr val="A4A3A4"/>
          </p15:clr>
        </p15:guide>
        <p15:guide id="23" orient="horz" pos="1409">
          <p15:clr>
            <a:srgbClr val="A4A3A4"/>
          </p15:clr>
        </p15:guide>
        <p15:guide id="24" orient="horz" pos="617">
          <p15:clr>
            <a:srgbClr val="A4A3A4"/>
          </p15:clr>
        </p15:guide>
        <p15:guide id="25" orient="horz" pos="430">
          <p15:clr>
            <a:srgbClr val="A4A3A4"/>
          </p15:clr>
        </p15:guide>
        <p15:guide id="26" orient="horz" pos="1306">
          <p15:clr>
            <a:srgbClr val="A4A3A4"/>
          </p15:clr>
        </p15:guide>
        <p15:guide id="27" orient="horz" pos="2099">
          <p15:clr>
            <a:srgbClr val="A4A3A4"/>
          </p15:clr>
        </p15:guide>
        <p15:guide id="28" orient="horz" pos="2205">
          <p15:clr>
            <a:srgbClr val="A4A3A4"/>
          </p15:clr>
        </p15:guide>
        <p15:guide id="29" pos="107">
          <p15:clr>
            <a:srgbClr val="A4A3A4"/>
          </p15:clr>
        </p15:guide>
        <p15:guide id="30" pos="5656">
          <p15:clr>
            <a:srgbClr val="A4A3A4"/>
          </p15:clr>
        </p15:guide>
        <p15:guide id="31" pos="1653">
          <p15:clr>
            <a:srgbClr val="A4A3A4"/>
          </p15:clr>
        </p15:guide>
        <p15:guide id="32" pos="2721">
          <p15:clr>
            <a:srgbClr val="A4A3A4"/>
          </p15:clr>
        </p15:guide>
        <p15:guide id="33" pos="3775">
          <p15:clr>
            <a:srgbClr val="A4A3A4"/>
          </p15:clr>
        </p15:guide>
        <p15:guide id="34" pos="5347">
          <p15:clr>
            <a:srgbClr val="A4A3A4"/>
          </p15:clr>
        </p15:guide>
        <p15:guide id="35" pos="1072">
          <p15:clr>
            <a:srgbClr val="A4A3A4"/>
          </p15:clr>
        </p15:guide>
        <p15:guide id="36" pos="43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10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79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62" autoAdjust="0"/>
    <p:restoredTop sz="94699" autoAdjust="0"/>
  </p:normalViewPr>
  <p:slideViewPr>
    <p:cSldViewPr snapToGrid="0" showGuides="1">
      <p:cViewPr varScale="1">
        <p:scale>
          <a:sx n="95" d="100"/>
          <a:sy n="95" d="100"/>
        </p:scale>
        <p:origin x="-768" y="-90"/>
      </p:cViewPr>
      <p:guideLst>
        <p:guide orient="horz" pos="604"/>
        <p:guide orient="horz" pos="384"/>
        <p:guide orient="horz" pos="2881"/>
        <p:guide orient="horz" pos="1746"/>
        <p:guide orient="horz" pos="314"/>
        <p:guide orient="horz" pos="2899"/>
        <p:guide orient="horz" pos="1409"/>
        <p:guide orient="horz" pos="617"/>
        <p:guide orient="horz" pos="430"/>
        <p:guide orient="horz" pos="1306"/>
        <p:guide orient="horz" pos="2099"/>
        <p:guide orient="horz" pos="2205"/>
        <p:guide pos="145"/>
        <p:guide pos="5628"/>
        <p:guide pos="5057"/>
        <p:guide pos="1878"/>
        <p:guide pos="2015"/>
        <p:guide/>
        <p:guide pos="3751"/>
        <p:guide pos="3891"/>
        <p:guide pos="1073"/>
        <p:guide pos="107"/>
        <p:guide pos="5656"/>
        <p:guide pos="1653"/>
        <p:guide pos="2721"/>
        <p:guide pos="3775"/>
        <p:guide pos="5347"/>
        <p:guide pos="1072"/>
        <p:guide pos="4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5" d="100"/>
          <a:sy n="65" d="100"/>
        </p:scale>
        <p:origin x="-3366" y="-65"/>
      </p:cViewPr>
      <p:guideLst>
        <p:guide orient="horz" pos="2880"/>
        <p:guide orient="horz" pos="3110"/>
        <p:guide pos="2160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89890710382512"/>
          <c:y val="0.13189890710382512"/>
          <c:w val="0.73620218579234964"/>
          <c:h val="0.7362021857923496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</c:v>
                </c:pt>
              </c:strCache>
            </c:strRef>
          </c:tx>
          <c:spPr>
            <a:solidFill>
              <a:srgbClr val="00B0F0">
                <a:alpha val="78000"/>
              </a:srgb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50800" h="50800"/>
            </a:sp3d>
          </c:spPr>
          <c:dPt>
            <c:idx val="0"/>
            <c:bubble3D val="0"/>
            <c:spPr>
              <a:solidFill>
                <a:srgbClr val="002060">
                  <a:alpha val="50000"/>
                </a:srgb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50800" h="508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03A-4C4D-9303-BD6FD211C6E0}"/>
              </c:ext>
            </c:extLst>
          </c:dPt>
          <c:dPt>
            <c:idx val="1"/>
            <c:bubble3D val="0"/>
            <c:spPr>
              <a:solidFill>
                <a:srgbClr val="0070C0">
                  <a:alpha val="50000"/>
                </a:srgb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50800" h="508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03A-4C4D-9303-BD6FD211C6E0}"/>
              </c:ext>
            </c:extLst>
          </c:dPt>
          <c:dPt>
            <c:idx val="2"/>
            <c:bubble3D val="0"/>
            <c:spPr>
              <a:solidFill>
                <a:srgbClr val="92D050">
                  <a:alpha val="50000"/>
                </a:srgb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50800" h="508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03A-4C4D-9303-BD6FD211C6E0}"/>
              </c:ext>
            </c:extLst>
          </c:dPt>
          <c:dPt>
            <c:idx val="3"/>
            <c:bubble3D val="0"/>
            <c:spPr>
              <a:solidFill>
                <a:srgbClr val="0070C0">
                  <a:alpha val="50000"/>
                </a:srgb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50800" h="508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03A-4C4D-9303-BD6FD211C6E0}"/>
              </c:ext>
            </c:extLst>
          </c:dPt>
          <c:dPt>
            <c:idx val="4"/>
            <c:bubble3D val="0"/>
            <c:spPr>
              <a:solidFill>
                <a:srgbClr val="0070C0">
                  <a:alpha val="60000"/>
                </a:srgb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50800" h="508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03A-4C4D-9303-BD6FD211C6E0}"/>
              </c:ext>
            </c:extLst>
          </c:dPt>
          <c:dPt>
            <c:idx val="5"/>
            <c:bubble3D val="0"/>
            <c:spPr>
              <a:solidFill>
                <a:srgbClr val="FFC000">
                  <a:alpha val="60000"/>
                </a:srgb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50800" h="508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03A-4C4D-9303-BD6FD211C6E0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D03A-4C4D-9303-BD6FD211C6E0}"/>
              </c:ext>
            </c:extLst>
          </c:dPt>
          <c:dPt>
            <c:idx val="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D03A-4C4D-9303-BD6FD211C6E0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E-D03A-4C4D-9303-BD6FD211C6E0}"/>
              </c:ext>
            </c:extLst>
          </c:dPt>
          <c:dLbls>
            <c:dLbl>
              <c:idx val="0"/>
              <c:layout>
                <c:manualLayout>
                  <c:x val="-5.3425911497091928E-3"/>
                  <c:y val="-1.2013653448888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3A-4C4D-9303-BD6FD211C6E0}"/>
                </c:ext>
              </c:extLst>
            </c:dLbl>
            <c:dLbl>
              <c:idx val="3"/>
              <c:layout>
                <c:manualLayout>
                  <c:x val="-9.3506524104803885E-3"/>
                  <c:y val="2.1975378923881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03A-4C4D-9303-BD6FD211C6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Срок начала работ не наступил</c:v>
                </c:pt>
                <c:pt idx="1">
                  <c:v>В работе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187</c:v>
                </c:pt>
                <c:pt idx="1">
                  <c:v>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D03A-4C4D-9303-BD6FD211C6E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40"/>
      </c:doughnut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0.38914</cdr:x>
      <cdr:y>0.34147</cdr:y>
    </cdr:from>
    <cdr:to>
      <cdr:x>0.61102</cdr:x>
      <cdr:y>0.65856</cdr:y>
    </cdr:to>
    <cdr:sp macro="" textlink="">
      <cdr:nvSpPr>
        <cdr:cNvPr id="2" name="Овал 1"/>
        <cdr:cNvSpPr>
          <a:spLocks xmlns:a="http://schemas.openxmlformats.org/drawingml/2006/main" noChangeAspect="1"/>
        </cdr:cNvSpPr>
      </cdr:nvSpPr>
      <cdr:spPr bwMode="auto">
        <a:xfrm xmlns:a="http://schemas.openxmlformats.org/drawingml/2006/main">
          <a:off x="1899088" y="1109941"/>
          <a:ext cx="1082772" cy="1030708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2">
            <a:lumMod val="60000"/>
            <a:lumOff val="40000"/>
          </a:schemeClr>
        </a:solidFill>
        <a:ln xmlns:a="http://schemas.openxmlformats.org/drawingml/2006/main" w="9525" cap="flat" cmpd="sng" algn="ctr">
          <a:noFill/>
          <a:prstDash val="solid"/>
          <a:round/>
          <a:headEnd type="none" w="med" len="med"/>
          <a:tailEnd type="none" w="med" len="me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 w="101600" h="101600" prst="relaxedInset"/>
        </a:sp3d>
      </cdr:spPr>
      <cdr:txBody>
        <a:bodyPr xmlns:a="http://schemas.openxmlformats.org/drawingml/2006/main" vert="horz" wrap="square" lIns="0" tIns="0" rIns="0" bIns="0" numCol="1" rtlCol="0" anchor="ctr" anchorCtr="0" compatLnSpc="1">
          <a:prstTxWarp prst="textNoShape">
            <a:avLst/>
          </a:prstTxWarp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7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0.40254</cdr:x>
      <cdr:y>0.46567</cdr:y>
    </cdr:from>
    <cdr:to>
      <cdr:x>0.59489</cdr:x>
      <cdr:y>0.54142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964453" y="1513659"/>
          <a:ext cx="938718" cy="2462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 rtlCol="0" anchor="ctr" anchorCtr="1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cs typeface="Calibri" panose="020F0502020204030204" pitchFamily="34" charset="0"/>
            </a:rPr>
            <a:t>260</a:t>
          </a:r>
          <a:endParaRPr lang="en-US" sz="1600" b="1" dirty="0"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Narrow" panose="020B0606020202030204" pitchFamily="34" charset="0"/>
            <a:cs typeface="Calibri" panose="020F0502020204030204" pitchFamily="34" charset="0"/>
          </a:endParaRPr>
        </a:p>
      </cdr:txBody>
    </cdr:sp>
  </cdr:relSizeAnchor>
  <cdr:relSizeAnchor xmlns:cdr="http://schemas.openxmlformats.org/drawingml/2006/chartDrawing">
    <cdr:from>
      <cdr:x>0.77654</cdr:x>
      <cdr:y>0.35063</cdr:y>
    </cdr:from>
    <cdr:to>
      <cdr:x>1</cdr:x>
      <cdr:y>0.52107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789653" y="1139734"/>
          <a:ext cx="1090507" cy="553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 rtlCol="0" anchor="ctr" anchorCtr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dirty="0">
              <a:solidFill>
                <a:schemeClr val="tx2"/>
              </a:solidFill>
              <a:latin typeface="Arial Narrow" panose="020B0606020202030204" pitchFamily="34" charset="0"/>
              <a:cs typeface="Calibri" panose="020F0502020204030204" pitchFamily="34" charset="0"/>
            </a:rPr>
            <a:t>Собственные силы дочерних обществ</a:t>
          </a:r>
          <a:endParaRPr lang="ru-RU" sz="600" dirty="0">
            <a:solidFill>
              <a:schemeClr val="tx2"/>
            </a:solidFill>
            <a:latin typeface="Arial Narrow" panose="020B0606020202030204" pitchFamily="34" charset="0"/>
            <a:cs typeface="Calibri" panose="020F0502020204030204" pitchFamily="34" charset="0"/>
          </a:endParaRPr>
        </a:p>
      </cdr:txBody>
    </cdr:sp>
  </cdr:relSizeAnchor>
  <cdr:relSizeAnchor xmlns:cdr="http://schemas.openxmlformats.org/drawingml/2006/chartDrawing">
    <cdr:from>
      <cdr:x>0.7423</cdr:x>
      <cdr:y>0.53687</cdr:y>
    </cdr:from>
    <cdr:to>
      <cdr:x>0.78547</cdr:x>
      <cdr:y>0.56011</cdr:y>
    </cdr:to>
    <cdr:cxnSp macro="">
      <cdr:nvCxnSpPr>
        <cdr:cNvPr id="7" name="Прямая соединительная линия 6">
          <a:extLst xmlns:a="http://schemas.openxmlformats.org/drawingml/2006/main">
            <a:ext uri="{FF2B5EF4-FFF2-40B4-BE49-F238E27FC236}">
              <a16:creationId xmlns="" xmlns:a16="http://schemas.microsoft.com/office/drawing/2014/main" id="{F6CB69C0-86BB-4C49-B4B4-19407E1CCF4F}"/>
            </a:ext>
          </a:extLst>
        </cdr:cNvPr>
        <cdr:cNvCxnSpPr/>
      </cdr:nvCxnSpPr>
      <cdr:spPr bwMode="auto">
        <a:xfrm xmlns:a="http://schemas.openxmlformats.org/drawingml/2006/main" flipV="1">
          <a:off x="3622530" y="1745106"/>
          <a:ext cx="210709" cy="7553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2D2D8A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0.78452</cdr:x>
      <cdr:y>0.53693</cdr:y>
    </cdr:from>
    <cdr:to>
      <cdr:x>0.97821</cdr:x>
      <cdr:y>0.53693</cdr:y>
    </cdr:to>
    <cdr:cxnSp macro="">
      <cdr:nvCxnSpPr>
        <cdr:cNvPr id="8" name="Прямая соединительная линия 7">
          <a:extLst xmlns:a="http://schemas.openxmlformats.org/drawingml/2006/main">
            <a:ext uri="{FF2B5EF4-FFF2-40B4-BE49-F238E27FC236}">
              <a16:creationId xmlns="" xmlns:a16="http://schemas.microsoft.com/office/drawing/2014/main" id="{96ADB555-A8D8-45FF-8E26-3DAE0320F1AF}"/>
            </a:ext>
          </a:extLst>
        </cdr:cNvPr>
        <cdr:cNvCxnSpPr/>
      </cdr:nvCxnSpPr>
      <cdr:spPr bwMode="auto">
        <a:xfrm xmlns:a="http://schemas.openxmlformats.org/drawingml/2006/main">
          <a:off x="3828589" y="1745281"/>
          <a:ext cx="945220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2D2D8A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0.06176</cdr:x>
      <cdr:y>0.11336</cdr:y>
    </cdr:from>
    <cdr:to>
      <cdr:x>0.28521</cdr:x>
      <cdr:y>0.22698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301387" y="368467"/>
          <a:ext cx="1090507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0" tIns="0" rIns="0" bIns="0" rtlCol="0" anchor="ctr" anchorCtr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dirty="0">
              <a:solidFill>
                <a:schemeClr val="tx2"/>
              </a:solidFill>
              <a:latin typeface="Arial Narrow" panose="020B0606020202030204" pitchFamily="34" charset="0"/>
              <a:cs typeface="Calibri" panose="020F0502020204030204" pitchFamily="34" charset="0"/>
            </a:rPr>
            <a:t>Подрядный способ</a:t>
          </a:r>
          <a:endParaRPr lang="ru-RU" sz="600" dirty="0">
            <a:solidFill>
              <a:schemeClr val="tx2"/>
            </a:solidFill>
            <a:latin typeface="Arial Narrow" panose="020B0606020202030204" pitchFamily="34" charset="0"/>
            <a:cs typeface="Calibri" panose="020F0502020204030204" pitchFamily="34" charset="0"/>
          </a:endParaRPr>
        </a:p>
      </cdr:txBody>
    </cdr:sp>
  </cdr:relSizeAnchor>
  <cdr:relSizeAnchor xmlns:cdr="http://schemas.openxmlformats.org/drawingml/2006/chartDrawing">
    <cdr:from>
      <cdr:x>0.06251</cdr:x>
      <cdr:y>0.23521</cdr:y>
    </cdr:from>
    <cdr:to>
      <cdr:x>0.2562</cdr:x>
      <cdr:y>0.23521</cdr:y>
    </cdr:to>
    <cdr:cxnSp macro="">
      <cdr:nvCxnSpPr>
        <cdr:cNvPr id="15" name="Прямая соединительная линия 14">
          <a:extLst xmlns:a="http://schemas.openxmlformats.org/drawingml/2006/main">
            <a:ext uri="{FF2B5EF4-FFF2-40B4-BE49-F238E27FC236}">
              <a16:creationId xmlns="" xmlns:a16="http://schemas.microsoft.com/office/drawing/2014/main" id="{C1B543D1-F351-41B7-89C4-FCAF370A21EA}"/>
            </a:ext>
          </a:extLst>
        </cdr:cNvPr>
        <cdr:cNvCxnSpPr/>
      </cdr:nvCxnSpPr>
      <cdr:spPr bwMode="auto">
        <a:xfrm xmlns:a="http://schemas.openxmlformats.org/drawingml/2006/main">
          <a:off x="305057" y="764546"/>
          <a:ext cx="945220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2D2D8A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0.25673</cdr:x>
      <cdr:y>0.23473</cdr:y>
    </cdr:from>
    <cdr:to>
      <cdr:x>0.30971</cdr:x>
      <cdr:y>0.26535</cdr:y>
    </cdr:to>
    <cdr:cxnSp macro="">
      <cdr:nvCxnSpPr>
        <cdr:cNvPr id="16" name="Прямая соединительная линия 15">
          <a:extLst xmlns:a="http://schemas.openxmlformats.org/drawingml/2006/main">
            <a:ext uri="{FF2B5EF4-FFF2-40B4-BE49-F238E27FC236}">
              <a16:creationId xmlns="" xmlns:a16="http://schemas.microsoft.com/office/drawing/2014/main" id="{247B011D-1E9C-4B1B-A011-CBA001A6C4A8}"/>
            </a:ext>
          </a:extLst>
        </cdr:cNvPr>
        <cdr:cNvCxnSpPr/>
      </cdr:nvCxnSpPr>
      <cdr:spPr bwMode="auto">
        <a:xfrm xmlns:a="http://schemas.openxmlformats.org/drawingml/2006/main">
          <a:off x="1252894" y="762975"/>
          <a:ext cx="258564" cy="99536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2D2D8A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E431C-8C36-4D7E-B9EF-A81810C5439C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F8D38-B759-4F71-8C75-97855087A8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626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0C1DF-F1E7-4F55-A84B-C146222D7CE7}" type="datetimeFigureOut">
              <a:rPr lang="ru-RU" smtClean="0"/>
              <a:pPr/>
              <a:t>23.10.2018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185DB-A00E-4AF3-B661-15E0258810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843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566738"/>
            <a:ext cx="6591300" cy="3708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36421" y="4364194"/>
            <a:ext cx="5724878" cy="5013157"/>
          </a:xfrm>
        </p:spPr>
        <p:txBody>
          <a:bodyPr/>
          <a:lstStyle/>
          <a:p>
            <a:endParaRPr lang="ru-RU" baseline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AA72D-8CA1-43DC-9500-801568ED9F70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3300AA5-C4BB-4F15-9BF0-D4198AF737DD}" type="datetime1">
              <a:rPr lang="ru-RU" smtClean="0"/>
              <a:pPr/>
              <a:t>23.10.2018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655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566738"/>
            <a:ext cx="6591300" cy="3708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36421" y="4364194"/>
            <a:ext cx="5724878" cy="5013157"/>
          </a:xfrm>
        </p:spPr>
        <p:txBody>
          <a:bodyPr/>
          <a:lstStyle/>
          <a:p>
            <a:endParaRPr lang="ru-RU" baseline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AA72D-8CA1-43DC-9500-801568ED9F70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3300AA5-C4BB-4F15-9BF0-D4198AF737DD}" type="datetime1">
              <a:rPr lang="ru-RU" smtClean="0"/>
              <a:pPr/>
              <a:t>23.10.2018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655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566738"/>
            <a:ext cx="6591300" cy="3708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36421" y="4364194"/>
            <a:ext cx="5724878" cy="5013157"/>
          </a:xfrm>
        </p:spPr>
        <p:txBody>
          <a:bodyPr/>
          <a:lstStyle/>
          <a:p>
            <a:endParaRPr lang="ru-RU" baseline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AA72D-8CA1-43DC-9500-801568ED9F70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3300AA5-C4BB-4F15-9BF0-D4198AF737DD}" type="datetime1">
              <a:rPr lang="ru-RU" smtClean="0"/>
              <a:pPr/>
              <a:t>23.10.2018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655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566738"/>
            <a:ext cx="6591300" cy="3708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36421" y="4364194"/>
            <a:ext cx="5724878" cy="5013157"/>
          </a:xfrm>
        </p:spPr>
        <p:txBody>
          <a:bodyPr/>
          <a:lstStyle/>
          <a:p>
            <a:endParaRPr lang="ru-RU" baseline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AA72D-8CA1-43DC-9500-801568ED9F70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3300AA5-C4BB-4F15-9BF0-D4198AF737DD}" type="datetime1">
              <a:rPr lang="ru-RU" smtClean="0"/>
              <a:pPr/>
              <a:t>23.10.2018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655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566738"/>
            <a:ext cx="6591300" cy="3708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36421" y="4364194"/>
            <a:ext cx="5724878" cy="5013157"/>
          </a:xfrm>
        </p:spPr>
        <p:txBody>
          <a:bodyPr/>
          <a:lstStyle/>
          <a:p>
            <a:endParaRPr lang="ru-RU" baseline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AA72D-8CA1-43DC-9500-801568ED9F70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3300AA5-C4BB-4F15-9BF0-D4198AF737DD}" type="datetime1">
              <a:rPr lang="ru-RU" smtClean="0"/>
              <a:pPr/>
              <a:t>23.10.2018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655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566738"/>
            <a:ext cx="6591300" cy="3708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36428" y="4364195"/>
            <a:ext cx="5724879" cy="5013157"/>
          </a:xfrm>
        </p:spPr>
        <p:txBody>
          <a:bodyPr/>
          <a:lstStyle/>
          <a:p>
            <a:endParaRPr lang="ru-RU" baseline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AA72D-8CA1-43DC-9500-801568ED9F70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3300AA5-C4BB-4F15-9BF0-D4198AF737DD}" type="datetime1">
              <a:rPr lang="ru-RU" smtClean="0">
                <a:solidFill>
                  <a:prstClr val="black"/>
                </a:solidFill>
              </a:rPr>
              <a:pPr/>
              <a:t>23.10.2018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655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536000" y="1167594"/>
            <a:ext cx="43717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baseline="0" dirty="0">
                <a:solidFill>
                  <a:srgbClr val="0079C2"/>
                </a:solidFill>
                <a:latin typeface="Arial Narrow" panose="020B0606020202030204" pitchFamily="34" charset="0"/>
              </a:rPr>
              <a:t>Благодарю за внимание!</a:t>
            </a:r>
            <a:endParaRPr lang="ru-RU" sz="3200" b="1" dirty="0">
              <a:solidFill>
                <a:srgbClr val="0079C2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619672" y="2211710"/>
            <a:ext cx="280897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Тахтин Юрий Алексеевич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Заместитель начальника отдела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Тел: (812) 455-07-81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Е-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mail: Y.Takhtin@adm.gazprom.ru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1524000" y="4783500"/>
            <a:ext cx="7620000" cy="359999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 Narrow" panose="020B0606020202030204" pitchFamily="34" charset="0"/>
              </a:defRPr>
            </a:lvl1pPr>
          </a:lstStyle>
          <a:p>
            <a:r>
              <a:rPr lang="ru-RU" dirty="0">
                <a:solidFill>
                  <a:schemeClr val="bg1"/>
                </a:solidFill>
              </a:rPr>
              <a:t>СОВЕЩАНИЕ СПЕЦИАЛИСТОВ ДОЧЕРНИХ ОБЩЕСТВ </a:t>
            </a:r>
            <a:r>
              <a:rPr lang="ru-RU" dirty="0" err="1">
                <a:solidFill>
                  <a:schemeClr val="bg1"/>
                </a:solidFill>
              </a:rPr>
              <a:t>паО</a:t>
            </a:r>
            <a:r>
              <a:rPr lang="ru-RU" dirty="0">
                <a:solidFill>
                  <a:schemeClr val="bg1"/>
                </a:solidFill>
              </a:rPr>
              <a:t> «ГАЗПРОМ» ПО ВОПРОСАМ ЭКСПЛУАТАЦИИ </a:t>
            </a:r>
            <a:r>
              <a:rPr lang="ru-RU" dirty="0" err="1">
                <a:solidFill>
                  <a:schemeClr val="bg1"/>
                </a:solidFill>
              </a:rPr>
              <a:t>грс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770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699" cy="73723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 4"/>
          <p:cNvSpPr>
            <a:spLocks noGrp="1"/>
          </p:cNvSpPr>
          <p:nvPr>
            <p:ph type="body" sz="quarter" idx="10" hasCustomPrompt="1"/>
          </p:nvPr>
        </p:nvSpPr>
        <p:spPr>
          <a:xfrm>
            <a:off x="1701800" y="910908"/>
            <a:ext cx="7277100" cy="2643746"/>
          </a:xfrm>
        </p:spPr>
        <p:txBody>
          <a:bodyPr/>
          <a:lstStyle>
            <a:lvl1pPr indent="0">
              <a:spcBef>
                <a:spcPts val="0"/>
              </a:spcBef>
              <a:defRPr sz="2100" cap="all" baseline="0"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ОРГАНИЗАЦИЯ РАБОТ ПО КАПИТАЛЬНОМУ РЕМОНТУ ГРС</a:t>
            </a:r>
          </a:p>
        </p:txBody>
      </p:sp>
      <p:sp>
        <p:nvSpPr>
          <p:cNvPr id="4" name="Текст 4"/>
          <p:cNvSpPr>
            <a:spLocks noGrp="1"/>
          </p:cNvSpPr>
          <p:nvPr>
            <p:ph type="body" sz="quarter" idx="12"/>
          </p:nvPr>
        </p:nvSpPr>
        <p:spPr>
          <a:xfrm>
            <a:off x="1702811" y="3572820"/>
            <a:ext cx="7277100" cy="1187913"/>
          </a:xfrm>
        </p:spPr>
        <p:txBody>
          <a:bodyPr anchor="t" anchorCtr="0"/>
          <a:lstStyle>
            <a:lvl1pPr indent="0">
              <a:spcBef>
                <a:spcPts val="0"/>
              </a:spcBef>
              <a:defRPr sz="1400" b="0" cap="all" baseline="0"/>
            </a:lvl1pPr>
          </a:lstStyle>
          <a:p>
            <a:pPr lvl="0"/>
            <a:endParaRPr lang="ru-RU" dirty="0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3"/>
          </p:nvPr>
        </p:nvSpPr>
        <p:spPr>
          <a:xfrm>
            <a:off x="1707096" y="4785431"/>
            <a:ext cx="7436904" cy="3580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>
                <a:solidFill>
                  <a:schemeClr val="bg1"/>
                </a:solidFill>
              </a:rPr>
              <a:t>СОВЕЩАНИЕ СПЕЦИАЛИСТОВ ДОЧЕРНИХ ОБЩЕСТВ </a:t>
            </a:r>
            <a:r>
              <a:rPr lang="ru-RU" dirty="0" err="1">
                <a:solidFill>
                  <a:schemeClr val="bg1"/>
                </a:solidFill>
              </a:rPr>
              <a:t>паО</a:t>
            </a:r>
            <a:r>
              <a:rPr lang="ru-RU" dirty="0">
                <a:solidFill>
                  <a:schemeClr val="bg1"/>
                </a:solidFill>
              </a:rPr>
              <a:t> «ГАЗПРОМ» ПО ВОПРОСАМ ЭКСПЛУАТАЦИИ </a:t>
            </a:r>
            <a:r>
              <a:rPr lang="ru-RU" dirty="0" err="1">
                <a:solidFill>
                  <a:schemeClr val="bg1"/>
                </a:solidFill>
              </a:rPr>
              <a:t>грс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5"/>
          <p:cNvSpPr>
            <a:spLocks noChangeArrowheads="1"/>
          </p:cNvSpPr>
          <p:nvPr userDrawn="1"/>
        </p:nvSpPr>
        <p:spPr bwMode="auto">
          <a:xfrm>
            <a:off x="1521445" y="2073275"/>
            <a:ext cx="7620000" cy="3070225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796925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2" y="1"/>
            <a:ext cx="1523998" cy="796924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-2" y="4783500"/>
            <a:ext cx="1524002" cy="3600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0209" y="1"/>
            <a:ext cx="7278692" cy="737238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0813" y="910908"/>
            <a:ext cx="8828087" cy="116236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0" name="Line 16"/>
          <p:cNvSpPr>
            <a:spLocks noChangeShapeType="1"/>
          </p:cNvSpPr>
          <p:nvPr userDrawn="1"/>
        </p:nvSpPr>
        <p:spPr bwMode="auto">
          <a:xfrm>
            <a:off x="0" y="477159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6" name="Line 9"/>
          <p:cNvSpPr>
            <a:spLocks noChangeShapeType="1"/>
          </p:cNvSpPr>
          <p:nvPr userDrawn="1"/>
        </p:nvSpPr>
        <p:spPr bwMode="auto">
          <a:xfrm>
            <a:off x="1521445" y="0"/>
            <a:ext cx="0" cy="5143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0" y="801687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23" name="Рисунок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149" y="106625"/>
            <a:ext cx="1202394" cy="5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Нижний колонтитул 2"/>
          <p:cNvSpPr txBox="1">
            <a:spLocks/>
          </p:cNvSpPr>
          <p:nvPr userDrawn="1"/>
        </p:nvSpPr>
        <p:spPr>
          <a:xfrm>
            <a:off x="1521445" y="4783501"/>
            <a:ext cx="7620000" cy="359999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chemeClr val="bg1"/>
                </a:solidFill>
              </a:rPr>
              <a:t>СОВЕЩАНИЕ СПЕЦИАЛИСТОВ ДОЧЕРНИХ ОБЩЕСТВ ПАО «ГАЗПРОМ» ПО ВОПРОСАМ ЭКСПЛУАТАЦИИ ГРС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kumimoji="0" lang="ru-RU" sz="20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-342900" algn="l" defTabSz="914400" rtl="0" eaLnBrk="1" latinLnBrk="0" hangingPunct="1">
        <a:spcBef>
          <a:spcPct val="20000"/>
        </a:spcBef>
        <a:buFont typeface="Arial" pitchFamily="34" charset="0"/>
        <a:buNone/>
        <a:defRPr lang="ru-RU" sz="19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1pPr>
      <a:lvl2pPr marL="0" indent="-28575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2pPr>
      <a:lvl3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3pPr>
      <a:lvl4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4pPr>
      <a:lvl5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796925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2" y="1"/>
            <a:ext cx="1523998" cy="796924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-2" y="4783500"/>
            <a:ext cx="1524002" cy="3600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9201" y="1"/>
            <a:ext cx="7279700" cy="737238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Образец заголовка</a:t>
            </a:r>
          </a:p>
        </p:txBody>
      </p:sp>
      <p:sp>
        <p:nvSpPr>
          <p:cNvPr id="50" name="Line 16"/>
          <p:cNvSpPr>
            <a:spLocks noChangeShapeType="1"/>
          </p:cNvSpPr>
          <p:nvPr userDrawn="1"/>
        </p:nvSpPr>
        <p:spPr bwMode="auto">
          <a:xfrm>
            <a:off x="0" y="477159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51" name="Line 7"/>
          <p:cNvSpPr>
            <a:spLocks noChangeShapeType="1"/>
          </p:cNvSpPr>
          <p:nvPr userDrawn="1"/>
        </p:nvSpPr>
        <p:spPr bwMode="auto">
          <a:xfrm>
            <a:off x="1521445" y="4772025"/>
            <a:ext cx="0" cy="371475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6" name="Line 9"/>
          <p:cNvSpPr>
            <a:spLocks noChangeShapeType="1"/>
          </p:cNvSpPr>
          <p:nvPr userDrawn="1"/>
        </p:nvSpPr>
        <p:spPr bwMode="auto">
          <a:xfrm>
            <a:off x="1521445" y="0"/>
            <a:ext cx="0" cy="8024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4" name="Номер слайда 3"/>
          <p:cNvSpPr txBox="1">
            <a:spLocks/>
          </p:cNvSpPr>
          <p:nvPr userDrawn="1"/>
        </p:nvSpPr>
        <p:spPr>
          <a:xfrm>
            <a:off x="166688" y="4859755"/>
            <a:ext cx="921538" cy="21544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274F02-7521-4F9B-A76E-13D583AC38B1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0" y="801687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23" name="Рисунок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149" y="106625"/>
            <a:ext cx="1202394" cy="5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5"/>
          <p:cNvSpPr>
            <a:spLocks noChangeArrowheads="1"/>
          </p:cNvSpPr>
          <p:nvPr userDrawn="1"/>
        </p:nvSpPr>
        <p:spPr bwMode="auto">
          <a:xfrm>
            <a:off x="1524000" y="4787477"/>
            <a:ext cx="7620000" cy="360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r>
              <a:rPr lang="ru-RU" sz="1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ОРГАНИЗАЦИЯ РАБОТ ПО КАПИТАЛЬНОМУ РЕМОНТУ ГРС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kumimoji="0" lang="ru-RU" sz="20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-342900" algn="l" defTabSz="914400" rtl="0" eaLnBrk="1" latinLnBrk="0" hangingPunct="1">
        <a:spcBef>
          <a:spcPct val="20000"/>
        </a:spcBef>
        <a:buFont typeface="Arial" pitchFamily="34" charset="0"/>
        <a:buNone/>
        <a:defRPr lang="ru-RU" sz="19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1pPr>
      <a:lvl2pPr marL="0" indent="-28575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2pPr>
      <a:lvl3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3pPr>
      <a:lvl4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4pPr>
      <a:lvl5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>
            <a:spLocks noChangeArrowheads="1"/>
          </p:cNvSpPr>
          <p:nvPr userDrawn="1"/>
        </p:nvSpPr>
        <p:spPr bwMode="auto">
          <a:xfrm>
            <a:off x="0" y="0"/>
            <a:ext cx="9143999" cy="5143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 dirty="0"/>
          </a:p>
        </p:txBody>
      </p:sp>
      <p:sp>
        <p:nvSpPr>
          <p:cNvPr id="20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796925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2" y="1"/>
            <a:ext cx="1523998" cy="796924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-2" y="4783500"/>
            <a:ext cx="9144002" cy="3600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algn="l" defTabSz="914400" rtl="0" eaLnBrk="1" latinLnBrk="0" hangingPunct="1"/>
            <a:endParaRPr lang="ru-RU"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01800" y="910908"/>
            <a:ext cx="7277100" cy="2650776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lvl="0"/>
            <a:r>
              <a:rPr lang="ru-RU" dirty="0"/>
              <a:t>ОРГАНИЗАЦИЯ РАБОТ ПО КАПИТАЛЬНОМУ РЕМОНТУ ГРС</a:t>
            </a:r>
          </a:p>
          <a:p>
            <a:pPr lvl="0"/>
            <a:endParaRPr lang="ru-RU" dirty="0"/>
          </a:p>
        </p:txBody>
      </p:sp>
      <p:sp>
        <p:nvSpPr>
          <p:cNvPr id="50" name="Line 16"/>
          <p:cNvSpPr>
            <a:spLocks noChangeShapeType="1"/>
          </p:cNvSpPr>
          <p:nvPr userDrawn="1"/>
        </p:nvSpPr>
        <p:spPr bwMode="auto">
          <a:xfrm>
            <a:off x="0" y="477159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6" name="Line 9"/>
          <p:cNvSpPr>
            <a:spLocks noChangeShapeType="1"/>
          </p:cNvSpPr>
          <p:nvPr userDrawn="1"/>
        </p:nvSpPr>
        <p:spPr bwMode="auto">
          <a:xfrm>
            <a:off x="1521445" y="0"/>
            <a:ext cx="0" cy="8024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5" name="Line 15"/>
          <p:cNvSpPr>
            <a:spLocks noChangeShapeType="1"/>
          </p:cNvSpPr>
          <p:nvPr userDrawn="1"/>
        </p:nvSpPr>
        <p:spPr bwMode="auto">
          <a:xfrm>
            <a:off x="0" y="801687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149" y="106625"/>
            <a:ext cx="1202394" cy="5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ижний колонтитул 1"/>
          <p:cNvSpPr>
            <a:spLocks noGrp="1"/>
          </p:cNvSpPr>
          <p:nvPr>
            <p:ph type="ftr" sz="quarter" idx="3"/>
          </p:nvPr>
        </p:nvSpPr>
        <p:spPr>
          <a:xfrm>
            <a:off x="1707096" y="4785431"/>
            <a:ext cx="7436904" cy="3580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>
                <a:solidFill>
                  <a:schemeClr val="bg1"/>
                </a:solidFill>
              </a:rPr>
              <a:t>СОВЕЩАНИЕ СПЕЦИАЛИСТОВ ДОЧЕРНИХ ОБЩЕСТВ </a:t>
            </a:r>
            <a:r>
              <a:rPr lang="ru-RU" dirty="0" err="1">
                <a:solidFill>
                  <a:schemeClr val="bg1"/>
                </a:solidFill>
              </a:rPr>
              <a:t>паО</a:t>
            </a:r>
            <a:r>
              <a:rPr lang="ru-RU" dirty="0">
                <a:solidFill>
                  <a:schemeClr val="bg1"/>
                </a:solidFill>
              </a:rPr>
              <a:t> «ГАЗПРОМ» ПО ВОПРОСАМ ЭКСПЛУАТАЦИИ </a:t>
            </a:r>
            <a:r>
              <a:rPr lang="ru-RU" dirty="0" err="1">
                <a:solidFill>
                  <a:schemeClr val="bg1"/>
                </a:solidFill>
              </a:rPr>
              <a:t>грс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1617798" y="3663995"/>
            <a:ext cx="70850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Ю.А. ТАХТИН</a:t>
            </a:r>
          </a:p>
          <a:p>
            <a:r>
              <a:rPr lang="ru-RU" dirty="0">
                <a:solidFill>
                  <a:schemeClr val="bg1"/>
                </a:solidFill>
              </a:rPr>
              <a:t>ЗАМЕСТИТЕЛЬ</a:t>
            </a:r>
            <a:r>
              <a:rPr lang="ru-RU" baseline="0" dirty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НАЧАЛЬНИКА ОТДЕЛА </a:t>
            </a:r>
          </a:p>
          <a:p>
            <a:r>
              <a:rPr lang="ru-RU" dirty="0">
                <a:solidFill>
                  <a:schemeClr val="bg1"/>
                </a:solidFill>
              </a:rPr>
              <a:t>ДЕПАРТАМЕНТА (С.В. СКРЫННИКОВ)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kumimoji="0" lang="ru-RU" sz="2000" b="0" i="0" u="none" strike="noStrike" kern="1200" cap="none" spc="0" normalizeH="0" baseline="0" noProof="0" dirty="0" smtClean="0">
          <a:ln>
            <a:noFill/>
          </a:ln>
          <a:solidFill>
            <a:schemeClr val="bg1"/>
          </a:solidFill>
          <a:effectLst/>
          <a:uLnTx/>
          <a:uFillTx/>
          <a:latin typeface="Arial Narrow" pitchFamily="34" charset="0"/>
          <a:ea typeface="+mj-ea"/>
          <a:cs typeface="+mj-cs"/>
        </a:defRPr>
      </a:lvl1pPr>
    </p:titleStyle>
    <p:bodyStyle>
      <a:lvl1pPr marL="0" indent="-342900" algn="l" defTabSz="914400" rtl="0" eaLnBrk="1" latinLnBrk="0" hangingPunct="1">
        <a:spcBef>
          <a:spcPct val="20000"/>
        </a:spcBef>
        <a:buFont typeface="Arial" pitchFamily="34" charset="0"/>
        <a:buNone/>
        <a:defRPr lang="ru-RU" sz="2100" b="1" kern="1200" baseline="0" dirty="0" smtClean="0">
          <a:solidFill>
            <a:schemeClr val="bg1"/>
          </a:solidFill>
          <a:latin typeface="Arial Narrow" pitchFamily="34" charset="0"/>
          <a:ea typeface="+mn-ea"/>
          <a:cs typeface="+mn-cs"/>
        </a:defRPr>
      </a:lvl1pPr>
      <a:lvl2pPr marL="0" indent="-28575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2pPr>
      <a:lvl3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3pPr>
      <a:lvl4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4pPr>
      <a:lvl5pPr marL="0" indent="-228600" algn="l" defTabSz="914400" rtl="0" eaLnBrk="1" latinLnBrk="0" hangingPunct="1">
        <a:spcBef>
          <a:spcPct val="20000"/>
        </a:spcBef>
        <a:buFont typeface="Arial" pitchFamily="34" charset="0"/>
        <a:buNone/>
        <a:defRPr lang="ru-RU" sz="2400" kern="1200" dirty="0" smtClean="0">
          <a:solidFill>
            <a:srgbClr val="003366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sz="2400" dirty="0"/>
              <a:t>Организация работ </a:t>
            </a:r>
          </a:p>
          <a:p>
            <a:r>
              <a:rPr lang="ru-RU" sz="2400" dirty="0"/>
              <a:t>по капитальному ремонту  ГРС</a:t>
            </a:r>
          </a:p>
        </p:txBody>
      </p:sp>
      <p:sp>
        <p:nvSpPr>
          <p:cNvPr id="8" name="Нижний колонтитул 1"/>
          <p:cNvSpPr>
            <a:spLocks noGrp="1"/>
          </p:cNvSpPr>
          <p:nvPr>
            <p:ph type="ftr" sz="quarter" idx="3"/>
          </p:nvPr>
        </p:nvSpPr>
        <p:spPr>
          <a:xfrm>
            <a:off x="1612274" y="4785431"/>
            <a:ext cx="7436904" cy="3580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>
                <a:solidFill>
                  <a:schemeClr val="bg1"/>
                </a:solidFill>
              </a:rPr>
              <a:t>СОВЕЩАНИЕ СПЕЦИАЛИСТОВ ДОЧЕРНИХ ОБЩЕСТВ </a:t>
            </a:r>
            <a:r>
              <a:rPr lang="ru-RU" dirty="0" err="1">
                <a:solidFill>
                  <a:schemeClr val="bg1"/>
                </a:solidFill>
              </a:rPr>
              <a:t>паО</a:t>
            </a:r>
            <a:r>
              <a:rPr lang="ru-RU" dirty="0">
                <a:solidFill>
                  <a:schemeClr val="bg1"/>
                </a:solidFill>
              </a:rPr>
              <a:t> «ГАЗПРОМ» ПО ВОПРОСАМ ЭКСПЛУАТАЦИИ </a:t>
            </a:r>
            <a:r>
              <a:rPr lang="ru-RU" dirty="0" err="1">
                <a:solidFill>
                  <a:schemeClr val="bg1"/>
                </a:solidFill>
              </a:rPr>
              <a:t>грс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895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0427" y="1"/>
            <a:ext cx="7258473" cy="737238"/>
          </a:xfrm>
        </p:spPr>
        <p:txBody>
          <a:bodyPr anchor="b"/>
          <a:lstStyle/>
          <a:p>
            <a:r>
              <a:rPr lang="ru-RU" sz="1600" dirty="0"/>
              <a:t>ПРОГРАММА КАПИТАЛЬНОГО РЕМОНТА ГАЗОРАСПРЕДЕЛИТЕЛЬНЫХ СТАНЦИЙ </a:t>
            </a:r>
            <a:br>
              <a:rPr lang="ru-RU" sz="1600" dirty="0"/>
            </a:br>
            <a:r>
              <a:rPr lang="ru-RU" sz="1600" dirty="0"/>
              <a:t>ПАО «ГАЗПРОМ» НА 2018 ГОД</a:t>
            </a:r>
            <a:endParaRPr lang="ru-RU" sz="1600" b="0" dirty="0">
              <a:latin typeface="Arial Narrow" panose="020B060602020203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30592"/>
              </p:ext>
            </p:extLst>
          </p:nvPr>
        </p:nvGraphicFramePr>
        <p:xfrm>
          <a:off x="1110236" y="847940"/>
          <a:ext cx="7166777" cy="3893992"/>
        </p:xfrm>
        <a:graphic>
          <a:graphicData uri="http://schemas.openxmlformats.org/drawingml/2006/table">
            <a:tbl>
              <a:tblPr/>
              <a:tblGrid>
                <a:gridCol w="36635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066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532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176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0565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8570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100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№ п/п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Дочернее общество </a:t>
                      </a:r>
                      <a:b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ПАО "Газпром"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Всего, ремонт технологического оборудования ГРС, </a:t>
                      </a:r>
                      <a:b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ед.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Комплексный ремонт ГРС, </a:t>
                      </a:r>
                      <a:b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ед.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Узловой ремонт технологического оборудования, </a:t>
                      </a:r>
                      <a:b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ед.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8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ХС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ПС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0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Волгоград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0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Екатеринбург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60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Казань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60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Краснодар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60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Махачкала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60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Москва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60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Нижний Новгород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60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Самара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60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Санкт-Петербург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60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Саратов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60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Ставрополь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60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Сургут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60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Томск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60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Уфа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60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Ухта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60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Чайковский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666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Югорск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0503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9674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anchor="b"/>
          <a:lstStyle/>
          <a:p>
            <a:r>
              <a:rPr lang="ru-RU" sz="1600" b="0" dirty="0">
                <a:latin typeface="Arial Narrow" panose="020B0606020202030204" pitchFamily="34" charset="0"/>
              </a:rPr>
              <a:t>МЕРОПРИЯТИЯ, НАПРАВЛЕННЫЕ НА ОБЕСПЕЧЕНИЕ ВЫПОЛНЕНИЯ ПЛАНА КАПИТАЛЬНОГО РЕМОНТА ГАЗОРАСПРЕДЕЛИТЕЛЬНЫХ СТАНЦИЙ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1573" y="938004"/>
            <a:ext cx="8547947" cy="3633996"/>
          </a:xfrm>
          <a:prstGeom prst="roundRect">
            <a:avLst/>
          </a:prstGeom>
          <a:solidFill>
            <a:schemeClr val="bg1">
              <a:lumMod val="7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soft" dir="t"/>
          </a:scene3d>
          <a:sp3d>
            <a:bevelT w="38100" h="38100"/>
          </a:sp3d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контроль за своевременным заключением подрядных договоров на ремонт ГРС, формированием и согласованием графиков производства работ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инспекционные проверки хода изготовления крупно-блочного оборудования ГРС </a:t>
            </a:r>
            <a:b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на заводах-изготовителях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контроль обеспечения материально-техническими ресурсами поставки заказчика </a:t>
            </a:r>
            <a:b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и подрядчика в соответствии с графиками производства работ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селекторные совещания по контролю и мониторингу выполнения ремонтных работ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выездные инспекционные проверки организации и выполнения ремонта ГРС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ежедневный мониторинг организации и выполнения ремонта на проблемных </a:t>
            </a:r>
            <a:b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объектах ГРС </a:t>
            </a:r>
          </a:p>
        </p:txBody>
      </p:sp>
    </p:spTree>
    <p:extLst>
      <p:ext uri="{BB962C8B-B14F-4D97-AF65-F5344CB8AC3E}">
        <p14:creationId xmlns:p14="http://schemas.microsoft.com/office/powerpoint/2010/main" val="2089348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0427" y="1"/>
            <a:ext cx="7258473" cy="737238"/>
          </a:xfrm>
        </p:spPr>
        <p:txBody>
          <a:bodyPr anchor="b"/>
          <a:lstStyle/>
          <a:p>
            <a:r>
              <a:rPr lang="ru-RU" sz="1600" dirty="0"/>
              <a:t>ВЫПОЛНЕНИЕ ПРОГРАММЫ КАПИТАЛЬНОГО РЕМОНТА </a:t>
            </a:r>
            <a:br>
              <a:rPr lang="ru-RU" sz="1600" dirty="0"/>
            </a:br>
            <a:r>
              <a:rPr lang="ru-RU" sz="1600" dirty="0"/>
              <a:t>ГАЗОРАСПРЕДЕЛИТЕЛЬНЫХ СТАНЦИЙ ПАО «ГАЗПРОМ» В 2018 ГОДУ</a:t>
            </a:r>
            <a:endParaRPr lang="ru-RU" sz="1600" b="0" dirty="0">
              <a:latin typeface="Arial Narrow" panose="020B060602020203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198783"/>
              </p:ext>
            </p:extLst>
          </p:nvPr>
        </p:nvGraphicFramePr>
        <p:xfrm>
          <a:off x="502071" y="944929"/>
          <a:ext cx="8476829" cy="3798609"/>
        </p:xfrm>
        <a:graphic>
          <a:graphicData uri="http://schemas.openxmlformats.org/drawingml/2006/table">
            <a:tbl>
              <a:tblPr/>
              <a:tblGrid>
                <a:gridCol w="3769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864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5556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0782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9399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9399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7016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9187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4160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№ п/п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Дочернее</a:t>
                      </a: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общество </a:t>
                      </a:r>
                      <a:b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ПАО «Газпром»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Всего объектов </a:t>
                      </a:r>
                      <a:b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КР ГРС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т.ч. </a:t>
                      </a:r>
                      <a:b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хоз. способ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Работы выполнены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Работы ведутся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Примечание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01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ГТ Волгоград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01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Екатеринбург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01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Казань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01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Краснодар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01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Махачкала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01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Москва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01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Нижний Новгород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01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Самара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01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Санкт-Петербург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801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Саратов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801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Ставрополь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801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Сургут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801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Томск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801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Уфа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801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Ухта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801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ГТ Чайковский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срок завершения: 1 ед. – 31.10.2018;  </a:t>
                      </a:r>
                    </a:p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 ед. – 30.11.2018.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876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ГТ Югорск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8764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0613" y="736484"/>
            <a:ext cx="33300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i="1" dirty="0"/>
              <a:t>количество</a:t>
            </a:r>
            <a:r>
              <a:rPr lang="ru-RU" sz="1050" b="1" i="1" dirty="0"/>
              <a:t> объектов</a:t>
            </a:r>
          </a:p>
        </p:txBody>
      </p:sp>
    </p:spTree>
    <p:extLst>
      <p:ext uri="{BB962C8B-B14F-4D97-AF65-F5344CB8AC3E}">
        <p14:creationId xmlns:p14="http://schemas.microsoft.com/office/powerpoint/2010/main" val="64325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0427" y="1"/>
            <a:ext cx="7258473" cy="737238"/>
          </a:xfrm>
        </p:spPr>
        <p:txBody>
          <a:bodyPr anchor="b"/>
          <a:lstStyle/>
          <a:p>
            <a:r>
              <a:rPr lang="ru-RU" sz="1600" dirty="0"/>
              <a:t>ОСНОВНЫЕ ПРОБЛЕМЫ, ВЫЯВЛЕННЫЕ В ХОДЕ ВЫПОЛНЕНИЯ ПРОГРАММЫ КАПИТАЛЬНОГО РЕМОНТА ГАЗОРАСПРЕДЕЛИТЕЛЬНЫХ СТАНЦИЙ </a:t>
            </a:r>
            <a:br>
              <a:rPr lang="ru-RU" sz="1600" dirty="0"/>
            </a:br>
            <a:r>
              <a:rPr lang="ru-RU" sz="1600" dirty="0"/>
              <a:t>ПАО «ГАЗПРОМ» В 2018 ГОДУ</a:t>
            </a:r>
            <a:endParaRPr lang="ru-RU" sz="1600" b="0" dirty="0">
              <a:latin typeface="Arial Narrow" panose="020B0606020202030204" pitchFamily="34" charset="0"/>
            </a:endParaRPr>
          </a:p>
        </p:txBody>
      </p:sp>
      <p:sp>
        <p:nvSpPr>
          <p:cNvPr id="4" name="Скругленный прямоугольник 5">
            <a:extLst>
              <a:ext uri="{FF2B5EF4-FFF2-40B4-BE49-F238E27FC236}">
                <a16:creationId xmlns="" xmlns:a16="http://schemas.microsoft.com/office/drawing/2014/main" id="{538D951B-4952-42EF-9078-0E1B9F811B94}"/>
              </a:ext>
            </a:extLst>
          </p:cNvPr>
          <p:cNvSpPr/>
          <p:nvPr/>
        </p:nvSpPr>
        <p:spPr>
          <a:xfrm>
            <a:off x="438387" y="938004"/>
            <a:ext cx="8547947" cy="3633996"/>
          </a:xfrm>
          <a:prstGeom prst="roundRect">
            <a:avLst/>
          </a:prstGeom>
          <a:solidFill>
            <a:schemeClr val="accent2">
              <a:lumMod val="40000"/>
              <a:lumOff val="6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soft" dir="t"/>
          </a:scene3d>
          <a:sp3d>
            <a:bevelT w="38100" h="38100"/>
          </a:sp3d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Поздние сроки поставки МТР заказчика (трубы малого диаметра) к началу работ </a:t>
            </a:r>
            <a:b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по капитальному ремонту ГРС</a:t>
            </a:r>
            <a:b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Отсутствие необходимого количества ресурсов подрядчика для своевременного завершения работ по причине смещения сроков поставки МТР</a:t>
            </a:r>
            <a:b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Отсутствие необходимых оборотных средств у исполнителей работ</a:t>
            </a:r>
            <a:b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Низкое качество проведения дочерними обществами ПАО «Газпром» технического аудита согласованных исполнителей работ</a:t>
            </a:r>
          </a:p>
        </p:txBody>
      </p:sp>
    </p:spTree>
    <p:extLst>
      <p:ext uri="{BB962C8B-B14F-4D97-AF65-F5344CB8AC3E}">
        <p14:creationId xmlns:p14="http://schemas.microsoft.com/office/powerpoint/2010/main" val="1959921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0427" y="1"/>
            <a:ext cx="7258473" cy="737238"/>
          </a:xfrm>
        </p:spPr>
        <p:txBody>
          <a:bodyPr anchor="b"/>
          <a:lstStyle/>
          <a:p>
            <a:r>
              <a:rPr lang="ru-RU" sz="1600" dirty="0"/>
              <a:t>ПРОГРАММА КАПИТАЛЬНОГО РЕМОНТА </a:t>
            </a:r>
            <a:br>
              <a:rPr lang="ru-RU" sz="1600" dirty="0"/>
            </a:br>
            <a:r>
              <a:rPr lang="ru-RU" sz="1600" dirty="0"/>
              <a:t>ГАЗОРАСПРЕДЕЛИТЕЛЬНЫХ СТАНЦИЙ ПАО «ГАЗПРОМ» НА 2019 ГОД</a:t>
            </a:r>
            <a:endParaRPr lang="ru-RU" sz="1600" b="0" dirty="0">
              <a:latin typeface="Arial Narrow" panose="020B0606020202030204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492079"/>
              </p:ext>
            </p:extLst>
          </p:nvPr>
        </p:nvGraphicFramePr>
        <p:xfrm>
          <a:off x="99455" y="1116204"/>
          <a:ext cx="4880161" cy="3250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1"/>
          <p:cNvSpPr txBox="1"/>
          <p:nvPr/>
        </p:nvSpPr>
        <p:spPr>
          <a:xfrm>
            <a:off x="1640708" y="919831"/>
            <a:ext cx="2030439" cy="184666"/>
          </a:xfrm>
          <a:prstGeom prst="rect">
            <a:avLst/>
          </a:prstGeom>
        </p:spPr>
        <p:txBody>
          <a:bodyPr wrap="square" lIns="0" tIns="0" rIns="0" bIns="0" rtlCol="0" anchor="ctr" anchorCtr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>
                <a:solidFill>
                  <a:schemeClr val="tx2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План 2019 года (шт.)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140959" y="1534057"/>
            <a:ext cx="3774091" cy="2076130"/>
          </a:xfrm>
          <a:prstGeom prst="roundRect">
            <a:avLst/>
          </a:prstGeom>
          <a:solidFill>
            <a:schemeClr val="bg1">
              <a:lumMod val="7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soft" dir="t"/>
          </a:scene3d>
          <a:sp3d>
            <a:bevelT w="38100" h="38100"/>
          </a:sp3d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ведется работа по выбору подрядных организаций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сформированы начальные (максимальные) цены </a:t>
            </a:r>
            <a:b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на основное оборудование ГРС, объявляются конкурентные закупки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организована работа по подготовке к проведению конкурентных закупок по остальной номенклатуре МТР (труба малого диаметра, ЗРА, СДТ и пр.)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1761" y="4067430"/>
            <a:ext cx="4628332" cy="578882"/>
          </a:xfrm>
          <a:prstGeom prst="round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Комплексный ремонт ГРС – 40 шт. </a:t>
            </a:r>
          </a:p>
          <a:p>
            <a:pPr algn="ctr"/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Узловой ремонт технологического оборудования – 220 шт.</a:t>
            </a:r>
          </a:p>
        </p:txBody>
      </p:sp>
    </p:spTree>
    <p:extLst>
      <p:ext uri="{BB962C8B-B14F-4D97-AF65-F5344CB8AC3E}">
        <p14:creationId xmlns:p14="http://schemas.microsoft.com/office/powerpoint/2010/main" val="3096657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/>
              <a:t>ОБОРУДОВАНИЕ ГРС ДЛЯ КАПИТАЛЬНОГО РЕМОНТА В 2019 ГОДУ</a:t>
            </a:r>
            <a:endParaRPr lang="ru-RU" sz="1800" dirty="0">
              <a:effectLst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63040" y="4379004"/>
            <a:ext cx="6156959" cy="340519"/>
          </a:xfrm>
          <a:prstGeom prst="round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2015 год – 319 ед., 2016 год – 320 ед., 2017 год – 209 ед., 2018 год – 261 ед.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801202"/>
              </p:ext>
            </p:extLst>
          </p:nvPr>
        </p:nvGraphicFramePr>
        <p:xfrm>
          <a:off x="697652" y="883440"/>
          <a:ext cx="7687734" cy="3329021"/>
        </p:xfrm>
        <a:graphic>
          <a:graphicData uri="http://schemas.openxmlformats.org/drawingml/2006/table">
            <a:tbl>
              <a:tblPr/>
              <a:tblGrid>
                <a:gridCol w="2633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839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257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0841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4197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8098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72655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2815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+mn-lt"/>
                        </a:rPr>
                        <a:t>№ </a:t>
                      </a:r>
                      <a:br>
                        <a:rPr lang="ru-RU" sz="900" b="1" i="0" u="none" strike="noStrike" dirty="0">
                          <a:effectLst/>
                          <a:latin typeface="+mn-lt"/>
                        </a:rPr>
                      </a:br>
                      <a:r>
                        <a:rPr lang="ru-RU" sz="900" b="1" i="0" u="none" strike="noStrike" dirty="0">
                          <a:effectLst/>
                          <a:latin typeface="+mn-lt"/>
                        </a:rPr>
                        <a:t>п/п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+mn-lt"/>
                        </a:rPr>
                        <a:t>Дочернее</a:t>
                      </a:r>
                      <a:r>
                        <a:rPr lang="ru-RU" sz="900" b="1" i="0" u="none" strike="noStrike" baseline="0" dirty="0">
                          <a:effectLst/>
                          <a:latin typeface="+mn-lt"/>
                        </a:rPr>
                        <a:t> общество</a:t>
                      </a:r>
                    </a:p>
                    <a:p>
                      <a:pPr algn="ctr" fontAlgn="ctr"/>
                      <a:r>
                        <a:rPr lang="ru-RU" sz="900" b="1" i="0" u="none" strike="noStrike" baseline="0" dirty="0">
                          <a:effectLst/>
                          <a:latin typeface="+mn-lt"/>
                        </a:rPr>
                        <a:t>ПАО «Газпром»</a:t>
                      </a:r>
                      <a:endParaRPr lang="ru-RU" sz="9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+mn-lt"/>
                        </a:rPr>
                        <a:t>Количество </a:t>
                      </a:r>
                      <a:br>
                        <a:rPr lang="ru-RU" sz="900" b="1" i="0" u="none" strike="noStrike" dirty="0">
                          <a:effectLst/>
                          <a:latin typeface="+mn-lt"/>
                        </a:rPr>
                      </a:br>
                      <a:r>
                        <a:rPr lang="ru-RU" sz="900" b="1" i="0" u="none" strike="noStrike" dirty="0">
                          <a:effectLst/>
                          <a:latin typeface="+mn-lt"/>
                        </a:rPr>
                        <a:t>ед. оборудования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+mn-lt"/>
                        </a:rPr>
                        <a:t>Хозспособ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>
                          <a:effectLst/>
                          <a:latin typeface="+mn-lt"/>
                        </a:rPr>
                        <a:t>Подряд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+mn-lt"/>
                        </a:rPr>
                        <a:t>Планируемое количество закупок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+mn-lt"/>
                        </a:rPr>
                        <a:t>Примечание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65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  ГТ Волгоград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+mn-lt"/>
                        </a:rPr>
                        <a:t>1 закупка объявлена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94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  ГТ Екатеринбург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effectLst/>
                          <a:latin typeface="+mn-lt"/>
                        </a:rPr>
                        <a:t>1 закупка объявлена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755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  ГТ Казань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effectLst/>
                          <a:latin typeface="+mn-lt"/>
                        </a:rPr>
                        <a:t>2 закупки</a:t>
                      </a:r>
                      <a:r>
                        <a:rPr lang="ru-RU" sz="1000" b="0" i="0" u="none" strike="noStrike" baseline="0" dirty="0">
                          <a:effectLst/>
                          <a:latin typeface="+mn-lt"/>
                        </a:rPr>
                        <a:t> объявлены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55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  ГТ Краснодар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effectLst/>
                          <a:latin typeface="+mn-lt"/>
                        </a:rPr>
                        <a:t>2 закупки</a:t>
                      </a:r>
                      <a:r>
                        <a:rPr lang="ru-RU" sz="1000" b="0" i="0" u="none" strike="noStrike" baseline="0" dirty="0">
                          <a:effectLst/>
                          <a:latin typeface="+mn-lt"/>
                        </a:rPr>
                        <a:t> объявлены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638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  ГТ Махачкала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effectLst/>
                          <a:latin typeface="+mn-lt"/>
                        </a:rPr>
                        <a:t>1 закупка объявлена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638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  ГТ Москва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effectLst/>
                          <a:latin typeface="+mn-lt"/>
                        </a:rPr>
                        <a:t>3 закупки</a:t>
                      </a:r>
                      <a:r>
                        <a:rPr lang="ru-RU" sz="1000" b="0" i="0" u="none" strike="noStrike" baseline="0" dirty="0">
                          <a:effectLst/>
                          <a:latin typeface="+mn-lt"/>
                        </a:rPr>
                        <a:t> объявлены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638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  ГТ Нижний Новгород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effectLst/>
                          <a:latin typeface="+mn-lt"/>
                        </a:rPr>
                        <a:t>2 закупки</a:t>
                      </a:r>
                      <a:r>
                        <a:rPr lang="ru-RU" sz="1000" b="0" i="0" u="none" strike="noStrike" baseline="0" dirty="0">
                          <a:effectLst/>
                          <a:latin typeface="+mn-lt"/>
                        </a:rPr>
                        <a:t> объявлены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638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  ГТ Самара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effectLst/>
                          <a:latin typeface="+mn-lt"/>
                        </a:rPr>
                        <a:t>1 закупка объявлена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638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  ГТ Саратов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effectLst/>
                          <a:latin typeface="+mn-lt"/>
                        </a:rPr>
                        <a:t>3 закупки</a:t>
                      </a:r>
                      <a:r>
                        <a:rPr lang="ru-RU" sz="1000" b="0" i="0" u="none" strike="noStrike" baseline="0" dirty="0">
                          <a:effectLst/>
                          <a:latin typeface="+mn-lt"/>
                        </a:rPr>
                        <a:t> объявлены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688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  ГТ Санкт-Петербург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effectLst/>
                          <a:latin typeface="+mn-lt"/>
                        </a:rPr>
                        <a:t>2 закупки</a:t>
                      </a:r>
                      <a:r>
                        <a:rPr lang="ru-RU" sz="1000" b="0" i="0" u="none" strike="noStrike" baseline="0" dirty="0">
                          <a:effectLst/>
                          <a:latin typeface="+mn-lt"/>
                        </a:rPr>
                        <a:t> объявлены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638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  ГТ Ставрополь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+mn-lt"/>
                        </a:rPr>
                        <a:t>2 закупки</a:t>
                      </a:r>
                      <a:r>
                        <a:rPr lang="ru-RU" sz="1000" b="0" i="0" u="none" strike="noStrike" baseline="0" dirty="0">
                          <a:effectLst/>
                          <a:latin typeface="+mn-lt"/>
                        </a:rPr>
                        <a:t> объявлены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545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  ГТ Сургут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+mn-lt"/>
                        </a:rPr>
                        <a:t>2 закупки</a:t>
                      </a:r>
                      <a:r>
                        <a:rPr lang="ru-RU" sz="1000" b="0" i="0" u="none" strike="noStrike" baseline="0" dirty="0">
                          <a:effectLst/>
                          <a:latin typeface="+mn-lt"/>
                        </a:rPr>
                        <a:t> объявлены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55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  ГТ Томск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+mn-lt"/>
                        </a:rPr>
                        <a:t>1 закупка объявлена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638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  ГТ Уфа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effectLst/>
                          <a:latin typeface="+mn-lt"/>
                        </a:rPr>
                        <a:t>3 закупки</a:t>
                      </a:r>
                      <a:r>
                        <a:rPr lang="ru-RU" sz="1000" b="0" i="0" u="none" strike="noStrike" baseline="0" dirty="0">
                          <a:effectLst/>
                          <a:latin typeface="+mn-lt"/>
                        </a:rPr>
                        <a:t> объявлены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037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  ГТ Ухта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effectLst/>
                          <a:latin typeface="+mn-lt"/>
                        </a:rPr>
                        <a:t>2 закупки</a:t>
                      </a:r>
                      <a:r>
                        <a:rPr lang="ru-RU" sz="1000" b="0" i="0" u="none" strike="noStrike" baseline="0" dirty="0">
                          <a:effectLst/>
                          <a:latin typeface="+mn-lt"/>
                        </a:rPr>
                        <a:t> объявлены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844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  ГТ Чайковский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effectLst/>
                          <a:latin typeface="+mn-lt"/>
                        </a:rPr>
                        <a:t>1 закупка объявлена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638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  ГТ Югорск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effectLst/>
                          <a:latin typeface="+mn-lt"/>
                        </a:rPr>
                        <a:t>2 закупки</a:t>
                      </a:r>
                      <a:r>
                        <a:rPr lang="ru-RU" sz="1000" b="0" i="0" u="none" strike="noStrike" baseline="0" dirty="0">
                          <a:effectLst/>
                          <a:latin typeface="+mn-lt"/>
                        </a:rPr>
                        <a:t> объявлены</a:t>
                      </a:r>
                      <a:endParaRPr lang="ru-RU" sz="1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4860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ИТОГО: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336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234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102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+mn-lt"/>
                        </a:rPr>
                        <a:t>31 закупка объявлена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652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dirty="0"/>
              <a:t>ПЕРВОЧЕРЕДНЫЕ МЕРОПРИЯТИЯ, НЕПРАВЛЕННЫЕ НА ПОДГОТОВКУ К ВЫПОЛНЕНИЮ ПРОГРАММЫ КАПИТАЛЬНОГО РЕМОНТА ГРС В 2019-2020 ГОДАХ</a:t>
            </a:r>
            <a:endParaRPr lang="ru-RU" sz="1400" dirty="0">
              <a:effectLst/>
            </a:endParaRPr>
          </a:p>
        </p:txBody>
      </p:sp>
      <p:pic>
        <p:nvPicPr>
          <p:cNvPr id="4" name="Picture 2" descr="C:\Users\dolgandm\Desktop\Доклады ДКР\ШАБЛОНЫ\Символы_Знаки\Плашки\Плашка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0" t="27672" r="4966" b="53248"/>
          <a:stretch/>
        </p:blipFill>
        <p:spPr bwMode="auto">
          <a:xfrm>
            <a:off x="1025174" y="786137"/>
            <a:ext cx="8104414" cy="917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olgandm\Desktop\Доклады ДКР\ШАБЛОНЫ\Символы_Знаки\Плашки\Плашка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0" t="27672" r="4966" b="53248"/>
          <a:stretch/>
        </p:blipFill>
        <p:spPr bwMode="auto">
          <a:xfrm>
            <a:off x="292822" y="722097"/>
            <a:ext cx="647563" cy="8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dolgandm\Desktop\Доклады ДКР\ШАБЛОНЫ\Символы_Знаки\Плашки\Плашка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0" t="27672" r="4966" b="53248"/>
          <a:stretch/>
        </p:blipFill>
        <p:spPr bwMode="auto">
          <a:xfrm>
            <a:off x="1025173" y="1565555"/>
            <a:ext cx="8104414" cy="951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dolgandm\Desktop\Доклады ДКР\ШАБЛОНЫ\Символы_Знаки\Плашки\Плашка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0" t="27672" r="4966" b="53248"/>
          <a:stretch/>
        </p:blipFill>
        <p:spPr bwMode="auto">
          <a:xfrm>
            <a:off x="292821" y="1531562"/>
            <a:ext cx="647563" cy="806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dolgandm\Desktop\Доклады ДКР\ШАБЛОНЫ\Символы_Знаки\Плашки\Плашка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0" t="27672" r="4966" b="53248"/>
          <a:stretch/>
        </p:blipFill>
        <p:spPr bwMode="auto">
          <a:xfrm>
            <a:off x="292821" y="3975320"/>
            <a:ext cx="647563" cy="72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dolgandm\Desktop\Доклады ДКР\ШАБЛОНЫ\Символы_Знаки\Плашки\Плашка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0" t="27672" r="4966" b="53248"/>
          <a:stretch/>
        </p:blipFill>
        <p:spPr bwMode="auto">
          <a:xfrm>
            <a:off x="1025173" y="3737565"/>
            <a:ext cx="8104413" cy="1236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96005" y="1026559"/>
            <a:ext cx="266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9003" y="4184088"/>
            <a:ext cx="266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9003" y="1796075"/>
            <a:ext cx="266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2</a:t>
            </a:r>
          </a:p>
        </p:txBody>
      </p:sp>
      <p:pic>
        <p:nvPicPr>
          <p:cNvPr id="17" name="Picture 2" descr="C:\Users\dolgandm\Desktop\Доклады ДКР\ШАБЛОНЫ\Символы_Знаки\Плашки\Плашка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0" t="27672" r="4966" b="53248"/>
          <a:stretch/>
        </p:blipFill>
        <p:spPr bwMode="auto">
          <a:xfrm>
            <a:off x="1025174" y="2966070"/>
            <a:ext cx="8104413" cy="102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dolgandm\Desktop\Доклады ДКР\ШАБЛОНЫ\Символы_Знаки\Плашки\Плашка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0" t="27672" r="4966" b="53248"/>
          <a:stretch/>
        </p:blipFill>
        <p:spPr bwMode="auto">
          <a:xfrm>
            <a:off x="303095" y="2261072"/>
            <a:ext cx="647563" cy="806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489004" y="3219498"/>
            <a:ext cx="266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7D829019-1BE8-4C52-A3FC-F6DC6582F9C6}"/>
              </a:ext>
            </a:extLst>
          </p:cNvPr>
          <p:cNvSpPr/>
          <p:nvPr/>
        </p:nvSpPr>
        <p:spPr>
          <a:xfrm>
            <a:off x="1285874" y="867778"/>
            <a:ext cx="75550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Arial Narrow" panose="020B0606020202030204" pitchFamily="34" charset="0"/>
              </a:rPr>
              <a:t>Завершение конкурентных процедур по определению исполнителей работ </a:t>
            </a:r>
          </a:p>
          <a:p>
            <a:r>
              <a:rPr lang="ru-RU" sz="1600" b="1" dirty="0">
                <a:latin typeface="Arial Narrow" panose="020B0606020202030204" pitchFamily="34" charset="0"/>
              </a:rPr>
              <a:t>в соответствии с регламентными сроками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CF9E132B-BFD1-4820-9B9E-401436AC7BCC}"/>
              </a:ext>
            </a:extLst>
          </p:cNvPr>
          <p:cNvSpPr/>
          <p:nvPr/>
        </p:nvSpPr>
        <p:spPr>
          <a:xfrm>
            <a:off x="1275241" y="1650531"/>
            <a:ext cx="75656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Arial Narrow" panose="020B0606020202030204" pitchFamily="34" charset="0"/>
              </a:rPr>
              <a:t>Своевременное проведение конкурентных процедур по определению поставщиков МТР: оборудование ГРС – до 30.11.2018, прочие МТР – до 28.12.2018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73505EB6-1E9F-40AC-ABDE-DEFCBCBE579E}"/>
              </a:ext>
            </a:extLst>
          </p:cNvPr>
          <p:cNvSpPr/>
          <p:nvPr/>
        </p:nvSpPr>
        <p:spPr>
          <a:xfrm>
            <a:off x="1264609" y="3119625"/>
            <a:ext cx="73903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Arial Narrow" panose="020B0606020202030204" pitchFamily="34" charset="0"/>
              </a:rPr>
              <a:t>Организация работы по повышению качества входного контроля оборудования ГРС на заводах-изготовителях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74FAD409-A364-46B1-A197-58E4C5DFC625}"/>
              </a:ext>
            </a:extLst>
          </p:cNvPr>
          <p:cNvSpPr/>
          <p:nvPr/>
        </p:nvSpPr>
        <p:spPr>
          <a:xfrm>
            <a:off x="1285875" y="3780738"/>
            <a:ext cx="7369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Arial Narrow" panose="020B0606020202030204" pitchFamily="34" charset="0"/>
              </a:rPr>
              <a:t>Организация работы по </a:t>
            </a:r>
            <a:r>
              <a:rPr lang="ru-RU" sz="1600" b="1" dirty="0" err="1">
                <a:latin typeface="Arial Narrow" panose="020B0606020202030204" pitchFamily="34" charset="0"/>
              </a:rPr>
              <a:t>предремонтному</a:t>
            </a:r>
            <a:r>
              <a:rPr lang="ru-RU" sz="1600" b="1" dirty="0">
                <a:latin typeface="Arial Narrow" panose="020B0606020202030204" pitchFamily="34" charset="0"/>
              </a:rPr>
              <a:t> обследованию ГРС на первом этапе планирования с целью подтверждения корректности заложенных в ПСД технических решений, объемов МТР, стоимости работ</a:t>
            </a:r>
          </a:p>
        </p:txBody>
      </p:sp>
      <p:pic>
        <p:nvPicPr>
          <p:cNvPr id="20" name="Picture 2" descr="C:\Users\dolgandm\Desktop\Доклады ДКР\ШАБЛОНЫ\Символы_Знаки\Плашки\Плашка.png">
            <a:extLst>
              <a:ext uri="{FF2B5EF4-FFF2-40B4-BE49-F238E27FC236}">
                <a16:creationId xmlns="" xmlns:a16="http://schemas.microsoft.com/office/drawing/2014/main" id="{BFEAEC0C-158A-4C8A-B562-F82DAAB59D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0" t="27672" r="4966" b="53248"/>
          <a:stretch/>
        </p:blipFill>
        <p:spPr bwMode="auto">
          <a:xfrm>
            <a:off x="292821" y="3075476"/>
            <a:ext cx="647563" cy="806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D7F0D778-6B80-40BF-821A-DE99B05E0A3D}"/>
              </a:ext>
            </a:extLst>
          </p:cNvPr>
          <p:cNvSpPr txBox="1"/>
          <p:nvPr/>
        </p:nvSpPr>
        <p:spPr>
          <a:xfrm>
            <a:off x="489003" y="3297457"/>
            <a:ext cx="266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01A85A9F-9C67-4C4F-83F4-13111C94C251}"/>
              </a:ext>
            </a:extLst>
          </p:cNvPr>
          <p:cNvSpPr txBox="1"/>
          <p:nvPr/>
        </p:nvSpPr>
        <p:spPr>
          <a:xfrm>
            <a:off x="496005" y="2503751"/>
            <a:ext cx="266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3</a:t>
            </a:r>
          </a:p>
        </p:txBody>
      </p:sp>
      <p:pic>
        <p:nvPicPr>
          <p:cNvPr id="23" name="Picture 2" descr="C:\Users\dolgandm\Desktop\Доклады ДКР\ШАБЛОНЫ\Символы_Знаки\Плашки\Плашка.png">
            <a:extLst>
              <a:ext uri="{FF2B5EF4-FFF2-40B4-BE49-F238E27FC236}">
                <a16:creationId xmlns="" xmlns:a16="http://schemas.microsoft.com/office/drawing/2014/main" id="{0EFD303C-5C86-49B5-B356-DA4E3B4415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0" t="27672" r="4966" b="53248"/>
          <a:stretch/>
        </p:blipFill>
        <p:spPr bwMode="auto">
          <a:xfrm>
            <a:off x="1046440" y="2359252"/>
            <a:ext cx="8104413" cy="726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618065B4-057F-47EA-B35F-0992A9BF627D}"/>
              </a:ext>
            </a:extLst>
          </p:cNvPr>
          <p:cNvSpPr/>
          <p:nvPr/>
        </p:nvSpPr>
        <p:spPr>
          <a:xfrm>
            <a:off x="1275242" y="2493854"/>
            <a:ext cx="73797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Arial Narrow" panose="020B0606020202030204" pitchFamily="34" charset="0"/>
              </a:rPr>
              <a:t>Обеспечение поставки МТР и оборудования до 31.05.2019</a:t>
            </a:r>
          </a:p>
        </p:txBody>
      </p:sp>
    </p:spTree>
    <p:extLst>
      <p:ext uri="{BB962C8B-B14F-4D97-AF65-F5344CB8AC3E}">
        <p14:creationId xmlns:p14="http://schemas.microsoft.com/office/powerpoint/2010/main" val="1927225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4784658"/>
      </p:ext>
    </p:extLst>
  </p:cSld>
  <p:clrMapOvr>
    <a:masterClrMapping/>
  </p:clrMapOvr>
</p:sld>
</file>

<file path=ppt/theme/theme1.xml><?xml version="1.0" encoding="utf-8"?>
<a:theme xmlns:a="http://schemas.openxmlformats.org/drawingml/2006/main" name="13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3200" b="1" dirty="0" smtClean="0">
            <a:solidFill>
              <a:srgbClr val="0079C2"/>
            </a:solidFill>
            <a:latin typeface="Arial Narrow" panose="020B060602020203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0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9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7136</TotalTime>
  <Words>834</Words>
  <Application>Microsoft Office PowerPoint</Application>
  <PresentationFormat>Экран (16:9)</PresentationFormat>
  <Paragraphs>464</Paragraphs>
  <Slides>9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13_Специальное оформление</vt:lpstr>
      <vt:lpstr>10_Специальное оформление</vt:lpstr>
      <vt:lpstr>9_Специальное оформление</vt:lpstr>
      <vt:lpstr>Презентация PowerPoint</vt:lpstr>
      <vt:lpstr>ПРОГРАММА КАПИТАЛЬНОГО РЕМОНТА ГАЗОРАСПРЕДЕЛИТЕЛЬНЫХ СТАНЦИЙ  ПАО «ГАЗПРОМ» НА 2018 ГОД</vt:lpstr>
      <vt:lpstr>МЕРОПРИЯТИЯ, НАПРАВЛЕННЫЕ НА ОБЕСПЕЧЕНИЕ ВЫПОЛНЕНИЯ ПЛАНА КАПИТАЛЬНОГО РЕМОНТА ГАЗОРАСПРЕДЕЛИТЕЛЬНЫХ СТАНЦИЙ</vt:lpstr>
      <vt:lpstr>ВЫПОЛНЕНИЕ ПРОГРАММЫ КАПИТАЛЬНОГО РЕМОНТА  ГАЗОРАСПРЕДЕЛИТЕЛЬНЫХ СТАНЦИЙ ПАО «ГАЗПРОМ» В 2018 ГОДУ</vt:lpstr>
      <vt:lpstr>ОСНОВНЫЕ ПРОБЛЕМЫ, ВЫЯВЛЕННЫЕ В ХОДЕ ВЫПОЛНЕНИЯ ПРОГРАММЫ КАПИТАЛЬНОГО РЕМОНТА ГАЗОРАСПРЕДЕЛИТЕЛЬНЫХ СТАНЦИЙ  ПАО «ГАЗПРОМ» В 2018 ГОДУ</vt:lpstr>
      <vt:lpstr>ПРОГРАММА КАПИТАЛЬНОГО РЕМОНТА  ГАЗОРАСПРЕДЕЛИТЕЛЬНЫХ СТАНЦИЙ ПАО «ГАЗПРОМ» НА 2019 ГОД</vt:lpstr>
      <vt:lpstr>ОБОРУДОВАНИЕ ГРС ДЛЯ КАПИТАЛЬНОГО РЕМОНТА В 2019 ГОДУ</vt:lpstr>
      <vt:lpstr>ПЕРВОЧЕРЕДНЫЕ МЕРОПРИЯТИЯ, НЕПРАВЛЕННЫЕ НА ПОДГОТОВКУ К ВЫПОЛНЕНИЮ ПРОГРАММЫ КАПИТАЛЬНОГО РЕМОНТА ГРС В 2019-2020 ГОДАХ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julia</dc:creator>
  <cp:lastModifiedBy>User</cp:lastModifiedBy>
  <cp:revision>150</cp:revision>
  <cp:lastPrinted>2018-10-21T13:53:17Z</cp:lastPrinted>
  <dcterms:created xsi:type="dcterms:W3CDTF">2016-02-05T10:31:15Z</dcterms:created>
  <dcterms:modified xsi:type="dcterms:W3CDTF">2018-10-23T01:53:09Z</dcterms:modified>
</cp:coreProperties>
</file>