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unknown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9"/>
  </p:notesMasterIdLst>
  <p:sldIdLst>
    <p:sldId id="257" r:id="rId2"/>
    <p:sldId id="289" r:id="rId3"/>
    <p:sldId id="337" r:id="rId4"/>
    <p:sldId id="338" r:id="rId5"/>
    <p:sldId id="336" r:id="rId6"/>
    <p:sldId id="335" r:id="rId7"/>
    <p:sldId id="265" r:id="rId8"/>
    <p:sldId id="275" r:id="rId9"/>
    <p:sldId id="263" r:id="rId10"/>
    <p:sldId id="315" r:id="rId11"/>
    <p:sldId id="321" r:id="rId12"/>
    <p:sldId id="324" r:id="rId13"/>
    <p:sldId id="339" r:id="rId14"/>
    <p:sldId id="299" r:id="rId15"/>
    <p:sldId id="301" r:id="rId16"/>
    <p:sldId id="302" r:id="rId17"/>
    <p:sldId id="340" r:id="rId18"/>
    <p:sldId id="341" r:id="rId19"/>
    <p:sldId id="342" r:id="rId20"/>
    <p:sldId id="343" r:id="rId21"/>
    <p:sldId id="344" r:id="rId22"/>
    <p:sldId id="280" r:id="rId23"/>
    <p:sldId id="279" r:id="rId24"/>
    <p:sldId id="281" r:id="rId25"/>
    <p:sldId id="283" r:id="rId26"/>
    <p:sldId id="322" r:id="rId27"/>
    <p:sldId id="319" r:id="rId28"/>
    <p:sldId id="298" r:id="rId29"/>
    <p:sldId id="300" r:id="rId30"/>
    <p:sldId id="268" r:id="rId31"/>
    <p:sldId id="284" r:id="rId32"/>
    <p:sldId id="260" r:id="rId33"/>
    <p:sldId id="261" r:id="rId34"/>
    <p:sldId id="285" r:id="rId35"/>
    <p:sldId id="320" r:id="rId36"/>
    <p:sldId id="288" r:id="rId37"/>
    <p:sldId id="271" r:id="rId38"/>
    <p:sldId id="287" r:id="rId39"/>
    <p:sldId id="326" r:id="rId40"/>
    <p:sldId id="325" r:id="rId41"/>
    <p:sldId id="273" r:id="rId42"/>
    <p:sldId id="334" r:id="rId43"/>
    <p:sldId id="328" r:id="rId44"/>
    <p:sldId id="329" r:id="rId45"/>
    <p:sldId id="330" r:id="rId46"/>
    <p:sldId id="331" r:id="rId47"/>
    <p:sldId id="333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ovasnas\Public\&#1055;&#1088;&#1086;&#1077;&#1082;&#1090;&#1099;\&#1052;&#1077;&#1075;&#1080;&#1086;&#1085;\&#1043;&#1088;&#1072;&#1092;&#1080;&#1082;&#1080;%20&#1101;&#1092;&#1092;&#1077;&#1082;&#1090;&#1072;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&#1043;&#1072;&#1083;&#1080;&#1095;&#1072;&#1085;&#1080;&#1085;.NSK\Desktop\&#1056;&#1072;&#1095;&#1105;&#1090;&#1099;%20&#1045;&#1042;&#1056;&#1040;&#1047;%20&#1087;&#1086;%20&#1055;&#1048;&#1042;-2015\&#1076;&#1083;&#1103;%20&#1087;&#1086;&#1076;&#1075;&#1086;&#1090;&#1086;&#1074;&#1082;&#1080;%20&#1087;&#1088;&#1077;&#1079;&#1077;&#1085;&#1090;&#1072;&#1094;&#1080;&#1080;%202015-2020\&#1053;&#1072;&#1095;.&#1045;&#1042;&#1056;&#1040;&#1047;-&#1055;&#1048;&#1042;10.0-%20&#1076;&#1083;&#1103;%20&#1055;&#1077;&#1090;&#1088;&#1072;%20&#1043;&#1077;&#1086;&#1088;&#1075;&#1080;&#1077;&#1074;&#1080;&#1095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0" i="0" baseline="0" dirty="0">
                <a:effectLst/>
              </a:rPr>
              <a:t>Тренды падения добычи нефти до ПИВ и после </a:t>
            </a:r>
            <a:r>
              <a:rPr lang="ru-RU" sz="2000" b="0" i="0" baseline="0" dirty="0" smtClean="0">
                <a:effectLst/>
              </a:rPr>
              <a:t>ПИВ скважина № 438 </a:t>
            </a:r>
            <a:r>
              <a:rPr lang="ru-RU" sz="2000" b="0" i="0" baseline="0" dirty="0" err="1" smtClean="0">
                <a:effectLst/>
              </a:rPr>
              <a:t>Тайлаковского</a:t>
            </a:r>
            <a:r>
              <a:rPr lang="ru-RU" sz="2000" b="0" i="0" baseline="0" smtClean="0">
                <a:effectLst/>
              </a:rPr>
              <a:t> месторождения</a:t>
            </a:r>
            <a:endParaRPr lang="ru-RU" sz="2000" dirty="0">
              <a:effectLst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'438 Тайлаковское'!$B$1</c:f>
              <c:strCache>
                <c:ptCount val="1"/>
                <c:pt idx="0">
                  <c:v>ПИВ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5"/>
          </c:trendline>
          <c:cat>
            <c:numRef>
              <c:f>'438 Тайлаковское'!$A$2:$A$84</c:f>
              <c:numCache>
                <c:formatCode>[$-419]mmmm\ yyyy;@</c:formatCode>
                <c:ptCount val="83"/>
                <c:pt idx="0">
                  <c:v>39387</c:v>
                </c:pt>
                <c:pt idx="1">
                  <c:v>39417</c:v>
                </c:pt>
                <c:pt idx="2">
                  <c:v>39448</c:v>
                </c:pt>
                <c:pt idx="3">
                  <c:v>39479</c:v>
                </c:pt>
                <c:pt idx="4">
                  <c:v>39508</c:v>
                </c:pt>
                <c:pt idx="5">
                  <c:v>39539</c:v>
                </c:pt>
                <c:pt idx="6">
                  <c:v>39569</c:v>
                </c:pt>
                <c:pt idx="7">
                  <c:v>39600</c:v>
                </c:pt>
                <c:pt idx="8">
                  <c:v>39630</c:v>
                </c:pt>
                <c:pt idx="9">
                  <c:v>39661</c:v>
                </c:pt>
                <c:pt idx="10">
                  <c:v>39692</c:v>
                </c:pt>
                <c:pt idx="11">
                  <c:v>39722</c:v>
                </c:pt>
                <c:pt idx="12">
                  <c:v>39753</c:v>
                </c:pt>
                <c:pt idx="13">
                  <c:v>39783</c:v>
                </c:pt>
                <c:pt idx="14">
                  <c:v>39814</c:v>
                </c:pt>
                <c:pt idx="15">
                  <c:v>39845</c:v>
                </c:pt>
                <c:pt idx="16">
                  <c:v>39873</c:v>
                </c:pt>
                <c:pt idx="17">
                  <c:v>39904</c:v>
                </c:pt>
                <c:pt idx="18">
                  <c:v>39934</c:v>
                </c:pt>
                <c:pt idx="19">
                  <c:v>39965</c:v>
                </c:pt>
                <c:pt idx="20">
                  <c:v>39995</c:v>
                </c:pt>
                <c:pt idx="21">
                  <c:v>40026</c:v>
                </c:pt>
                <c:pt idx="22">
                  <c:v>40057</c:v>
                </c:pt>
                <c:pt idx="23">
                  <c:v>40087</c:v>
                </c:pt>
                <c:pt idx="24">
                  <c:v>40118</c:v>
                </c:pt>
                <c:pt idx="25">
                  <c:v>40148</c:v>
                </c:pt>
                <c:pt idx="26">
                  <c:v>40179</c:v>
                </c:pt>
                <c:pt idx="27">
                  <c:v>40210</c:v>
                </c:pt>
                <c:pt idx="28">
                  <c:v>40238</c:v>
                </c:pt>
                <c:pt idx="29">
                  <c:v>40269</c:v>
                </c:pt>
                <c:pt idx="30">
                  <c:v>40299</c:v>
                </c:pt>
                <c:pt idx="31">
                  <c:v>40330</c:v>
                </c:pt>
                <c:pt idx="32">
                  <c:v>40360</c:v>
                </c:pt>
                <c:pt idx="33">
                  <c:v>40391</c:v>
                </c:pt>
                <c:pt idx="34">
                  <c:v>40422</c:v>
                </c:pt>
                <c:pt idx="35">
                  <c:v>40452</c:v>
                </c:pt>
                <c:pt idx="36">
                  <c:v>40483</c:v>
                </c:pt>
                <c:pt idx="37">
                  <c:v>40513</c:v>
                </c:pt>
                <c:pt idx="38">
                  <c:v>40544</c:v>
                </c:pt>
                <c:pt idx="39">
                  <c:v>40575</c:v>
                </c:pt>
                <c:pt idx="40">
                  <c:v>40603</c:v>
                </c:pt>
                <c:pt idx="41">
                  <c:v>40634</c:v>
                </c:pt>
                <c:pt idx="42">
                  <c:v>40664</c:v>
                </c:pt>
                <c:pt idx="43">
                  <c:v>40695</c:v>
                </c:pt>
                <c:pt idx="44">
                  <c:v>40725</c:v>
                </c:pt>
                <c:pt idx="45">
                  <c:v>40756</c:v>
                </c:pt>
                <c:pt idx="46">
                  <c:v>40787</c:v>
                </c:pt>
                <c:pt idx="47">
                  <c:v>40817</c:v>
                </c:pt>
                <c:pt idx="48">
                  <c:v>40848</c:v>
                </c:pt>
                <c:pt idx="49">
                  <c:v>40878</c:v>
                </c:pt>
                <c:pt idx="50">
                  <c:v>40909</c:v>
                </c:pt>
                <c:pt idx="51">
                  <c:v>40940</c:v>
                </c:pt>
                <c:pt idx="52">
                  <c:v>40969</c:v>
                </c:pt>
                <c:pt idx="53">
                  <c:v>41000</c:v>
                </c:pt>
                <c:pt idx="54">
                  <c:v>41030</c:v>
                </c:pt>
                <c:pt idx="55">
                  <c:v>41061</c:v>
                </c:pt>
                <c:pt idx="56">
                  <c:v>41091</c:v>
                </c:pt>
                <c:pt idx="57">
                  <c:v>41122</c:v>
                </c:pt>
                <c:pt idx="58">
                  <c:v>41153</c:v>
                </c:pt>
                <c:pt idx="59">
                  <c:v>41183</c:v>
                </c:pt>
                <c:pt idx="60">
                  <c:v>41214</c:v>
                </c:pt>
                <c:pt idx="61">
                  <c:v>41244</c:v>
                </c:pt>
                <c:pt idx="62">
                  <c:v>41275</c:v>
                </c:pt>
                <c:pt idx="63">
                  <c:v>41306</c:v>
                </c:pt>
                <c:pt idx="64">
                  <c:v>41334</c:v>
                </c:pt>
                <c:pt idx="65">
                  <c:v>41365</c:v>
                </c:pt>
                <c:pt idx="66">
                  <c:v>41395</c:v>
                </c:pt>
                <c:pt idx="67">
                  <c:v>41426</c:v>
                </c:pt>
                <c:pt idx="68">
                  <c:v>41456</c:v>
                </c:pt>
                <c:pt idx="69">
                  <c:v>41487</c:v>
                </c:pt>
                <c:pt idx="70">
                  <c:v>41518</c:v>
                </c:pt>
                <c:pt idx="71">
                  <c:v>41548</c:v>
                </c:pt>
                <c:pt idx="72">
                  <c:v>41579</c:v>
                </c:pt>
                <c:pt idx="73">
                  <c:v>41609</c:v>
                </c:pt>
                <c:pt idx="74">
                  <c:v>41640</c:v>
                </c:pt>
                <c:pt idx="75">
                  <c:v>41671</c:v>
                </c:pt>
                <c:pt idx="76">
                  <c:v>41699</c:v>
                </c:pt>
                <c:pt idx="77">
                  <c:v>41730</c:v>
                </c:pt>
                <c:pt idx="78">
                  <c:v>41760</c:v>
                </c:pt>
                <c:pt idx="79">
                  <c:v>41791</c:v>
                </c:pt>
                <c:pt idx="80">
                  <c:v>41821</c:v>
                </c:pt>
                <c:pt idx="81">
                  <c:v>41852</c:v>
                </c:pt>
                <c:pt idx="82">
                  <c:v>41883</c:v>
                </c:pt>
              </c:numCache>
            </c:numRef>
          </c:cat>
          <c:val>
            <c:numRef>
              <c:f>'438 Тайлаковское'!$B$2:$B$84</c:f>
              <c:numCache>
                <c:formatCode>General</c:formatCode>
                <c:ptCount val="83"/>
                <c:pt idx="0">
                  <c:v>26.8</c:v>
                </c:pt>
                <c:pt idx="1">
                  <c:v>26.806451612903199</c:v>
                </c:pt>
                <c:pt idx="2">
                  <c:v>26</c:v>
                </c:pt>
                <c:pt idx="3">
                  <c:v>42.666666666666565</c:v>
                </c:pt>
                <c:pt idx="4">
                  <c:v>34.444444444444258</c:v>
                </c:pt>
                <c:pt idx="5">
                  <c:v>20.347826086956498</c:v>
                </c:pt>
                <c:pt idx="6">
                  <c:v>24.6551724137931</c:v>
                </c:pt>
                <c:pt idx="7">
                  <c:v>23.090909090909086</c:v>
                </c:pt>
                <c:pt idx="8">
                  <c:v>21.652173913043505</c:v>
                </c:pt>
                <c:pt idx="9">
                  <c:v>29.322580645161224</c:v>
                </c:pt>
                <c:pt idx="10">
                  <c:v>28.33333333333324</c:v>
                </c:pt>
                <c:pt idx="11">
                  <c:v>14.258064516129021</c:v>
                </c:pt>
                <c:pt idx="12">
                  <c:v>6.7</c:v>
                </c:pt>
                <c:pt idx="13">
                  <c:v>6.2258064516128995</c:v>
                </c:pt>
                <c:pt idx="14">
                  <c:v>6.2580645161290285</c:v>
                </c:pt>
                <c:pt idx="15">
                  <c:v>5.8571428571428488</c:v>
                </c:pt>
                <c:pt idx="16">
                  <c:v>5.8387096774193603</c:v>
                </c:pt>
                <c:pt idx="17">
                  <c:v>5.8</c:v>
                </c:pt>
                <c:pt idx="18">
                  <c:v>6.0384615384615401</c:v>
                </c:pt>
                <c:pt idx="19">
                  <c:v>5.8</c:v>
                </c:pt>
                <c:pt idx="20">
                  <c:v>5.6</c:v>
                </c:pt>
                <c:pt idx="21">
                  <c:v>5.5</c:v>
                </c:pt>
                <c:pt idx="22">
                  <c:v>18.399999999999999</c:v>
                </c:pt>
                <c:pt idx="23">
                  <c:v>17.8</c:v>
                </c:pt>
                <c:pt idx="24">
                  <c:v>16.899999999999999</c:v>
                </c:pt>
                <c:pt idx="25">
                  <c:v>11.4</c:v>
                </c:pt>
                <c:pt idx="26">
                  <c:v>11.2</c:v>
                </c:pt>
                <c:pt idx="27">
                  <c:v>19</c:v>
                </c:pt>
                <c:pt idx="28">
                  <c:v>19.100000000000001</c:v>
                </c:pt>
                <c:pt idx="29">
                  <c:v>18.8</c:v>
                </c:pt>
                <c:pt idx="30">
                  <c:v>10.9</c:v>
                </c:pt>
                <c:pt idx="31">
                  <c:v>13.4</c:v>
                </c:pt>
                <c:pt idx="32">
                  <c:v>14.9</c:v>
                </c:pt>
                <c:pt idx="33">
                  <c:v>14.6</c:v>
                </c:pt>
                <c:pt idx="34">
                  <c:v>19.8</c:v>
                </c:pt>
                <c:pt idx="35">
                  <c:v>19.600000000000001</c:v>
                </c:pt>
                <c:pt idx="36">
                  <c:v>16.899999999999999</c:v>
                </c:pt>
                <c:pt idx="37">
                  <c:v>18.7</c:v>
                </c:pt>
                <c:pt idx="38">
                  <c:v>18.100000000000001</c:v>
                </c:pt>
                <c:pt idx="39">
                  <c:v>17.7</c:v>
                </c:pt>
                <c:pt idx="40">
                  <c:v>17.8</c:v>
                </c:pt>
                <c:pt idx="41">
                  <c:v>15.7</c:v>
                </c:pt>
                <c:pt idx="42">
                  <c:v>16</c:v>
                </c:pt>
                <c:pt idx="43">
                  <c:v>15.5</c:v>
                </c:pt>
                <c:pt idx="44">
                  <c:v>14</c:v>
                </c:pt>
                <c:pt idx="45">
                  <c:v>14.4</c:v>
                </c:pt>
                <c:pt idx="46">
                  <c:v>15.6</c:v>
                </c:pt>
                <c:pt idx="47">
                  <c:v>13.6</c:v>
                </c:pt>
                <c:pt idx="48">
                  <c:v>16.3</c:v>
                </c:pt>
                <c:pt idx="49">
                  <c:v>15.4</c:v>
                </c:pt>
                <c:pt idx="50">
                  <c:v>12.7</c:v>
                </c:pt>
                <c:pt idx="51">
                  <c:v>12.8</c:v>
                </c:pt>
                <c:pt idx="52">
                  <c:v>13.3</c:v>
                </c:pt>
                <c:pt idx="53">
                  <c:v>13.1</c:v>
                </c:pt>
                <c:pt idx="54">
                  <c:v>13</c:v>
                </c:pt>
                <c:pt idx="55">
                  <c:v>13</c:v>
                </c:pt>
                <c:pt idx="56">
                  <c:v>7</c:v>
                </c:pt>
                <c:pt idx="57">
                  <c:v>11.1</c:v>
                </c:pt>
                <c:pt idx="58">
                  <c:v>11.6</c:v>
                </c:pt>
                <c:pt idx="59">
                  <c:v>12.6</c:v>
                </c:pt>
                <c:pt idx="60">
                  <c:v>14</c:v>
                </c:pt>
                <c:pt idx="61">
                  <c:v>12.3</c:v>
                </c:pt>
                <c:pt idx="62">
                  <c:v>11.5</c:v>
                </c:pt>
                <c:pt idx="63">
                  <c:v>10.5</c:v>
                </c:pt>
                <c:pt idx="64">
                  <c:v>9.7000000000000011</c:v>
                </c:pt>
                <c:pt idx="65">
                  <c:v>9.2000000000000011</c:v>
                </c:pt>
                <c:pt idx="66">
                  <c:v>9.7000000000000011</c:v>
                </c:pt>
                <c:pt idx="67">
                  <c:v>9.9</c:v>
                </c:pt>
                <c:pt idx="68">
                  <c:v>9.7000000000000011</c:v>
                </c:pt>
                <c:pt idx="69">
                  <c:v>9.8000000000000007</c:v>
                </c:pt>
                <c:pt idx="70">
                  <c:v>9.6</c:v>
                </c:pt>
                <c:pt idx="71">
                  <c:v>9.5</c:v>
                </c:pt>
                <c:pt idx="72">
                  <c:v>9.6</c:v>
                </c:pt>
                <c:pt idx="73">
                  <c:v>9.2000000000000011</c:v>
                </c:pt>
                <c:pt idx="74">
                  <c:v>9.6</c:v>
                </c:pt>
                <c:pt idx="75">
                  <c:v>8.4</c:v>
                </c:pt>
                <c:pt idx="76">
                  <c:v>8.1</c:v>
                </c:pt>
                <c:pt idx="77">
                  <c:v>6.3</c:v>
                </c:pt>
                <c:pt idx="78">
                  <c:v>6.2</c:v>
                </c:pt>
                <c:pt idx="79">
                  <c:v>7.3</c:v>
                </c:pt>
                <c:pt idx="80">
                  <c:v>6.6</c:v>
                </c:pt>
                <c:pt idx="81">
                  <c:v>6.7</c:v>
                </c:pt>
                <c:pt idx="82">
                  <c:v>5.2</c:v>
                </c:pt>
              </c:numCache>
            </c:numRef>
          </c:val>
        </c:ser>
        <c:ser>
          <c:idx val="1"/>
          <c:order val="1"/>
          <c:tx>
            <c:strRef>
              <c:f>'438 Тайлаковское'!$C$1</c:f>
              <c:strCache>
                <c:ptCount val="1"/>
                <c:pt idx="0">
                  <c:v>ГРП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25400" cap="rnd">
                <a:solidFill>
                  <a:schemeClr val="accent2"/>
                </a:solidFill>
                <a:prstDash val="sysDot"/>
              </a:ln>
              <a:effectLst/>
            </c:spPr>
            <c:trendlineType val="exp"/>
          </c:trendline>
          <c:cat>
            <c:numRef>
              <c:f>'438 Тайлаковское'!$A$2:$A$84</c:f>
              <c:numCache>
                <c:formatCode>[$-419]mmmm\ yyyy;@</c:formatCode>
                <c:ptCount val="83"/>
                <c:pt idx="0">
                  <c:v>39387</c:v>
                </c:pt>
                <c:pt idx="1">
                  <c:v>39417</c:v>
                </c:pt>
                <c:pt idx="2">
                  <c:v>39448</c:v>
                </c:pt>
                <c:pt idx="3">
                  <c:v>39479</c:v>
                </c:pt>
                <c:pt idx="4">
                  <c:v>39508</c:v>
                </c:pt>
                <c:pt idx="5">
                  <c:v>39539</c:v>
                </c:pt>
                <c:pt idx="6">
                  <c:v>39569</c:v>
                </c:pt>
                <c:pt idx="7">
                  <c:v>39600</c:v>
                </c:pt>
                <c:pt idx="8">
                  <c:v>39630</c:v>
                </c:pt>
                <c:pt idx="9">
                  <c:v>39661</c:v>
                </c:pt>
                <c:pt idx="10">
                  <c:v>39692</c:v>
                </c:pt>
                <c:pt idx="11">
                  <c:v>39722</c:v>
                </c:pt>
                <c:pt idx="12">
                  <c:v>39753</c:v>
                </c:pt>
                <c:pt idx="13">
                  <c:v>39783</c:v>
                </c:pt>
                <c:pt idx="14">
                  <c:v>39814</c:v>
                </c:pt>
                <c:pt idx="15">
                  <c:v>39845</c:v>
                </c:pt>
                <c:pt idx="16">
                  <c:v>39873</c:v>
                </c:pt>
                <c:pt idx="17">
                  <c:v>39904</c:v>
                </c:pt>
                <c:pt idx="18">
                  <c:v>39934</c:v>
                </c:pt>
                <c:pt idx="19">
                  <c:v>39965</c:v>
                </c:pt>
                <c:pt idx="20">
                  <c:v>39995</c:v>
                </c:pt>
                <c:pt idx="21">
                  <c:v>40026</c:v>
                </c:pt>
                <c:pt idx="22">
                  <c:v>40057</c:v>
                </c:pt>
                <c:pt idx="23">
                  <c:v>40087</c:v>
                </c:pt>
                <c:pt idx="24">
                  <c:v>40118</c:v>
                </c:pt>
                <c:pt idx="25">
                  <c:v>40148</c:v>
                </c:pt>
                <c:pt idx="26">
                  <c:v>40179</c:v>
                </c:pt>
                <c:pt idx="27">
                  <c:v>40210</c:v>
                </c:pt>
                <c:pt idx="28">
                  <c:v>40238</c:v>
                </c:pt>
                <c:pt idx="29">
                  <c:v>40269</c:v>
                </c:pt>
                <c:pt idx="30">
                  <c:v>40299</c:v>
                </c:pt>
                <c:pt idx="31">
                  <c:v>40330</c:v>
                </c:pt>
                <c:pt idx="32">
                  <c:v>40360</c:v>
                </c:pt>
                <c:pt idx="33">
                  <c:v>40391</c:v>
                </c:pt>
                <c:pt idx="34">
                  <c:v>40422</c:v>
                </c:pt>
                <c:pt idx="35">
                  <c:v>40452</c:v>
                </c:pt>
                <c:pt idx="36">
                  <c:v>40483</c:v>
                </c:pt>
                <c:pt idx="37">
                  <c:v>40513</c:v>
                </c:pt>
                <c:pt idx="38">
                  <c:v>40544</c:v>
                </c:pt>
                <c:pt idx="39">
                  <c:v>40575</c:v>
                </c:pt>
                <c:pt idx="40">
                  <c:v>40603</c:v>
                </c:pt>
                <c:pt idx="41">
                  <c:v>40634</c:v>
                </c:pt>
                <c:pt idx="42">
                  <c:v>40664</c:v>
                </c:pt>
                <c:pt idx="43">
                  <c:v>40695</c:v>
                </c:pt>
                <c:pt idx="44">
                  <c:v>40725</c:v>
                </c:pt>
                <c:pt idx="45">
                  <c:v>40756</c:v>
                </c:pt>
                <c:pt idx="46">
                  <c:v>40787</c:v>
                </c:pt>
                <c:pt idx="47">
                  <c:v>40817</c:v>
                </c:pt>
                <c:pt idx="48">
                  <c:v>40848</c:v>
                </c:pt>
                <c:pt idx="49">
                  <c:v>40878</c:v>
                </c:pt>
                <c:pt idx="50">
                  <c:v>40909</c:v>
                </c:pt>
                <c:pt idx="51">
                  <c:v>40940</c:v>
                </c:pt>
                <c:pt idx="52">
                  <c:v>40969</c:v>
                </c:pt>
                <c:pt idx="53">
                  <c:v>41000</c:v>
                </c:pt>
                <c:pt idx="54">
                  <c:v>41030</c:v>
                </c:pt>
                <c:pt idx="55">
                  <c:v>41061</c:v>
                </c:pt>
                <c:pt idx="56">
                  <c:v>41091</c:v>
                </c:pt>
                <c:pt idx="57">
                  <c:v>41122</c:v>
                </c:pt>
                <c:pt idx="58">
                  <c:v>41153</c:v>
                </c:pt>
                <c:pt idx="59">
                  <c:v>41183</c:v>
                </c:pt>
                <c:pt idx="60">
                  <c:v>41214</c:v>
                </c:pt>
                <c:pt idx="61">
                  <c:v>41244</c:v>
                </c:pt>
                <c:pt idx="62">
                  <c:v>41275</c:v>
                </c:pt>
                <c:pt idx="63">
                  <c:v>41306</c:v>
                </c:pt>
                <c:pt idx="64">
                  <c:v>41334</c:v>
                </c:pt>
                <c:pt idx="65">
                  <c:v>41365</c:v>
                </c:pt>
                <c:pt idx="66">
                  <c:v>41395</c:v>
                </c:pt>
                <c:pt idx="67">
                  <c:v>41426</c:v>
                </c:pt>
                <c:pt idx="68">
                  <c:v>41456</c:v>
                </c:pt>
                <c:pt idx="69">
                  <c:v>41487</c:v>
                </c:pt>
                <c:pt idx="70">
                  <c:v>41518</c:v>
                </c:pt>
                <c:pt idx="71">
                  <c:v>41548</c:v>
                </c:pt>
                <c:pt idx="72">
                  <c:v>41579</c:v>
                </c:pt>
                <c:pt idx="73">
                  <c:v>41609</c:v>
                </c:pt>
                <c:pt idx="74">
                  <c:v>41640</c:v>
                </c:pt>
                <c:pt idx="75">
                  <c:v>41671</c:v>
                </c:pt>
                <c:pt idx="76">
                  <c:v>41699</c:v>
                </c:pt>
                <c:pt idx="77">
                  <c:v>41730</c:v>
                </c:pt>
                <c:pt idx="78">
                  <c:v>41760</c:v>
                </c:pt>
                <c:pt idx="79">
                  <c:v>41791</c:v>
                </c:pt>
                <c:pt idx="80">
                  <c:v>41821</c:v>
                </c:pt>
                <c:pt idx="81">
                  <c:v>41852</c:v>
                </c:pt>
                <c:pt idx="82">
                  <c:v>41883</c:v>
                </c:pt>
              </c:numCache>
            </c:numRef>
          </c:cat>
          <c:val>
            <c:numRef>
              <c:f>'438 Тайлаковское'!$C$2:$C$84</c:f>
              <c:numCache>
                <c:formatCode>General</c:formatCode>
                <c:ptCount val="83"/>
                <c:pt idx="0">
                  <c:v>26.8</c:v>
                </c:pt>
                <c:pt idx="1">
                  <c:v>26.806451612903199</c:v>
                </c:pt>
                <c:pt idx="2">
                  <c:v>26</c:v>
                </c:pt>
                <c:pt idx="3">
                  <c:v>42.666666666666565</c:v>
                </c:pt>
                <c:pt idx="4">
                  <c:v>34.444444444444258</c:v>
                </c:pt>
                <c:pt idx="5">
                  <c:v>20.347826086956498</c:v>
                </c:pt>
                <c:pt idx="6">
                  <c:v>24.6551724137931</c:v>
                </c:pt>
                <c:pt idx="7">
                  <c:v>23.090909090909086</c:v>
                </c:pt>
                <c:pt idx="8">
                  <c:v>21.652173913043505</c:v>
                </c:pt>
                <c:pt idx="9">
                  <c:v>29.322580645161224</c:v>
                </c:pt>
                <c:pt idx="10">
                  <c:v>28.33333333333324</c:v>
                </c:pt>
                <c:pt idx="11">
                  <c:v>14.258064516129021</c:v>
                </c:pt>
                <c:pt idx="12">
                  <c:v>6.7</c:v>
                </c:pt>
                <c:pt idx="13">
                  <c:v>6.2258064516128995</c:v>
                </c:pt>
                <c:pt idx="14">
                  <c:v>6.2580645161290285</c:v>
                </c:pt>
                <c:pt idx="15">
                  <c:v>5.8571428571428488</c:v>
                </c:pt>
                <c:pt idx="16">
                  <c:v>5.8387096774193603</c:v>
                </c:pt>
                <c:pt idx="17">
                  <c:v>5.8</c:v>
                </c:pt>
                <c:pt idx="18">
                  <c:v>6.0384615384615401</c:v>
                </c:pt>
                <c:pt idx="19">
                  <c:v>5.8</c:v>
                </c:pt>
                <c:pt idx="20">
                  <c:v>5.6</c:v>
                </c:pt>
                <c:pt idx="21">
                  <c:v>5.5</c:v>
                </c:pt>
              </c:numCache>
            </c:numRef>
          </c:val>
        </c:ser>
        <c:dLbls/>
        <c:marker val="1"/>
        <c:axId val="73296128"/>
        <c:axId val="73306112"/>
      </c:lineChart>
      <c:dateAx>
        <c:axId val="73296128"/>
        <c:scaling>
          <c:orientation val="minMax"/>
        </c:scaling>
        <c:axPos val="b"/>
        <c:numFmt formatCode="[$-419]mmmm\ yyyy;@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306112"/>
        <c:crosses val="autoZero"/>
        <c:auto val="1"/>
        <c:lblOffset val="100"/>
        <c:baseTimeUnit val="months"/>
      </c:dateAx>
      <c:valAx>
        <c:axId val="733061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296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altLang="ja-JP" sz="1600" b="1" i="0" u="none" strike="noStrike" baseline="0" dirty="0" smtClean="0">
                <a:effectLst/>
              </a:rPr>
              <a:t>Себестоимость дегазации угольной лавы,</a:t>
            </a:r>
            <a:endParaRPr lang="ru-RU" sz="1600" b="1" dirty="0" smtClean="0"/>
          </a:p>
          <a:p>
            <a:pPr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1600" b="1" i="0" u="none" strike="noStrike" baseline="0" dirty="0" smtClean="0">
                <a:effectLst/>
              </a:rPr>
              <a:t>$</a:t>
            </a:r>
            <a:r>
              <a:rPr lang="ru-RU" altLang="ja-JP" sz="1600" b="1" i="0" u="none" strike="noStrike" baseline="0" dirty="0" smtClean="0">
                <a:effectLst/>
              </a:rPr>
              <a:t> </a:t>
            </a:r>
            <a:r>
              <a:rPr lang="en-US" altLang="ja-JP" sz="1600" b="1" i="0" u="none" strike="noStrike" baseline="0" dirty="0" smtClean="0">
                <a:effectLst/>
              </a:rPr>
              <a:t>/</a:t>
            </a:r>
            <a:r>
              <a:rPr lang="ru-RU" altLang="ja-JP" sz="1600" b="1" i="0" u="none" strike="noStrike" baseline="0" dirty="0" smtClean="0">
                <a:effectLst/>
              </a:rPr>
              <a:t> тонну угля </a:t>
            </a:r>
            <a:r>
              <a:rPr lang="ru-RU" altLang="ja-JP" sz="1600" b="0" i="0" u="none" strike="noStrike" baseline="0" dirty="0" smtClean="0">
                <a:effectLst/>
              </a:rPr>
              <a:t>*</a:t>
            </a:r>
            <a:endParaRPr lang="ru-RU" sz="1600" b="0" dirty="0"/>
          </a:p>
        </c:rich>
      </c:tx>
      <c:layout>
        <c:manualLayout>
          <c:xMode val="edge"/>
          <c:yMode val="edge"/>
          <c:x val="0.29474437018902089"/>
          <c:y val="1.5183828943207533E-2"/>
        </c:manualLayout>
      </c:layout>
      <c:spPr>
        <a:noFill/>
        <a:ln>
          <a:noFill/>
        </a:ln>
        <a:effectLst/>
      </c:spPr>
    </c:title>
    <c:view3D>
      <c:rotX val="0"/>
      <c:rotY val="0"/>
      <c:depthPercent val="60"/>
      <c:perspective val="100"/>
    </c:view3D>
    <c:floor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888418359469801E-2"/>
          <c:y val="0.17403786812393598"/>
          <c:w val="0.58591124638831971"/>
          <c:h val="0.78874046744381521"/>
        </c:manualLayout>
      </c:layout>
      <c:bar3DChart>
        <c:barDir val="col"/>
        <c:grouping val="clustered"/>
        <c:ser>
          <c:idx val="0"/>
          <c:order val="0"/>
          <c:tx>
            <c:strRef>
              <c:f>вспом!$E$203</c:f>
              <c:strCache>
                <c:ptCount val="1"/>
                <c:pt idx="0">
                  <c:v>Обычная дегазация в 2014 году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accent2"/>
              </a:solidFill>
              <a:round/>
            </a:ln>
            <a:effectLst/>
            <a:sp3d contourW="9525">
              <a:contourClr>
                <a:schemeClr val="accent2"/>
              </a:contourClr>
            </a:sp3d>
          </c:spPr>
          <c:dLbls>
            <c:dLbl>
              <c:idx val="0"/>
              <c:layout>
                <c:manualLayout>
                  <c:x val="8.403361344537813E-3"/>
                  <c:y val="-2.658690316589309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вспом!$C$199</c:f>
              <c:strCache>
                <c:ptCount val="1"/>
                <c:pt idx="0">
                  <c:v>с учётом % выполнения плана по достижению плановой газоносности   </c:v>
                </c:pt>
              </c:strCache>
            </c:strRef>
          </c:cat>
          <c:val>
            <c:numRef>
              <c:f>вспом!$E$204</c:f>
              <c:numCache>
                <c:formatCode>_(* #,##0.00_);_(* \(#,##0.00\);_(* "-"??_);_(@_)</c:formatCode>
                <c:ptCount val="1"/>
                <c:pt idx="0">
                  <c:v>0.78258462487470148</c:v>
                </c:pt>
              </c:numCache>
            </c:numRef>
          </c:val>
        </c:ser>
        <c:ser>
          <c:idx val="1"/>
          <c:order val="1"/>
          <c:tx>
            <c:strRef>
              <c:f>вспом!$F$203</c:f>
              <c:strCache>
                <c:ptCount val="1"/>
                <c:pt idx="0">
                  <c:v>Обычная дегазация в 2015 году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accent2"/>
              </a:solidFill>
              <a:round/>
            </a:ln>
            <a:effectLst/>
            <a:sp3d contourW="9525">
              <a:contourClr>
                <a:schemeClr val="accent2"/>
              </a:contourClr>
            </a:sp3d>
          </c:spPr>
          <c:dLbls>
            <c:dLbl>
              <c:idx val="0"/>
              <c:layout>
                <c:manualLayout>
                  <c:x val="0"/>
                  <c:y val="-2.126952253271456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вспом!$C$199</c:f>
              <c:strCache>
                <c:ptCount val="1"/>
                <c:pt idx="0">
                  <c:v>с учётом % выполнения плана по достижению плановой газоносности   </c:v>
                </c:pt>
              </c:strCache>
            </c:strRef>
          </c:cat>
          <c:val>
            <c:numRef>
              <c:f>вспом!$F$204</c:f>
              <c:numCache>
                <c:formatCode>_(* #,##0.00_);_(* \(#,##0.00\);_(* "-"??_);_(@_)</c:formatCode>
                <c:ptCount val="1"/>
                <c:pt idx="0">
                  <c:v>0.92349565980383064</c:v>
                </c:pt>
              </c:numCache>
            </c:numRef>
          </c:val>
        </c:ser>
        <c:ser>
          <c:idx val="2"/>
          <c:order val="2"/>
          <c:tx>
            <c:strRef>
              <c:f>вспом!$G$203</c:f>
              <c:strCache>
                <c:ptCount val="1"/>
                <c:pt idx="0">
                  <c:v>Обычная дегазация в 2016 году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accent2"/>
              </a:solidFill>
              <a:round/>
            </a:ln>
            <a:effectLst/>
            <a:sp3d contourW="9525">
              <a:contourClr>
                <a:schemeClr val="accent2"/>
              </a:contourClr>
            </a:sp3d>
          </c:spPr>
          <c:dLbls>
            <c:dLbl>
              <c:idx val="0"/>
              <c:layout>
                <c:manualLayout>
                  <c:x val="-5.1353281645795293E-17"/>
                  <c:y val="-1.5952141899535855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вспом!$C$199</c:f>
              <c:strCache>
                <c:ptCount val="1"/>
                <c:pt idx="0">
                  <c:v>с учётом % выполнения плана по достижению плановой газоносности   </c:v>
                </c:pt>
              </c:strCache>
            </c:strRef>
          </c:cat>
          <c:val>
            <c:numRef>
              <c:f>вспом!$G$204</c:f>
              <c:numCache>
                <c:formatCode>_(* #,##0.00_);_(* \(#,##0.00\);_(* "-"??_);_(@_)</c:formatCode>
                <c:ptCount val="1"/>
                <c:pt idx="0">
                  <c:v>0.8861784682988082</c:v>
                </c:pt>
              </c:numCache>
            </c:numRef>
          </c:val>
        </c:ser>
        <c:ser>
          <c:idx val="3"/>
          <c:order val="3"/>
          <c:tx>
            <c:strRef>
              <c:f>вспом!$H$203</c:f>
              <c:strCache>
                <c:ptCount val="1"/>
                <c:pt idx="0">
                  <c:v>Дегазация с применением технологии ПИВ в 2015-2016гг.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accent4"/>
              </a:solidFill>
              <a:round/>
            </a:ln>
            <a:effectLst/>
            <a:sp3d contourW="9525">
              <a:contourClr>
                <a:schemeClr val="accent4"/>
              </a:contourClr>
            </a:sp3d>
          </c:spPr>
          <c:dLbls>
            <c:dLbl>
              <c:idx val="0"/>
              <c:layout>
                <c:manualLayout>
                  <c:x val="-1.1204481792717188E-2"/>
                  <c:y val="-2.126952253271445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вспом!$C$199</c:f>
              <c:strCache>
                <c:ptCount val="1"/>
                <c:pt idx="0">
                  <c:v>с учётом % выполнения плана по достижению плановой газоносности   </c:v>
                </c:pt>
              </c:strCache>
            </c:strRef>
          </c:cat>
          <c:val>
            <c:numRef>
              <c:f>вспом!$H$204</c:f>
              <c:numCache>
                <c:formatCode>_(* #,##0.00_);_(* \(#,##0.00\);_(* "-"??_);_(@_)</c:formatCode>
                <c:ptCount val="1"/>
                <c:pt idx="0">
                  <c:v>0.5</c:v>
                </c:pt>
              </c:numCache>
            </c:numRef>
          </c:val>
        </c:ser>
        <c:ser>
          <c:idx val="4"/>
          <c:order val="4"/>
          <c:tx>
            <c:strRef>
              <c:f>вспом!$I$203</c:f>
              <c:strCache>
                <c:ptCount val="1"/>
                <c:pt idx="0">
                  <c:v>Дегазация угольной лавы с применением ГРП  </c:v>
                </c:pt>
              </c:strCache>
              <c:extLst xmlns:c15="http://schemas.microsoft.com/office/drawing/2012/chart"/>
            </c:strRef>
          </c:tx>
          <c:spPr>
            <a:solidFill>
              <a:srgbClr val="92D050"/>
            </a:solidFill>
            <a:ln w="9525" cap="flat" cmpd="sng" algn="ctr">
              <a:solidFill>
                <a:schemeClr val="accent5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5">
                  <a:lumMod val="75000"/>
                </a:schemeClr>
              </a:contourClr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5="http://schemas.microsoft.com/office/drawing/2012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вспом!$I$204</c:f>
              <c:numCache>
                <c:formatCode>_(* #,##0.00_);_(* \(#,##0.00\);_(* "-"??_);_(@_)</c:formatCode>
                <c:ptCount val="1"/>
                <c:pt idx="0">
                  <c:v>10</c:v>
                </c:pt>
              </c:numCache>
              <c:extLst xmlns:c15="http://schemas.microsoft.com/office/drawing/2012/chart"/>
            </c:numRef>
          </c:val>
        </c:ser>
        <c:dLbls>
          <c:showVal val="1"/>
        </c:dLbls>
        <c:gapWidth val="127"/>
        <c:gapDepth val="274"/>
        <c:shape val="box"/>
        <c:axId val="88890368"/>
        <c:axId val="88904448"/>
        <c:axId val="0"/>
        <c:extLst/>
      </c:bar3DChart>
      <c:catAx>
        <c:axId val="88890368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88904448"/>
        <c:crosses val="autoZero"/>
        <c:auto val="1"/>
        <c:lblAlgn val="ctr"/>
        <c:lblOffset val="100"/>
      </c:catAx>
      <c:valAx>
        <c:axId val="889044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89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E89636-A8C8-4759-B4AD-959E74FFC845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79C93C2-E080-4C3C-A37C-9B01928FD1A9}">
      <dgm:prSet custT="1"/>
      <dgm:spPr/>
      <dgm:t>
        <a:bodyPr/>
        <a:lstStyle/>
        <a:p>
          <a:r>
            <a:rPr lang="en-US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E-mail</a:t>
          </a:r>
          <a:r>
            <a:rPr lang="ru-RU" sz="3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3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185092-163B-426A-A42B-3B5CD544ED84}" type="parTrans" cxnId="{E4B6A46C-D9B6-4DA8-A0C2-C0E1258E5356}">
      <dgm:prSet/>
      <dgm:spPr/>
      <dgm:t>
        <a:bodyPr/>
        <a:lstStyle/>
        <a:p>
          <a:endParaRPr lang="ru-RU"/>
        </a:p>
      </dgm:t>
    </dgm:pt>
    <dgm:pt modelId="{8FDAA9D4-1A72-4944-85DF-9AF00DBFA1D5}" type="sibTrans" cxnId="{E4B6A46C-D9B6-4DA8-A0C2-C0E1258E5356}">
      <dgm:prSet/>
      <dgm:spPr/>
      <dgm:t>
        <a:bodyPr/>
        <a:lstStyle/>
        <a:p>
          <a:endParaRPr lang="ru-RU"/>
        </a:p>
      </dgm:t>
    </dgm:pt>
    <dgm:pt modelId="{A8A5A595-CABA-4343-9A8C-7F8FBE08B569}">
      <dgm:prSet phldrT="[Текст]" custT="1"/>
      <dgm:spPr/>
      <dgm:t>
        <a:bodyPr/>
        <a:lstStyle/>
        <a:p>
          <a:r>
            <a:rPr lang="ru-RU" sz="2400" dirty="0" smtClean="0"/>
            <a:t>Тел</a:t>
          </a:r>
          <a:r>
            <a:rPr lang="ru-RU" sz="3800" dirty="0" smtClean="0"/>
            <a:t>.</a:t>
          </a:r>
          <a:endParaRPr lang="ru-RU" sz="3800" dirty="0"/>
        </a:p>
      </dgm:t>
    </dgm:pt>
    <dgm:pt modelId="{1356E0AF-B314-41AC-B31E-66BF11882F60}" type="parTrans" cxnId="{CC8DF31D-9358-452E-A653-414436CCA89F}">
      <dgm:prSet/>
      <dgm:spPr/>
      <dgm:t>
        <a:bodyPr/>
        <a:lstStyle/>
        <a:p>
          <a:endParaRPr lang="ru-RU"/>
        </a:p>
      </dgm:t>
    </dgm:pt>
    <dgm:pt modelId="{3B7ECA1F-62C8-44AE-B215-C82FA25B2E06}" type="sibTrans" cxnId="{CC8DF31D-9358-452E-A653-414436CCA89F}">
      <dgm:prSet/>
      <dgm:spPr/>
      <dgm:t>
        <a:bodyPr/>
        <a:lstStyle/>
        <a:p>
          <a:endParaRPr lang="ru-RU"/>
        </a:p>
      </dgm:t>
    </dgm:pt>
    <dgm:pt modelId="{55F32A1D-225C-4897-9C26-35EB4A26AB93}">
      <dgm:prSet custT="1"/>
      <dgm:spPr/>
      <dgm:t>
        <a:bodyPr/>
        <a:lstStyle/>
        <a:p>
          <a:r>
            <a:rPr lang="ru-RU" sz="3200" b="0" i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 (495) 225-62-40</a:t>
          </a:r>
          <a:endParaRPr lang="ru-RU" sz="3200" dirty="0"/>
        </a:p>
      </dgm:t>
    </dgm:pt>
    <dgm:pt modelId="{F1346461-CE80-4423-BAAC-7BC2ED87DEFD}" type="parTrans" cxnId="{3C4383B4-B99F-4B91-9749-E7149AD408F5}">
      <dgm:prSet/>
      <dgm:spPr/>
      <dgm:t>
        <a:bodyPr/>
        <a:lstStyle/>
        <a:p>
          <a:endParaRPr lang="ru-RU"/>
        </a:p>
      </dgm:t>
    </dgm:pt>
    <dgm:pt modelId="{FEAF9529-6296-4272-A64A-0894381ACE33}" type="sibTrans" cxnId="{3C4383B4-B99F-4B91-9749-E7149AD408F5}">
      <dgm:prSet/>
      <dgm:spPr/>
      <dgm:t>
        <a:bodyPr/>
        <a:lstStyle/>
        <a:p>
          <a:endParaRPr lang="ru-RU"/>
        </a:p>
      </dgm:t>
    </dgm:pt>
    <dgm:pt modelId="{EA21E9EA-25DD-4950-B85E-4772BBCC6F98}">
      <dgm:prSet custT="1"/>
      <dgm:spPr/>
      <dgm:t>
        <a:bodyPr/>
        <a:lstStyle/>
        <a:p>
          <a:r>
            <a:rPr lang="en-US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info@novas-energy.ru</a:t>
          </a:r>
          <a:endParaRPr lang="ru-RU" sz="3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7AF2D8-9B65-4DBC-80CA-60B1218AADA1}" type="parTrans" cxnId="{0F3351D3-23EE-4C17-B001-473B1BE9F421}">
      <dgm:prSet/>
      <dgm:spPr/>
      <dgm:t>
        <a:bodyPr/>
        <a:lstStyle/>
        <a:p>
          <a:endParaRPr lang="ru-RU"/>
        </a:p>
      </dgm:t>
    </dgm:pt>
    <dgm:pt modelId="{5BD4B72D-56D9-4D3A-81C7-049D328396E9}" type="sibTrans" cxnId="{0F3351D3-23EE-4C17-B001-473B1BE9F421}">
      <dgm:prSet/>
      <dgm:spPr/>
      <dgm:t>
        <a:bodyPr/>
        <a:lstStyle/>
        <a:p>
          <a:endParaRPr lang="ru-RU"/>
        </a:p>
      </dgm:t>
    </dgm:pt>
    <dgm:pt modelId="{DC35182A-A860-478A-ACD5-14849498D410}" type="pres">
      <dgm:prSet presAssocID="{96E89636-A8C8-4759-B4AD-959E74FFC84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188E915-DEE3-4979-ADE0-0B5C80F5E931}" type="pres">
      <dgm:prSet presAssocID="{A8A5A595-CABA-4343-9A8C-7F8FBE08B569}" presName="composite" presStyleCnt="0"/>
      <dgm:spPr/>
    </dgm:pt>
    <dgm:pt modelId="{ABE23E4C-7121-4BAD-BB78-3B565632BE72}" type="pres">
      <dgm:prSet presAssocID="{A8A5A595-CABA-4343-9A8C-7F8FBE08B569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7DFE0-AAF1-4225-8984-3ACC4671DE49}" type="pres">
      <dgm:prSet presAssocID="{A8A5A595-CABA-4343-9A8C-7F8FBE08B569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83402-9A6A-4283-82F6-708C907CAEEA}" type="pres">
      <dgm:prSet presAssocID="{3B7ECA1F-62C8-44AE-B215-C82FA25B2E06}" presName="sp" presStyleCnt="0"/>
      <dgm:spPr/>
    </dgm:pt>
    <dgm:pt modelId="{30BDB66D-5AA2-4472-B5FC-95FEC77D49BD}" type="pres">
      <dgm:prSet presAssocID="{979C93C2-E080-4C3C-A37C-9B01928FD1A9}" presName="composite" presStyleCnt="0"/>
      <dgm:spPr/>
    </dgm:pt>
    <dgm:pt modelId="{0EACCC75-2151-4395-B8C3-3C7AA1AC6810}" type="pres">
      <dgm:prSet presAssocID="{979C93C2-E080-4C3C-A37C-9B01928FD1A9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70FFEE-186B-4219-A0AE-B947B56C9CF5}" type="pres">
      <dgm:prSet presAssocID="{979C93C2-E080-4C3C-A37C-9B01928FD1A9}" presName="descendantText" presStyleLbl="alignAcc1" presStyleIdx="1" presStyleCnt="2" custLinFactNeighborX="255" custLinFactNeighborY="-4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5A8A3B-DF2A-47F9-9705-7CB78615B871}" type="presOf" srcId="{55F32A1D-225C-4897-9C26-35EB4A26AB93}" destId="{4187DFE0-AAF1-4225-8984-3ACC4671DE49}" srcOrd="0" destOrd="0" presId="urn:microsoft.com/office/officeart/2005/8/layout/chevron2"/>
    <dgm:cxn modelId="{0F3351D3-23EE-4C17-B001-473B1BE9F421}" srcId="{979C93C2-E080-4C3C-A37C-9B01928FD1A9}" destId="{EA21E9EA-25DD-4950-B85E-4772BBCC6F98}" srcOrd="0" destOrd="0" parTransId="{DE7AF2D8-9B65-4DBC-80CA-60B1218AADA1}" sibTransId="{5BD4B72D-56D9-4D3A-81C7-049D328396E9}"/>
    <dgm:cxn modelId="{7B00C6EA-85DE-4EA4-A4AB-DBD6A3E480B7}" type="presOf" srcId="{96E89636-A8C8-4759-B4AD-959E74FFC845}" destId="{DC35182A-A860-478A-ACD5-14849498D410}" srcOrd="0" destOrd="0" presId="urn:microsoft.com/office/officeart/2005/8/layout/chevron2"/>
    <dgm:cxn modelId="{9D1ADC34-41B7-429B-BD87-D0C45CB058BE}" type="presOf" srcId="{979C93C2-E080-4C3C-A37C-9B01928FD1A9}" destId="{0EACCC75-2151-4395-B8C3-3C7AA1AC6810}" srcOrd="0" destOrd="0" presId="urn:microsoft.com/office/officeart/2005/8/layout/chevron2"/>
    <dgm:cxn modelId="{3C4383B4-B99F-4B91-9749-E7149AD408F5}" srcId="{A8A5A595-CABA-4343-9A8C-7F8FBE08B569}" destId="{55F32A1D-225C-4897-9C26-35EB4A26AB93}" srcOrd="0" destOrd="0" parTransId="{F1346461-CE80-4423-BAAC-7BC2ED87DEFD}" sibTransId="{FEAF9529-6296-4272-A64A-0894381ACE33}"/>
    <dgm:cxn modelId="{F2D380BE-C8B9-4A3E-AD4A-45AF62C8F665}" type="presOf" srcId="{A8A5A595-CABA-4343-9A8C-7F8FBE08B569}" destId="{ABE23E4C-7121-4BAD-BB78-3B565632BE72}" srcOrd="0" destOrd="0" presId="urn:microsoft.com/office/officeart/2005/8/layout/chevron2"/>
    <dgm:cxn modelId="{CC8DF31D-9358-452E-A653-414436CCA89F}" srcId="{96E89636-A8C8-4759-B4AD-959E74FFC845}" destId="{A8A5A595-CABA-4343-9A8C-7F8FBE08B569}" srcOrd="0" destOrd="0" parTransId="{1356E0AF-B314-41AC-B31E-66BF11882F60}" sibTransId="{3B7ECA1F-62C8-44AE-B215-C82FA25B2E06}"/>
    <dgm:cxn modelId="{2017D329-8F01-4E9F-A7EF-950E5EE4E0C8}" type="presOf" srcId="{EA21E9EA-25DD-4950-B85E-4772BBCC6F98}" destId="{8270FFEE-186B-4219-A0AE-B947B56C9CF5}" srcOrd="0" destOrd="0" presId="urn:microsoft.com/office/officeart/2005/8/layout/chevron2"/>
    <dgm:cxn modelId="{E4B6A46C-D9B6-4DA8-A0C2-C0E1258E5356}" srcId="{96E89636-A8C8-4759-B4AD-959E74FFC845}" destId="{979C93C2-E080-4C3C-A37C-9B01928FD1A9}" srcOrd="1" destOrd="0" parTransId="{66185092-163B-426A-A42B-3B5CD544ED84}" sibTransId="{8FDAA9D4-1A72-4944-85DF-9AF00DBFA1D5}"/>
    <dgm:cxn modelId="{3FE4C3F2-FCE0-4EB9-86CE-F261CBDEB73E}" type="presParOf" srcId="{DC35182A-A860-478A-ACD5-14849498D410}" destId="{A188E915-DEE3-4979-ADE0-0B5C80F5E931}" srcOrd="0" destOrd="0" presId="urn:microsoft.com/office/officeart/2005/8/layout/chevron2"/>
    <dgm:cxn modelId="{BFC710A8-E9BD-42BB-90CE-DFFF39FD1955}" type="presParOf" srcId="{A188E915-DEE3-4979-ADE0-0B5C80F5E931}" destId="{ABE23E4C-7121-4BAD-BB78-3B565632BE72}" srcOrd="0" destOrd="0" presId="urn:microsoft.com/office/officeart/2005/8/layout/chevron2"/>
    <dgm:cxn modelId="{AFD20AF0-8D64-4808-86A2-48D6602B7971}" type="presParOf" srcId="{A188E915-DEE3-4979-ADE0-0B5C80F5E931}" destId="{4187DFE0-AAF1-4225-8984-3ACC4671DE49}" srcOrd="1" destOrd="0" presId="urn:microsoft.com/office/officeart/2005/8/layout/chevron2"/>
    <dgm:cxn modelId="{548FB60C-5243-4B40-AA0D-A6DFDF502B14}" type="presParOf" srcId="{DC35182A-A860-478A-ACD5-14849498D410}" destId="{85283402-9A6A-4283-82F6-708C907CAEEA}" srcOrd="1" destOrd="0" presId="urn:microsoft.com/office/officeart/2005/8/layout/chevron2"/>
    <dgm:cxn modelId="{A7F05F13-9913-4F49-B6F9-33F0BD5FA6A2}" type="presParOf" srcId="{DC35182A-A860-478A-ACD5-14849498D410}" destId="{30BDB66D-5AA2-4472-B5FC-95FEC77D49BD}" srcOrd="2" destOrd="0" presId="urn:microsoft.com/office/officeart/2005/8/layout/chevron2"/>
    <dgm:cxn modelId="{4AF706F1-EAF7-4DE6-9188-E0385C40E2EA}" type="presParOf" srcId="{30BDB66D-5AA2-4472-B5FC-95FEC77D49BD}" destId="{0EACCC75-2151-4395-B8C3-3C7AA1AC6810}" srcOrd="0" destOrd="0" presId="urn:microsoft.com/office/officeart/2005/8/layout/chevron2"/>
    <dgm:cxn modelId="{E7666AB9-5936-4E85-80EF-B74D2A360547}" type="presParOf" srcId="{30BDB66D-5AA2-4472-B5FC-95FEC77D49BD}" destId="{8270FFEE-186B-4219-A0AE-B947B56C9CF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A6AB2-05C6-4DFC-8B24-8CD80071755F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9B1AF-CFF9-42F1-A504-5B2A7E69FB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5925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01F2DB-D734-47AC-9653-25B954B2B9CD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043059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2C3F85-22A4-4691-97E5-1ADCCCBA5AB9}" type="slidenum">
              <a:rPr lang="en-US" altLang="zh-CN"/>
              <a:pPr/>
              <a:t>32</a:t>
            </a:fld>
            <a:endParaRPr lang="en-US" altLang="zh-CN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9743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174D5-E1A6-40A0-A9EB-C0A06797CBC3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5158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87D607-2A0C-4428-BE51-0E5067936ECD}" type="slidenum">
              <a:rPr lang="ru-RU" altLang="ru-RU" smtClean="0"/>
              <a:pPr/>
              <a:t>34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05297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4738E9-2A5E-4CCC-BF76-68AE368536AB}" type="slidenum">
              <a:rPr lang="ru-RU" altLang="ru-RU" smtClean="0"/>
              <a:pPr/>
              <a:t>35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3088720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B580FF-7E38-4FB9-80E5-1BA00737A3B5}" type="slidenum">
              <a:rPr lang="ru-RU" altLang="ru-RU" smtClean="0"/>
              <a:pPr/>
              <a:t>36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1951797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C5F8298-BD79-48FF-AB5E-CFC7F5CEF4CE}" type="slidenum">
              <a:rPr lang="ru-RU" altLang="ru-RU" smtClean="0"/>
              <a:pPr/>
              <a:t>37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1521296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7FF967-61B8-4416-B7B7-FA8ACD9D4F39}" type="slidenum">
              <a:rPr lang="ru-RU" altLang="ru-RU" smtClean="0"/>
              <a:pPr/>
              <a:t>38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264608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 smtClean="0"/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174D5-E1A6-40A0-A9EB-C0A06797CBC3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77397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9B1AF-CFF9-42F1-A504-5B2A7E69FB8C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869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81BBE8-3D90-4494-9DC4-E58D27805110}" type="slidenum">
              <a:rPr lang="ru-RU" altLang="ru-RU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57468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174D5-E1A6-40A0-A9EB-C0A06797CBC3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0930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8570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9B8283-C56A-4B68-8AA7-DF6390C95732}" type="slidenum">
              <a:rPr lang="ru-RU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8208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A174D5-E1A6-40A0-A9EB-C0A06797CBC3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7361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19B1AF-CFF9-42F1-A504-5B2A7E69FB8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3831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D20EF2-0F32-4CCF-AC51-0FD90BCE03BC}" type="slidenum">
              <a:rPr lang="ru-RU" altLang="ru-RU" smtClean="0"/>
              <a:pPr/>
              <a:t>23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574670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F43946-19E4-E940-83CD-9F6F146A3BB7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8859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976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19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108118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31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28323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4488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5050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0855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8293100" y="0"/>
            <a:ext cx="255588" cy="64293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/>
            <a:endParaRPr lang="en-US" altLang="ru-RU">
              <a:solidFill>
                <a:srgbClr val="EFEFEF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 bwMode="auto">
          <a:xfrm>
            <a:off x="8239125" y="277813"/>
            <a:ext cx="390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/>
            <a:fld id="{897F4EC6-F193-4EFD-9914-5FE7859CCFEB}" type="slidenum">
              <a:rPr lang="en-US" sz="1200">
                <a:solidFill>
                  <a:srgbClr val="D4FF01"/>
                </a:solidFill>
                <a:latin typeface="Calibri" pitchFamily="34" charset="0"/>
                <a:ea typeface="MS PGothic" pitchFamily="34" charset="-128"/>
              </a:rPr>
              <a:pPr algn="ctr" defTabSz="457200"/>
              <a:t>‹#›</a:t>
            </a:fld>
            <a:endParaRPr lang="en-US" sz="1200">
              <a:solidFill>
                <a:srgbClr val="D4FF01"/>
              </a:solidFill>
              <a:latin typeface="Calibri" pitchFamily="34" charset="0"/>
              <a:ea typeface="MS PGothic" pitchFamily="34" charset="-128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52413"/>
            <a:ext cx="1219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34409" y="262985"/>
            <a:ext cx="6558691" cy="796399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dirty="0" err="1" smtClean="0"/>
              <a:t>Click</a:t>
            </a:r>
            <a:r>
              <a:rPr lang="ru-RU" dirty="0" smtClean="0"/>
              <a:t> </a:t>
            </a:r>
            <a:r>
              <a:rPr lang="ru-RU" dirty="0" err="1" smtClean="0"/>
              <a:t>to</a:t>
            </a:r>
            <a:r>
              <a:rPr lang="ru-RU" dirty="0" smtClean="0"/>
              <a:t> edit </a:t>
            </a:r>
            <a:r>
              <a:rPr lang="ru-RU" dirty="0" err="1" smtClean="0"/>
              <a:t>Master</a:t>
            </a:r>
            <a:r>
              <a:rPr lang="ru-RU" dirty="0" smtClean="0"/>
              <a:t> </a:t>
            </a:r>
            <a:r>
              <a:rPr lang="ru-RU" dirty="0" err="1" smtClean="0"/>
              <a:t>title</a:t>
            </a:r>
            <a:r>
              <a:rPr lang="ru-RU" dirty="0" smtClean="0"/>
              <a:t> </a:t>
            </a:r>
            <a:r>
              <a:rPr lang="ru-RU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371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189038"/>
            <a:ext cx="4038600" cy="49069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189038"/>
            <a:ext cx="4038600" cy="490696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2721E-6EC1-4FE2-818E-0B4366B3AC1A}" type="datetime1">
              <a:rPr lang="zh-CN" altLang="en-US"/>
              <a:pPr/>
              <a:t>2016/10/3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B2E7E-22DA-4E50-BEA7-A5B7785ECE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56574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191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330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3357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751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7956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1007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4960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9137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3FCF6-B2F0-44D5-A341-CEA00F86801B}" type="datetimeFigureOut">
              <a:rPr lang="ru-RU" smtClean="0"/>
              <a:pPr/>
              <a:t>03.10.2016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DF2B12B-C037-427E-A5F6-76A0EDBC0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718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5" Type="http://schemas.openxmlformats.org/officeDocument/2006/relationships/image" Target="../media/image43.png"/><Relationship Id="rId4" Type="http://schemas.microsoft.com/office/2007/relationships/media" Target="../media/media2.mp4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p4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7.e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emf"/><Relationship Id="rId5" Type="http://schemas.openxmlformats.org/officeDocument/2006/relationships/oleObject" Target="../embeddings/_____Microsoft_Office_Excel_97-20031.xls"/><Relationship Id="rId4" Type="http://schemas.openxmlformats.org/officeDocument/2006/relationships/image" Target="../media/image55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p4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2" Type="http://schemas.openxmlformats.org/officeDocument/2006/relationships/video" Target="../media/media6.mp4"/><Relationship Id="rId1" Type="http://schemas.openxmlformats.org/officeDocument/2006/relationships/video" Target="../media/media5.mp4"/><Relationship Id="rId6" Type="http://schemas.microsoft.com/office/2007/relationships/media" Target="../media/media6.mp4"/><Relationship Id="rId5" Type="http://schemas.openxmlformats.org/officeDocument/2006/relationships/image" Target="../media/image79.png"/><Relationship Id="rId4" Type="http://schemas.microsoft.com/office/2007/relationships/media" Target="../media/media5.mp4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media" Target="../media/media8.mp4"/><Relationship Id="rId3" Type="http://schemas.openxmlformats.org/officeDocument/2006/relationships/video" Target="../media/media9.mp4"/><Relationship Id="rId7" Type="http://schemas.openxmlformats.org/officeDocument/2006/relationships/image" Target="../media/image81.png"/><Relationship Id="rId2" Type="http://schemas.openxmlformats.org/officeDocument/2006/relationships/video" Target="../media/media8.mp4"/><Relationship Id="rId1" Type="http://schemas.openxmlformats.org/officeDocument/2006/relationships/video" Target="../media/media7.mp4"/><Relationship Id="rId6" Type="http://schemas.microsoft.com/office/2007/relationships/media" Target="../media/media7.mp4"/><Relationship Id="rId11" Type="http://schemas.openxmlformats.org/officeDocument/2006/relationships/image" Target="../media/image83.png"/><Relationship Id="rId5" Type="http://schemas.openxmlformats.org/officeDocument/2006/relationships/notesSlide" Target="../notesSlides/notesSlide18.xml"/><Relationship Id="rId10" Type="http://schemas.microsoft.com/office/2007/relationships/media" Target="../media/media9.mp4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хема периодического воздействия энергией плазмы на угольную залежь с целью добычи метана (ред 2).jpg"/>
          <p:cNvPicPr>
            <a:picLocks noChangeAspect="1"/>
          </p:cNvPicPr>
          <p:nvPr/>
        </p:nvPicPr>
        <p:blipFill>
          <a:blip r:embed="rId3" cstate="print"/>
          <a:srcRect b="14147"/>
          <a:stretch>
            <a:fillRect/>
          </a:stretch>
        </p:blipFill>
        <p:spPr>
          <a:xfrm>
            <a:off x="827584" y="1556792"/>
            <a:ext cx="6961754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2268538" y="6092825"/>
            <a:ext cx="4606925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175" y="5984875"/>
            <a:ext cx="12192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Box 6"/>
          <p:cNvSpPr txBox="1">
            <a:spLocks noChangeArrowheads="1"/>
          </p:cNvSpPr>
          <p:nvPr/>
        </p:nvSpPr>
        <p:spPr bwMode="auto">
          <a:xfrm>
            <a:off x="247901" y="116632"/>
            <a:ext cx="784887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zh-CN" sz="2400" b="1" dirty="0" smtClean="0"/>
              <a:t>Применение изобретенной в России технологии плазменно-импульсного воздействия для излечения традиционных и нетрадиционных углеводородов</a:t>
            </a:r>
            <a:endParaRPr lang="en-US" altLang="zh-CN" sz="2400" b="1" dirty="0" smtClean="0"/>
          </a:p>
        </p:txBody>
      </p:sp>
      <p:pic>
        <p:nvPicPr>
          <p:cNvPr id="8198" name="Picture 5" descr="http://community.sk.ru/resized-image.ashx/__size/300x150/__key/communityserver-components-groupavatars/00-00-00-08-04/4TLYJTGL2O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6093296"/>
            <a:ext cx="2123728" cy="61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428141" y="5517232"/>
            <a:ext cx="66002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zh-CN" sz="2000" b="1" dirty="0" smtClean="0"/>
              <a:t>Авторы: П.Г.Агеев</a:t>
            </a:r>
            <a:r>
              <a:rPr lang="ru-RU" altLang="zh-CN" sz="2000" b="1" dirty="0"/>
              <a:t>;</a:t>
            </a:r>
            <a:r>
              <a:rPr lang="ru-RU" altLang="zh-CN" sz="2000" b="1" dirty="0" smtClean="0"/>
              <a:t>  А.С.Десяткин</a:t>
            </a:r>
            <a:endParaRPr lang="en-US" altLang="zh-CN" sz="2000" b="1" dirty="0" smtClean="0"/>
          </a:p>
        </p:txBody>
      </p:sp>
      <p:pic>
        <p:nvPicPr>
          <p:cNvPr id="9" name="Picture 1" descr="P:\Георезонанс\Логотип\Georezonans 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6093296"/>
            <a:ext cx="2630487" cy="648072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6021288"/>
            <a:ext cx="2664296" cy="72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395536" y="620688"/>
          <a:ext cx="8208912" cy="5818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Результаты рентгеновской томографии  </a:t>
            </a:r>
            <a:r>
              <a:rPr lang="ru-RU" dirty="0" smtClean="0"/>
              <a:t>образца типоразмера ~40 мм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44408" y="5459913"/>
            <a:ext cx="7607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ДО ПИВ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67331" y="5459913"/>
            <a:ext cx="10422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ПОСЛЕ ПИВ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873"/>
          <a:stretch/>
        </p:blipFill>
        <p:spPr>
          <a:xfrm>
            <a:off x="334293" y="2062033"/>
            <a:ext cx="1969880" cy="3388934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744"/>
          <a:stretch/>
        </p:blipFill>
        <p:spPr>
          <a:xfrm>
            <a:off x="2678061" y="2062033"/>
            <a:ext cx="1974248" cy="3388934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8562" y="2114550"/>
            <a:ext cx="2800350" cy="28003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99329" y="2146943"/>
            <a:ext cx="139653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25" dirty="0">
                <a:solidFill>
                  <a:schemeClr val="bg1"/>
                </a:solidFill>
              </a:rPr>
              <a:t>Первоначальные трещины</a:t>
            </a:r>
            <a:endParaRPr lang="en-US" sz="825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7"/>
          <p:cNvCxnSpPr/>
          <p:nvPr/>
        </p:nvCxnSpPr>
        <p:spPr>
          <a:xfrm flipH="1">
            <a:off x="5929576" y="2286001"/>
            <a:ext cx="339161" cy="57072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29575" y="4604951"/>
            <a:ext cx="151035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25" dirty="0">
                <a:solidFill>
                  <a:schemeClr val="bg1"/>
                </a:solidFill>
              </a:rPr>
              <a:t>Новообразованные трещины</a:t>
            </a:r>
            <a:endParaRPr lang="en-US" sz="825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9"/>
          <p:cNvCxnSpPr/>
          <p:nvPr/>
        </p:nvCxnSpPr>
        <p:spPr>
          <a:xfrm flipV="1">
            <a:off x="6658861" y="3771900"/>
            <a:ext cx="0" cy="83305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70022" y="2008444"/>
            <a:ext cx="10951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/>
              <a:t>Разрешение</a:t>
            </a:r>
          </a:p>
          <a:p>
            <a:r>
              <a:rPr lang="ru-RU" sz="1350" dirty="0"/>
              <a:t>30 мкм</a:t>
            </a:r>
          </a:p>
        </p:txBody>
      </p:sp>
    </p:spTree>
    <p:extLst>
      <p:ext uri="{BB962C8B-B14F-4D97-AF65-F5344CB8AC3E}">
        <p14:creationId xmlns:p14="http://schemas.microsoft.com/office/powerpoint/2010/main" xmlns="" val="14110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6347713" cy="1320800"/>
          </a:xfrm>
        </p:spPr>
        <p:txBody>
          <a:bodyPr/>
          <a:lstStyle/>
          <a:p>
            <a:r>
              <a:rPr lang="ru-RU" dirty="0" smtClean="0"/>
              <a:t>Заблаговременная дегазация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268760"/>
            <a:ext cx="4048125" cy="456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233221"/>
            <a:ext cx="296227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8051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303" y="137206"/>
            <a:ext cx="9155303" cy="1320800"/>
          </a:xfrm>
        </p:spPr>
        <p:txBody>
          <a:bodyPr>
            <a:noAutofit/>
          </a:bodyPr>
          <a:lstStyle/>
          <a:p>
            <a:r>
              <a:rPr lang="ru-R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депрессионной воронки для десорбции метана по результатам работы скважин</a:t>
            </a:r>
            <a:endParaRPr lang="ru-RU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1415" y="4735895"/>
            <a:ext cx="2651726" cy="723881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Планируемая депрессионная воронка, созданная 4-мя дегазационными скважинами.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lum bright="-81000" contrast="93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006517" y="3530868"/>
            <a:ext cx="5137484" cy="33271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lum bright="-83000" contrast="9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82435" y="1561432"/>
            <a:ext cx="4642229" cy="31744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40856" y="1520849"/>
            <a:ext cx="1898376" cy="1836284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Реальная депрессионная воронка, созданная 3-мя дегазационными скважинами по результатам их освоения.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6067" y="1268626"/>
            <a:ext cx="437229" cy="354549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7526" y="1919415"/>
            <a:ext cx="437229" cy="354549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4732" y="2603155"/>
            <a:ext cx="437229" cy="354549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А3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76138" y="1647565"/>
            <a:ext cx="437229" cy="354549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А2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63595" y="3223263"/>
            <a:ext cx="437229" cy="354549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А1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40646" y="4046212"/>
            <a:ext cx="437229" cy="354549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А4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0846" y="4457686"/>
            <a:ext cx="437229" cy="354549"/>
          </a:xfrm>
          <a:prstGeom prst="rect">
            <a:avLst/>
          </a:prstGeom>
          <a:noFill/>
        </p:spPr>
        <p:txBody>
          <a:bodyPr wrap="none" lIns="76800" tIns="38400" rIns="76800" bIns="38400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А3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250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1" y="260996"/>
            <a:ext cx="8384479" cy="1320800"/>
          </a:xfrm>
        </p:spPr>
        <p:txBody>
          <a:bodyPr>
            <a:normAutofit/>
          </a:bodyPr>
          <a:lstStyle/>
          <a:p>
            <a:r>
              <a:rPr lang="ru-RU" dirty="0" smtClean="0"/>
              <a:t>Схема организации системы наблюдений ПИВ на скважине А1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1" y="1420810"/>
            <a:ext cx="6758842" cy="535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513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05153"/>
            <a:ext cx="8784976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Распределение микросейсмических событий в процессе ПИВ на скважине А1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386490" y="1525953"/>
            <a:ext cx="3594852" cy="420663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Начало системы координат – устье скважины А1. Шаг сетки – 250 м.</a:t>
            </a:r>
            <a:endParaRPr lang="ru-RU" dirty="0"/>
          </a:p>
          <a:p>
            <a:r>
              <a:rPr lang="ru-RU" dirty="0" smtClean="0"/>
              <a:t>Карта построена в проекции на поверхность (вид сверху).</a:t>
            </a:r>
          </a:p>
          <a:p>
            <a:r>
              <a:rPr lang="ru-RU" dirty="0" smtClean="0"/>
              <a:t>Радиус воздействия до 1500 м.</a:t>
            </a:r>
          </a:p>
          <a:p>
            <a:r>
              <a:rPr lang="ru-RU" dirty="0" smtClean="0"/>
              <a:t>Максимальная энергия сдвиговых напряжений – 1950 кДж.</a:t>
            </a:r>
          </a:p>
          <a:p>
            <a:r>
              <a:rPr lang="ru-RU" dirty="0" smtClean="0"/>
              <a:t>Энергия сжатия среды – 42,88 кДж.</a:t>
            </a:r>
          </a:p>
          <a:p>
            <a:r>
              <a:rPr lang="ru-RU" dirty="0" smtClean="0"/>
              <a:t>Энергия создания трещины отрыва в среде – 35,83 кДж.</a:t>
            </a:r>
          </a:p>
          <a:p>
            <a:r>
              <a:rPr lang="ru-RU" dirty="0" smtClean="0"/>
              <a:t>Энергия эмиссии метана из угля и создания микротрещин в угольном пласте – 3004 кДж.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9757" y="1700807"/>
            <a:ext cx="4669540" cy="5061081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4510453" y="4994031"/>
            <a:ext cx="1055078" cy="1037492"/>
          </a:xfrm>
          <a:prstGeom prst="straightConnector1">
            <a:avLst/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65531" y="5842708"/>
            <a:ext cx="3254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Временная шкала регистрации события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3437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91217" cy="1320800"/>
          </a:xfrm>
        </p:spPr>
        <p:txBody>
          <a:bodyPr>
            <a:normAutofit fontScale="90000"/>
          </a:bodyPr>
          <a:lstStyle/>
          <a:p>
            <a:r>
              <a:rPr lang="ru-RU" dirty="0"/>
              <a:t>Распределение </a:t>
            </a:r>
            <a:r>
              <a:rPr lang="ru-RU" dirty="0" smtClean="0"/>
              <a:t>плотности энергии эмиссии и осей напряжений в </a:t>
            </a:r>
            <a:r>
              <a:rPr lang="ru-RU" dirty="0"/>
              <a:t>процессе ПИВ на скважине А1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556792"/>
            <a:ext cx="4023131" cy="4808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556792"/>
            <a:ext cx="3714021" cy="47358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853" y="6292606"/>
            <a:ext cx="38522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Распределение энергии эмиссии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96950" y="6292606"/>
            <a:ext cx="3945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Распределение осей напряжений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223600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337577" y="1680234"/>
            <a:ext cx="5452034" cy="49891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57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Распределение </a:t>
            </a:r>
            <a:r>
              <a:rPr lang="ru-RU" sz="3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микросейсмолинеаментов</a:t>
            </a:r>
            <a:r>
              <a:rPr lang="ru-RU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 угольных пластов 45-48</a:t>
            </a:r>
            <a:endParaRPr lang="ru-RU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3232" y="3446590"/>
            <a:ext cx="404227" cy="307750"/>
          </a:xfrm>
          <a:prstGeom prst="rect">
            <a:avLst/>
          </a:prstGeom>
          <a:noFill/>
        </p:spPr>
        <p:txBody>
          <a:bodyPr wrap="none" lIns="91415" tIns="45707" rIns="91415" bIns="45707" rtlCol="0">
            <a:spAutoFit/>
          </a:bodyPr>
          <a:lstStyle/>
          <a:p>
            <a:r>
              <a:rPr lang="ru-RU" sz="1400" b="1" dirty="0"/>
              <a:t>А1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4948" y="3735203"/>
            <a:ext cx="404227" cy="307750"/>
          </a:xfrm>
          <a:prstGeom prst="rect">
            <a:avLst/>
          </a:prstGeom>
          <a:noFill/>
        </p:spPr>
        <p:txBody>
          <a:bodyPr wrap="none" lIns="91415" tIns="45707" rIns="91415" bIns="45707" rtlCol="0">
            <a:spAutoFit/>
          </a:bodyPr>
          <a:lstStyle/>
          <a:p>
            <a:r>
              <a:rPr lang="ru-RU" sz="1400" b="1" dirty="0" smtClean="0"/>
              <a:t>А2</a:t>
            </a:r>
            <a:endParaRPr lang="ru-RU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987456" y="4818697"/>
            <a:ext cx="404227" cy="307750"/>
          </a:xfrm>
          <a:prstGeom prst="rect">
            <a:avLst/>
          </a:prstGeom>
          <a:noFill/>
        </p:spPr>
        <p:txBody>
          <a:bodyPr wrap="none" lIns="91415" tIns="45707" rIns="91415" bIns="45707" rtlCol="0">
            <a:spAutoFit/>
          </a:bodyPr>
          <a:lstStyle/>
          <a:p>
            <a:r>
              <a:rPr lang="ru-RU" sz="1400" b="1" dirty="0" smtClean="0"/>
              <a:t>А4</a:t>
            </a:r>
            <a:endParaRPr lang="ru-RU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34761" y="4312769"/>
            <a:ext cx="404227" cy="307750"/>
          </a:xfrm>
          <a:prstGeom prst="rect">
            <a:avLst/>
          </a:prstGeom>
          <a:noFill/>
        </p:spPr>
        <p:txBody>
          <a:bodyPr wrap="none" lIns="91415" tIns="45707" rIns="91415" bIns="45707" rtlCol="0">
            <a:spAutoFit/>
          </a:bodyPr>
          <a:lstStyle/>
          <a:p>
            <a:r>
              <a:rPr lang="ru-RU" sz="1400" b="1" dirty="0" smtClean="0"/>
              <a:t>А3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2954" y="3602670"/>
            <a:ext cx="2468846" cy="927718"/>
          </a:xfrm>
          <a:prstGeom prst="rect">
            <a:avLst/>
          </a:prstGeom>
        </p:spPr>
        <p:txBody>
          <a:bodyPr wrap="square" lIns="65306" tIns="32653" rIns="65306" bIns="32653">
            <a:spAutoFit/>
          </a:bodyPr>
          <a:lstStyle/>
          <a:p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Микро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ейсмолианеаменты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показывают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активные участки образования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микротрещиноватости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411760" y="1577366"/>
            <a:ext cx="771514" cy="2037106"/>
          </a:xfrm>
          <a:prstGeom prst="rect">
            <a:avLst/>
          </a:prstGeom>
        </p:spPr>
      </p:pic>
      <p:pic>
        <p:nvPicPr>
          <p:cNvPr id="10" name="Рисунок 9" descr="Гидростат_разряж.jpeg"/>
          <p:cNvPicPr>
            <a:picLocks noChangeAspect="1"/>
          </p:cNvPicPr>
          <p:nvPr/>
        </p:nvPicPr>
        <p:blipFill>
          <a:blip r:embed="rId4" cstate="print"/>
          <a:srcRect t="-7226"/>
          <a:stretch>
            <a:fillRect/>
          </a:stretch>
        </p:blipFill>
        <p:spPr>
          <a:xfrm>
            <a:off x="4160526" y="1371629"/>
            <a:ext cx="4371914" cy="20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543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80" y="692697"/>
            <a:ext cx="912284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8579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8855425" cy="57896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2384968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Прямая соединительная линия 38"/>
          <p:cNvCxnSpPr/>
          <p:nvPr/>
        </p:nvCxnSpPr>
        <p:spPr>
          <a:xfrm rot="5400000">
            <a:off x="2143919" y="5357019"/>
            <a:ext cx="2000250" cy="158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2610644" y="5176044"/>
            <a:ext cx="1781175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429250" y="4214813"/>
            <a:ext cx="0" cy="35242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6000750" y="4214813"/>
            <a:ext cx="0" cy="1357312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Стрелка вправо 52"/>
          <p:cNvSpPr/>
          <p:nvPr/>
        </p:nvSpPr>
        <p:spPr>
          <a:xfrm>
            <a:off x="468313" y="4049713"/>
            <a:ext cx="7721600" cy="39687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ru-RU">
              <a:solidFill>
                <a:srgbClr val="EFEFEF"/>
              </a:solidFill>
              <a:cs typeface="Arial" pitchFamily="34" charset="0"/>
            </a:endParaRPr>
          </a:p>
        </p:txBody>
      </p:sp>
      <p:sp>
        <p:nvSpPr>
          <p:cNvPr id="7175" name="Title 1"/>
          <p:cNvSpPr txBox="1">
            <a:spLocks/>
          </p:cNvSpPr>
          <p:nvPr/>
        </p:nvSpPr>
        <p:spPr bwMode="auto">
          <a:xfrm>
            <a:off x="795338" y="277813"/>
            <a:ext cx="6553200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/>
            <a:r>
              <a:rPr lang="ru-RU" altLang="ru-RU" sz="2400" b="1" dirty="0">
                <a:solidFill>
                  <a:srgbClr val="000000"/>
                </a:solidFill>
              </a:rPr>
              <a:t>НОВАС </a:t>
            </a:r>
            <a:r>
              <a:rPr lang="ru-RU" altLang="ru-RU" sz="2400" b="1" dirty="0" err="1" smtClean="0">
                <a:solidFill>
                  <a:srgbClr val="000000"/>
                </a:solidFill>
              </a:rPr>
              <a:t>Ск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 – </a:t>
            </a:r>
            <a:r>
              <a:rPr lang="ru-RU" altLang="ru-RU" sz="2400" b="1" dirty="0" err="1" smtClean="0">
                <a:solidFill>
                  <a:srgbClr val="000000"/>
                </a:solidFill>
              </a:rPr>
              <a:t>Геороезонанс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2400" b="1" dirty="0" err="1" smtClean="0">
                <a:solidFill>
                  <a:srgbClr val="000000"/>
                </a:solidFill>
              </a:rPr>
              <a:t>Ск</a:t>
            </a:r>
            <a:endParaRPr lang="en-US" altLang="ru-RU" sz="2400" b="1" dirty="0">
              <a:solidFill>
                <a:srgbClr val="000000"/>
              </a:solidFill>
            </a:endParaRPr>
          </a:p>
        </p:txBody>
      </p:sp>
      <p:sp>
        <p:nvSpPr>
          <p:cNvPr id="7176" name="Объект 2"/>
          <p:cNvSpPr txBox="1">
            <a:spLocks/>
          </p:cNvSpPr>
          <p:nvPr/>
        </p:nvSpPr>
        <p:spPr bwMode="auto">
          <a:xfrm>
            <a:off x="358775" y="1231900"/>
            <a:ext cx="534035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>
              <a:spcBef>
                <a:spcPct val="20000"/>
              </a:spcBef>
              <a:buClr>
                <a:srgbClr val="2992BE"/>
              </a:buClr>
              <a:buFont typeface="Arial" pitchFamily="34" charset="0"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HelveticaNeueCyr-Roman"/>
                <a:ea typeface="MS PGothic" pitchFamily="34" charset="-128"/>
              </a:rPr>
              <a:t>Продукт/технология</a:t>
            </a:r>
            <a:r>
              <a:rPr lang="en-US" altLang="ru-RU" sz="1200" b="1" dirty="0">
                <a:solidFill>
                  <a:srgbClr val="000000"/>
                </a:solidFill>
                <a:latin typeface="HelveticaNeueCyr-Roman"/>
                <a:ea typeface="MS PGothic" pitchFamily="34" charset="-128"/>
              </a:rPr>
              <a:t>:</a:t>
            </a:r>
            <a:r>
              <a:rPr lang="ru-RU" altLang="ru-RU" sz="1200" dirty="0">
                <a:solidFill>
                  <a:srgbClr val="000000"/>
                </a:solidFill>
                <a:latin typeface="HelveticaNeueCyr-Roman"/>
                <a:ea typeface="MS PGothic" pitchFamily="34" charset="-128"/>
              </a:rPr>
              <a:t>Экологически чистая  нетрадиционная технология повышения </a:t>
            </a:r>
            <a:r>
              <a:rPr lang="ru-RU" altLang="ru-RU" sz="1200" dirty="0" err="1">
                <a:solidFill>
                  <a:srgbClr val="000000"/>
                </a:solidFill>
                <a:latin typeface="HelveticaNeueCyr-Roman"/>
                <a:ea typeface="MS PGothic" pitchFamily="34" charset="-128"/>
              </a:rPr>
              <a:t>нефте</a:t>
            </a:r>
            <a:r>
              <a:rPr lang="ru-RU" altLang="ru-RU" sz="1200" dirty="0">
                <a:solidFill>
                  <a:srgbClr val="000000"/>
                </a:solidFill>
                <a:latin typeface="HelveticaNeueCyr-Roman"/>
                <a:ea typeface="MS PGothic" pitchFamily="34" charset="-128"/>
              </a:rPr>
              <a:t> и </a:t>
            </a:r>
            <a:r>
              <a:rPr lang="ru-RU" altLang="ru-RU" sz="1200" dirty="0" err="1">
                <a:solidFill>
                  <a:srgbClr val="000000"/>
                </a:solidFill>
                <a:latin typeface="HelveticaNeueCyr-Roman"/>
                <a:ea typeface="MS PGothic" pitchFamily="34" charset="-128"/>
              </a:rPr>
              <a:t>газотдачи</a:t>
            </a:r>
            <a:r>
              <a:rPr lang="ru-RU" altLang="ru-RU" sz="1200" dirty="0">
                <a:solidFill>
                  <a:srgbClr val="000000"/>
                </a:solidFill>
                <a:latin typeface="HelveticaNeueCyr-Roman"/>
                <a:ea typeface="MS PGothic" pitchFamily="34" charset="-128"/>
              </a:rPr>
              <a:t>  через вертикальные и горизонтальные скважины методом плазменно-импульсного воздействия. Применяется для повышения проницаемости </a:t>
            </a:r>
            <a:r>
              <a:rPr lang="ru-RU" altLang="ru-RU" sz="1200" dirty="0" smtClean="0">
                <a:solidFill>
                  <a:srgbClr val="000000"/>
                </a:solidFill>
                <a:latin typeface="HelveticaNeueCyr-Roman"/>
                <a:ea typeface="MS PGothic" pitchFamily="34" charset="-128"/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  <a:latin typeface="HelveticaNeueCyr-Roman"/>
                <a:ea typeface="MS PGothic" pitchFamily="34" charset="-128"/>
              </a:rPr>
              <a:t>продуктивеых</a:t>
            </a:r>
            <a:r>
              <a:rPr lang="ru-RU" altLang="ru-RU" sz="1200" dirty="0" smtClean="0">
                <a:solidFill>
                  <a:srgbClr val="000000"/>
                </a:solidFill>
                <a:latin typeface="HelveticaNeueCyr-Roman"/>
                <a:ea typeface="MS PGothic" pitchFamily="34" charset="-128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HelveticaNeueCyr-Roman"/>
                <a:ea typeface="MS PGothic" pitchFamily="34" charset="-128"/>
              </a:rPr>
              <a:t>пластов.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68313" y="2206625"/>
            <a:ext cx="3743325" cy="16541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defTabSz="457200"/>
            <a:r>
              <a:rPr lang="ru-RU" sz="12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НИОКР</a:t>
            </a:r>
            <a:r>
              <a:rPr lang="en-US" sz="12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:</a:t>
            </a:r>
          </a:p>
          <a:p>
            <a:pPr defTabSz="457200"/>
            <a:r>
              <a:rPr lang="ru-RU" sz="11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Разработка оборудования, моделей и методов увеличения нефтеотдачи для горизонтальных скважин</a:t>
            </a:r>
          </a:p>
          <a:p>
            <a:pPr defTabSz="457200">
              <a:spcBef>
                <a:spcPts val="300"/>
              </a:spcBef>
              <a:buFont typeface="Arial" pitchFamily="34" charset="0"/>
              <a:buChar char="•"/>
            </a:pPr>
            <a:r>
              <a:rPr lang="ru-RU" sz="1100">
                <a:latin typeface="Calibri" pitchFamily="34" charset="0"/>
              </a:rPr>
              <a:t>Рост нефтеотдачи в 1,5-2 раза</a:t>
            </a:r>
          </a:p>
          <a:p>
            <a:pPr defTabSz="457200">
              <a:spcBef>
                <a:spcPts val="300"/>
              </a:spcBef>
              <a:buFont typeface="Arial" pitchFamily="34" charset="0"/>
              <a:buChar char="•"/>
            </a:pPr>
            <a:r>
              <a:rPr lang="ru-RU" sz="1100">
                <a:solidFill>
                  <a:srgbClr val="000000"/>
                </a:solidFill>
                <a:latin typeface="Calibri" pitchFamily="34" charset="0"/>
              </a:rPr>
              <a:t>Высокая экологичность</a:t>
            </a:r>
          </a:p>
          <a:p>
            <a:pPr defTabSz="457200">
              <a:spcBef>
                <a:spcPts val="300"/>
              </a:spcBef>
              <a:buFont typeface="Arial" pitchFamily="34" charset="0"/>
              <a:buChar char="•"/>
            </a:pPr>
            <a:r>
              <a:rPr lang="ru-RU" sz="1100">
                <a:solidFill>
                  <a:srgbClr val="000000"/>
                </a:solidFill>
                <a:latin typeface="Calibri" pitchFamily="34" charset="0"/>
              </a:rPr>
              <a:t>Окупаемость в среднем до 6 мес.</a:t>
            </a:r>
          </a:p>
          <a:p>
            <a:pPr defTabSz="457200">
              <a:spcBef>
                <a:spcPts val="300"/>
              </a:spcBef>
              <a:buFont typeface="Arial" pitchFamily="34" charset="0"/>
              <a:buChar char="•"/>
            </a:pPr>
            <a:r>
              <a:rPr lang="ru-RU" sz="1100">
                <a:solidFill>
                  <a:srgbClr val="191919"/>
                </a:solidFill>
                <a:latin typeface="Calibri" pitchFamily="34" charset="0"/>
              </a:rPr>
              <a:t>Успешность более 90% </a:t>
            </a:r>
          </a:p>
          <a:p>
            <a:pPr defTabSz="457200">
              <a:spcBef>
                <a:spcPts val="300"/>
              </a:spcBef>
              <a:buFont typeface="Arial" pitchFamily="34" charset="0"/>
              <a:buChar char="•"/>
            </a:pPr>
            <a:r>
              <a:rPr lang="ru-RU" sz="1100">
                <a:solidFill>
                  <a:srgbClr val="000000"/>
                </a:solidFill>
                <a:latin typeface="Calibri" pitchFamily="34" charset="0"/>
              </a:rPr>
              <a:t>Применимо к тонким коллекторам вблизи воды</a:t>
            </a:r>
            <a:endParaRPr lang="ru-RU" sz="110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7178" name="Прямоугольник 70"/>
          <p:cNvSpPr>
            <a:spLocks noChangeArrowheads="1"/>
          </p:cNvSpPr>
          <p:nvPr/>
        </p:nvSpPr>
        <p:spPr bwMode="auto">
          <a:xfrm>
            <a:off x="4071938" y="4572000"/>
            <a:ext cx="1792287" cy="461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ru-RU" altLang="ru-RU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Коммерческий заказ на 1000 скважин в США</a:t>
            </a:r>
          </a:p>
        </p:txBody>
      </p:sp>
      <p:sp>
        <p:nvSpPr>
          <p:cNvPr id="7179" name="Прямоугольник 78"/>
          <p:cNvSpPr>
            <a:spLocks noChangeArrowheads="1"/>
          </p:cNvSpPr>
          <p:nvPr/>
        </p:nvSpPr>
        <p:spPr bwMode="auto">
          <a:xfrm>
            <a:off x="468313" y="4773613"/>
            <a:ext cx="2343150" cy="157003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ru-RU" altLang="ru-RU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Основные события начального периода:</a:t>
            </a:r>
          </a:p>
          <a:p>
            <a:pPr defTabSz="457200">
              <a:buFont typeface="Arial" pitchFamily="34" charset="0"/>
              <a:buChar char="•"/>
            </a:pPr>
            <a:r>
              <a:rPr lang="ru-RU" altLang="ru-RU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Патентование разработки</a:t>
            </a:r>
          </a:p>
          <a:p>
            <a:pPr defTabSz="457200">
              <a:buFont typeface="Arial" pitchFamily="34" charset="0"/>
              <a:buChar char="•"/>
            </a:pPr>
            <a:r>
              <a:rPr lang="ru-RU" altLang="ru-RU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Успешно обработано </a:t>
            </a:r>
            <a:r>
              <a:rPr lang="en-US" altLang="ru-RU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&gt;</a:t>
            </a:r>
            <a:r>
              <a:rPr lang="ru-RU" altLang="ru-RU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150 скважин</a:t>
            </a:r>
          </a:p>
          <a:p>
            <a:pPr defTabSz="457200">
              <a:buFont typeface="Arial" pitchFamily="34" charset="0"/>
              <a:buChar char="•"/>
            </a:pPr>
            <a:r>
              <a:rPr lang="ru-RU" altLang="ru-RU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Резидент Фонда Сколково</a:t>
            </a:r>
          </a:p>
          <a:p>
            <a:pPr defTabSz="457200">
              <a:buFont typeface="Arial" pitchFamily="34" charset="0"/>
              <a:buChar char="•"/>
            </a:pPr>
            <a:r>
              <a:rPr lang="ru-RU" altLang="ru-RU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Получен грант 30 млн.р.</a:t>
            </a:r>
          </a:p>
          <a:p>
            <a:pPr defTabSz="457200">
              <a:buFont typeface="Arial" pitchFamily="34" charset="0"/>
              <a:buChar char="•"/>
            </a:pPr>
            <a:r>
              <a:rPr lang="ru-RU" altLang="ru-RU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Открыт офис в Хьюстоне</a:t>
            </a:r>
          </a:p>
        </p:txBody>
      </p:sp>
      <p:pic>
        <p:nvPicPr>
          <p:cNvPr id="71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741363"/>
            <a:ext cx="2332038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Прямоугольник 42"/>
          <p:cNvSpPr/>
          <p:nvPr/>
        </p:nvSpPr>
        <p:spPr>
          <a:xfrm>
            <a:off x="1622425" y="4159250"/>
            <a:ext cx="4821238" cy="1746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defTabSz="457200"/>
            <a:endParaRPr lang="ru-RU" sz="1200" b="1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6" name="Стрелка вниз 35"/>
          <p:cNvSpPr/>
          <p:nvPr/>
        </p:nvSpPr>
        <p:spPr>
          <a:xfrm>
            <a:off x="6400800" y="4183063"/>
            <a:ext cx="96838" cy="109537"/>
          </a:xfrm>
          <a:prstGeom prst="downArrow">
            <a:avLst/>
          </a:prstGeom>
          <a:blipFill rotWithShape="1">
            <a:blip r:embed="rId4" cstate="print"/>
            <a:stretch>
              <a:fillRect/>
            </a:stretch>
          </a:blipFill>
          <a:ln w="76200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ru-RU">
              <a:solidFill>
                <a:srgbClr val="EFEFEF"/>
              </a:solidFill>
              <a:cs typeface="Arial" pitchFamily="34" charset="0"/>
            </a:endParaRPr>
          </a:p>
        </p:txBody>
      </p:sp>
      <p:pic>
        <p:nvPicPr>
          <p:cNvPr id="7183" name="Picture 5" descr="http://community.sk.ru/resized-image.ashx/__size/300x150/__key/communityserver-components-groupavatars/00-00-00-08-04/4TLYJTGL2O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3038" y="252413"/>
            <a:ext cx="15668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авая фигурная скобка 24"/>
          <p:cNvSpPr/>
          <p:nvPr/>
        </p:nvSpPr>
        <p:spPr>
          <a:xfrm rot="5400000">
            <a:off x="904082" y="3994944"/>
            <a:ext cx="279400" cy="1074737"/>
          </a:xfrm>
          <a:prstGeom prst="rightBrace">
            <a:avLst>
              <a:gd name="adj1" fmla="val 29910"/>
              <a:gd name="adj2" fmla="val 50000"/>
            </a:avLst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/>
            <a:endParaRPr lang="ru-RU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185" name="Прямоугольник 27"/>
          <p:cNvSpPr>
            <a:spLocks noChangeArrowheads="1"/>
          </p:cNvSpPr>
          <p:nvPr/>
        </p:nvSpPr>
        <p:spPr bwMode="auto">
          <a:xfrm>
            <a:off x="3429000" y="5929313"/>
            <a:ext cx="2524125" cy="276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ru-RU" altLang="ru-RU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Успешные пилотные работы в США</a:t>
            </a:r>
          </a:p>
        </p:txBody>
      </p:sp>
      <p:sp>
        <p:nvSpPr>
          <p:cNvPr id="7186" name="Прямоугольник 28"/>
          <p:cNvSpPr>
            <a:spLocks noChangeArrowheads="1"/>
          </p:cNvSpPr>
          <p:nvPr/>
        </p:nvSpPr>
        <p:spPr bwMode="auto">
          <a:xfrm>
            <a:off x="3643313" y="5143500"/>
            <a:ext cx="2459037" cy="6461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ru-RU" altLang="ru-RU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Предложение от канадской корпорации на инвестирование 6 млн. </a:t>
            </a:r>
            <a:r>
              <a:rPr lang="en-US" altLang="ru-RU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$</a:t>
            </a:r>
            <a:r>
              <a:rPr lang="ru-RU" altLang="ru-RU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 в проект в рамках Сколково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rot="5400000">
            <a:off x="5859463" y="3784600"/>
            <a:ext cx="712788" cy="158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8" name="Прямоугольник 29"/>
          <p:cNvSpPr>
            <a:spLocks noChangeArrowheads="1"/>
          </p:cNvSpPr>
          <p:nvPr/>
        </p:nvSpPr>
        <p:spPr bwMode="auto">
          <a:xfrm>
            <a:off x="4513263" y="2681288"/>
            <a:ext cx="2460625" cy="830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ru-RU" altLang="ru-RU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Заказы на обработку скважин из Канады, Кувейта, Омана, Китая, Малайзии, Бразилии, Вьетнама,  Индонезии, Колумбии, Индии</a:t>
            </a:r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/>
        </p:nvGraphicFramePr>
        <p:xfrm>
          <a:off x="528638" y="4184650"/>
          <a:ext cx="7561262" cy="179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155"/>
                <a:gridCol w="4824617"/>
                <a:gridCol w="1645490"/>
              </a:tblGrid>
              <a:tr h="179388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       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08-2012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201</a:t>
                      </a:r>
                      <a:r>
                        <a:rPr lang="ru-RU" sz="1000" smtClean="0">
                          <a:solidFill>
                            <a:schemeClr val="tx1"/>
                          </a:solidFill>
                        </a:rPr>
                        <a:t>4 - 2015</a:t>
                      </a:r>
                      <a:endParaRPr lang="ru-RU" sz="10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96" name="Прямоугольник 44"/>
          <p:cNvSpPr>
            <a:spLocks noChangeArrowheads="1"/>
          </p:cNvSpPr>
          <p:nvPr/>
        </p:nvSpPr>
        <p:spPr bwMode="auto">
          <a:xfrm>
            <a:off x="6300788" y="4672013"/>
            <a:ext cx="2343150" cy="1385887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ru-RU" altLang="ru-RU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Планы:</a:t>
            </a:r>
          </a:p>
          <a:p>
            <a:pPr defTabSz="457200">
              <a:buFont typeface="Arial" pitchFamily="34" charset="0"/>
              <a:buChar char="•"/>
            </a:pPr>
            <a:r>
              <a:rPr lang="ru-RU" altLang="ru-RU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Организация серийного производства оборудования</a:t>
            </a:r>
          </a:p>
          <a:p>
            <a:pPr defTabSz="457200">
              <a:buFont typeface="Arial" pitchFamily="34" charset="0"/>
              <a:buChar char="•"/>
            </a:pPr>
            <a:r>
              <a:rPr lang="ru-RU" altLang="ru-RU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Открытие сервисных центров и офисов в Канаде, Сингапуре и Китае</a:t>
            </a:r>
          </a:p>
          <a:p>
            <a:pPr defTabSz="457200">
              <a:buFont typeface="Arial" pitchFamily="34" charset="0"/>
              <a:buChar char="•"/>
            </a:pPr>
            <a:r>
              <a:rPr lang="ru-RU" altLang="ru-RU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Коммерциализация </a:t>
            </a:r>
            <a:r>
              <a:rPr lang="ru-RU" alt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проектов</a:t>
            </a:r>
            <a:endParaRPr lang="ru-RU" altLang="ru-RU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1" name="Правая фигурная скобка 50"/>
          <p:cNvSpPr/>
          <p:nvPr/>
        </p:nvSpPr>
        <p:spPr>
          <a:xfrm rot="5400000">
            <a:off x="7106444" y="3731419"/>
            <a:ext cx="279400" cy="1563688"/>
          </a:xfrm>
          <a:prstGeom prst="rightBrace">
            <a:avLst>
              <a:gd name="adj1" fmla="val 29910"/>
              <a:gd name="adj2" fmla="val 50000"/>
            </a:avLst>
          </a:prstGeom>
          <a:ln w="28575" cmpd="sng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/>
            <a:endParaRPr lang="ru-RU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198" name="Прямоугольник 34"/>
          <p:cNvSpPr>
            <a:spLocks noChangeArrowheads="1"/>
          </p:cNvSpPr>
          <p:nvPr/>
        </p:nvSpPr>
        <p:spPr bwMode="auto">
          <a:xfrm>
            <a:off x="3059832" y="6381328"/>
            <a:ext cx="4248472" cy="276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ru-RU" altLang="ru-RU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Разработана методика </a:t>
            </a:r>
            <a:r>
              <a:rPr lang="ru-RU" altLang="ru-RU" sz="1200" dirty="0" smtClean="0">
                <a:solidFill>
                  <a:srgbClr val="000000"/>
                </a:solidFill>
                <a:latin typeface="Calibri" pitchFamily="34" charset="0"/>
                <a:ea typeface="MS PGothic" pitchFamily="34" charset="-128"/>
              </a:rPr>
              <a:t>по  дегазации угольных пластов</a:t>
            </a:r>
            <a:endParaRPr lang="ru-RU" altLang="ru-RU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476375" cy="1125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400800" y="234950"/>
            <a:ext cx="1689100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>
              <a:solidFill>
                <a:srgbClr val="FFFFFF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/>
          </p:nvPr>
        </p:nvGraphicFramePr>
        <p:xfrm>
          <a:off x="0" y="1628802"/>
          <a:ext cx="9067800" cy="5018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23528" y="185433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Сравнительный анализ годовых расходов на традиционную и заблаговременную дегазацию угольных пластов с применением ГРП и ПИВ на шахте «</a:t>
            </a:r>
            <a:r>
              <a:rPr lang="ru-RU" b="1" dirty="0" smtClean="0"/>
              <a:t>Ерунаковская-</a:t>
            </a:r>
            <a:r>
              <a:rPr lang="en-US" b="1" dirty="0" smtClean="0"/>
              <a:t>VIII</a:t>
            </a:r>
            <a:r>
              <a:rPr lang="ru-RU" b="1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45666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9651" y="383784"/>
            <a:ext cx="9303302" cy="6090432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580112" y="1556792"/>
            <a:ext cx="0" cy="3744416"/>
          </a:xfrm>
          <a:prstGeom prst="line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67944" y="2060848"/>
            <a:ext cx="1453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rgbClr val="FF0000"/>
                </a:solidFill>
              </a:rPr>
              <a:t>Проведение </a:t>
            </a:r>
          </a:p>
          <a:p>
            <a:pPr algn="r"/>
            <a:r>
              <a:rPr lang="ru-RU" dirty="0" smtClean="0">
                <a:solidFill>
                  <a:srgbClr val="FF0000"/>
                </a:solidFill>
              </a:rPr>
              <a:t>ПИВ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984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Для Агеева ПГ\Слайд-Новокузнецк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0891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808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1547664" y="2492896"/>
          <a:ext cx="5904656" cy="2711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763688" y="1203801"/>
            <a:ext cx="5761037" cy="70788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zh-CN" sz="4000" b="1" dirty="0" smtClean="0"/>
              <a:t>Спасибо за внимание!</a:t>
            </a:r>
            <a:endParaRPr lang="ru-RU" altLang="ru-RU" sz="4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949" y="260648"/>
            <a:ext cx="6347713" cy="1320800"/>
          </a:xfrm>
        </p:spPr>
        <p:txBody>
          <a:bodyPr>
            <a:normAutofit/>
          </a:bodyPr>
          <a:lstStyle/>
          <a:p>
            <a:r>
              <a:rPr lang="ru-RU" dirty="0" smtClean="0"/>
              <a:t>Сжимающе-растягивающие напряжения</a:t>
            </a:r>
            <a:endParaRPr lang="ru-RU" dirty="0"/>
          </a:p>
        </p:txBody>
      </p:sp>
      <p:pic>
        <p:nvPicPr>
          <p:cNvPr id="4" name="NOVAS Tool - Shot in Water - 240 fps - 17 Jul 2014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96975" y="2160588"/>
            <a:ext cx="5173663" cy="3879850"/>
          </a:xfrm>
        </p:spPr>
      </p:pic>
    </p:spTree>
    <p:extLst>
      <p:ext uri="{BB962C8B-B14F-4D97-AF65-F5344CB8AC3E}">
        <p14:creationId xmlns:p14="http://schemas.microsoft.com/office/powerpoint/2010/main" xmlns="" val="414743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883E48-7F8C-B848-B731-50C7D929B33F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09949" y="260648"/>
            <a:ext cx="6347713" cy="720080"/>
          </a:xfrm>
        </p:spPr>
        <p:txBody>
          <a:bodyPr>
            <a:normAutofit/>
          </a:bodyPr>
          <a:lstStyle/>
          <a:p>
            <a:r>
              <a:rPr lang="ru-RU" dirty="0" smtClean="0"/>
              <a:t>Образование плазмы</a:t>
            </a:r>
            <a:endParaRPr lang="ru-RU" dirty="0"/>
          </a:p>
        </p:txBody>
      </p:sp>
      <p:pic>
        <p:nvPicPr>
          <p:cNvPr id="2" name="CE0E1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1" y="806618"/>
            <a:ext cx="8859713" cy="528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3687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3</a:t>
            </a:r>
            <a:r>
              <a:rPr lang="en-US" dirty="0" smtClean="0"/>
              <a:t>D </a:t>
            </a:r>
            <a:r>
              <a:rPr lang="ru-RU" dirty="0" smtClean="0"/>
              <a:t>–модель вновь образованных микротрещин</a:t>
            </a:r>
            <a:endParaRPr lang="ru-RU" dirty="0"/>
          </a:p>
        </p:txBody>
      </p:sp>
      <p:pic>
        <p:nvPicPr>
          <p:cNvPr id="4" name="crack!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11188" y="2346325"/>
            <a:ext cx="6345237" cy="35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616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Результаты воздействия ПИВ на стеклопластиковую трубы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125266"/>
            <a:ext cx="3919288" cy="3263504"/>
          </a:xfrm>
        </p:spPr>
        <p:txBody>
          <a:bodyPr>
            <a:normAutofit/>
          </a:bodyPr>
          <a:lstStyle/>
          <a:p>
            <a:r>
              <a:rPr lang="ru-RU" dirty="0" smtClean="0"/>
              <a:t>Стеклопластиковая труба фирмы ООО НПП «Завод стеклопластиковых труб» г. Казань. Тип трубы Л-5.5-200 диаметром 200 мм. 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28648" y="3757018"/>
            <a:ext cx="4544954" cy="17203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0886" y="2125266"/>
            <a:ext cx="3683597" cy="27625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90361" y="5042521"/>
            <a:ext cx="3284645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СТЕКЛОПЛАСТИКОВАЯ ТРУБА НЕ ДЕФОРМИРОВАЛАСЬ И НЕ РАЗРУШИЛАСЬ ПОСЛЕ ПИВ</a:t>
            </a:r>
            <a:endParaRPr lang="ru-RU" sz="13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198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777" y="365126"/>
            <a:ext cx="8908991" cy="1325563"/>
          </a:xfrm>
        </p:spPr>
        <p:txBody>
          <a:bodyPr>
            <a:normAutofit/>
          </a:bodyPr>
          <a:lstStyle/>
          <a:p>
            <a:r>
              <a:rPr lang="ru-RU" dirty="0"/>
              <a:t>Микросейсмические исследования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4932040" y="2132856"/>
            <a:ext cx="3620815" cy="388077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Общее число точек наблюдения – 84.</a:t>
            </a:r>
          </a:p>
          <a:p>
            <a:r>
              <a:rPr lang="ru-RU" dirty="0" smtClean="0"/>
              <a:t>Интервал между точками 20-30м.</a:t>
            </a:r>
          </a:p>
          <a:p>
            <a:r>
              <a:rPr lang="ru-RU" dirty="0" smtClean="0"/>
              <a:t>Расстояние – 800м с севера на юг и 600м с запада на восток.</a:t>
            </a:r>
          </a:p>
          <a:p>
            <a:r>
              <a:rPr lang="ru-RU" dirty="0" smtClean="0"/>
              <a:t>Частота оцифровки сигнала 1кГц (период дискретизации 1 </a:t>
            </a:r>
            <a:r>
              <a:rPr lang="ru-RU" dirty="0" err="1" smtClean="0"/>
              <a:t>мс</a:t>
            </a:r>
            <a:r>
              <a:rPr lang="ru-RU" dirty="0" smtClean="0"/>
              <a:t>).</a:t>
            </a:r>
          </a:p>
          <a:p>
            <a:r>
              <a:rPr lang="ru-RU" dirty="0" smtClean="0"/>
              <a:t>Мобильный пункт комплексных исследований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1719384"/>
            <a:ext cx="4136008" cy="49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331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Регистраторы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93725" y="5041987"/>
            <a:ext cx="3138026" cy="449138"/>
          </a:xfrm>
        </p:spPr>
        <p:txBody>
          <a:bodyPr>
            <a:normAutofit/>
          </a:bodyPr>
          <a:lstStyle/>
          <a:p>
            <a:r>
              <a:rPr lang="ru-RU" dirty="0" smtClean="0"/>
              <a:t>Полевая станция </a:t>
            </a:r>
            <a:r>
              <a:rPr lang="en-US" dirty="0" smtClean="0"/>
              <a:t>SCOUT</a:t>
            </a:r>
            <a:endParaRPr lang="ru-RU" dirty="0"/>
          </a:p>
        </p:txBody>
      </p:sp>
      <p:sp>
        <p:nvSpPr>
          <p:cNvPr id="7" name="Объект 3"/>
          <p:cNvSpPr>
            <a:spLocks noGrp="1"/>
          </p:cNvSpPr>
          <p:nvPr>
            <p:ph sz="half" idx="2"/>
          </p:nvPr>
        </p:nvSpPr>
        <p:spPr>
          <a:xfrm>
            <a:off x="5377324" y="5799495"/>
            <a:ext cx="3138026" cy="449138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Геофон </a:t>
            </a:r>
            <a:r>
              <a:rPr lang="en-US" dirty="0" smtClean="0"/>
              <a:t>GS-One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1480770"/>
            <a:ext cx="5334490" cy="34477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2489" y="693582"/>
            <a:ext cx="3023180" cy="502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18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213" y="310392"/>
            <a:ext cx="4133675" cy="452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4888" y="1409351"/>
            <a:ext cx="4471076" cy="523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371212" y="4832059"/>
            <a:ext cx="4020424" cy="1815532"/>
          </a:xfrm>
          <a:prstGeom prst="rect">
            <a:avLst/>
          </a:prstGeom>
          <a:solidFill>
            <a:schemeClr val="bg1"/>
          </a:solidFill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+mn-lt"/>
              </a:rPr>
              <a:t>Безопасная работа при близком залегании водоносного пласта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+mn-lt"/>
              </a:rPr>
              <a:t>Сверхточное селективное воздействие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+mn-lt"/>
              </a:rPr>
              <a:t>Абсолютная экологическая безопасность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+mn-lt"/>
              </a:rPr>
              <a:t>Высокая мобильность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+mn-lt"/>
              </a:rPr>
              <a:t>Возможность обработки всего продуктивного интервала горизонтального ствола скважины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+mn-lt"/>
              </a:rPr>
              <a:t>Эффективность при  высокой обводненности скважины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latin typeface="+mn-lt"/>
              </a:rPr>
              <a:t>Низкая себестоимость обработки</a:t>
            </a:r>
            <a:endParaRPr lang="ru-RU" altLang="ru-RU" sz="1400" dirty="0">
              <a:latin typeface="+mn-lt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7682" y="332133"/>
            <a:ext cx="4238282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Autonomous Mobile Complex AMC-PPT</a:t>
            </a:r>
            <a:endParaRPr lang="ru-RU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2</a:t>
            </a:r>
            <a:r>
              <a:rPr lang="en-US" sz="2400" baseline="30000" dirty="0">
                <a:solidFill>
                  <a:schemeClr val="tx1"/>
                </a:solidFill>
              </a:rPr>
              <a:t>nd</a:t>
            </a:r>
            <a:r>
              <a:rPr lang="en-US" sz="2400" dirty="0">
                <a:solidFill>
                  <a:schemeClr val="tx1"/>
                </a:solidFill>
              </a:rPr>
              <a:t> stage of Skolkovo Project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90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1196752"/>
            <a:ext cx="5353397" cy="4640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0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000" b="1" dirty="0" smtClean="0">
                <a:solidFill>
                  <a:sysClr val="windowText" lastClr="000000"/>
                </a:solidFill>
              </a:rPr>
              <a:t>При направленном периодическом широкополосном воздействии появляются пузыри газа, которые являются единственным природным источником, способным </a:t>
            </a:r>
            <a:r>
              <a:rPr lang="ru-RU" altLang="zh-CN" sz="2000" b="1" dirty="0" err="1" smtClean="0">
                <a:solidFill>
                  <a:sysClr val="windowText" lastClr="000000"/>
                </a:solidFill>
              </a:rPr>
              <a:t>диспергировать</a:t>
            </a:r>
            <a:r>
              <a:rPr lang="ru-RU" altLang="zh-CN" sz="2000" b="1" dirty="0" smtClean="0">
                <a:solidFill>
                  <a:sysClr val="windowText" lastClr="000000"/>
                </a:solidFill>
              </a:rPr>
              <a:t> уголь за счет </a:t>
            </a:r>
            <a:r>
              <a:rPr lang="ru-RU" altLang="zh-CN" sz="2000" b="1" dirty="0" err="1" smtClean="0">
                <a:solidFill>
                  <a:sysClr val="windowText" lastClr="000000"/>
                </a:solidFill>
              </a:rPr>
              <a:t>кавитационных</a:t>
            </a:r>
            <a:r>
              <a:rPr lang="ru-RU" altLang="zh-CN" sz="2000" b="1" dirty="0" smtClean="0">
                <a:solidFill>
                  <a:sysClr val="windowText" lastClr="000000"/>
                </a:solidFill>
              </a:rPr>
              <a:t> явлений</a:t>
            </a:r>
            <a:endParaRPr lang="ru-RU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5949280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ysClr val="windowText" lastClr="000000"/>
                </a:solidFill>
              </a:rPr>
              <a:t>                         </a:t>
            </a:r>
            <a:r>
              <a:rPr lang="ru-RU" altLang="zh-CN" sz="2000" b="1" dirty="0" smtClean="0">
                <a:solidFill>
                  <a:sysClr val="windowText" lastClr="000000"/>
                </a:solidFill>
              </a:rPr>
              <a:t>сейсмоакустическая люминесценция</a:t>
            </a:r>
            <a:endParaRPr lang="ru-RU" sz="2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316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0"/>
            <a:ext cx="8712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46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Text Box 2"/>
          <p:cNvSpPr txBox="1">
            <a:spLocks noChangeArrowheads="1"/>
          </p:cNvSpPr>
          <p:nvPr/>
        </p:nvSpPr>
        <p:spPr bwMode="auto">
          <a:xfrm>
            <a:off x="395288" y="850900"/>
            <a:ext cx="2319337" cy="4937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spcBef>
                <a:spcPct val="0"/>
              </a:spcBef>
              <a:buClrTx/>
              <a:buFontTx/>
              <a:buNone/>
            </a:pPr>
            <a:endParaRPr lang="ru-RU" sz="2400">
              <a:solidFill>
                <a:srgbClr val="0000CC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50563" name="Text Box 4"/>
          <p:cNvSpPr txBox="1">
            <a:spLocks noChangeArrowheads="1"/>
          </p:cNvSpPr>
          <p:nvPr/>
        </p:nvSpPr>
        <p:spPr bwMode="auto">
          <a:xfrm>
            <a:off x="485775" y="1446213"/>
            <a:ext cx="8124825" cy="2516073"/>
          </a:xfrm>
          <a:prstGeom prst="rect">
            <a:avLst/>
          </a:prstGeom>
          <a:noFill/>
          <a:ln w="14351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6700" indent="-266700">
              <a:lnSpc>
                <a:spcPct val="140000"/>
              </a:lnSpc>
              <a:spcBef>
                <a:spcPct val="35000"/>
              </a:spcBef>
              <a:buClr>
                <a:schemeClr val="tx1"/>
              </a:buClr>
              <a:buFont typeface="Wingdings" pitchFamily="2" charset="2"/>
              <a:buChar char="Ø"/>
              <a:tabLst>
                <a:tab pos="266700" algn="l"/>
              </a:tabLst>
            </a:pPr>
            <a:r>
              <a:rPr lang="ru-RU" altLang="zh-CN" dirty="0" smtClean="0">
                <a:solidFill>
                  <a:srgbClr val="0000FF"/>
                </a:solidFill>
                <a:latin typeface="黑体" pitchFamily="2" charset="-122"/>
                <a:ea typeface="黑体" pitchFamily="2" charset="-122"/>
              </a:rPr>
              <a:t>Горизонтальные скважины могут быть эффективными при проницаемости более 10 </a:t>
            </a:r>
            <a:r>
              <a:rPr lang="ru-RU" altLang="zh-CN" dirty="0" err="1" smtClean="0">
                <a:solidFill>
                  <a:srgbClr val="0000FF"/>
                </a:solidFill>
                <a:latin typeface="黑体" pitchFamily="2" charset="-122"/>
                <a:ea typeface="黑体" pitchFamily="2" charset="-122"/>
              </a:rPr>
              <a:t>мД</a:t>
            </a:r>
            <a:r>
              <a:rPr lang="ru-RU" altLang="zh-CN" dirty="0" smtClean="0">
                <a:solidFill>
                  <a:srgbClr val="0000FF"/>
                </a:solidFill>
                <a:latin typeface="黑体" pitchFamily="2" charset="-122"/>
                <a:ea typeface="黑体" pitchFamily="2" charset="-122"/>
              </a:rPr>
              <a:t>, ограниченный период</a:t>
            </a:r>
            <a:endParaRPr lang="zh-CN" altLang="en-US" dirty="0">
              <a:solidFill>
                <a:srgbClr val="0000FF"/>
              </a:solidFill>
              <a:latin typeface="黑体" pitchFamily="2" charset="-122"/>
              <a:ea typeface="黑体" pitchFamily="2" charset="-122"/>
            </a:endParaRPr>
          </a:p>
          <a:p>
            <a:pPr marL="266700" indent="-266700">
              <a:lnSpc>
                <a:spcPct val="140000"/>
              </a:lnSpc>
              <a:spcBef>
                <a:spcPct val="35000"/>
              </a:spcBef>
              <a:buClr>
                <a:schemeClr val="tx1"/>
              </a:buClr>
              <a:buFont typeface="Wingdings" pitchFamily="2" charset="2"/>
              <a:buChar char="Ø"/>
              <a:tabLst>
                <a:tab pos="266700" algn="l"/>
              </a:tabLst>
            </a:pPr>
            <a:r>
              <a:rPr lang="ru-RU" altLang="zh-CN" dirty="0" smtClean="0">
                <a:solidFill>
                  <a:srgbClr val="0000FF"/>
                </a:solidFill>
                <a:latin typeface="黑体" pitchFamily="2" charset="-122"/>
                <a:ea typeface="黑体" pitchFamily="2" charset="-122"/>
              </a:rPr>
              <a:t>При проницаемости менее 1 </a:t>
            </a:r>
            <a:r>
              <a:rPr lang="ru-RU" altLang="zh-CN" dirty="0" err="1" smtClean="0">
                <a:solidFill>
                  <a:srgbClr val="0000FF"/>
                </a:solidFill>
                <a:latin typeface="黑体" pitchFamily="2" charset="-122"/>
                <a:ea typeface="黑体" pitchFamily="2" charset="-122"/>
              </a:rPr>
              <a:t>мД</a:t>
            </a:r>
            <a:r>
              <a:rPr lang="ru-RU" altLang="zh-CN" dirty="0" smtClean="0">
                <a:solidFill>
                  <a:srgbClr val="0000FF"/>
                </a:solidFill>
                <a:latin typeface="黑体" pitchFamily="2" charset="-122"/>
                <a:ea typeface="黑体" pitchFamily="2" charset="-122"/>
              </a:rPr>
              <a:t> горизонтальные скважины не эффективны</a:t>
            </a:r>
            <a:endParaRPr lang="zh-CN" altLang="en-US" dirty="0">
              <a:solidFill>
                <a:srgbClr val="0000FF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50564" name="矩形 6"/>
          <p:cNvSpPr>
            <a:spLocks noChangeArrowheads="1"/>
          </p:cNvSpPr>
          <p:nvPr/>
        </p:nvSpPr>
        <p:spPr bwMode="auto">
          <a:xfrm>
            <a:off x="179512" y="974725"/>
            <a:ext cx="8352928" cy="424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lnSpc>
                <a:spcPct val="125000"/>
              </a:lnSpc>
              <a:spcBef>
                <a:spcPct val="35000"/>
              </a:spcBef>
            </a:pPr>
            <a:r>
              <a:rPr lang="ru-RU" altLang="zh-CN" sz="20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Эффект зависит от проницаемости</a:t>
            </a:r>
            <a:endParaRPr lang="zh-CN" altLang="en-US" sz="20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50565" name="Rectangle 2"/>
          <p:cNvSpPr>
            <a:spLocks noChangeArrowheads="1"/>
          </p:cNvSpPr>
          <p:nvPr/>
        </p:nvSpPr>
        <p:spPr bwMode="auto">
          <a:xfrm>
            <a:off x="395536" y="44450"/>
            <a:ext cx="8424936" cy="73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0" rIns="91422" bIns="45710">
            <a:spAutoFit/>
          </a:bodyPr>
          <a:lstStyle/>
          <a:p>
            <a:pPr>
              <a:lnSpc>
                <a:spcPct val="150000"/>
              </a:lnSpc>
              <a:spcBef>
                <a:spcPct val="40000"/>
              </a:spcBef>
              <a:buClrTx/>
              <a:buFont typeface="Wingdings" pitchFamily="2" charset="2"/>
              <a:buNone/>
            </a:pPr>
            <a:r>
              <a:rPr lang="ru-RU" altLang="zh-CN" sz="2800" dirty="0" smtClean="0">
                <a:solidFill>
                  <a:srgbClr val="0033CC"/>
                </a:solidFill>
                <a:latin typeface="Arial" charset="0"/>
              </a:rPr>
              <a:t>Анализ эффективности горизонтальных скважин</a:t>
            </a:r>
            <a:endParaRPr lang="zh-CN" altLang="en-US" sz="2800" dirty="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450569" name="TextBox 17"/>
          <p:cNvSpPr txBox="1">
            <a:spLocks noChangeArrowheads="1"/>
          </p:cNvSpPr>
          <p:nvPr/>
        </p:nvSpPr>
        <p:spPr bwMode="auto">
          <a:xfrm>
            <a:off x="990600" y="4008438"/>
            <a:ext cx="3429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ru-RU" altLang="zh-CN" sz="1400" dirty="0" smtClean="0">
                <a:latin typeface="黑体" pitchFamily="2" charset="-122"/>
                <a:ea typeface="黑体" pitchFamily="2" charset="-122"/>
              </a:rPr>
              <a:t>продуктивность</a:t>
            </a:r>
            <a:endParaRPr lang="zh-CN" altLang="en-US" sz="14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50570" name="TextBox 17"/>
          <p:cNvSpPr txBox="1">
            <a:spLocks noChangeArrowheads="1"/>
          </p:cNvSpPr>
          <p:nvPr/>
        </p:nvSpPr>
        <p:spPr bwMode="auto">
          <a:xfrm>
            <a:off x="4067944" y="4008438"/>
            <a:ext cx="48965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ru-RU" altLang="zh-CN" sz="1400" dirty="0" smtClean="0">
                <a:latin typeface="黑体" pitchFamily="2" charset="-122"/>
                <a:ea typeface="黑体" pitchFamily="2" charset="-122"/>
              </a:rPr>
              <a:t>Коэффициент продуктивности</a:t>
            </a:r>
            <a:endParaRPr lang="zh-CN" altLang="en-US" sz="14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450571" name="Picture 11"/>
          <p:cNvPicPr>
            <a:picLocks noChangeAspect="1" noChangeArrowheads="1"/>
          </p:cNvPicPr>
          <p:nvPr/>
        </p:nvPicPr>
        <p:blipFill>
          <a:blip r:embed="rId3" cstate="print"/>
          <a:srcRect t="6628"/>
          <a:stretch>
            <a:fillRect/>
          </a:stretch>
        </p:blipFill>
        <p:spPr bwMode="auto">
          <a:xfrm>
            <a:off x="762000" y="4419600"/>
            <a:ext cx="3810000" cy="23161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  <p:pic>
        <p:nvPicPr>
          <p:cNvPr id="450572" name="Picture 12"/>
          <p:cNvPicPr>
            <a:picLocks noChangeAspect="1" noChangeArrowheads="1"/>
          </p:cNvPicPr>
          <p:nvPr/>
        </p:nvPicPr>
        <p:blipFill>
          <a:blip r:embed="rId4" cstate="print"/>
          <a:srcRect t="6119"/>
          <a:stretch>
            <a:fillRect/>
          </a:stretch>
        </p:blipFill>
        <p:spPr bwMode="auto">
          <a:xfrm>
            <a:off x="4648200" y="4419600"/>
            <a:ext cx="3771900" cy="22907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49"/>
          <p:cNvPicPr>
            <a:picLocks noChangeAspect="1" noChangeArrowheads="1"/>
          </p:cNvPicPr>
          <p:nvPr/>
        </p:nvPicPr>
        <p:blipFill>
          <a:blip r:embed="rId4" cstate="print"/>
          <a:srcRect l="29280" t="4022" r="24677" b="8621"/>
          <a:stretch>
            <a:fillRect/>
          </a:stretch>
        </p:blipFill>
        <p:spPr bwMode="auto">
          <a:xfrm>
            <a:off x="3581400" y="4667250"/>
            <a:ext cx="1905000" cy="1809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 </a:t>
            </a:r>
            <a:r>
              <a:rPr lang="ru-RU" altLang="zh-CN" sz="2800" dirty="0" smtClean="0"/>
              <a:t>Анализ эффективности вертикальных и горизонтальных скважин на двух </a:t>
            </a:r>
            <a:r>
              <a:rPr lang="ru-RU" altLang="zh-CN" sz="2800" dirty="0" err="1" smtClean="0"/>
              <a:t>метаноугольных</a:t>
            </a:r>
            <a:r>
              <a:rPr lang="ru-RU" altLang="zh-CN" sz="2800" dirty="0" smtClean="0"/>
              <a:t> площадках в Китае, район </a:t>
            </a:r>
            <a:r>
              <a:rPr lang="ru-RU" altLang="zh-CN" sz="2800" dirty="0" err="1" smtClean="0"/>
              <a:t>Циншуй</a:t>
            </a:r>
            <a:endParaRPr lang="en-US" altLang="zh-CN" dirty="0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67400" y="914400"/>
            <a:ext cx="3124200" cy="5440363"/>
          </a:xfrm>
        </p:spPr>
        <p:txBody>
          <a:bodyPr/>
          <a:lstStyle/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zh-CN" altLang="en-US" sz="2000" dirty="0" smtClean="0"/>
              <a:t> </a:t>
            </a:r>
            <a:r>
              <a:rPr lang="ru-RU" altLang="zh-CN" sz="2000" dirty="0" smtClean="0"/>
              <a:t>На 2-х площадках пробурено </a:t>
            </a:r>
            <a:r>
              <a:rPr lang="en-US" altLang="zh-CN" sz="2000" dirty="0" smtClean="0"/>
              <a:t>6200</a:t>
            </a:r>
            <a:r>
              <a:rPr lang="zh-CN" altLang="en-US" sz="2000" dirty="0" smtClean="0"/>
              <a:t>，</a:t>
            </a:r>
            <a:r>
              <a:rPr lang="ru-RU" altLang="zh-CN" sz="2000" dirty="0" smtClean="0"/>
              <a:t>скважин . В эксплуатации </a:t>
            </a:r>
            <a:r>
              <a:rPr lang="en-US" altLang="zh-CN" sz="2000" dirty="0" smtClean="0"/>
              <a:t>4300</a:t>
            </a:r>
            <a:r>
              <a:rPr lang="zh-CN" altLang="en-US" sz="2000" dirty="0" smtClean="0"/>
              <a:t>，</a:t>
            </a:r>
            <a:r>
              <a:rPr lang="ru-RU" altLang="zh-CN" sz="2000" dirty="0" smtClean="0"/>
              <a:t>Среднесуточный дебит метана 1400м3/</a:t>
            </a:r>
            <a:r>
              <a:rPr lang="ru-RU" altLang="zh-CN" sz="2000" dirty="0" err="1" smtClean="0"/>
              <a:t>сут</a:t>
            </a:r>
            <a:r>
              <a:rPr lang="ru-RU" altLang="zh-CN" sz="2000" dirty="0" smtClean="0"/>
              <a:t>.</a:t>
            </a:r>
            <a:endParaRPr lang="zh-CN" altLang="en-US" sz="2000" dirty="0" smtClean="0"/>
          </a:p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u-RU" altLang="zh-CN" sz="2000" dirty="0" smtClean="0"/>
              <a:t>Вертикальных скважин </a:t>
            </a:r>
            <a:r>
              <a:rPr lang="en-US" altLang="zh-CN" sz="2000" dirty="0" smtClean="0"/>
              <a:t>868</a:t>
            </a:r>
            <a:r>
              <a:rPr lang="zh-CN" altLang="en-US" sz="2000" dirty="0" smtClean="0"/>
              <a:t>，</a:t>
            </a:r>
            <a:r>
              <a:rPr lang="ru-RU" altLang="zh-CN" sz="2000" dirty="0" smtClean="0"/>
              <a:t>Без при тока или с дебитом</a:t>
            </a:r>
            <a:r>
              <a:rPr lang="en-US" altLang="zh-CN" sz="2000" dirty="0" smtClean="0"/>
              <a:t>&lt;</a:t>
            </a:r>
            <a:r>
              <a:rPr lang="ru-RU" altLang="zh-CN" sz="2000" dirty="0" smtClean="0"/>
              <a:t> 1000 м3-</a:t>
            </a:r>
            <a:r>
              <a:rPr lang="en-US" altLang="zh-CN" sz="2000" dirty="0" smtClean="0"/>
              <a:t>67%</a:t>
            </a:r>
            <a:r>
              <a:rPr lang="zh-CN" altLang="en-US" sz="2000" dirty="0" smtClean="0"/>
              <a:t>；</a:t>
            </a:r>
            <a:r>
              <a:rPr lang="ru-RU" altLang="zh-CN" sz="2000" dirty="0" smtClean="0"/>
              <a:t>Горизонтальных скважин </a:t>
            </a:r>
            <a:r>
              <a:rPr lang="en-US" altLang="zh-CN" sz="2000" dirty="0" smtClean="0"/>
              <a:t>57</a:t>
            </a:r>
            <a:r>
              <a:rPr lang="zh-CN" altLang="en-US" sz="2000" dirty="0" smtClean="0"/>
              <a:t>，</a:t>
            </a:r>
            <a:r>
              <a:rPr lang="ru-RU" altLang="zh-CN" sz="2000" dirty="0" smtClean="0"/>
              <a:t>без притока или </a:t>
            </a:r>
            <a:r>
              <a:rPr lang="zh-CN" altLang="en-US" sz="2000" dirty="0" smtClean="0"/>
              <a:t>＜</a:t>
            </a:r>
            <a:r>
              <a:rPr lang="en-US" altLang="zh-CN" sz="2000" dirty="0" smtClean="0"/>
              <a:t>5000m</a:t>
            </a:r>
            <a:r>
              <a:rPr lang="en-US" altLang="zh-CN" sz="2000" baseline="30000" dirty="0" smtClean="0"/>
              <a:t>3</a:t>
            </a:r>
            <a:r>
              <a:rPr lang="en-US" altLang="zh-CN" sz="2000" dirty="0" smtClean="0"/>
              <a:t>/</a:t>
            </a:r>
            <a:r>
              <a:rPr lang="ru-RU" altLang="zh-CN" sz="2000" dirty="0" smtClean="0"/>
              <a:t>с </a:t>
            </a:r>
            <a:r>
              <a:rPr lang="ru-RU" altLang="zh-CN" sz="2000" dirty="0" err="1" smtClean="0"/>
              <a:t>ут</a:t>
            </a:r>
            <a:r>
              <a:rPr lang="ru-RU" altLang="zh-CN" sz="2000" dirty="0" smtClean="0"/>
              <a:t>. - </a:t>
            </a:r>
            <a:r>
              <a:rPr lang="en-US" altLang="zh-CN" sz="2000" dirty="0" smtClean="0"/>
              <a:t>70%</a:t>
            </a:r>
            <a:r>
              <a:rPr lang="zh-CN" altLang="en-US" sz="2000" dirty="0" smtClean="0"/>
              <a:t>。</a:t>
            </a:r>
          </a:p>
          <a:p>
            <a:pPr>
              <a:lnSpc>
                <a:spcPct val="110000"/>
              </a:lnSpc>
              <a:buNone/>
            </a:pPr>
            <a:endParaRPr lang="en-US" altLang="zh-CN" sz="20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1026" name="Object 16"/>
          <p:cNvGraphicFramePr>
            <a:graphicFrameLocks noGrp="1" noChangeAspect="1"/>
          </p:cNvGraphicFramePr>
          <p:nvPr>
            <p:ph sz="half" idx="2"/>
          </p:nvPr>
        </p:nvGraphicFramePr>
        <p:xfrm>
          <a:off x="609600" y="4992688"/>
          <a:ext cx="2057400" cy="1052512"/>
        </p:xfrm>
        <a:graphic>
          <a:graphicData uri="http://schemas.openxmlformats.org/presentationml/2006/ole">
            <p:oleObj spid="_x0000_s1102" name="图表" r:id="rId5" imgW="6277127" imgH="3209887" progId="Excel.Sheet.8">
              <p:embed/>
            </p:oleObj>
          </a:graphicData>
        </a:graphic>
      </p:graphicFrame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76200" y="990600"/>
            <a:ext cx="5638800" cy="3606800"/>
            <a:chOff x="-336" y="1008"/>
            <a:chExt cx="3792" cy="2272"/>
          </a:xfrm>
        </p:grpSpPr>
        <p:pic>
          <p:nvPicPr>
            <p:cNvPr id="1037" name="Picture 31" descr="沁水煤层气田区块划分图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-336" y="1008"/>
              <a:ext cx="3792" cy="2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33"/>
            <p:cNvGrpSpPr>
              <a:grpSpLocks/>
            </p:cNvGrpSpPr>
            <p:nvPr/>
          </p:nvGrpSpPr>
          <p:grpSpPr bwMode="auto">
            <a:xfrm>
              <a:off x="2640" y="1104"/>
              <a:ext cx="720" cy="1008"/>
              <a:chOff x="3456" y="2496"/>
              <a:chExt cx="720" cy="1008"/>
            </a:xfrm>
          </p:grpSpPr>
          <p:sp>
            <p:nvSpPr>
              <p:cNvPr id="1039" name="Rectangle 32"/>
              <p:cNvSpPr>
                <a:spLocks noChangeArrowheads="1"/>
              </p:cNvSpPr>
              <p:nvPr/>
            </p:nvSpPr>
            <p:spPr bwMode="auto">
              <a:xfrm>
                <a:off x="3456" y="2496"/>
                <a:ext cx="720" cy="10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pic>
            <p:nvPicPr>
              <p:cNvPr id="1040" name="Picture 30" descr="沁水构造纲要图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475" y="2525"/>
                <a:ext cx="685" cy="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031" name="Text Box 43"/>
          <p:cNvSpPr txBox="1">
            <a:spLocks noChangeArrowheads="1"/>
          </p:cNvSpPr>
          <p:nvPr/>
        </p:nvSpPr>
        <p:spPr bwMode="auto">
          <a:xfrm>
            <a:off x="36513" y="4724400"/>
            <a:ext cx="1716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zh-CN" dirty="0" smtClean="0">
                <a:solidFill>
                  <a:srgbClr val="FF0000"/>
                </a:solidFill>
                <a:latin typeface="Arial" charset="0"/>
              </a:rPr>
              <a:t>вертикальные</a:t>
            </a:r>
            <a:endParaRPr lang="zh-CN" altLang="en-US" sz="18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32" name="Text Box 44"/>
          <p:cNvSpPr txBox="1">
            <a:spLocks noChangeArrowheads="1"/>
          </p:cNvSpPr>
          <p:nvPr/>
        </p:nvSpPr>
        <p:spPr bwMode="auto">
          <a:xfrm>
            <a:off x="2819400" y="46482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zh-CN" dirty="0" smtClean="0">
                <a:solidFill>
                  <a:srgbClr val="FF0000"/>
                </a:solidFill>
                <a:latin typeface="Arial" charset="0"/>
              </a:rPr>
              <a:t>горизонтальные</a:t>
            </a:r>
            <a:endParaRPr lang="zh-CN" altLang="en-US" sz="18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98775" y="2060575"/>
            <a:ext cx="5048250" cy="37449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r>
              <a:rPr lang="ru-RU" altLang="ru-RU" sz="1400"/>
              <a:t>Несовпадение геолого-технических характеристик углей:</a:t>
            </a:r>
          </a:p>
          <a:p>
            <a:r>
              <a:rPr lang="ru-RU" altLang="ru-RU" sz="1400"/>
              <a:t>1. пористость, проницаемость, температура, давление, условия сорбции и десорбции, глубина залегания, метаморфизм углей, гидрология, разуплотнения</a:t>
            </a:r>
          </a:p>
          <a:p>
            <a:endParaRPr lang="ru-RU" altLang="zh-CN" sz="100"/>
          </a:p>
          <a:p>
            <a:endParaRPr lang="ru-RU" altLang="zh-CN" sz="100"/>
          </a:p>
          <a:p>
            <a:endParaRPr lang="ru-RU" altLang="zh-CN" sz="100"/>
          </a:p>
          <a:p>
            <a:endParaRPr lang="ru-RU" altLang="zh-CN" sz="100"/>
          </a:p>
          <a:p>
            <a:r>
              <a:rPr lang="ru-RU" altLang="zh-CN" sz="1400"/>
              <a:t>2. </a:t>
            </a:r>
            <a:r>
              <a:rPr lang="ru-RU" altLang="ru-RU" sz="1400"/>
              <a:t>Несовпадение геолого-технических характеристик вмещающих пород:</a:t>
            </a:r>
          </a:p>
          <a:p>
            <a:r>
              <a:rPr lang="ru-RU" altLang="ru-RU" sz="1400"/>
              <a:t>   -подошва вышележащего пласта является кровлей для</a:t>
            </a:r>
          </a:p>
          <a:p>
            <a:r>
              <a:rPr lang="ru-RU" altLang="ru-RU" sz="1400"/>
              <a:t>     нижележащего пласта</a:t>
            </a:r>
          </a:p>
          <a:p>
            <a:r>
              <a:rPr lang="ru-RU" altLang="ru-RU" sz="1400"/>
              <a:t>   -толщина перекрывающих пород</a:t>
            </a:r>
          </a:p>
          <a:p>
            <a:r>
              <a:rPr lang="ru-RU" altLang="ru-RU" sz="1400"/>
              <a:t>   - различия в геологической структуре</a:t>
            </a:r>
          </a:p>
          <a:p>
            <a:r>
              <a:rPr lang="ru-RU" altLang="ru-RU" sz="1400"/>
              <a:t>   - пористость, проницаемость, наличие пустот, зоны выветривания, гидрология, тектоника</a:t>
            </a:r>
          </a:p>
          <a:p>
            <a:pPr eaLnBrk="0" hangingPunct="0">
              <a:lnSpc>
                <a:spcPct val="105000"/>
              </a:lnSpc>
              <a:spcBef>
                <a:spcPct val="30000"/>
              </a:spcBef>
            </a:pPr>
            <a:r>
              <a:rPr lang="ru-RU" altLang="zh-CN" sz="1400"/>
              <a:t>3. </a:t>
            </a:r>
            <a:r>
              <a:rPr lang="ru-RU" altLang="ru-RU" sz="1400"/>
              <a:t>Сложности при создании депрессионной воронки:</a:t>
            </a:r>
          </a:p>
          <a:p>
            <a:r>
              <a:rPr lang="ru-RU" altLang="ru-RU" sz="1400"/>
              <a:t>   - различная глубина по падению пластов</a:t>
            </a:r>
          </a:p>
          <a:p>
            <a:r>
              <a:rPr lang="ru-RU" altLang="ru-RU" sz="1400"/>
              <a:t>   - недопустимость срыва динамического уровня при эксплуатации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66800" y="2105025"/>
            <a:ext cx="1647825" cy="3722688"/>
            <a:chOff x="1150" y="1456"/>
            <a:chExt cx="1125" cy="2345"/>
          </a:xfrm>
        </p:grpSpPr>
        <p:sp>
          <p:nvSpPr>
            <p:cNvPr id="17421" name="Rectangle 5"/>
            <p:cNvSpPr>
              <a:spLocks noChangeArrowheads="1"/>
            </p:cNvSpPr>
            <p:nvPr/>
          </p:nvSpPr>
          <p:spPr bwMode="auto">
            <a:xfrm>
              <a:off x="2041" y="1460"/>
              <a:ext cx="234" cy="2331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altLang="ru-RU"/>
            </a:p>
          </p:txBody>
        </p:sp>
        <p:sp>
          <p:nvSpPr>
            <p:cNvPr id="17422" name="Freeform 6"/>
            <p:cNvSpPr>
              <a:spLocks/>
            </p:cNvSpPr>
            <p:nvPr/>
          </p:nvSpPr>
          <p:spPr bwMode="auto">
            <a:xfrm>
              <a:off x="1156" y="1456"/>
              <a:ext cx="885" cy="2345"/>
            </a:xfrm>
            <a:custGeom>
              <a:avLst/>
              <a:gdLst>
                <a:gd name="T0" fmla="*/ 884 w 885"/>
                <a:gd name="T1" fmla="*/ 0 h 2345"/>
                <a:gd name="T2" fmla="*/ 884 w 885"/>
                <a:gd name="T3" fmla="*/ 0 h 2345"/>
                <a:gd name="T4" fmla="*/ 0 w 885"/>
                <a:gd name="T5" fmla="*/ 647 h 2345"/>
                <a:gd name="T6" fmla="*/ 0 w 885"/>
                <a:gd name="T7" fmla="*/ 1884 h 2345"/>
                <a:gd name="T8" fmla="*/ 884 w 885"/>
                <a:gd name="T9" fmla="*/ 2344 h 2345"/>
                <a:gd name="T10" fmla="*/ 884 w 885"/>
                <a:gd name="T11" fmla="*/ 0 h 23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85"/>
                <a:gd name="T19" fmla="*/ 0 h 2345"/>
                <a:gd name="T20" fmla="*/ 885 w 885"/>
                <a:gd name="T21" fmla="*/ 2345 h 23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85" h="2345">
                  <a:moveTo>
                    <a:pt x="884" y="0"/>
                  </a:moveTo>
                  <a:lnTo>
                    <a:pt x="884" y="0"/>
                  </a:lnTo>
                  <a:lnTo>
                    <a:pt x="0" y="647"/>
                  </a:lnTo>
                  <a:lnTo>
                    <a:pt x="0" y="1884"/>
                  </a:lnTo>
                  <a:lnTo>
                    <a:pt x="884" y="2344"/>
                  </a:lnTo>
                  <a:lnTo>
                    <a:pt x="884" y="0"/>
                  </a:lnTo>
                </a:path>
              </a:pathLst>
            </a:custGeom>
            <a:solidFill>
              <a:srgbClr val="FF66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045" y="1580"/>
              <a:ext cx="225" cy="2105"/>
              <a:chOff x="2045" y="1580"/>
              <a:chExt cx="225" cy="2105"/>
            </a:xfrm>
          </p:grpSpPr>
          <p:sp>
            <p:nvSpPr>
              <p:cNvPr id="17607" name="Line 8"/>
              <p:cNvSpPr>
                <a:spLocks noChangeShapeType="1"/>
              </p:cNvSpPr>
              <p:nvPr/>
            </p:nvSpPr>
            <p:spPr bwMode="auto">
              <a:xfrm>
                <a:off x="2045" y="1580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08" name="Line 9"/>
              <p:cNvSpPr>
                <a:spLocks noChangeShapeType="1"/>
              </p:cNvSpPr>
              <p:nvPr/>
            </p:nvSpPr>
            <p:spPr bwMode="auto">
              <a:xfrm>
                <a:off x="2045" y="1678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09" name="Line 10"/>
              <p:cNvSpPr>
                <a:spLocks noChangeShapeType="1"/>
              </p:cNvSpPr>
              <p:nvPr/>
            </p:nvSpPr>
            <p:spPr bwMode="auto">
              <a:xfrm>
                <a:off x="2045" y="1779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10" name="Line 11"/>
              <p:cNvSpPr>
                <a:spLocks noChangeShapeType="1"/>
              </p:cNvSpPr>
              <p:nvPr/>
            </p:nvSpPr>
            <p:spPr bwMode="auto">
              <a:xfrm>
                <a:off x="2045" y="1879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11" name="Line 12"/>
              <p:cNvSpPr>
                <a:spLocks noChangeShapeType="1"/>
              </p:cNvSpPr>
              <p:nvPr/>
            </p:nvSpPr>
            <p:spPr bwMode="auto">
              <a:xfrm>
                <a:off x="2045" y="1978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12" name="Line 13"/>
              <p:cNvSpPr>
                <a:spLocks noChangeShapeType="1"/>
              </p:cNvSpPr>
              <p:nvPr/>
            </p:nvSpPr>
            <p:spPr bwMode="auto">
              <a:xfrm>
                <a:off x="2045" y="2077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13" name="Line 14"/>
              <p:cNvSpPr>
                <a:spLocks noChangeShapeType="1"/>
              </p:cNvSpPr>
              <p:nvPr/>
            </p:nvSpPr>
            <p:spPr bwMode="auto">
              <a:xfrm>
                <a:off x="2045" y="2178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14" name="Line 15"/>
              <p:cNvSpPr>
                <a:spLocks noChangeShapeType="1"/>
              </p:cNvSpPr>
              <p:nvPr/>
            </p:nvSpPr>
            <p:spPr bwMode="auto">
              <a:xfrm>
                <a:off x="2045" y="2277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15" name="Line 16"/>
              <p:cNvSpPr>
                <a:spLocks noChangeShapeType="1"/>
              </p:cNvSpPr>
              <p:nvPr/>
            </p:nvSpPr>
            <p:spPr bwMode="auto">
              <a:xfrm>
                <a:off x="2045" y="2377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16" name="Line 17"/>
              <p:cNvSpPr>
                <a:spLocks noChangeShapeType="1"/>
              </p:cNvSpPr>
              <p:nvPr/>
            </p:nvSpPr>
            <p:spPr bwMode="auto">
              <a:xfrm>
                <a:off x="2045" y="2475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17" name="Line 18"/>
              <p:cNvSpPr>
                <a:spLocks noChangeShapeType="1"/>
              </p:cNvSpPr>
              <p:nvPr/>
            </p:nvSpPr>
            <p:spPr bwMode="auto">
              <a:xfrm>
                <a:off x="2045" y="2575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18" name="Line 19"/>
              <p:cNvSpPr>
                <a:spLocks noChangeShapeType="1"/>
              </p:cNvSpPr>
              <p:nvPr/>
            </p:nvSpPr>
            <p:spPr bwMode="auto">
              <a:xfrm>
                <a:off x="2045" y="2676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19" name="Line 20"/>
              <p:cNvSpPr>
                <a:spLocks noChangeShapeType="1"/>
              </p:cNvSpPr>
              <p:nvPr/>
            </p:nvSpPr>
            <p:spPr bwMode="auto">
              <a:xfrm>
                <a:off x="2045" y="2776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20" name="Line 21"/>
              <p:cNvSpPr>
                <a:spLocks noChangeShapeType="1"/>
              </p:cNvSpPr>
              <p:nvPr/>
            </p:nvSpPr>
            <p:spPr bwMode="auto">
              <a:xfrm>
                <a:off x="2045" y="2874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21" name="Line 22"/>
              <p:cNvSpPr>
                <a:spLocks noChangeShapeType="1"/>
              </p:cNvSpPr>
              <p:nvPr/>
            </p:nvSpPr>
            <p:spPr bwMode="auto">
              <a:xfrm>
                <a:off x="2045" y="2974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22" name="Line 23"/>
              <p:cNvSpPr>
                <a:spLocks noChangeShapeType="1"/>
              </p:cNvSpPr>
              <p:nvPr/>
            </p:nvSpPr>
            <p:spPr bwMode="auto">
              <a:xfrm>
                <a:off x="2045" y="3075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23" name="Line 24"/>
              <p:cNvSpPr>
                <a:spLocks noChangeShapeType="1"/>
              </p:cNvSpPr>
              <p:nvPr/>
            </p:nvSpPr>
            <p:spPr bwMode="auto">
              <a:xfrm>
                <a:off x="2045" y="3174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24" name="Line 25"/>
              <p:cNvSpPr>
                <a:spLocks noChangeShapeType="1"/>
              </p:cNvSpPr>
              <p:nvPr/>
            </p:nvSpPr>
            <p:spPr bwMode="auto">
              <a:xfrm>
                <a:off x="2045" y="3273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25" name="Line 26"/>
              <p:cNvSpPr>
                <a:spLocks noChangeShapeType="1"/>
              </p:cNvSpPr>
              <p:nvPr/>
            </p:nvSpPr>
            <p:spPr bwMode="auto">
              <a:xfrm>
                <a:off x="2045" y="3373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26" name="Line 27"/>
              <p:cNvSpPr>
                <a:spLocks noChangeShapeType="1"/>
              </p:cNvSpPr>
              <p:nvPr/>
            </p:nvSpPr>
            <p:spPr bwMode="auto">
              <a:xfrm>
                <a:off x="2045" y="3487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27" name="Line 28"/>
              <p:cNvSpPr>
                <a:spLocks noChangeShapeType="1"/>
              </p:cNvSpPr>
              <p:nvPr/>
            </p:nvSpPr>
            <p:spPr bwMode="auto">
              <a:xfrm>
                <a:off x="2045" y="3586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628" name="Line 29"/>
              <p:cNvSpPr>
                <a:spLocks noChangeShapeType="1"/>
              </p:cNvSpPr>
              <p:nvPr/>
            </p:nvSpPr>
            <p:spPr bwMode="auto">
              <a:xfrm>
                <a:off x="2045" y="3685"/>
                <a:ext cx="2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7424" name="Line 30"/>
            <p:cNvSpPr>
              <a:spLocks noChangeShapeType="1"/>
            </p:cNvSpPr>
            <p:nvPr/>
          </p:nvSpPr>
          <p:spPr bwMode="auto">
            <a:xfrm flipH="1">
              <a:off x="1150" y="1584"/>
              <a:ext cx="897" cy="57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25" name="Line 31"/>
            <p:cNvSpPr>
              <a:spLocks noChangeShapeType="1"/>
            </p:cNvSpPr>
            <p:nvPr/>
          </p:nvSpPr>
          <p:spPr bwMode="auto">
            <a:xfrm flipH="1">
              <a:off x="1150" y="1682"/>
              <a:ext cx="897" cy="5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26" name="Line 32"/>
            <p:cNvSpPr>
              <a:spLocks noChangeShapeType="1"/>
            </p:cNvSpPr>
            <p:nvPr/>
          </p:nvSpPr>
          <p:spPr bwMode="auto">
            <a:xfrm flipH="1">
              <a:off x="1150" y="1783"/>
              <a:ext cx="897" cy="49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27" name="Line 33"/>
            <p:cNvSpPr>
              <a:spLocks noChangeShapeType="1"/>
            </p:cNvSpPr>
            <p:nvPr/>
          </p:nvSpPr>
          <p:spPr bwMode="auto">
            <a:xfrm flipH="1">
              <a:off x="1150" y="1883"/>
              <a:ext cx="897" cy="4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28" name="Line 34"/>
            <p:cNvSpPr>
              <a:spLocks noChangeShapeType="1"/>
            </p:cNvSpPr>
            <p:nvPr/>
          </p:nvSpPr>
          <p:spPr bwMode="auto">
            <a:xfrm flipH="1">
              <a:off x="1150" y="1982"/>
              <a:ext cx="897" cy="39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29" name="Line 35"/>
            <p:cNvSpPr>
              <a:spLocks noChangeShapeType="1"/>
            </p:cNvSpPr>
            <p:nvPr/>
          </p:nvSpPr>
          <p:spPr bwMode="auto">
            <a:xfrm flipH="1">
              <a:off x="1150" y="2081"/>
              <a:ext cx="897" cy="3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0" name="Line 36"/>
            <p:cNvSpPr>
              <a:spLocks noChangeShapeType="1"/>
            </p:cNvSpPr>
            <p:nvPr/>
          </p:nvSpPr>
          <p:spPr bwMode="auto">
            <a:xfrm flipH="1">
              <a:off x="1150" y="2182"/>
              <a:ext cx="897" cy="30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1" name="Line 37"/>
            <p:cNvSpPr>
              <a:spLocks noChangeShapeType="1"/>
            </p:cNvSpPr>
            <p:nvPr/>
          </p:nvSpPr>
          <p:spPr bwMode="auto">
            <a:xfrm flipH="1">
              <a:off x="1150" y="2281"/>
              <a:ext cx="897" cy="2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2" name="Line 38"/>
            <p:cNvSpPr>
              <a:spLocks noChangeShapeType="1"/>
            </p:cNvSpPr>
            <p:nvPr/>
          </p:nvSpPr>
          <p:spPr bwMode="auto">
            <a:xfrm flipH="1">
              <a:off x="1150" y="2381"/>
              <a:ext cx="897" cy="20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3" name="Line 39"/>
            <p:cNvSpPr>
              <a:spLocks noChangeShapeType="1"/>
            </p:cNvSpPr>
            <p:nvPr/>
          </p:nvSpPr>
          <p:spPr bwMode="auto">
            <a:xfrm flipH="1">
              <a:off x="1150" y="2479"/>
              <a:ext cx="897" cy="1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4" name="Line 40"/>
            <p:cNvSpPr>
              <a:spLocks noChangeShapeType="1"/>
            </p:cNvSpPr>
            <p:nvPr/>
          </p:nvSpPr>
          <p:spPr bwMode="auto">
            <a:xfrm flipH="1">
              <a:off x="1150" y="2579"/>
              <a:ext cx="897" cy="10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5" name="Line 41"/>
            <p:cNvSpPr>
              <a:spLocks noChangeShapeType="1"/>
            </p:cNvSpPr>
            <p:nvPr/>
          </p:nvSpPr>
          <p:spPr bwMode="auto">
            <a:xfrm flipH="1">
              <a:off x="1150" y="2680"/>
              <a:ext cx="897" cy="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6" name="Line 42"/>
            <p:cNvSpPr>
              <a:spLocks noChangeShapeType="1"/>
            </p:cNvSpPr>
            <p:nvPr/>
          </p:nvSpPr>
          <p:spPr bwMode="auto">
            <a:xfrm flipH="1">
              <a:off x="1150" y="2780"/>
              <a:ext cx="897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7" name="Line 43"/>
            <p:cNvSpPr>
              <a:spLocks noChangeShapeType="1"/>
            </p:cNvSpPr>
            <p:nvPr/>
          </p:nvSpPr>
          <p:spPr bwMode="auto">
            <a:xfrm flipH="1" flipV="1">
              <a:off x="1150" y="2856"/>
              <a:ext cx="897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8" name="Line 44"/>
            <p:cNvSpPr>
              <a:spLocks noChangeShapeType="1"/>
            </p:cNvSpPr>
            <p:nvPr/>
          </p:nvSpPr>
          <p:spPr bwMode="auto">
            <a:xfrm flipH="1" flipV="1">
              <a:off x="1150" y="2913"/>
              <a:ext cx="897" cy="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39" name="Line 45"/>
            <p:cNvSpPr>
              <a:spLocks noChangeShapeType="1"/>
            </p:cNvSpPr>
            <p:nvPr/>
          </p:nvSpPr>
          <p:spPr bwMode="auto">
            <a:xfrm flipH="1" flipV="1">
              <a:off x="1150" y="2955"/>
              <a:ext cx="897" cy="1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40" name="Line 46"/>
            <p:cNvSpPr>
              <a:spLocks noChangeShapeType="1"/>
            </p:cNvSpPr>
            <p:nvPr/>
          </p:nvSpPr>
          <p:spPr bwMode="auto">
            <a:xfrm flipH="1" flipV="1">
              <a:off x="1150" y="3013"/>
              <a:ext cx="897" cy="1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41" name="Line 47"/>
            <p:cNvSpPr>
              <a:spLocks noChangeShapeType="1"/>
            </p:cNvSpPr>
            <p:nvPr/>
          </p:nvSpPr>
          <p:spPr bwMode="auto">
            <a:xfrm flipH="1" flipV="1">
              <a:off x="1150" y="3071"/>
              <a:ext cx="897" cy="20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42" name="Line 48"/>
            <p:cNvSpPr>
              <a:spLocks noChangeShapeType="1"/>
            </p:cNvSpPr>
            <p:nvPr/>
          </p:nvSpPr>
          <p:spPr bwMode="auto">
            <a:xfrm flipH="1" flipV="1">
              <a:off x="1150" y="3127"/>
              <a:ext cx="897" cy="2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43" name="Line 49"/>
            <p:cNvSpPr>
              <a:spLocks noChangeShapeType="1"/>
            </p:cNvSpPr>
            <p:nvPr/>
          </p:nvSpPr>
          <p:spPr bwMode="auto">
            <a:xfrm flipH="1" flipV="1">
              <a:off x="1150" y="3170"/>
              <a:ext cx="897" cy="30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44" name="Line 50"/>
            <p:cNvSpPr>
              <a:spLocks noChangeShapeType="1"/>
            </p:cNvSpPr>
            <p:nvPr/>
          </p:nvSpPr>
          <p:spPr bwMode="auto">
            <a:xfrm flipH="1" flipV="1">
              <a:off x="1150" y="3227"/>
              <a:ext cx="897" cy="3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45" name="Line 51"/>
            <p:cNvSpPr>
              <a:spLocks noChangeShapeType="1"/>
            </p:cNvSpPr>
            <p:nvPr/>
          </p:nvSpPr>
          <p:spPr bwMode="auto">
            <a:xfrm flipH="1" flipV="1">
              <a:off x="1150" y="3283"/>
              <a:ext cx="897" cy="40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46" name="Line 52"/>
            <p:cNvSpPr>
              <a:spLocks noChangeShapeType="1"/>
            </p:cNvSpPr>
            <p:nvPr/>
          </p:nvSpPr>
          <p:spPr bwMode="auto">
            <a:xfrm>
              <a:off x="1956" y="1637"/>
              <a:ext cx="0" cy="9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47" name="Line 53"/>
            <p:cNvSpPr>
              <a:spLocks noChangeShapeType="1"/>
            </p:cNvSpPr>
            <p:nvPr/>
          </p:nvSpPr>
          <p:spPr bwMode="auto">
            <a:xfrm>
              <a:off x="1956" y="1830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48" name="Line 54"/>
            <p:cNvSpPr>
              <a:spLocks noChangeShapeType="1"/>
            </p:cNvSpPr>
            <p:nvPr/>
          </p:nvSpPr>
          <p:spPr bwMode="auto">
            <a:xfrm>
              <a:off x="1956" y="2015"/>
              <a:ext cx="0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49" name="Line 55"/>
            <p:cNvSpPr>
              <a:spLocks noChangeShapeType="1"/>
            </p:cNvSpPr>
            <p:nvPr/>
          </p:nvSpPr>
          <p:spPr bwMode="auto">
            <a:xfrm>
              <a:off x="1956" y="2214"/>
              <a:ext cx="0" cy="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50" name="Line 56"/>
            <p:cNvSpPr>
              <a:spLocks noChangeShapeType="1"/>
            </p:cNvSpPr>
            <p:nvPr/>
          </p:nvSpPr>
          <p:spPr bwMode="auto">
            <a:xfrm>
              <a:off x="1956" y="2400"/>
              <a:ext cx="0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51" name="Line 57"/>
            <p:cNvSpPr>
              <a:spLocks noChangeShapeType="1"/>
            </p:cNvSpPr>
            <p:nvPr/>
          </p:nvSpPr>
          <p:spPr bwMode="auto">
            <a:xfrm>
              <a:off x="1956" y="2584"/>
              <a:ext cx="0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52" name="Line 58"/>
            <p:cNvSpPr>
              <a:spLocks noChangeShapeType="1"/>
            </p:cNvSpPr>
            <p:nvPr/>
          </p:nvSpPr>
          <p:spPr bwMode="auto">
            <a:xfrm>
              <a:off x="1956" y="2779"/>
              <a:ext cx="0" cy="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53" name="Line 59"/>
            <p:cNvSpPr>
              <a:spLocks noChangeShapeType="1"/>
            </p:cNvSpPr>
            <p:nvPr/>
          </p:nvSpPr>
          <p:spPr bwMode="auto">
            <a:xfrm>
              <a:off x="1956" y="2969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54" name="Line 60"/>
            <p:cNvSpPr>
              <a:spLocks noChangeShapeType="1"/>
            </p:cNvSpPr>
            <p:nvPr/>
          </p:nvSpPr>
          <p:spPr bwMode="auto">
            <a:xfrm>
              <a:off x="1956" y="3154"/>
              <a:ext cx="0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55" name="Line 61"/>
            <p:cNvSpPr>
              <a:spLocks noChangeShapeType="1"/>
            </p:cNvSpPr>
            <p:nvPr/>
          </p:nvSpPr>
          <p:spPr bwMode="auto">
            <a:xfrm>
              <a:off x="1956" y="3354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56" name="Line 62"/>
            <p:cNvSpPr>
              <a:spLocks noChangeShapeType="1"/>
            </p:cNvSpPr>
            <p:nvPr/>
          </p:nvSpPr>
          <p:spPr bwMode="auto">
            <a:xfrm>
              <a:off x="1956" y="3554"/>
              <a:ext cx="0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57" name="Line 63"/>
            <p:cNvSpPr>
              <a:spLocks noChangeShapeType="1"/>
            </p:cNvSpPr>
            <p:nvPr/>
          </p:nvSpPr>
          <p:spPr bwMode="auto">
            <a:xfrm>
              <a:off x="1874" y="1588"/>
              <a:ext cx="0" cy="9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58" name="Line 64"/>
            <p:cNvSpPr>
              <a:spLocks noChangeShapeType="1"/>
            </p:cNvSpPr>
            <p:nvPr/>
          </p:nvSpPr>
          <p:spPr bwMode="auto">
            <a:xfrm>
              <a:off x="1874" y="1778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59" name="Line 65"/>
            <p:cNvSpPr>
              <a:spLocks noChangeShapeType="1"/>
            </p:cNvSpPr>
            <p:nvPr/>
          </p:nvSpPr>
          <p:spPr bwMode="auto">
            <a:xfrm>
              <a:off x="1874" y="1973"/>
              <a:ext cx="0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0" name="Line 66"/>
            <p:cNvSpPr>
              <a:spLocks noChangeShapeType="1"/>
            </p:cNvSpPr>
            <p:nvPr/>
          </p:nvSpPr>
          <p:spPr bwMode="auto">
            <a:xfrm>
              <a:off x="1874" y="2142"/>
              <a:ext cx="0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1" name="Line 67"/>
            <p:cNvSpPr>
              <a:spLocks noChangeShapeType="1"/>
            </p:cNvSpPr>
            <p:nvPr/>
          </p:nvSpPr>
          <p:spPr bwMode="auto">
            <a:xfrm>
              <a:off x="1874" y="2327"/>
              <a:ext cx="0" cy="8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2" name="Line 68"/>
            <p:cNvSpPr>
              <a:spLocks noChangeShapeType="1"/>
            </p:cNvSpPr>
            <p:nvPr/>
          </p:nvSpPr>
          <p:spPr bwMode="auto">
            <a:xfrm>
              <a:off x="1874" y="2513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3" name="Line 69"/>
            <p:cNvSpPr>
              <a:spLocks noChangeShapeType="1"/>
            </p:cNvSpPr>
            <p:nvPr/>
          </p:nvSpPr>
          <p:spPr bwMode="auto">
            <a:xfrm>
              <a:off x="1874" y="2699"/>
              <a:ext cx="0" cy="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4" name="Line 70"/>
            <p:cNvSpPr>
              <a:spLocks noChangeShapeType="1"/>
            </p:cNvSpPr>
            <p:nvPr/>
          </p:nvSpPr>
          <p:spPr bwMode="auto">
            <a:xfrm>
              <a:off x="1874" y="2869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5" name="Line 71"/>
            <p:cNvSpPr>
              <a:spLocks noChangeShapeType="1"/>
            </p:cNvSpPr>
            <p:nvPr/>
          </p:nvSpPr>
          <p:spPr bwMode="auto">
            <a:xfrm>
              <a:off x="1874" y="3055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6" name="Line 72"/>
            <p:cNvSpPr>
              <a:spLocks noChangeShapeType="1"/>
            </p:cNvSpPr>
            <p:nvPr/>
          </p:nvSpPr>
          <p:spPr bwMode="auto">
            <a:xfrm>
              <a:off x="1874" y="3235"/>
              <a:ext cx="0" cy="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7" name="Line 73"/>
            <p:cNvSpPr>
              <a:spLocks noChangeShapeType="1"/>
            </p:cNvSpPr>
            <p:nvPr/>
          </p:nvSpPr>
          <p:spPr bwMode="auto">
            <a:xfrm>
              <a:off x="1874" y="3410"/>
              <a:ext cx="0" cy="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8" name="Line 74"/>
            <p:cNvSpPr>
              <a:spLocks noChangeShapeType="1"/>
            </p:cNvSpPr>
            <p:nvPr/>
          </p:nvSpPr>
          <p:spPr bwMode="auto">
            <a:xfrm>
              <a:off x="1874" y="3614"/>
              <a:ext cx="0" cy="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69" name="Line 75"/>
            <p:cNvSpPr>
              <a:spLocks noChangeShapeType="1"/>
            </p:cNvSpPr>
            <p:nvPr/>
          </p:nvSpPr>
          <p:spPr bwMode="auto">
            <a:xfrm>
              <a:off x="1784" y="1751"/>
              <a:ext cx="0" cy="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70" name="Line 76"/>
            <p:cNvSpPr>
              <a:spLocks noChangeShapeType="1"/>
            </p:cNvSpPr>
            <p:nvPr/>
          </p:nvSpPr>
          <p:spPr bwMode="auto">
            <a:xfrm>
              <a:off x="1784" y="1927"/>
              <a:ext cx="0" cy="7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71" name="Line 77"/>
            <p:cNvSpPr>
              <a:spLocks noChangeShapeType="1"/>
            </p:cNvSpPr>
            <p:nvPr/>
          </p:nvSpPr>
          <p:spPr bwMode="auto">
            <a:xfrm>
              <a:off x="1784" y="2100"/>
              <a:ext cx="0" cy="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72" name="Line 78"/>
            <p:cNvSpPr>
              <a:spLocks noChangeShapeType="1"/>
            </p:cNvSpPr>
            <p:nvPr/>
          </p:nvSpPr>
          <p:spPr bwMode="auto">
            <a:xfrm>
              <a:off x="1784" y="2272"/>
              <a:ext cx="0" cy="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73" name="Line 79"/>
            <p:cNvSpPr>
              <a:spLocks noChangeShapeType="1"/>
            </p:cNvSpPr>
            <p:nvPr/>
          </p:nvSpPr>
          <p:spPr bwMode="auto">
            <a:xfrm>
              <a:off x="1784" y="2442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74" name="Line 80"/>
            <p:cNvSpPr>
              <a:spLocks noChangeShapeType="1"/>
            </p:cNvSpPr>
            <p:nvPr/>
          </p:nvSpPr>
          <p:spPr bwMode="auto">
            <a:xfrm>
              <a:off x="1784" y="2613"/>
              <a:ext cx="0" cy="6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75" name="Line 81"/>
            <p:cNvSpPr>
              <a:spLocks noChangeShapeType="1"/>
            </p:cNvSpPr>
            <p:nvPr/>
          </p:nvSpPr>
          <p:spPr bwMode="auto">
            <a:xfrm>
              <a:off x="1784" y="2783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76" name="Line 82"/>
            <p:cNvSpPr>
              <a:spLocks noChangeShapeType="1"/>
            </p:cNvSpPr>
            <p:nvPr/>
          </p:nvSpPr>
          <p:spPr bwMode="auto">
            <a:xfrm>
              <a:off x="1784" y="2955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77" name="Line 83"/>
            <p:cNvSpPr>
              <a:spLocks noChangeShapeType="1"/>
            </p:cNvSpPr>
            <p:nvPr/>
          </p:nvSpPr>
          <p:spPr bwMode="auto">
            <a:xfrm>
              <a:off x="1784" y="3126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78" name="Line 84"/>
            <p:cNvSpPr>
              <a:spLocks noChangeShapeType="1"/>
            </p:cNvSpPr>
            <p:nvPr/>
          </p:nvSpPr>
          <p:spPr bwMode="auto">
            <a:xfrm>
              <a:off x="1784" y="3307"/>
              <a:ext cx="0" cy="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79" name="Line 85"/>
            <p:cNvSpPr>
              <a:spLocks noChangeShapeType="1"/>
            </p:cNvSpPr>
            <p:nvPr/>
          </p:nvSpPr>
          <p:spPr bwMode="auto">
            <a:xfrm>
              <a:off x="1784" y="3481"/>
              <a:ext cx="0" cy="8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80" name="Line 86"/>
            <p:cNvSpPr>
              <a:spLocks noChangeShapeType="1"/>
            </p:cNvSpPr>
            <p:nvPr/>
          </p:nvSpPr>
          <p:spPr bwMode="auto">
            <a:xfrm>
              <a:off x="1710" y="1701"/>
              <a:ext cx="0" cy="9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81" name="Line 87"/>
            <p:cNvSpPr>
              <a:spLocks noChangeShapeType="1"/>
            </p:cNvSpPr>
            <p:nvPr/>
          </p:nvSpPr>
          <p:spPr bwMode="auto">
            <a:xfrm>
              <a:off x="1710" y="1884"/>
              <a:ext cx="0" cy="7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82" name="Line 88"/>
            <p:cNvSpPr>
              <a:spLocks noChangeShapeType="1"/>
            </p:cNvSpPr>
            <p:nvPr/>
          </p:nvSpPr>
          <p:spPr bwMode="auto">
            <a:xfrm>
              <a:off x="1710" y="2044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83" name="Line 89"/>
            <p:cNvSpPr>
              <a:spLocks noChangeShapeType="1"/>
            </p:cNvSpPr>
            <p:nvPr/>
          </p:nvSpPr>
          <p:spPr bwMode="auto">
            <a:xfrm>
              <a:off x="1710" y="2214"/>
              <a:ext cx="0" cy="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84" name="Line 90"/>
            <p:cNvSpPr>
              <a:spLocks noChangeShapeType="1"/>
            </p:cNvSpPr>
            <p:nvPr/>
          </p:nvSpPr>
          <p:spPr bwMode="auto">
            <a:xfrm>
              <a:off x="1710" y="2374"/>
              <a:ext cx="0" cy="7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85" name="Line 91"/>
            <p:cNvSpPr>
              <a:spLocks noChangeShapeType="1"/>
            </p:cNvSpPr>
            <p:nvPr/>
          </p:nvSpPr>
          <p:spPr bwMode="auto">
            <a:xfrm>
              <a:off x="1710" y="2541"/>
              <a:ext cx="0" cy="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86" name="Line 92"/>
            <p:cNvSpPr>
              <a:spLocks noChangeShapeType="1"/>
            </p:cNvSpPr>
            <p:nvPr/>
          </p:nvSpPr>
          <p:spPr bwMode="auto">
            <a:xfrm>
              <a:off x="1710" y="2706"/>
              <a:ext cx="0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87" name="Line 93"/>
            <p:cNvSpPr>
              <a:spLocks noChangeShapeType="1"/>
            </p:cNvSpPr>
            <p:nvPr/>
          </p:nvSpPr>
          <p:spPr bwMode="auto">
            <a:xfrm>
              <a:off x="1710" y="2869"/>
              <a:ext cx="0" cy="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88" name="Line 94"/>
            <p:cNvSpPr>
              <a:spLocks noChangeShapeType="1"/>
            </p:cNvSpPr>
            <p:nvPr/>
          </p:nvSpPr>
          <p:spPr bwMode="auto">
            <a:xfrm>
              <a:off x="1710" y="3026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89" name="Line 95"/>
            <p:cNvSpPr>
              <a:spLocks noChangeShapeType="1"/>
            </p:cNvSpPr>
            <p:nvPr/>
          </p:nvSpPr>
          <p:spPr bwMode="auto">
            <a:xfrm>
              <a:off x="1710" y="3198"/>
              <a:ext cx="0" cy="8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90" name="Line 96"/>
            <p:cNvSpPr>
              <a:spLocks noChangeShapeType="1"/>
            </p:cNvSpPr>
            <p:nvPr/>
          </p:nvSpPr>
          <p:spPr bwMode="auto">
            <a:xfrm>
              <a:off x="1710" y="3358"/>
              <a:ext cx="0" cy="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91" name="Line 97"/>
            <p:cNvSpPr>
              <a:spLocks noChangeShapeType="1"/>
            </p:cNvSpPr>
            <p:nvPr/>
          </p:nvSpPr>
          <p:spPr bwMode="auto">
            <a:xfrm>
              <a:off x="1710" y="3539"/>
              <a:ext cx="0" cy="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92" name="Line 98"/>
            <p:cNvSpPr>
              <a:spLocks noChangeShapeType="1"/>
            </p:cNvSpPr>
            <p:nvPr/>
          </p:nvSpPr>
          <p:spPr bwMode="auto">
            <a:xfrm>
              <a:off x="1628" y="1855"/>
              <a:ext cx="0" cy="7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93" name="Line 99"/>
            <p:cNvSpPr>
              <a:spLocks noChangeShapeType="1"/>
            </p:cNvSpPr>
            <p:nvPr/>
          </p:nvSpPr>
          <p:spPr bwMode="auto">
            <a:xfrm>
              <a:off x="1628" y="2012"/>
              <a:ext cx="0" cy="7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94" name="Line 100"/>
            <p:cNvSpPr>
              <a:spLocks noChangeShapeType="1"/>
            </p:cNvSpPr>
            <p:nvPr/>
          </p:nvSpPr>
          <p:spPr bwMode="auto">
            <a:xfrm>
              <a:off x="1628" y="2172"/>
              <a:ext cx="0" cy="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95" name="Line 101"/>
            <p:cNvSpPr>
              <a:spLocks noChangeShapeType="1"/>
            </p:cNvSpPr>
            <p:nvPr/>
          </p:nvSpPr>
          <p:spPr bwMode="auto">
            <a:xfrm>
              <a:off x="1628" y="2328"/>
              <a:ext cx="0" cy="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96" name="Line 102"/>
            <p:cNvSpPr>
              <a:spLocks noChangeShapeType="1"/>
            </p:cNvSpPr>
            <p:nvPr/>
          </p:nvSpPr>
          <p:spPr bwMode="auto">
            <a:xfrm>
              <a:off x="1628" y="2484"/>
              <a:ext cx="0" cy="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97" name="Line 103"/>
            <p:cNvSpPr>
              <a:spLocks noChangeShapeType="1"/>
            </p:cNvSpPr>
            <p:nvPr/>
          </p:nvSpPr>
          <p:spPr bwMode="auto">
            <a:xfrm>
              <a:off x="1628" y="2631"/>
              <a:ext cx="0" cy="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98" name="Line 104"/>
            <p:cNvSpPr>
              <a:spLocks noChangeShapeType="1"/>
            </p:cNvSpPr>
            <p:nvPr/>
          </p:nvSpPr>
          <p:spPr bwMode="auto">
            <a:xfrm>
              <a:off x="1628" y="2792"/>
              <a:ext cx="0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499" name="Line 105"/>
            <p:cNvSpPr>
              <a:spLocks noChangeShapeType="1"/>
            </p:cNvSpPr>
            <p:nvPr/>
          </p:nvSpPr>
          <p:spPr bwMode="auto">
            <a:xfrm>
              <a:off x="1628" y="2950"/>
              <a:ext cx="0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00" name="Line 106"/>
            <p:cNvSpPr>
              <a:spLocks noChangeShapeType="1"/>
            </p:cNvSpPr>
            <p:nvPr/>
          </p:nvSpPr>
          <p:spPr bwMode="auto">
            <a:xfrm>
              <a:off x="1628" y="3098"/>
              <a:ext cx="0" cy="8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01" name="Line 107"/>
            <p:cNvSpPr>
              <a:spLocks noChangeShapeType="1"/>
            </p:cNvSpPr>
            <p:nvPr/>
          </p:nvSpPr>
          <p:spPr bwMode="auto">
            <a:xfrm>
              <a:off x="1636" y="3264"/>
              <a:ext cx="0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02" name="Line 108"/>
            <p:cNvSpPr>
              <a:spLocks noChangeShapeType="1"/>
            </p:cNvSpPr>
            <p:nvPr/>
          </p:nvSpPr>
          <p:spPr bwMode="auto">
            <a:xfrm>
              <a:off x="1628" y="3426"/>
              <a:ext cx="0" cy="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03" name="Line 109"/>
            <p:cNvSpPr>
              <a:spLocks noChangeShapeType="1"/>
            </p:cNvSpPr>
            <p:nvPr/>
          </p:nvSpPr>
          <p:spPr bwMode="auto">
            <a:xfrm>
              <a:off x="1554" y="1815"/>
              <a:ext cx="0" cy="8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04" name="Line 110"/>
            <p:cNvSpPr>
              <a:spLocks noChangeShapeType="1"/>
            </p:cNvSpPr>
            <p:nvPr/>
          </p:nvSpPr>
          <p:spPr bwMode="auto">
            <a:xfrm>
              <a:off x="1554" y="1973"/>
              <a:ext cx="0" cy="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05" name="Line 111"/>
            <p:cNvSpPr>
              <a:spLocks noChangeShapeType="1"/>
            </p:cNvSpPr>
            <p:nvPr/>
          </p:nvSpPr>
          <p:spPr bwMode="auto">
            <a:xfrm>
              <a:off x="1554" y="2122"/>
              <a:ext cx="0" cy="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06" name="Line 112"/>
            <p:cNvSpPr>
              <a:spLocks noChangeShapeType="1"/>
            </p:cNvSpPr>
            <p:nvPr/>
          </p:nvSpPr>
          <p:spPr bwMode="auto">
            <a:xfrm>
              <a:off x="1554" y="2272"/>
              <a:ext cx="0" cy="7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07" name="Line 113"/>
            <p:cNvSpPr>
              <a:spLocks noChangeShapeType="1"/>
            </p:cNvSpPr>
            <p:nvPr/>
          </p:nvSpPr>
          <p:spPr bwMode="auto">
            <a:xfrm>
              <a:off x="1554" y="2429"/>
              <a:ext cx="0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08" name="Line 114"/>
            <p:cNvSpPr>
              <a:spLocks noChangeShapeType="1"/>
            </p:cNvSpPr>
            <p:nvPr/>
          </p:nvSpPr>
          <p:spPr bwMode="auto">
            <a:xfrm>
              <a:off x="1554" y="2571"/>
              <a:ext cx="0" cy="6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09" name="Line 115"/>
            <p:cNvSpPr>
              <a:spLocks noChangeShapeType="1"/>
            </p:cNvSpPr>
            <p:nvPr/>
          </p:nvSpPr>
          <p:spPr bwMode="auto">
            <a:xfrm>
              <a:off x="1554" y="2716"/>
              <a:ext cx="0" cy="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0" name="Line 116"/>
            <p:cNvSpPr>
              <a:spLocks noChangeShapeType="1"/>
            </p:cNvSpPr>
            <p:nvPr/>
          </p:nvSpPr>
          <p:spPr bwMode="auto">
            <a:xfrm>
              <a:off x="1554" y="2869"/>
              <a:ext cx="0" cy="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1" name="Line 117"/>
            <p:cNvSpPr>
              <a:spLocks noChangeShapeType="1"/>
            </p:cNvSpPr>
            <p:nvPr/>
          </p:nvSpPr>
          <p:spPr bwMode="auto">
            <a:xfrm>
              <a:off x="1554" y="3011"/>
              <a:ext cx="0" cy="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2" name="Line 118"/>
            <p:cNvSpPr>
              <a:spLocks noChangeShapeType="1"/>
            </p:cNvSpPr>
            <p:nvPr/>
          </p:nvSpPr>
          <p:spPr bwMode="auto">
            <a:xfrm>
              <a:off x="1554" y="3164"/>
              <a:ext cx="0" cy="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3" name="Line 119"/>
            <p:cNvSpPr>
              <a:spLocks noChangeShapeType="1"/>
            </p:cNvSpPr>
            <p:nvPr/>
          </p:nvSpPr>
          <p:spPr bwMode="auto">
            <a:xfrm>
              <a:off x="1554" y="3310"/>
              <a:ext cx="0" cy="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4" name="Line 120"/>
            <p:cNvSpPr>
              <a:spLocks noChangeShapeType="1"/>
            </p:cNvSpPr>
            <p:nvPr/>
          </p:nvSpPr>
          <p:spPr bwMode="auto">
            <a:xfrm>
              <a:off x="1554" y="3467"/>
              <a:ext cx="0" cy="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5" name="Line 121"/>
            <p:cNvSpPr>
              <a:spLocks noChangeShapeType="1"/>
            </p:cNvSpPr>
            <p:nvPr/>
          </p:nvSpPr>
          <p:spPr bwMode="auto">
            <a:xfrm>
              <a:off x="1480" y="1951"/>
              <a:ext cx="0" cy="6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6" name="Line 122"/>
            <p:cNvSpPr>
              <a:spLocks noChangeShapeType="1"/>
            </p:cNvSpPr>
            <p:nvPr/>
          </p:nvSpPr>
          <p:spPr bwMode="auto">
            <a:xfrm>
              <a:off x="1480" y="2099"/>
              <a:ext cx="0" cy="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7" name="Line 123"/>
            <p:cNvSpPr>
              <a:spLocks noChangeShapeType="1"/>
            </p:cNvSpPr>
            <p:nvPr/>
          </p:nvSpPr>
          <p:spPr bwMode="auto">
            <a:xfrm>
              <a:off x="1480" y="2229"/>
              <a:ext cx="0" cy="6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8" name="Line 124"/>
            <p:cNvSpPr>
              <a:spLocks noChangeShapeType="1"/>
            </p:cNvSpPr>
            <p:nvPr/>
          </p:nvSpPr>
          <p:spPr bwMode="auto">
            <a:xfrm>
              <a:off x="1480" y="2371"/>
              <a:ext cx="0" cy="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19" name="Line 125"/>
            <p:cNvSpPr>
              <a:spLocks noChangeShapeType="1"/>
            </p:cNvSpPr>
            <p:nvPr/>
          </p:nvSpPr>
          <p:spPr bwMode="auto">
            <a:xfrm>
              <a:off x="1480" y="2513"/>
              <a:ext cx="0" cy="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20" name="Line 126"/>
            <p:cNvSpPr>
              <a:spLocks noChangeShapeType="1"/>
            </p:cNvSpPr>
            <p:nvPr/>
          </p:nvSpPr>
          <p:spPr bwMode="auto">
            <a:xfrm>
              <a:off x="1488" y="2642"/>
              <a:ext cx="0" cy="6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21" name="Line 127"/>
            <p:cNvSpPr>
              <a:spLocks noChangeShapeType="1"/>
            </p:cNvSpPr>
            <p:nvPr/>
          </p:nvSpPr>
          <p:spPr bwMode="auto">
            <a:xfrm>
              <a:off x="1480" y="2792"/>
              <a:ext cx="0" cy="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22" name="Line 128"/>
            <p:cNvSpPr>
              <a:spLocks noChangeShapeType="1"/>
            </p:cNvSpPr>
            <p:nvPr/>
          </p:nvSpPr>
          <p:spPr bwMode="auto">
            <a:xfrm>
              <a:off x="1480" y="2939"/>
              <a:ext cx="0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23" name="Line 129"/>
            <p:cNvSpPr>
              <a:spLocks noChangeShapeType="1"/>
            </p:cNvSpPr>
            <p:nvPr/>
          </p:nvSpPr>
          <p:spPr bwMode="auto">
            <a:xfrm>
              <a:off x="1480" y="3082"/>
              <a:ext cx="0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24" name="Line 130"/>
            <p:cNvSpPr>
              <a:spLocks noChangeShapeType="1"/>
            </p:cNvSpPr>
            <p:nvPr/>
          </p:nvSpPr>
          <p:spPr bwMode="auto">
            <a:xfrm>
              <a:off x="1480" y="3222"/>
              <a:ext cx="0" cy="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25" name="Line 131"/>
            <p:cNvSpPr>
              <a:spLocks noChangeShapeType="1"/>
            </p:cNvSpPr>
            <p:nvPr/>
          </p:nvSpPr>
          <p:spPr bwMode="auto">
            <a:xfrm>
              <a:off x="1480" y="3363"/>
              <a:ext cx="0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26" name="Line 132"/>
            <p:cNvSpPr>
              <a:spLocks noChangeShapeType="1"/>
            </p:cNvSpPr>
            <p:nvPr/>
          </p:nvSpPr>
          <p:spPr bwMode="auto">
            <a:xfrm>
              <a:off x="1423" y="1915"/>
              <a:ext cx="0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27" name="Line 133"/>
            <p:cNvSpPr>
              <a:spLocks noChangeShapeType="1"/>
            </p:cNvSpPr>
            <p:nvPr/>
          </p:nvSpPr>
          <p:spPr bwMode="auto">
            <a:xfrm>
              <a:off x="1423" y="2054"/>
              <a:ext cx="0" cy="6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28" name="Line 134"/>
            <p:cNvSpPr>
              <a:spLocks noChangeShapeType="1"/>
            </p:cNvSpPr>
            <p:nvPr/>
          </p:nvSpPr>
          <p:spPr bwMode="auto">
            <a:xfrm>
              <a:off x="1423" y="2185"/>
              <a:ext cx="0" cy="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29" name="Line 135"/>
            <p:cNvSpPr>
              <a:spLocks noChangeShapeType="1"/>
            </p:cNvSpPr>
            <p:nvPr/>
          </p:nvSpPr>
          <p:spPr bwMode="auto">
            <a:xfrm>
              <a:off x="1423" y="2328"/>
              <a:ext cx="0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30" name="Line 136"/>
            <p:cNvSpPr>
              <a:spLocks noChangeShapeType="1"/>
            </p:cNvSpPr>
            <p:nvPr/>
          </p:nvSpPr>
          <p:spPr bwMode="auto">
            <a:xfrm>
              <a:off x="1423" y="2455"/>
              <a:ext cx="0" cy="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31" name="Line 137"/>
            <p:cNvSpPr>
              <a:spLocks noChangeShapeType="1"/>
            </p:cNvSpPr>
            <p:nvPr/>
          </p:nvSpPr>
          <p:spPr bwMode="auto">
            <a:xfrm>
              <a:off x="1423" y="2600"/>
              <a:ext cx="0" cy="5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32" name="Line 138"/>
            <p:cNvSpPr>
              <a:spLocks noChangeShapeType="1"/>
            </p:cNvSpPr>
            <p:nvPr/>
          </p:nvSpPr>
          <p:spPr bwMode="auto">
            <a:xfrm>
              <a:off x="1423" y="2727"/>
              <a:ext cx="0" cy="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33" name="Line 139"/>
            <p:cNvSpPr>
              <a:spLocks noChangeShapeType="1"/>
            </p:cNvSpPr>
            <p:nvPr/>
          </p:nvSpPr>
          <p:spPr bwMode="auto">
            <a:xfrm>
              <a:off x="1423" y="2869"/>
              <a:ext cx="0" cy="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34" name="Line 140"/>
            <p:cNvSpPr>
              <a:spLocks noChangeShapeType="1"/>
            </p:cNvSpPr>
            <p:nvPr/>
          </p:nvSpPr>
          <p:spPr bwMode="auto">
            <a:xfrm>
              <a:off x="1423" y="2998"/>
              <a:ext cx="0" cy="5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35" name="Line 141"/>
            <p:cNvSpPr>
              <a:spLocks noChangeShapeType="1"/>
            </p:cNvSpPr>
            <p:nvPr/>
          </p:nvSpPr>
          <p:spPr bwMode="auto">
            <a:xfrm>
              <a:off x="1423" y="3135"/>
              <a:ext cx="0" cy="5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36" name="Line 142"/>
            <p:cNvSpPr>
              <a:spLocks noChangeShapeType="1"/>
            </p:cNvSpPr>
            <p:nvPr/>
          </p:nvSpPr>
          <p:spPr bwMode="auto">
            <a:xfrm>
              <a:off x="1423" y="3267"/>
              <a:ext cx="0" cy="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37" name="Line 143"/>
            <p:cNvSpPr>
              <a:spLocks noChangeShapeType="1"/>
            </p:cNvSpPr>
            <p:nvPr/>
          </p:nvSpPr>
          <p:spPr bwMode="auto">
            <a:xfrm>
              <a:off x="1423" y="3407"/>
              <a:ext cx="0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38" name="Line 144"/>
            <p:cNvSpPr>
              <a:spLocks noChangeShapeType="1"/>
            </p:cNvSpPr>
            <p:nvPr/>
          </p:nvSpPr>
          <p:spPr bwMode="auto">
            <a:xfrm>
              <a:off x="1373" y="2027"/>
              <a:ext cx="0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39" name="Line 145"/>
            <p:cNvSpPr>
              <a:spLocks noChangeShapeType="1"/>
            </p:cNvSpPr>
            <p:nvPr/>
          </p:nvSpPr>
          <p:spPr bwMode="auto">
            <a:xfrm>
              <a:off x="1373" y="2158"/>
              <a:ext cx="0" cy="6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40" name="Line 146"/>
            <p:cNvSpPr>
              <a:spLocks noChangeShapeType="1"/>
            </p:cNvSpPr>
            <p:nvPr/>
          </p:nvSpPr>
          <p:spPr bwMode="auto">
            <a:xfrm>
              <a:off x="1373" y="2286"/>
              <a:ext cx="0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41" name="Line 147"/>
            <p:cNvSpPr>
              <a:spLocks noChangeShapeType="1"/>
            </p:cNvSpPr>
            <p:nvPr/>
          </p:nvSpPr>
          <p:spPr bwMode="auto">
            <a:xfrm>
              <a:off x="1373" y="2413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42" name="Line 148"/>
            <p:cNvSpPr>
              <a:spLocks noChangeShapeType="1"/>
            </p:cNvSpPr>
            <p:nvPr/>
          </p:nvSpPr>
          <p:spPr bwMode="auto">
            <a:xfrm>
              <a:off x="1373" y="2541"/>
              <a:ext cx="0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43" name="Line 149"/>
            <p:cNvSpPr>
              <a:spLocks noChangeShapeType="1"/>
            </p:cNvSpPr>
            <p:nvPr/>
          </p:nvSpPr>
          <p:spPr bwMode="auto">
            <a:xfrm>
              <a:off x="1373" y="2670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44" name="Line 150"/>
            <p:cNvSpPr>
              <a:spLocks noChangeShapeType="1"/>
            </p:cNvSpPr>
            <p:nvPr/>
          </p:nvSpPr>
          <p:spPr bwMode="auto">
            <a:xfrm>
              <a:off x="1373" y="2799"/>
              <a:ext cx="0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45" name="Line 151"/>
            <p:cNvSpPr>
              <a:spLocks noChangeShapeType="1"/>
            </p:cNvSpPr>
            <p:nvPr/>
          </p:nvSpPr>
          <p:spPr bwMode="auto">
            <a:xfrm>
              <a:off x="1373" y="2936"/>
              <a:ext cx="0" cy="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46" name="Line 152"/>
            <p:cNvSpPr>
              <a:spLocks noChangeShapeType="1"/>
            </p:cNvSpPr>
            <p:nvPr/>
          </p:nvSpPr>
          <p:spPr bwMode="auto">
            <a:xfrm>
              <a:off x="1373" y="3055"/>
              <a:ext cx="0" cy="5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47" name="Line 153"/>
            <p:cNvSpPr>
              <a:spLocks noChangeShapeType="1"/>
            </p:cNvSpPr>
            <p:nvPr/>
          </p:nvSpPr>
          <p:spPr bwMode="auto">
            <a:xfrm>
              <a:off x="1373" y="3198"/>
              <a:ext cx="0" cy="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48" name="Line 154"/>
            <p:cNvSpPr>
              <a:spLocks noChangeShapeType="1"/>
            </p:cNvSpPr>
            <p:nvPr/>
          </p:nvSpPr>
          <p:spPr bwMode="auto">
            <a:xfrm>
              <a:off x="1373" y="3326"/>
              <a:ext cx="0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49" name="Line 155"/>
            <p:cNvSpPr>
              <a:spLocks noChangeShapeType="1"/>
            </p:cNvSpPr>
            <p:nvPr/>
          </p:nvSpPr>
          <p:spPr bwMode="auto">
            <a:xfrm>
              <a:off x="1323" y="1984"/>
              <a:ext cx="0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50" name="Line 156"/>
            <p:cNvSpPr>
              <a:spLocks noChangeShapeType="1"/>
            </p:cNvSpPr>
            <p:nvPr/>
          </p:nvSpPr>
          <p:spPr bwMode="auto">
            <a:xfrm>
              <a:off x="1323" y="2119"/>
              <a:ext cx="0" cy="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51" name="Line 157"/>
            <p:cNvSpPr>
              <a:spLocks noChangeShapeType="1"/>
            </p:cNvSpPr>
            <p:nvPr/>
          </p:nvSpPr>
          <p:spPr bwMode="auto">
            <a:xfrm>
              <a:off x="1323" y="2243"/>
              <a:ext cx="0" cy="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52" name="Line 158"/>
            <p:cNvSpPr>
              <a:spLocks noChangeShapeType="1"/>
            </p:cNvSpPr>
            <p:nvPr/>
          </p:nvSpPr>
          <p:spPr bwMode="auto">
            <a:xfrm>
              <a:off x="1323" y="2364"/>
              <a:ext cx="0" cy="6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53" name="Line 159"/>
            <p:cNvSpPr>
              <a:spLocks noChangeShapeType="1"/>
            </p:cNvSpPr>
            <p:nvPr/>
          </p:nvSpPr>
          <p:spPr bwMode="auto">
            <a:xfrm>
              <a:off x="1323" y="2484"/>
              <a:ext cx="0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54" name="Line 160"/>
            <p:cNvSpPr>
              <a:spLocks noChangeShapeType="1"/>
            </p:cNvSpPr>
            <p:nvPr/>
          </p:nvSpPr>
          <p:spPr bwMode="auto">
            <a:xfrm>
              <a:off x="1323" y="2613"/>
              <a:ext cx="0" cy="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55" name="Line 161"/>
            <p:cNvSpPr>
              <a:spLocks noChangeShapeType="1"/>
            </p:cNvSpPr>
            <p:nvPr/>
          </p:nvSpPr>
          <p:spPr bwMode="auto">
            <a:xfrm>
              <a:off x="1323" y="2735"/>
              <a:ext cx="0" cy="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56" name="Line 162"/>
            <p:cNvSpPr>
              <a:spLocks noChangeShapeType="1"/>
            </p:cNvSpPr>
            <p:nvPr/>
          </p:nvSpPr>
          <p:spPr bwMode="auto">
            <a:xfrm>
              <a:off x="1323" y="2869"/>
              <a:ext cx="0" cy="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57" name="Line 163"/>
            <p:cNvSpPr>
              <a:spLocks noChangeShapeType="1"/>
            </p:cNvSpPr>
            <p:nvPr/>
          </p:nvSpPr>
          <p:spPr bwMode="auto">
            <a:xfrm>
              <a:off x="1323" y="2983"/>
              <a:ext cx="0" cy="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58" name="Line 164"/>
            <p:cNvSpPr>
              <a:spLocks noChangeShapeType="1"/>
            </p:cNvSpPr>
            <p:nvPr/>
          </p:nvSpPr>
          <p:spPr bwMode="auto">
            <a:xfrm>
              <a:off x="1323" y="3111"/>
              <a:ext cx="0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59" name="Line 165"/>
            <p:cNvSpPr>
              <a:spLocks noChangeShapeType="1"/>
            </p:cNvSpPr>
            <p:nvPr/>
          </p:nvSpPr>
          <p:spPr bwMode="auto">
            <a:xfrm>
              <a:off x="1323" y="3238"/>
              <a:ext cx="0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60" name="Line 166"/>
            <p:cNvSpPr>
              <a:spLocks noChangeShapeType="1"/>
            </p:cNvSpPr>
            <p:nvPr/>
          </p:nvSpPr>
          <p:spPr bwMode="auto">
            <a:xfrm>
              <a:off x="1323" y="3362"/>
              <a:ext cx="0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61" name="Line 167"/>
            <p:cNvSpPr>
              <a:spLocks noChangeShapeType="1"/>
            </p:cNvSpPr>
            <p:nvPr/>
          </p:nvSpPr>
          <p:spPr bwMode="auto">
            <a:xfrm>
              <a:off x="1282" y="2078"/>
              <a:ext cx="0" cy="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62" name="Line 168"/>
            <p:cNvSpPr>
              <a:spLocks noChangeShapeType="1"/>
            </p:cNvSpPr>
            <p:nvPr/>
          </p:nvSpPr>
          <p:spPr bwMode="auto">
            <a:xfrm>
              <a:off x="1282" y="2214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63" name="Line 169"/>
            <p:cNvSpPr>
              <a:spLocks noChangeShapeType="1"/>
            </p:cNvSpPr>
            <p:nvPr/>
          </p:nvSpPr>
          <p:spPr bwMode="auto">
            <a:xfrm>
              <a:off x="1282" y="2328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64" name="Line 170"/>
            <p:cNvSpPr>
              <a:spLocks noChangeShapeType="1"/>
            </p:cNvSpPr>
            <p:nvPr/>
          </p:nvSpPr>
          <p:spPr bwMode="auto">
            <a:xfrm>
              <a:off x="1282" y="2442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65" name="Line 171"/>
            <p:cNvSpPr>
              <a:spLocks noChangeShapeType="1"/>
            </p:cNvSpPr>
            <p:nvPr/>
          </p:nvSpPr>
          <p:spPr bwMode="auto">
            <a:xfrm>
              <a:off x="1282" y="2556"/>
              <a:ext cx="0" cy="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66" name="Line 172"/>
            <p:cNvSpPr>
              <a:spLocks noChangeShapeType="1"/>
            </p:cNvSpPr>
            <p:nvPr/>
          </p:nvSpPr>
          <p:spPr bwMode="auto">
            <a:xfrm>
              <a:off x="1282" y="2670"/>
              <a:ext cx="0" cy="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67" name="Line 173"/>
            <p:cNvSpPr>
              <a:spLocks noChangeShapeType="1"/>
            </p:cNvSpPr>
            <p:nvPr/>
          </p:nvSpPr>
          <p:spPr bwMode="auto">
            <a:xfrm>
              <a:off x="1282" y="2799"/>
              <a:ext cx="0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68" name="Line 174"/>
            <p:cNvSpPr>
              <a:spLocks noChangeShapeType="1"/>
            </p:cNvSpPr>
            <p:nvPr/>
          </p:nvSpPr>
          <p:spPr bwMode="auto">
            <a:xfrm>
              <a:off x="1282" y="2926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69" name="Line 175"/>
            <p:cNvSpPr>
              <a:spLocks noChangeShapeType="1"/>
            </p:cNvSpPr>
            <p:nvPr/>
          </p:nvSpPr>
          <p:spPr bwMode="auto">
            <a:xfrm>
              <a:off x="1282" y="3040"/>
              <a:ext cx="0" cy="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70" name="Line 176"/>
            <p:cNvSpPr>
              <a:spLocks noChangeShapeType="1"/>
            </p:cNvSpPr>
            <p:nvPr/>
          </p:nvSpPr>
          <p:spPr bwMode="auto">
            <a:xfrm>
              <a:off x="1282" y="3169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71" name="Line 177"/>
            <p:cNvSpPr>
              <a:spLocks noChangeShapeType="1"/>
            </p:cNvSpPr>
            <p:nvPr/>
          </p:nvSpPr>
          <p:spPr bwMode="auto">
            <a:xfrm>
              <a:off x="1282" y="3282"/>
              <a:ext cx="0" cy="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72" name="Line 178"/>
            <p:cNvSpPr>
              <a:spLocks noChangeShapeType="1"/>
            </p:cNvSpPr>
            <p:nvPr/>
          </p:nvSpPr>
          <p:spPr bwMode="auto">
            <a:xfrm>
              <a:off x="1233" y="2051"/>
              <a:ext cx="0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73" name="Line 179"/>
            <p:cNvSpPr>
              <a:spLocks noChangeShapeType="1"/>
            </p:cNvSpPr>
            <p:nvPr/>
          </p:nvSpPr>
          <p:spPr bwMode="auto">
            <a:xfrm>
              <a:off x="1233" y="2174"/>
              <a:ext cx="0" cy="5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74" name="Line 180"/>
            <p:cNvSpPr>
              <a:spLocks noChangeShapeType="1"/>
            </p:cNvSpPr>
            <p:nvPr/>
          </p:nvSpPr>
          <p:spPr bwMode="auto">
            <a:xfrm>
              <a:off x="1233" y="2279"/>
              <a:ext cx="0" cy="6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75" name="Line 181"/>
            <p:cNvSpPr>
              <a:spLocks noChangeShapeType="1"/>
            </p:cNvSpPr>
            <p:nvPr/>
          </p:nvSpPr>
          <p:spPr bwMode="auto">
            <a:xfrm>
              <a:off x="1233" y="2403"/>
              <a:ext cx="0" cy="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76" name="Line 182"/>
            <p:cNvSpPr>
              <a:spLocks noChangeShapeType="1"/>
            </p:cNvSpPr>
            <p:nvPr/>
          </p:nvSpPr>
          <p:spPr bwMode="auto">
            <a:xfrm>
              <a:off x="1233" y="2513"/>
              <a:ext cx="0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77" name="Line 183"/>
            <p:cNvSpPr>
              <a:spLocks noChangeShapeType="1"/>
            </p:cNvSpPr>
            <p:nvPr/>
          </p:nvSpPr>
          <p:spPr bwMode="auto">
            <a:xfrm>
              <a:off x="1233" y="2636"/>
              <a:ext cx="0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78" name="Line 184"/>
            <p:cNvSpPr>
              <a:spLocks noChangeShapeType="1"/>
            </p:cNvSpPr>
            <p:nvPr/>
          </p:nvSpPr>
          <p:spPr bwMode="auto">
            <a:xfrm>
              <a:off x="1233" y="2741"/>
              <a:ext cx="0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79" name="Line 185"/>
            <p:cNvSpPr>
              <a:spLocks noChangeShapeType="1"/>
            </p:cNvSpPr>
            <p:nvPr/>
          </p:nvSpPr>
          <p:spPr bwMode="auto">
            <a:xfrm>
              <a:off x="1233" y="2864"/>
              <a:ext cx="0" cy="4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80" name="Line 186"/>
            <p:cNvSpPr>
              <a:spLocks noChangeShapeType="1"/>
            </p:cNvSpPr>
            <p:nvPr/>
          </p:nvSpPr>
          <p:spPr bwMode="auto">
            <a:xfrm>
              <a:off x="1233" y="2969"/>
              <a:ext cx="0" cy="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81" name="Line 187"/>
            <p:cNvSpPr>
              <a:spLocks noChangeShapeType="1"/>
            </p:cNvSpPr>
            <p:nvPr/>
          </p:nvSpPr>
          <p:spPr bwMode="auto">
            <a:xfrm>
              <a:off x="1233" y="3092"/>
              <a:ext cx="0" cy="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82" name="Line 188"/>
            <p:cNvSpPr>
              <a:spLocks noChangeShapeType="1"/>
            </p:cNvSpPr>
            <p:nvPr/>
          </p:nvSpPr>
          <p:spPr bwMode="auto">
            <a:xfrm>
              <a:off x="1233" y="3198"/>
              <a:ext cx="0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83" name="Line 189"/>
            <p:cNvSpPr>
              <a:spLocks noChangeShapeType="1"/>
            </p:cNvSpPr>
            <p:nvPr/>
          </p:nvSpPr>
          <p:spPr bwMode="auto">
            <a:xfrm>
              <a:off x="1233" y="3326"/>
              <a:ext cx="0" cy="5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84" name="Line 190"/>
            <p:cNvSpPr>
              <a:spLocks noChangeShapeType="1"/>
            </p:cNvSpPr>
            <p:nvPr/>
          </p:nvSpPr>
          <p:spPr bwMode="auto">
            <a:xfrm>
              <a:off x="1193" y="2142"/>
              <a:ext cx="0" cy="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85" name="Line 191"/>
            <p:cNvSpPr>
              <a:spLocks noChangeShapeType="1"/>
            </p:cNvSpPr>
            <p:nvPr/>
          </p:nvSpPr>
          <p:spPr bwMode="auto">
            <a:xfrm>
              <a:off x="1193" y="2257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86" name="Line 192"/>
            <p:cNvSpPr>
              <a:spLocks noChangeShapeType="1"/>
            </p:cNvSpPr>
            <p:nvPr/>
          </p:nvSpPr>
          <p:spPr bwMode="auto">
            <a:xfrm>
              <a:off x="1193" y="2371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87" name="Line 193"/>
            <p:cNvSpPr>
              <a:spLocks noChangeShapeType="1"/>
            </p:cNvSpPr>
            <p:nvPr/>
          </p:nvSpPr>
          <p:spPr bwMode="auto">
            <a:xfrm>
              <a:off x="1193" y="2483"/>
              <a:ext cx="0" cy="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88" name="Line 194"/>
            <p:cNvSpPr>
              <a:spLocks noChangeShapeType="1"/>
            </p:cNvSpPr>
            <p:nvPr/>
          </p:nvSpPr>
          <p:spPr bwMode="auto">
            <a:xfrm>
              <a:off x="1193" y="2583"/>
              <a:ext cx="0" cy="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89" name="Line 195"/>
            <p:cNvSpPr>
              <a:spLocks noChangeShapeType="1"/>
            </p:cNvSpPr>
            <p:nvPr/>
          </p:nvSpPr>
          <p:spPr bwMode="auto">
            <a:xfrm>
              <a:off x="1193" y="2685"/>
              <a:ext cx="0" cy="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90" name="Line 196"/>
            <p:cNvSpPr>
              <a:spLocks noChangeShapeType="1"/>
            </p:cNvSpPr>
            <p:nvPr/>
          </p:nvSpPr>
          <p:spPr bwMode="auto">
            <a:xfrm>
              <a:off x="1193" y="2803"/>
              <a:ext cx="0" cy="4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91" name="Line 197"/>
            <p:cNvSpPr>
              <a:spLocks noChangeShapeType="1"/>
            </p:cNvSpPr>
            <p:nvPr/>
          </p:nvSpPr>
          <p:spPr bwMode="auto">
            <a:xfrm>
              <a:off x="1193" y="2921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92" name="Line 198"/>
            <p:cNvSpPr>
              <a:spLocks noChangeShapeType="1"/>
            </p:cNvSpPr>
            <p:nvPr/>
          </p:nvSpPr>
          <p:spPr bwMode="auto">
            <a:xfrm>
              <a:off x="1193" y="3026"/>
              <a:ext cx="0" cy="5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93" name="Line 199"/>
            <p:cNvSpPr>
              <a:spLocks noChangeShapeType="1"/>
            </p:cNvSpPr>
            <p:nvPr/>
          </p:nvSpPr>
          <p:spPr bwMode="auto">
            <a:xfrm>
              <a:off x="1193" y="3140"/>
              <a:ext cx="0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94" name="Line 200"/>
            <p:cNvSpPr>
              <a:spLocks noChangeShapeType="1"/>
            </p:cNvSpPr>
            <p:nvPr/>
          </p:nvSpPr>
          <p:spPr bwMode="auto">
            <a:xfrm>
              <a:off x="1193" y="3253"/>
              <a:ext cx="0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95" name="Line 201"/>
            <p:cNvSpPr>
              <a:spLocks noChangeShapeType="1"/>
            </p:cNvSpPr>
            <p:nvPr/>
          </p:nvSpPr>
          <p:spPr bwMode="auto">
            <a:xfrm>
              <a:off x="2162" y="1460"/>
              <a:ext cx="0" cy="1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96" name="Line 202"/>
            <p:cNvSpPr>
              <a:spLocks noChangeShapeType="1"/>
            </p:cNvSpPr>
            <p:nvPr/>
          </p:nvSpPr>
          <p:spPr bwMode="auto">
            <a:xfrm>
              <a:off x="2162" y="1680"/>
              <a:ext cx="0" cy="9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97" name="Line 203"/>
            <p:cNvSpPr>
              <a:spLocks noChangeShapeType="1"/>
            </p:cNvSpPr>
            <p:nvPr/>
          </p:nvSpPr>
          <p:spPr bwMode="auto">
            <a:xfrm>
              <a:off x="2162" y="1883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98" name="Line 204"/>
            <p:cNvSpPr>
              <a:spLocks noChangeShapeType="1"/>
            </p:cNvSpPr>
            <p:nvPr/>
          </p:nvSpPr>
          <p:spPr bwMode="auto">
            <a:xfrm>
              <a:off x="2162" y="2075"/>
              <a:ext cx="0" cy="9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599" name="Line 205"/>
            <p:cNvSpPr>
              <a:spLocks noChangeShapeType="1"/>
            </p:cNvSpPr>
            <p:nvPr/>
          </p:nvSpPr>
          <p:spPr bwMode="auto">
            <a:xfrm>
              <a:off x="2162" y="2286"/>
              <a:ext cx="0" cy="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00" name="Line 206"/>
            <p:cNvSpPr>
              <a:spLocks noChangeShapeType="1"/>
            </p:cNvSpPr>
            <p:nvPr/>
          </p:nvSpPr>
          <p:spPr bwMode="auto">
            <a:xfrm>
              <a:off x="2162" y="2478"/>
              <a:ext cx="0" cy="9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01" name="Line 207"/>
            <p:cNvSpPr>
              <a:spLocks noChangeShapeType="1"/>
            </p:cNvSpPr>
            <p:nvPr/>
          </p:nvSpPr>
          <p:spPr bwMode="auto">
            <a:xfrm>
              <a:off x="2162" y="2674"/>
              <a:ext cx="0" cy="9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02" name="Line 208"/>
            <p:cNvSpPr>
              <a:spLocks noChangeShapeType="1"/>
            </p:cNvSpPr>
            <p:nvPr/>
          </p:nvSpPr>
          <p:spPr bwMode="auto">
            <a:xfrm>
              <a:off x="2162" y="2878"/>
              <a:ext cx="0" cy="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03" name="Line 209"/>
            <p:cNvSpPr>
              <a:spLocks noChangeShapeType="1"/>
            </p:cNvSpPr>
            <p:nvPr/>
          </p:nvSpPr>
          <p:spPr bwMode="auto">
            <a:xfrm>
              <a:off x="2162" y="3074"/>
              <a:ext cx="0" cy="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04" name="Line 210"/>
            <p:cNvSpPr>
              <a:spLocks noChangeShapeType="1"/>
            </p:cNvSpPr>
            <p:nvPr/>
          </p:nvSpPr>
          <p:spPr bwMode="auto">
            <a:xfrm>
              <a:off x="2162" y="3278"/>
              <a:ext cx="0" cy="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05" name="Line 211"/>
            <p:cNvSpPr>
              <a:spLocks noChangeShapeType="1"/>
            </p:cNvSpPr>
            <p:nvPr/>
          </p:nvSpPr>
          <p:spPr bwMode="auto">
            <a:xfrm>
              <a:off x="2162" y="3487"/>
              <a:ext cx="0" cy="9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606" name="Line 212"/>
            <p:cNvSpPr>
              <a:spLocks noChangeShapeType="1"/>
            </p:cNvSpPr>
            <p:nvPr/>
          </p:nvSpPr>
          <p:spPr bwMode="auto">
            <a:xfrm>
              <a:off x="2162" y="3685"/>
              <a:ext cx="0" cy="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7412" name="Freeform 213"/>
          <p:cNvSpPr>
            <a:spLocks/>
          </p:cNvSpPr>
          <p:nvPr/>
        </p:nvSpPr>
        <p:spPr bwMode="auto">
          <a:xfrm>
            <a:off x="295275" y="3068638"/>
            <a:ext cx="1755775" cy="1892300"/>
          </a:xfrm>
          <a:custGeom>
            <a:avLst/>
            <a:gdLst>
              <a:gd name="T0" fmla="*/ 0 w 1278"/>
              <a:gd name="T1" fmla="*/ 2147483647 h 1192"/>
              <a:gd name="T2" fmla="*/ 2147483647 w 1278"/>
              <a:gd name="T3" fmla="*/ 2147483647 h 1192"/>
              <a:gd name="T4" fmla="*/ 2147483647 w 1278"/>
              <a:gd name="T5" fmla="*/ 0 h 1192"/>
              <a:gd name="T6" fmla="*/ 2147483647 w 1278"/>
              <a:gd name="T7" fmla="*/ 2147483647 h 1192"/>
              <a:gd name="T8" fmla="*/ 2147483647 w 1278"/>
              <a:gd name="T9" fmla="*/ 2147483647 h 1192"/>
              <a:gd name="T10" fmla="*/ 2147483647 w 1278"/>
              <a:gd name="T11" fmla="*/ 2147483647 h 1192"/>
              <a:gd name="T12" fmla="*/ 2147483647 w 1278"/>
              <a:gd name="T13" fmla="*/ 2147483647 h 1192"/>
              <a:gd name="T14" fmla="*/ 2147483647 w 1278"/>
              <a:gd name="T15" fmla="*/ 2147483647 h 1192"/>
              <a:gd name="T16" fmla="*/ 2147483647 w 1278"/>
              <a:gd name="T17" fmla="*/ 2147483647 h 1192"/>
              <a:gd name="T18" fmla="*/ 2147483647 w 1278"/>
              <a:gd name="T19" fmla="*/ 2147483647 h 1192"/>
              <a:gd name="T20" fmla="*/ 2147483647 w 1278"/>
              <a:gd name="T21" fmla="*/ 2147483647 h 1192"/>
              <a:gd name="T22" fmla="*/ 2147483647 w 1278"/>
              <a:gd name="T23" fmla="*/ 2147483647 h 1192"/>
              <a:gd name="T24" fmla="*/ 2147483647 w 1278"/>
              <a:gd name="T25" fmla="*/ 2147483647 h 1192"/>
              <a:gd name="T26" fmla="*/ 2147483647 w 1278"/>
              <a:gd name="T27" fmla="*/ 2147483647 h 1192"/>
              <a:gd name="T28" fmla="*/ 2147483647 w 1278"/>
              <a:gd name="T29" fmla="*/ 2147483647 h 1192"/>
              <a:gd name="T30" fmla="*/ 0 w 1278"/>
              <a:gd name="T31" fmla="*/ 2147483647 h 1192"/>
              <a:gd name="T32" fmla="*/ 0 w 1278"/>
              <a:gd name="T33" fmla="*/ 2147483647 h 119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78"/>
              <a:gd name="T52" fmla="*/ 0 h 1192"/>
              <a:gd name="T53" fmla="*/ 1278 w 1278"/>
              <a:gd name="T54" fmla="*/ 1192 h 119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78" h="1192">
                <a:moveTo>
                  <a:pt x="0" y="288"/>
                </a:moveTo>
                <a:lnTo>
                  <a:pt x="1081" y="288"/>
                </a:lnTo>
                <a:lnTo>
                  <a:pt x="1081" y="0"/>
                </a:lnTo>
                <a:lnTo>
                  <a:pt x="1265" y="365"/>
                </a:lnTo>
                <a:lnTo>
                  <a:pt x="1234" y="423"/>
                </a:lnTo>
                <a:lnTo>
                  <a:pt x="1234" y="480"/>
                </a:lnTo>
                <a:lnTo>
                  <a:pt x="1277" y="509"/>
                </a:lnTo>
                <a:lnTo>
                  <a:pt x="1246" y="567"/>
                </a:lnTo>
                <a:lnTo>
                  <a:pt x="1271" y="605"/>
                </a:lnTo>
                <a:lnTo>
                  <a:pt x="1240" y="644"/>
                </a:lnTo>
                <a:lnTo>
                  <a:pt x="1265" y="701"/>
                </a:lnTo>
                <a:lnTo>
                  <a:pt x="1228" y="749"/>
                </a:lnTo>
                <a:lnTo>
                  <a:pt x="1259" y="816"/>
                </a:lnTo>
                <a:lnTo>
                  <a:pt x="1087" y="1191"/>
                </a:lnTo>
                <a:lnTo>
                  <a:pt x="1087" y="893"/>
                </a:lnTo>
                <a:lnTo>
                  <a:pt x="0" y="893"/>
                </a:lnTo>
                <a:lnTo>
                  <a:pt x="0" y="288"/>
                </a:lnTo>
              </a:path>
            </a:pathLst>
          </a:custGeom>
          <a:solidFill>
            <a:schemeClr val="bg1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413" name="Rectangle 214"/>
          <p:cNvSpPr>
            <a:spLocks noChangeArrowheads="1"/>
          </p:cNvSpPr>
          <p:nvPr/>
        </p:nvSpPr>
        <p:spPr bwMode="auto">
          <a:xfrm>
            <a:off x="250825" y="3716338"/>
            <a:ext cx="1530350" cy="50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eaLnBrk="0" hangingPunct="0"/>
            <a:r>
              <a:rPr lang="ru-RU" altLang="zh-CN" sz="1600" b="1">
                <a:latin typeface="Times New Roman" pitchFamily="18" charset="0"/>
                <a:ea typeface="华文楷体"/>
                <a:cs typeface="华文楷体"/>
              </a:rPr>
              <a:t>Совместная эксплуатация пластов</a:t>
            </a:r>
            <a:endParaRPr lang="zh-CN" altLang="en-US" sz="2200" b="1">
              <a:latin typeface="Times New Roman" pitchFamily="18" charset="0"/>
              <a:ea typeface="华文楷体"/>
              <a:cs typeface="华文楷体"/>
            </a:endParaRPr>
          </a:p>
        </p:txBody>
      </p:sp>
      <p:sp>
        <p:nvSpPr>
          <p:cNvPr id="17414" name="Rectangle 216"/>
          <p:cNvSpPr>
            <a:spLocks noGrp="1" noChangeArrowheads="1"/>
          </p:cNvSpPr>
          <p:nvPr>
            <p:ph type="title"/>
          </p:nvPr>
        </p:nvSpPr>
        <p:spPr>
          <a:xfrm>
            <a:off x="1187450" y="476250"/>
            <a:ext cx="6923088" cy="347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CN" altLang="en-US" sz="2800" smtClean="0">
                <a:solidFill>
                  <a:srgbClr val="FF5050"/>
                </a:solidFill>
                <a:ea typeface="SimHei" pitchFamily="49" charset="-122"/>
              </a:rPr>
              <a:t>研究内容与主要成果</a:t>
            </a:r>
            <a:endParaRPr lang="en-GB" altLang="ru-RU" sz="2800" smtClean="0">
              <a:solidFill>
                <a:srgbClr val="FF5050"/>
              </a:solidFill>
              <a:ea typeface="SimHei" pitchFamily="49" charset="-122"/>
            </a:endParaRPr>
          </a:p>
        </p:txBody>
      </p:sp>
      <p:sp>
        <p:nvSpPr>
          <p:cNvPr id="227" name="Freeform 15"/>
          <p:cNvSpPr>
            <a:spLocks/>
          </p:cNvSpPr>
          <p:nvPr/>
        </p:nvSpPr>
        <p:spPr bwMode="gray">
          <a:xfrm>
            <a:off x="-9525" y="344488"/>
            <a:ext cx="8194675" cy="6334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049" y="2"/>
              </a:cxn>
              <a:cxn ang="0">
                <a:pos x="5048" y="1458"/>
              </a:cxn>
              <a:cxn ang="0">
                <a:pos x="0" y="1471"/>
              </a:cxn>
              <a:cxn ang="0">
                <a:pos x="0" y="0"/>
              </a:cxn>
            </a:cxnLst>
            <a:rect l="0" t="0" r="r" b="b"/>
            <a:pathLst>
              <a:path w="5049" h="1471">
                <a:moveTo>
                  <a:pt x="0" y="0"/>
                </a:moveTo>
                <a:lnTo>
                  <a:pt x="5049" y="2"/>
                </a:lnTo>
                <a:lnTo>
                  <a:pt x="5048" y="1458"/>
                </a:lnTo>
                <a:lnTo>
                  <a:pt x="0" y="1471"/>
                </a:lnTo>
                <a:lnTo>
                  <a:pt x="0" y="0"/>
                </a:lnTo>
                <a:close/>
              </a:path>
            </a:pathLst>
          </a:custGeom>
          <a:solidFill>
            <a:srgbClr val="5086C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52400" y="228600"/>
            <a:ext cx="838200" cy="838200"/>
            <a:chOff x="18" y="144"/>
            <a:chExt cx="510" cy="480"/>
          </a:xfrm>
        </p:grpSpPr>
        <p:sp>
          <p:nvSpPr>
            <p:cNvPr id="11274" name="AutoShape 23"/>
            <p:cNvSpPr>
              <a:spLocks noChangeArrowheads="1"/>
            </p:cNvSpPr>
            <p:nvPr/>
          </p:nvSpPr>
          <p:spPr bwMode="gray">
            <a:xfrm>
              <a:off x="18" y="258"/>
              <a:ext cx="288" cy="240"/>
            </a:xfrm>
            <a:prstGeom prst="hexagon">
              <a:avLst>
                <a:gd name="adj" fmla="val 30000"/>
                <a:gd name="vf" fmla="val 115470"/>
              </a:avLst>
            </a:prstGeom>
            <a:solidFill>
              <a:srgbClr val="4C59D2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  <a:effectLst>
              <a:outerShdw dist="56796" dir="1593903" algn="ctr" rotWithShape="0">
                <a:srgbClr val="6666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1275" name="AutoShape 24"/>
            <p:cNvSpPr>
              <a:spLocks noChangeArrowheads="1"/>
            </p:cNvSpPr>
            <p:nvPr/>
          </p:nvSpPr>
          <p:spPr bwMode="gray">
            <a:xfrm>
              <a:off x="240" y="144"/>
              <a:ext cx="288" cy="240"/>
            </a:xfrm>
            <a:prstGeom prst="hexagon">
              <a:avLst>
                <a:gd name="adj" fmla="val 30000"/>
                <a:gd name="vf" fmla="val 115470"/>
              </a:avLst>
            </a:prstGeom>
            <a:solidFill>
              <a:srgbClr val="85BA54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  <a:effectLst>
              <a:outerShdw dist="56796" dir="1593903" algn="ctr" rotWithShape="0">
                <a:srgbClr val="6666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1276" name="AutoShape 25"/>
            <p:cNvSpPr>
              <a:spLocks noChangeArrowheads="1"/>
            </p:cNvSpPr>
            <p:nvPr/>
          </p:nvSpPr>
          <p:spPr bwMode="gray">
            <a:xfrm>
              <a:off x="240" y="384"/>
              <a:ext cx="288" cy="240"/>
            </a:xfrm>
            <a:prstGeom prst="hexagon">
              <a:avLst>
                <a:gd name="adj" fmla="val 30000"/>
                <a:gd name="vf" fmla="val 115470"/>
              </a:avLst>
            </a:prstGeom>
            <a:solidFill>
              <a:srgbClr val="DE8848"/>
            </a:solidFill>
            <a:ln w="28575">
              <a:solidFill>
                <a:srgbClr val="FFFFFF"/>
              </a:solidFill>
              <a:miter lim="800000"/>
              <a:headEnd/>
              <a:tailEnd/>
            </a:ln>
            <a:effectLst>
              <a:outerShdw dist="56796" dir="1593903" algn="ctr" rotWithShape="0">
                <a:srgbClr val="6666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 altLang="ru-RU">
                <a:solidFill>
                  <a:srgbClr val="000000"/>
                </a:solidFill>
              </a:endParaRPr>
            </a:p>
          </p:txBody>
        </p:sp>
      </p:grpSp>
      <p:sp>
        <p:nvSpPr>
          <p:cNvPr id="17417" name="Прямоугольник 231"/>
          <p:cNvSpPr>
            <a:spLocks noChangeArrowheads="1"/>
          </p:cNvSpPr>
          <p:nvPr/>
        </p:nvSpPr>
        <p:spPr bwMode="auto">
          <a:xfrm>
            <a:off x="468313" y="414338"/>
            <a:ext cx="8496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>
                <a:solidFill>
                  <a:schemeClr val="bg1"/>
                </a:solidFill>
              </a:rPr>
              <a:t>Проблемы совместной эксплуатации пластов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291493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rgbClr val="FFFFFF"/>
                </a:solidFill>
                <a:cs typeface="Arial" pitchFamily="34" charset="0"/>
              </a:rPr>
              <a:t>З</a:t>
            </a:r>
          </a:p>
        </p:txBody>
      </p:sp>
      <p:sp>
        <p:nvSpPr>
          <p:cNvPr id="2052" name="Text Box 21"/>
          <p:cNvSpPr txBox="1">
            <a:spLocks noChangeArrowheads="1"/>
          </p:cNvSpPr>
          <p:nvPr/>
        </p:nvSpPr>
        <p:spPr bwMode="auto">
          <a:xfrm>
            <a:off x="0" y="-27384"/>
            <a:ext cx="9655175" cy="6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ctr" defTabSz="407988"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ru-RU" altLang="zh-CN" sz="3600" dirty="0" smtClean="0">
                <a:latin typeface="Calibri" pitchFamily="34" charset="0"/>
              </a:rPr>
              <a:t>Концентрация метана в угольном пласте</a:t>
            </a:r>
            <a:r>
              <a:rPr lang="zh-CN" altLang="en-US" sz="3600" dirty="0" smtClean="0">
                <a:latin typeface="Calibri" pitchFamily="34" charset="0"/>
              </a:rPr>
              <a:t> </a:t>
            </a:r>
            <a:endParaRPr lang="ru-RU" altLang="ru-RU" sz="3600" dirty="0">
              <a:latin typeface="Calibri" pitchFamily="34" charset="0"/>
            </a:endParaRPr>
          </a:p>
        </p:txBody>
      </p:sp>
      <p:sp>
        <p:nvSpPr>
          <p:cNvPr id="2054" name="TextBox 4"/>
          <p:cNvSpPr txBox="1">
            <a:spLocks noChangeArrowheads="1"/>
          </p:cNvSpPr>
          <p:nvPr/>
        </p:nvSpPr>
        <p:spPr bwMode="auto">
          <a:xfrm>
            <a:off x="428625" y="785813"/>
            <a:ext cx="87153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dirty="0"/>
              <a:t>1. </a:t>
            </a:r>
            <a:r>
              <a:rPr lang="ru-RU" altLang="ru-RU" dirty="0" smtClean="0"/>
              <a:t>Свободный газ, заполняющий поры и трещины</a:t>
            </a:r>
            <a:r>
              <a:rPr lang="zh-CN" altLang="en-US" dirty="0" smtClean="0"/>
              <a:t>           </a:t>
            </a:r>
            <a:r>
              <a:rPr lang="ru-RU" altLang="zh-CN" dirty="0" smtClean="0"/>
              <a:t>    </a:t>
            </a:r>
            <a:r>
              <a:rPr lang="zh-CN" altLang="en-US" dirty="0" smtClean="0"/>
              <a:t>  </a:t>
            </a:r>
            <a:r>
              <a:rPr lang="en-US" altLang="zh-CN" dirty="0" smtClean="0"/>
              <a:t>5</a:t>
            </a:r>
            <a:r>
              <a:rPr lang="zh-CN" altLang="en-US" dirty="0" smtClean="0"/>
              <a:t> </a:t>
            </a:r>
            <a:r>
              <a:rPr lang="en-US" altLang="zh-CN" dirty="0" smtClean="0"/>
              <a:t>–</a:t>
            </a:r>
            <a:r>
              <a:rPr lang="zh-CN" altLang="en-US" dirty="0" smtClean="0"/>
              <a:t>  </a:t>
            </a:r>
            <a:r>
              <a:rPr lang="en-US" altLang="zh-CN" dirty="0" smtClean="0"/>
              <a:t>6</a:t>
            </a:r>
            <a:r>
              <a:rPr lang="zh-CN" altLang="en-US" dirty="0" smtClean="0"/>
              <a:t> </a:t>
            </a:r>
            <a:r>
              <a:rPr lang="en-US" altLang="zh-CN" dirty="0" smtClean="0"/>
              <a:t>%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/>
              <a:t>2. </a:t>
            </a:r>
            <a:r>
              <a:rPr lang="ru-RU" altLang="ru-RU" dirty="0" smtClean="0"/>
              <a:t>Газ в микротрещинах, капиллярах и на стенках трещин</a:t>
            </a:r>
            <a:r>
              <a:rPr lang="zh-CN" altLang="en-US" dirty="0" smtClean="0"/>
              <a:t>   </a:t>
            </a:r>
            <a:r>
              <a:rPr lang="en-US" altLang="zh-CN" dirty="0" smtClean="0"/>
              <a:t>28</a:t>
            </a:r>
            <a:r>
              <a:rPr lang="zh-CN" altLang="en-US" dirty="0" smtClean="0"/>
              <a:t> </a:t>
            </a:r>
            <a:r>
              <a:rPr lang="en-US" altLang="zh-CN" dirty="0" smtClean="0"/>
              <a:t>–</a:t>
            </a:r>
            <a:r>
              <a:rPr lang="zh-CN" altLang="en-US" dirty="0" smtClean="0"/>
              <a:t> </a:t>
            </a:r>
            <a:r>
              <a:rPr lang="en-US" altLang="zh-CN" dirty="0" smtClean="0"/>
              <a:t>35</a:t>
            </a:r>
            <a:r>
              <a:rPr lang="zh-CN" altLang="en-US" dirty="0" smtClean="0"/>
              <a:t> </a:t>
            </a:r>
            <a:r>
              <a:rPr lang="en-US" altLang="zh-CN" dirty="0" smtClean="0"/>
              <a:t>%</a:t>
            </a:r>
            <a:r>
              <a:rPr lang="zh-CN" altLang="en-US" dirty="0" smtClean="0"/>
              <a:t> </a:t>
            </a:r>
            <a:endParaRPr lang="ru-RU" altLang="ru-RU" dirty="0"/>
          </a:p>
          <a:p>
            <a:r>
              <a:rPr lang="ru-RU" altLang="ru-RU" dirty="0"/>
              <a:t>3. </a:t>
            </a:r>
            <a:r>
              <a:rPr lang="ru-RU" altLang="ru-RU" dirty="0" smtClean="0"/>
              <a:t>Газ растворенный в объеме угля</a:t>
            </a:r>
            <a:r>
              <a:rPr lang="zh-CN" altLang="en-US" dirty="0" smtClean="0"/>
              <a:t>          </a:t>
            </a:r>
            <a:r>
              <a:rPr lang="ru-RU" altLang="zh-CN" dirty="0" smtClean="0"/>
              <a:t>                         </a:t>
            </a:r>
            <a:r>
              <a:rPr lang="zh-CN" altLang="en-US" dirty="0" smtClean="0"/>
              <a:t>   </a:t>
            </a:r>
            <a:r>
              <a:rPr lang="ru-RU" altLang="zh-CN" dirty="0" smtClean="0"/>
              <a:t>     </a:t>
            </a:r>
            <a:r>
              <a:rPr lang="zh-CN" altLang="en-US" dirty="0" smtClean="0"/>
              <a:t>  </a:t>
            </a:r>
            <a:r>
              <a:rPr lang="en-US" altLang="zh-CN" dirty="0" smtClean="0"/>
              <a:t>40</a:t>
            </a:r>
            <a:r>
              <a:rPr lang="zh-CN" altLang="en-US" dirty="0" smtClean="0"/>
              <a:t> </a:t>
            </a:r>
            <a:r>
              <a:rPr lang="en-US" altLang="zh-CN" dirty="0" smtClean="0"/>
              <a:t>–</a:t>
            </a:r>
            <a:r>
              <a:rPr lang="zh-CN" altLang="en-US" dirty="0" smtClean="0"/>
              <a:t> </a:t>
            </a:r>
            <a:r>
              <a:rPr lang="en-US" altLang="zh-CN" dirty="0" smtClean="0"/>
              <a:t>50</a:t>
            </a:r>
            <a:r>
              <a:rPr lang="zh-CN" altLang="en-US" dirty="0" smtClean="0"/>
              <a:t> </a:t>
            </a:r>
            <a:r>
              <a:rPr lang="en-US" altLang="zh-CN" dirty="0" smtClean="0"/>
              <a:t>%</a:t>
            </a:r>
            <a:r>
              <a:rPr lang="zh-CN" altLang="en-US" dirty="0" smtClean="0"/>
              <a:t> </a:t>
            </a:r>
            <a:endParaRPr lang="ru-RU" altLang="ru-RU" dirty="0"/>
          </a:p>
          <a:p>
            <a:r>
              <a:rPr lang="ru-RU" altLang="ru-RU" dirty="0"/>
              <a:t>4. </a:t>
            </a:r>
            <a:r>
              <a:rPr lang="ru-RU" altLang="ru-RU" dirty="0" smtClean="0"/>
              <a:t>Газ частично растворенный в пленках воды  </a:t>
            </a:r>
            <a:r>
              <a:rPr lang="zh-CN" altLang="en-US" dirty="0" smtClean="0"/>
              <a:t>                     </a:t>
            </a:r>
            <a:r>
              <a:rPr lang="ru-RU" altLang="zh-CN" dirty="0" smtClean="0"/>
              <a:t>    </a:t>
            </a:r>
            <a:r>
              <a:rPr lang="en-US" altLang="zh-CN" dirty="0" smtClean="0"/>
              <a:t>3</a:t>
            </a:r>
            <a:r>
              <a:rPr lang="zh-CN" altLang="en-US" dirty="0" smtClean="0"/>
              <a:t> </a:t>
            </a:r>
            <a:r>
              <a:rPr lang="en-US" altLang="zh-CN" dirty="0" smtClean="0"/>
              <a:t>–</a:t>
            </a:r>
            <a:r>
              <a:rPr lang="zh-CN" altLang="en-US" dirty="0" smtClean="0"/>
              <a:t>  </a:t>
            </a:r>
            <a:r>
              <a:rPr lang="en-US" altLang="zh-CN" dirty="0" smtClean="0"/>
              <a:t>8</a:t>
            </a:r>
            <a:r>
              <a:rPr lang="zh-CN" altLang="en-US" dirty="0" smtClean="0"/>
              <a:t> </a:t>
            </a:r>
            <a:r>
              <a:rPr lang="en-US" altLang="zh-CN" dirty="0" smtClean="0"/>
              <a:t>%</a:t>
            </a:r>
            <a:endParaRPr lang="ru-RU" altLang="ru-RU" dirty="0" smtClean="0"/>
          </a:p>
          <a:p>
            <a:endParaRPr lang="ru-RU" altLang="ru-RU" dirty="0"/>
          </a:p>
          <a:p>
            <a:endParaRPr lang="ru-RU" altLang="ru-RU" dirty="0" smtClean="0"/>
          </a:p>
          <a:p>
            <a:r>
              <a:rPr lang="ru-RU" altLang="ru-RU" dirty="0"/>
              <a:t/>
            </a:r>
            <a:br>
              <a:rPr lang="ru-RU" altLang="ru-RU" dirty="0"/>
            </a:br>
            <a:endParaRPr lang="ru-RU" altLang="ru-RU" dirty="0"/>
          </a:p>
        </p:txBody>
      </p:sp>
      <p:sp>
        <p:nvSpPr>
          <p:cNvPr id="2055" name="Прямоугольник 100"/>
          <p:cNvSpPr>
            <a:spLocks noChangeArrowheads="1"/>
          </p:cNvSpPr>
          <p:nvPr/>
        </p:nvSpPr>
        <p:spPr bwMode="auto">
          <a:xfrm>
            <a:off x="357188" y="5500688"/>
            <a:ext cx="378618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zh-CN" sz="1400" dirty="0" smtClean="0">
                <a:latin typeface="Calibri" pitchFamily="34" charset="0"/>
              </a:rPr>
              <a:t>Существует взаимозависимость между деформацией угольной матрицы, эффективным напряжением и проницаемостью. Распространение флюида по вертикали контролируется капиллярными и гравитационными силами</a:t>
            </a:r>
            <a:r>
              <a:rPr lang="zh-CN" altLang="en-US" sz="1400" dirty="0" smtClean="0">
                <a:latin typeface="Calibri" pitchFamily="34" charset="0"/>
              </a:rPr>
              <a:t>  </a:t>
            </a:r>
            <a:endParaRPr lang="ru-RU" altLang="ru-RU" sz="1400" dirty="0">
              <a:latin typeface="Calibri" pitchFamily="34" charset="0"/>
            </a:endParaRPr>
          </a:p>
        </p:txBody>
      </p:sp>
      <p:grpSp>
        <p:nvGrpSpPr>
          <p:cNvPr id="3" name="Группа 4"/>
          <p:cNvGrpSpPr>
            <a:grpSpLocks/>
          </p:cNvGrpSpPr>
          <p:nvPr/>
        </p:nvGrpSpPr>
        <p:grpSpPr bwMode="auto">
          <a:xfrm>
            <a:off x="179388" y="2276475"/>
            <a:ext cx="4938712" cy="2692400"/>
            <a:chOff x="2071688" y="2071688"/>
            <a:chExt cx="6142923" cy="3544887"/>
          </a:xfrm>
        </p:grpSpPr>
        <p:grpSp>
          <p:nvGrpSpPr>
            <p:cNvPr id="4" name="Группа 2"/>
            <p:cNvGrpSpPr>
              <a:grpSpLocks/>
            </p:cNvGrpSpPr>
            <p:nvPr/>
          </p:nvGrpSpPr>
          <p:grpSpPr bwMode="auto">
            <a:xfrm>
              <a:off x="2071688" y="2071688"/>
              <a:ext cx="6142923" cy="3544887"/>
              <a:chOff x="2071688" y="2071688"/>
              <a:chExt cx="6142923" cy="3544887"/>
            </a:xfrm>
          </p:grpSpPr>
          <p:pic>
            <p:nvPicPr>
              <p:cNvPr id="2067" name="Рисунок 5" descr="Залегание.png">
                <a:hlinkClick r:id="" action="ppaction://noaction"/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71688" y="2071688"/>
                <a:ext cx="5156200" cy="35448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68" name="TextBox 6"/>
              <p:cNvSpPr txBox="1">
                <a:spLocks noChangeArrowheads="1"/>
              </p:cNvSpPr>
              <p:nvPr/>
            </p:nvSpPr>
            <p:spPr bwMode="auto">
              <a:xfrm>
                <a:off x="5591062" y="2480806"/>
                <a:ext cx="1131094" cy="48641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altLang="ru-RU" dirty="0" smtClean="0"/>
                  <a:t>уголь</a:t>
                </a:r>
                <a:endParaRPr lang="ru-RU" altLang="ru-RU" dirty="0"/>
              </a:p>
            </p:txBody>
          </p:sp>
          <p:sp>
            <p:nvSpPr>
              <p:cNvPr id="2069" name="TextBox 7"/>
              <p:cNvSpPr txBox="1">
                <a:spLocks noChangeArrowheads="1"/>
              </p:cNvSpPr>
              <p:nvPr/>
            </p:nvSpPr>
            <p:spPr bwMode="auto">
              <a:xfrm>
                <a:off x="3214687" y="4214813"/>
                <a:ext cx="1364996" cy="4862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altLang="ru-RU" dirty="0" smtClean="0"/>
                  <a:t>вода</a:t>
                </a:r>
                <a:endParaRPr lang="ru-RU" altLang="ru-RU" dirty="0"/>
              </a:p>
            </p:txBody>
          </p:sp>
          <p:sp>
            <p:nvSpPr>
              <p:cNvPr id="2070" name="TextBox 16"/>
              <p:cNvSpPr txBox="1">
                <a:spLocks noChangeArrowheads="1"/>
              </p:cNvSpPr>
              <p:nvPr/>
            </p:nvSpPr>
            <p:spPr bwMode="auto">
              <a:xfrm>
                <a:off x="7072313" y="3000376"/>
                <a:ext cx="1142298" cy="4862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altLang="ru-RU" dirty="0" smtClean="0"/>
                  <a:t>метан</a:t>
                </a:r>
                <a:endParaRPr lang="ru-RU" altLang="ru-RU" dirty="0"/>
              </a:p>
            </p:txBody>
          </p:sp>
        </p:grpSp>
        <p:grpSp>
          <p:nvGrpSpPr>
            <p:cNvPr id="5" name="Группа 3"/>
            <p:cNvGrpSpPr>
              <a:grpSpLocks/>
            </p:cNvGrpSpPr>
            <p:nvPr/>
          </p:nvGrpSpPr>
          <p:grpSpPr bwMode="auto">
            <a:xfrm>
              <a:off x="6357938" y="3357563"/>
              <a:ext cx="642937" cy="652462"/>
              <a:chOff x="6357938" y="3357563"/>
              <a:chExt cx="642937" cy="652462"/>
            </a:xfrm>
          </p:grpSpPr>
          <p:cxnSp>
            <p:nvCxnSpPr>
              <p:cNvPr id="10" name="Прямая со стрелкой 9"/>
              <p:cNvCxnSpPr/>
              <p:nvPr/>
            </p:nvCxnSpPr>
            <p:spPr>
              <a:xfrm rot="10800000" flipV="1">
                <a:off x="6358504" y="3357129"/>
                <a:ext cx="641739" cy="4995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 стрелкой 13"/>
              <p:cNvCxnSpPr/>
              <p:nvPr/>
            </p:nvCxnSpPr>
            <p:spPr>
              <a:xfrm rot="5400000">
                <a:off x="6429333" y="3438343"/>
                <a:ext cx="652125" cy="48969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Группа 15"/>
          <p:cNvGrpSpPr>
            <a:grpSpLocks/>
          </p:cNvGrpSpPr>
          <p:nvPr/>
        </p:nvGrpSpPr>
        <p:grpSpPr bwMode="auto">
          <a:xfrm>
            <a:off x="4139952" y="4077072"/>
            <a:ext cx="4185170" cy="2251075"/>
            <a:chOff x="572255" y="1444109"/>
            <a:chExt cx="8347909" cy="4946650"/>
          </a:xfrm>
        </p:grpSpPr>
        <p:sp>
          <p:nvSpPr>
            <p:cNvPr id="2061" name="Text Box 2"/>
            <p:cNvSpPr txBox="1">
              <a:spLocks noChangeArrowheads="1"/>
            </p:cNvSpPr>
            <p:nvPr/>
          </p:nvSpPr>
          <p:spPr bwMode="auto">
            <a:xfrm>
              <a:off x="4308476" y="4300466"/>
              <a:ext cx="4611688" cy="1684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hangingPunct="0">
                <a:lnSpc>
                  <a:spcPct val="66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altLang="ru-RU" sz="1200" dirty="0" smtClean="0">
                  <a:solidFill>
                    <a:srgbClr val="000000"/>
                  </a:solidFill>
                </a:rPr>
                <a:t>1-</a:t>
              </a:r>
              <a:r>
                <a:rPr lang="ru-RU" altLang="ru-RU" sz="1200" dirty="0" smtClean="0">
                  <a:solidFill>
                    <a:srgbClr val="000000"/>
                  </a:solidFill>
                </a:rPr>
                <a:t>уголь</a:t>
              </a:r>
              <a:endParaRPr lang="ru-RU" altLang="ru-RU" sz="1200" dirty="0">
                <a:solidFill>
                  <a:srgbClr val="000000"/>
                </a:solidFill>
              </a:endParaRPr>
            </a:p>
            <a:p>
              <a:pPr hangingPunct="0">
                <a:lnSpc>
                  <a:spcPct val="66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GB" altLang="ru-RU" sz="1200" dirty="0">
                <a:solidFill>
                  <a:srgbClr val="000000"/>
                </a:solidFill>
              </a:endParaRPr>
            </a:p>
            <a:p>
              <a:pPr hangingPunct="0">
                <a:lnSpc>
                  <a:spcPct val="66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altLang="ru-RU" sz="1200" dirty="0" smtClean="0">
                  <a:solidFill>
                    <a:srgbClr val="000000"/>
                  </a:solidFill>
                </a:rPr>
                <a:t>2-</a:t>
              </a:r>
              <a:r>
                <a:rPr lang="zh-CN" altLang="en-US" sz="1200" dirty="0" smtClean="0">
                  <a:solidFill>
                    <a:srgbClr val="000000"/>
                  </a:solidFill>
                </a:rPr>
                <a:t> </a:t>
              </a:r>
              <a:r>
                <a:rPr lang="ru-RU" altLang="zh-CN" sz="1200" dirty="0" smtClean="0">
                  <a:solidFill>
                    <a:srgbClr val="000000"/>
                  </a:solidFill>
                </a:rPr>
                <a:t>давление десорбции</a:t>
              </a:r>
              <a:r>
                <a:rPr lang="zh-CN" altLang="en-US" sz="1200" dirty="0" smtClean="0">
                  <a:solidFill>
                    <a:srgbClr val="000000"/>
                  </a:solidFill>
                </a:rPr>
                <a:t> </a:t>
              </a:r>
              <a:endParaRPr lang="ru-RU" altLang="ru-RU" sz="1200" dirty="0">
                <a:solidFill>
                  <a:srgbClr val="000000"/>
                </a:solidFill>
              </a:endParaRPr>
            </a:p>
            <a:p>
              <a:pPr hangingPunct="0">
                <a:lnSpc>
                  <a:spcPct val="66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GB" altLang="ru-RU" sz="1200" dirty="0">
                <a:solidFill>
                  <a:srgbClr val="000000"/>
                </a:solidFill>
              </a:endParaRPr>
            </a:p>
            <a:p>
              <a:pPr hangingPunct="0">
                <a:lnSpc>
                  <a:spcPct val="66000"/>
                </a:lnSpc>
                <a:buClr>
                  <a:srgbClr val="000000"/>
                </a:buClr>
                <a:buSzPct val="45000"/>
                <a:buFont typeface="Wingdings" pitchFamily="2" charset="2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altLang="ru-RU" sz="1200" dirty="0" smtClean="0">
                  <a:solidFill>
                    <a:srgbClr val="000000"/>
                  </a:solidFill>
                </a:rPr>
                <a:t>3-</a:t>
              </a:r>
              <a:r>
                <a:rPr lang="ru-RU" altLang="ru-RU" sz="1200" dirty="0" smtClean="0">
                  <a:solidFill>
                    <a:srgbClr val="000000"/>
                  </a:solidFill>
                </a:rPr>
                <a:t>акустическая и гидродинамическая кавитация</a:t>
              </a:r>
              <a:r>
                <a:rPr lang="en-GB" altLang="ru-RU" sz="1200" dirty="0" smtClean="0">
                  <a:solidFill>
                    <a:srgbClr val="000000"/>
                  </a:solidFill>
                </a:rPr>
                <a:t>.</a:t>
              </a:r>
              <a:endParaRPr lang="en-GB" altLang="ru-RU" sz="1200" dirty="0">
                <a:solidFill>
                  <a:srgbClr val="000000"/>
                </a:solidFill>
              </a:endParaRPr>
            </a:p>
          </p:txBody>
        </p:sp>
        <p:pic>
          <p:nvPicPr>
            <p:cNvPr id="206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2255" y="1444109"/>
              <a:ext cx="3879851" cy="4946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8863" y="2420938"/>
            <a:ext cx="2305050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6546850" y="4445000"/>
          <a:ext cx="1570038" cy="317500"/>
        </p:xfrm>
        <a:graphic>
          <a:graphicData uri="http://schemas.openxmlformats.org/presentationml/2006/ole">
            <p:oleObj spid="_x0000_s4109" name="Формула" r:id="rId7" imgW="888614" imgH="177723" progId="Equation.3">
              <p:embed/>
            </p:oleObj>
          </a:graphicData>
        </a:graphic>
      </p:graphicFrame>
      <p:sp>
        <p:nvSpPr>
          <p:cNvPr id="2059" name="TextBox 20"/>
          <p:cNvSpPr txBox="1">
            <a:spLocks noChangeArrowheads="1"/>
          </p:cNvSpPr>
          <p:nvPr/>
        </p:nvSpPr>
        <p:spPr bwMode="auto">
          <a:xfrm>
            <a:off x="7380288" y="4797425"/>
            <a:ext cx="1512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200" i="1" dirty="0"/>
              <a:t>P </a:t>
            </a:r>
            <a:r>
              <a:rPr lang="en-US" altLang="zh-CN" sz="1200" i="1" dirty="0" smtClean="0"/>
              <a:t>– </a:t>
            </a:r>
            <a:r>
              <a:rPr lang="ru-RU" altLang="zh-CN" sz="1200" i="1" dirty="0" smtClean="0"/>
              <a:t>давление</a:t>
            </a:r>
            <a:endParaRPr lang="ru-RU" altLang="zh-CN" sz="1200" i="1" dirty="0"/>
          </a:p>
          <a:p>
            <a:r>
              <a:rPr lang="en-US" altLang="ru-RU" sz="1200" i="1" dirty="0">
                <a:ea typeface="SimSun" pitchFamily="2" charset="-122"/>
              </a:rPr>
              <a:t>V </a:t>
            </a:r>
            <a:r>
              <a:rPr lang="en-US" altLang="ru-RU" sz="1200" i="1" dirty="0" smtClean="0">
                <a:ea typeface="SimSun" pitchFamily="2" charset="-122"/>
              </a:rPr>
              <a:t>– </a:t>
            </a:r>
            <a:r>
              <a:rPr lang="ru-RU" altLang="ru-RU" sz="1200" i="1" dirty="0" smtClean="0">
                <a:ea typeface="SimSun" pitchFamily="2" charset="-122"/>
              </a:rPr>
              <a:t>объем</a:t>
            </a:r>
            <a:endParaRPr lang="ru-RU" altLang="ru-RU" sz="1200" i="1" dirty="0">
              <a:ea typeface="SimSun" pitchFamily="2" charset="-122"/>
            </a:endParaRPr>
          </a:p>
          <a:p>
            <a:r>
              <a:rPr lang="en-US" altLang="ru-RU" sz="1200" i="1" dirty="0">
                <a:ea typeface="SimSun" pitchFamily="2" charset="-122"/>
              </a:rPr>
              <a:t>T – </a:t>
            </a:r>
            <a:r>
              <a:rPr lang="ru-RU" altLang="ru-RU" sz="1200" i="1" dirty="0" smtClean="0">
                <a:ea typeface="SimSun" pitchFamily="2" charset="-122"/>
              </a:rPr>
              <a:t>температура</a:t>
            </a:r>
            <a:r>
              <a:rPr lang="ru-RU" altLang="ru-RU" sz="1200" dirty="0" smtClean="0">
                <a:ea typeface="SimSun" pitchFamily="2" charset="-122"/>
              </a:rPr>
              <a:t>.</a:t>
            </a:r>
            <a:endParaRPr lang="ru-RU" altLang="ru-RU" sz="1200" dirty="0">
              <a:ea typeface="SimSun" pitchFamily="2" charset="-122"/>
            </a:endParaRPr>
          </a:p>
          <a:p>
            <a:endParaRPr lang="ru-RU" altLang="ru-RU" sz="1200" dirty="0">
              <a:ea typeface="SimSun" pitchFamily="2" charset="-122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5004048" y="4149080"/>
            <a:ext cx="288032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5148064" y="4509120"/>
            <a:ext cx="14401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062" idx="3"/>
          </p:cNvCxnSpPr>
          <p:nvPr/>
        </p:nvCxnSpPr>
        <p:spPr>
          <a:xfrm flipH="1">
            <a:off x="5580112" y="5202610"/>
            <a:ext cx="504978" cy="985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36869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" y="1820863"/>
            <a:ext cx="8969375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Заголовок 1"/>
          <p:cNvSpPr>
            <a:spLocks noGrp="1"/>
          </p:cNvSpPr>
          <p:nvPr>
            <p:ph type="title"/>
          </p:nvPr>
        </p:nvSpPr>
        <p:spPr>
          <a:xfrm>
            <a:off x="395288" y="198438"/>
            <a:ext cx="8229600" cy="1143000"/>
          </a:xfrm>
        </p:spPr>
        <p:txBody>
          <a:bodyPr/>
          <a:lstStyle/>
          <a:p>
            <a:r>
              <a:rPr lang="ru-RU" altLang="ru-RU" sz="2000" dirty="0" smtClean="0"/>
              <a:t>Распределение среднесуточных дебитов газа по площади </a:t>
            </a:r>
            <a:br>
              <a:rPr lang="ru-RU" altLang="ru-RU" sz="2000" dirty="0" smtClean="0"/>
            </a:br>
            <a:r>
              <a:rPr lang="ru-RU" altLang="ru-RU" sz="2000" dirty="0" err="1" smtClean="0"/>
              <a:t>Талдинского</a:t>
            </a:r>
            <a:r>
              <a:rPr lang="ru-RU" altLang="ru-RU" sz="2000" dirty="0" smtClean="0"/>
              <a:t> </a:t>
            </a:r>
            <a:r>
              <a:rPr lang="ru-RU" altLang="ru-RU" sz="2000" dirty="0" err="1" smtClean="0"/>
              <a:t>углеметанового</a:t>
            </a:r>
            <a:r>
              <a:rPr lang="ru-RU" altLang="ru-RU" sz="2000" dirty="0" smtClean="0"/>
              <a:t> месторождения. </a:t>
            </a:r>
            <a:br>
              <a:rPr lang="ru-RU" altLang="ru-RU" sz="2000" dirty="0" smtClean="0"/>
            </a:br>
            <a:endParaRPr lang="ru-RU" alt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50825" y="5715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ru-RU" altLang="ru-RU" sz="2000" dirty="0">
                <a:latin typeface="+mj-lt"/>
                <a:ea typeface="+mj-ea"/>
                <a:cs typeface="+mj-cs"/>
              </a:rPr>
              <a:t>В.А. Зайцев, МГУ им. М.В. Ломоносова</a:t>
            </a:r>
            <a:endParaRPr lang="ru-RU" altLang="ru-RU" sz="2000" dirty="0"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88640"/>
            <a:ext cx="849694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2656"/>
            <a:ext cx="388843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116632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dirty="0" smtClean="0"/>
              <a:t>Режимный журнал скважины У</a:t>
            </a:r>
            <a:r>
              <a:rPr lang="en-US" altLang="zh-CN" dirty="0" smtClean="0"/>
              <a:t>M</a:t>
            </a:r>
            <a:r>
              <a:rPr lang="ru-RU" dirty="0" smtClean="0"/>
              <a:t>-5.9</a:t>
            </a:r>
          </a:p>
          <a:p>
            <a:r>
              <a:rPr lang="ru-RU" altLang="zh-CN" dirty="0" smtClean="0"/>
              <a:t>Общая глубина</a:t>
            </a:r>
            <a:r>
              <a:rPr lang="zh-CN" altLang="en-US" dirty="0" smtClean="0"/>
              <a:t> </a:t>
            </a:r>
            <a:r>
              <a:rPr lang="en-US" altLang="zh-CN" dirty="0" smtClean="0"/>
              <a:t>642</a:t>
            </a:r>
            <a:r>
              <a:rPr lang="zh-CN" altLang="en-US" dirty="0" smtClean="0"/>
              <a:t> </a:t>
            </a:r>
            <a:r>
              <a:rPr lang="ru-RU" altLang="zh-CN" dirty="0" smtClean="0"/>
              <a:t>метров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260648"/>
            <a:ext cx="1394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Уровень    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68144" y="260648"/>
            <a:ext cx="851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dirty="0" err="1" smtClean="0"/>
              <a:t>Давл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84368" y="260648"/>
            <a:ext cx="724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Вода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260648"/>
            <a:ext cx="528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Газ</a:t>
            </a:r>
            <a:endParaRPr lang="ru-RU" dirty="0"/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764704"/>
            <a:ext cx="885825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707904" y="5301208"/>
            <a:ext cx="5142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dirty="0" smtClean="0"/>
              <a:t>Приток воды после ПИВ увеличился на </a:t>
            </a:r>
            <a:r>
              <a:rPr lang="en-US" altLang="zh-CN" dirty="0" smtClean="0"/>
              <a:t>50%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67544" y="4221088"/>
            <a:ext cx="2304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100" dirty="0" smtClean="0"/>
              <a:t>   Пласт № </a:t>
            </a:r>
            <a:r>
              <a:rPr lang="en-US" altLang="zh-CN" sz="1100" dirty="0" smtClean="0"/>
              <a:t>5</a:t>
            </a:r>
            <a:r>
              <a:rPr lang="ru-RU" altLang="zh-CN" sz="1100" smtClean="0"/>
              <a:t>5</a:t>
            </a:r>
            <a:r>
              <a:rPr lang="zh-CN" altLang="en-US" sz="1100" smtClean="0"/>
              <a:t>      </a:t>
            </a:r>
            <a:r>
              <a:rPr lang="en-US" altLang="zh-CN" sz="1100" dirty="0" smtClean="0"/>
              <a:t>440</a:t>
            </a:r>
            <a:r>
              <a:rPr lang="ru-RU" altLang="zh-CN" sz="1100" dirty="0" smtClean="0"/>
              <a:t>,</a:t>
            </a:r>
            <a:r>
              <a:rPr lang="en-US" altLang="zh-CN" sz="1100" dirty="0" smtClean="0"/>
              <a:t>0</a:t>
            </a:r>
            <a:r>
              <a:rPr lang="ru-RU" altLang="zh-CN" sz="1100" dirty="0" smtClean="0"/>
              <a:t> -</a:t>
            </a:r>
            <a:r>
              <a:rPr lang="en-US" altLang="zh-CN" sz="1100" dirty="0" smtClean="0"/>
              <a:t>442</a:t>
            </a:r>
            <a:r>
              <a:rPr lang="ru-RU" altLang="zh-CN" sz="1100" dirty="0" smtClean="0"/>
              <a:t>,</a:t>
            </a:r>
            <a:r>
              <a:rPr lang="en-US" altLang="zh-CN" sz="1100" dirty="0" smtClean="0"/>
              <a:t>7</a:t>
            </a:r>
            <a:r>
              <a:rPr lang="ru-RU" altLang="zh-CN" sz="1100" dirty="0" smtClean="0"/>
              <a:t> м</a:t>
            </a:r>
            <a:r>
              <a:rPr lang="zh-CN" altLang="en-US" sz="1100" dirty="0" smtClean="0"/>
              <a:t> 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611560" y="3717032"/>
            <a:ext cx="27363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100" dirty="0" smtClean="0"/>
              <a:t>Пласт № </a:t>
            </a:r>
            <a:r>
              <a:rPr lang="en-US" altLang="zh-CN" sz="1100" dirty="0" smtClean="0"/>
              <a:t>56</a:t>
            </a:r>
            <a:r>
              <a:rPr lang="zh-CN" altLang="en-US" sz="1100" dirty="0" smtClean="0"/>
              <a:t>  </a:t>
            </a:r>
            <a:r>
              <a:rPr lang="en-US" altLang="zh-CN" sz="1100" dirty="0" smtClean="0"/>
              <a:t>379</a:t>
            </a:r>
            <a:r>
              <a:rPr lang="ru-RU" altLang="zh-CN" sz="1100" dirty="0" smtClean="0"/>
              <a:t>,</a:t>
            </a:r>
            <a:r>
              <a:rPr lang="en-US" altLang="zh-CN" sz="1100" dirty="0" smtClean="0"/>
              <a:t>4 – 381</a:t>
            </a:r>
            <a:r>
              <a:rPr lang="ru-RU" altLang="zh-CN" sz="1100" dirty="0" smtClean="0"/>
              <a:t>,</a:t>
            </a:r>
            <a:r>
              <a:rPr lang="en-US" altLang="zh-CN" sz="1100" dirty="0" smtClean="0"/>
              <a:t>0</a:t>
            </a:r>
            <a:r>
              <a:rPr lang="ru-RU" altLang="zh-CN" sz="1100" dirty="0" smtClean="0"/>
              <a:t> м</a:t>
            </a:r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539552" y="4437112"/>
            <a:ext cx="2376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100" dirty="0" smtClean="0"/>
              <a:t>Пласт</a:t>
            </a:r>
            <a:r>
              <a:rPr lang="zh-CN" altLang="en-US" sz="1100" dirty="0" smtClean="0"/>
              <a:t> </a:t>
            </a:r>
            <a:r>
              <a:rPr lang="ru-RU" altLang="zh-CN" sz="1100" smtClean="0"/>
              <a:t> № 53</a:t>
            </a:r>
            <a:r>
              <a:rPr lang="zh-CN" altLang="en-US" sz="1100" dirty="0" smtClean="0"/>
              <a:t> </a:t>
            </a:r>
            <a:r>
              <a:rPr lang="en-US" altLang="zh-CN" sz="1100" dirty="0" smtClean="0"/>
              <a:t>465</a:t>
            </a:r>
            <a:r>
              <a:rPr lang="ru-RU" altLang="zh-CN" sz="1100" dirty="0" smtClean="0"/>
              <a:t>,</a:t>
            </a:r>
            <a:r>
              <a:rPr lang="en-US" altLang="zh-CN" sz="1100" dirty="0" smtClean="0"/>
              <a:t>8</a:t>
            </a:r>
            <a:r>
              <a:rPr lang="zh-CN" altLang="en-US" sz="1100" dirty="0" smtClean="0"/>
              <a:t> </a:t>
            </a:r>
            <a:r>
              <a:rPr lang="en-US" altLang="zh-CN" sz="1100" dirty="0" smtClean="0"/>
              <a:t>–</a:t>
            </a:r>
            <a:r>
              <a:rPr lang="zh-CN" altLang="en-US" sz="1100" dirty="0" smtClean="0"/>
              <a:t> </a:t>
            </a:r>
            <a:r>
              <a:rPr lang="en-US" altLang="zh-CN" sz="1100" dirty="0" smtClean="0"/>
              <a:t>467</a:t>
            </a:r>
            <a:r>
              <a:rPr lang="ru-RU" altLang="zh-CN" sz="1100" dirty="0" smtClean="0"/>
              <a:t>,</a:t>
            </a:r>
            <a:r>
              <a:rPr lang="en-US" altLang="zh-CN" sz="1100" dirty="0" smtClean="0"/>
              <a:t>3</a:t>
            </a:r>
            <a:r>
              <a:rPr lang="ru-RU" altLang="zh-CN" sz="1100" dirty="0" smtClean="0"/>
              <a:t> м</a:t>
            </a:r>
            <a:endParaRPr lang="ru-RU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539552" y="4725144"/>
            <a:ext cx="25202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100" dirty="0" smtClean="0"/>
              <a:t>Пласт № </a:t>
            </a:r>
            <a:r>
              <a:rPr lang="en-US" altLang="zh-CN" sz="1100" dirty="0" smtClean="0"/>
              <a:t>52</a:t>
            </a:r>
            <a:r>
              <a:rPr lang="zh-CN" altLang="en-US" sz="1100" dirty="0" smtClean="0"/>
              <a:t> </a:t>
            </a:r>
            <a:r>
              <a:rPr lang="en-US" altLang="zh-CN" sz="1100" dirty="0" smtClean="0"/>
              <a:t>a</a:t>
            </a:r>
            <a:r>
              <a:rPr lang="zh-CN" altLang="en-US" sz="1100" dirty="0" smtClean="0"/>
              <a:t>   </a:t>
            </a:r>
            <a:r>
              <a:rPr lang="en-US" altLang="zh-CN" sz="1100" dirty="0" smtClean="0"/>
              <a:t>502</a:t>
            </a:r>
            <a:r>
              <a:rPr lang="ru-RU" altLang="zh-CN" sz="1100" dirty="0" smtClean="0"/>
              <a:t>,</a:t>
            </a:r>
            <a:r>
              <a:rPr lang="en-US" altLang="zh-CN" sz="1100" dirty="0" smtClean="0"/>
              <a:t>7</a:t>
            </a:r>
            <a:r>
              <a:rPr lang="zh-CN" altLang="en-US" sz="1100" dirty="0" smtClean="0"/>
              <a:t>  </a:t>
            </a:r>
            <a:r>
              <a:rPr lang="en-US" altLang="zh-CN" sz="1100" dirty="0" smtClean="0"/>
              <a:t>-</a:t>
            </a:r>
            <a:r>
              <a:rPr lang="zh-CN" altLang="en-US" sz="1100" dirty="0" smtClean="0"/>
              <a:t> </a:t>
            </a:r>
            <a:r>
              <a:rPr lang="en-US" altLang="zh-CN" sz="1100" dirty="0" smtClean="0"/>
              <a:t>504</a:t>
            </a:r>
            <a:r>
              <a:rPr lang="ru-RU" altLang="zh-CN" sz="1100" dirty="0" smtClean="0"/>
              <a:t>,</a:t>
            </a:r>
            <a:r>
              <a:rPr lang="en-US" altLang="zh-CN" sz="1100" dirty="0" smtClean="0"/>
              <a:t>3</a:t>
            </a:r>
            <a:r>
              <a:rPr lang="ru-RU" altLang="zh-CN" sz="1100" dirty="0" smtClean="0"/>
              <a:t> м</a:t>
            </a:r>
            <a:r>
              <a:rPr lang="zh-CN" altLang="en-US" sz="1100" dirty="0" smtClean="0"/>
              <a:t> </a:t>
            </a:r>
            <a:endParaRPr lang="ru-RU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539552" y="4941168"/>
            <a:ext cx="24482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100" dirty="0" smtClean="0"/>
              <a:t>Пласт №</a:t>
            </a:r>
            <a:r>
              <a:rPr lang="zh-CN" altLang="en-US" sz="1100" dirty="0" smtClean="0"/>
              <a:t> </a:t>
            </a:r>
            <a:r>
              <a:rPr lang="en-US" altLang="zh-CN" sz="1100" dirty="0" smtClean="0"/>
              <a:t>52</a:t>
            </a:r>
            <a:r>
              <a:rPr lang="zh-CN" altLang="en-US" sz="1100" dirty="0" smtClean="0"/>
              <a:t>      </a:t>
            </a:r>
            <a:r>
              <a:rPr lang="en-US" altLang="zh-CN" sz="1100" dirty="0" smtClean="0"/>
              <a:t>524</a:t>
            </a:r>
            <a:r>
              <a:rPr lang="ru-RU" altLang="zh-CN" sz="1100" dirty="0" smtClean="0"/>
              <a:t>,</a:t>
            </a:r>
            <a:r>
              <a:rPr lang="en-US" altLang="zh-CN" sz="1100" dirty="0" smtClean="0"/>
              <a:t>9</a:t>
            </a:r>
            <a:r>
              <a:rPr lang="zh-CN" altLang="en-US" sz="1100" dirty="0" smtClean="0"/>
              <a:t>  </a:t>
            </a:r>
            <a:r>
              <a:rPr lang="en-US" altLang="zh-CN" sz="1100" dirty="0" smtClean="0"/>
              <a:t>526</a:t>
            </a:r>
            <a:r>
              <a:rPr lang="ru-RU" altLang="zh-CN" sz="1100" dirty="0" smtClean="0"/>
              <a:t>,</a:t>
            </a:r>
            <a:r>
              <a:rPr lang="en-US" altLang="zh-CN" sz="1100" dirty="0" smtClean="0"/>
              <a:t>7</a:t>
            </a:r>
            <a:r>
              <a:rPr lang="ru-RU" altLang="zh-CN" sz="1100" dirty="0" smtClean="0"/>
              <a:t> м</a:t>
            </a:r>
            <a:endParaRPr lang="ru-RU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539552" y="5157192"/>
            <a:ext cx="2304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1100" dirty="0" smtClean="0"/>
              <a:t>Пласт №</a:t>
            </a:r>
            <a:r>
              <a:rPr lang="zh-CN" altLang="en-US" sz="1100" dirty="0" smtClean="0"/>
              <a:t> </a:t>
            </a:r>
            <a:r>
              <a:rPr lang="en-US" altLang="zh-CN" sz="1100" dirty="0" smtClean="0"/>
              <a:t>5</a:t>
            </a:r>
            <a:r>
              <a:rPr lang="ru-RU" altLang="zh-CN" sz="1100" dirty="0" smtClean="0"/>
              <a:t>1</a:t>
            </a:r>
            <a:r>
              <a:rPr lang="zh-CN" altLang="en-US" sz="1100" dirty="0" smtClean="0"/>
              <a:t>       </a:t>
            </a:r>
            <a:r>
              <a:rPr lang="en-US" altLang="zh-CN" sz="1100" dirty="0" smtClean="0"/>
              <a:t>555</a:t>
            </a:r>
            <a:r>
              <a:rPr lang="ru-RU" altLang="zh-CN" sz="1100" dirty="0" smtClean="0"/>
              <a:t>,</a:t>
            </a:r>
            <a:r>
              <a:rPr lang="en-US" altLang="zh-CN" sz="1100" dirty="0" smtClean="0"/>
              <a:t>3</a:t>
            </a:r>
            <a:r>
              <a:rPr lang="zh-CN" altLang="en-US" sz="1100" dirty="0" smtClean="0"/>
              <a:t>  </a:t>
            </a:r>
            <a:r>
              <a:rPr lang="en-US" altLang="zh-CN" sz="1100" dirty="0" smtClean="0"/>
              <a:t>-</a:t>
            </a:r>
            <a:r>
              <a:rPr lang="zh-CN" altLang="en-US" sz="1100" dirty="0" smtClean="0"/>
              <a:t> </a:t>
            </a:r>
            <a:r>
              <a:rPr lang="en-US" altLang="zh-CN" sz="1100" dirty="0" smtClean="0"/>
              <a:t>557</a:t>
            </a:r>
            <a:r>
              <a:rPr lang="ru-RU" altLang="zh-CN" sz="1100" dirty="0" smtClean="0"/>
              <a:t>,</a:t>
            </a:r>
            <a:r>
              <a:rPr lang="en-US" altLang="zh-CN" sz="1100" dirty="0" smtClean="0"/>
              <a:t>4</a:t>
            </a:r>
            <a:r>
              <a:rPr lang="ru-RU" altLang="zh-CN" sz="1100" dirty="0" smtClean="0"/>
              <a:t> м</a:t>
            </a:r>
            <a:r>
              <a:rPr lang="zh-CN" altLang="en-US" sz="1100" dirty="0" smtClean="0"/>
              <a:t>       </a:t>
            </a:r>
            <a:endParaRPr lang="ru-RU" sz="11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6103344"/>
            <a:ext cx="8964488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23.04.2012         30.04.2012        07.05.2012         14.05.2012       21.05.2012      28.05.2012      04.06.2012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560" y="170080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u="sng" dirty="0" smtClean="0"/>
              <a:t>	</a:t>
            </a:r>
            <a:r>
              <a:rPr lang="ru-RU" altLang="zh-CN" u="sng" dirty="0" smtClean="0"/>
              <a:t>Гидростатический уровень до ПИВ 120 метров </a:t>
            </a:r>
            <a:endParaRPr lang="ru-RU" u="sng" dirty="0"/>
          </a:p>
        </p:txBody>
      </p:sp>
      <p:sp>
        <p:nvSpPr>
          <p:cNvPr id="20" name="TextBox 19"/>
          <p:cNvSpPr txBox="1"/>
          <p:nvPr/>
        </p:nvSpPr>
        <p:spPr>
          <a:xfrm>
            <a:off x="611560" y="1196752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Гидростатический уровень после ПИВ 60 метров </a:t>
            </a:r>
            <a:endParaRPr lang="ru-RU" u="sng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048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" y="411163"/>
            <a:ext cx="9182100" cy="599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684213" y="774700"/>
            <a:ext cx="13668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1200"/>
              <a:t>Затрубное</a:t>
            </a:r>
          </a:p>
          <a:p>
            <a:pPr algn="ctr">
              <a:lnSpc>
                <a:spcPct val="150000"/>
              </a:lnSpc>
            </a:pPr>
            <a:r>
              <a:rPr lang="ru-RU" altLang="ru-RU" sz="1200"/>
              <a:t>давление</a:t>
            </a:r>
          </a:p>
          <a:p>
            <a:pPr algn="ctr">
              <a:lnSpc>
                <a:spcPct val="150000"/>
              </a:lnSpc>
            </a:pPr>
            <a:r>
              <a:rPr lang="ru-RU" altLang="ru-RU" sz="1200"/>
              <a:t>6 атм. </a:t>
            </a:r>
          </a:p>
        </p:txBody>
      </p:sp>
      <p:sp>
        <p:nvSpPr>
          <p:cNvPr id="20487" name="TextBox 7"/>
          <p:cNvSpPr txBox="1">
            <a:spLocks noChangeArrowheads="1"/>
          </p:cNvSpPr>
          <p:nvPr/>
        </p:nvSpPr>
        <p:spPr bwMode="auto">
          <a:xfrm>
            <a:off x="2155825" y="815975"/>
            <a:ext cx="1368425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altLang="ru-RU" sz="1100"/>
              <a:t>389 м – 42 </a:t>
            </a:r>
            <a:r>
              <a:rPr lang="ru-RU" altLang="ru-RU" sz="1000"/>
              <a:t>м</a:t>
            </a:r>
            <a:r>
              <a:rPr lang="ru-RU" altLang="ru-RU" sz="1000" baseline="30000"/>
              <a:t>3</a:t>
            </a:r>
          </a:p>
          <a:p>
            <a:pPr>
              <a:lnSpc>
                <a:spcPct val="150000"/>
              </a:lnSpc>
            </a:pPr>
            <a:r>
              <a:rPr lang="ru-RU" altLang="ru-RU" sz="1100"/>
              <a:t>395 м – 71 м</a:t>
            </a:r>
            <a:r>
              <a:rPr lang="ru-RU" altLang="ru-RU" sz="1100" baseline="30000"/>
              <a:t>3</a:t>
            </a:r>
            <a:endParaRPr lang="ru-RU" altLang="ru-RU" sz="1100"/>
          </a:p>
          <a:p>
            <a:pPr>
              <a:lnSpc>
                <a:spcPct val="150000"/>
              </a:lnSpc>
            </a:pPr>
            <a:r>
              <a:rPr lang="ru-RU" altLang="ru-RU" sz="1100"/>
              <a:t>414 м – 151 м</a:t>
            </a:r>
            <a:r>
              <a:rPr lang="ru-RU" altLang="ru-RU" sz="1100" baseline="30000"/>
              <a:t>3</a:t>
            </a:r>
            <a:endParaRPr lang="ru-RU" altLang="ru-RU" sz="1100"/>
          </a:p>
          <a:p>
            <a:pPr>
              <a:lnSpc>
                <a:spcPct val="150000"/>
              </a:lnSpc>
            </a:pPr>
            <a:r>
              <a:rPr lang="ru-RU" altLang="ru-RU" sz="1100"/>
              <a:t>430 м – 144 м</a:t>
            </a:r>
            <a:r>
              <a:rPr lang="ru-RU" altLang="ru-RU" sz="1100" baseline="30000"/>
              <a:t>3</a:t>
            </a:r>
            <a:endParaRPr lang="ru-RU" altLang="ru-RU" sz="1100"/>
          </a:p>
          <a:p>
            <a:pPr>
              <a:lnSpc>
                <a:spcPct val="150000"/>
              </a:lnSpc>
            </a:pPr>
            <a:r>
              <a:rPr lang="ru-RU" altLang="ru-RU" sz="1100"/>
              <a:t>430 м – 201 м</a:t>
            </a:r>
            <a:r>
              <a:rPr lang="ru-RU" altLang="ru-RU" sz="1100" baseline="30000"/>
              <a:t>3</a:t>
            </a:r>
            <a:endParaRPr lang="ru-RU" altLang="ru-RU" sz="1100"/>
          </a:p>
          <a:p>
            <a:pPr>
              <a:lnSpc>
                <a:spcPct val="150000"/>
              </a:lnSpc>
            </a:pPr>
            <a:r>
              <a:rPr lang="ru-RU" altLang="ru-RU" sz="1100"/>
              <a:t>430 м – 200 м</a:t>
            </a:r>
            <a:r>
              <a:rPr lang="ru-RU" altLang="ru-RU" sz="1100" baseline="30000"/>
              <a:t>3</a:t>
            </a:r>
            <a:endParaRPr lang="ru-RU" altLang="ru-RU" sz="1100"/>
          </a:p>
          <a:p>
            <a:pPr>
              <a:lnSpc>
                <a:spcPct val="150000"/>
              </a:lnSpc>
            </a:pPr>
            <a:r>
              <a:rPr lang="ru-RU" altLang="ru-RU" sz="1100"/>
              <a:t>437 м – 172 м</a:t>
            </a:r>
            <a:r>
              <a:rPr lang="ru-RU" altLang="ru-RU" sz="1100" baseline="30000"/>
              <a:t>3</a:t>
            </a:r>
            <a:endParaRPr lang="ru-RU" altLang="ru-RU" sz="1100"/>
          </a:p>
          <a:p>
            <a:pPr>
              <a:lnSpc>
                <a:spcPct val="150000"/>
              </a:lnSpc>
            </a:pPr>
            <a:r>
              <a:rPr lang="ru-RU" altLang="ru-RU" sz="1100"/>
              <a:t>446 м – 195 м</a:t>
            </a:r>
            <a:r>
              <a:rPr lang="ru-RU" altLang="ru-RU" sz="1100" baseline="30000"/>
              <a:t>3</a:t>
            </a:r>
            <a:endParaRPr lang="ru-RU" altLang="ru-RU" sz="1100"/>
          </a:p>
          <a:p>
            <a:pPr>
              <a:lnSpc>
                <a:spcPct val="150000"/>
              </a:lnSpc>
            </a:pPr>
            <a:r>
              <a:rPr lang="ru-RU" altLang="ru-RU" sz="1100"/>
              <a:t>453 м – 246 м</a:t>
            </a:r>
            <a:r>
              <a:rPr lang="ru-RU" altLang="ru-RU" sz="1100" baseline="30000"/>
              <a:t>3</a:t>
            </a:r>
            <a:endParaRPr lang="ru-RU" altLang="ru-RU" sz="1100"/>
          </a:p>
          <a:p>
            <a:pPr>
              <a:lnSpc>
                <a:spcPct val="150000"/>
              </a:lnSpc>
            </a:pPr>
            <a:r>
              <a:rPr lang="ru-RU" altLang="ru-RU" sz="1100"/>
              <a:t>462 м – 204 м</a:t>
            </a:r>
            <a:r>
              <a:rPr lang="ru-RU" altLang="ru-RU" sz="1100" baseline="30000"/>
              <a:t>3</a:t>
            </a:r>
            <a:endParaRPr lang="ru-RU" altLang="ru-RU" sz="110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524250" y="815975"/>
            <a:ext cx="0" cy="5349875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924300" y="815975"/>
            <a:ext cx="0" cy="534035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169025" y="815975"/>
            <a:ext cx="0" cy="5349875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400800" y="815975"/>
            <a:ext cx="1588" cy="5340350"/>
          </a:xfrm>
          <a:prstGeom prst="line">
            <a:avLst/>
          </a:prstGeom>
          <a:ln w="158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2" name="TextBox 16"/>
          <p:cNvSpPr txBox="1">
            <a:spLocks noChangeArrowheads="1"/>
          </p:cNvSpPr>
          <p:nvPr/>
        </p:nvSpPr>
        <p:spPr bwMode="auto">
          <a:xfrm rot="-5400000">
            <a:off x="2412207" y="2093119"/>
            <a:ext cx="2541587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1400"/>
              <a:t>Восстановление уровня</a:t>
            </a:r>
          </a:p>
        </p:txBody>
      </p:sp>
      <p:sp>
        <p:nvSpPr>
          <p:cNvPr id="20493" name="TextBox 17"/>
          <p:cNvSpPr txBox="1">
            <a:spLocks noChangeArrowheads="1"/>
          </p:cNvSpPr>
          <p:nvPr/>
        </p:nvSpPr>
        <p:spPr bwMode="auto">
          <a:xfrm rot="-5400000">
            <a:off x="4981575" y="2089150"/>
            <a:ext cx="2541588" cy="4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1400"/>
              <a:t>Восстановление уровня</a:t>
            </a:r>
          </a:p>
        </p:txBody>
      </p:sp>
      <p:sp>
        <p:nvSpPr>
          <p:cNvPr id="20494" name="TextBox 18"/>
          <p:cNvSpPr txBox="1">
            <a:spLocks noChangeArrowheads="1"/>
          </p:cNvSpPr>
          <p:nvPr/>
        </p:nvSpPr>
        <p:spPr bwMode="auto">
          <a:xfrm>
            <a:off x="4468813" y="795338"/>
            <a:ext cx="1565275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altLang="ru-RU" sz="1100"/>
              <a:t>565 м – 231 </a:t>
            </a:r>
            <a:r>
              <a:rPr lang="ru-RU" altLang="ru-RU" sz="1000"/>
              <a:t>м</a:t>
            </a:r>
            <a:r>
              <a:rPr lang="ru-RU" altLang="ru-RU" sz="1000" baseline="30000"/>
              <a:t>3</a:t>
            </a:r>
          </a:p>
          <a:p>
            <a:pPr algn="r">
              <a:lnSpc>
                <a:spcPct val="150000"/>
              </a:lnSpc>
            </a:pPr>
            <a:r>
              <a:rPr lang="ru-RU" altLang="ru-RU" sz="1100"/>
              <a:t>565 м – 236 м</a:t>
            </a:r>
            <a:r>
              <a:rPr lang="ru-RU" altLang="ru-RU" sz="1100" baseline="30000"/>
              <a:t>3</a:t>
            </a:r>
            <a:endParaRPr lang="ru-RU" altLang="ru-RU" sz="1100"/>
          </a:p>
          <a:p>
            <a:pPr algn="r">
              <a:lnSpc>
                <a:spcPct val="150000"/>
              </a:lnSpc>
            </a:pPr>
            <a:r>
              <a:rPr lang="ru-RU" altLang="ru-RU" sz="1100"/>
              <a:t>565 м – 224 м</a:t>
            </a:r>
            <a:r>
              <a:rPr lang="ru-RU" altLang="ru-RU" sz="1100" baseline="30000"/>
              <a:t>3</a:t>
            </a:r>
            <a:endParaRPr lang="ru-RU" altLang="ru-RU" sz="1100"/>
          </a:p>
          <a:p>
            <a:pPr algn="r">
              <a:lnSpc>
                <a:spcPct val="150000"/>
              </a:lnSpc>
            </a:pPr>
            <a:r>
              <a:rPr lang="ru-RU" altLang="ru-RU" sz="1100"/>
              <a:t>565 м – 269 м</a:t>
            </a:r>
            <a:r>
              <a:rPr lang="ru-RU" altLang="ru-RU" sz="1100" baseline="30000"/>
              <a:t>3</a:t>
            </a:r>
            <a:endParaRPr lang="ru-RU" altLang="ru-RU" sz="1100"/>
          </a:p>
          <a:p>
            <a:pPr algn="r">
              <a:lnSpc>
                <a:spcPct val="150000"/>
              </a:lnSpc>
            </a:pPr>
            <a:r>
              <a:rPr lang="ru-RU" altLang="ru-RU" sz="1100"/>
              <a:t>565 м – 273 м</a:t>
            </a:r>
            <a:r>
              <a:rPr lang="ru-RU" altLang="ru-RU" sz="1100" baseline="30000"/>
              <a:t>3</a:t>
            </a:r>
            <a:endParaRPr lang="ru-RU" altLang="ru-RU" sz="1100"/>
          </a:p>
          <a:p>
            <a:pPr algn="r">
              <a:lnSpc>
                <a:spcPct val="150000"/>
              </a:lnSpc>
            </a:pPr>
            <a:r>
              <a:rPr lang="ru-RU" altLang="ru-RU" sz="1100"/>
              <a:t>565 м – 274 м</a:t>
            </a:r>
            <a:r>
              <a:rPr lang="ru-RU" altLang="ru-RU" sz="1100" baseline="30000"/>
              <a:t>3</a:t>
            </a:r>
            <a:endParaRPr lang="ru-RU" altLang="ru-RU" sz="1100"/>
          </a:p>
          <a:p>
            <a:pPr algn="r">
              <a:lnSpc>
                <a:spcPct val="150000"/>
              </a:lnSpc>
            </a:pPr>
            <a:r>
              <a:rPr lang="ru-RU" altLang="ru-RU" sz="1100"/>
              <a:t>555-468 м – 274 м</a:t>
            </a:r>
            <a:r>
              <a:rPr lang="ru-RU" altLang="ru-RU" sz="1100" baseline="30000"/>
              <a:t>3</a:t>
            </a:r>
            <a:endParaRPr lang="ru-RU" altLang="ru-RU" sz="1100"/>
          </a:p>
        </p:txBody>
      </p:sp>
      <p:sp>
        <p:nvSpPr>
          <p:cNvPr id="20495" name="TextBox 19"/>
          <p:cNvSpPr txBox="1">
            <a:spLocks noChangeArrowheads="1"/>
          </p:cNvSpPr>
          <p:nvPr/>
        </p:nvSpPr>
        <p:spPr bwMode="auto">
          <a:xfrm>
            <a:off x="3779838" y="792163"/>
            <a:ext cx="13684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1200"/>
              <a:t>Затрубное</a:t>
            </a:r>
          </a:p>
          <a:p>
            <a:pPr algn="ctr">
              <a:lnSpc>
                <a:spcPct val="150000"/>
              </a:lnSpc>
            </a:pPr>
            <a:r>
              <a:rPr lang="ru-RU" altLang="ru-RU" sz="1200"/>
              <a:t>давление</a:t>
            </a:r>
          </a:p>
          <a:p>
            <a:pPr algn="ctr">
              <a:lnSpc>
                <a:spcPct val="150000"/>
              </a:lnSpc>
            </a:pPr>
            <a:r>
              <a:rPr lang="ru-RU" altLang="ru-RU" sz="1200"/>
              <a:t>2,5 атм. </a:t>
            </a:r>
          </a:p>
        </p:txBody>
      </p:sp>
      <p:sp>
        <p:nvSpPr>
          <p:cNvPr id="20496" name="TextBox 20"/>
          <p:cNvSpPr txBox="1">
            <a:spLocks noChangeArrowheads="1"/>
          </p:cNvSpPr>
          <p:nvPr/>
        </p:nvSpPr>
        <p:spPr bwMode="auto">
          <a:xfrm>
            <a:off x="6569075" y="830263"/>
            <a:ext cx="156527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altLang="ru-RU" sz="1100"/>
              <a:t>565 м – 292 </a:t>
            </a:r>
            <a:r>
              <a:rPr lang="ru-RU" altLang="ru-RU" sz="1000"/>
              <a:t>м</a:t>
            </a:r>
            <a:r>
              <a:rPr lang="ru-RU" altLang="ru-RU" sz="1000" baseline="30000"/>
              <a:t>3</a:t>
            </a:r>
          </a:p>
          <a:p>
            <a:pPr algn="r">
              <a:lnSpc>
                <a:spcPct val="150000"/>
              </a:lnSpc>
            </a:pPr>
            <a:r>
              <a:rPr lang="ru-RU" altLang="ru-RU" sz="1100"/>
              <a:t>560 м – 286 м</a:t>
            </a:r>
            <a:r>
              <a:rPr lang="ru-RU" altLang="ru-RU" sz="1100" baseline="30000"/>
              <a:t>3</a:t>
            </a:r>
            <a:endParaRPr lang="ru-RU" altLang="ru-RU" sz="1100"/>
          </a:p>
          <a:p>
            <a:pPr algn="r">
              <a:lnSpc>
                <a:spcPct val="150000"/>
              </a:lnSpc>
            </a:pPr>
            <a:r>
              <a:rPr lang="ru-RU" altLang="ru-RU" sz="1100"/>
              <a:t>555 м – 234 м</a:t>
            </a:r>
            <a:r>
              <a:rPr lang="ru-RU" altLang="ru-RU" sz="1100" baseline="30000"/>
              <a:t>3</a:t>
            </a:r>
            <a:endParaRPr lang="ru-RU" altLang="ru-RU" sz="1100"/>
          </a:p>
        </p:txBody>
      </p:sp>
      <p:sp>
        <p:nvSpPr>
          <p:cNvPr id="20497" name="TextBox 21"/>
          <p:cNvSpPr txBox="1">
            <a:spLocks noChangeArrowheads="1"/>
          </p:cNvSpPr>
          <p:nvPr/>
        </p:nvSpPr>
        <p:spPr bwMode="auto">
          <a:xfrm>
            <a:off x="6875463" y="1782763"/>
            <a:ext cx="1368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altLang="ru-RU" sz="1200"/>
              <a:t>Затрубное</a:t>
            </a:r>
          </a:p>
          <a:p>
            <a:pPr algn="ctr">
              <a:lnSpc>
                <a:spcPct val="150000"/>
              </a:lnSpc>
            </a:pPr>
            <a:r>
              <a:rPr lang="ru-RU" altLang="ru-RU" sz="1200"/>
              <a:t>давление</a:t>
            </a:r>
          </a:p>
          <a:p>
            <a:pPr algn="ctr">
              <a:lnSpc>
                <a:spcPct val="150000"/>
              </a:lnSpc>
            </a:pPr>
            <a:r>
              <a:rPr lang="ru-RU" altLang="ru-RU" sz="1200"/>
              <a:t>1,5 - 2 атм.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425" y="44624"/>
            <a:ext cx="6397831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Работы по заблаговременной дегазации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425" y="3789040"/>
            <a:ext cx="3795650" cy="2845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879842"/>
            <a:ext cx="3553438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5144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894712" cy="1143000"/>
          </a:xfrm>
        </p:spPr>
        <p:txBody>
          <a:bodyPr/>
          <a:lstStyle/>
          <a:p>
            <a:r>
              <a:rPr lang="ru-RU" sz="3600" dirty="0" smtClean="0"/>
              <a:t>«</a:t>
            </a:r>
            <a:r>
              <a:rPr lang="ru-RU" sz="2400" dirty="0" smtClean="0"/>
              <a:t>За выдающую инновацию, отвечающую современным и будущим энергетическим вызовам»</a:t>
            </a:r>
            <a:endParaRPr lang="ru-RU" sz="3600" dirty="0"/>
          </a:p>
        </p:txBody>
      </p:sp>
      <p:pic>
        <p:nvPicPr>
          <p:cNvPr id="150530" name="Picture 2" descr="P:\Фотографии\Награда США + Кен\Novas Award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84784"/>
            <a:ext cx="6984776" cy="46543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79712" y="6309320"/>
            <a:ext cx="563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Хьюстонский</a:t>
            </a:r>
            <a:r>
              <a:rPr lang="ru-RU" dirty="0" smtClean="0"/>
              <a:t> Технологический Центр, 19.11.2013 г.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78706"/>
            <a:ext cx="4648530" cy="30381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859300"/>
            <a:ext cx="4680520" cy="30590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0944" y="678706"/>
            <a:ext cx="2520280" cy="15121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0944" y="2248592"/>
            <a:ext cx="2520280" cy="15121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91752" y="1340768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до ПИВ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56711" y="2699047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ПИВ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236296" y="764704"/>
            <a:ext cx="64807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236296" y="2348880"/>
            <a:ext cx="64807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4676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61925" y="151805"/>
            <a:ext cx="8154491" cy="75691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defTabSz="457200"/>
            <a:r>
              <a:rPr lang="ru-RU" altLang="ru-RU" sz="2400" b="1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Применение ПИВ в КНР, уезд Пиндиншань</a:t>
            </a:r>
          </a:p>
        </p:txBody>
      </p:sp>
      <p:grpSp>
        <p:nvGrpSpPr>
          <p:cNvPr id="2" name="Группа 16"/>
          <p:cNvGrpSpPr/>
          <p:nvPr/>
        </p:nvGrpSpPr>
        <p:grpSpPr>
          <a:xfrm>
            <a:off x="553605" y="1340768"/>
            <a:ext cx="6144345" cy="4062462"/>
            <a:chOff x="1355811" y="1340768"/>
            <a:chExt cx="6144345" cy="4062462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811" y="1340768"/>
              <a:ext cx="6144345" cy="406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Овал 6"/>
            <p:cNvSpPr/>
            <p:nvPr/>
          </p:nvSpPr>
          <p:spPr>
            <a:xfrm>
              <a:off x="3755046" y="1618968"/>
              <a:ext cx="35541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4519656" y="3203144"/>
              <a:ext cx="355410" cy="36004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67544" y="573325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Применение ПИВ происходило в скважинах, пробуренных в пласте проницаемостью 0,014 </a:t>
            </a:r>
            <a:r>
              <a:rPr lang="ru-RU" sz="1200" b="1" dirty="0" err="1" smtClean="0"/>
              <a:t>мД</a:t>
            </a:r>
            <a:r>
              <a:rPr lang="ru-RU" sz="1200" b="1" dirty="0" smtClean="0"/>
              <a:t>, при аномально низком пластовом давлении 3,5 МПа, при глубине пласта 811 -816 метров. Скважина </a:t>
            </a:r>
            <a:r>
              <a:rPr lang="en-US" sz="1200" b="1" dirty="0" smtClean="0"/>
              <a:t>PS 03 </a:t>
            </a:r>
            <a:r>
              <a:rPr lang="ru-RU" sz="1200" b="1" dirty="0" smtClean="0"/>
              <a:t> расположена на расстоянии 200 метров от центральной скважины Р</a:t>
            </a:r>
            <a:r>
              <a:rPr lang="en-US" sz="1200" b="1" dirty="0" smtClean="0"/>
              <a:t>S 01</a:t>
            </a:r>
            <a:r>
              <a:rPr lang="ru-RU" sz="1200" b="1" dirty="0" smtClean="0"/>
              <a:t>, с источником ПИВ. </a:t>
            </a:r>
            <a:r>
              <a:rPr lang="ru-RU" sz="1200" b="1" dirty="0" err="1" smtClean="0"/>
              <a:t>Газонасыщенность</a:t>
            </a:r>
            <a:r>
              <a:rPr lang="ru-RU" sz="1200" b="1" dirty="0" smtClean="0"/>
              <a:t> всего 3,62 м3/т.</a:t>
            </a:r>
          </a:p>
        </p:txBody>
      </p:sp>
      <p:sp>
        <p:nvSpPr>
          <p:cNvPr id="15" name="Выноска 1 14"/>
          <p:cNvSpPr/>
          <p:nvPr/>
        </p:nvSpPr>
        <p:spPr>
          <a:xfrm>
            <a:off x="6372200" y="2564904"/>
            <a:ext cx="2627784" cy="612648"/>
          </a:xfrm>
          <a:prstGeom prst="borderCallout1">
            <a:avLst>
              <a:gd name="adj1" fmla="val 54057"/>
              <a:gd name="adj2" fmla="val -1598"/>
              <a:gd name="adj3" fmla="val 131759"/>
              <a:gd name="adj4" fmla="val -902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Расположение источника ПИВ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Выноска 1 17"/>
          <p:cNvSpPr/>
          <p:nvPr/>
        </p:nvSpPr>
        <p:spPr>
          <a:xfrm>
            <a:off x="5004048" y="980728"/>
            <a:ext cx="4032448" cy="648072"/>
          </a:xfrm>
          <a:prstGeom prst="borderCallout1">
            <a:avLst>
              <a:gd name="adj1" fmla="val 46059"/>
              <a:gd name="adj2" fmla="val -1993"/>
              <a:gd name="adj3" fmla="val 112500"/>
              <a:gd name="adj4" fmla="val -419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</a:rPr>
              <a:t>Камера фиксирующая сжимающие и разжимающие напряжения при ПИВ</a:t>
            </a:r>
            <a:endParaRPr lang="ru-RU" sz="1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168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Наблюдение за воздействием</a:t>
            </a:r>
            <a:endParaRPr lang="ru-RU" dirty="0"/>
          </a:p>
        </p:txBody>
      </p:sp>
      <p:pic>
        <p:nvPicPr>
          <p:cNvPr id="4" name="6707227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09600" y="2206625"/>
            <a:ext cx="6348413" cy="3789363"/>
          </a:xfrm>
        </p:spPr>
      </p:pic>
    </p:spTree>
    <p:extLst>
      <p:ext uri="{BB962C8B-B14F-4D97-AF65-F5344CB8AC3E}">
        <p14:creationId xmlns:p14="http://schemas.microsoft.com/office/powerpoint/2010/main" xmlns="" val="106030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504" y="293940"/>
            <a:ext cx="8823848" cy="457200"/>
          </a:xfrm>
        </p:spPr>
        <p:txBody>
          <a:bodyPr>
            <a:normAutofit fontScale="90000"/>
          </a:bodyPr>
          <a:lstStyle/>
          <a:p>
            <a:r>
              <a:rPr lang="ru-RU" dirty="0"/>
              <a:t>Работы в провинции </a:t>
            </a:r>
            <a:r>
              <a:rPr lang="ru-RU" dirty="0" err="1"/>
              <a:t>Шаньси</a:t>
            </a:r>
            <a:r>
              <a:rPr lang="ru-RU" dirty="0"/>
              <a:t>, горно-добывающий район </a:t>
            </a:r>
            <a:r>
              <a:rPr lang="ru-RU" dirty="0" err="1"/>
              <a:t>Чжэнчжуан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9650" y="1257301"/>
            <a:ext cx="3951703" cy="30271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450852" y="3376352"/>
            <a:ext cx="2001351" cy="1422153"/>
          </a:xfrm>
          <a:prstGeom prst="rect">
            <a:avLst/>
          </a:prstGeom>
        </p:spPr>
      </p:pic>
      <p:sp>
        <p:nvSpPr>
          <p:cNvPr id="8" name="Стрелка вниз 7"/>
          <p:cNvSpPr/>
          <p:nvPr/>
        </p:nvSpPr>
        <p:spPr>
          <a:xfrm rot="4600107">
            <a:off x="4763815" y="2969131"/>
            <a:ext cx="97082" cy="7926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Овал 8"/>
          <p:cNvSpPr/>
          <p:nvPr/>
        </p:nvSpPr>
        <p:spPr>
          <a:xfrm>
            <a:off x="3230101" y="3931853"/>
            <a:ext cx="501650" cy="3111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Овал 9"/>
          <p:cNvSpPr/>
          <p:nvPr/>
        </p:nvSpPr>
        <p:spPr>
          <a:xfrm>
            <a:off x="3741133" y="4096953"/>
            <a:ext cx="501650" cy="2921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2197" y="1615319"/>
            <a:ext cx="2118343" cy="1533142"/>
          </a:xfrm>
          <a:prstGeom prst="rect">
            <a:avLst/>
          </a:prstGeom>
        </p:spPr>
      </p:pic>
      <p:sp>
        <p:nvSpPr>
          <p:cNvPr id="13" name="Стрелка вниз 12"/>
          <p:cNvSpPr/>
          <p:nvPr/>
        </p:nvSpPr>
        <p:spPr>
          <a:xfrm rot="4600107">
            <a:off x="4937029" y="1442536"/>
            <a:ext cx="85244" cy="8147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" name="Овал 13"/>
          <p:cNvSpPr/>
          <p:nvPr/>
        </p:nvSpPr>
        <p:spPr>
          <a:xfrm>
            <a:off x="3481045" y="1976782"/>
            <a:ext cx="396359" cy="2215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" name="Овал 14"/>
          <p:cNvSpPr/>
          <p:nvPr/>
        </p:nvSpPr>
        <p:spPr>
          <a:xfrm>
            <a:off x="3124261" y="1903922"/>
            <a:ext cx="396359" cy="2215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Овал 15"/>
          <p:cNvSpPr/>
          <p:nvPr/>
        </p:nvSpPr>
        <p:spPr>
          <a:xfrm>
            <a:off x="3793779" y="1992255"/>
            <a:ext cx="396359" cy="22154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2207" y="2103030"/>
            <a:ext cx="2066964" cy="382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574337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219" y="229193"/>
            <a:ext cx="8856984" cy="482600"/>
          </a:xfrm>
        </p:spPr>
        <p:txBody>
          <a:bodyPr>
            <a:normAutofit fontScale="90000"/>
          </a:bodyPr>
          <a:lstStyle/>
          <a:p>
            <a:r>
              <a:rPr lang="ru-RU" dirty="0"/>
              <a:t>Работы в провинции </a:t>
            </a:r>
            <a:r>
              <a:rPr lang="ru-RU" dirty="0" err="1"/>
              <a:t>Шаньси</a:t>
            </a:r>
            <a:r>
              <a:rPr lang="ru-RU" dirty="0"/>
              <a:t>, горно-добывающий район </a:t>
            </a:r>
            <a:r>
              <a:rPr lang="ru-RU" dirty="0" err="1"/>
              <a:t>Чжэнчжуан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050" y="1944174"/>
            <a:ext cx="3263900" cy="333334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495425" y="3284358"/>
            <a:ext cx="819150" cy="654050"/>
          </a:xfrm>
          <a:prstGeom prst="ellipse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5949" y="2153318"/>
            <a:ext cx="416560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947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229600" cy="778098"/>
          </a:xfrm>
        </p:spPr>
        <p:txBody>
          <a:bodyPr/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pic>
        <p:nvPicPr>
          <p:cNvPr id="5" name="1AC40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1" y="690123"/>
            <a:ext cx="4495579" cy="2666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032" y="1916832"/>
            <a:ext cx="923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 ПИВ</a:t>
            </a:r>
            <a:endParaRPr lang="ru-RU" dirty="0"/>
          </a:p>
        </p:txBody>
      </p:sp>
      <p:pic>
        <p:nvPicPr>
          <p:cNvPr id="7" name="ADCB35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144510" y="3501008"/>
            <a:ext cx="4985898" cy="29577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25096" y="5051884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 ПИВ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204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06090"/>
          </a:xfrm>
        </p:spPr>
        <p:txBody>
          <a:bodyPr>
            <a:normAutofit/>
          </a:bodyPr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pic>
        <p:nvPicPr>
          <p:cNvPr id="4" name="59CB7AE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06413" y="1557338"/>
            <a:ext cx="3960812" cy="2349500"/>
          </a:xfrm>
        </p:spPr>
      </p:pic>
      <p:sp>
        <p:nvSpPr>
          <p:cNvPr id="5" name="TextBox 4"/>
          <p:cNvSpPr txBox="1"/>
          <p:nvPr/>
        </p:nvSpPr>
        <p:spPr>
          <a:xfrm>
            <a:off x="1920350" y="1005091"/>
            <a:ext cx="923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 ПИВ</a:t>
            </a:r>
            <a:endParaRPr lang="ru-RU" dirty="0"/>
          </a:p>
        </p:txBody>
      </p:sp>
      <p:pic>
        <p:nvPicPr>
          <p:cNvPr id="7" name="C2089F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06174" y="4221088"/>
            <a:ext cx="4017236" cy="24017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82344" y="5421985"/>
            <a:ext cx="172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процессе ПИВ</a:t>
            </a:r>
            <a:endParaRPr lang="ru-RU" dirty="0"/>
          </a:p>
        </p:txBody>
      </p:sp>
      <p:pic>
        <p:nvPicPr>
          <p:cNvPr id="9" name="41C28F6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5004048" y="1562822"/>
            <a:ext cx="3942104" cy="23568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13371" y="984509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после ПИВ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8619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204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650287"/>
            <a:ext cx="4752528" cy="31061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501008"/>
            <a:ext cx="4654699" cy="304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6253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156" y="306526"/>
            <a:ext cx="5144218" cy="17814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687793" y="421746"/>
            <a:ext cx="3163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2013 год</a:t>
            </a:r>
          </a:p>
        </p:txBody>
      </p:sp>
      <p:sp>
        <p:nvSpPr>
          <p:cNvPr id="11" name="Стрелка: вправо 10"/>
          <p:cNvSpPr/>
          <p:nvPr/>
        </p:nvSpPr>
        <p:spPr>
          <a:xfrm rot="10800000">
            <a:off x="5485786" y="712606"/>
            <a:ext cx="73380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233057" y="3915552"/>
            <a:ext cx="3163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2016 год</a:t>
            </a:r>
          </a:p>
        </p:txBody>
      </p:sp>
      <p:sp>
        <p:nvSpPr>
          <p:cNvPr id="14" name="Стрелка: вправо 13"/>
          <p:cNvSpPr/>
          <p:nvPr/>
        </p:nvSpPr>
        <p:spPr>
          <a:xfrm>
            <a:off x="2485732" y="4134901"/>
            <a:ext cx="73380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156" y="2203170"/>
            <a:ext cx="2899066" cy="174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9580" y="4785479"/>
            <a:ext cx="2000774" cy="184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531217" y="5431236"/>
            <a:ext cx="766409" cy="4571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233235" y="4740656"/>
            <a:ext cx="3624767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Компания </a:t>
            </a:r>
            <a:r>
              <a:rPr lang="en-US" sz="1100" dirty="0"/>
              <a:t>NOVAS ENERGY </a:t>
            </a:r>
            <a:r>
              <a:rPr lang="ru-RU" sz="1100" dirty="0"/>
              <a:t>стала финалистом конкурса </a:t>
            </a:r>
            <a:r>
              <a:rPr lang="en-US" sz="1100" dirty="0"/>
              <a:t>World Oil Awards </a:t>
            </a:r>
            <a:r>
              <a:rPr lang="ru-RU" sz="1100" dirty="0"/>
              <a:t>в номинации «Лучшая технология повышения </a:t>
            </a:r>
            <a:r>
              <a:rPr lang="ru-RU" sz="1100" dirty="0" err="1"/>
              <a:t>нефтеотдачи</a:t>
            </a:r>
            <a:r>
              <a:rPr lang="ru-RU" sz="1100" dirty="0"/>
              <a:t> пластов». 15-й конкурс </a:t>
            </a:r>
            <a:r>
              <a:rPr lang="en-US" sz="1100" dirty="0"/>
              <a:t>World Oil  "Rising to the Challenge: Innovative Technologies" - «</a:t>
            </a:r>
            <a:r>
              <a:rPr lang="ru-RU" sz="1100" dirty="0"/>
              <a:t>Растущие вызовы: Инновационные технологии» ежегодно проводится журналом </a:t>
            </a:r>
            <a:r>
              <a:rPr lang="en-US" sz="1100" dirty="0"/>
              <a:t>World</a:t>
            </a:r>
            <a:r>
              <a:rPr lang="ru-RU" sz="1100" dirty="0"/>
              <a:t> </a:t>
            </a:r>
            <a:r>
              <a:rPr lang="en-US" sz="1100" dirty="0"/>
              <a:t>Oil </a:t>
            </a:r>
            <a:r>
              <a:rPr lang="ru-RU" sz="1100" dirty="0"/>
              <a:t>в Хьюстоне. Помимо </a:t>
            </a:r>
            <a:r>
              <a:rPr lang="en-US" sz="1100" dirty="0"/>
              <a:t>NOVAS ENERGY</a:t>
            </a:r>
            <a:r>
              <a:rPr lang="ru-RU" sz="1100" dirty="0"/>
              <a:t>,</a:t>
            </a:r>
            <a:r>
              <a:rPr lang="en-US" sz="1100" dirty="0"/>
              <a:t> </a:t>
            </a:r>
            <a:r>
              <a:rPr lang="ru-RU" sz="1100" dirty="0"/>
              <a:t>в финал конкурса также вышли </a:t>
            </a:r>
            <a:r>
              <a:rPr lang="en-US" sz="1100" dirty="0"/>
              <a:t>Saudi Aramco </a:t>
            </a:r>
            <a:r>
              <a:rPr lang="ru-RU" sz="1100" dirty="0"/>
              <a:t>и </a:t>
            </a:r>
            <a:r>
              <a:rPr lang="en-US" sz="1100" dirty="0"/>
              <a:t>Baker Hughes Incorporated.</a:t>
            </a:r>
            <a:r>
              <a:rPr lang="ru-RU" sz="1100" dirty="0"/>
              <a:t> Читатели </a:t>
            </a:r>
            <a:r>
              <a:rPr lang="ru-RU" sz="1100" dirty="0" err="1"/>
              <a:t>World</a:t>
            </a:r>
            <a:r>
              <a:rPr lang="ru-RU" sz="1100" dirty="0"/>
              <a:t> </a:t>
            </a:r>
            <a:r>
              <a:rPr lang="ru-RU" sz="1100" dirty="0" err="1"/>
              <a:t>Oil</a:t>
            </a:r>
            <a:r>
              <a:rPr lang="ru-RU" sz="1100" dirty="0"/>
              <a:t>  во всем мире - это квалифицированные инженеры по добыче, профессиональные управленцы и специалисты по эксплуатации.  На протяжении 15 лет </a:t>
            </a:r>
            <a:r>
              <a:rPr lang="ru-RU" sz="1100" dirty="0" err="1"/>
              <a:t>World</a:t>
            </a:r>
            <a:r>
              <a:rPr lang="ru-RU" sz="1100" dirty="0"/>
              <a:t> </a:t>
            </a:r>
            <a:r>
              <a:rPr lang="ru-RU" sz="1100" dirty="0" err="1"/>
              <a:t>Oil</a:t>
            </a:r>
            <a:r>
              <a:rPr lang="ru-RU" sz="1100" dirty="0"/>
              <a:t> отмечает ведущих новаторов и инновации энергетики в сегменте </a:t>
            </a:r>
            <a:r>
              <a:rPr lang="ru-RU" sz="1100" dirty="0" err="1"/>
              <a:t>upstream</a:t>
            </a:r>
            <a:r>
              <a:rPr lang="ru-RU" sz="1100" dirty="0"/>
              <a:t>. Победители будут объявлены в четверг, 13 октября в отеле </a:t>
            </a:r>
            <a:r>
              <a:rPr lang="ru-RU" sz="1100" dirty="0" err="1"/>
              <a:t>The</a:t>
            </a:r>
            <a:r>
              <a:rPr lang="ru-RU" sz="1100" dirty="0"/>
              <a:t> </a:t>
            </a:r>
            <a:r>
              <a:rPr lang="ru-RU" sz="1100" dirty="0" err="1"/>
              <a:t>Houstonian</a:t>
            </a:r>
            <a:r>
              <a:rPr lang="ru-RU" sz="1100" dirty="0"/>
              <a:t> </a:t>
            </a:r>
            <a:r>
              <a:rPr lang="ru-RU" sz="1100" dirty="0" err="1"/>
              <a:t>Hotel</a:t>
            </a:r>
            <a:r>
              <a:rPr lang="ru-RU" sz="1100" dirty="0"/>
              <a:t>, Хьюстон, Техас, США.  </a:t>
            </a:r>
          </a:p>
        </p:txBody>
      </p:sp>
      <p:grpSp>
        <p:nvGrpSpPr>
          <p:cNvPr id="2" name="Группа 22"/>
          <p:cNvGrpSpPr/>
          <p:nvPr/>
        </p:nvGrpSpPr>
        <p:grpSpPr>
          <a:xfrm>
            <a:off x="3328176" y="2139471"/>
            <a:ext cx="7262330" cy="4491809"/>
            <a:chOff x="4689660" y="2139470"/>
            <a:chExt cx="9354324" cy="4491809"/>
          </a:xfrm>
        </p:grpSpPr>
        <p:grpSp>
          <p:nvGrpSpPr>
            <p:cNvPr id="3" name="Группа 11"/>
            <p:cNvGrpSpPr/>
            <p:nvPr/>
          </p:nvGrpSpPr>
          <p:grpSpPr>
            <a:xfrm>
              <a:off x="4689660" y="2218772"/>
              <a:ext cx="7172372" cy="4412507"/>
              <a:chOff x="3803513" y="3280011"/>
              <a:chExt cx="7813420" cy="3913060"/>
            </a:xfrm>
          </p:grpSpPr>
          <p:grpSp>
            <p:nvGrpSpPr>
              <p:cNvPr id="4" name="Группа 8"/>
              <p:cNvGrpSpPr/>
              <p:nvPr/>
            </p:nvGrpSpPr>
            <p:grpSpPr>
              <a:xfrm>
                <a:off x="3803513" y="3280011"/>
                <a:ext cx="7733333" cy="2142857"/>
                <a:chOff x="1273948" y="2698120"/>
                <a:chExt cx="7733333" cy="2142857"/>
              </a:xfrm>
            </p:grpSpPr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3948" y="2698120"/>
                  <a:ext cx="7733333" cy="2142857"/>
                </a:xfrm>
                <a:prstGeom prst="rect">
                  <a:avLst/>
                </a:prstGeom>
              </p:spPr>
            </p:pic>
            <p:pic>
              <p:nvPicPr>
                <p:cNvPr id="5" name="Рисунок 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85064" y="3444654"/>
                  <a:ext cx="3657898" cy="994019"/>
                </a:xfrm>
                <a:prstGeom prst="rect">
                  <a:avLst/>
                </a:prstGeom>
              </p:spPr>
            </p:pic>
          </p:grp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583351" y="5422868"/>
                <a:ext cx="4033582" cy="1770203"/>
              </a:xfrm>
              <a:prstGeom prst="rect">
                <a:avLst/>
              </a:prstGeom>
            </p:spPr>
          </p:pic>
        </p:grpSp>
        <p:sp>
          <p:nvSpPr>
            <p:cNvPr id="22" name="Прямоугольник 21"/>
            <p:cNvSpPr/>
            <p:nvPr/>
          </p:nvSpPr>
          <p:spPr>
            <a:xfrm>
              <a:off x="6526255" y="2139470"/>
              <a:ext cx="75177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schemeClr val="accent1"/>
                  </a:solidFill>
                </a:rPr>
                <a:t>http://www.worldoil.com/events/wo-awards/finalists</a:t>
              </a: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7531217" y="5431236"/>
            <a:ext cx="71096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523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1187624" y="908720"/>
            <a:ext cx="6869113" cy="3407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marL="309563" indent="-309563" algn="just" hangingPunct="0">
              <a:buFont typeface="Arial" charset="0"/>
              <a:buAutoNum type="arabicPeriod"/>
            </a:pPr>
            <a:r>
              <a:rPr lang="ru-RU" b="1" dirty="0" smtClean="0">
                <a:solidFill>
                  <a:schemeClr val="tx1"/>
                </a:solidFill>
              </a:rPr>
              <a:t>Природный многослойный нелинейный модуль объемной упругости, содержащий неравновесную диссипативную динамическую систему, вид и свойства которой определяется самой системой, склонной к </a:t>
            </a:r>
            <a:r>
              <a:rPr lang="ru-RU" b="1" dirty="0" err="1" smtClean="0">
                <a:solidFill>
                  <a:schemeClr val="tx1"/>
                </a:solidFill>
              </a:rPr>
              <a:t>самомодуляции</a:t>
            </a:r>
            <a:r>
              <a:rPr lang="ru-RU" b="1" dirty="0" smtClean="0">
                <a:solidFill>
                  <a:schemeClr val="tx1"/>
                </a:solidFill>
              </a:rPr>
              <a:t>. Любая динамическая система вне зависимости, имеет ли она естественное или искусственное происхождение характеризуется </a:t>
            </a:r>
            <a:r>
              <a:rPr lang="ru-RU" b="1" dirty="0" smtClean="0">
                <a:solidFill>
                  <a:schemeClr val="tx1"/>
                </a:solidFill>
              </a:rPr>
              <a:t>стационарной круговой частотой свободных колебаний земли, зависящей от начальных условий возмущения и </a:t>
            </a:r>
            <a:r>
              <a:rPr lang="ru-RU" b="1" dirty="0" smtClean="0">
                <a:solidFill>
                  <a:schemeClr val="tx1"/>
                </a:solidFill>
              </a:rPr>
              <a:t>в этом случае имеет </a:t>
            </a:r>
            <a:r>
              <a:rPr lang="ru-RU" b="1" dirty="0" smtClean="0">
                <a:solidFill>
                  <a:schemeClr val="tx1"/>
                </a:solidFill>
              </a:rPr>
              <a:t>возвратную силу, отнесенную к единице массы, равную силе возмущения</a:t>
            </a:r>
            <a:endParaRPr lang="ru-RU" b="1" dirty="0">
              <a:solidFill>
                <a:schemeClr val="tx1"/>
              </a:solidFill>
            </a:endParaRPr>
          </a:p>
          <a:p>
            <a:pPr marL="309563" indent="-309563" algn="just" hangingPunct="0">
              <a:buFont typeface="Arial" charset="0"/>
              <a:buAutoNum type="arabicPeriod"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5363" name="Рисунок 5" descr="Залегание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212976"/>
            <a:ext cx="5962650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1"/>
          <p:cNvSpPr txBox="1">
            <a:spLocks noChangeArrowheads="1"/>
          </p:cNvSpPr>
          <p:nvPr/>
        </p:nvSpPr>
        <p:spPr bwMode="auto">
          <a:xfrm>
            <a:off x="131763" y="115888"/>
            <a:ext cx="9655175" cy="39138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2800" tIns="41400" rIns="82800" bIns="414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dirty="0" smtClean="0">
                <a:solidFill>
                  <a:srgbClr val="6D6E70"/>
                </a:solidFill>
                <a:latin typeface="Tahoma" pitchFamily="34" charset="0"/>
              </a:rPr>
              <a:t>                       ПРОДУКТИВНАЯ ЗАЛЕЖЬ</a:t>
            </a:r>
            <a:endParaRPr lang="ru-RU" sz="2400" b="1" dirty="0">
              <a:solidFill>
                <a:srgbClr val="6D6E70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052736"/>
            <a:ext cx="640910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21"/>
          <p:cNvSpPr txBox="1">
            <a:spLocks noChangeArrowheads="1"/>
          </p:cNvSpPr>
          <p:nvPr/>
        </p:nvSpPr>
        <p:spPr bwMode="auto">
          <a:xfrm>
            <a:off x="0" y="-315416"/>
            <a:ext cx="9144000" cy="119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945" tIns="41473" rIns="82945" bIns="41473">
            <a:spAutoFit/>
          </a:bodyPr>
          <a:lstStyle>
            <a:lvl1pPr defTabSz="407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07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07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07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079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buClr>
                <a:srgbClr val="000000"/>
              </a:buClr>
              <a:buSzPct val="45000"/>
              <a:buFont typeface="Wingdings" charset="0"/>
              <a:buNone/>
            </a:pPr>
            <a:endParaRPr lang="ru-RU" dirty="0" smtClean="0">
              <a:solidFill>
                <a:srgbClr val="000000"/>
              </a:solidFill>
            </a:endParaRPr>
          </a:p>
          <a:p>
            <a:pPr algn="ctr" eaLnBrk="1">
              <a:buClr>
                <a:srgbClr val="000000"/>
              </a:buClr>
              <a:buSzPct val="45000"/>
              <a:buFont typeface="Wingdings" charset="0"/>
              <a:buNone/>
            </a:pPr>
            <a:r>
              <a:rPr lang="ru-RU" dirty="0" smtClean="0">
                <a:solidFill>
                  <a:srgbClr val="000000"/>
                </a:solidFill>
              </a:rPr>
              <a:t>Идеальный, нелинейный источник направленных </a:t>
            </a:r>
            <a:r>
              <a:rPr lang="ru-RU" smtClean="0">
                <a:solidFill>
                  <a:srgbClr val="000000"/>
                </a:solidFill>
              </a:rPr>
              <a:t>широкополосных управляемых </a:t>
            </a:r>
            <a:r>
              <a:rPr lang="ru-RU" dirty="0" smtClean="0">
                <a:solidFill>
                  <a:srgbClr val="000000"/>
                </a:solidFill>
              </a:rPr>
              <a:t>периодических колебаний</a:t>
            </a:r>
            <a:endParaRPr lang="ru-RU" dirty="0">
              <a:solidFill>
                <a:srgbClr val="000000"/>
              </a:solidFill>
            </a:endParaRPr>
          </a:p>
        </p:txBody>
      </p:sp>
      <p:cxnSp>
        <p:nvCxnSpPr>
          <p:cNvPr id="10" name="Прямая соединительная линия 83"/>
          <p:cNvCxnSpPr>
            <a:cxnSpLocks noChangeShapeType="1"/>
          </p:cNvCxnSpPr>
          <p:nvPr/>
        </p:nvCxnSpPr>
        <p:spPr bwMode="auto">
          <a:xfrm flipH="1">
            <a:off x="611560" y="1412776"/>
            <a:ext cx="956817" cy="4167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6630" name="TextBox 10"/>
          <p:cNvSpPr txBox="1">
            <a:spLocks noChangeArrowheads="1"/>
          </p:cNvSpPr>
          <p:nvPr/>
        </p:nvSpPr>
        <p:spPr bwMode="auto">
          <a:xfrm>
            <a:off x="5436096" y="548680"/>
            <a:ext cx="259228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000" dirty="0">
              <a:solidFill>
                <a:srgbClr val="000000"/>
              </a:solidFill>
              <a:latin typeface="Tahoma" charset="0"/>
              <a:cs typeface="Tahoma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ru-RU" sz="1000" dirty="0" smtClean="0">
                <a:solidFill>
                  <a:srgbClr val="000000"/>
                </a:solidFill>
                <a:latin typeface="Tahoma" charset="0"/>
                <a:cs typeface="Tahoma" charset="0"/>
              </a:rPr>
              <a:t>Комплект оборудования</a:t>
            </a:r>
            <a:endParaRPr lang="ru-RU" sz="1050" dirty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cxnSp>
        <p:nvCxnSpPr>
          <p:cNvPr id="13" name="Прямая соединительная линия 108"/>
          <p:cNvCxnSpPr>
            <a:cxnSpLocks noChangeShapeType="1"/>
          </p:cNvCxnSpPr>
          <p:nvPr/>
        </p:nvCxnSpPr>
        <p:spPr bwMode="auto">
          <a:xfrm flipH="1" flipV="1">
            <a:off x="1763688" y="3356992"/>
            <a:ext cx="216024" cy="1368152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6633" name="Овал 24"/>
          <p:cNvSpPr>
            <a:spLocks noChangeArrowheads="1"/>
          </p:cNvSpPr>
          <p:nvPr/>
        </p:nvSpPr>
        <p:spPr bwMode="auto">
          <a:xfrm>
            <a:off x="1691680" y="4725144"/>
            <a:ext cx="720080" cy="720079"/>
          </a:xfrm>
          <a:prstGeom prst="ellipse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charset="0"/>
              <a:ea typeface="ＭＳ Ｐゴシック" charset="0"/>
              <a:cs typeface="+mn-cs"/>
            </a:endParaRPr>
          </a:p>
        </p:txBody>
      </p:sp>
      <p:cxnSp>
        <p:nvCxnSpPr>
          <p:cNvPr id="15" name="Прямая соединительная линия 82"/>
          <p:cNvCxnSpPr>
            <a:cxnSpLocks noChangeShapeType="1"/>
          </p:cNvCxnSpPr>
          <p:nvPr/>
        </p:nvCxnSpPr>
        <p:spPr bwMode="auto">
          <a:xfrm>
            <a:off x="7596336" y="1556792"/>
            <a:ext cx="288032" cy="1152128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6" name="Прямая соединительная линия 83"/>
          <p:cNvCxnSpPr>
            <a:cxnSpLocks noChangeShapeType="1"/>
          </p:cNvCxnSpPr>
          <p:nvPr/>
        </p:nvCxnSpPr>
        <p:spPr bwMode="auto">
          <a:xfrm flipH="1" flipV="1">
            <a:off x="6372200" y="2708920"/>
            <a:ext cx="1498576" cy="3299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6636" name="TextBox 16"/>
          <p:cNvSpPr txBox="1">
            <a:spLocks noChangeArrowheads="1"/>
          </p:cNvSpPr>
          <p:nvPr/>
        </p:nvSpPr>
        <p:spPr bwMode="auto">
          <a:xfrm>
            <a:off x="5796136" y="2204864"/>
            <a:ext cx="2065337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000" dirty="0">
              <a:solidFill>
                <a:srgbClr val="000000"/>
              </a:solidFill>
              <a:latin typeface="Tahoma" charset="0"/>
              <a:cs typeface="Tahoma" charset="0"/>
            </a:endParaRPr>
          </a:p>
          <a:p>
            <a:pPr algn="r" eaLnBrk="1" hangingPunct="1"/>
            <a:r>
              <a:rPr lang="ru-RU" altLang="zh-CN" sz="1000" dirty="0" smtClean="0">
                <a:solidFill>
                  <a:srgbClr val="000000"/>
                </a:solidFill>
                <a:latin typeface="Tahoma" charset="0"/>
              </a:rPr>
              <a:t>наконечник</a:t>
            </a:r>
            <a:r>
              <a:rPr lang="zh-CN" altLang="en-US" sz="1000" dirty="0" smtClean="0">
                <a:solidFill>
                  <a:srgbClr val="000000"/>
                </a:solidFill>
                <a:latin typeface="Tahoma" charset="0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Tahoma" charset="0"/>
              </a:rPr>
              <a:t> </a:t>
            </a:r>
            <a:endParaRPr lang="ru-RU" sz="1000" dirty="0">
              <a:solidFill>
                <a:srgbClr val="000000"/>
              </a:solidFill>
              <a:latin typeface="Tahoma" charset="0"/>
              <a:cs typeface="Tahoma" charset="0"/>
            </a:endParaRPr>
          </a:p>
          <a:p>
            <a:pPr lvl="1" algn="r" eaLnBrk="1" hangingPunct="1"/>
            <a:endParaRPr lang="ru-RU" sz="1800" dirty="0">
              <a:solidFill>
                <a:srgbClr val="000000"/>
              </a:solidFill>
              <a:latin typeface="Tahoma" charset="0"/>
              <a:cs typeface="+mn-cs"/>
            </a:endParaRPr>
          </a:p>
        </p:txBody>
      </p:sp>
      <p:sp>
        <p:nvSpPr>
          <p:cNvPr id="26637" name="Овал 73"/>
          <p:cNvSpPr>
            <a:spLocks noChangeArrowheads="1"/>
          </p:cNvSpPr>
          <p:nvPr/>
        </p:nvSpPr>
        <p:spPr bwMode="auto">
          <a:xfrm>
            <a:off x="6569075" y="3605213"/>
            <a:ext cx="1500188" cy="135731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6D6E70"/>
              </a:solidFill>
              <a:latin typeface="Calibri" charset="0"/>
              <a:ea typeface="ＭＳ Ｐゴシック" charset="0"/>
              <a:cs typeface="+mn-cs"/>
            </a:endParaRPr>
          </a:p>
        </p:txBody>
      </p:sp>
      <p:cxnSp>
        <p:nvCxnSpPr>
          <p:cNvPr id="34" name="Прямая соединительная линия 82"/>
          <p:cNvCxnSpPr>
            <a:cxnSpLocks noChangeShapeType="1"/>
          </p:cNvCxnSpPr>
          <p:nvPr/>
        </p:nvCxnSpPr>
        <p:spPr bwMode="auto">
          <a:xfrm flipH="1">
            <a:off x="3779912" y="980728"/>
            <a:ext cx="1656184" cy="108012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5" name="Прямая соединительная линия 82"/>
          <p:cNvCxnSpPr>
            <a:cxnSpLocks noChangeShapeType="1"/>
          </p:cNvCxnSpPr>
          <p:nvPr/>
        </p:nvCxnSpPr>
        <p:spPr bwMode="auto">
          <a:xfrm flipH="1">
            <a:off x="4788024" y="980728"/>
            <a:ext cx="648072" cy="1944216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36" name="Прямая соединительная линия 73"/>
          <p:cNvCxnSpPr>
            <a:cxnSpLocks noChangeShapeType="1"/>
          </p:cNvCxnSpPr>
          <p:nvPr/>
        </p:nvCxnSpPr>
        <p:spPr bwMode="auto">
          <a:xfrm flipH="1" flipV="1">
            <a:off x="1547665" y="1412777"/>
            <a:ext cx="1080119" cy="792087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6642" name="TextBox 37"/>
          <p:cNvSpPr txBox="1">
            <a:spLocks noChangeArrowheads="1"/>
          </p:cNvSpPr>
          <p:nvPr/>
        </p:nvSpPr>
        <p:spPr bwMode="auto">
          <a:xfrm>
            <a:off x="131886" y="692697"/>
            <a:ext cx="1775817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endParaRPr lang="en-US" sz="1000" dirty="0">
              <a:solidFill>
                <a:srgbClr val="000000"/>
              </a:solidFill>
              <a:latin typeface="Tahoma" charset="0"/>
              <a:cs typeface="Tahoma" charset="0"/>
            </a:endParaRPr>
          </a:p>
          <a:p>
            <a:pPr algn="r" eaLnBrk="1" hangingPunct="1"/>
            <a:r>
              <a:rPr lang="ru-RU" sz="1800" dirty="0" smtClean="0">
                <a:solidFill>
                  <a:srgbClr val="000000"/>
                </a:solidFill>
                <a:latin typeface="Tahoma" charset="0"/>
                <a:cs typeface="Tahoma" charset="0"/>
              </a:rPr>
              <a:t>Контрольный пульт</a:t>
            </a:r>
            <a:endParaRPr lang="ru-RU" sz="1000" dirty="0">
              <a:solidFill>
                <a:srgbClr val="000000"/>
              </a:solidFill>
              <a:latin typeface="Tahoma" charset="0"/>
              <a:cs typeface="Tahoma" charset="0"/>
            </a:endParaRPr>
          </a:p>
        </p:txBody>
      </p:sp>
      <p:cxnSp>
        <p:nvCxnSpPr>
          <p:cNvPr id="12" name="Прямая соединительная линия 107"/>
          <p:cNvCxnSpPr>
            <a:cxnSpLocks noChangeShapeType="1"/>
          </p:cNvCxnSpPr>
          <p:nvPr/>
        </p:nvCxnSpPr>
        <p:spPr bwMode="auto">
          <a:xfrm>
            <a:off x="1763688" y="3356992"/>
            <a:ext cx="936104" cy="0"/>
          </a:xfrm>
          <a:prstGeom prst="line">
            <a:avLst/>
          </a:prstGeom>
          <a:noFill/>
          <a:ln w="6350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6643" name="TextBox 38"/>
          <p:cNvSpPr txBox="1">
            <a:spLocks noChangeArrowheads="1"/>
          </p:cNvSpPr>
          <p:nvPr/>
        </p:nvSpPr>
        <p:spPr bwMode="auto">
          <a:xfrm>
            <a:off x="1475656" y="2924944"/>
            <a:ext cx="21764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000" dirty="0">
              <a:solidFill>
                <a:srgbClr val="000000"/>
              </a:solidFill>
              <a:latin typeface="Tahoma" charset="0"/>
              <a:cs typeface="Tahoma" charset="0"/>
            </a:endParaRPr>
          </a:p>
          <a:p>
            <a:pPr eaLnBrk="1" hangingPunct="1"/>
            <a:r>
              <a:rPr lang="ru-RU" sz="1000" dirty="0" smtClean="0">
                <a:solidFill>
                  <a:srgbClr val="000000"/>
                </a:solidFill>
                <a:latin typeface="Tahoma" charset="0"/>
                <a:cs typeface="Tahoma" charset="0"/>
              </a:rPr>
              <a:t>Плазменный излучатель</a:t>
            </a:r>
          </a:p>
        </p:txBody>
      </p:sp>
      <p:sp>
        <p:nvSpPr>
          <p:cNvPr id="26644" name="AutoShape 2" descr="https://mail.google.com/mail/?ui=2&amp;ik=3cc8755847&amp;view=att&amp;th=126c102fdfadd107&amp;attid=0.1&amp;disp=emb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26645" name="Rectangle 3"/>
          <p:cNvSpPr txBox="1">
            <a:spLocks noChangeArrowheads="1"/>
          </p:cNvSpPr>
          <p:nvPr/>
        </p:nvSpPr>
        <p:spPr bwMode="auto">
          <a:xfrm>
            <a:off x="5076468" y="4653136"/>
            <a:ext cx="3727208" cy="206084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90525" indent="-290513" eaLnBrk="0" hangingPunct="0"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34975" algn="l"/>
                <a:tab pos="884238" algn="l"/>
                <a:tab pos="1333500" algn="l"/>
                <a:tab pos="1782763" algn="l"/>
                <a:tab pos="2232025" algn="l"/>
                <a:tab pos="2681288" algn="l"/>
                <a:tab pos="3130550" algn="l"/>
                <a:tab pos="3579813" algn="l"/>
                <a:tab pos="4029075" algn="l"/>
                <a:tab pos="4478338" algn="l"/>
                <a:tab pos="4927600" algn="l"/>
                <a:tab pos="5376863" algn="l"/>
                <a:tab pos="5826125" algn="l"/>
                <a:tab pos="6275388" algn="l"/>
                <a:tab pos="6724650" algn="l"/>
                <a:tab pos="7173913" algn="l"/>
                <a:tab pos="7623175" algn="l"/>
                <a:tab pos="8072438" algn="l"/>
                <a:tab pos="8523288" algn="l"/>
                <a:tab pos="8970963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71462" indent="-171450">
              <a:buSzPct val="45000"/>
              <a:buFont typeface="Arial"/>
              <a:buChar char="•"/>
            </a:pP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Глубина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                     一   </a:t>
            </a:r>
            <a:r>
              <a:rPr lang="ru-RU" altLang="zh-CN" sz="1200" dirty="0">
                <a:solidFill>
                  <a:srgbClr val="FFFFFF"/>
                </a:solidFill>
                <a:latin typeface="Tahoma" charset="0"/>
              </a:rPr>
              <a:t>4</a:t>
            </a:r>
            <a:r>
              <a:rPr lang="en-US" altLang="zh-CN" sz="1200" dirty="0" smtClean="0">
                <a:solidFill>
                  <a:srgbClr val="FFFFFF"/>
                </a:solidFill>
                <a:latin typeface="Tahoma" charset="0"/>
              </a:rPr>
              <a:t>000</a:t>
            </a: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 м</a:t>
            </a:r>
            <a:endParaRPr lang="en-GB" sz="1200" dirty="0">
              <a:solidFill>
                <a:srgbClr val="FFFFFF"/>
              </a:solidFill>
              <a:latin typeface="Tahoma" charset="0"/>
            </a:endParaRPr>
          </a:p>
          <a:p>
            <a:pPr marL="271462" indent="-171450">
              <a:buSzPct val="45000"/>
              <a:buFont typeface="Arial"/>
              <a:buChar char="•"/>
            </a:pP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Температура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              一   </a:t>
            </a: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100 гр. С</a:t>
            </a:r>
            <a:endParaRPr lang="en-GB" sz="1200" dirty="0">
              <a:solidFill>
                <a:srgbClr val="FFFFFF"/>
              </a:solidFill>
              <a:latin typeface="Tahoma" charset="0"/>
            </a:endParaRPr>
          </a:p>
          <a:p>
            <a:pPr marL="271462" indent="-171450">
              <a:buSzPct val="45000"/>
              <a:buFont typeface="Arial"/>
              <a:buChar char="•"/>
            </a:pP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Энергоемкость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           一   </a:t>
            </a:r>
            <a:r>
              <a:rPr lang="en-US" altLang="zh-CN" sz="1200" dirty="0" smtClean="0">
                <a:solidFill>
                  <a:srgbClr val="FFFFFF"/>
                </a:solidFill>
                <a:latin typeface="Tahoma" charset="0"/>
              </a:rPr>
              <a:t>1</a:t>
            </a: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,5 КДж.  </a:t>
            </a:r>
          </a:p>
          <a:p>
            <a:pPr marL="271462" indent="-171450">
              <a:buSzPct val="45000"/>
              <a:buFont typeface="Arial"/>
              <a:buChar char="•"/>
            </a:pP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Диаметр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                   </a:t>
            </a: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 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 一   </a:t>
            </a:r>
            <a:r>
              <a:rPr lang="en-US" altLang="zh-CN" sz="1200" dirty="0" smtClean="0">
                <a:solidFill>
                  <a:srgbClr val="FFFFFF"/>
                </a:solidFill>
                <a:latin typeface="Tahoma" charset="0"/>
              </a:rPr>
              <a:t>102</a:t>
            </a: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 мм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 </a:t>
            </a:r>
            <a:endParaRPr lang="en-GB" sz="1200" dirty="0">
              <a:solidFill>
                <a:srgbClr val="FFFFFF"/>
              </a:solidFill>
              <a:latin typeface="Tahoma" charset="0"/>
            </a:endParaRPr>
          </a:p>
          <a:p>
            <a:pPr marL="271462" indent="-171450">
              <a:buSzPct val="45000"/>
              <a:buFont typeface="Arial"/>
              <a:buChar char="•"/>
            </a:pP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Длина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                     </a:t>
            </a: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    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一   </a:t>
            </a:r>
            <a:r>
              <a:rPr lang="en-US" altLang="zh-CN" sz="1200" dirty="0" smtClean="0">
                <a:solidFill>
                  <a:srgbClr val="FFFFFF"/>
                </a:solidFill>
                <a:latin typeface="Tahoma" charset="0"/>
              </a:rPr>
              <a:t>2</a:t>
            </a: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5</a:t>
            </a:r>
            <a:r>
              <a:rPr lang="en-US" altLang="zh-CN" sz="1200" dirty="0" smtClean="0">
                <a:solidFill>
                  <a:srgbClr val="FFFFFF"/>
                </a:solidFill>
                <a:latin typeface="Tahoma" charset="0"/>
              </a:rPr>
              <a:t>00</a:t>
            </a: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 мм.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 </a:t>
            </a:r>
            <a:endParaRPr lang="en-GB" sz="1200" dirty="0">
              <a:solidFill>
                <a:srgbClr val="FFFFFF"/>
              </a:solidFill>
              <a:latin typeface="Tahoma" charset="0"/>
            </a:endParaRPr>
          </a:p>
          <a:p>
            <a:pPr marL="271462" indent="-171450">
              <a:buSzPct val="45000"/>
              <a:buFont typeface="Arial"/>
              <a:buChar char="•"/>
            </a:pP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Источник питания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       一</a:t>
            </a: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   110/220 вольт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 </a:t>
            </a: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   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  </a:t>
            </a:r>
            <a:endParaRPr lang="en-GB" sz="1200" dirty="0">
              <a:solidFill>
                <a:srgbClr val="FFFFFF"/>
              </a:solidFill>
              <a:latin typeface="Tahoma" charset="0"/>
            </a:endParaRPr>
          </a:p>
          <a:p>
            <a:pPr marL="271462" indent="-171450">
              <a:buSzPct val="45000"/>
              <a:buFont typeface="Arial"/>
              <a:buChar char="•"/>
            </a:pP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Входная мощность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       一   </a:t>
            </a:r>
            <a:r>
              <a:rPr lang="en-US" altLang="zh-CN" sz="1200" dirty="0" smtClean="0">
                <a:solidFill>
                  <a:srgbClr val="FFFFFF"/>
                </a:solidFill>
                <a:latin typeface="Tahoma" charset="0"/>
              </a:rPr>
              <a:t>500</a:t>
            </a: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 Вт.</a:t>
            </a:r>
            <a:endParaRPr lang="en-GB" sz="1200" dirty="0" smtClean="0">
              <a:solidFill>
                <a:srgbClr val="FFFFFF"/>
              </a:solidFill>
              <a:latin typeface="Tahoma" charset="0"/>
            </a:endParaRPr>
          </a:p>
          <a:p>
            <a:pPr marL="271462" indent="-171450">
              <a:buSzPct val="45000"/>
              <a:buFont typeface="Arial"/>
              <a:buChar char="•"/>
            </a:pP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Выходная мощность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     一   </a:t>
            </a:r>
            <a:r>
              <a:rPr lang="en-US" altLang="zh-CN" sz="1200" dirty="0" smtClean="0">
                <a:solidFill>
                  <a:srgbClr val="FFFFFF"/>
                </a:solidFill>
                <a:latin typeface="Tahoma" charset="0"/>
              </a:rPr>
              <a:t>1</a:t>
            </a: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02 МВт.</a:t>
            </a:r>
            <a:endParaRPr lang="en-US" altLang="zh-CN" sz="1200" dirty="0" smtClean="0">
              <a:solidFill>
                <a:srgbClr val="FFFFFF"/>
              </a:solidFill>
              <a:latin typeface="Tahoma" charset="0"/>
            </a:endParaRPr>
          </a:p>
          <a:p>
            <a:pPr marL="271462" indent="-171450">
              <a:buSzPct val="45000"/>
              <a:buFont typeface="Arial"/>
              <a:buChar char="•"/>
            </a:pP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Импульс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                    </a:t>
            </a: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   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一   </a:t>
            </a:r>
            <a:r>
              <a:rPr lang="en-US" altLang="zh-CN" sz="1200" dirty="0" smtClean="0">
                <a:solidFill>
                  <a:srgbClr val="FFFFFF"/>
                </a:solidFill>
                <a:latin typeface="Tahoma" charset="0"/>
              </a:rPr>
              <a:t>55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 </a:t>
            </a: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 мкс.</a:t>
            </a:r>
            <a:endParaRPr lang="en-US" altLang="zh-CN" sz="1200" dirty="0" smtClean="0">
              <a:solidFill>
                <a:srgbClr val="FFFFFF"/>
              </a:solidFill>
              <a:latin typeface="Tahoma" charset="0"/>
            </a:endParaRPr>
          </a:p>
          <a:p>
            <a:pPr marL="271462" indent="-171450">
              <a:buSzPct val="45000"/>
              <a:buFont typeface="Arial"/>
              <a:buChar char="•"/>
            </a:pP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Давление импульса</a:t>
            </a:r>
            <a:r>
              <a:rPr lang="zh-CN" altLang="en-US" sz="1200" dirty="0" smtClean="0">
                <a:solidFill>
                  <a:srgbClr val="FFFFFF"/>
                </a:solidFill>
                <a:latin typeface="Tahoma" charset="0"/>
              </a:rPr>
              <a:t>       一   </a:t>
            </a:r>
            <a:r>
              <a:rPr lang="en-US" altLang="zh-CN" sz="1200" dirty="0" smtClean="0">
                <a:solidFill>
                  <a:srgbClr val="FFFFFF"/>
                </a:solidFill>
                <a:latin typeface="Tahoma" charset="0"/>
              </a:rPr>
              <a:t>10</a:t>
            </a:r>
            <a:r>
              <a:rPr lang="ru-RU" altLang="zh-CN" sz="1200" dirty="0" smtClean="0">
                <a:solidFill>
                  <a:srgbClr val="FFFFFF"/>
                </a:solidFill>
                <a:latin typeface="Tahoma" charset="0"/>
              </a:rPr>
              <a:t> т/см2</a:t>
            </a:r>
            <a:endParaRPr lang="en-GB" sz="1200" dirty="0">
              <a:solidFill>
                <a:srgbClr val="FFFFFF"/>
              </a:solidFill>
              <a:latin typeface="Tahoma" charset="0"/>
            </a:endParaRPr>
          </a:p>
        </p:txBody>
      </p:sp>
      <p:pic>
        <p:nvPicPr>
          <p:cNvPr id="2664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01008"/>
            <a:ext cx="182245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143000"/>
          </a:xfrm>
        </p:spPr>
        <p:txBody>
          <a:bodyPr/>
          <a:lstStyle/>
          <a:p>
            <a:r>
              <a:rPr lang="ru-RU" dirty="0" smtClean="0">
                <a:ea typeface="宋体" pitchFamily="2" charset="-122"/>
              </a:rPr>
              <a:t>Принципиальная схема воздействия</a:t>
            </a:r>
            <a:endParaRPr lang="ru-RU" sz="2400" b="0" dirty="0" smtClean="0"/>
          </a:p>
        </p:txBody>
      </p:sp>
      <p:sp>
        <p:nvSpPr>
          <p:cNvPr id="921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32320A-32F0-42E5-94BE-10CD23AE9AB3}" type="slidenum">
              <a:rPr lang="ru-RU"/>
              <a:pPr/>
              <a:t>8</a:t>
            </a:fld>
            <a:endParaRPr lang="ru-RU"/>
          </a:p>
        </p:txBody>
      </p:sp>
      <p:sp>
        <p:nvSpPr>
          <p:cNvPr id="9220" name="Прямоугольник 9"/>
          <p:cNvSpPr>
            <a:spLocks noChangeArrowheads="1"/>
          </p:cNvSpPr>
          <p:nvPr/>
        </p:nvSpPr>
        <p:spPr bwMode="auto">
          <a:xfrm>
            <a:off x="4644008" y="2770188"/>
            <a:ext cx="201622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zh-CN" dirty="0" smtClean="0">
                <a:ea typeface="宋体" pitchFamily="2" charset="-122"/>
              </a:rPr>
              <a:t>2 электрода замыкаются проводником</a:t>
            </a:r>
            <a:endParaRPr lang="en-US" altLang="zh-CN" dirty="0">
              <a:ea typeface="宋体" pitchFamily="2" charset="-122"/>
            </a:endParaRPr>
          </a:p>
          <a:p>
            <a:endParaRPr lang="en-US" altLang="zh-CN" dirty="0">
              <a:ea typeface="宋体" pitchFamily="2" charset="-122"/>
            </a:endParaRPr>
          </a:p>
          <a:p>
            <a:endParaRPr lang="ru-RU" dirty="0">
              <a:ea typeface="宋体" pitchFamily="2" charset="-122"/>
            </a:endParaRPr>
          </a:p>
        </p:txBody>
      </p:sp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8850" y="1412875"/>
            <a:ext cx="4048125" cy="1447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22" name="Прямоугольник 9"/>
          <p:cNvSpPr>
            <a:spLocks noChangeArrowheads="1"/>
          </p:cNvSpPr>
          <p:nvPr/>
        </p:nvSpPr>
        <p:spPr bwMode="auto">
          <a:xfrm>
            <a:off x="6732240" y="2780928"/>
            <a:ext cx="23397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zh-CN" dirty="0" smtClean="0">
                <a:ea typeface="宋体" pitchFamily="2" charset="-122"/>
              </a:rPr>
              <a:t>При взрыве образуется газ высокого давления</a:t>
            </a:r>
            <a:endParaRPr lang="en-US" altLang="zh-CN" dirty="0">
              <a:ea typeface="宋体" pitchFamily="2" charset="-122"/>
            </a:endParaRPr>
          </a:p>
        </p:txBody>
      </p:sp>
      <p:pic>
        <p:nvPicPr>
          <p:cNvPr id="9223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686175"/>
            <a:ext cx="4152900" cy="1600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24" name="Прямоугольник 9"/>
          <p:cNvSpPr>
            <a:spLocks noChangeArrowheads="1"/>
          </p:cNvSpPr>
          <p:nvPr/>
        </p:nvSpPr>
        <p:spPr bwMode="auto">
          <a:xfrm>
            <a:off x="4716016" y="5160963"/>
            <a:ext cx="208823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 smtClean="0">
                <a:ea typeface="宋体" pitchFamily="2" charset="-122"/>
              </a:rPr>
              <a:t>Формируется ударная волна, сжимая и растягивая среду</a:t>
            </a:r>
            <a:r>
              <a:rPr lang="ru-RU" dirty="0"/>
              <a:t>	</a:t>
            </a:r>
            <a:endParaRPr lang="en-US" dirty="0"/>
          </a:p>
          <a:p>
            <a:endParaRPr lang="en-US" altLang="zh-CN" dirty="0">
              <a:ea typeface="宋体" pitchFamily="2" charset="-122"/>
            </a:endParaRPr>
          </a:p>
        </p:txBody>
      </p:sp>
      <p:sp>
        <p:nvSpPr>
          <p:cNvPr id="9225" name="Прямоугольник 9"/>
          <p:cNvSpPr>
            <a:spLocks noChangeArrowheads="1"/>
          </p:cNvSpPr>
          <p:nvPr/>
        </p:nvSpPr>
        <p:spPr bwMode="auto">
          <a:xfrm>
            <a:off x="6924674" y="5173663"/>
            <a:ext cx="21118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zh-CN" dirty="0" smtClean="0">
                <a:ea typeface="宋体" pitchFamily="2" charset="-122"/>
              </a:rPr>
              <a:t>При растяжении среды </a:t>
            </a:r>
            <a:r>
              <a:rPr lang="ru-RU" altLang="zh-CN" dirty="0" err="1" smtClean="0">
                <a:ea typeface="宋体" pitchFamily="2" charset="-122"/>
              </a:rPr>
              <a:t>кольматант</a:t>
            </a:r>
            <a:r>
              <a:rPr lang="ru-RU" altLang="zh-CN" dirty="0" smtClean="0">
                <a:ea typeface="宋体" pitchFamily="2" charset="-122"/>
              </a:rPr>
              <a:t> падает в зумпф скважины</a:t>
            </a:r>
            <a:endParaRPr lang="en-US" altLang="zh-CN" dirty="0">
              <a:ea typeface="宋体" pitchFamily="2" charset="-122"/>
            </a:endParaRPr>
          </a:p>
        </p:txBody>
      </p:sp>
      <p:pic>
        <p:nvPicPr>
          <p:cNvPr id="922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980728"/>
            <a:ext cx="3657600" cy="3838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27" name="TextBox 12"/>
          <p:cNvSpPr txBox="1">
            <a:spLocks noChangeArrowheads="1"/>
          </p:cNvSpPr>
          <p:nvPr/>
        </p:nvSpPr>
        <p:spPr bwMode="auto">
          <a:xfrm>
            <a:off x="539552" y="2977207"/>
            <a:ext cx="15841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ea typeface="宋体" pitchFamily="2" charset="-122"/>
              </a:rPr>
              <a:t>пласт</a:t>
            </a:r>
            <a:endParaRPr lang="ru-RU" sz="1400" dirty="0"/>
          </a:p>
        </p:txBody>
      </p:sp>
      <p:sp>
        <p:nvSpPr>
          <p:cNvPr id="9228" name="TextBox 13"/>
          <p:cNvSpPr txBox="1">
            <a:spLocks noChangeArrowheads="1"/>
          </p:cNvSpPr>
          <p:nvPr/>
        </p:nvSpPr>
        <p:spPr bwMode="auto">
          <a:xfrm>
            <a:off x="827584" y="4077072"/>
            <a:ext cx="1152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a typeface="宋体" pitchFamily="2" charset="-122"/>
              </a:rPr>
              <a:t>порода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260649"/>
            <a:ext cx="7488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zh-CN" sz="2400" b="1" dirty="0" smtClean="0"/>
              <a:t>    Сравнение методов: </a:t>
            </a:r>
            <a:r>
              <a:rPr lang="ru-RU" altLang="zh-CN" sz="2400" b="1" dirty="0" err="1" smtClean="0"/>
              <a:t>гидроразрыв</a:t>
            </a:r>
            <a:r>
              <a:rPr lang="ru-RU" altLang="zh-CN" sz="2400" b="1" dirty="0" smtClean="0"/>
              <a:t> пласта ( ГРП) ;    	плазменно-импульсное воздействие ( ПИВ)</a:t>
            </a:r>
            <a:endParaRPr lang="en-US" altLang="zh-CN" sz="2400" b="1" dirty="0" smtClean="0"/>
          </a:p>
          <a:p>
            <a:endParaRPr lang="en-US" dirty="0" smtClean="0"/>
          </a:p>
          <a:p>
            <a:r>
              <a:rPr lang="en-US" altLang="zh-CN" b="1" dirty="0" smtClean="0"/>
              <a:t>1</a:t>
            </a:r>
            <a:r>
              <a:rPr lang="zh-CN" altLang="en-US" b="1" dirty="0" smtClean="0"/>
              <a:t>。</a:t>
            </a:r>
            <a:r>
              <a:rPr lang="ru-RU" altLang="zh-CN" b="1" dirty="0" smtClean="0"/>
              <a:t>ГРП</a:t>
            </a:r>
            <a:r>
              <a:rPr lang="zh-CN" altLang="en-US" b="1" dirty="0" smtClean="0"/>
              <a:t>                 </a:t>
            </a:r>
            <a:r>
              <a:rPr lang="ru-RU" altLang="zh-CN" b="1" dirty="0" smtClean="0"/>
              <a:t>					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2</a:t>
            </a:r>
            <a:r>
              <a:rPr lang="zh-CN" altLang="en-US" b="1" dirty="0" smtClean="0"/>
              <a:t>。</a:t>
            </a:r>
            <a:r>
              <a:rPr lang="ru-RU" altLang="zh-CN" b="1" dirty="0" smtClean="0"/>
              <a:t>ПИВ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6559" y="5103674"/>
            <a:ext cx="8064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1</a:t>
            </a:r>
            <a:r>
              <a:rPr lang="zh-CN" altLang="en-US" b="1" dirty="0" smtClean="0"/>
              <a:t>。</a:t>
            </a:r>
            <a:r>
              <a:rPr lang="ru-RU" altLang="zh-CN" b="1" dirty="0" smtClean="0"/>
              <a:t>Применение ПИВ после падения эффекта от ГРП позволяет значительно </a:t>
            </a:r>
            <a:r>
              <a:rPr lang="ru-RU" altLang="zh-CN" b="1" smtClean="0"/>
              <a:t>продлить эффективную </a:t>
            </a:r>
            <a:r>
              <a:rPr lang="ru-RU" altLang="zh-CN" b="1" dirty="0" smtClean="0"/>
              <a:t>производительность скважин</a:t>
            </a:r>
            <a:endParaRPr lang="en-US" altLang="zh-CN" dirty="0" smtClean="0"/>
          </a:p>
          <a:p>
            <a:r>
              <a:rPr lang="en-US" altLang="zh-CN" b="1" dirty="0" smtClean="0"/>
              <a:t>2</a:t>
            </a:r>
            <a:r>
              <a:rPr lang="zh-CN" altLang="en-US" b="1" dirty="0" smtClean="0"/>
              <a:t>。</a:t>
            </a:r>
            <a:r>
              <a:rPr lang="ru-RU" altLang="zh-CN" dirty="0" smtClean="0"/>
              <a:t>Многократное плазменно-импульсное воздействие в точках по вертикали создают сжимающие и растягивающие напряжения, что приводит к развитию аномальной сети </a:t>
            </a:r>
            <a:r>
              <a:rPr lang="ru-RU" altLang="zh-CN" dirty="0" err="1" smtClean="0"/>
              <a:t>микротрещинноватости</a:t>
            </a:r>
            <a:r>
              <a:rPr lang="ru-RU" altLang="zh-CN" dirty="0" smtClean="0"/>
              <a:t>  при длительности эффекта несколько лет</a:t>
            </a:r>
            <a:endParaRPr lang="ru-RU" dirty="0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060848"/>
            <a:ext cx="7762875" cy="292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 rot="20635458">
            <a:off x="1384422" y="3525305"/>
            <a:ext cx="630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ГРП</a:t>
            </a:r>
            <a:endParaRPr lang="ru-RU" dirty="0"/>
          </a:p>
        </p:txBody>
      </p:sp>
      <p:grpSp>
        <p:nvGrpSpPr>
          <p:cNvPr id="2" name="Группа 9"/>
          <p:cNvGrpSpPr/>
          <p:nvPr/>
        </p:nvGrpSpPr>
        <p:grpSpPr>
          <a:xfrm>
            <a:off x="4672654" y="3043716"/>
            <a:ext cx="1657582" cy="524220"/>
            <a:chOff x="4672654" y="3043716"/>
            <a:chExt cx="1657582" cy="524220"/>
          </a:xfrm>
        </p:grpSpPr>
        <p:sp>
          <p:nvSpPr>
            <p:cNvPr id="8" name="Стрелка вправо 7"/>
            <p:cNvSpPr/>
            <p:nvPr/>
          </p:nvSpPr>
          <p:spPr>
            <a:xfrm rot="20627495">
              <a:off x="4672654" y="3043716"/>
              <a:ext cx="1657582" cy="524220"/>
            </a:xfrm>
            <a:prstGeom prst="rightArrow">
              <a:avLst>
                <a:gd name="adj1" fmla="val 50000"/>
                <a:gd name="adj2" fmla="val 90023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 rot="20615545">
              <a:off x="4996331" y="3225606"/>
              <a:ext cx="5645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/>
                <a:t>ПИВ</a:t>
              </a:r>
              <a:endParaRPr lang="ru-RU" sz="1400" dirty="0"/>
            </a:p>
          </p:txBody>
        </p:sp>
      </p:grpSp>
      <p:grpSp>
        <p:nvGrpSpPr>
          <p:cNvPr id="3" name="Группа 10"/>
          <p:cNvGrpSpPr/>
          <p:nvPr/>
        </p:nvGrpSpPr>
        <p:grpSpPr>
          <a:xfrm>
            <a:off x="5166762" y="3356992"/>
            <a:ext cx="1657582" cy="524220"/>
            <a:chOff x="4672654" y="3043716"/>
            <a:chExt cx="1657582" cy="524220"/>
          </a:xfrm>
        </p:grpSpPr>
        <p:sp>
          <p:nvSpPr>
            <p:cNvPr id="12" name="Стрелка вправо 11"/>
            <p:cNvSpPr/>
            <p:nvPr/>
          </p:nvSpPr>
          <p:spPr>
            <a:xfrm rot="20627495">
              <a:off x="4672654" y="3043716"/>
              <a:ext cx="1657582" cy="524220"/>
            </a:xfrm>
            <a:prstGeom prst="rightArrow">
              <a:avLst>
                <a:gd name="adj1" fmla="val 50000"/>
                <a:gd name="adj2" fmla="val 90023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 rot="20615545">
              <a:off x="4996331" y="3225606"/>
              <a:ext cx="5645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/>
                <a:t>ПИВ</a:t>
              </a:r>
              <a:endParaRPr lang="ru-RU" sz="1400" dirty="0"/>
            </a:p>
          </p:txBody>
        </p:sp>
      </p:grpSp>
      <p:grpSp>
        <p:nvGrpSpPr>
          <p:cNvPr id="4" name="Группа 13"/>
          <p:cNvGrpSpPr/>
          <p:nvPr/>
        </p:nvGrpSpPr>
        <p:grpSpPr>
          <a:xfrm>
            <a:off x="5834930" y="3676772"/>
            <a:ext cx="1657582" cy="524220"/>
            <a:chOff x="4672654" y="3043716"/>
            <a:chExt cx="1657582" cy="524220"/>
          </a:xfrm>
        </p:grpSpPr>
        <p:sp>
          <p:nvSpPr>
            <p:cNvPr id="15" name="Стрелка вправо 14"/>
            <p:cNvSpPr/>
            <p:nvPr/>
          </p:nvSpPr>
          <p:spPr>
            <a:xfrm rot="20627495">
              <a:off x="4672654" y="3043716"/>
              <a:ext cx="1657582" cy="524220"/>
            </a:xfrm>
            <a:prstGeom prst="rightArrow">
              <a:avLst>
                <a:gd name="adj1" fmla="val 50000"/>
                <a:gd name="adj2" fmla="val 90023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 rot="20615545">
              <a:off x="4996331" y="3225606"/>
              <a:ext cx="5645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/>
                <a:t>ПИВ</a:t>
              </a:r>
              <a:endParaRPr lang="ru-RU" sz="1400" dirty="0"/>
            </a:p>
          </p:txBody>
        </p:sp>
      </p:grpSp>
      <p:grpSp>
        <p:nvGrpSpPr>
          <p:cNvPr id="10" name="Группа 16"/>
          <p:cNvGrpSpPr/>
          <p:nvPr/>
        </p:nvGrpSpPr>
        <p:grpSpPr>
          <a:xfrm>
            <a:off x="6432762" y="3954756"/>
            <a:ext cx="1657582" cy="524220"/>
            <a:chOff x="4672654" y="3043716"/>
            <a:chExt cx="1657582" cy="524220"/>
          </a:xfrm>
        </p:grpSpPr>
        <p:sp>
          <p:nvSpPr>
            <p:cNvPr id="18" name="Стрелка вправо 17"/>
            <p:cNvSpPr/>
            <p:nvPr/>
          </p:nvSpPr>
          <p:spPr>
            <a:xfrm rot="20627495">
              <a:off x="4672654" y="3043716"/>
              <a:ext cx="1657582" cy="524220"/>
            </a:xfrm>
            <a:prstGeom prst="rightArrow">
              <a:avLst>
                <a:gd name="adj1" fmla="val 50000"/>
                <a:gd name="adj2" fmla="val 90023"/>
              </a:avLst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 rot="20615545">
              <a:off x="4996331" y="3225606"/>
              <a:ext cx="5645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/>
                <a:t>ПИВ</a:t>
              </a:r>
              <a:endParaRPr lang="ru-RU" sz="14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2638</TotalTime>
  <Words>1629</Words>
  <Application>Microsoft Office PowerPoint</Application>
  <PresentationFormat>Экран (4:3)</PresentationFormat>
  <Paragraphs>285</Paragraphs>
  <Slides>47</Slides>
  <Notes>18</Notes>
  <HiddenSlides>0</HiddenSlides>
  <MMClips>9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Грань</vt:lpstr>
      <vt:lpstr>图表</vt:lpstr>
      <vt:lpstr>Формула</vt:lpstr>
      <vt:lpstr>Слайд 1</vt:lpstr>
      <vt:lpstr>Слайд 2</vt:lpstr>
      <vt:lpstr>Слайд 3</vt:lpstr>
      <vt:lpstr>«За выдающую инновацию, отвечающую современным и будущим энергетическим вызовам»</vt:lpstr>
      <vt:lpstr>Слайд 5</vt:lpstr>
      <vt:lpstr>Слайд 6</vt:lpstr>
      <vt:lpstr>Слайд 7</vt:lpstr>
      <vt:lpstr>Принципиальная схема воздействия</vt:lpstr>
      <vt:lpstr>Слайд 9</vt:lpstr>
      <vt:lpstr>Слайд 10</vt:lpstr>
      <vt:lpstr>Результаты рентгеновской томографии  образца типоразмера ~40 мм</vt:lpstr>
      <vt:lpstr>Заблаговременная дегазация</vt:lpstr>
      <vt:lpstr>Создание депрессионной воронки для десорбции метана по результатам работы скважин</vt:lpstr>
      <vt:lpstr>Схема организации системы наблюдений ПИВ на скважине А1</vt:lpstr>
      <vt:lpstr>Распределение микросейсмических событий в процессе ПИВ на скважине А1</vt:lpstr>
      <vt:lpstr>Распределение плотности энергии эмиссии и осей напряжений в процессе ПИВ на скважине А1</vt:lpstr>
      <vt:lpstr>Распределение микросейсмолинеаментов угольных пластов 45-48</vt:lpstr>
      <vt:lpstr>Слайд 18</vt:lpstr>
      <vt:lpstr>Слайд 19</vt:lpstr>
      <vt:lpstr>Слайд 20</vt:lpstr>
      <vt:lpstr>Слайд 21</vt:lpstr>
      <vt:lpstr>Слайд 22</vt:lpstr>
      <vt:lpstr>Слайд 23</vt:lpstr>
      <vt:lpstr>Сжимающе-растягивающие напряжения</vt:lpstr>
      <vt:lpstr>Образование плазмы</vt:lpstr>
      <vt:lpstr>3D –модель вновь образованных микротрещин</vt:lpstr>
      <vt:lpstr>Результаты воздействия ПИВ на стеклопластиковую трубы</vt:lpstr>
      <vt:lpstr>Микросейсмические исследования</vt:lpstr>
      <vt:lpstr>Регистраторы</vt:lpstr>
      <vt:lpstr>Слайд 30</vt:lpstr>
      <vt:lpstr>Слайд 31</vt:lpstr>
      <vt:lpstr>Слайд 32</vt:lpstr>
      <vt:lpstr> Анализ эффективности вертикальных и горизонтальных скважин на двух метаноугольных площадках в Китае, район Циншуй</vt:lpstr>
      <vt:lpstr>研究内容与主要成果</vt:lpstr>
      <vt:lpstr>Слайд 35</vt:lpstr>
      <vt:lpstr>Распределение среднесуточных дебитов газа по площади  Талдинского углеметанового месторождения.  </vt:lpstr>
      <vt:lpstr>Слайд 37</vt:lpstr>
      <vt:lpstr>Слайд 38</vt:lpstr>
      <vt:lpstr>Работы по заблаговременной дегазации</vt:lpstr>
      <vt:lpstr>Результаты</vt:lpstr>
      <vt:lpstr>Применение ПИВ в КНР, уезд Пиндиншань</vt:lpstr>
      <vt:lpstr>Наблюдение за воздействием</vt:lpstr>
      <vt:lpstr>Работы в провинции Шаньси, горно-добывающий район Чжэнчжуан</vt:lpstr>
      <vt:lpstr>Работы в провинции Шаньси, горно-добывающий район Чжэнчжуан</vt:lpstr>
      <vt:lpstr>Результаты</vt:lpstr>
      <vt:lpstr>Результаты</vt:lpstr>
      <vt:lpstr>Результаты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АгеевП</dc:creator>
  <cp:lastModifiedBy>АгеевП</cp:lastModifiedBy>
  <cp:revision>214</cp:revision>
  <dcterms:created xsi:type="dcterms:W3CDTF">2014-05-13T07:26:37Z</dcterms:created>
  <dcterms:modified xsi:type="dcterms:W3CDTF">2016-10-03T07:20:21Z</dcterms:modified>
</cp:coreProperties>
</file>