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9" r:id="rId4"/>
    <p:sldMasterId id="2147484251" r:id="rId5"/>
    <p:sldMasterId id="2147484253" r:id="rId6"/>
    <p:sldMasterId id="2147484247" r:id="rId7"/>
    <p:sldMasterId id="2147484255" r:id="rId8"/>
    <p:sldMasterId id="2147484259" r:id="rId9"/>
    <p:sldMasterId id="2147484257" r:id="rId10"/>
    <p:sldMasterId id="2147485759" r:id="rId11"/>
    <p:sldMasterId id="2147485774" r:id="rId12"/>
    <p:sldMasterId id="2147485789" r:id="rId13"/>
    <p:sldMasterId id="2147485804" r:id="rId14"/>
    <p:sldMasterId id="2147485819" r:id="rId15"/>
    <p:sldMasterId id="2147485834" r:id="rId16"/>
    <p:sldMasterId id="2147485849" r:id="rId17"/>
    <p:sldMasterId id="2147485864" r:id="rId18"/>
  </p:sldMasterIdLst>
  <p:notesMasterIdLst>
    <p:notesMasterId r:id="rId37"/>
  </p:notesMasterIdLst>
  <p:handoutMasterIdLst>
    <p:handoutMasterId r:id="rId38"/>
  </p:handoutMasterIdLst>
  <p:sldIdLst>
    <p:sldId id="604" r:id="rId19"/>
    <p:sldId id="678" r:id="rId20"/>
    <p:sldId id="679" r:id="rId21"/>
    <p:sldId id="694" r:id="rId22"/>
    <p:sldId id="683" r:id="rId23"/>
    <p:sldId id="692" r:id="rId24"/>
    <p:sldId id="653" r:id="rId25"/>
    <p:sldId id="656" r:id="rId26"/>
    <p:sldId id="684" r:id="rId27"/>
    <p:sldId id="686" r:id="rId28"/>
    <p:sldId id="652" r:id="rId29"/>
    <p:sldId id="655" r:id="rId30"/>
    <p:sldId id="691" r:id="rId31"/>
    <p:sldId id="682" r:id="rId32"/>
    <p:sldId id="687" r:id="rId33"/>
    <p:sldId id="688" r:id="rId34"/>
    <p:sldId id="690" r:id="rId35"/>
    <p:sldId id="693" r:id="rId3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>
          <p15:clr>
            <a:srgbClr val="A4A3A4"/>
          </p15:clr>
        </p15:guide>
        <p15:guide id="2" orient="horz" pos="636">
          <p15:clr>
            <a:srgbClr val="A4A3A4"/>
          </p15:clr>
        </p15:guide>
        <p15:guide id="3" orient="horz" pos="2599">
          <p15:clr>
            <a:srgbClr val="A4A3A4"/>
          </p15:clr>
        </p15:guide>
        <p15:guide id="4" orient="horz" pos="1294">
          <p15:clr>
            <a:srgbClr val="A4A3A4"/>
          </p15:clr>
        </p15:guide>
        <p15:guide id="5" orient="horz" pos="3772">
          <p15:clr>
            <a:srgbClr val="A4A3A4"/>
          </p15:clr>
        </p15:guide>
        <p15:guide id="6" pos="546">
          <p15:clr>
            <a:srgbClr val="A4A3A4"/>
          </p15:clr>
        </p15:guide>
        <p15:guide id="7" pos="5535">
          <p15:clr>
            <a:srgbClr val="A4A3A4"/>
          </p15:clr>
        </p15:guide>
        <p15:guide id="8" pos="2102">
          <p15:clr>
            <a:srgbClr val="A4A3A4"/>
          </p15:clr>
        </p15:guide>
        <p15:guide id="9" pos="848">
          <p15:clr>
            <a:srgbClr val="A4A3A4"/>
          </p15:clr>
        </p15:guide>
        <p15:guide id="10" pos="5270">
          <p15:clr>
            <a:srgbClr val="A4A3A4"/>
          </p15:clr>
        </p15:guide>
        <p15:guide id="11" pos="3424">
          <p15:clr>
            <a:srgbClr val="A4A3A4"/>
          </p15:clr>
        </p15:guide>
        <p15:guide id="12" pos="2879">
          <p15:clr>
            <a:srgbClr val="A4A3A4"/>
          </p15:clr>
        </p15:guide>
        <p15:guide id="13" pos="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AACCF3"/>
    <a:srgbClr val="000000"/>
    <a:srgbClr val="5F5F5F"/>
    <a:srgbClr val="FF00FF"/>
    <a:srgbClr val="000099"/>
    <a:srgbClr val="292929"/>
    <a:srgbClr val="A2BDDA"/>
    <a:srgbClr val="CCFF9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7" autoAdjust="0"/>
    <p:restoredTop sz="72806" autoAdjust="0"/>
  </p:normalViewPr>
  <p:slideViewPr>
    <p:cSldViewPr snapToGrid="0" showGuides="1">
      <p:cViewPr varScale="1">
        <p:scale>
          <a:sx n="163" d="100"/>
          <a:sy n="163" d="100"/>
        </p:scale>
        <p:origin x="2004" y="120"/>
      </p:cViewPr>
      <p:guideLst>
        <p:guide orient="horz" pos="4088"/>
        <p:guide orient="horz" pos="636"/>
        <p:guide orient="horz" pos="2599"/>
        <p:guide orient="horz" pos="1294"/>
        <p:guide orient="horz" pos="3772"/>
        <p:guide pos="546"/>
        <p:guide pos="5535"/>
        <p:guide pos="2102"/>
        <p:guide pos="848"/>
        <p:guide pos="5270"/>
        <p:guide pos="3424"/>
        <p:guide pos="2879"/>
        <p:guide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1848"/>
    </p:cViewPr>
  </p:sorterViewPr>
  <p:notesViewPr>
    <p:cSldViewPr snapToGrid="0" showGuides="1">
      <p:cViewPr varScale="1">
        <p:scale>
          <a:sx n="62" d="100"/>
          <a:sy n="62" d="100"/>
        </p:scale>
        <p:origin x="-2850" y="-72"/>
      </p:cViewPr>
      <p:guideLst>
        <p:guide orient="horz" pos="3110"/>
        <p:guide pos="2142"/>
        <p:guide orient="horz" pos="3127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8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CD3F97-13A9-4630-9255-5DE4E0F3084C}" type="datetimeFigureOut">
              <a:rPr lang="de-DE"/>
              <a:pPr>
                <a:defRPr/>
              </a:pPr>
              <a:t>14.05.2018</a:t>
            </a:fld>
            <a:endParaRPr lang="de-DE" dirty="0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21"/>
            <a:ext cx="2971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3849688" y="9428170"/>
            <a:ext cx="2946400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1ABE62-9D3C-4223-AB2F-790771870ED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01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6471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0"/>
            <a:r>
              <a:rPr lang="de-DE" noProof="0" smtClean="0"/>
              <a:t>Zweite Ebene</a:t>
            </a:r>
          </a:p>
          <a:p>
            <a:pPr lvl="0"/>
            <a:r>
              <a:rPr lang="de-DE" noProof="0" smtClean="0"/>
              <a:t>Dritte Ebene</a:t>
            </a:r>
          </a:p>
          <a:p>
            <a:pPr lvl="0"/>
            <a:r>
              <a:rPr lang="de-DE" noProof="0" smtClean="0"/>
              <a:t>Vierte Ebene</a:t>
            </a:r>
          </a:p>
          <a:p>
            <a:pPr lvl="0"/>
            <a:r>
              <a:rPr lang="de-DE" noProof="0" smtClean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7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7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AC014B-A0A1-4560-964A-B307B703A43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772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82" tIns="49440" rIns="98882" bIns="4944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128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82" tIns="49440" rIns="98882" bIns="4944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751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7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588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97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B1EB-CF48-48CF-AD3D-03DCD4E73040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8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BBAF-3421-4C98-80BC-032807A46ED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71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6296-E182-4BD9-A204-CF5A78336EC2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959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C742-2262-444D-970A-571006CB1F0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83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0058-8A95-4E3A-9883-FB12DA1D390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32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851F-C5A4-43A2-948E-7D8D68F953D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278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2974-A34A-427A-B59A-BA943E67E23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010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6913-A29D-44C2-9214-CCF10637F08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093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ECDE-ED1F-4D2C-9544-62EF7F80DEC8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897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AA1D-C422-438B-A1E5-F62389C0B521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3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258888"/>
            <a:ext cx="1971675" cy="52244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258888"/>
            <a:ext cx="5762625" cy="52244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423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BDA20816-2B30-415D-B492-0C718690C4E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946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E5C1-516B-4EC3-837B-2A87D99E497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508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AA3B-EF68-47C8-9AE6-3CEEEAE84847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153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1D75-DE5A-4A53-95FC-3F14AB17B0CD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1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B1EB-CF48-48CF-AD3D-03DCD4E73040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323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BBAF-3421-4C98-80BC-032807A46ED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49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6296-E182-4BD9-A204-CF5A78336EC2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80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C742-2262-444D-970A-571006CB1F0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443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0058-8A95-4E3A-9883-FB12DA1D390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2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851F-C5A4-43A2-948E-7D8D68F953D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3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4802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2974-A34A-427A-B59A-BA943E67E23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785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6913-A29D-44C2-9214-CCF10637F08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853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ECDE-ED1F-4D2C-9544-62EF7F80DEC8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87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AA1D-C422-438B-A1E5-F62389C0B521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8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92479D21-96F3-4F87-810D-12243CDE7D23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489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6451-2643-4612-90FB-2BB6D4AD1F74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631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80EF-8A66-437D-92C3-5672702023D1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808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55D7-DDBA-4EC9-92E4-E0D0BADB1127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846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5CB9-E496-45FE-B488-EFA49CE80781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17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34DE-7678-4B33-AAB5-C8F99AD76C68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860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5A99-843E-4F07-8802-947F936AFF12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936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2AE7-05F8-47A1-ABDB-ED7D907C6497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602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CB66-80A2-4CD0-8E7E-16B64EAEE741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758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BEE8-AB7C-44C3-B86C-F071E5479F14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229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E5B2-853C-4B07-B393-7CC6FC854197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866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3C56-CBD3-4E3B-8FD6-DF58F73CF5E4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679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C46C-784A-454E-A1FC-CD873C87F3E8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046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D6B4-EEA0-40F0-B1F0-16A26713BD12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83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BDA20816-2B30-415D-B492-0C718690C4E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167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E5C1-516B-4EC3-837B-2A87D99E497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333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AA3B-EF68-47C8-9AE6-3CEEEAE84847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673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1D75-DE5A-4A53-95FC-3F14AB17B0CD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635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B1EB-CF48-48CF-AD3D-03DCD4E73040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369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BBAF-3421-4C98-80BC-032807A46ED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034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6296-E182-4BD9-A204-CF5A78336EC2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035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C742-2262-444D-970A-571006CB1F0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05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0058-8A95-4E3A-9883-FB12DA1D390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335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851F-C5A4-43A2-948E-7D8D68F953D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427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2974-A34A-427A-B59A-BA943E67E23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593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6913-A29D-44C2-9214-CCF10637F08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3148013"/>
            <a:ext cx="3867150" cy="333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3148013"/>
            <a:ext cx="3867150" cy="333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105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ECDE-ED1F-4D2C-9544-62EF7F80DEC8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31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AA1D-C422-438B-A1E5-F62389C0B521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444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E9D1088C-BE23-434D-9ABB-44B81D350E0A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269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3C11-BB14-4C33-BBE0-2D318C3FCA5D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74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C3C13-866F-42F5-8A70-FF1F7471DB53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DE48-6CFA-4EF1-8809-D02E9972F01D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137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DF41-3467-4E5C-9413-1C58B30A54D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170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44B8-AF44-46AB-B4E9-0E690477253C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546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2178-813B-444D-8658-26ED1E2FDEF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6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E2ED-B092-4C91-80B5-98947E26E915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4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7106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7F68D-114B-4BC7-99D9-F71B4870C2F0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177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80A5-FA56-4A16-AACC-4DFBB478BB54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557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F4E8-63F2-498E-9CA9-98054B3BC05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427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5604-7C96-472A-8BA1-34186D67550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924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D61E-79C3-43F5-8410-2FEC715798A8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269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4E58-E273-4524-81B1-7CE0581896B3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385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E9D1088C-BE23-434D-9ABB-44B81D350E0A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520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3C11-BB14-4C33-BBE0-2D318C3FCA5D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440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C3C13-866F-42F5-8A70-FF1F7471DB53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555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DE48-6CFA-4EF1-8809-D02E9972F01D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2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665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DF41-3467-4E5C-9413-1C58B30A54D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29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44B8-AF44-46AB-B4E9-0E690477253C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41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2178-813B-444D-8658-26ED1E2FDEF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733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E2ED-B092-4C91-80B5-98947E26E915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3732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7F68D-114B-4BC7-99D9-F71B4870C2F0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779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80A5-FA56-4A16-AACC-4DFBB478BB54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989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F4E8-63F2-498E-9CA9-98054B3BC05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068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5604-7C96-472A-8BA1-34186D67550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713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D61E-79C3-43F5-8410-2FEC715798A8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828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4E58-E273-4524-81B1-7CE0581896B3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5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2579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E9D1088C-BE23-434D-9ABB-44B81D350E0A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432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3C11-BB14-4C33-BBE0-2D318C3FCA5D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73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C3C13-866F-42F5-8A70-FF1F7471DB53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82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DE48-6CFA-4EF1-8809-D02E9972F01D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990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DF41-3467-4E5C-9413-1C58B30A54D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360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44B8-AF44-46AB-B4E9-0E690477253C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612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2178-813B-444D-8658-26ED1E2FDEF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091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E2ED-B092-4C91-80B5-98947E26E915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288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7F68D-114B-4BC7-99D9-F71B4870C2F0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287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80A5-FA56-4A16-AACC-4DFBB478BB54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11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35177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F4E8-63F2-498E-9CA9-98054B3BC05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291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5604-7C96-472A-8BA1-34186D675506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974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D61E-79C3-43F5-8410-2FEC715798A8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781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4E58-E273-4524-81B1-7CE0581896B3}" type="slidenum">
              <a:rPr lang="de-DE" alt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4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76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69393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73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258888"/>
            <a:ext cx="1971675" cy="52244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258888"/>
            <a:ext cx="5762625" cy="52244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04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CDBB-7B74-424C-8916-82A5C6BFD34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46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1C15-FE19-43EE-ABE6-6CEAFB04F50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909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BFDE-8256-497E-9A1B-14C31DD0975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12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08B7-5A26-47FF-897B-D5DBC0D058A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197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FDFF-C29C-436B-ACA5-7498B9654DB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141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E97DB-088F-48AE-A998-912054EE5E5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882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62CF-737E-44A2-AC24-B45240642E7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04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2687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91CE-64B4-44D8-BF67-E9F9F66F4AF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23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6CDC-567D-4BC1-ACE2-643C297997C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68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0493-2EDA-4F9B-BC4F-C190D4D39B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027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92479D21-96F3-4F87-810D-12243CDE7D2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770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6451-2643-4612-90FB-2BB6D4AD1F7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754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80EF-8A66-437D-92C3-5672702023D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55D7-DDBA-4EC9-92E4-E0D0BADB11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179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5CB9-E496-45FE-B488-EFA49CE8078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96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34DE-7678-4B33-AAB5-C8F99AD76C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665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5A99-843E-4F07-8802-947F936AFF1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21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3148013"/>
            <a:ext cx="3867150" cy="333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3148013"/>
            <a:ext cx="3867150" cy="3335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06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2AE7-05F8-47A1-ABDB-ED7D907C649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962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CB66-80A2-4CD0-8E7E-16B64EAEE7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192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BEE8-AB7C-44C3-B86C-F071E5479F1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888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E5B2-853C-4B07-B393-7CC6FC85419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061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3C56-CBD3-4E3B-8FD6-DF58F73CF5E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510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C46C-784A-454E-A1FC-CD873C87F3E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98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D6B4-EEA0-40F0-B1F0-16A26713BD1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313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-2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4063" y="900000"/>
            <a:ext cx="7810500" cy="792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761718" y="1892720"/>
            <a:ext cx="7810500" cy="4405313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754063" y="6492875"/>
            <a:ext cx="153193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2302933" y="6492875"/>
            <a:ext cx="4741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Rectangle 7"/>
          <p:cNvSpPr txBox="1">
            <a:spLocks noChangeAspect="1" noChangeArrowheads="1"/>
          </p:cNvSpPr>
          <p:nvPr userDrawn="1"/>
        </p:nvSpPr>
        <p:spPr bwMode="auto">
          <a:xfrm>
            <a:off x="8500533" y="360000"/>
            <a:ext cx="288000" cy="28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9777AC4-3F87-410C-95DB-548CA6D99DF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04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03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0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79C488B9-4A71-444B-AA3C-D913491626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365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9878-C725-490B-B4AE-A929B634382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13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01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79C2-E687-4E06-A76B-2E0C945C7C1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25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854CD-B661-4952-9E2F-F6037EA2D1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865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C235-1BF8-4179-A7A8-5E57DEC3DD3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328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9AE07-4BA2-467F-A1B5-DDD69FD81F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259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9E38-A0A2-4BCE-99B5-3CB1989485E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46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2394-1814-4647-907A-5F8CF8F853F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165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1507-FB3C-4533-BADB-E46B6A68CD2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401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1A13-3892-420D-8899-021B320118D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047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6232-13CD-48EA-98FC-4A57776F4BD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92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07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07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47FF098F-5322-4882-A20A-9C52FCCA0D9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49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57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E4A8-759C-43B6-BFE4-CE1B17E866D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866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4629-3EC2-4E6F-BD11-AD0AC3DC635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865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26757-C37D-45D5-968D-E534D7583FB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77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FB9B-DC9F-44F0-ACB3-4D5C25F09F1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004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E8FC-2FCD-4C1C-B4A4-4232F381DB4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095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0FF62-9197-4E40-9810-C7ED933690D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697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5782-CCA5-4B34-A2FB-6143BB509B2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165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8BFD-81C2-4485-A484-8EC70CB5FCF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282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5C25-A3B4-4344-9125-2DCB1F51CB5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856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6F259-04EE-4537-B5A3-ABB771E9A17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05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005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355C-AD69-42AC-ABF5-2974306A488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45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058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05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714C2614-2EAE-482C-BF90-0136C0A647E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758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6639-976D-4AE0-9C86-F89FBF0F5B3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189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C024-DC48-4592-ABC4-C2AB0BDF1DC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272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0CE-9596-4166-B856-55D843AC884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996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51B2-D804-4D84-AE5D-E8688A0A2C1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3785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B06D-70E7-4F92-B93D-D84BF1E227D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8478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5CA60-2B2A-48AE-979A-0439853EC03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690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E00B-B14D-47BC-A569-C7E314301A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826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515F-C569-4AC3-AB0F-041AC779D81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01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6438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4840-F623-48FB-8E02-A1A7DD7A23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9274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C92F-9BD6-4BB1-9165-1A36AD20F63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271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BDA20816-2B30-415D-B492-0C718690C4E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E5C1-516B-4EC3-837B-2A87D99E497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91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AA3B-EF68-47C8-9AE6-3CEEEAE84847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36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1D75-DE5A-4A53-95FC-3F14AB17B0CD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552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B1EB-CF48-48CF-AD3D-03DCD4E73040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813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BBAF-3421-4C98-80BC-032807A46ED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0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6296-E182-4BD9-A204-CF5A78336EC2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04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C742-2262-444D-970A-571006CB1F0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8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03653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non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0058-8A95-4E3A-9883-FB12DA1D390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28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851F-C5A4-43A2-948E-7D8D68F953DF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16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1009650"/>
            <a:ext cx="1971675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009650"/>
            <a:ext cx="5762625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2974-A34A-427A-B59A-BA943E67E23B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382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6913-A29D-44C2-9214-CCF10637F08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44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895850" y="2000250"/>
            <a:ext cx="386715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ECDE-ED1F-4D2C-9544-62EF7F80DEC8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059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09650"/>
            <a:ext cx="7886700" cy="8445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76300" y="2000250"/>
            <a:ext cx="7886700" cy="4487863"/>
          </a:xfrm>
        </p:spPr>
        <p:txBody>
          <a:bodyPr wrap="none"/>
          <a:lstStyle/>
          <a:p>
            <a:pPr lvl="0"/>
            <a:endParaRPr lang="en-GB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AA1D-C422-438B-A1E5-F62389C0B521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253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1852613"/>
            <a:ext cx="9144000" cy="4492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1" descr="NordStream_Logo_screen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4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854200"/>
            <a:ext cx="7886700" cy="449263"/>
          </a:xfrm>
        </p:spPr>
        <p:txBody>
          <a:bodyPr anchor="ctr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 anchorCtr="1"/>
          <a:lstStyle>
            <a:lvl1pPr algn="r">
              <a:defRPr/>
            </a:lvl1pPr>
          </a:lstStyle>
          <a:p>
            <a:pPr>
              <a:defRPr/>
            </a:pPr>
            <a:fld id="{BDA20816-2B30-415D-B492-0C718690C4E9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46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E5C1-516B-4EC3-837B-2A87D99E4975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05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AA3B-EF68-47C8-9AE6-3CEEEAE84847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74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5850" y="2000250"/>
            <a:ext cx="386715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1D75-DE5A-4A53-95FC-3F14AB17B0CD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258888"/>
            <a:ext cx="78867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1027" name="Picture 11" descr="NordStream_Logo_screen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3148013"/>
            <a:ext cx="78867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3" r:id="rId1"/>
    <p:sldLayoutId id="2147485679" r:id="rId2"/>
    <p:sldLayoutId id="2147485680" r:id="rId3"/>
    <p:sldLayoutId id="2147485681" r:id="rId4"/>
    <p:sldLayoutId id="2147485682" r:id="rId5"/>
    <p:sldLayoutId id="2147485683" r:id="rId6"/>
    <p:sldLayoutId id="2147485684" r:id="rId7"/>
    <p:sldLayoutId id="2147485685" r:id="rId8"/>
    <p:sldLayoutId id="2147485686" r:id="rId9"/>
    <p:sldLayoutId id="2147485687" r:id="rId10"/>
    <p:sldLayoutId id="214748568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2pPr>
      <a:lvl3pPr marL="903288" indent="-1889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</a:defRPr>
      </a:lvl3pPr>
      <a:lvl4pPr marL="1258888" indent="-1762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</a:defRPr>
      </a:lvl4pPr>
      <a:lvl5pPr marL="1614488" indent="-1762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</a:defRPr>
      </a:lvl5pPr>
      <a:lvl6pPr marL="20716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6pPr>
      <a:lvl7pPr marL="25288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7pPr>
      <a:lvl8pPr marL="29860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8pPr>
      <a:lvl9pPr marL="34432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04E1782-8998-4F4F-8B03-BCC876DBB493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0" r:id="rId1"/>
    <p:sldLayoutId id="2147485791" r:id="rId2"/>
    <p:sldLayoutId id="2147485792" r:id="rId3"/>
    <p:sldLayoutId id="2147485793" r:id="rId4"/>
    <p:sldLayoutId id="2147485794" r:id="rId5"/>
    <p:sldLayoutId id="2147485795" r:id="rId6"/>
    <p:sldLayoutId id="2147485796" r:id="rId7"/>
    <p:sldLayoutId id="2147485797" r:id="rId8"/>
    <p:sldLayoutId id="2147485798" r:id="rId9"/>
    <p:sldLayoutId id="2147485799" r:id="rId10"/>
    <p:sldLayoutId id="2147485800" r:id="rId11"/>
    <p:sldLayoutId id="2147485801" r:id="rId12"/>
    <p:sldLayoutId id="2147485802" r:id="rId13"/>
    <p:sldLayoutId id="214748580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D19F0BF-E51A-41C0-8876-D58447809982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8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5" r:id="rId1"/>
    <p:sldLayoutId id="2147485806" r:id="rId2"/>
    <p:sldLayoutId id="2147485807" r:id="rId3"/>
    <p:sldLayoutId id="2147485808" r:id="rId4"/>
    <p:sldLayoutId id="2147485809" r:id="rId5"/>
    <p:sldLayoutId id="2147485810" r:id="rId6"/>
    <p:sldLayoutId id="2147485811" r:id="rId7"/>
    <p:sldLayoutId id="2147485812" r:id="rId8"/>
    <p:sldLayoutId id="2147485813" r:id="rId9"/>
    <p:sldLayoutId id="2147485814" r:id="rId10"/>
    <p:sldLayoutId id="2147485815" r:id="rId11"/>
    <p:sldLayoutId id="2147485816" r:id="rId12"/>
    <p:sldLayoutId id="2147485817" r:id="rId13"/>
    <p:sldLayoutId id="2147485818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04E1782-8998-4F4F-8B03-BCC876DBB493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3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21" r:id="rId2"/>
    <p:sldLayoutId id="2147485822" r:id="rId3"/>
    <p:sldLayoutId id="2147485823" r:id="rId4"/>
    <p:sldLayoutId id="2147485824" r:id="rId5"/>
    <p:sldLayoutId id="2147485825" r:id="rId6"/>
    <p:sldLayoutId id="2147485826" r:id="rId7"/>
    <p:sldLayoutId id="2147485827" r:id="rId8"/>
    <p:sldLayoutId id="2147485828" r:id="rId9"/>
    <p:sldLayoutId id="2147485829" r:id="rId10"/>
    <p:sldLayoutId id="2147485830" r:id="rId11"/>
    <p:sldLayoutId id="2147485831" r:id="rId12"/>
    <p:sldLayoutId id="2147485832" r:id="rId13"/>
    <p:sldLayoutId id="214748583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6C74F08-1967-4A9D-A2B3-1D7FE8749C70}" type="slidenum">
              <a:rPr lang="de-DE" altLang="en-US">
                <a:solidFill>
                  <a:srgbClr val="B2B2B2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  <a:ea typeface="ＭＳ Ｐゴシック" pitchFamily="34" charset="-128"/>
            </a:endParaRP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65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836" r:id="rId2"/>
    <p:sldLayoutId id="2147485837" r:id="rId3"/>
    <p:sldLayoutId id="2147485838" r:id="rId4"/>
    <p:sldLayoutId id="2147485839" r:id="rId5"/>
    <p:sldLayoutId id="2147485840" r:id="rId6"/>
    <p:sldLayoutId id="2147485841" r:id="rId7"/>
    <p:sldLayoutId id="2147485842" r:id="rId8"/>
    <p:sldLayoutId id="2147485843" r:id="rId9"/>
    <p:sldLayoutId id="2147485844" r:id="rId10"/>
    <p:sldLayoutId id="2147485845" r:id="rId11"/>
    <p:sldLayoutId id="2147485846" r:id="rId12"/>
    <p:sldLayoutId id="2147485847" r:id="rId13"/>
    <p:sldLayoutId id="2147485848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&gt;"/>
        <a:defRPr sz="1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0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6C74F08-1967-4A9D-A2B3-1D7FE8749C70}" type="slidenum">
              <a:rPr lang="de-DE" altLang="en-US">
                <a:solidFill>
                  <a:srgbClr val="B2B2B2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  <a:ea typeface="ＭＳ Ｐゴシック" pitchFamily="34" charset="-128"/>
            </a:endParaRP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6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0" r:id="rId1"/>
    <p:sldLayoutId id="2147485851" r:id="rId2"/>
    <p:sldLayoutId id="2147485852" r:id="rId3"/>
    <p:sldLayoutId id="2147485853" r:id="rId4"/>
    <p:sldLayoutId id="2147485854" r:id="rId5"/>
    <p:sldLayoutId id="2147485855" r:id="rId6"/>
    <p:sldLayoutId id="2147485856" r:id="rId7"/>
    <p:sldLayoutId id="2147485857" r:id="rId8"/>
    <p:sldLayoutId id="2147485858" r:id="rId9"/>
    <p:sldLayoutId id="2147485859" r:id="rId10"/>
    <p:sldLayoutId id="2147485860" r:id="rId11"/>
    <p:sldLayoutId id="2147485861" r:id="rId12"/>
    <p:sldLayoutId id="2147485862" r:id="rId13"/>
    <p:sldLayoutId id="214748586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&gt;"/>
        <a:defRPr sz="1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0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6C74F08-1967-4A9D-A2B3-1D7FE8749C70}" type="slidenum">
              <a:rPr lang="de-DE" altLang="en-US">
                <a:solidFill>
                  <a:srgbClr val="B2B2B2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de-DE" altLang="en-US" dirty="0">
              <a:solidFill>
                <a:srgbClr val="B2B2B2"/>
              </a:solidFill>
              <a:ea typeface="ＭＳ Ｐゴシック" pitchFamily="34" charset="-128"/>
            </a:endParaRP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60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  <p:sldLayoutId id="2147485876" r:id="rId12"/>
    <p:sldLayoutId id="2147485877" r:id="rId13"/>
    <p:sldLayoutId id="2147485878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&gt;"/>
        <a:defRPr sz="1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0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258888"/>
            <a:ext cx="78867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205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3148013"/>
            <a:ext cx="78867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053" name="Line 13"/>
          <p:cNvSpPr>
            <a:spLocks noChangeShapeType="1"/>
          </p:cNvSpPr>
          <p:nvPr userDrawn="1"/>
        </p:nvSpPr>
        <p:spPr bwMode="auto">
          <a:xfrm>
            <a:off x="0" y="1011238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4" r:id="rId1"/>
    <p:sldLayoutId id="2147485689" r:id="rId2"/>
    <p:sldLayoutId id="2147485690" r:id="rId3"/>
    <p:sldLayoutId id="2147485691" r:id="rId4"/>
    <p:sldLayoutId id="2147485692" r:id="rId5"/>
    <p:sldLayoutId id="2147485693" r:id="rId6"/>
    <p:sldLayoutId id="2147485694" r:id="rId7"/>
    <p:sldLayoutId id="2147485695" r:id="rId8"/>
    <p:sldLayoutId id="2147485696" r:id="rId9"/>
    <p:sldLayoutId id="2147485697" r:id="rId10"/>
    <p:sldLayoutId id="214748569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chemeClr val="accent1"/>
          </a:solidFill>
          <a:latin typeface="Arial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2pPr>
      <a:lvl3pPr marL="903288" indent="-1889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</a:defRPr>
      </a:lvl3pPr>
      <a:lvl4pPr marL="1258888" indent="-1762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</a:defRPr>
      </a:lvl4pPr>
      <a:lvl5pPr marL="1614488" indent="-1762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000">
          <a:solidFill>
            <a:schemeClr val="accent2"/>
          </a:solidFill>
          <a:latin typeface="+mn-lt"/>
        </a:defRPr>
      </a:lvl5pPr>
      <a:lvl6pPr marL="20716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6pPr>
      <a:lvl7pPr marL="25288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7pPr>
      <a:lvl8pPr marL="29860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8pPr>
      <a:lvl9pPr marL="3443288" indent="-176213" algn="l" rtl="0" fontAlgn="base">
        <a:spcBef>
          <a:spcPct val="0"/>
        </a:spcBef>
        <a:spcAft>
          <a:spcPct val="0"/>
        </a:spcAft>
        <a:buFont typeface="Arial" charset="0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3077" name="Picture 11" descr="NordStream_Logo_screen_RGB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758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8D8DC29-01A7-46C9-8CB7-AB5F9871661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3080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9" r:id="rId1"/>
    <p:sldLayoutId id="2147485700" r:id="rId2"/>
    <p:sldLayoutId id="2147485701" r:id="rId3"/>
    <p:sldLayoutId id="2147485702" r:id="rId4"/>
    <p:sldLayoutId id="2147485703" r:id="rId5"/>
    <p:sldLayoutId id="2147485704" r:id="rId6"/>
    <p:sldLayoutId id="2147485705" r:id="rId7"/>
    <p:sldLayoutId id="2147485706" r:id="rId8"/>
    <p:sldLayoutId id="2147485707" r:id="rId9"/>
    <p:sldLayoutId id="2147485708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D19F0BF-E51A-41C0-8876-D5844780998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5" r:id="rId1"/>
    <p:sldLayoutId id="2147485709" r:id="rId2"/>
    <p:sldLayoutId id="2147485710" r:id="rId3"/>
    <p:sldLayoutId id="2147485711" r:id="rId4"/>
    <p:sldLayoutId id="2147485712" r:id="rId5"/>
    <p:sldLayoutId id="2147485713" r:id="rId6"/>
    <p:sldLayoutId id="2147485714" r:id="rId7"/>
    <p:sldLayoutId id="2147485715" r:id="rId8"/>
    <p:sldLayoutId id="2147485716" r:id="rId9"/>
    <p:sldLayoutId id="2147485717" r:id="rId10"/>
    <p:sldLayoutId id="2147485718" r:id="rId11"/>
    <p:sldLayoutId id="2147485719" r:id="rId12"/>
    <p:sldLayoutId id="2147485720" r:id="rId13"/>
    <p:sldLayoutId id="2147485721" r:id="rId14"/>
    <p:sldLayoutId id="2147485879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5123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5125" name="Picture 11" descr="NordStream_Logo_screen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802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041D48A-D5B1-427E-8F20-B5E72C31B6F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128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6" r:id="rId1"/>
    <p:sldLayoutId id="2147485722" r:id="rId2"/>
    <p:sldLayoutId id="2147485723" r:id="rId3"/>
    <p:sldLayoutId id="2147485724" r:id="rId4"/>
    <p:sldLayoutId id="2147485725" r:id="rId5"/>
    <p:sldLayoutId id="2147485726" r:id="rId6"/>
    <p:sldLayoutId id="2147485727" r:id="rId7"/>
    <p:sldLayoutId id="2147485728" r:id="rId8"/>
    <p:sldLayoutId id="2147485729" r:id="rId9"/>
    <p:sldLayoutId id="2147485730" r:id="rId10"/>
    <p:sldLayoutId id="21474857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7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6149" name="Picture 11" descr="NordStream_Logo_screen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806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91F5179-EB30-4FA4-91C5-61972CB1EF5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152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7" r:id="rId1"/>
    <p:sldLayoutId id="2147485732" r:id="rId2"/>
    <p:sldLayoutId id="2147485733" r:id="rId3"/>
    <p:sldLayoutId id="2147485734" r:id="rId4"/>
    <p:sldLayoutId id="2147485735" r:id="rId5"/>
    <p:sldLayoutId id="2147485736" r:id="rId6"/>
    <p:sldLayoutId id="2147485737" r:id="rId7"/>
    <p:sldLayoutId id="2147485738" r:id="rId8"/>
    <p:sldLayoutId id="2147485739" r:id="rId9"/>
    <p:sldLayoutId id="2147485740" r:id="rId10"/>
    <p:sldLayoutId id="2147485741" r:id="rId11"/>
    <p:sldLayoutId id="214748574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7171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7173" name="Picture 11" descr="NordStream_Logo_screen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80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005BA0C-EECA-4A10-827A-96B2DF8810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176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8" r:id="rId1"/>
    <p:sldLayoutId id="2147485743" r:id="rId2"/>
    <p:sldLayoutId id="2147485744" r:id="rId3"/>
    <p:sldLayoutId id="2147485745" r:id="rId4"/>
    <p:sldLayoutId id="2147485746" r:id="rId5"/>
    <p:sldLayoutId id="2147485747" r:id="rId6"/>
    <p:sldLayoutId id="2147485748" r:id="rId7"/>
    <p:sldLayoutId id="2147485749" r:id="rId8"/>
    <p:sldLayoutId id="2147485750" r:id="rId9"/>
    <p:sldLayoutId id="2147485751" r:id="rId10"/>
    <p:sldLayoutId id="214748575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04E1782-8998-4F4F-8B03-BCC876DBB493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  <p:sldLayoutId id="214748577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1854200"/>
            <a:ext cx="9144000" cy="4633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1009650"/>
            <a:ext cx="9144000" cy="844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009650"/>
            <a:ext cx="78867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4101" name="Picture 11" descr="NordStream_Logo_screen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775" y="358775"/>
            <a:ext cx="2038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000250"/>
            <a:ext cx="78867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04E1782-8998-4F4F-8B03-BCC876DBB493}" type="slidenum">
              <a:rPr lang="de-DE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B2B2B2"/>
              </a:solidFill>
            </a:endParaRP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5" r:id="rId1"/>
    <p:sldLayoutId id="2147485776" r:id="rId2"/>
    <p:sldLayoutId id="2147485777" r:id="rId3"/>
    <p:sldLayoutId id="2147485778" r:id="rId4"/>
    <p:sldLayoutId id="2147485779" r:id="rId5"/>
    <p:sldLayoutId id="2147485780" r:id="rId6"/>
    <p:sldLayoutId id="2147485781" r:id="rId7"/>
    <p:sldLayoutId id="2147485782" r:id="rId8"/>
    <p:sldLayoutId id="2147485783" r:id="rId9"/>
    <p:sldLayoutId id="2147485784" r:id="rId10"/>
    <p:sldLayoutId id="2147485785" r:id="rId11"/>
    <p:sldLayoutId id="2147485786" r:id="rId12"/>
    <p:sldLayoutId id="2147485787" r:id="rId13"/>
    <p:sldLayoutId id="2147485788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&gt;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2pPr>
      <a:lvl3pPr marL="9032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3pPr>
      <a:lvl4pPr marL="12588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1614488" indent="-1762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5pPr>
      <a:lvl6pPr marL="20716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6pPr>
      <a:lvl7pPr marL="25288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7pPr>
      <a:lvl8pPr marL="29860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8pPr>
      <a:lvl9pPr marL="3443288" indent="-176213" algn="l" rtl="0" fontAlgn="base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3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328"/>
            <a:ext cx="9177664" cy="5502106"/>
          </a:xfrm>
          <a:prstGeom prst="rect">
            <a:avLst/>
          </a:prstGeom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87340" y="1133166"/>
            <a:ext cx="8150778" cy="93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sz="2800" b="1" dirty="0" smtClean="0"/>
              <a:t>Проведение инспекции подводной части газопроводной системы </a:t>
            </a:r>
            <a:r>
              <a:rPr lang="en-US" altLang="de-DE" sz="2800" b="1" dirty="0" smtClean="0"/>
              <a:t>Nord Stream</a:t>
            </a:r>
            <a:endParaRPr lang="en-GB" altLang="de-DE" sz="2800" b="1" i="1" dirty="0"/>
          </a:p>
        </p:txBody>
      </p:sp>
      <p:sp>
        <p:nvSpPr>
          <p:cNvPr id="2" name="Rectangle 1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6F6505-3448-4811-8DB1-C482A148826D}" type="slidenum">
              <a:rPr lang="de-DE" altLang="en-US" sz="1400" smtClean="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de-DE" altLang="en-US" sz="1400" smtClean="0">
              <a:solidFill>
                <a:schemeClr val="bg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70538" y="1149826"/>
            <a:ext cx="8221062" cy="6555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kern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8" y="1858109"/>
            <a:ext cx="5263662" cy="463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970"/>
            <a:ext cx="4550058" cy="38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6F6505-3448-4811-8DB1-C482A148826D}" type="slidenum">
              <a:rPr lang="de-DE" altLang="en-US" sz="1400" smtClean="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de-DE" altLang="en-US" sz="1400" smtClean="0">
              <a:solidFill>
                <a:schemeClr val="bg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70538" y="1149826"/>
            <a:ext cx="8221062" cy="6555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kern="0" dirty="0" smtClean="0"/>
              <a:t>Результаты обследования подводных газопроводов.</a:t>
            </a:r>
            <a:endParaRPr lang="en-GB" alt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8669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Основываясь </a:t>
            </a:r>
            <a:r>
              <a:rPr lang="ru-RU" dirty="0"/>
              <a:t>на результатах </a:t>
            </a:r>
            <a:r>
              <a:rPr lang="ru-RU" dirty="0" smtClean="0"/>
              <a:t>обследования в 2017 года а также проведя инженерный </a:t>
            </a:r>
            <a:r>
              <a:rPr lang="ru-RU" dirty="0"/>
              <a:t>анализ и анализ рисков </a:t>
            </a:r>
            <a:r>
              <a:rPr lang="ru-RU" dirty="0" smtClean="0"/>
              <a:t>проведена работа по установке гравийной бермы </a:t>
            </a:r>
            <a:r>
              <a:rPr lang="ru-RU" dirty="0"/>
              <a:t>на KP60.8, чтобы заморозить боковое </a:t>
            </a:r>
            <a:r>
              <a:rPr lang="ru-RU" dirty="0" smtClean="0"/>
              <a:t>движение, 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0" y="2622563"/>
            <a:ext cx="9144000" cy="3287548"/>
            <a:chOff x="1029294" y="2004646"/>
            <a:chExt cx="6346857" cy="4359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294" y="3894046"/>
              <a:ext cx="6346857" cy="2469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294" y="2004646"/>
              <a:ext cx="6323994" cy="1886089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043959"/>
            <a:ext cx="911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Выводы: Работы были выполнены в Апреле 2018 года.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014046"/>
            <a:ext cx="9144000" cy="677954"/>
          </a:xfrm>
        </p:spPr>
        <p:txBody>
          <a:bodyPr/>
          <a:lstStyle/>
          <a:p>
            <a:pPr algn="ctr"/>
            <a:r>
              <a:rPr lang="ru-RU" sz="2000" dirty="0" smtClean="0"/>
              <a:t>Проведенные инспекции трубопровода</a:t>
            </a:r>
            <a:endParaRPr lang="de-DE" sz="2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6007546"/>
              </p:ext>
            </p:extLst>
          </p:nvPr>
        </p:nvGraphicFramePr>
        <p:xfrm>
          <a:off x="0" y="1869831"/>
          <a:ext cx="9144000" cy="462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22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Внешняя инспекция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Внутритрубная инспекция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0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Инспекция </a:t>
                      </a:r>
                      <a:r>
                        <a:rPr lang="en-GB" sz="1200" dirty="0" smtClean="0"/>
                        <a:t>As-laid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Инспекция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As-laid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5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Инспекция Пост-</a:t>
                      </a:r>
                      <a:r>
                        <a:rPr lang="ru-RU" sz="1200" dirty="0" err="1" smtClean="0"/>
                        <a:t>гидротест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Инспекция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As-laid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5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Базовая инспекция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Инспекция Пост-</a:t>
                      </a:r>
                      <a:r>
                        <a:rPr lang="ru-RU" sz="1200" dirty="0" err="1" smtClean="0"/>
                        <a:t>гидротест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Сервисная инспекция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6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2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49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Сервисная инспекция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6F6505-3448-4811-8DB1-C482A148826D}" type="slidenum">
              <a:rPr lang="de-DE" altLang="en-US" sz="1400" smtClean="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de-DE" altLang="en-US" sz="1400" smtClean="0">
              <a:solidFill>
                <a:schemeClr val="bg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70538" y="1149826"/>
            <a:ext cx="8221062" cy="6555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 smtClean="0"/>
              <a:t>Ежегодное планирование и проведение инспекций</a:t>
            </a:r>
            <a:r>
              <a:rPr lang="ru-RU" altLang="en-US" kern="0" dirty="0"/>
              <a:t> </a:t>
            </a:r>
            <a:r>
              <a:rPr lang="ru-RU" altLang="en-US" kern="0" dirty="0" smtClean="0"/>
              <a:t>и</a:t>
            </a:r>
            <a:r>
              <a:rPr lang="en-US" altLang="en-US" kern="0" dirty="0" smtClean="0"/>
              <a:t> </a:t>
            </a:r>
            <a:r>
              <a:rPr lang="ru-RU" altLang="en-US" kern="0" dirty="0" smtClean="0"/>
              <a:t>ремонтов (в случае необходимости) </a:t>
            </a:r>
            <a:endParaRPr lang="en-GB" alt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2530" y="2096713"/>
            <a:ext cx="825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задача</a:t>
            </a:r>
            <a:r>
              <a:rPr lang="en-US" dirty="0" smtClean="0"/>
              <a:t> </a:t>
            </a:r>
            <a:r>
              <a:rPr lang="ru-RU" dirty="0" smtClean="0"/>
              <a:t>– поддержание работоспособности морского трубопровода для обеспечения бесперебойного транспорта газа.</a:t>
            </a:r>
          </a:p>
          <a:p>
            <a:r>
              <a:rPr lang="ru-RU" dirty="0" smtClean="0"/>
              <a:t>Система управления состоит из непрерывного цикла повторяющихся операций: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3968" y="3339407"/>
            <a:ext cx="8927592" cy="2801540"/>
            <a:chOff x="109728" y="2384237"/>
            <a:chExt cx="8927592" cy="2801540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572001" y="2555687"/>
              <a:ext cx="1403747" cy="1684734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309" y="129"/>
                </a:cxn>
                <a:cxn ang="0">
                  <a:pos x="437" y="435"/>
                </a:cxn>
                <a:cxn ang="0">
                  <a:pos x="498" y="435"/>
                </a:cxn>
                <a:cxn ang="0">
                  <a:pos x="341" y="597"/>
                </a:cxn>
                <a:cxn ang="0">
                  <a:pos x="184" y="435"/>
                </a:cxn>
                <a:cxn ang="0">
                  <a:pos x="250" y="435"/>
                </a:cxn>
                <a:cxn ang="0">
                  <a:pos x="177" y="261"/>
                </a:cxn>
                <a:cxn ang="0">
                  <a:pos x="60" y="194"/>
                </a:cxn>
                <a:cxn ang="0">
                  <a:pos x="1" y="188"/>
                </a:cxn>
                <a:cxn ang="0">
                  <a:pos x="0" y="188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67" y="5"/>
                </a:cxn>
              </a:cxnLst>
              <a:rect l="0" t="0" r="r" b="b"/>
              <a:pathLst>
                <a:path w="498" h="597">
                  <a:moveTo>
                    <a:pt x="67" y="5"/>
                  </a:moveTo>
                  <a:cubicBezTo>
                    <a:pt x="159" y="18"/>
                    <a:pt x="240" y="59"/>
                    <a:pt x="309" y="129"/>
                  </a:cubicBezTo>
                  <a:cubicBezTo>
                    <a:pt x="394" y="213"/>
                    <a:pt x="436" y="315"/>
                    <a:pt x="437" y="435"/>
                  </a:cubicBezTo>
                  <a:cubicBezTo>
                    <a:pt x="498" y="435"/>
                    <a:pt x="498" y="435"/>
                    <a:pt x="498" y="435"/>
                  </a:cubicBezTo>
                  <a:cubicBezTo>
                    <a:pt x="341" y="597"/>
                    <a:pt x="341" y="597"/>
                    <a:pt x="341" y="597"/>
                  </a:cubicBezTo>
                  <a:cubicBezTo>
                    <a:pt x="184" y="435"/>
                    <a:pt x="184" y="435"/>
                    <a:pt x="184" y="435"/>
                  </a:cubicBezTo>
                  <a:cubicBezTo>
                    <a:pt x="250" y="435"/>
                    <a:pt x="250" y="435"/>
                    <a:pt x="250" y="435"/>
                  </a:cubicBezTo>
                  <a:cubicBezTo>
                    <a:pt x="249" y="367"/>
                    <a:pt x="225" y="309"/>
                    <a:pt x="177" y="261"/>
                  </a:cubicBezTo>
                  <a:cubicBezTo>
                    <a:pt x="143" y="227"/>
                    <a:pt x="104" y="205"/>
                    <a:pt x="60" y="194"/>
                  </a:cubicBezTo>
                  <a:cubicBezTo>
                    <a:pt x="41" y="190"/>
                    <a:pt x="21" y="188"/>
                    <a:pt x="1" y="188"/>
                  </a:cubicBezTo>
                  <a:cubicBezTo>
                    <a:pt x="1" y="188"/>
                    <a:pt x="0" y="188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4" y="0"/>
                    <a:pt x="46" y="2"/>
                    <a:pt x="67" y="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Black"/>
                <a:cs typeface="Lato Black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344466" y="2384237"/>
              <a:ext cx="1678781" cy="1398984"/>
            </a:xfrm>
            <a:custGeom>
              <a:avLst/>
              <a:gdLst/>
              <a:ahLst/>
              <a:cxnLst>
                <a:cxn ang="0">
                  <a:pos x="96" y="338"/>
                </a:cxn>
                <a:cxn ang="0">
                  <a:pos x="95" y="338"/>
                </a:cxn>
                <a:cxn ang="0">
                  <a:pos x="96" y="338"/>
                </a:cxn>
                <a:cxn ang="0">
                  <a:pos x="435" y="0"/>
                </a:cxn>
                <a:cxn ang="0">
                  <a:pos x="595" y="157"/>
                </a:cxn>
                <a:cxn ang="0">
                  <a:pos x="435" y="314"/>
                </a:cxn>
                <a:cxn ang="0">
                  <a:pos x="435" y="249"/>
                </a:cxn>
                <a:cxn ang="0">
                  <a:pos x="260" y="322"/>
                </a:cxn>
                <a:cxn ang="0">
                  <a:pos x="194" y="437"/>
                </a:cxn>
                <a:cxn ang="0">
                  <a:pos x="187" y="496"/>
                </a:cxn>
                <a:cxn ang="0">
                  <a:pos x="0" y="496"/>
                </a:cxn>
                <a:cxn ang="0">
                  <a:pos x="5" y="429"/>
                </a:cxn>
                <a:cxn ang="0">
                  <a:pos x="128" y="190"/>
                </a:cxn>
                <a:cxn ang="0">
                  <a:pos x="435" y="61"/>
                </a:cxn>
                <a:cxn ang="0">
                  <a:pos x="435" y="0"/>
                </a:cxn>
              </a:cxnLst>
              <a:rect l="0" t="0" r="r" b="b"/>
              <a:pathLst>
                <a:path w="595" h="496">
                  <a:moveTo>
                    <a:pt x="96" y="338"/>
                  </a:moveTo>
                  <a:cubicBezTo>
                    <a:pt x="96" y="338"/>
                    <a:pt x="95" y="338"/>
                    <a:pt x="95" y="338"/>
                  </a:cubicBezTo>
                  <a:cubicBezTo>
                    <a:pt x="96" y="338"/>
                    <a:pt x="96" y="338"/>
                    <a:pt x="96" y="338"/>
                  </a:cubicBezTo>
                  <a:close/>
                  <a:moveTo>
                    <a:pt x="435" y="0"/>
                  </a:moveTo>
                  <a:cubicBezTo>
                    <a:pt x="595" y="157"/>
                    <a:pt x="595" y="157"/>
                    <a:pt x="595" y="157"/>
                  </a:cubicBezTo>
                  <a:cubicBezTo>
                    <a:pt x="435" y="314"/>
                    <a:pt x="435" y="314"/>
                    <a:pt x="435" y="314"/>
                  </a:cubicBezTo>
                  <a:cubicBezTo>
                    <a:pt x="435" y="249"/>
                    <a:pt x="435" y="249"/>
                    <a:pt x="435" y="249"/>
                  </a:cubicBezTo>
                  <a:cubicBezTo>
                    <a:pt x="367" y="249"/>
                    <a:pt x="309" y="273"/>
                    <a:pt x="260" y="322"/>
                  </a:cubicBezTo>
                  <a:cubicBezTo>
                    <a:pt x="227" y="356"/>
                    <a:pt x="204" y="394"/>
                    <a:pt x="194" y="437"/>
                  </a:cubicBezTo>
                  <a:cubicBezTo>
                    <a:pt x="190" y="456"/>
                    <a:pt x="187" y="475"/>
                    <a:pt x="187" y="496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473"/>
                    <a:pt x="2" y="451"/>
                    <a:pt x="5" y="429"/>
                  </a:cubicBezTo>
                  <a:cubicBezTo>
                    <a:pt x="18" y="338"/>
                    <a:pt x="59" y="258"/>
                    <a:pt x="128" y="190"/>
                  </a:cubicBezTo>
                  <a:cubicBezTo>
                    <a:pt x="213" y="104"/>
                    <a:pt x="315" y="62"/>
                    <a:pt x="435" y="61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Black"/>
                <a:cs typeface="Lato Black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173016" y="3337928"/>
              <a:ext cx="1398985" cy="1678781"/>
            </a:xfrm>
            <a:custGeom>
              <a:avLst/>
              <a:gdLst/>
              <a:ahLst/>
              <a:cxnLst/>
              <a:rect l="l" t="t" r="r" b="b"/>
              <a:pathLst>
                <a:path w="1398985" h="1678781">
                  <a:moveTo>
                    <a:pt x="442824" y="0"/>
                  </a:moveTo>
                  <a:cubicBezTo>
                    <a:pt x="882827" y="445794"/>
                    <a:pt x="882827" y="445794"/>
                    <a:pt x="882827" y="445794"/>
                  </a:cubicBezTo>
                  <a:lnTo>
                    <a:pt x="876811" y="445794"/>
                  </a:lnTo>
                  <a:lnTo>
                    <a:pt x="882084" y="451129"/>
                  </a:lnTo>
                  <a:cubicBezTo>
                    <a:pt x="882943" y="451998"/>
                    <a:pt x="882943" y="451998"/>
                    <a:pt x="882943" y="451998"/>
                  </a:cubicBezTo>
                  <a:cubicBezTo>
                    <a:pt x="699727" y="451998"/>
                    <a:pt x="699727" y="451998"/>
                    <a:pt x="699727" y="451998"/>
                  </a:cubicBezTo>
                  <a:lnTo>
                    <a:pt x="699727" y="455194"/>
                  </a:lnTo>
                  <a:lnTo>
                    <a:pt x="705134" y="541724"/>
                  </a:lnTo>
                  <a:cubicBezTo>
                    <a:pt x="724877" y="696906"/>
                    <a:pt x="792570" y="832337"/>
                    <a:pt x="905392" y="945196"/>
                  </a:cubicBezTo>
                  <a:cubicBezTo>
                    <a:pt x="1001290" y="1041127"/>
                    <a:pt x="1108470" y="1103199"/>
                    <a:pt x="1232574" y="1131414"/>
                  </a:cubicBezTo>
                  <a:cubicBezTo>
                    <a:pt x="1286164" y="1145521"/>
                    <a:pt x="1339754" y="1151164"/>
                    <a:pt x="1398985" y="1151164"/>
                  </a:cubicBezTo>
                  <a:cubicBezTo>
                    <a:pt x="1398985" y="1678781"/>
                    <a:pt x="1398985" y="1678781"/>
                    <a:pt x="1398985" y="1678781"/>
                  </a:cubicBezTo>
                  <a:cubicBezTo>
                    <a:pt x="1336933" y="1678781"/>
                    <a:pt x="1274882" y="1675960"/>
                    <a:pt x="1212830" y="1667495"/>
                  </a:cubicBezTo>
                  <a:cubicBezTo>
                    <a:pt x="953341" y="1630816"/>
                    <a:pt x="727698" y="1515135"/>
                    <a:pt x="533081" y="1320453"/>
                  </a:cubicBezTo>
                  <a:cubicBezTo>
                    <a:pt x="343048" y="1127887"/>
                    <a:pt x="226436" y="907238"/>
                    <a:pt x="187026" y="652837"/>
                  </a:cubicBezTo>
                  <a:lnTo>
                    <a:pt x="175529" y="547719"/>
                  </a:lnTo>
                  <a:lnTo>
                    <a:pt x="175449" y="547719"/>
                  </a:lnTo>
                  <a:lnTo>
                    <a:pt x="175417" y="546692"/>
                  </a:lnTo>
                  <a:lnTo>
                    <a:pt x="174873" y="541724"/>
                  </a:lnTo>
                  <a:lnTo>
                    <a:pt x="172070" y="451998"/>
                  </a:lnTo>
                  <a:lnTo>
                    <a:pt x="115876" y="451998"/>
                  </a:lnTo>
                  <a:cubicBezTo>
                    <a:pt x="689" y="451998"/>
                    <a:pt x="689" y="451998"/>
                    <a:pt x="689" y="451998"/>
                  </a:cubicBezTo>
                  <a:lnTo>
                    <a:pt x="6861" y="445794"/>
                  </a:lnTo>
                  <a:lnTo>
                    <a:pt x="2688" y="445794"/>
                  </a:lnTo>
                  <a:cubicBezTo>
                    <a:pt x="0" y="445794"/>
                    <a:pt x="0" y="445794"/>
                    <a:pt x="0" y="445794"/>
                  </a:cubicBezTo>
                  <a:cubicBezTo>
                    <a:pt x="442824" y="0"/>
                    <a:pt x="442824" y="0"/>
                    <a:pt x="442824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Black"/>
                <a:cs typeface="Lato Black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120753" y="3783221"/>
              <a:ext cx="1683544" cy="1402556"/>
            </a:xfrm>
            <a:custGeom>
              <a:avLst/>
              <a:gdLst/>
              <a:ahLst/>
              <a:cxnLst/>
              <a:rect l="l" t="t" r="r" b="b"/>
              <a:pathLst>
                <a:path w="1683544" h="1402556">
                  <a:moveTo>
                    <a:pt x="1136470" y="172107"/>
                  </a:moveTo>
                  <a:lnTo>
                    <a:pt x="1156600" y="192902"/>
                  </a:lnTo>
                  <a:cubicBezTo>
                    <a:pt x="1218833" y="257191"/>
                    <a:pt x="1301811" y="342909"/>
                    <a:pt x="1412447" y="457200"/>
                  </a:cubicBezTo>
                  <a:cubicBezTo>
                    <a:pt x="1412447" y="457200"/>
                    <a:pt x="1412447" y="457200"/>
                    <a:pt x="1649819" y="211988"/>
                  </a:cubicBezTo>
                  <a:lnTo>
                    <a:pt x="1669467" y="191691"/>
                  </a:lnTo>
                  <a:lnTo>
                    <a:pt x="1669444" y="191899"/>
                  </a:lnTo>
                  <a:cubicBezTo>
                    <a:pt x="1632784" y="451527"/>
                    <a:pt x="1517164" y="680113"/>
                    <a:pt x="1322583" y="874834"/>
                  </a:cubicBezTo>
                  <a:cubicBezTo>
                    <a:pt x="1082883" y="1114708"/>
                    <a:pt x="792422" y="1233233"/>
                    <a:pt x="454021" y="1233233"/>
                  </a:cubicBezTo>
                  <a:cubicBezTo>
                    <a:pt x="454021" y="1233233"/>
                    <a:pt x="451201" y="1233233"/>
                    <a:pt x="451201" y="1233233"/>
                  </a:cubicBezTo>
                  <a:cubicBezTo>
                    <a:pt x="451201" y="1402556"/>
                    <a:pt x="451201" y="1402556"/>
                    <a:pt x="451201" y="1402556"/>
                  </a:cubicBezTo>
                  <a:cubicBezTo>
                    <a:pt x="0" y="962317"/>
                    <a:pt x="0" y="962317"/>
                    <a:pt x="0" y="962317"/>
                  </a:cubicBezTo>
                  <a:cubicBezTo>
                    <a:pt x="451201" y="522078"/>
                    <a:pt x="451201" y="522078"/>
                    <a:pt x="451201" y="522078"/>
                  </a:cubicBezTo>
                  <a:cubicBezTo>
                    <a:pt x="451201" y="705511"/>
                    <a:pt x="451201" y="705511"/>
                    <a:pt x="451201" y="705511"/>
                  </a:cubicBezTo>
                  <a:cubicBezTo>
                    <a:pt x="451201" y="705511"/>
                    <a:pt x="454021" y="705511"/>
                    <a:pt x="454021" y="705511"/>
                  </a:cubicBezTo>
                  <a:cubicBezTo>
                    <a:pt x="648602" y="705511"/>
                    <a:pt x="812162" y="637782"/>
                    <a:pt x="950342" y="499502"/>
                  </a:cubicBezTo>
                  <a:cubicBezTo>
                    <a:pt x="1046223" y="403552"/>
                    <a:pt x="1108263" y="293493"/>
                    <a:pt x="1136463" y="172145"/>
                  </a:cubicBezTo>
                  <a:close/>
                  <a:moveTo>
                    <a:pt x="1683047" y="0"/>
                  </a:moveTo>
                  <a:lnTo>
                    <a:pt x="1683544" y="0"/>
                  </a:lnTo>
                  <a:lnTo>
                    <a:pt x="1683544" y="36"/>
                  </a:lnTo>
                  <a:lnTo>
                    <a:pt x="1683049" y="3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Black"/>
                <a:cs typeface="Lato Blac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9553" y="2667756"/>
              <a:ext cx="489564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FFFF"/>
                  </a:solidFill>
                  <a:latin typeface="Lato Black"/>
                  <a:cs typeface="Lato Black"/>
                </a:rPr>
                <a:t>0</a:t>
              </a:r>
              <a:r>
                <a:rPr lang="ru-RU" sz="1500" dirty="0" smtClean="0">
                  <a:solidFill>
                    <a:srgbClr val="FFFFFF"/>
                  </a:solidFill>
                  <a:latin typeface="Lato Black"/>
                  <a:cs typeface="Lato Black"/>
                </a:rPr>
                <a:t>4</a:t>
              </a:r>
              <a:endParaRPr lang="en-US" sz="15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48960" y="3618134"/>
              <a:ext cx="489564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500" dirty="0">
                  <a:solidFill>
                    <a:srgbClr val="FFFFFF"/>
                  </a:solidFill>
                  <a:latin typeface="Lato Black"/>
                  <a:cs typeface="Lato Black"/>
                </a:rPr>
                <a:t>02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2586" y="4570938"/>
              <a:ext cx="489564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FFFF"/>
                  </a:solidFill>
                  <a:latin typeface="Lato Black"/>
                  <a:cs typeface="Lato Black"/>
                </a:rPr>
                <a:t>0</a:t>
              </a:r>
              <a:r>
                <a:rPr lang="ru-RU" sz="1500" dirty="0" smtClean="0">
                  <a:solidFill>
                    <a:srgbClr val="FFFFFF"/>
                  </a:solidFill>
                  <a:latin typeface="Lato Black"/>
                  <a:cs typeface="Lato Black"/>
                </a:rPr>
                <a:t>2</a:t>
              </a:r>
              <a:endParaRPr lang="en-US" sz="15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5278" y="3594190"/>
              <a:ext cx="489564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FFFF"/>
                  </a:solidFill>
                  <a:latin typeface="Lato Black"/>
                  <a:cs typeface="Lato Black"/>
                </a:rPr>
                <a:t>0</a:t>
              </a:r>
              <a:r>
                <a:rPr lang="ru-RU" sz="1500" dirty="0" smtClean="0">
                  <a:solidFill>
                    <a:srgbClr val="FFFFFF"/>
                  </a:solidFill>
                  <a:latin typeface="Lato Black"/>
                  <a:cs typeface="Lato Black"/>
                </a:rPr>
                <a:t>3</a:t>
              </a:r>
              <a:endParaRPr lang="en-US" sz="15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91150" y="3662426"/>
              <a:ext cx="1187463" cy="2019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cs typeface="Lato Regular"/>
                </a:rPr>
                <a:t>Keyword</a:t>
              </a:r>
            </a:p>
          </p:txBody>
        </p:sp>
        <p:sp>
          <p:nvSpPr>
            <p:cNvPr id="15" name="Text Placeholder 5"/>
            <p:cNvSpPr txBox="1">
              <a:spLocks/>
            </p:cNvSpPr>
            <p:nvPr/>
          </p:nvSpPr>
          <p:spPr>
            <a:xfrm>
              <a:off x="109728" y="2885809"/>
              <a:ext cx="2564240" cy="303781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900" kern="1200" cap="all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/>
                  <a:ea typeface="Open Sans Light" panose="020B0306030504020204" pitchFamily="34" charset="0"/>
                  <a:cs typeface="Lato Black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b="1" dirty="0" smtClean="0">
                  <a:solidFill>
                    <a:schemeClr val="accent2"/>
                  </a:solidFill>
                </a:rPr>
                <a:t>Оценка результатов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 Placeholder 5"/>
            <p:cNvSpPr txBox="1">
              <a:spLocks/>
            </p:cNvSpPr>
            <p:nvPr/>
          </p:nvSpPr>
          <p:spPr>
            <a:xfrm>
              <a:off x="109729" y="3100726"/>
              <a:ext cx="2564239" cy="561700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900" kern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Open Sans Light" panose="020B0306030504020204" pitchFamily="34" charset="0"/>
                  <a:cs typeface="Lato Regular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tx1"/>
                  </a:solidFill>
                </a:rPr>
                <a:t>Оценка </a:t>
              </a:r>
              <a:r>
                <a:rPr lang="ru-RU" b="1" dirty="0">
                  <a:solidFill>
                    <a:schemeClr val="tx1"/>
                  </a:solidFill>
                </a:rPr>
                <a:t>состояния трубопровода </a:t>
              </a:r>
              <a:r>
                <a:rPr lang="ru-RU" b="1" dirty="0" smtClean="0">
                  <a:solidFill>
                    <a:schemeClr val="tx1"/>
                  </a:solidFill>
                </a:rPr>
                <a:t>после проведенных ремонтов и определения соответствующих рисков.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 Placeholder 5"/>
            <p:cNvSpPr txBox="1">
              <a:spLocks/>
            </p:cNvSpPr>
            <p:nvPr/>
          </p:nvSpPr>
          <p:spPr>
            <a:xfrm>
              <a:off x="557417" y="4396632"/>
              <a:ext cx="2116551" cy="213595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900" kern="1200" cap="all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/>
                  <a:ea typeface="Open Sans Light" panose="020B0306030504020204" pitchFamily="34" charset="0"/>
                  <a:cs typeface="Lato Black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b="1" dirty="0" smtClean="0">
                  <a:solidFill>
                    <a:schemeClr val="accent6"/>
                  </a:solidFill>
                </a:rPr>
                <a:t>Ремонтные работы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 Placeholder 5"/>
            <p:cNvSpPr txBox="1">
              <a:spLocks/>
            </p:cNvSpPr>
            <p:nvPr/>
          </p:nvSpPr>
          <p:spPr>
            <a:xfrm>
              <a:off x="557417" y="4625230"/>
              <a:ext cx="2116551" cy="488752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900" kern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Open Sans Light" panose="020B0306030504020204" pitchFamily="34" charset="0"/>
                  <a:cs typeface="Lato Regular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tx1"/>
                  </a:solidFill>
                </a:rPr>
                <a:t>Ремонтные работы и другие превентивные действия в случае необходимости.</a:t>
              </a:r>
              <a:endParaRPr lang="en-US" dirty="0"/>
            </a:p>
          </p:txBody>
        </p:sp>
        <p:sp>
          <p:nvSpPr>
            <p:cNvPr id="19" name="Text Placeholder 5"/>
            <p:cNvSpPr txBox="1">
              <a:spLocks/>
            </p:cNvSpPr>
            <p:nvPr/>
          </p:nvSpPr>
          <p:spPr>
            <a:xfrm>
              <a:off x="6500864" y="2869834"/>
              <a:ext cx="2116551" cy="213595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900" kern="1200" cap="all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/>
                  <a:ea typeface="Open Sans Light" panose="020B0306030504020204" pitchFamily="34" charset="0"/>
                  <a:cs typeface="Lato Black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accent2"/>
                  </a:solidFill>
                </a:rPr>
                <a:t>Обследование газопровода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6500864" y="3098432"/>
              <a:ext cx="2116551" cy="488752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900" kern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Open Sans Light" panose="020B0306030504020204" pitchFamily="34" charset="0"/>
                  <a:cs typeface="Lato Regular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tx1"/>
                  </a:solidFill>
                </a:rPr>
                <a:t>Планирование и проведение обследования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Placeholder 5"/>
            <p:cNvSpPr txBox="1">
              <a:spLocks/>
            </p:cNvSpPr>
            <p:nvPr/>
          </p:nvSpPr>
          <p:spPr>
            <a:xfrm>
              <a:off x="6500864" y="4363448"/>
              <a:ext cx="2536456" cy="255970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900" kern="1200" cap="all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/>
                  <a:ea typeface="Open Sans Light" panose="020B0306030504020204" pitchFamily="34" charset="0"/>
                  <a:cs typeface="Lato Black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accent2"/>
                  </a:solidFill>
                </a:rPr>
                <a:t>Оценка состояния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 Placeholder 5"/>
            <p:cNvSpPr txBox="1">
              <a:spLocks/>
            </p:cNvSpPr>
            <p:nvPr/>
          </p:nvSpPr>
          <p:spPr>
            <a:xfrm>
              <a:off x="6500864" y="4592046"/>
              <a:ext cx="2116551" cy="488752"/>
            </a:xfrm>
            <a:prstGeom prst="rect">
              <a:avLst/>
            </a:prstGeom>
          </p:spPr>
          <p:txBody>
            <a:bodyPr lIns="68580" tIns="34290" rIns="68580" bIns="34290">
              <a:noAutofit/>
            </a:bodyPr>
            <a:lstStyle>
              <a:lvl1pPr marL="0" indent="0" algn="l" defTabSz="685783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900" kern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Open Sans Light" panose="020B0306030504020204" pitchFamily="34" charset="0"/>
                  <a:cs typeface="Lato Regular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tx1"/>
                  </a:solidFill>
                </a:rPr>
                <a:t>Оценка результатов обследований и другой соответствующей информации.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837982" y="2990920"/>
              <a:ext cx="1097504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837983" y="4470245"/>
              <a:ext cx="936535" cy="0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60526" y="2990920"/>
              <a:ext cx="1068274" cy="0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67354" y="4470245"/>
              <a:ext cx="961447" cy="0"/>
            </a:xfrm>
            <a:prstGeom prst="line">
              <a:avLst/>
            </a:prstGeom>
            <a:ln w="12700" cmpd="sng">
              <a:solidFill>
                <a:schemeClr val="accent5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185247" y="3109312"/>
              <a:ext cx="489564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500" dirty="0" smtClean="0">
                  <a:latin typeface="Lato Black"/>
                  <a:cs typeface="Lato Black"/>
                </a:rPr>
                <a:t>0</a:t>
              </a:r>
              <a:r>
                <a:rPr lang="ru-RU" sz="1500" dirty="0" smtClean="0">
                  <a:latin typeface="Lato Black"/>
                  <a:cs typeface="Lato Black"/>
                </a:rPr>
                <a:t>1</a:t>
              </a:r>
              <a:endParaRPr lang="en-US" sz="1500" dirty="0">
                <a:latin typeface="Lato Black"/>
                <a:cs typeface="Lato Black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en-US" dirty="0" smtClean="0"/>
              <a:t/>
            </a:r>
            <a:br>
              <a:rPr lang="de-CH" altLang="en-US" dirty="0" smtClean="0"/>
            </a:br>
            <a:r>
              <a:rPr lang="ru-RU" altLang="en-US" dirty="0" smtClean="0"/>
              <a:t>Найденные в результате обследования </a:t>
            </a:r>
            <a:r>
              <a:rPr lang="ru-RU" altLang="en-US" dirty="0" err="1" smtClean="0"/>
              <a:t>постороние</a:t>
            </a:r>
            <a:r>
              <a:rPr lang="ru-RU" altLang="en-US" dirty="0" smtClean="0"/>
              <a:t> предметы.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lvl="1"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r>
              <a:rPr lang="de-CH" altLang="en-US" sz="1200" dirty="0">
                <a:solidFill>
                  <a:srgbClr val="292929"/>
                </a:solidFill>
              </a:rPr>
              <a:t>	</a:t>
            </a:r>
            <a:endParaRPr lang="en-US" altLang="en-US" b="1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&gt;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EA3AE-1F0F-4EF9-B105-FD1DC40C6619}" type="slidenum">
              <a:rPr lang="de-DE" altLang="en-US" sz="140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de-DE" altLang="en-US" sz="1400">
              <a:solidFill>
                <a:schemeClr val="bg2"/>
              </a:solidFill>
            </a:endParaRP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" y="1854200"/>
            <a:ext cx="9097108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3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en-US" dirty="0" smtClean="0"/>
              <a:t/>
            </a:r>
            <a:br>
              <a:rPr lang="de-CH" altLang="en-US" dirty="0" smtClean="0"/>
            </a:br>
            <a:r>
              <a:rPr lang="ru-RU" altLang="en-US" dirty="0" smtClean="0"/>
              <a:t>Найденные в результате обследования </a:t>
            </a:r>
            <a:r>
              <a:rPr lang="ru-RU" altLang="en-US" dirty="0" err="1" smtClean="0"/>
              <a:t>постороние</a:t>
            </a:r>
            <a:r>
              <a:rPr lang="ru-RU" altLang="en-US" dirty="0" smtClean="0"/>
              <a:t> предметы.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lvl="1"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r>
              <a:rPr lang="de-CH" altLang="en-US" sz="1200" dirty="0">
                <a:solidFill>
                  <a:srgbClr val="292929"/>
                </a:solidFill>
              </a:rPr>
              <a:t>	</a:t>
            </a:r>
            <a:endParaRPr lang="en-US" altLang="en-US" b="1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&gt;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EA3AE-1F0F-4EF9-B105-FD1DC40C6619}" type="slidenum">
              <a:rPr lang="de-DE" altLang="en-US" sz="140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de-DE" altLang="en-US" sz="1400">
              <a:solidFill>
                <a:schemeClr val="bg2"/>
              </a:solidFill>
            </a:endParaRPr>
          </a:p>
        </p:txBody>
      </p:sp>
      <p:pic>
        <p:nvPicPr>
          <p:cNvPr id="6144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199"/>
            <a:ext cx="9144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87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en-US" dirty="0" smtClean="0"/>
              <a:t/>
            </a:r>
            <a:br>
              <a:rPr lang="de-CH" altLang="en-US" dirty="0" smtClean="0"/>
            </a:br>
            <a:r>
              <a:rPr lang="ru-RU" altLang="en-US" dirty="0" smtClean="0"/>
              <a:t>Найденные в результате обследования </a:t>
            </a:r>
            <a:r>
              <a:rPr lang="ru-RU" altLang="en-US" dirty="0" err="1" smtClean="0"/>
              <a:t>постороние</a:t>
            </a:r>
            <a:r>
              <a:rPr lang="ru-RU" altLang="en-US" dirty="0" smtClean="0"/>
              <a:t> предметы.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lvl="1"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r>
              <a:rPr lang="de-CH" altLang="en-US" sz="1200" dirty="0">
                <a:solidFill>
                  <a:srgbClr val="292929"/>
                </a:solidFill>
              </a:rPr>
              <a:t>	</a:t>
            </a:r>
            <a:endParaRPr lang="en-US" altLang="en-US" b="1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&gt;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EA3AE-1F0F-4EF9-B105-FD1DC40C6619}" type="slidenum">
              <a:rPr lang="de-DE" altLang="en-US" sz="140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de-DE" altLang="en-US" sz="1400">
              <a:solidFill>
                <a:schemeClr val="bg2"/>
              </a:solidFill>
            </a:endParaRPr>
          </a:p>
        </p:txBody>
      </p:sp>
      <p:pic>
        <p:nvPicPr>
          <p:cNvPr id="6144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1"/>
            <a:ext cx="91440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01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en-US" dirty="0" smtClean="0"/>
              <a:t/>
            </a:r>
            <a:br>
              <a:rPr lang="de-CH" altLang="en-US" dirty="0" smtClean="0"/>
            </a:br>
            <a:r>
              <a:rPr lang="ru-RU" altLang="en-US" dirty="0" smtClean="0"/>
              <a:t>Найденные в результате обследования </a:t>
            </a:r>
            <a:r>
              <a:rPr lang="ru-RU" altLang="en-US" dirty="0" err="1" smtClean="0"/>
              <a:t>постороние</a:t>
            </a:r>
            <a:r>
              <a:rPr lang="ru-RU" altLang="en-US" dirty="0" smtClean="0"/>
              <a:t> предметы.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lvl="1"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r>
              <a:rPr lang="de-CH" altLang="en-US" sz="1200" dirty="0">
                <a:solidFill>
                  <a:srgbClr val="292929"/>
                </a:solidFill>
              </a:rPr>
              <a:t>	</a:t>
            </a:r>
            <a:endParaRPr lang="en-US" altLang="en-US" b="1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&gt;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EA3AE-1F0F-4EF9-B105-FD1DC40C6619}" type="slidenum">
              <a:rPr lang="de-DE" altLang="en-US" sz="140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de-DE" altLang="en-US" sz="1400">
              <a:solidFill>
                <a:schemeClr val="bg2"/>
              </a:solidFill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1"/>
            <a:ext cx="91440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41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en-US" dirty="0" smtClean="0"/>
              <a:t/>
            </a:r>
            <a:br>
              <a:rPr lang="de-CH" altLang="en-US" dirty="0" smtClean="0"/>
            </a:br>
            <a:r>
              <a:rPr lang="ru-RU" altLang="en-US" dirty="0" smtClean="0"/>
              <a:t>Найденные в результате обследования посторонние предметы.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lvl="1"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 smtClean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endParaRPr lang="de-CH" altLang="en-US" sz="1200" dirty="0">
              <a:solidFill>
                <a:srgbClr val="292929"/>
              </a:solidFill>
            </a:endParaRPr>
          </a:p>
          <a:p>
            <a:pPr marL="357188" lvl="1" indent="0">
              <a:buFontTx/>
              <a:buNone/>
              <a:defRPr/>
            </a:pPr>
            <a:r>
              <a:rPr lang="de-CH" altLang="en-US" sz="1200" dirty="0">
                <a:solidFill>
                  <a:srgbClr val="292929"/>
                </a:solidFill>
              </a:rPr>
              <a:t>	</a:t>
            </a:r>
            <a:endParaRPr lang="en-US" altLang="en-US" b="1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&gt;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EA3AE-1F0F-4EF9-B105-FD1DC40C6619}" type="slidenum">
              <a:rPr lang="de-DE" altLang="en-US" sz="140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de-DE" altLang="en-US" sz="140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9144000" cy="45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0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2163" y="1009650"/>
            <a:ext cx="5638771" cy="844550"/>
          </a:xfrm>
        </p:spPr>
        <p:txBody>
          <a:bodyPr/>
          <a:lstStyle/>
          <a:p>
            <a:pPr>
              <a:defRPr/>
            </a:pPr>
            <a:r>
              <a:rPr lang="ru-RU" altLang="en-US" sz="2000" dirty="0" smtClean="0"/>
              <a:t>Проектные параметры трубопровода</a:t>
            </a:r>
            <a:r>
              <a:rPr lang="en-US" altLang="en-US" sz="2000" dirty="0" smtClean="0"/>
              <a:t>	</a:t>
            </a:r>
            <a:endParaRPr lang="en-US" sz="2000" dirty="0" smtClean="0">
              <a:latin typeface="+mn-lt"/>
            </a:endParaRPr>
          </a:p>
        </p:txBody>
      </p:sp>
      <p:sp>
        <p:nvSpPr>
          <p:cNvPr id="15364" name="Rectangle 8"/>
          <p:cNvSpPr txBox="1">
            <a:spLocks noGrp="1" noChangeArrowheads="1"/>
          </p:cNvSpPr>
          <p:nvPr/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5112016-C12E-44B1-8C15-524BE076D0A3}" type="slidenum">
              <a:rPr lang="de-DE" sz="1400" b="1">
                <a:solidFill>
                  <a:schemeClr val="bg2"/>
                </a:solidFill>
              </a:rPr>
              <a:pPr algn="r"/>
              <a:t>2</a:t>
            </a:fld>
            <a:endParaRPr lang="de-DE" sz="1400" b="1">
              <a:solidFill>
                <a:schemeClr val="bg2"/>
              </a:solidFill>
            </a:endParaRPr>
          </a:p>
        </p:txBody>
      </p:sp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66674" y="2489201"/>
            <a:ext cx="4714875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2pPr>
            <a:lvl3pPr marL="903288" indent="-18891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258888" indent="-17621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614488" indent="-17621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5pPr>
            <a:lvl6pPr marL="2071688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6pPr>
            <a:lvl7pPr marL="2528888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7pPr>
            <a:lvl8pPr marL="2986088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8pPr>
            <a:lvl9pPr marL="3443288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ru-RU" altLang="en-US" dirty="0"/>
              <a:t>Две параллельные морские нитки </a:t>
            </a:r>
            <a:r>
              <a:rPr lang="ru-RU" altLang="en-US" dirty="0" smtClean="0"/>
              <a:t>газопровода по 1,220 км каждая</a:t>
            </a:r>
            <a:r>
              <a:rPr lang="de-CH" altLang="en-US" dirty="0" smtClean="0"/>
              <a:t>, </a:t>
            </a:r>
            <a:r>
              <a:rPr lang="ru-RU" altLang="en-US" dirty="0" smtClean="0"/>
              <a:t>проложенные через Балтийское море</a:t>
            </a:r>
            <a:endParaRPr lang="ru-RU" altLang="en-US" b="1" dirty="0" smtClean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ru-RU" altLang="en-US" b="1" dirty="0" smtClean="0"/>
              <a:t> </a:t>
            </a:r>
            <a:r>
              <a:rPr lang="ru-RU" altLang="en-US" dirty="0" smtClean="0"/>
              <a:t>Дополняет</a:t>
            </a:r>
            <a:r>
              <a:rPr lang="ru-RU" altLang="en-US" b="1" dirty="0" smtClean="0"/>
              <a:t> </a:t>
            </a:r>
            <a:r>
              <a:rPr lang="ru-RU" altLang="en-US" dirty="0"/>
              <a:t>существующие маршруты из России до Западной Европы (Северный путь</a:t>
            </a:r>
            <a:r>
              <a:rPr lang="ru-RU" altLang="en-US" dirty="0" smtClean="0"/>
              <a:t>)</a:t>
            </a:r>
            <a:endParaRPr lang="ru-RU" altLang="en-US" kern="0" dirty="0"/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kern="0" dirty="0" smtClean="0"/>
              <a:t>Позволяет эксплуатировать газопровод без промежуточных КС </a:t>
            </a:r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kern="0" dirty="0" smtClean="0"/>
              <a:t>Толщина стенки уменьшается в два этапа в соответствии с понижением давления по длине газопровода в процессе транспортировки газа из России в Германию</a:t>
            </a:r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kern="0" dirty="0" smtClean="0"/>
              <a:t>Вся система в целом сертифицирована Норвежской компанией </a:t>
            </a:r>
            <a:r>
              <a:rPr lang="de-CH" altLang="en-US" kern="0" dirty="0" smtClean="0"/>
              <a:t>DNV </a:t>
            </a:r>
            <a:endParaRPr lang="ru-RU" altLang="en-US" kern="0" dirty="0" smtClean="0"/>
          </a:p>
        </p:txBody>
      </p:sp>
      <p:pic>
        <p:nvPicPr>
          <p:cNvPr id="7" name="Picture 35" descr="C:\Dokumente und Einstellungen\cmueller\Desktop\tie in points.JPG"/>
          <p:cNvPicPr>
            <a:picLocks noChangeAspect="1" noChangeArrowheads="1"/>
          </p:cNvPicPr>
          <p:nvPr/>
        </p:nvPicPr>
        <p:blipFill>
          <a:blip r:embed="rId22" cstate="print"/>
          <a:srcRect r="43045" b="9885"/>
          <a:stretch>
            <a:fillRect/>
          </a:stretch>
        </p:blipFill>
        <p:spPr bwMode="auto">
          <a:xfrm>
            <a:off x="4976813" y="3771899"/>
            <a:ext cx="398874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106"/>
          <p:cNvGrpSpPr>
            <a:grpSpLocks/>
          </p:cNvGrpSpPr>
          <p:nvPr/>
        </p:nvGrpSpPr>
        <p:grpSpPr bwMode="auto">
          <a:xfrm>
            <a:off x="4859017" y="2341563"/>
            <a:ext cx="4186238" cy="1407557"/>
            <a:chOff x="2240287" y="4667250"/>
            <a:chExt cx="4922195" cy="1407557"/>
          </a:xfrm>
        </p:grpSpPr>
        <p:sp>
          <p:nvSpPr>
            <p:cNvPr id="9" name="Textframe 1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147175" y="4667250"/>
              <a:ext cx="919473" cy="18466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200" b="1">
                  <a:solidFill>
                    <a:srgbClr val="034EA2"/>
                  </a:solidFill>
                </a:rPr>
                <a:t>KP 1,224</a:t>
              </a:r>
            </a:p>
          </p:txBody>
        </p:sp>
        <p:sp>
          <p:nvSpPr>
            <p:cNvPr id="10" name="Textframe 1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73973" y="4667250"/>
              <a:ext cx="738187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200" b="1">
                  <a:solidFill>
                    <a:srgbClr val="034EA2"/>
                  </a:solidFill>
                </a:rPr>
                <a:t>KP 675</a:t>
              </a:r>
            </a:p>
          </p:txBody>
        </p:sp>
        <p:sp>
          <p:nvSpPr>
            <p:cNvPr id="11" name="Textfram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72708" y="4667250"/>
              <a:ext cx="738187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200" b="1">
                  <a:solidFill>
                    <a:srgbClr val="034EA2"/>
                  </a:solidFill>
                </a:rPr>
                <a:t>KP 297</a:t>
              </a:r>
            </a:p>
          </p:txBody>
        </p:sp>
        <p:sp>
          <p:nvSpPr>
            <p:cNvPr id="12" name="Textframe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86113" y="4667250"/>
              <a:ext cx="1217612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200" b="1">
                  <a:solidFill>
                    <a:srgbClr val="034EA2"/>
                  </a:solidFill>
                </a:rPr>
                <a:t>KP 0</a:t>
              </a:r>
            </a:p>
          </p:txBody>
        </p:sp>
        <p:sp>
          <p:nvSpPr>
            <p:cNvPr id="13" name="Textfram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6913" y="5511800"/>
              <a:ext cx="2170112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34EA2"/>
                  </a:solidFill>
                </a:rPr>
                <a:t>220 bar</a:t>
              </a:r>
            </a:p>
          </p:txBody>
        </p:sp>
        <p:cxnSp>
          <p:nvCxnSpPr>
            <p:cNvPr id="14" name="Straight Connector 27"/>
            <p:cNvCxnSpPr/>
            <p:nvPr>
              <p:custDataLst>
                <p:tags r:id="rId6"/>
              </p:custDataLst>
            </p:nvPr>
          </p:nvCxnSpPr>
          <p:spPr bwMode="auto">
            <a:xfrm rot="5400000">
              <a:off x="6252394" y="5726766"/>
              <a:ext cx="444500" cy="186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ram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61910" y="5511800"/>
              <a:ext cx="2170112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34EA2"/>
                  </a:solidFill>
                </a:rPr>
                <a:t>200 bar</a:t>
              </a:r>
            </a:p>
          </p:txBody>
        </p:sp>
        <p:sp>
          <p:nvSpPr>
            <p:cNvPr id="16" name="Textfram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97670" y="5511800"/>
              <a:ext cx="2170112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34EA2"/>
                  </a:solidFill>
                </a:rPr>
                <a:t>177.5 bar</a:t>
              </a:r>
            </a:p>
          </p:txBody>
        </p:sp>
        <p:sp>
          <p:nvSpPr>
            <p:cNvPr id="17" name="Textfram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40287" y="5351463"/>
              <a:ext cx="217084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rgbClr val="034EA2"/>
                  </a:solidFill>
                </a:rPr>
                <a:t>проектное</a:t>
              </a:r>
            </a:p>
            <a:p>
              <a:r>
                <a:rPr lang="ru-RU" sz="1200" b="1" dirty="0" smtClean="0">
                  <a:solidFill>
                    <a:srgbClr val="034EA2"/>
                  </a:solidFill>
                </a:rPr>
                <a:t>давление</a:t>
              </a:r>
              <a:r>
                <a:rPr lang="en-GB" sz="1200" b="1" dirty="0" smtClean="0">
                  <a:solidFill>
                    <a:srgbClr val="034EA2"/>
                  </a:solidFill>
                </a:rPr>
                <a:t>:</a:t>
              </a:r>
              <a:endParaRPr lang="en-GB" sz="1200" b="1" dirty="0">
                <a:solidFill>
                  <a:srgbClr val="034EA2"/>
                </a:solidFill>
              </a:endParaRPr>
            </a:p>
          </p:txBody>
        </p:sp>
        <p:pic>
          <p:nvPicPr>
            <p:cNvPr id="18" name="Picture 105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687235" y="5022850"/>
              <a:ext cx="379413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fram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26913" y="5778500"/>
              <a:ext cx="2170112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34EA2"/>
                  </a:solidFill>
                </a:rPr>
                <a:t>34.6 mm</a:t>
              </a:r>
            </a:p>
          </p:txBody>
        </p:sp>
        <p:sp>
          <p:nvSpPr>
            <p:cNvPr id="20" name="Textfram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61910" y="5778500"/>
              <a:ext cx="2170112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34EA2"/>
                  </a:solidFill>
                </a:rPr>
                <a:t> </a:t>
              </a:r>
              <a:r>
                <a:rPr lang="en-GB" sz="1200" b="1" dirty="0" smtClean="0">
                  <a:solidFill>
                    <a:srgbClr val="034EA2"/>
                  </a:solidFill>
                </a:rPr>
                <a:t>30.9 </a:t>
              </a:r>
              <a:r>
                <a:rPr lang="en-GB" sz="1200" b="1" dirty="0">
                  <a:solidFill>
                    <a:srgbClr val="034EA2"/>
                  </a:solidFill>
                </a:rPr>
                <a:t>mm</a:t>
              </a:r>
            </a:p>
          </p:txBody>
        </p:sp>
        <p:sp>
          <p:nvSpPr>
            <p:cNvPr id="21" name="Textfram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97670" y="5778500"/>
              <a:ext cx="2170112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34EA2"/>
                  </a:solidFill>
                </a:rPr>
                <a:t>26.8 mm</a:t>
              </a:r>
            </a:p>
          </p:txBody>
        </p:sp>
        <p:sp>
          <p:nvSpPr>
            <p:cNvPr id="22" name="Textfram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40287" y="5705475"/>
              <a:ext cx="217011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rgbClr val="034EA2"/>
                  </a:solidFill>
                </a:rPr>
                <a:t>Толщина </a:t>
              </a:r>
            </a:p>
            <a:p>
              <a:r>
                <a:rPr lang="ru-RU" sz="1200" b="1" dirty="0" smtClean="0">
                  <a:solidFill>
                    <a:srgbClr val="034EA2"/>
                  </a:solidFill>
                </a:rPr>
                <a:t>стенки</a:t>
              </a:r>
              <a:r>
                <a:rPr lang="en-GB" sz="1200" b="1" dirty="0" smtClean="0">
                  <a:solidFill>
                    <a:srgbClr val="034EA2"/>
                  </a:solidFill>
                </a:rPr>
                <a:t>:</a:t>
              </a:r>
              <a:endParaRPr lang="en-GB" sz="1200" b="1" dirty="0">
                <a:solidFill>
                  <a:srgbClr val="034EA2"/>
                </a:solidFill>
              </a:endParaRPr>
            </a:p>
          </p:txBody>
        </p:sp>
        <p:pic>
          <p:nvPicPr>
            <p:cNvPr id="23" name="Picture 2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613605" y="5006975"/>
              <a:ext cx="380784" cy="269875"/>
            </a:xfrm>
            <a:prstGeom prst="rect">
              <a:avLst/>
            </a:prstGeom>
            <a:noFill/>
            <a:ln w="6350">
              <a:solidFill>
                <a:schemeClr val="bg2">
                  <a:lumMod val="75000"/>
                  <a:alpha val="54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24" name="Straight Connector 40"/>
            <p:cNvCxnSpPr/>
            <p:nvPr>
              <p:custDataLst>
                <p:tags r:id="rId16"/>
              </p:custDataLst>
            </p:nvPr>
          </p:nvCxnSpPr>
          <p:spPr bwMode="auto">
            <a:xfrm rot="5400000">
              <a:off x="3011063" y="5732183"/>
              <a:ext cx="444500" cy="373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2"/>
            <p:cNvCxnSpPr/>
            <p:nvPr>
              <p:custDataLst>
                <p:tags r:id="rId17"/>
              </p:custDataLst>
            </p:nvPr>
          </p:nvCxnSpPr>
          <p:spPr bwMode="auto">
            <a:xfrm rot="5400000">
              <a:off x="4135682" y="5701366"/>
              <a:ext cx="444500" cy="186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3"/>
            <p:cNvCxnSpPr/>
            <p:nvPr>
              <p:custDataLst>
                <p:tags r:id="rId18"/>
              </p:custDataLst>
            </p:nvPr>
          </p:nvCxnSpPr>
          <p:spPr bwMode="auto">
            <a:xfrm rot="5400000">
              <a:off x="5322833" y="5706128"/>
              <a:ext cx="444500" cy="186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ram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76531" y="5511800"/>
              <a:ext cx="1885951" cy="1841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GB" sz="1200" b="1">
                  <a:solidFill>
                    <a:srgbClr val="034EA2"/>
                  </a:solidFill>
                </a:rPr>
                <a:t>100 bar</a:t>
              </a:r>
            </a:p>
          </p:txBody>
        </p:sp>
        <p:cxnSp>
          <p:nvCxnSpPr>
            <p:cNvPr id="28" name="Straight Arrow Connector 45"/>
            <p:cNvCxnSpPr/>
            <p:nvPr>
              <p:custDataLst>
                <p:tags r:id="rId20"/>
              </p:custDataLst>
            </p:nvPr>
          </p:nvCxnSpPr>
          <p:spPr bwMode="auto">
            <a:xfrm>
              <a:off x="3076519" y="5156200"/>
              <a:ext cx="505846" cy="1587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3"/>
            <p:cNvSpPr/>
            <p:nvPr/>
          </p:nvSpPr>
          <p:spPr bwMode="auto">
            <a:xfrm rot="10800000">
              <a:off x="5568415" y="5210175"/>
              <a:ext cx="948227" cy="460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4"/>
            <p:cNvSpPr/>
            <p:nvPr/>
          </p:nvSpPr>
          <p:spPr bwMode="auto">
            <a:xfrm rot="10800000">
              <a:off x="5577748" y="5054600"/>
              <a:ext cx="948227" cy="460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8"/>
            <p:cNvSpPr/>
            <p:nvPr/>
          </p:nvSpPr>
          <p:spPr bwMode="auto">
            <a:xfrm rot="10800000">
              <a:off x="4340200" y="5033962"/>
              <a:ext cx="1261814" cy="698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11"/>
            <p:cNvSpPr/>
            <p:nvPr/>
          </p:nvSpPr>
          <p:spPr bwMode="auto">
            <a:xfrm rot="10800000">
              <a:off x="3153049" y="4978400"/>
              <a:ext cx="1250614" cy="1238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ectangle 14"/>
            <p:cNvSpPr/>
            <p:nvPr/>
          </p:nvSpPr>
          <p:spPr bwMode="auto">
            <a:xfrm rot="10800000">
              <a:off x="3141850" y="5210175"/>
              <a:ext cx="1261814" cy="114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tangle 8"/>
            <p:cNvSpPr/>
            <p:nvPr/>
          </p:nvSpPr>
          <p:spPr bwMode="auto">
            <a:xfrm rot="10800000">
              <a:off x="4330866" y="5208587"/>
              <a:ext cx="1263681" cy="698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15071" y="2727779"/>
            <a:ext cx="1442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</a:rPr>
              <a:t>nternal diameter 1153 mm</a:t>
            </a:r>
            <a:endParaRPr lang="en-US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4"/>
          <p:cNvSpPr txBox="1">
            <a:spLocks noGrp="1"/>
          </p:cNvSpPr>
          <p:nvPr/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0378F5-63B7-4A88-8599-423202CD01F8}" type="slidenum">
              <a:rPr lang="de-DE" altLang="en-US" sz="1400" b="1">
                <a:solidFill>
                  <a:schemeClr val="bg2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de-DE" altLang="en-US" sz="1400" b="1">
              <a:solidFill>
                <a:schemeClr val="bg2"/>
              </a:solidFill>
            </a:endParaRPr>
          </a:p>
        </p:txBody>
      </p:sp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3324225" y="4662488"/>
            <a:ext cx="38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CH" altLang="en-US">
                <a:solidFill>
                  <a:schemeClr val="tx1"/>
                </a:solidFill>
              </a:rPr>
              <a:t>*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058847"/>
            <a:ext cx="9144000" cy="76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kern="0" dirty="0" smtClean="0">
                <a:latin typeface="+mn-lt"/>
              </a:rPr>
              <a:t>Система защиты газопровода  </a:t>
            </a:r>
          </a:p>
        </p:txBody>
      </p: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114301" y="2241551"/>
            <a:ext cx="5286374" cy="3987800"/>
            <a:chOff x="1009650" y="1876424"/>
            <a:chExt cx="7234502" cy="4765722"/>
          </a:xfrm>
        </p:grpSpPr>
        <p:pic>
          <p:nvPicPr>
            <p:cNvPr id="2765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876424"/>
              <a:ext cx="7234501" cy="4765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9650" y="2172149"/>
              <a:ext cx="7234502" cy="444914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4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</p:pic>
      </p:grp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334000" y="2241550"/>
            <a:ext cx="3810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438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dirty="0">
                <a:solidFill>
                  <a:schemeClr val="tx1"/>
                </a:solidFill>
              </a:rPr>
              <a:t>Система защиты газопровода (</a:t>
            </a:r>
            <a:r>
              <a:rPr lang="de-CH" altLang="en-US" dirty="0">
                <a:solidFill>
                  <a:schemeClr val="tx1"/>
                </a:solidFill>
              </a:rPr>
              <a:t>PSS</a:t>
            </a:r>
            <a:r>
              <a:rPr lang="ru-RU" altLang="en-US" dirty="0">
                <a:solidFill>
                  <a:schemeClr val="tx1"/>
                </a:solidFill>
              </a:rPr>
              <a:t>) спроектирована и действует в соответствии с </a:t>
            </a:r>
            <a:r>
              <a:rPr lang="ru-RU" altLang="en-US" dirty="0" smtClean="0">
                <a:solidFill>
                  <a:schemeClr val="tx1"/>
                </a:solidFill>
              </a:rPr>
              <a:t>требованиями </a:t>
            </a:r>
            <a:r>
              <a:rPr lang="de-CH" altLang="en-US" dirty="0" smtClean="0">
                <a:solidFill>
                  <a:schemeClr val="tx1"/>
                </a:solidFill>
              </a:rPr>
              <a:t>IEC EN 61508 SIL3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CH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dirty="0" smtClean="0">
                <a:solidFill>
                  <a:schemeClr val="tx1"/>
                </a:solidFill>
              </a:rPr>
              <a:t>Надежность </a:t>
            </a:r>
            <a:r>
              <a:rPr lang="de-CH" altLang="en-US" dirty="0">
                <a:solidFill>
                  <a:schemeClr val="tx1"/>
                </a:solidFill>
              </a:rPr>
              <a:t>PSS </a:t>
            </a:r>
            <a:r>
              <a:rPr lang="ru-RU" altLang="en-US" dirty="0" smtClean="0">
                <a:solidFill>
                  <a:schemeClr val="tx1"/>
                </a:solidFill>
              </a:rPr>
              <a:t>подтверждена </a:t>
            </a:r>
            <a:r>
              <a:rPr lang="de-CH" altLang="en-US" dirty="0" smtClean="0">
                <a:solidFill>
                  <a:schemeClr val="tx1"/>
                </a:solidFill>
              </a:rPr>
              <a:t>DNV</a:t>
            </a:r>
            <a:r>
              <a:rPr lang="ru-RU" altLang="en-US" dirty="0" smtClean="0">
                <a:solidFill>
                  <a:schemeClr val="tx1"/>
                </a:solidFill>
              </a:rPr>
              <a:t> в феврале </a:t>
            </a:r>
            <a:r>
              <a:rPr lang="ru-RU" altLang="en-US" dirty="0">
                <a:solidFill>
                  <a:schemeClr val="tx1"/>
                </a:solidFill>
              </a:rPr>
              <a:t>2014 и </a:t>
            </a:r>
            <a:r>
              <a:rPr lang="ru-RU" altLang="en-US" dirty="0" smtClean="0">
                <a:solidFill>
                  <a:schemeClr val="tx1"/>
                </a:solidFill>
              </a:rPr>
              <a:t>соответствует требованиям </a:t>
            </a:r>
            <a:r>
              <a:rPr lang="de-CH" altLang="en-US" dirty="0">
                <a:solidFill>
                  <a:schemeClr val="tx1"/>
                </a:solidFill>
              </a:rPr>
              <a:t>IEC EN 61508 </a:t>
            </a:r>
            <a:r>
              <a:rPr lang="de-CH" altLang="en-US" dirty="0" smtClean="0">
                <a:solidFill>
                  <a:schemeClr val="tx1"/>
                </a:solidFill>
              </a:rPr>
              <a:t>SIL3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de-CH" altLang="en-US" sz="1200" dirty="0" smtClean="0">
                <a:solidFill>
                  <a:schemeClr val="tx1"/>
                </a:solidFill>
              </a:rPr>
              <a:t>(DNV </a:t>
            </a:r>
            <a:r>
              <a:rPr lang="de-CH" altLang="en-US" sz="1200" dirty="0">
                <a:solidFill>
                  <a:schemeClr val="tx1"/>
                </a:solidFill>
              </a:rPr>
              <a:t>GL </a:t>
            </a:r>
            <a:r>
              <a:rPr lang="de-CH" altLang="en-US" sz="1200" dirty="0" err="1">
                <a:solidFill>
                  <a:schemeClr val="tx1"/>
                </a:solidFill>
              </a:rPr>
              <a:t>Id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  <a:r>
              <a:rPr lang="de-CH" altLang="en-US" sz="1200" dirty="0" err="1">
                <a:solidFill>
                  <a:schemeClr val="tx1"/>
                </a:solidFill>
              </a:rPr>
              <a:t>No</a:t>
            </a:r>
            <a:r>
              <a:rPr lang="de-CH" altLang="en-US" sz="1200" dirty="0">
                <a:solidFill>
                  <a:schemeClr val="tx1"/>
                </a:solidFill>
              </a:rPr>
              <a:t>: 79019695 – 01 </a:t>
            </a:r>
            <a:r>
              <a:rPr lang="de-CH" altLang="en-US" sz="1200" dirty="0" err="1">
                <a:solidFill>
                  <a:schemeClr val="tx1"/>
                </a:solidFill>
              </a:rPr>
              <a:t>Rev.A</a:t>
            </a:r>
            <a:r>
              <a:rPr lang="de-CH" altLang="en-US" sz="1200" dirty="0">
                <a:solidFill>
                  <a:schemeClr val="tx1"/>
                </a:solidFill>
              </a:rPr>
              <a:t>/2014-04-11)</a:t>
            </a:r>
            <a:r>
              <a:rPr lang="ru-RU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0674" y="5431701"/>
            <a:ext cx="3743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/>
              <a:t>ESD</a:t>
            </a:r>
            <a:r>
              <a:rPr lang="en-US" sz="1200" dirty="0" smtClean="0"/>
              <a:t> –</a:t>
            </a:r>
            <a:r>
              <a:rPr lang="ru-RU" sz="1200" dirty="0" smtClean="0"/>
              <a:t> аварийный останов со стравливанием газа с площадки</a:t>
            </a:r>
          </a:p>
          <a:p>
            <a:r>
              <a:rPr lang="de-CH" sz="1200" dirty="0" smtClean="0"/>
              <a:t>PSD – </a:t>
            </a:r>
            <a:r>
              <a:rPr lang="ru-RU" sz="1200" dirty="0" smtClean="0"/>
              <a:t>останов транспорта без стравливанием газа с площадки</a:t>
            </a:r>
          </a:p>
          <a:p>
            <a:r>
              <a:rPr lang="de-CH" sz="1200" dirty="0" smtClean="0"/>
              <a:t>PLC – </a:t>
            </a:r>
            <a:r>
              <a:rPr lang="ru-RU" sz="1200" dirty="0" smtClean="0"/>
              <a:t>программируемый логический контролер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el 4"/>
          <p:cNvSpPr>
            <a:spLocks noGrp="1"/>
          </p:cNvSpPr>
          <p:nvPr>
            <p:ph type="title"/>
          </p:nvPr>
        </p:nvSpPr>
        <p:spPr>
          <a:xfrm>
            <a:off x="100093" y="1040477"/>
            <a:ext cx="9003396" cy="640470"/>
          </a:xfrm>
        </p:spPr>
        <p:txBody>
          <a:bodyPr/>
          <a:lstStyle/>
          <a:p>
            <a:r>
              <a:rPr lang="ru-RU" sz="2000" dirty="0" smtClean="0"/>
              <a:t>Годовые поставки газа в Европе в 2017 г. Морские</a:t>
            </a:r>
            <a:r>
              <a:rPr lang="de-CH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вкл. </a:t>
            </a:r>
            <a:r>
              <a:rPr lang="de-CH" sz="2000" dirty="0"/>
              <a:t>LNG</a:t>
            </a:r>
            <a:r>
              <a:rPr lang="ru-RU" sz="2000"/>
              <a:t>) </a:t>
            </a:r>
            <a:r>
              <a:rPr lang="ru-RU" sz="2000" smtClean="0"/>
              <a:t>против </a:t>
            </a:r>
            <a:r>
              <a:rPr lang="ru-RU" sz="2000" dirty="0"/>
              <a:t>наземные </a:t>
            </a:r>
            <a:r>
              <a:rPr lang="ru-RU" sz="2000" dirty="0" smtClean="0"/>
              <a:t>газопроводы. 268/127 млрд.</a:t>
            </a:r>
            <a:r>
              <a:rPr lang="en-US" sz="2000" dirty="0"/>
              <a:t>Sm3/</a:t>
            </a:r>
            <a:r>
              <a:rPr lang="ru-RU" sz="2000" dirty="0" smtClean="0"/>
              <a:t>год (68%/32%) 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1875692"/>
            <a:ext cx="9284676" cy="4648200"/>
            <a:chOff x="944573" y="1713053"/>
            <a:chExt cx="7594047" cy="512791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573" y="1713884"/>
              <a:ext cx="7518559" cy="5086800"/>
            </a:xfrm>
            <a:prstGeom prst="rect">
              <a:avLst/>
            </a:prstGeom>
          </p:spPr>
        </p:pic>
        <p:sp>
          <p:nvSpPr>
            <p:cNvPr id="45" name="Freeform 44"/>
            <p:cNvSpPr/>
            <p:nvPr/>
          </p:nvSpPr>
          <p:spPr>
            <a:xfrm>
              <a:off x="4022142" y="3099196"/>
              <a:ext cx="519090" cy="112127"/>
            </a:xfrm>
            <a:custGeom>
              <a:avLst/>
              <a:gdLst>
                <a:gd name="connsiteX0" fmla="*/ 616226 w 616226"/>
                <a:gd name="connsiteY0" fmla="*/ 0 h 133109"/>
                <a:gd name="connsiteX1" fmla="*/ 492981 w 616226"/>
                <a:gd name="connsiteY1" fmla="*/ 59635 h 133109"/>
                <a:gd name="connsiteX2" fmla="*/ 333955 w 616226"/>
                <a:gd name="connsiteY2" fmla="*/ 111318 h 133109"/>
                <a:gd name="connsiteX3" fmla="*/ 210710 w 616226"/>
                <a:gd name="connsiteY3" fmla="*/ 131197 h 133109"/>
                <a:gd name="connsiteX4" fmla="*/ 0 w 616226"/>
                <a:gd name="connsiteY4" fmla="*/ 131197 h 13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226" h="133109">
                  <a:moveTo>
                    <a:pt x="616226" y="0"/>
                  </a:moveTo>
                  <a:cubicBezTo>
                    <a:pt x="578126" y="20541"/>
                    <a:pt x="540026" y="41082"/>
                    <a:pt x="492981" y="59635"/>
                  </a:cubicBezTo>
                  <a:cubicBezTo>
                    <a:pt x="445936" y="78188"/>
                    <a:pt x="381000" y="99391"/>
                    <a:pt x="333955" y="111318"/>
                  </a:cubicBezTo>
                  <a:cubicBezTo>
                    <a:pt x="286910" y="123245"/>
                    <a:pt x="266369" y="127884"/>
                    <a:pt x="210710" y="131197"/>
                  </a:cubicBezTo>
                  <a:cubicBezTo>
                    <a:pt x="155051" y="134510"/>
                    <a:pt x="77525" y="132853"/>
                    <a:pt x="0" y="131197"/>
                  </a:cubicBezTo>
                </a:path>
              </a:pathLst>
            </a:custGeom>
            <a:ln w="38100">
              <a:solidFill>
                <a:srgbClr val="663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63736" y="3095848"/>
              <a:ext cx="235303" cy="947758"/>
            </a:xfrm>
            <a:custGeom>
              <a:avLst/>
              <a:gdLst>
                <a:gd name="connsiteX0" fmla="*/ 218661 w 279334"/>
                <a:gd name="connsiteY0" fmla="*/ 0 h 1125109"/>
                <a:gd name="connsiteX1" fmla="*/ 226613 w 279334"/>
                <a:gd name="connsiteY1" fmla="*/ 71561 h 1125109"/>
                <a:gd name="connsiteX2" fmla="*/ 258418 w 279334"/>
                <a:gd name="connsiteY2" fmla="*/ 123245 h 1125109"/>
                <a:gd name="connsiteX3" fmla="*/ 278296 w 279334"/>
                <a:gd name="connsiteY3" fmla="*/ 326003 h 1125109"/>
                <a:gd name="connsiteX4" fmla="*/ 270345 w 279334"/>
                <a:gd name="connsiteY4" fmla="*/ 381662 h 1125109"/>
                <a:gd name="connsiteX5" fmla="*/ 218661 w 279334"/>
                <a:gd name="connsiteY5" fmla="*/ 504907 h 1125109"/>
                <a:gd name="connsiteX6" fmla="*/ 218661 w 279334"/>
                <a:gd name="connsiteY6" fmla="*/ 620201 h 1125109"/>
                <a:gd name="connsiteX7" fmla="*/ 186856 w 279334"/>
                <a:gd name="connsiteY7" fmla="*/ 763325 h 1125109"/>
                <a:gd name="connsiteX8" fmla="*/ 186856 w 279334"/>
                <a:gd name="connsiteY8" fmla="*/ 838862 h 1125109"/>
                <a:gd name="connsiteX9" fmla="*/ 182880 w 279334"/>
                <a:gd name="connsiteY9" fmla="*/ 914400 h 1125109"/>
                <a:gd name="connsiteX10" fmla="*/ 166978 w 279334"/>
                <a:gd name="connsiteY10" fmla="*/ 997888 h 1125109"/>
                <a:gd name="connsiteX11" fmla="*/ 79514 w 279334"/>
                <a:gd name="connsiteY11" fmla="*/ 1097280 h 1125109"/>
                <a:gd name="connsiteX12" fmla="*/ 0 w 279334"/>
                <a:gd name="connsiteY12" fmla="*/ 1125109 h 112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334" h="1125109">
                  <a:moveTo>
                    <a:pt x="218661" y="0"/>
                  </a:moveTo>
                  <a:cubicBezTo>
                    <a:pt x="219324" y="25510"/>
                    <a:pt x="219987" y="51020"/>
                    <a:pt x="226613" y="71561"/>
                  </a:cubicBezTo>
                  <a:cubicBezTo>
                    <a:pt x="233239" y="92102"/>
                    <a:pt x="249804" y="80838"/>
                    <a:pt x="258418" y="123245"/>
                  </a:cubicBezTo>
                  <a:cubicBezTo>
                    <a:pt x="267032" y="165652"/>
                    <a:pt x="276308" y="282934"/>
                    <a:pt x="278296" y="326003"/>
                  </a:cubicBezTo>
                  <a:cubicBezTo>
                    <a:pt x="280284" y="369072"/>
                    <a:pt x="280284" y="351845"/>
                    <a:pt x="270345" y="381662"/>
                  </a:cubicBezTo>
                  <a:cubicBezTo>
                    <a:pt x="260406" y="411479"/>
                    <a:pt x="227275" y="465151"/>
                    <a:pt x="218661" y="504907"/>
                  </a:cubicBezTo>
                  <a:cubicBezTo>
                    <a:pt x="210047" y="544663"/>
                    <a:pt x="223962" y="577131"/>
                    <a:pt x="218661" y="620201"/>
                  </a:cubicBezTo>
                  <a:cubicBezTo>
                    <a:pt x="213360" y="663271"/>
                    <a:pt x="192157" y="726882"/>
                    <a:pt x="186856" y="763325"/>
                  </a:cubicBezTo>
                  <a:cubicBezTo>
                    <a:pt x="181555" y="799768"/>
                    <a:pt x="187519" y="813683"/>
                    <a:pt x="186856" y="838862"/>
                  </a:cubicBezTo>
                  <a:cubicBezTo>
                    <a:pt x="186193" y="864041"/>
                    <a:pt x="186193" y="887896"/>
                    <a:pt x="182880" y="914400"/>
                  </a:cubicBezTo>
                  <a:cubicBezTo>
                    <a:pt x="179567" y="940904"/>
                    <a:pt x="184206" y="967408"/>
                    <a:pt x="166978" y="997888"/>
                  </a:cubicBezTo>
                  <a:cubicBezTo>
                    <a:pt x="149750" y="1028368"/>
                    <a:pt x="107343" y="1076077"/>
                    <a:pt x="79514" y="1097280"/>
                  </a:cubicBezTo>
                  <a:cubicBezTo>
                    <a:pt x="51685" y="1118483"/>
                    <a:pt x="25842" y="1121796"/>
                    <a:pt x="0" y="1125109"/>
                  </a:cubicBezTo>
                </a:path>
              </a:pathLst>
            </a:custGeom>
            <a:ln w="38100">
              <a:solidFill>
                <a:srgbClr val="6633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54910" y="1967064"/>
              <a:ext cx="3013623" cy="1522372"/>
            </a:xfrm>
            <a:custGeom>
              <a:avLst/>
              <a:gdLst>
                <a:gd name="connsiteX0" fmla="*/ 3577552 w 3577552"/>
                <a:gd name="connsiteY0" fmla="*/ 0 h 1807248"/>
                <a:gd name="connsiteX1" fmla="*/ 3512897 w 3577552"/>
                <a:gd name="connsiteY1" fmla="*/ 141624 h 1807248"/>
                <a:gd name="connsiteX2" fmla="*/ 3278909 w 3577552"/>
                <a:gd name="connsiteY2" fmla="*/ 369454 h 1807248"/>
                <a:gd name="connsiteX3" fmla="*/ 3029528 w 3577552"/>
                <a:gd name="connsiteY3" fmla="*/ 548024 h 1807248"/>
                <a:gd name="connsiteX4" fmla="*/ 3001818 w 3577552"/>
                <a:gd name="connsiteY4" fmla="*/ 631151 h 1807248"/>
                <a:gd name="connsiteX5" fmla="*/ 2992582 w 3577552"/>
                <a:gd name="connsiteY5" fmla="*/ 760460 h 1807248"/>
                <a:gd name="connsiteX6" fmla="*/ 2890982 w 3577552"/>
                <a:gd name="connsiteY6" fmla="*/ 960581 h 1807248"/>
                <a:gd name="connsiteX7" fmla="*/ 2733964 w 3577552"/>
                <a:gd name="connsiteY7" fmla="*/ 1105284 h 1807248"/>
                <a:gd name="connsiteX8" fmla="*/ 2660073 w 3577552"/>
                <a:gd name="connsiteY8" fmla="*/ 1142230 h 1807248"/>
                <a:gd name="connsiteX9" fmla="*/ 2407612 w 3577552"/>
                <a:gd name="connsiteY9" fmla="*/ 1237672 h 1807248"/>
                <a:gd name="connsiteX10" fmla="*/ 2327564 w 3577552"/>
                <a:gd name="connsiteY10" fmla="*/ 1283854 h 1807248"/>
                <a:gd name="connsiteX11" fmla="*/ 2155152 w 3577552"/>
                <a:gd name="connsiteY11" fmla="*/ 1419321 h 1807248"/>
                <a:gd name="connsiteX12" fmla="*/ 2099734 w 3577552"/>
                <a:gd name="connsiteY12" fmla="*/ 1459345 h 1807248"/>
                <a:gd name="connsiteX13" fmla="*/ 1967346 w 3577552"/>
                <a:gd name="connsiteY13" fmla="*/ 1560945 h 1807248"/>
                <a:gd name="connsiteX14" fmla="*/ 1757988 w 3577552"/>
                <a:gd name="connsiteY14" fmla="*/ 1600969 h 1807248"/>
                <a:gd name="connsiteX15" fmla="*/ 1567103 w 3577552"/>
                <a:gd name="connsiteY15" fmla="*/ 1708727 h 1807248"/>
                <a:gd name="connsiteX16" fmla="*/ 1403928 w 3577552"/>
                <a:gd name="connsiteY16" fmla="*/ 1739515 h 1807248"/>
                <a:gd name="connsiteX17" fmla="*/ 1379297 w 3577552"/>
                <a:gd name="connsiteY17" fmla="*/ 1717963 h 1807248"/>
                <a:gd name="connsiteX18" fmla="*/ 1046788 w 3577552"/>
                <a:gd name="connsiteY18" fmla="*/ 1733357 h 1807248"/>
                <a:gd name="connsiteX19" fmla="*/ 785091 w 3577552"/>
                <a:gd name="connsiteY19" fmla="*/ 1776460 h 1807248"/>
                <a:gd name="connsiteX20" fmla="*/ 504922 w 3577552"/>
                <a:gd name="connsiteY20" fmla="*/ 1788775 h 1807248"/>
                <a:gd name="connsiteX21" fmla="*/ 341746 w 3577552"/>
                <a:gd name="connsiteY21" fmla="*/ 1801091 h 1807248"/>
                <a:gd name="connsiteX22" fmla="*/ 212437 w 3577552"/>
                <a:gd name="connsiteY22" fmla="*/ 1794933 h 1807248"/>
                <a:gd name="connsiteX23" fmla="*/ 141625 w 3577552"/>
                <a:gd name="connsiteY23" fmla="*/ 1757987 h 1807248"/>
                <a:gd name="connsiteX24" fmla="*/ 80049 w 3577552"/>
                <a:gd name="connsiteY24" fmla="*/ 1761066 h 1807248"/>
                <a:gd name="connsiteX25" fmla="*/ 0 w 3577552"/>
                <a:gd name="connsiteY25" fmla="*/ 1807248 h 18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77552" h="1807248">
                  <a:moveTo>
                    <a:pt x="3577552" y="0"/>
                  </a:moveTo>
                  <a:cubicBezTo>
                    <a:pt x="3570111" y="40024"/>
                    <a:pt x="3562671" y="80048"/>
                    <a:pt x="3512897" y="141624"/>
                  </a:cubicBezTo>
                  <a:cubicBezTo>
                    <a:pt x="3463123" y="203200"/>
                    <a:pt x="3359470" y="301721"/>
                    <a:pt x="3278909" y="369454"/>
                  </a:cubicBezTo>
                  <a:cubicBezTo>
                    <a:pt x="3198348" y="437187"/>
                    <a:pt x="3075710" y="504408"/>
                    <a:pt x="3029528" y="548024"/>
                  </a:cubicBezTo>
                  <a:cubicBezTo>
                    <a:pt x="2983346" y="591640"/>
                    <a:pt x="3007976" y="595745"/>
                    <a:pt x="3001818" y="631151"/>
                  </a:cubicBezTo>
                  <a:cubicBezTo>
                    <a:pt x="2995660" y="666557"/>
                    <a:pt x="3011055" y="705555"/>
                    <a:pt x="2992582" y="760460"/>
                  </a:cubicBezTo>
                  <a:cubicBezTo>
                    <a:pt x="2974109" y="815365"/>
                    <a:pt x="2934085" y="903110"/>
                    <a:pt x="2890982" y="960581"/>
                  </a:cubicBezTo>
                  <a:cubicBezTo>
                    <a:pt x="2847879" y="1018052"/>
                    <a:pt x="2772449" y="1075009"/>
                    <a:pt x="2733964" y="1105284"/>
                  </a:cubicBezTo>
                  <a:cubicBezTo>
                    <a:pt x="2695479" y="1135559"/>
                    <a:pt x="2714465" y="1120165"/>
                    <a:pt x="2660073" y="1142230"/>
                  </a:cubicBezTo>
                  <a:cubicBezTo>
                    <a:pt x="2605681" y="1164295"/>
                    <a:pt x="2463030" y="1214068"/>
                    <a:pt x="2407612" y="1237672"/>
                  </a:cubicBezTo>
                  <a:cubicBezTo>
                    <a:pt x="2352194" y="1261276"/>
                    <a:pt x="2369641" y="1253579"/>
                    <a:pt x="2327564" y="1283854"/>
                  </a:cubicBezTo>
                  <a:cubicBezTo>
                    <a:pt x="2285487" y="1314129"/>
                    <a:pt x="2193124" y="1390073"/>
                    <a:pt x="2155152" y="1419321"/>
                  </a:cubicBezTo>
                  <a:cubicBezTo>
                    <a:pt x="2117180" y="1448569"/>
                    <a:pt x="2131035" y="1435741"/>
                    <a:pt x="2099734" y="1459345"/>
                  </a:cubicBezTo>
                  <a:cubicBezTo>
                    <a:pt x="2068433" y="1482949"/>
                    <a:pt x="2024304" y="1537341"/>
                    <a:pt x="1967346" y="1560945"/>
                  </a:cubicBezTo>
                  <a:cubicBezTo>
                    <a:pt x="1910388" y="1584549"/>
                    <a:pt x="1824695" y="1576339"/>
                    <a:pt x="1757988" y="1600969"/>
                  </a:cubicBezTo>
                  <a:cubicBezTo>
                    <a:pt x="1691281" y="1625599"/>
                    <a:pt x="1626113" y="1685636"/>
                    <a:pt x="1567103" y="1708727"/>
                  </a:cubicBezTo>
                  <a:cubicBezTo>
                    <a:pt x="1508093" y="1731818"/>
                    <a:pt x="1435229" y="1737976"/>
                    <a:pt x="1403928" y="1739515"/>
                  </a:cubicBezTo>
                  <a:cubicBezTo>
                    <a:pt x="1372627" y="1741054"/>
                    <a:pt x="1438820" y="1718989"/>
                    <a:pt x="1379297" y="1717963"/>
                  </a:cubicBezTo>
                  <a:cubicBezTo>
                    <a:pt x="1319774" y="1716937"/>
                    <a:pt x="1145822" y="1723608"/>
                    <a:pt x="1046788" y="1733357"/>
                  </a:cubicBezTo>
                  <a:cubicBezTo>
                    <a:pt x="947754" y="1743106"/>
                    <a:pt x="875402" y="1767224"/>
                    <a:pt x="785091" y="1776460"/>
                  </a:cubicBezTo>
                  <a:cubicBezTo>
                    <a:pt x="694780" y="1785696"/>
                    <a:pt x="578813" y="1784670"/>
                    <a:pt x="504922" y="1788775"/>
                  </a:cubicBezTo>
                  <a:cubicBezTo>
                    <a:pt x="431031" y="1792880"/>
                    <a:pt x="390493" y="1800065"/>
                    <a:pt x="341746" y="1801091"/>
                  </a:cubicBezTo>
                  <a:cubicBezTo>
                    <a:pt x="292998" y="1802117"/>
                    <a:pt x="245790" y="1802117"/>
                    <a:pt x="212437" y="1794933"/>
                  </a:cubicBezTo>
                  <a:cubicBezTo>
                    <a:pt x="179083" y="1787749"/>
                    <a:pt x="163690" y="1763631"/>
                    <a:pt x="141625" y="1757987"/>
                  </a:cubicBezTo>
                  <a:cubicBezTo>
                    <a:pt x="119560" y="1752343"/>
                    <a:pt x="103653" y="1752856"/>
                    <a:pt x="80049" y="1761066"/>
                  </a:cubicBezTo>
                  <a:cubicBezTo>
                    <a:pt x="56445" y="1769276"/>
                    <a:pt x="28222" y="1788262"/>
                    <a:pt x="0" y="1807248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941338" y="3494623"/>
              <a:ext cx="2577918" cy="915507"/>
            </a:xfrm>
            <a:custGeom>
              <a:avLst/>
              <a:gdLst>
                <a:gd name="connsiteX0" fmla="*/ 3060315 w 3060315"/>
                <a:gd name="connsiteY0" fmla="*/ 0 h 1086823"/>
                <a:gd name="connsiteX1" fmla="*/ 2931006 w 3060315"/>
                <a:gd name="connsiteY1" fmla="*/ 83127 h 1086823"/>
                <a:gd name="connsiteX2" fmla="*/ 2730885 w 3060315"/>
                <a:gd name="connsiteY2" fmla="*/ 314036 h 1086823"/>
                <a:gd name="connsiteX3" fmla="*/ 2675466 w 3060315"/>
                <a:gd name="connsiteY3" fmla="*/ 375612 h 1086823"/>
                <a:gd name="connsiteX4" fmla="*/ 2604654 w 3060315"/>
                <a:gd name="connsiteY4" fmla="*/ 437188 h 1086823"/>
                <a:gd name="connsiteX5" fmla="*/ 2447636 w 3060315"/>
                <a:gd name="connsiteY5" fmla="*/ 551103 h 1086823"/>
                <a:gd name="connsiteX6" fmla="*/ 2256751 w 3060315"/>
                <a:gd name="connsiteY6" fmla="*/ 594206 h 1086823"/>
                <a:gd name="connsiteX7" fmla="*/ 2112048 w 3060315"/>
                <a:gd name="connsiteY7" fmla="*/ 723515 h 1086823"/>
                <a:gd name="connsiteX8" fmla="*/ 1881139 w 3060315"/>
                <a:gd name="connsiteY8" fmla="*/ 772775 h 1086823"/>
                <a:gd name="connsiteX9" fmla="*/ 1554788 w 3060315"/>
                <a:gd name="connsiteY9" fmla="*/ 775854 h 1086823"/>
                <a:gd name="connsiteX10" fmla="*/ 1483975 w 3060315"/>
                <a:gd name="connsiteY10" fmla="*/ 837430 h 1086823"/>
                <a:gd name="connsiteX11" fmla="*/ 1376218 w 3060315"/>
                <a:gd name="connsiteY11" fmla="*/ 874375 h 1086823"/>
                <a:gd name="connsiteX12" fmla="*/ 1286933 w 3060315"/>
                <a:gd name="connsiteY12" fmla="*/ 871297 h 1086823"/>
                <a:gd name="connsiteX13" fmla="*/ 1197648 w 3060315"/>
                <a:gd name="connsiteY13" fmla="*/ 871297 h 1086823"/>
                <a:gd name="connsiteX14" fmla="*/ 1108363 w 3060315"/>
                <a:gd name="connsiteY14" fmla="*/ 979054 h 1086823"/>
                <a:gd name="connsiteX15" fmla="*/ 1012921 w 3060315"/>
                <a:gd name="connsiteY15" fmla="*/ 1003685 h 1086823"/>
                <a:gd name="connsiteX16" fmla="*/ 914400 w 3060315"/>
                <a:gd name="connsiteY16" fmla="*/ 979054 h 1086823"/>
                <a:gd name="connsiteX17" fmla="*/ 788169 w 3060315"/>
                <a:gd name="connsiteY17" fmla="*/ 969818 h 1086823"/>
                <a:gd name="connsiteX18" fmla="*/ 646545 w 3060315"/>
                <a:gd name="connsiteY18" fmla="*/ 1003685 h 1086823"/>
                <a:gd name="connsiteX19" fmla="*/ 535709 w 3060315"/>
                <a:gd name="connsiteY19" fmla="*/ 1049866 h 1086823"/>
                <a:gd name="connsiteX20" fmla="*/ 424872 w 3060315"/>
                <a:gd name="connsiteY20" fmla="*/ 1086812 h 1086823"/>
                <a:gd name="connsiteX21" fmla="*/ 230909 w 3060315"/>
                <a:gd name="connsiteY21" fmla="*/ 1052945 h 1086823"/>
                <a:gd name="connsiteX22" fmla="*/ 116994 w 3060315"/>
                <a:gd name="connsiteY22" fmla="*/ 982133 h 1086823"/>
                <a:gd name="connsiteX23" fmla="*/ 0 w 3060315"/>
                <a:gd name="connsiteY23" fmla="*/ 1012921 h 108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60315" h="1086823">
                  <a:moveTo>
                    <a:pt x="3060315" y="0"/>
                  </a:moveTo>
                  <a:cubicBezTo>
                    <a:pt x="3023113" y="15394"/>
                    <a:pt x="2985911" y="30788"/>
                    <a:pt x="2931006" y="83127"/>
                  </a:cubicBezTo>
                  <a:cubicBezTo>
                    <a:pt x="2876101" y="135466"/>
                    <a:pt x="2773475" y="265289"/>
                    <a:pt x="2730885" y="314036"/>
                  </a:cubicBezTo>
                  <a:cubicBezTo>
                    <a:pt x="2688295" y="362783"/>
                    <a:pt x="2696504" y="355087"/>
                    <a:pt x="2675466" y="375612"/>
                  </a:cubicBezTo>
                  <a:cubicBezTo>
                    <a:pt x="2654428" y="396137"/>
                    <a:pt x="2642626" y="407940"/>
                    <a:pt x="2604654" y="437188"/>
                  </a:cubicBezTo>
                  <a:cubicBezTo>
                    <a:pt x="2566682" y="466436"/>
                    <a:pt x="2505620" y="524933"/>
                    <a:pt x="2447636" y="551103"/>
                  </a:cubicBezTo>
                  <a:cubicBezTo>
                    <a:pt x="2389652" y="577273"/>
                    <a:pt x="2312682" y="565471"/>
                    <a:pt x="2256751" y="594206"/>
                  </a:cubicBezTo>
                  <a:cubicBezTo>
                    <a:pt x="2200820" y="622941"/>
                    <a:pt x="2174650" y="693753"/>
                    <a:pt x="2112048" y="723515"/>
                  </a:cubicBezTo>
                  <a:cubicBezTo>
                    <a:pt x="2049446" y="753277"/>
                    <a:pt x="1974016" y="764052"/>
                    <a:pt x="1881139" y="772775"/>
                  </a:cubicBezTo>
                  <a:cubicBezTo>
                    <a:pt x="1788262" y="781498"/>
                    <a:pt x="1620982" y="765078"/>
                    <a:pt x="1554788" y="775854"/>
                  </a:cubicBezTo>
                  <a:cubicBezTo>
                    <a:pt x="1488594" y="786630"/>
                    <a:pt x="1513737" y="821010"/>
                    <a:pt x="1483975" y="837430"/>
                  </a:cubicBezTo>
                  <a:cubicBezTo>
                    <a:pt x="1454213" y="853850"/>
                    <a:pt x="1409058" y="868731"/>
                    <a:pt x="1376218" y="874375"/>
                  </a:cubicBezTo>
                  <a:cubicBezTo>
                    <a:pt x="1343378" y="880020"/>
                    <a:pt x="1316695" y="871810"/>
                    <a:pt x="1286933" y="871297"/>
                  </a:cubicBezTo>
                  <a:cubicBezTo>
                    <a:pt x="1257171" y="870784"/>
                    <a:pt x="1227410" y="853337"/>
                    <a:pt x="1197648" y="871297"/>
                  </a:cubicBezTo>
                  <a:cubicBezTo>
                    <a:pt x="1167886" y="889257"/>
                    <a:pt x="1139151" y="956989"/>
                    <a:pt x="1108363" y="979054"/>
                  </a:cubicBezTo>
                  <a:cubicBezTo>
                    <a:pt x="1077575" y="1001119"/>
                    <a:pt x="1045248" y="1003685"/>
                    <a:pt x="1012921" y="1003685"/>
                  </a:cubicBezTo>
                  <a:cubicBezTo>
                    <a:pt x="980594" y="1003685"/>
                    <a:pt x="951859" y="984699"/>
                    <a:pt x="914400" y="979054"/>
                  </a:cubicBezTo>
                  <a:cubicBezTo>
                    <a:pt x="876941" y="973410"/>
                    <a:pt x="832811" y="965713"/>
                    <a:pt x="788169" y="969818"/>
                  </a:cubicBezTo>
                  <a:cubicBezTo>
                    <a:pt x="743527" y="973923"/>
                    <a:pt x="688622" y="990344"/>
                    <a:pt x="646545" y="1003685"/>
                  </a:cubicBezTo>
                  <a:cubicBezTo>
                    <a:pt x="604468" y="1017026"/>
                    <a:pt x="572654" y="1036012"/>
                    <a:pt x="535709" y="1049866"/>
                  </a:cubicBezTo>
                  <a:cubicBezTo>
                    <a:pt x="498763" y="1063721"/>
                    <a:pt x="475672" y="1086299"/>
                    <a:pt x="424872" y="1086812"/>
                  </a:cubicBezTo>
                  <a:cubicBezTo>
                    <a:pt x="374072" y="1087325"/>
                    <a:pt x="282222" y="1070391"/>
                    <a:pt x="230909" y="1052945"/>
                  </a:cubicBezTo>
                  <a:cubicBezTo>
                    <a:pt x="179596" y="1035499"/>
                    <a:pt x="155479" y="988804"/>
                    <a:pt x="116994" y="982133"/>
                  </a:cubicBezTo>
                  <a:cubicBezTo>
                    <a:pt x="78509" y="975462"/>
                    <a:pt x="39254" y="994191"/>
                    <a:pt x="0" y="1012921"/>
                  </a:cubicBezTo>
                </a:path>
              </a:pathLst>
            </a:custGeom>
            <a:ln w="38100">
              <a:solidFill>
                <a:srgbClr val="6633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479699" y="4355658"/>
              <a:ext cx="456453" cy="337550"/>
            </a:xfrm>
            <a:custGeom>
              <a:avLst/>
              <a:gdLst>
                <a:gd name="connsiteX0" fmla="*/ 541867 w 541867"/>
                <a:gd name="connsiteY0" fmla="*/ 0 h 400715"/>
                <a:gd name="connsiteX1" fmla="*/ 501843 w 541867"/>
                <a:gd name="connsiteY1" fmla="*/ 95443 h 400715"/>
                <a:gd name="connsiteX2" fmla="*/ 467976 w 541867"/>
                <a:gd name="connsiteY2" fmla="*/ 147782 h 400715"/>
                <a:gd name="connsiteX3" fmla="*/ 440267 w 541867"/>
                <a:gd name="connsiteY3" fmla="*/ 233988 h 400715"/>
                <a:gd name="connsiteX4" fmla="*/ 375613 w 541867"/>
                <a:gd name="connsiteY4" fmla="*/ 320194 h 400715"/>
                <a:gd name="connsiteX5" fmla="*/ 338667 w 541867"/>
                <a:gd name="connsiteY5" fmla="*/ 344824 h 400715"/>
                <a:gd name="connsiteX6" fmla="*/ 264776 w 541867"/>
                <a:gd name="connsiteY6" fmla="*/ 378691 h 400715"/>
                <a:gd name="connsiteX7" fmla="*/ 160097 w 541867"/>
                <a:gd name="connsiteY7" fmla="*/ 400243 h 400715"/>
                <a:gd name="connsiteX8" fmla="*/ 43103 w 541867"/>
                <a:gd name="connsiteY8" fmla="*/ 394085 h 400715"/>
                <a:gd name="connsiteX9" fmla="*/ 0 w 541867"/>
                <a:gd name="connsiteY9" fmla="*/ 400243 h 40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867" h="400715">
                  <a:moveTo>
                    <a:pt x="541867" y="0"/>
                  </a:moveTo>
                  <a:cubicBezTo>
                    <a:pt x="528012" y="35406"/>
                    <a:pt x="514158" y="70813"/>
                    <a:pt x="501843" y="95443"/>
                  </a:cubicBezTo>
                  <a:cubicBezTo>
                    <a:pt x="489528" y="120073"/>
                    <a:pt x="478239" y="124691"/>
                    <a:pt x="467976" y="147782"/>
                  </a:cubicBezTo>
                  <a:cubicBezTo>
                    <a:pt x="457713" y="170873"/>
                    <a:pt x="455661" y="205253"/>
                    <a:pt x="440267" y="233988"/>
                  </a:cubicBezTo>
                  <a:cubicBezTo>
                    <a:pt x="424873" y="262723"/>
                    <a:pt x="392546" y="301721"/>
                    <a:pt x="375613" y="320194"/>
                  </a:cubicBezTo>
                  <a:cubicBezTo>
                    <a:pt x="358680" y="338667"/>
                    <a:pt x="357140" y="335075"/>
                    <a:pt x="338667" y="344824"/>
                  </a:cubicBezTo>
                  <a:cubicBezTo>
                    <a:pt x="320194" y="354573"/>
                    <a:pt x="294538" y="369455"/>
                    <a:pt x="264776" y="378691"/>
                  </a:cubicBezTo>
                  <a:cubicBezTo>
                    <a:pt x="235014" y="387927"/>
                    <a:pt x="197042" y="397677"/>
                    <a:pt x="160097" y="400243"/>
                  </a:cubicBezTo>
                  <a:cubicBezTo>
                    <a:pt x="123152" y="402809"/>
                    <a:pt x="69786" y="394085"/>
                    <a:pt x="43103" y="394085"/>
                  </a:cubicBezTo>
                  <a:cubicBezTo>
                    <a:pt x="16420" y="394085"/>
                    <a:pt x="8210" y="397164"/>
                    <a:pt x="0" y="400243"/>
                  </a:cubicBezTo>
                </a:path>
              </a:pathLst>
            </a:custGeom>
            <a:ln w="38100">
              <a:solidFill>
                <a:srgbClr val="6633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26382" y="3857710"/>
              <a:ext cx="510969" cy="472013"/>
            </a:xfrm>
            <a:custGeom>
              <a:avLst/>
              <a:gdLst>
                <a:gd name="connsiteX0" fmla="*/ 0 w 606585"/>
                <a:gd name="connsiteY0" fmla="*/ 0 h 560339"/>
                <a:gd name="connsiteX1" fmla="*/ 80048 w 606585"/>
                <a:gd name="connsiteY1" fmla="*/ 46182 h 560339"/>
                <a:gd name="connsiteX2" fmla="*/ 160097 w 606585"/>
                <a:gd name="connsiteY2" fmla="*/ 89285 h 560339"/>
                <a:gd name="connsiteX3" fmla="*/ 215515 w 606585"/>
                <a:gd name="connsiteY3" fmla="*/ 147782 h 560339"/>
                <a:gd name="connsiteX4" fmla="*/ 295563 w 606585"/>
                <a:gd name="connsiteY4" fmla="*/ 224751 h 560339"/>
                <a:gd name="connsiteX5" fmla="*/ 332509 w 606585"/>
                <a:gd name="connsiteY5" fmla="*/ 295564 h 560339"/>
                <a:gd name="connsiteX6" fmla="*/ 418715 w 606585"/>
                <a:gd name="connsiteY6" fmla="*/ 372533 h 560339"/>
                <a:gd name="connsiteX7" fmla="*/ 498763 w 606585"/>
                <a:gd name="connsiteY7" fmla="*/ 434109 h 560339"/>
                <a:gd name="connsiteX8" fmla="*/ 588048 w 606585"/>
                <a:gd name="connsiteY8" fmla="*/ 480291 h 560339"/>
                <a:gd name="connsiteX9" fmla="*/ 603442 w 606585"/>
                <a:gd name="connsiteY9" fmla="*/ 532630 h 560339"/>
                <a:gd name="connsiteX10" fmla="*/ 544945 w 606585"/>
                <a:gd name="connsiteY10" fmla="*/ 560339 h 56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585" h="560339">
                  <a:moveTo>
                    <a:pt x="0" y="0"/>
                  </a:moveTo>
                  <a:lnTo>
                    <a:pt x="80048" y="46182"/>
                  </a:lnTo>
                  <a:cubicBezTo>
                    <a:pt x="106731" y="61063"/>
                    <a:pt x="137519" y="72352"/>
                    <a:pt x="160097" y="89285"/>
                  </a:cubicBezTo>
                  <a:cubicBezTo>
                    <a:pt x="182675" y="106218"/>
                    <a:pt x="192937" y="125204"/>
                    <a:pt x="215515" y="147782"/>
                  </a:cubicBezTo>
                  <a:cubicBezTo>
                    <a:pt x="238093" y="170360"/>
                    <a:pt x="276064" y="200121"/>
                    <a:pt x="295563" y="224751"/>
                  </a:cubicBezTo>
                  <a:cubicBezTo>
                    <a:pt x="315062" y="249381"/>
                    <a:pt x="311984" y="270934"/>
                    <a:pt x="332509" y="295564"/>
                  </a:cubicBezTo>
                  <a:cubicBezTo>
                    <a:pt x="353034" y="320194"/>
                    <a:pt x="391006" y="349442"/>
                    <a:pt x="418715" y="372533"/>
                  </a:cubicBezTo>
                  <a:cubicBezTo>
                    <a:pt x="446424" y="395624"/>
                    <a:pt x="470541" y="416149"/>
                    <a:pt x="498763" y="434109"/>
                  </a:cubicBezTo>
                  <a:cubicBezTo>
                    <a:pt x="526985" y="452069"/>
                    <a:pt x="570601" y="463871"/>
                    <a:pt x="588048" y="480291"/>
                  </a:cubicBezTo>
                  <a:cubicBezTo>
                    <a:pt x="605495" y="496711"/>
                    <a:pt x="610626" y="519289"/>
                    <a:pt x="603442" y="532630"/>
                  </a:cubicBezTo>
                  <a:cubicBezTo>
                    <a:pt x="596258" y="545971"/>
                    <a:pt x="570601" y="553155"/>
                    <a:pt x="544945" y="560339"/>
                  </a:cubicBezTo>
                </a:path>
              </a:pathLst>
            </a:custGeom>
            <a:ln w="38100">
              <a:solidFill>
                <a:srgbClr val="6633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03103" y="3963953"/>
              <a:ext cx="746922" cy="132357"/>
            </a:xfrm>
            <a:custGeom>
              <a:avLst/>
              <a:gdLst>
                <a:gd name="connsiteX0" fmla="*/ 886691 w 886691"/>
                <a:gd name="connsiteY0" fmla="*/ 83235 h 157125"/>
                <a:gd name="connsiteX1" fmla="*/ 818958 w 886691"/>
                <a:gd name="connsiteY1" fmla="*/ 89392 h 157125"/>
                <a:gd name="connsiteX2" fmla="*/ 745067 w 886691"/>
                <a:gd name="connsiteY2" fmla="*/ 98628 h 157125"/>
                <a:gd name="connsiteX3" fmla="*/ 689649 w 886691"/>
                <a:gd name="connsiteY3" fmla="*/ 120180 h 157125"/>
                <a:gd name="connsiteX4" fmla="*/ 628073 w 886691"/>
                <a:gd name="connsiteY4" fmla="*/ 92471 h 157125"/>
                <a:gd name="connsiteX5" fmla="*/ 554182 w 886691"/>
                <a:gd name="connsiteY5" fmla="*/ 43210 h 157125"/>
                <a:gd name="connsiteX6" fmla="*/ 483370 w 886691"/>
                <a:gd name="connsiteY6" fmla="*/ 12422 h 157125"/>
                <a:gd name="connsiteX7" fmla="*/ 406400 w 886691"/>
                <a:gd name="connsiteY7" fmla="*/ 107 h 157125"/>
                <a:gd name="connsiteX8" fmla="*/ 332509 w 886691"/>
                <a:gd name="connsiteY8" fmla="*/ 6265 h 157125"/>
                <a:gd name="connsiteX9" fmla="*/ 261697 w 886691"/>
                <a:gd name="connsiteY9" fmla="*/ 3186 h 157125"/>
                <a:gd name="connsiteX10" fmla="*/ 193964 w 886691"/>
                <a:gd name="connsiteY10" fmla="*/ 18580 h 157125"/>
                <a:gd name="connsiteX11" fmla="*/ 120073 w 886691"/>
                <a:gd name="connsiteY11" fmla="*/ 46289 h 157125"/>
                <a:gd name="connsiteX12" fmla="*/ 70812 w 886691"/>
                <a:gd name="connsiteY12" fmla="*/ 83235 h 157125"/>
                <a:gd name="connsiteX13" fmla="*/ 36946 w 886691"/>
                <a:gd name="connsiteY13" fmla="*/ 117101 h 157125"/>
                <a:gd name="connsiteX14" fmla="*/ 0 w 886691"/>
                <a:gd name="connsiteY14" fmla="*/ 157125 h 1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691" h="157125">
                  <a:moveTo>
                    <a:pt x="886691" y="83235"/>
                  </a:moveTo>
                  <a:lnTo>
                    <a:pt x="818958" y="89392"/>
                  </a:lnTo>
                  <a:cubicBezTo>
                    <a:pt x="795354" y="91957"/>
                    <a:pt x="766618" y="93497"/>
                    <a:pt x="745067" y="98628"/>
                  </a:cubicBezTo>
                  <a:cubicBezTo>
                    <a:pt x="723516" y="103759"/>
                    <a:pt x="709148" y="121206"/>
                    <a:pt x="689649" y="120180"/>
                  </a:cubicBezTo>
                  <a:cubicBezTo>
                    <a:pt x="670150" y="119154"/>
                    <a:pt x="650651" y="105299"/>
                    <a:pt x="628073" y="92471"/>
                  </a:cubicBezTo>
                  <a:cubicBezTo>
                    <a:pt x="605495" y="79643"/>
                    <a:pt x="578299" y="56551"/>
                    <a:pt x="554182" y="43210"/>
                  </a:cubicBezTo>
                  <a:cubicBezTo>
                    <a:pt x="530065" y="29869"/>
                    <a:pt x="508000" y="19606"/>
                    <a:pt x="483370" y="12422"/>
                  </a:cubicBezTo>
                  <a:cubicBezTo>
                    <a:pt x="458740" y="5238"/>
                    <a:pt x="431543" y="1133"/>
                    <a:pt x="406400" y="107"/>
                  </a:cubicBezTo>
                  <a:cubicBezTo>
                    <a:pt x="381257" y="-919"/>
                    <a:pt x="356626" y="5752"/>
                    <a:pt x="332509" y="6265"/>
                  </a:cubicBezTo>
                  <a:cubicBezTo>
                    <a:pt x="308392" y="6778"/>
                    <a:pt x="284788" y="1134"/>
                    <a:pt x="261697" y="3186"/>
                  </a:cubicBezTo>
                  <a:cubicBezTo>
                    <a:pt x="238606" y="5238"/>
                    <a:pt x="217568" y="11396"/>
                    <a:pt x="193964" y="18580"/>
                  </a:cubicBezTo>
                  <a:cubicBezTo>
                    <a:pt x="170360" y="25764"/>
                    <a:pt x="140598" y="35513"/>
                    <a:pt x="120073" y="46289"/>
                  </a:cubicBezTo>
                  <a:cubicBezTo>
                    <a:pt x="99548" y="57065"/>
                    <a:pt x="84666" y="71433"/>
                    <a:pt x="70812" y="83235"/>
                  </a:cubicBezTo>
                  <a:cubicBezTo>
                    <a:pt x="56958" y="95037"/>
                    <a:pt x="48748" y="104786"/>
                    <a:pt x="36946" y="117101"/>
                  </a:cubicBezTo>
                  <a:cubicBezTo>
                    <a:pt x="25144" y="129416"/>
                    <a:pt x="12572" y="143270"/>
                    <a:pt x="0" y="157125"/>
                  </a:cubicBezTo>
                </a:path>
              </a:pathLst>
            </a:custGeom>
            <a:ln w="38100">
              <a:solidFill>
                <a:srgbClr val="6633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632286" y="3549086"/>
              <a:ext cx="793605" cy="1727257"/>
            </a:xfrm>
            <a:custGeom>
              <a:avLst/>
              <a:gdLst>
                <a:gd name="connsiteX0" fmla="*/ 942109 w 942109"/>
                <a:gd name="connsiteY0" fmla="*/ 0 h 2050473"/>
                <a:gd name="connsiteX1" fmla="*/ 929794 w 942109"/>
                <a:gd name="connsiteY1" fmla="*/ 70812 h 2050473"/>
                <a:gd name="connsiteX2" fmla="*/ 929794 w 942109"/>
                <a:gd name="connsiteY2" fmla="*/ 277091 h 2050473"/>
                <a:gd name="connsiteX3" fmla="*/ 917479 w 942109"/>
                <a:gd name="connsiteY3" fmla="*/ 344824 h 2050473"/>
                <a:gd name="connsiteX4" fmla="*/ 834352 w 942109"/>
                <a:gd name="connsiteY4" fmla="*/ 452582 h 2050473"/>
                <a:gd name="connsiteX5" fmla="*/ 788170 w 942109"/>
                <a:gd name="connsiteY5" fmla="*/ 489527 h 2050473"/>
                <a:gd name="connsiteX6" fmla="*/ 788170 w 942109"/>
                <a:gd name="connsiteY6" fmla="*/ 541867 h 2050473"/>
                <a:gd name="connsiteX7" fmla="*/ 797406 w 942109"/>
                <a:gd name="connsiteY7" fmla="*/ 578812 h 2050473"/>
                <a:gd name="connsiteX8" fmla="*/ 717358 w 942109"/>
                <a:gd name="connsiteY8" fmla="*/ 695806 h 2050473"/>
                <a:gd name="connsiteX9" fmla="*/ 603443 w 942109"/>
                <a:gd name="connsiteY9" fmla="*/ 822037 h 2050473"/>
                <a:gd name="connsiteX10" fmla="*/ 520316 w 942109"/>
                <a:gd name="connsiteY10" fmla="*/ 929794 h 2050473"/>
                <a:gd name="connsiteX11" fmla="*/ 446425 w 942109"/>
                <a:gd name="connsiteY11" fmla="*/ 963661 h 2050473"/>
                <a:gd name="connsiteX12" fmla="*/ 255540 w 942109"/>
                <a:gd name="connsiteY12" fmla="*/ 982134 h 2050473"/>
                <a:gd name="connsiteX13" fmla="*/ 264776 w 942109"/>
                <a:gd name="connsiteY13" fmla="*/ 1000606 h 2050473"/>
                <a:gd name="connsiteX14" fmla="*/ 252461 w 942109"/>
                <a:gd name="connsiteY14" fmla="*/ 1096049 h 2050473"/>
                <a:gd name="connsiteX15" fmla="*/ 230909 w 942109"/>
                <a:gd name="connsiteY15" fmla="*/ 1213043 h 2050473"/>
                <a:gd name="connsiteX16" fmla="*/ 193964 w 942109"/>
                <a:gd name="connsiteY16" fmla="*/ 1339273 h 2050473"/>
                <a:gd name="connsiteX17" fmla="*/ 153940 w 942109"/>
                <a:gd name="connsiteY17" fmla="*/ 1407006 h 2050473"/>
                <a:gd name="connsiteX18" fmla="*/ 107758 w 942109"/>
                <a:gd name="connsiteY18" fmla="*/ 1465503 h 2050473"/>
                <a:gd name="connsiteX19" fmla="*/ 61576 w 942109"/>
                <a:gd name="connsiteY19" fmla="*/ 1505527 h 2050473"/>
                <a:gd name="connsiteX20" fmla="*/ 55419 w 942109"/>
                <a:gd name="connsiteY20" fmla="*/ 1579418 h 2050473"/>
                <a:gd name="connsiteX21" fmla="*/ 76970 w 942109"/>
                <a:gd name="connsiteY21" fmla="*/ 1640994 h 2050473"/>
                <a:gd name="connsiteX22" fmla="*/ 73891 w 942109"/>
                <a:gd name="connsiteY22" fmla="*/ 1708727 h 2050473"/>
                <a:gd name="connsiteX23" fmla="*/ 67734 w 942109"/>
                <a:gd name="connsiteY23" fmla="*/ 1813406 h 2050473"/>
                <a:gd name="connsiteX24" fmla="*/ 49261 w 942109"/>
                <a:gd name="connsiteY24" fmla="*/ 1927321 h 2050473"/>
                <a:gd name="connsiteX25" fmla="*/ 12316 w 942109"/>
                <a:gd name="connsiteY25" fmla="*/ 2016606 h 2050473"/>
                <a:gd name="connsiteX26" fmla="*/ 0 w 942109"/>
                <a:gd name="connsiteY26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2109" h="2050473">
                  <a:moveTo>
                    <a:pt x="942109" y="0"/>
                  </a:moveTo>
                  <a:cubicBezTo>
                    <a:pt x="936977" y="12315"/>
                    <a:pt x="931846" y="24630"/>
                    <a:pt x="929794" y="70812"/>
                  </a:cubicBezTo>
                  <a:cubicBezTo>
                    <a:pt x="927742" y="116994"/>
                    <a:pt x="931846" y="231422"/>
                    <a:pt x="929794" y="277091"/>
                  </a:cubicBezTo>
                  <a:cubicBezTo>
                    <a:pt x="927742" y="322760"/>
                    <a:pt x="933386" y="315576"/>
                    <a:pt x="917479" y="344824"/>
                  </a:cubicBezTo>
                  <a:cubicBezTo>
                    <a:pt x="901572" y="374073"/>
                    <a:pt x="855903" y="428465"/>
                    <a:pt x="834352" y="452582"/>
                  </a:cubicBezTo>
                  <a:cubicBezTo>
                    <a:pt x="812801" y="476699"/>
                    <a:pt x="795867" y="474646"/>
                    <a:pt x="788170" y="489527"/>
                  </a:cubicBezTo>
                  <a:cubicBezTo>
                    <a:pt x="780473" y="504408"/>
                    <a:pt x="786631" y="526986"/>
                    <a:pt x="788170" y="541867"/>
                  </a:cubicBezTo>
                  <a:cubicBezTo>
                    <a:pt x="789709" y="556748"/>
                    <a:pt x="809208" y="553156"/>
                    <a:pt x="797406" y="578812"/>
                  </a:cubicBezTo>
                  <a:cubicBezTo>
                    <a:pt x="785604" y="604468"/>
                    <a:pt x="749685" y="655269"/>
                    <a:pt x="717358" y="695806"/>
                  </a:cubicBezTo>
                  <a:cubicBezTo>
                    <a:pt x="685031" y="736343"/>
                    <a:pt x="636283" y="783039"/>
                    <a:pt x="603443" y="822037"/>
                  </a:cubicBezTo>
                  <a:cubicBezTo>
                    <a:pt x="570603" y="861035"/>
                    <a:pt x="546486" y="906190"/>
                    <a:pt x="520316" y="929794"/>
                  </a:cubicBezTo>
                  <a:cubicBezTo>
                    <a:pt x="494146" y="953398"/>
                    <a:pt x="490554" y="954938"/>
                    <a:pt x="446425" y="963661"/>
                  </a:cubicBezTo>
                  <a:cubicBezTo>
                    <a:pt x="402296" y="972384"/>
                    <a:pt x="285815" y="975977"/>
                    <a:pt x="255540" y="982134"/>
                  </a:cubicBezTo>
                  <a:cubicBezTo>
                    <a:pt x="225265" y="988291"/>
                    <a:pt x="265289" y="981620"/>
                    <a:pt x="264776" y="1000606"/>
                  </a:cubicBezTo>
                  <a:cubicBezTo>
                    <a:pt x="264263" y="1019592"/>
                    <a:pt x="258105" y="1060643"/>
                    <a:pt x="252461" y="1096049"/>
                  </a:cubicBezTo>
                  <a:cubicBezTo>
                    <a:pt x="246817" y="1131455"/>
                    <a:pt x="240658" y="1172506"/>
                    <a:pt x="230909" y="1213043"/>
                  </a:cubicBezTo>
                  <a:cubicBezTo>
                    <a:pt x="221159" y="1253580"/>
                    <a:pt x="206792" y="1306946"/>
                    <a:pt x="193964" y="1339273"/>
                  </a:cubicBezTo>
                  <a:cubicBezTo>
                    <a:pt x="181136" y="1371600"/>
                    <a:pt x="168308" y="1385968"/>
                    <a:pt x="153940" y="1407006"/>
                  </a:cubicBezTo>
                  <a:cubicBezTo>
                    <a:pt x="139572" y="1428044"/>
                    <a:pt x="123152" y="1449083"/>
                    <a:pt x="107758" y="1465503"/>
                  </a:cubicBezTo>
                  <a:cubicBezTo>
                    <a:pt x="92364" y="1481923"/>
                    <a:pt x="70299" y="1486541"/>
                    <a:pt x="61576" y="1505527"/>
                  </a:cubicBezTo>
                  <a:cubicBezTo>
                    <a:pt x="52853" y="1524513"/>
                    <a:pt x="52853" y="1556840"/>
                    <a:pt x="55419" y="1579418"/>
                  </a:cubicBezTo>
                  <a:cubicBezTo>
                    <a:pt x="57985" y="1601996"/>
                    <a:pt x="73891" y="1619443"/>
                    <a:pt x="76970" y="1640994"/>
                  </a:cubicBezTo>
                  <a:cubicBezTo>
                    <a:pt x="80049" y="1662545"/>
                    <a:pt x="75430" y="1679992"/>
                    <a:pt x="73891" y="1708727"/>
                  </a:cubicBezTo>
                  <a:cubicBezTo>
                    <a:pt x="72352" y="1737462"/>
                    <a:pt x="71839" y="1776974"/>
                    <a:pt x="67734" y="1813406"/>
                  </a:cubicBezTo>
                  <a:cubicBezTo>
                    <a:pt x="63629" y="1849838"/>
                    <a:pt x="58497" y="1893454"/>
                    <a:pt x="49261" y="1927321"/>
                  </a:cubicBezTo>
                  <a:cubicBezTo>
                    <a:pt x="40025" y="1961188"/>
                    <a:pt x="20526" y="1996081"/>
                    <a:pt x="12316" y="2016606"/>
                  </a:cubicBezTo>
                  <a:cubicBezTo>
                    <a:pt x="4106" y="2037131"/>
                    <a:pt x="2053" y="2043802"/>
                    <a:pt x="0" y="2050473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640043" y="3139317"/>
              <a:ext cx="168052" cy="1273398"/>
            </a:xfrm>
            <a:custGeom>
              <a:avLst/>
              <a:gdLst>
                <a:gd name="connsiteX0" fmla="*/ 70062 w 199499"/>
                <a:gd name="connsiteY0" fmla="*/ 0 h 1511685"/>
                <a:gd name="connsiteX1" fmla="*/ 97771 w 199499"/>
                <a:gd name="connsiteY1" fmla="*/ 116994 h 1511685"/>
                <a:gd name="connsiteX2" fmla="*/ 91614 w 199499"/>
                <a:gd name="connsiteY2" fmla="*/ 221672 h 1511685"/>
                <a:gd name="connsiteX3" fmla="*/ 63905 w 199499"/>
                <a:gd name="connsiteY3" fmla="*/ 289406 h 1511685"/>
                <a:gd name="connsiteX4" fmla="*/ 57747 w 199499"/>
                <a:gd name="connsiteY4" fmla="*/ 360218 h 1511685"/>
                <a:gd name="connsiteX5" fmla="*/ 79299 w 199499"/>
                <a:gd name="connsiteY5" fmla="*/ 440266 h 1511685"/>
                <a:gd name="connsiteX6" fmla="*/ 100850 w 199499"/>
                <a:gd name="connsiteY6" fmla="*/ 508000 h 1511685"/>
                <a:gd name="connsiteX7" fmla="*/ 79299 w 199499"/>
                <a:gd name="connsiteY7" fmla="*/ 575733 h 1511685"/>
                <a:gd name="connsiteX8" fmla="*/ 2329 w 199499"/>
                <a:gd name="connsiteY8" fmla="*/ 634230 h 1511685"/>
                <a:gd name="connsiteX9" fmla="*/ 23880 w 199499"/>
                <a:gd name="connsiteY9" fmla="*/ 686569 h 1511685"/>
                <a:gd name="connsiteX10" fmla="*/ 63905 w 199499"/>
                <a:gd name="connsiteY10" fmla="*/ 738909 h 1511685"/>
                <a:gd name="connsiteX11" fmla="*/ 110087 w 199499"/>
                <a:gd name="connsiteY11" fmla="*/ 809721 h 1511685"/>
                <a:gd name="connsiteX12" fmla="*/ 162426 w 199499"/>
                <a:gd name="connsiteY12" fmla="*/ 874375 h 1511685"/>
                <a:gd name="connsiteX13" fmla="*/ 199371 w 199499"/>
                <a:gd name="connsiteY13" fmla="*/ 972897 h 1511685"/>
                <a:gd name="connsiteX14" fmla="*/ 174741 w 199499"/>
                <a:gd name="connsiteY14" fmla="*/ 1031394 h 1511685"/>
                <a:gd name="connsiteX15" fmla="*/ 177820 w 199499"/>
                <a:gd name="connsiteY15" fmla="*/ 1096048 h 1511685"/>
                <a:gd name="connsiteX16" fmla="*/ 147032 w 199499"/>
                <a:gd name="connsiteY16" fmla="*/ 1166860 h 1511685"/>
                <a:gd name="connsiteX17" fmla="*/ 134717 w 199499"/>
                <a:gd name="connsiteY17" fmla="*/ 1176097 h 1511685"/>
                <a:gd name="connsiteX18" fmla="*/ 107008 w 199499"/>
                <a:gd name="connsiteY18" fmla="*/ 1231515 h 1511685"/>
                <a:gd name="connsiteX19" fmla="*/ 57747 w 199499"/>
                <a:gd name="connsiteY19" fmla="*/ 1286933 h 1511685"/>
                <a:gd name="connsiteX20" fmla="*/ 42353 w 199499"/>
                <a:gd name="connsiteY20" fmla="*/ 1351588 h 1511685"/>
                <a:gd name="connsiteX21" fmla="*/ 36196 w 199499"/>
                <a:gd name="connsiteY21" fmla="*/ 1410085 h 1511685"/>
                <a:gd name="connsiteX22" fmla="*/ 11565 w 199499"/>
                <a:gd name="connsiteY22" fmla="*/ 1462424 h 1511685"/>
                <a:gd name="connsiteX23" fmla="*/ 42353 w 199499"/>
                <a:gd name="connsiteY23" fmla="*/ 1511685 h 151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499" h="1511685">
                  <a:moveTo>
                    <a:pt x="70062" y="0"/>
                  </a:moveTo>
                  <a:cubicBezTo>
                    <a:pt x="82120" y="40024"/>
                    <a:pt x="94179" y="80049"/>
                    <a:pt x="97771" y="116994"/>
                  </a:cubicBezTo>
                  <a:cubicBezTo>
                    <a:pt x="101363" y="153939"/>
                    <a:pt x="97258" y="192937"/>
                    <a:pt x="91614" y="221672"/>
                  </a:cubicBezTo>
                  <a:cubicBezTo>
                    <a:pt x="85970" y="250407"/>
                    <a:pt x="69549" y="266315"/>
                    <a:pt x="63905" y="289406"/>
                  </a:cubicBezTo>
                  <a:cubicBezTo>
                    <a:pt x="58261" y="312497"/>
                    <a:pt x="55181" y="335075"/>
                    <a:pt x="57747" y="360218"/>
                  </a:cubicBezTo>
                  <a:cubicBezTo>
                    <a:pt x="60313" y="385361"/>
                    <a:pt x="72115" y="415636"/>
                    <a:pt x="79299" y="440266"/>
                  </a:cubicBezTo>
                  <a:cubicBezTo>
                    <a:pt x="86483" y="464896"/>
                    <a:pt x="100850" y="485422"/>
                    <a:pt x="100850" y="508000"/>
                  </a:cubicBezTo>
                  <a:cubicBezTo>
                    <a:pt x="100850" y="530578"/>
                    <a:pt x="95719" y="554695"/>
                    <a:pt x="79299" y="575733"/>
                  </a:cubicBezTo>
                  <a:cubicBezTo>
                    <a:pt x="62879" y="596771"/>
                    <a:pt x="11565" y="615757"/>
                    <a:pt x="2329" y="634230"/>
                  </a:cubicBezTo>
                  <a:cubicBezTo>
                    <a:pt x="-6907" y="652703"/>
                    <a:pt x="13617" y="669123"/>
                    <a:pt x="23880" y="686569"/>
                  </a:cubicBezTo>
                  <a:cubicBezTo>
                    <a:pt x="34143" y="704015"/>
                    <a:pt x="49537" y="718384"/>
                    <a:pt x="63905" y="738909"/>
                  </a:cubicBezTo>
                  <a:cubicBezTo>
                    <a:pt x="78273" y="759434"/>
                    <a:pt x="93667" y="787143"/>
                    <a:pt x="110087" y="809721"/>
                  </a:cubicBezTo>
                  <a:cubicBezTo>
                    <a:pt x="126507" y="832299"/>
                    <a:pt x="147545" y="847179"/>
                    <a:pt x="162426" y="874375"/>
                  </a:cubicBezTo>
                  <a:cubicBezTo>
                    <a:pt x="177307" y="901571"/>
                    <a:pt x="197319" y="946727"/>
                    <a:pt x="199371" y="972897"/>
                  </a:cubicBezTo>
                  <a:cubicBezTo>
                    <a:pt x="201423" y="999067"/>
                    <a:pt x="178333" y="1010869"/>
                    <a:pt x="174741" y="1031394"/>
                  </a:cubicBezTo>
                  <a:cubicBezTo>
                    <a:pt x="171149" y="1051919"/>
                    <a:pt x="182438" y="1073470"/>
                    <a:pt x="177820" y="1096048"/>
                  </a:cubicBezTo>
                  <a:cubicBezTo>
                    <a:pt x="173202" y="1118626"/>
                    <a:pt x="147032" y="1166860"/>
                    <a:pt x="147032" y="1166860"/>
                  </a:cubicBezTo>
                  <a:cubicBezTo>
                    <a:pt x="139848" y="1180201"/>
                    <a:pt x="141388" y="1165321"/>
                    <a:pt x="134717" y="1176097"/>
                  </a:cubicBezTo>
                  <a:cubicBezTo>
                    <a:pt x="128046" y="1186873"/>
                    <a:pt x="119836" y="1213042"/>
                    <a:pt x="107008" y="1231515"/>
                  </a:cubicBezTo>
                  <a:cubicBezTo>
                    <a:pt x="94180" y="1249988"/>
                    <a:pt x="68523" y="1266921"/>
                    <a:pt x="57747" y="1286933"/>
                  </a:cubicBezTo>
                  <a:cubicBezTo>
                    <a:pt x="46971" y="1306945"/>
                    <a:pt x="45945" y="1331063"/>
                    <a:pt x="42353" y="1351588"/>
                  </a:cubicBezTo>
                  <a:cubicBezTo>
                    <a:pt x="38761" y="1372113"/>
                    <a:pt x="41327" y="1391612"/>
                    <a:pt x="36196" y="1410085"/>
                  </a:cubicBezTo>
                  <a:cubicBezTo>
                    <a:pt x="31065" y="1428558"/>
                    <a:pt x="10539" y="1445491"/>
                    <a:pt x="11565" y="1462424"/>
                  </a:cubicBezTo>
                  <a:cubicBezTo>
                    <a:pt x="12591" y="1479357"/>
                    <a:pt x="27472" y="1495521"/>
                    <a:pt x="42353" y="1511685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530332" y="3227495"/>
              <a:ext cx="227186" cy="890755"/>
            </a:xfrm>
            <a:custGeom>
              <a:avLst/>
              <a:gdLst>
                <a:gd name="connsiteX0" fmla="*/ 169515 w 269698"/>
                <a:gd name="connsiteY0" fmla="*/ 0 h 1057439"/>
                <a:gd name="connsiteX1" fmla="*/ 135649 w 269698"/>
                <a:gd name="connsiteY1" fmla="*/ 98521 h 1057439"/>
                <a:gd name="connsiteX2" fmla="*/ 86388 w 269698"/>
                <a:gd name="connsiteY2" fmla="*/ 172412 h 1057439"/>
                <a:gd name="connsiteX3" fmla="*/ 58679 w 269698"/>
                <a:gd name="connsiteY3" fmla="*/ 255539 h 1057439"/>
                <a:gd name="connsiteX4" fmla="*/ 37128 w 269698"/>
                <a:gd name="connsiteY4" fmla="*/ 326351 h 1057439"/>
                <a:gd name="connsiteX5" fmla="*/ 52521 w 269698"/>
                <a:gd name="connsiteY5" fmla="*/ 409478 h 1057439"/>
                <a:gd name="connsiteX6" fmla="*/ 95625 w 269698"/>
                <a:gd name="connsiteY6" fmla="*/ 498763 h 1057439"/>
                <a:gd name="connsiteX7" fmla="*/ 107940 w 269698"/>
                <a:gd name="connsiteY7" fmla="*/ 517236 h 1057439"/>
                <a:gd name="connsiteX8" fmla="*/ 24812 w 269698"/>
                <a:gd name="connsiteY8" fmla="*/ 566496 h 1057439"/>
                <a:gd name="connsiteX9" fmla="*/ 182 w 269698"/>
                <a:gd name="connsiteY9" fmla="*/ 594206 h 1057439"/>
                <a:gd name="connsiteX10" fmla="*/ 34049 w 269698"/>
                <a:gd name="connsiteY10" fmla="*/ 628072 h 1057439"/>
                <a:gd name="connsiteX11" fmla="*/ 70994 w 269698"/>
                <a:gd name="connsiteY11" fmla="*/ 692727 h 1057439"/>
                <a:gd name="connsiteX12" fmla="*/ 95625 w 269698"/>
                <a:gd name="connsiteY12" fmla="*/ 741987 h 1057439"/>
                <a:gd name="connsiteX13" fmla="*/ 120255 w 269698"/>
                <a:gd name="connsiteY13" fmla="*/ 782012 h 1057439"/>
                <a:gd name="connsiteX14" fmla="*/ 138728 w 269698"/>
                <a:gd name="connsiteY14" fmla="*/ 812800 h 1057439"/>
                <a:gd name="connsiteX15" fmla="*/ 151043 w 269698"/>
                <a:gd name="connsiteY15" fmla="*/ 855903 h 1057439"/>
                <a:gd name="connsiteX16" fmla="*/ 163358 w 269698"/>
                <a:gd name="connsiteY16" fmla="*/ 914400 h 1057439"/>
                <a:gd name="connsiteX17" fmla="*/ 166437 w 269698"/>
                <a:gd name="connsiteY17" fmla="*/ 963660 h 1057439"/>
                <a:gd name="connsiteX18" fmla="*/ 215697 w 269698"/>
                <a:gd name="connsiteY18" fmla="*/ 997527 h 1057439"/>
                <a:gd name="connsiteX19" fmla="*/ 264958 w 269698"/>
                <a:gd name="connsiteY19" fmla="*/ 1049866 h 1057439"/>
                <a:gd name="connsiteX20" fmla="*/ 264958 w 269698"/>
                <a:gd name="connsiteY20" fmla="*/ 1056024 h 10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698" h="1057439">
                  <a:moveTo>
                    <a:pt x="169515" y="0"/>
                  </a:moveTo>
                  <a:cubicBezTo>
                    <a:pt x="159509" y="34893"/>
                    <a:pt x="149504" y="69786"/>
                    <a:pt x="135649" y="98521"/>
                  </a:cubicBezTo>
                  <a:cubicBezTo>
                    <a:pt x="121794" y="127256"/>
                    <a:pt x="99216" y="146242"/>
                    <a:pt x="86388" y="172412"/>
                  </a:cubicBezTo>
                  <a:cubicBezTo>
                    <a:pt x="73560" y="198582"/>
                    <a:pt x="66889" y="229883"/>
                    <a:pt x="58679" y="255539"/>
                  </a:cubicBezTo>
                  <a:cubicBezTo>
                    <a:pt x="50469" y="281195"/>
                    <a:pt x="38154" y="300695"/>
                    <a:pt x="37128" y="326351"/>
                  </a:cubicBezTo>
                  <a:cubicBezTo>
                    <a:pt x="36102" y="352007"/>
                    <a:pt x="42772" y="380743"/>
                    <a:pt x="52521" y="409478"/>
                  </a:cubicBezTo>
                  <a:cubicBezTo>
                    <a:pt x="62270" y="438213"/>
                    <a:pt x="86388" y="480803"/>
                    <a:pt x="95625" y="498763"/>
                  </a:cubicBezTo>
                  <a:cubicBezTo>
                    <a:pt x="104861" y="516723"/>
                    <a:pt x="119742" y="505947"/>
                    <a:pt x="107940" y="517236"/>
                  </a:cubicBezTo>
                  <a:cubicBezTo>
                    <a:pt x="96138" y="528525"/>
                    <a:pt x="42772" y="553668"/>
                    <a:pt x="24812" y="566496"/>
                  </a:cubicBezTo>
                  <a:cubicBezTo>
                    <a:pt x="6852" y="579324"/>
                    <a:pt x="-1357" y="583943"/>
                    <a:pt x="182" y="594206"/>
                  </a:cubicBezTo>
                  <a:cubicBezTo>
                    <a:pt x="1721" y="604469"/>
                    <a:pt x="22247" y="611652"/>
                    <a:pt x="34049" y="628072"/>
                  </a:cubicBezTo>
                  <a:cubicBezTo>
                    <a:pt x="45851" y="644492"/>
                    <a:pt x="60731" y="673741"/>
                    <a:pt x="70994" y="692727"/>
                  </a:cubicBezTo>
                  <a:cubicBezTo>
                    <a:pt x="81257" y="711713"/>
                    <a:pt x="87415" y="727106"/>
                    <a:pt x="95625" y="741987"/>
                  </a:cubicBezTo>
                  <a:cubicBezTo>
                    <a:pt x="103835" y="756868"/>
                    <a:pt x="113071" y="770210"/>
                    <a:pt x="120255" y="782012"/>
                  </a:cubicBezTo>
                  <a:cubicBezTo>
                    <a:pt x="127439" y="793814"/>
                    <a:pt x="133597" y="800485"/>
                    <a:pt x="138728" y="812800"/>
                  </a:cubicBezTo>
                  <a:cubicBezTo>
                    <a:pt x="143859" y="825115"/>
                    <a:pt x="146938" y="838970"/>
                    <a:pt x="151043" y="855903"/>
                  </a:cubicBezTo>
                  <a:cubicBezTo>
                    <a:pt x="155148" y="872836"/>
                    <a:pt x="160792" y="896441"/>
                    <a:pt x="163358" y="914400"/>
                  </a:cubicBezTo>
                  <a:cubicBezTo>
                    <a:pt x="165924" y="932359"/>
                    <a:pt x="157714" y="949806"/>
                    <a:pt x="166437" y="963660"/>
                  </a:cubicBezTo>
                  <a:cubicBezTo>
                    <a:pt x="175160" y="977514"/>
                    <a:pt x="199277" y="983159"/>
                    <a:pt x="215697" y="997527"/>
                  </a:cubicBezTo>
                  <a:cubicBezTo>
                    <a:pt x="232117" y="1011895"/>
                    <a:pt x="264958" y="1049866"/>
                    <a:pt x="264958" y="1049866"/>
                  </a:cubicBezTo>
                  <a:cubicBezTo>
                    <a:pt x="273168" y="1059615"/>
                    <a:pt x="269063" y="1057819"/>
                    <a:pt x="264958" y="1056024"/>
                  </a:cubicBezTo>
                </a:path>
              </a:pathLst>
            </a:custGeom>
            <a:ln w="381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463143" y="5286838"/>
              <a:ext cx="160413" cy="419333"/>
            </a:xfrm>
            <a:custGeom>
              <a:avLst/>
              <a:gdLst>
                <a:gd name="connsiteX0" fmla="*/ 190430 w 190430"/>
                <a:gd name="connsiteY0" fmla="*/ 0 h 497801"/>
                <a:gd name="connsiteX1" fmla="*/ 155125 w 190430"/>
                <a:gd name="connsiteY1" fmla="*/ 102384 h 497801"/>
                <a:gd name="connsiteX2" fmla="*/ 116289 w 190430"/>
                <a:gd name="connsiteY2" fmla="*/ 155342 h 497801"/>
                <a:gd name="connsiteX3" fmla="*/ 102167 w 190430"/>
                <a:gd name="connsiteY3" fmla="*/ 225952 h 497801"/>
                <a:gd name="connsiteX4" fmla="*/ 31557 w 190430"/>
                <a:gd name="connsiteY4" fmla="*/ 264787 h 497801"/>
                <a:gd name="connsiteX5" fmla="*/ 3313 w 190430"/>
                <a:gd name="connsiteY5" fmla="*/ 307153 h 497801"/>
                <a:gd name="connsiteX6" fmla="*/ 3313 w 190430"/>
                <a:gd name="connsiteY6" fmla="*/ 388355 h 497801"/>
                <a:gd name="connsiteX7" fmla="*/ 28027 w 190430"/>
                <a:gd name="connsiteY7" fmla="*/ 448373 h 497801"/>
                <a:gd name="connsiteX8" fmla="*/ 45679 w 190430"/>
                <a:gd name="connsiteY8" fmla="*/ 497801 h 49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30" h="497801">
                  <a:moveTo>
                    <a:pt x="190430" y="0"/>
                  </a:moveTo>
                  <a:cubicBezTo>
                    <a:pt x="178956" y="38247"/>
                    <a:pt x="167482" y="76494"/>
                    <a:pt x="155125" y="102384"/>
                  </a:cubicBezTo>
                  <a:cubicBezTo>
                    <a:pt x="142768" y="128274"/>
                    <a:pt x="125115" y="134747"/>
                    <a:pt x="116289" y="155342"/>
                  </a:cubicBezTo>
                  <a:cubicBezTo>
                    <a:pt x="107463" y="175937"/>
                    <a:pt x="116289" y="207711"/>
                    <a:pt x="102167" y="225952"/>
                  </a:cubicBezTo>
                  <a:cubicBezTo>
                    <a:pt x="88045" y="244193"/>
                    <a:pt x="48033" y="251254"/>
                    <a:pt x="31557" y="264787"/>
                  </a:cubicBezTo>
                  <a:cubicBezTo>
                    <a:pt x="15081" y="278320"/>
                    <a:pt x="8020" y="286558"/>
                    <a:pt x="3313" y="307153"/>
                  </a:cubicBezTo>
                  <a:cubicBezTo>
                    <a:pt x="-1394" y="327748"/>
                    <a:pt x="-806" y="364818"/>
                    <a:pt x="3313" y="388355"/>
                  </a:cubicBezTo>
                  <a:cubicBezTo>
                    <a:pt x="7432" y="411892"/>
                    <a:pt x="20966" y="430132"/>
                    <a:pt x="28027" y="448373"/>
                  </a:cubicBezTo>
                  <a:cubicBezTo>
                    <a:pt x="35088" y="466614"/>
                    <a:pt x="40383" y="482207"/>
                    <a:pt x="45679" y="497801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953651" y="3092033"/>
              <a:ext cx="178439" cy="428255"/>
            </a:xfrm>
            <a:custGeom>
              <a:avLst/>
              <a:gdLst>
                <a:gd name="connsiteX0" fmla="*/ 0 w 211830"/>
                <a:gd name="connsiteY0" fmla="*/ 0 h 508393"/>
                <a:gd name="connsiteX1" fmla="*/ 67080 w 211830"/>
                <a:gd name="connsiteY1" fmla="*/ 49427 h 508393"/>
                <a:gd name="connsiteX2" fmla="*/ 102385 w 211830"/>
                <a:gd name="connsiteY2" fmla="*/ 67080 h 508393"/>
                <a:gd name="connsiteX3" fmla="*/ 134159 w 211830"/>
                <a:gd name="connsiteY3" fmla="*/ 123568 h 508393"/>
                <a:gd name="connsiteX4" fmla="*/ 130629 w 211830"/>
                <a:gd name="connsiteY4" fmla="*/ 180056 h 508393"/>
                <a:gd name="connsiteX5" fmla="*/ 134159 w 211830"/>
                <a:gd name="connsiteY5" fmla="*/ 261257 h 508393"/>
                <a:gd name="connsiteX6" fmla="*/ 127098 w 211830"/>
                <a:gd name="connsiteY6" fmla="*/ 324806 h 508393"/>
                <a:gd name="connsiteX7" fmla="*/ 112976 w 211830"/>
                <a:gd name="connsiteY7" fmla="*/ 367173 h 508393"/>
                <a:gd name="connsiteX8" fmla="*/ 151812 w 211830"/>
                <a:gd name="connsiteY8" fmla="*/ 413069 h 508393"/>
                <a:gd name="connsiteX9" fmla="*/ 194178 w 211830"/>
                <a:gd name="connsiteY9" fmla="*/ 487210 h 508393"/>
                <a:gd name="connsiteX10" fmla="*/ 211830 w 211830"/>
                <a:gd name="connsiteY10" fmla="*/ 508393 h 50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830" h="508393">
                  <a:moveTo>
                    <a:pt x="0" y="0"/>
                  </a:moveTo>
                  <a:cubicBezTo>
                    <a:pt x="25008" y="19123"/>
                    <a:pt x="50016" y="38247"/>
                    <a:pt x="67080" y="49427"/>
                  </a:cubicBezTo>
                  <a:cubicBezTo>
                    <a:pt x="84144" y="60607"/>
                    <a:pt x="91205" y="54723"/>
                    <a:pt x="102385" y="67080"/>
                  </a:cubicBezTo>
                  <a:cubicBezTo>
                    <a:pt x="113565" y="79437"/>
                    <a:pt x="129452" y="104739"/>
                    <a:pt x="134159" y="123568"/>
                  </a:cubicBezTo>
                  <a:cubicBezTo>
                    <a:pt x="138866" y="142397"/>
                    <a:pt x="130629" y="157108"/>
                    <a:pt x="130629" y="180056"/>
                  </a:cubicBezTo>
                  <a:cubicBezTo>
                    <a:pt x="130629" y="203004"/>
                    <a:pt x="134747" y="237132"/>
                    <a:pt x="134159" y="261257"/>
                  </a:cubicBezTo>
                  <a:cubicBezTo>
                    <a:pt x="133571" y="285382"/>
                    <a:pt x="130629" y="307153"/>
                    <a:pt x="127098" y="324806"/>
                  </a:cubicBezTo>
                  <a:cubicBezTo>
                    <a:pt x="123567" y="342459"/>
                    <a:pt x="108857" y="352463"/>
                    <a:pt x="112976" y="367173"/>
                  </a:cubicBezTo>
                  <a:cubicBezTo>
                    <a:pt x="117095" y="381883"/>
                    <a:pt x="138278" y="393063"/>
                    <a:pt x="151812" y="413069"/>
                  </a:cubicBezTo>
                  <a:cubicBezTo>
                    <a:pt x="165346" y="433075"/>
                    <a:pt x="184175" y="471323"/>
                    <a:pt x="194178" y="487210"/>
                  </a:cubicBezTo>
                  <a:cubicBezTo>
                    <a:pt x="204181" y="503097"/>
                    <a:pt x="208005" y="505745"/>
                    <a:pt x="211830" y="50839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200493" y="3547203"/>
              <a:ext cx="190286" cy="38512"/>
            </a:xfrm>
            <a:custGeom>
              <a:avLst/>
              <a:gdLst>
                <a:gd name="connsiteX0" fmla="*/ 0 w 144751"/>
                <a:gd name="connsiteY0" fmla="*/ 49427 h 49427"/>
                <a:gd name="connsiteX1" fmla="*/ 144751 w 144751"/>
                <a:gd name="connsiteY1" fmla="*/ 0 h 4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51" h="49427">
                  <a:moveTo>
                    <a:pt x="0" y="49427"/>
                  </a:moveTo>
                  <a:lnTo>
                    <a:pt x="144751" y="0"/>
                  </a:ln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390779" y="3457834"/>
              <a:ext cx="172540" cy="279555"/>
            </a:xfrm>
            <a:custGeom>
              <a:avLst/>
              <a:gdLst>
                <a:gd name="connsiteX0" fmla="*/ 130687 w 204827"/>
                <a:gd name="connsiteY0" fmla="*/ 331867 h 331867"/>
                <a:gd name="connsiteX1" fmla="*/ 91851 w 204827"/>
                <a:gd name="connsiteY1" fmla="*/ 289501 h 331867"/>
                <a:gd name="connsiteX2" fmla="*/ 45955 w 204827"/>
                <a:gd name="connsiteY2" fmla="*/ 176525 h 331867"/>
                <a:gd name="connsiteX3" fmla="*/ 21241 w 204827"/>
                <a:gd name="connsiteY3" fmla="*/ 116507 h 331867"/>
                <a:gd name="connsiteX4" fmla="*/ 3589 w 204827"/>
                <a:gd name="connsiteY4" fmla="*/ 95324 h 331867"/>
                <a:gd name="connsiteX5" fmla="*/ 95382 w 204827"/>
                <a:gd name="connsiteY5" fmla="*/ 56488 h 331867"/>
                <a:gd name="connsiteX6" fmla="*/ 204827 w 204827"/>
                <a:gd name="connsiteY6" fmla="*/ 0 h 33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827" h="331867">
                  <a:moveTo>
                    <a:pt x="130687" y="331867"/>
                  </a:moveTo>
                  <a:cubicBezTo>
                    <a:pt x="118330" y="323629"/>
                    <a:pt x="105973" y="315391"/>
                    <a:pt x="91851" y="289501"/>
                  </a:cubicBezTo>
                  <a:cubicBezTo>
                    <a:pt x="77729" y="263611"/>
                    <a:pt x="57723" y="205357"/>
                    <a:pt x="45955" y="176525"/>
                  </a:cubicBezTo>
                  <a:cubicBezTo>
                    <a:pt x="34187" y="147693"/>
                    <a:pt x="28302" y="130040"/>
                    <a:pt x="21241" y="116507"/>
                  </a:cubicBezTo>
                  <a:cubicBezTo>
                    <a:pt x="14180" y="102973"/>
                    <a:pt x="-8768" y="105327"/>
                    <a:pt x="3589" y="95324"/>
                  </a:cubicBezTo>
                  <a:cubicBezTo>
                    <a:pt x="15946" y="85321"/>
                    <a:pt x="61842" y="72375"/>
                    <a:pt x="95382" y="56488"/>
                  </a:cubicBezTo>
                  <a:cubicBezTo>
                    <a:pt x="128922" y="40601"/>
                    <a:pt x="166874" y="20300"/>
                    <a:pt x="204827" y="0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188597" y="3532184"/>
              <a:ext cx="211154" cy="273607"/>
            </a:xfrm>
            <a:custGeom>
              <a:avLst/>
              <a:gdLst>
                <a:gd name="connsiteX0" fmla="*/ 0 w 250666"/>
                <a:gd name="connsiteY0" fmla="*/ 324806 h 324806"/>
                <a:gd name="connsiteX1" fmla="*/ 17653 w 250666"/>
                <a:gd name="connsiteY1" fmla="*/ 254196 h 324806"/>
                <a:gd name="connsiteX2" fmla="*/ 74141 w 250666"/>
                <a:gd name="connsiteY2" fmla="*/ 236543 h 324806"/>
                <a:gd name="connsiteX3" fmla="*/ 127098 w 250666"/>
                <a:gd name="connsiteY3" fmla="*/ 197708 h 324806"/>
                <a:gd name="connsiteX4" fmla="*/ 172995 w 250666"/>
                <a:gd name="connsiteY4" fmla="*/ 130628 h 324806"/>
                <a:gd name="connsiteX5" fmla="*/ 222422 w 250666"/>
                <a:gd name="connsiteY5" fmla="*/ 63549 h 324806"/>
                <a:gd name="connsiteX6" fmla="*/ 250666 w 250666"/>
                <a:gd name="connsiteY6" fmla="*/ 0 h 32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66" h="324806">
                  <a:moveTo>
                    <a:pt x="0" y="324806"/>
                  </a:moveTo>
                  <a:cubicBezTo>
                    <a:pt x="2648" y="296856"/>
                    <a:pt x="5296" y="268906"/>
                    <a:pt x="17653" y="254196"/>
                  </a:cubicBezTo>
                  <a:cubicBezTo>
                    <a:pt x="30010" y="239486"/>
                    <a:pt x="55900" y="245958"/>
                    <a:pt x="74141" y="236543"/>
                  </a:cubicBezTo>
                  <a:cubicBezTo>
                    <a:pt x="92382" y="227128"/>
                    <a:pt x="110622" y="215360"/>
                    <a:pt x="127098" y="197708"/>
                  </a:cubicBezTo>
                  <a:cubicBezTo>
                    <a:pt x="143574" y="180055"/>
                    <a:pt x="157108" y="152988"/>
                    <a:pt x="172995" y="130628"/>
                  </a:cubicBezTo>
                  <a:cubicBezTo>
                    <a:pt x="188882" y="108268"/>
                    <a:pt x="209477" y="85320"/>
                    <a:pt x="222422" y="63549"/>
                  </a:cubicBezTo>
                  <a:cubicBezTo>
                    <a:pt x="235367" y="41778"/>
                    <a:pt x="243016" y="20889"/>
                    <a:pt x="250666" y="0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729863" y="3199096"/>
              <a:ext cx="282529" cy="86260"/>
            </a:xfrm>
            <a:custGeom>
              <a:avLst/>
              <a:gdLst>
                <a:gd name="connsiteX0" fmla="*/ 335398 w 335398"/>
                <a:gd name="connsiteY0" fmla="*/ 0 h 102401"/>
                <a:gd name="connsiteX1" fmla="*/ 293032 w 335398"/>
                <a:gd name="connsiteY1" fmla="*/ 70610 h 102401"/>
                <a:gd name="connsiteX2" fmla="*/ 254197 w 335398"/>
                <a:gd name="connsiteY2" fmla="*/ 102385 h 102401"/>
                <a:gd name="connsiteX3" fmla="*/ 180056 w 335398"/>
                <a:gd name="connsiteY3" fmla="*/ 67080 h 102401"/>
                <a:gd name="connsiteX4" fmla="*/ 105915 w 335398"/>
                <a:gd name="connsiteY4" fmla="*/ 56488 h 102401"/>
                <a:gd name="connsiteX5" fmla="*/ 56488 w 335398"/>
                <a:gd name="connsiteY5" fmla="*/ 45897 h 102401"/>
                <a:gd name="connsiteX6" fmla="*/ 0 w 335398"/>
                <a:gd name="connsiteY6" fmla="*/ 28244 h 10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98" h="102401">
                  <a:moveTo>
                    <a:pt x="335398" y="0"/>
                  </a:moveTo>
                  <a:cubicBezTo>
                    <a:pt x="320981" y="26773"/>
                    <a:pt x="306565" y="53546"/>
                    <a:pt x="293032" y="70610"/>
                  </a:cubicBezTo>
                  <a:cubicBezTo>
                    <a:pt x="279498" y="87674"/>
                    <a:pt x="273026" y="102973"/>
                    <a:pt x="254197" y="102385"/>
                  </a:cubicBezTo>
                  <a:cubicBezTo>
                    <a:pt x="235368" y="101797"/>
                    <a:pt x="204770" y="74729"/>
                    <a:pt x="180056" y="67080"/>
                  </a:cubicBezTo>
                  <a:cubicBezTo>
                    <a:pt x="155342" y="59431"/>
                    <a:pt x="126509" y="60018"/>
                    <a:pt x="105915" y="56488"/>
                  </a:cubicBezTo>
                  <a:cubicBezTo>
                    <a:pt x="85321" y="52958"/>
                    <a:pt x="74140" y="50604"/>
                    <a:pt x="56488" y="45897"/>
                  </a:cubicBezTo>
                  <a:cubicBezTo>
                    <a:pt x="38836" y="41190"/>
                    <a:pt x="19418" y="34717"/>
                    <a:pt x="0" y="28244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65547" y="3082517"/>
              <a:ext cx="463943" cy="176060"/>
            </a:xfrm>
            <a:custGeom>
              <a:avLst/>
              <a:gdLst>
                <a:gd name="connsiteX0" fmla="*/ 0 w 550759"/>
                <a:gd name="connsiteY0" fmla="*/ 11297 h 209005"/>
                <a:gd name="connsiteX1" fmla="*/ 95324 w 550759"/>
                <a:gd name="connsiteY1" fmla="*/ 706 h 209005"/>
                <a:gd name="connsiteX2" fmla="*/ 151812 w 550759"/>
                <a:gd name="connsiteY2" fmla="*/ 28950 h 209005"/>
                <a:gd name="connsiteX3" fmla="*/ 190647 w 550759"/>
                <a:gd name="connsiteY3" fmla="*/ 60724 h 209005"/>
                <a:gd name="connsiteX4" fmla="*/ 268319 w 550759"/>
                <a:gd name="connsiteY4" fmla="*/ 106621 h 209005"/>
                <a:gd name="connsiteX5" fmla="*/ 317746 w 550759"/>
                <a:gd name="connsiteY5" fmla="*/ 156048 h 209005"/>
                <a:gd name="connsiteX6" fmla="*/ 374234 w 550759"/>
                <a:gd name="connsiteY6" fmla="*/ 163109 h 209005"/>
                <a:gd name="connsiteX7" fmla="*/ 448374 w 550759"/>
                <a:gd name="connsiteY7" fmla="*/ 166639 h 209005"/>
                <a:gd name="connsiteX8" fmla="*/ 494271 w 550759"/>
                <a:gd name="connsiteY8" fmla="*/ 177231 h 209005"/>
                <a:gd name="connsiteX9" fmla="*/ 550759 w 550759"/>
                <a:gd name="connsiteY9" fmla="*/ 209005 h 20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759" h="209005">
                  <a:moveTo>
                    <a:pt x="0" y="11297"/>
                  </a:moveTo>
                  <a:cubicBezTo>
                    <a:pt x="35011" y="4530"/>
                    <a:pt x="70022" y="-2236"/>
                    <a:pt x="95324" y="706"/>
                  </a:cubicBezTo>
                  <a:cubicBezTo>
                    <a:pt x="120626" y="3648"/>
                    <a:pt x="135925" y="18947"/>
                    <a:pt x="151812" y="28950"/>
                  </a:cubicBezTo>
                  <a:cubicBezTo>
                    <a:pt x="167699" y="38953"/>
                    <a:pt x="171229" y="47779"/>
                    <a:pt x="190647" y="60724"/>
                  </a:cubicBezTo>
                  <a:cubicBezTo>
                    <a:pt x="210065" y="73669"/>
                    <a:pt x="247136" y="90734"/>
                    <a:pt x="268319" y="106621"/>
                  </a:cubicBezTo>
                  <a:cubicBezTo>
                    <a:pt x="289502" y="122508"/>
                    <a:pt x="300094" y="146633"/>
                    <a:pt x="317746" y="156048"/>
                  </a:cubicBezTo>
                  <a:cubicBezTo>
                    <a:pt x="335399" y="165463"/>
                    <a:pt x="352463" y="161344"/>
                    <a:pt x="374234" y="163109"/>
                  </a:cubicBezTo>
                  <a:cubicBezTo>
                    <a:pt x="396005" y="164874"/>
                    <a:pt x="428368" y="164285"/>
                    <a:pt x="448374" y="166639"/>
                  </a:cubicBezTo>
                  <a:cubicBezTo>
                    <a:pt x="468380" y="168993"/>
                    <a:pt x="477207" y="170170"/>
                    <a:pt x="494271" y="177231"/>
                  </a:cubicBezTo>
                  <a:cubicBezTo>
                    <a:pt x="511335" y="184292"/>
                    <a:pt x="531047" y="196648"/>
                    <a:pt x="550759" y="209005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679305" y="4436276"/>
              <a:ext cx="66360" cy="303347"/>
            </a:xfrm>
            <a:custGeom>
              <a:avLst/>
              <a:gdLst>
                <a:gd name="connsiteX0" fmla="*/ 0 w 78778"/>
                <a:gd name="connsiteY0" fmla="*/ 0 h 360111"/>
                <a:gd name="connsiteX1" fmla="*/ 10591 w 78778"/>
                <a:gd name="connsiteY1" fmla="*/ 52958 h 360111"/>
                <a:gd name="connsiteX2" fmla="*/ 17652 w 78778"/>
                <a:gd name="connsiteY2" fmla="*/ 112976 h 360111"/>
                <a:gd name="connsiteX3" fmla="*/ 10591 w 78778"/>
                <a:gd name="connsiteY3" fmla="*/ 162403 h 360111"/>
                <a:gd name="connsiteX4" fmla="*/ 35305 w 78778"/>
                <a:gd name="connsiteY4" fmla="*/ 201239 h 360111"/>
                <a:gd name="connsiteX5" fmla="*/ 74140 w 78778"/>
                <a:gd name="connsiteY5" fmla="*/ 243605 h 360111"/>
                <a:gd name="connsiteX6" fmla="*/ 77671 w 78778"/>
                <a:gd name="connsiteY6" fmla="*/ 293032 h 360111"/>
                <a:gd name="connsiteX7" fmla="*/ 70610 w 78778"/>
                <a:gd name="connsiteY7" fmla="*/ 328337 h 360111"/>
                <a:gd name="connsiteX8" fmla="*/ 67079 w 78778"/>
                <a:gd name="connsiteY8" fmla="*/ 360111 h 36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78" h="360111">
                  <a:moveTo>
                    <a:pt x="0" y="0"/>
                  </a:moveTo>
                  <a:cubicBezTo>
                    <a:pt x="3824" y="17064"/>
                    <a:pt x="7649" y="34129"/>
                    <a:pt x="10591" y="52958"/>
                  </a:cubicBezTo>
                  <a:cubicBezTo>
                    <a:pt x="13533" y="71787"/>
                    <a:pt x="17652" y="94735"/>
                    <a:pt x="17652" y="112976"/>
                  </a:cubicBezTo>
                  <a:cubicBezTo>
                    <a:pt x="17652" y="131217"/>
                    <a:pt x="7649" y="147693"/>
                    <a:pt x="10591" y="162403"/>
                  </a:cubicBezTo>
                  <a:cubicBezTo>
                    <a:pt x="13533" y="177113"/>
                    <a:pt x="24714" y="187705"/>
                    <a:pt x="35305" y="201239"/>
                  </a:cubicBezTo>
                  <a:cubicBezTo>
                    <a:pt x="45896" y="214773"/>
                    <a:pt x="67079" y="228306"/>
                    <a:pt x="74140" y="243605"/>
                  </a:cubicBezTo>
                  <a:cubicBezTo>
                    <a:pt x="81201" y="258904"/>
                    <a:pt x="78259" y="278910"/>
                    <a:pt x="77671" y="293032"/>
                  </a:cubicBezTo>
                  <a:cubicBezTo>
                    <a:pt x="77083" y="307154"/>
                    <a:pt x="72375" y="317157"/>
                    <a:pt x="70610" y="328337"/>
                  </a:cubicBezTo>
                  <a:cubicBezTo>
                    <a:pt x="68845" y="339517"/>
                    <a:pt x="67962" y="349814"/>
                    <a:pt x="67079" y="360111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234503" y="4040735"/>
              <a:ext cx="223987" cy="368775"/>
            </a:xfrm>
            <a:custGeom>
              <a:avLst/>
              <a:gdLst>
                <a:gd name="connsiteX0" fmla="*/ 265901 w 265901"/>
                <a:gd name="connsiteY0" fmla="*/ 437783 h 437783"/>
                <a:gd name="connsiteX1" fmla="*/ 202352 w 265901"/>
                <a:gd name="connsiteY1" fmla="*/ 434252 h 437783"/>
                <a:gd name="connsiteX2" fmla="*/ 96437 w 265901"/>
                <a:gd name="connsiteY2" fmla="*/ 427191 h 437783"/>
                <a:gd name="connsiteX3" fmla="*/ 54071 w 265901"/>
                <a:gd name="connsiteY3" fmla="*/ 413069 h 437783"/>
                <a:gd name="connsiteX4" fmla="*/ 25827 w 265901"/>
                <a:gd name="connsiteY4" fmla="*/ 398947 h 437783"/>
                <a:gd name="connsiteX5" fmla="*/ 18766 w 265901"/>
                <a:gd name="connsiteY5" fmla="*/ 317746 h 437783"/>
                <a:gd name="connsiteX6" fmla="*/ 8175 w 265901"/>
                <a:gd name="connsiteY6" fmla="*/ 264788 h 437783"/>
                <a:gd name="connsiteX7" fmla="*/ 1114 w 265901"/>
                <a:gd name="connsiteY7" fmla="*/ 229483 h 437783"/>
                <a:gd name="connsiteX8" fmla="*/ 1114 w 265901"/>
                <a:gd name="connsiteY8" fmla="*/ 180056 h 437783"/>
                <a:gd name="connsiteX9" fmla="*/ 11705 w 265901"/>
                <a:gd name="connsiteY9" fmla="*/ 148282 h 437783"/>
                <a:gd name="connsiteX10" fmla="*/ 47010 w 265901"/>
                <a:gd name="connsiteY10" fmla="*/ 84732 h 437783"/>
                <a:gd name="connsiteX11" fmla="*/ 61132 w 265901"/>
                <a:gd name="connsiteY11" fmla="*/ 81202 h 437783"/>
                <a:gd name="connsiteX12" fmla="*/ 75254 w 265901"/>
                <a:gd name="connsiteY12" fmla="*/ 52958 h 437783"/>
                <a:gd name="connsiteX13" fmla="*/ 92907 w 265901"/>
                <a:gd name="connsiteY13" fmla="*/ 24714 h 437783"/>
                <a:gd name="connsiteX14" fmla="*/ 89376 w 265901"/>
                <a:gd name="connsiteY14" fmla="*/ 0 h 43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01" h="437783">
                  <a:moveTo>
                    <a:pt x="265901" y="437783"/>
                  </a:moveTo>
                  <a:lnTo>
                    <a:pt x="202352" y="434252"/>
                  </a:lnTo>
                  <a:cubicBezTo>
                    <a:pt x="174108" y="432487"/>
                    <a:pt x="121150" y="430721"/>
                    <a:pt x="96437" y="427191"/>
                  </a:cubicBezTo>
                  <a:cubicBezTo>
                    <a:pt x="71723" y="423660"/>
                    <a:pt x="65839" y="417776"/>
                    <a:pt x="54071" y="413069"/>
                  </a:cubicBezTo>
                  <a:cubicBezTo>
                    <a:pt x="42303" y="408362"/>
                    <a:pt x="31711" y="414834"/>
                    <a:pt x="25827" y="398947"/>
                  </a:cubicBezTo>
                  <a:cubicBezTo>
                    <a:pt x="19943" y="383060"/>
                    <a:pt x="21708" y="340106"/>
                    <a:pt x="18766" y="317746"/>
                  </a:cubicBezTo>
                  <a:cubicBezTo>
                    <a:pt x="15824" y="295386"/>
                    <a:pt x="8175" y="264788"/>
                    <a:pt x="8175" y="264788"/>
                  </a:cubicBezTo>
                  <a:cubicBezTo>
                    <a:pt x="5233" y="250078"/>
                    <a:pt x="2291" y="243605"/>
                    <a:pt x="1114" y="229483"/>
                  </a:cubicBezTo>
                  <a:cubicBezTo>
                    <a:pt x="-63" y="215361"/>
                    <a:pt x="-651" y="193590"/>
                    <a:pt x="1114" y="180056"/>
                  </a:cubicBezTo>
                  <a:cubicBezTo>
                    <a:pt x="2879" y="166522"/>
                    <a:pt x="4056" y="164169"/>
                    <a:pt x="11705" y="148282"/>
                  </a:cubicBezTo>
                  <a:cubicBezTo>
                    <a:pt x="19354" y="132395"/>
                    <a:pt x="47010" y="84732"/>
                    <a:pt x="47010" y="84732"/>
                  </a:cubicBezTo>
                  <a:cubicBezTo>
                    <a:pt x="55248" y="73552"/>
                    <a:pt x="56425" y="86498"/>
                    <a:pt x="61132" y="81202"/>
                  </a:cubicBezTo>
                  <a:cubicBezTo>
                    <a:pt x="65839" y="75906"/>
                    <a:pt x="69958" y="62373"/>
                    <a:pt x="75254" y="52958"/>
                  </a:cubicBezTo>
                  <a:cubicBezTo>
                    <a:pt x="80550" y="43543"/>
                    <a:pt x="90553" y="33540"/>
                    <a:pt x="92907" y="24714"/>
                  </a:cubicBezTo>
                  <a:cubicBezTo>
                    <a:pt x="95261" y="15888"/>
                    <a:pt x="92318" y="7944"/>
                    <a:pt x="89376" y="0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wn Arrow 67"/>
            <p:cNvSpPr/>
            <p:nvPr/>
          </p:nvSpPr>
          <p:spPr>
            <a:xfrm rot="4899770">
              <a:off x="5009525" y="4172340"/>
              <a:ext cx="594063" cy="363944"/>
            </a:xfrm>
            <a:prstGeom prst="downArrow">
              <a:avLst/>
            </a:prstGeom>
            <a:solidFill>
              <a:srgbClr val="CC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 rot="4922034">
              <a:off x="4615858" y="3268216"/>
              <a:ext cx="594063" cy="363944"/>
            </a:xfrm>
            <a:prstGeom prst="downArrow">
              <a:avLst/>
            </a:prstGeom>
            <a:solidFill>
              <a:srgbClr val="CC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Down Arrow 69"/>
            <p:cNvSpPr/>
            <p:nvPr/>
          </p:nvSpPr>
          <p:spPr>
            <a:xfrm rot="933952">
              <a:off x="6459323" y="4479765"/>
              <a:ext cx="594063" cy="363944"/>
            </a:xfrm>
            <a:prstGeom prst="downArrow">
              <a:avLst/>
            </a:prstGeom>
            <a:solidFill>
              <a:srgbClr val="CC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Up Arrow 72"/>
            <p:cNvSpPr/>
            <p:nvPr/>
          </p:nvSpPr>
          <p:spPr>
            <a:xfrm rot="4603834">
              <a:off x="1015427" y="4075312"/>
              <a:ext cx="545917" cy="36394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31489" y="1840375"/>
              <a:ext cx="1747777" cy="1261640"/>
            </a:xfrm>
            <a:custGeom>
              <a:avLst/>
              <a:gdLst>
                <a:gd name="connsiteX0" fmla="*/ 0 w 1747777"/>
                <a:gd name="connsiteY0" fmla="*/ 1261640 h 1261640"/>
                <a:gd name="connsiteX1" fmla="*/ 144683 w 1747777"/>
                <a:gd name="connsiteY1" fmla="*/ 1128531 h 1261640"/>
                <a:gd name="connsiteX2" fmla="*/ 318303 w 1747777"/>
                <a:gd name="connsiteY2" fmla="*/ 1082233 h 1261640"/>
                <a:gd name="connsiteX3" fmla="*/ 353027 w 1747777"/>
                <a:gd name="connsiteY3" fmla="*/ 954911 h 1261640"/>
                <a:gd name="connsiteX4" fmla="*/ 549797 w 1747777"/>
                <a:gd name="connsiteY4" fmla="*/ 891250 h 1261640"/>
                <a:gd name="connsiteX5" fmla="*/ 711843 w 1747777"/>
                <a:gd name="connsiteY5" fmla="*/ 763929 h 1261640"/>
                <a:gd name="connsiteX6" fmla="*/ 862314 w 1747777"/>
                <a:gd name="connsiteY6" fmla="*/ 480349 h 1261640"/>
                <a:gd name="connsiteX7" fmla="*/ 943336 w 1747777"/>
                <a:gd name="connsiteY7" fmla="*/ 248855 h 1261640"/>
                <a:gd name="connsiteX8" fmla="*/ 1151681 w 1747777"/>
                <a:gd name="connsiteY8" fmla="*/ 162045 h 1261640"/>
                <a:gd name="connsiteX9" fmla="*/ 1377387 w 1747777"/>
                <a:gd name="connsiteY9" fmla="*/ 75235 h 1261640"/>
                <a:gd name="connsiteX10" fmla="*/ 1464197 w 1747777"/>
                <a:gd name="connsiteY10" fmla="*/ 81022 h 1261640"/>
                <a:gd name="connsiteX11" fmla="*/ 1574157 w 1747777"/>
                <a:gd name="connsiteY11" fmla="*/ 57873 h 1261640"/>
                <a:gd name="connsiteX12" fmla="*/ 1747777 w 1747777"/>
                <a:gd name="connsiteY12" fmla="*/ 0 h 12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777" h="1261640">
                  <a:moveTo>
                    <a:pt x="0" y="1261640"/>
                  </a:moveTo>
                  <a:cubicBezTo>
                    <a:pt x="45816" y="1210036"/>
                    <a:pt x="91632" y="1158432"/>
                    <a:pt x="144683" y="1128531"/>
                  </a:cubicBezTo>
                  <a:cubicBezTo>
                    <a:pt x="197734" y="1098630"/>
                    <a:pt x="283579" y="1111170"/>
                    <a:pt x="318303" y="1082233"/>
                  </a:cubicBezTo>
                  <a:cubicBezTo>
                    <a:pt x="353027" y="1053296"/>
                    <a:pt x="314445" y="986742"/>
                    <a:pt x="353027" y="954911"/>
                  </a:cubicBezTo>
                  <a:cubicBezTo>
                    <a:pt x="391609" y="923080"/>
                    <a:pt x="489994" y="923080"/>
                    <a:pt x="549797" y="891250"/>
                  </a:cubicBezTo>
                  <a:cubicBezTo>
                    <a:pt x="609600" y="859420"/>
                    <a:pt x="659757" y="832412"/>
                    <a:pt x="711843" y="763929"/>
                  </a:cubicBezTo>
                  <a:cubicBezTo>
                    <a:pt x="763929" y="695445"/>
                    <a:pt x="823732" y="566195"/>
                    <a:pt x="862314" y="480349"/>
                  </a:cubicBezTo>
                  <a:cubicBezTo>
                    <a:pt x="900896" y="394503"/>
                    <a:pt x="895108" y="301906"/>
                    <a:pt x="943336" y="248855"/>
                  </a:cubicBezTo>
                  <a:cubicBezTo>
                    <a:pt x="991564" y="195804"/>
                    <a:pt x="1079339" y="190982"/>
                    <a:pt x="1151681" y="162045"/>
                  </a:cubicBezTo>
                  <a:cubicBezTo>
                    <a:pt x="1224023" y="133108"/>
                    <a:pt x="1325301" y="88739"/>
                    <a:pt x="1377387" y="75235"/>
                  </a:cubicBezTo>
                  <a:cubicBezTo>
                    <a:pt x="1429473" y="61731"/>
                    <a:pt x="1431402" y="83916"/>
                    <a:pt x="1464197" y="81022"/>
                  </a:cubicBezTo>
                  <a:cubicBezTo>
                    <a:pt x="1496992" y="78128"/>
                    <a:pt x="1526894" y="71377"/>
                    <a:pt x="1574157" y="57873"/>
                  </a:cubicBezTo>
                  <a:cubicBezTo>
                    <a:pt x="1621420" y="44369"/>
                    <a:pt x="1684598" y="22184"/>
                    <a:pt x="174777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66967" y="1729680"/>
              <a:ext cx="1412145" cy="236428"/>
            </a:xfrm>
            <a:custGeom>
              <a:avLst/>
              <a:gdLst>
                <a:gd name="connsiteX0" fmla="*/ 1412145 w 1412145"/>
                <a:gd name="connsiteY0" fmla="*/ 0 h 236428"/>
                <a:gd name="connsiteX1" fmla="*/ 1394783 w 1412145"/>
                <a:gd name="connsiteY1" fmla="*/ 81023 h 236428"/>
                <a:gd name="connsiteX2" fmla="*/ 1388996 w 1412145"/>
                <a:gd name="connsiteY2" fmla="*/ 98385 h 236428"/>
                <a:gd name="connsiteX3" fmla="*/ 1365846 w 1412145"/>
                <a:gd name="connsiteY3" fmla="*/ 133109 h 236428"/>
                <a:gd name="connsiteX4" fmla="*/ 1354271 w 1412145"/>
                <a:gd name="connsiteY4" fmla="*/ 167833 h 236428"/>
                <a:gd name="connsiteX5" fmla="*/ 1348484 w 1412145"/>
                <a:gd name="connsiteY5" fmla="*/ 185195 h 236428"/>
                <a:gd name="connsiteX6" fmla="*/ 1331122 w 1412145"/>
                <a:gd name="connsiteY6" fmla="*/ 196769 h 236428"/>
                <a:gd name="connsiteX7" fmla="*/ 1325335 w 1412145"/>
                <a:gd name="connsiteY7" fmla="*/ 214131 h 236428"/>
                <a:gd name="connsiteX8" fmla="*/ 1238525 w 1412145"/>
                <a:gd name="connsiteY8" fmla="*/ 225706 h 236428"/>
                <a:gd name="connsiteX9" fmla="*/ 1203801 w 1412145"/>
                <a:gd name="connsiteY9" fmla="*/ 214131 h 236428"/>
                <a:gd name="connsiteX10" fmla="*/ 1082266 w 1412145"/>
                <a:gd name="connsiteY10" fmla="*/ 202557 h 236428"/>
                <a:gd name="connsiteX11" fmla="*/ 1041755 w 1412145"/>
                <a:gd name="connsiteY11" fmla="*/ 214131 h 236428"/>
                <a:gd name="connsiteX12" fmla="*/ 1024393 w 1412145"/>
                <a:gd name="connsiteY12" fmla="*/ 225706 h 236428"/>
                <a:gd name="connsiteX13" fmla="*/ 873922 w 1412145"/>
                <a:gd name="connsiteY13" fmla="*/ 219919 h 236428"/>
                <a:gd name="connsiteX14" fmla="*/ 833411 w 1412145"/>
                <a:gd name="connsiteY14" fmla="*/ 214131 h 236428"/>
                <a:gd name="connsiteX15" fmla="*/ 792899 w 1412145"/>
                <a:gd name="connsiteY15" fmla="*/ 202557 h 236428"/>
                <a:gd name="connsiteX16" fmla="*/ 688727 w 1412145"/>
                <a:gd name="connsiteY16" fmla="*/ 196769 h 236428"/>
                <a:gd name="connsiteX17" fmla="*/ 659790 w 1412145"/>
                <a:gd name="connsiteY17" fmla="*/ 190982 h 236428"/>
                <a:gd name="connsiteX18" fmla="*/ 636641 w 1412145"/>
                <a:gd name="connsiteY18" fmla="*/ 185195 h 236428"/>
                <a:gd name="connsiteX19" fmla="*/ 596130 w 1412145"/>
                <a:gd name="connsiteY19" fmla="*/ 179407 h 236428"/>
                <a:gd name="connsiteX20" fmla="*/ 578768 w 1412145"/>
                <a:gd name="connsiteY20" fmla="*/ 173620 h 236428"/>
                <a:gd name="connsiteX21" fmla="*/ 561406 w 1412145"/>
                <a:gd name="connsiteY21" fmla="*/ 162045 h 236428"/>
                <a:gd name="connsiteX22" fmla="*/ 457233 w 1412145"/>
                <a:gd name="connsiteY22" fmla="*/ 150471 h 236428"/>
                <a:gd name="connsiteX23" fmla="*/ 387785 w 1412145"/>
                <a:gd name="connsiteY23" fmla="*/ 150471 h 236428"/>
                <a:gd name="connsiteX24" fmla="*/ 376211 w 1412145"/>
                <a:gd name="connsiteY24" fmla="*/ 167833 h 236428"/>
                <a:gd name="connsiteX25" fmla="*/ 341487 w 1412145"/>
                <a:gd name="connsiteY25" fmla="*/ 179407 h 236428"/>
                <a:gd name="connsiteX26" fmla="*/ 306763 w 1412145"/>
                <a:gd name="connsiteY26" fmla="*/ 190982 h 236428"/>
                <a:gd name="connsiteX27" fmla="*/ 289401 w 1412145"/>
                <a:gd name="connsiteY27" fmla="*/ 196769 h 236428"/>
                <a:gd name="connsiteX28" fmla="*/ 248889 w 1412145"/>
                <a:gd name="connsiteY28" fmla="*/ 202557 h 236428"/>
                <a:gd name="connsiteX29" fmla="*/ 237314 w 1412145"/>
                <a:gd name="connsiteY29" fmla="*/ 167833 h 236428"/>
                <a:gd name="connsiteX30" fmla="*/ 219952 w 1412145"/>
                <a:gd name="connsiteY30" fmla="*/ 133109 h 236428"/>
                <a:gd name="connsiteX31" fmla="*/ 208378 w 1412145"/>
                <a:gd name="connsiteY31" fmla="*/ 109959 h 236428"/>
                <a:gd name="connsiteX32" fmla="*/ 202590 w 1412145"/>
                <a:gd name="connsiteY32" fmla="*/ 92597 h 236428"/>
                <a:gd name="connsiteX33" fmla="*/ 167866 w 1412145"/>
                <a:gd name="connsiteY33" fmla="*/ 81023 h 236428"/>
                <a:gd name="connsiteX34" fmla="*/ 150504 w 1412145"/>
                <a:gd name="connsiteY34" fmla="*/ 75235 h 236428"/>
                <a:gd name="connsiteX35" fmla="*/ 133142 w 1412145"/>
                <a:gd name="connsiteY35" fmla="*/ 63661 h 236428"/>
                <a:gd name="connsiteX36" fmla="*/ 98418 w 1412145"/>
                <a:gd name="connsiteY36" fmla="*/ 52086 h 236428"/>
                <a:gd name="connsiteX37" fmla="*/ 86844 w 1412145"/>
                <a:gd name="connsiteY37" fmla="*/ 34724 h 236428"/>
                <a:gd name="connsiteX38" fmla="*/ 46332 w 1412145"/>
                <a:gd name="connsiteY38" fmla="*/ 34724 h 236428"/>
                <a:gd name="connsiteX39" fmla="*/ 23183 w 1412145"/>
                <a:gd name="connsiteY39" fmla="*/ 63661 h 236428"/>
                <a:gd name="connsiteX40" fmla="*/ 17396 w 1412145"/>
                <a:gd name="connsiteY40" fmla="*/ 81023 h 236428"/>
                <a:gd name="connsiteX41" fmla="*/ 33 w 1412145"/>
                <a:gd name="connsiteY41" fmla="*/ 98385 h 23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12145" h="236428">
                  <a:moveTo>
                    <a:pt x="1412145" y="0"/>
                  </a:moveTo>
                  <a:cubicBezTo>
                    <a:pt x="1404844" y="58409"/>
                    <a:pt x="1411277" y="31542"/>
                    <a:pt x="1394783" y="81023"/>
                  </a:cubicBezTo>
                  <a:cubicBezTo>
                    <a:pt x="1392854" y="86810"/>
                    <a:pt x="1392380" y="93309"/>
                    <a:pt x="1388996" y="98385"/>
                  </a:cubicBezTo>
                  <a:lnTo>
                    <a:pt x="1365846" y="133109"/>
                  </a:lnTo>
                  <a:lnTo>
                    <a:pt x="1354271" y="167833"/>
                  </a:lnTo>
                  <a:cubicBezTo>
                    <a:pt x="1352342" y="173620"/>
                    <a:pt x="1353560" y="181811"/>
                    <a:pt x="1348484" y="185195"/>
                  </a:cubicBezTo>
                  <a:lnTo>
                    <a:pt x="1331122" y="196769"/>
                  </a:lnTo>
                  <a:cubicBezTo>
                    <a:pt x="1329193" y="202556"/>
                    <a:pt x="1328063" y="208675"/>
                    <a:pt x="1325335" y="214131"/>
                  </a:cubicBezTo>
                  <a:cubicBezTo>
                    <a:pt x="1305954" y="252895"/>
                    <a:pt x="1298474" y="230318"/>
                    <a:pt x="1238525" y="225706"/>
                  </a:cubicBezTo>
                  <a:cubicBezTo>
                    <a:pt x="1226950" y="221848"/>
                    <a:pt x="1215836" y="216137"/>
                    <a:pt x="1203801" y="214131"/>
                  </a:cubicBezTo>
                  <a:cubicBezTo>
                    <a:pt x="1140470" y="203576"/>
                    <a:pt x="1180785" y="209125"/>
                    <a:pt x="1082266" y="202557"/>
                  </a:cubicBezTo>
                  <a:cubicBezTo>
                    <a:pt x="1074851" y="204411"/>
                    <a:pt x="1050056" y="209980"/>
                    <a:pt x="1041755" y="214131"/>
                  </a:cubicBezTo>
                  <a:cubicBezTo>
                    <a:pt x="1035534" y="217242"/>
                    <a:pt x="1030180" y="221848"/>
                    <a:pt x="1024393" y="225706"/>
                  </a:cubicBezTo>
                  <a:cubicBezTo>
                    <a:pt x="974236" y="223777"/>
                    <a:pt x="924024" y="222956"/>
                    <a:pt x="873922" y="219919"/>
                  </a:cubicBezTo>
                  <a:cubicBezTo>
                    <a:pt x="860306" y="219094"/>
                    <a:pt x="846787" y="216806"/>
                    <a:pt x="833411" y="214131"/>
                  </a:cubicBezTo>
                  <a:cubicBezTo>
                    <a:pt x="810573" y="209563"/>
                    <a:pt x="819269" y="204954"/>
                    <a:pt x="792899" y="202557"/>
                  </a:cubicBezTo>
                  <a:cubicBezTo>
                    <a:pt x="758264" y="199408"/>
                    <a:pt x="723451" y="198698"/>
                    <a:pt x="688727" y="196769"/>
                  </a:cubicBezTo>
                  <a:cubicBezTo>
                    <a:pt x="679081" y="194840"/>
                    <a:pt x="669392" y="193116"/>
                    <a:pt x="659790" y="190982"/>
                  </a:cubicBezTo>
                  <a:cubicBezTo>
                    <a:pt x="652026" y="189257"/>
                    <a:pt x="644466" y="186618"/>
                    <a:pt x="636641" y="185195"/>
                  </a:cubicBezTo>
                  <a:cubicBezTo>
                    <a:pt x="623220" y="182755"/>
                    <a:pt x="609634" y="181336"/>
                    <a:pt x="596130" y="179407"/>
                  </a:cubicBezTo>
                  <a:cubicBezTo>
                    <a:pt x="590343" y="177478"/>
                    <a:pt x="584224" y="176348"/>
                    <a:pt x="578768" y="173620"/>
                  </a:cubicBezTo>
                  <a:cubicBezTo>
                    <a:pt x="572547" y="170509"/>
                    <a:pt x="568068" y="164044"/>
                    <a:pt x="561406" y="162045"/>
                  </a:cubicBezTo>
                  <a:cubicBezTo>
                    <a:pt x="546102" y="157454"/>
                    <a:pt x="462154" y="150918"/>
                    <a:pt x="457233" y="150471"/>
                  </a:cubicBezTo>
                  <a:cubicBezTo>
                    <a:pt x="430656" y="141611"/>
                    <a:pt x="424867" y="136986"/>
                    <a:pt x="387785" y="150471"/>
                  </a:cubicBezTo>
                  <a:cubicBezTo>
                    <a:pt x="381248" y="152848"/>
                    <a:pt x="382109" y="164147"/>
                    <a:pt x="376211" y="167833"/>
                  </a:cubicBezTo>
                  <a:cubicBezTo>
                    <a:pt x="365865" y="174299"/>
                    <a:pt x="353062" y="175549"/>
                    <a:pt x="341487" y="179407"/>
                  </a:cubicBezTo>
                  <a:lnTo>
                    <a:pt x="306763" y="190982"/>
                  </a:lnTo>
                  <a:lnTo>
                    <a:pt x="289401" y="196769"/>
                  </a:lnTo>
                  <a:cubicBezTo>
                    <a:pt x="278493" y="204041"/>
                    <a:pt x="263838" y="219997"/>
                    <a:pt x="248889" y="202557"/>
                  </a:cubicBezTo>
                  <a:cubicBezTo>
                    <a:pt x="240949" y="193294"/>
                    <a:pt x="244082" y="177985"/>
                    <a:pt x="237314" y="167833"/>
                  </a:cubicBezTo>
                  <a:cubicBezTo>
                    <a:pt x="215074" y="134472"/>
                    <a:pt x="234327" y="166650"/>
                    <a:pt x="219952" y="133109"/>
                  </a:cubicBezTo>
                  <a:cubicBezTo>
                    <a:pt x="216554" y="125179"/>
                    <a:pt x="211776" y="117889"/>
                    <a:pt x="208378" y="109959"/>
                  </a:cubicBezTo>
                  <a:cubicBezTo>
                    <a:pt x="205975" y="104352"/>
                    <a:pt x="207554" y="96143"/>
                    <a:pt x="202590" y="92597"/>
                  </a:cubicBezTo>
                  <a:cubicBezTo>
                    <a:pt x="192662" y="85506"/>
                    <a:pt x="179441" y="84881"/>
                    <a:pt x="167866" y="81023"/>
                  </a:cubicBezTo>
                  <a:cubicBezTo>
                    <a:pt x="162079" y="79094"/>
                    <a:pt x="155580" y="78619"/>
                    <a:pt x="150504" y="75235"/>
                  </a:cubicBezTo>
                  <a:cubicBezTo>
                    <a:pt x="144717" y="71377"/>
                    <a:pt x="139498" y="66486"/>
                    <a:pt x="133142" y="63661"/>
                  </a:cubicBezTo>
                  <a:cubicBezTo>
                    <a:pt x="121993" y="58706"/>
                    <a:pt x="98418" y="52086"/>
                    <a:pt x="98418" y="52086"/>
                  </a:cubicBezTo>
                  <a:cubicBezTo>
                    <a:pt x="94560" y="46299"/>
                    <a:pt x="92275" y="39069"/>
                    <a:pt x="86844" y="34724"/>
                  </a:cubicBezTo>
                  <a:cubicBezTo>
                    <a:pt x="73007" y="23654"/>
                    <a:pt x="60965" y="31066"/>
                    <a:pt x="46332" y="34724"/>
                  </a:cubicBezTo>
                  <a:cubicBezTo>
                    <a:pt x="31849" y="92658"/>
                    <a:pt x="53625" y="33217"/>
                    <a:pt x="23183" y="63661"/>
                  </a:cubicBezTo>
                  <a:cubicBezTo>
                    <a:pt x="18869" y="67975"/>
                    <a:pt x="21207" y="76260"/>
                    <a:pt x="17396" y="81023"/>
                  </a:cubicBezTo>
                  <a:cubicBezTo>
                    <a:pt x="-1572" y="104732"/>
                    <a:pt x="33" y="82572"/>
                    <a:pt x="33" y="98385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own Arrow 66"/>
            <p:cNvSpPr/>
            <p:nvPr/>
          </p:nvSpPr>
          <p:spPr>
            <a:xfrm rot="2128303">
              <a:off x="4991808" y="2319113"/>
              <a:ext cx="594063" cy="3639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Up Arrow 73"/>
            <p:cNvSpPr/>
            <p:nvPr/>
          </p:nvSpPr>
          <p:spPr>
            <a:xfrm rot="21381168">
              <a:off x="1195739" y="6477364"/>
              <a:ext cx="547200" cy="363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073342" y="4953965"/>
              <a:ext cx="185195" cy="601883"/>
            </a:xfrm>
            <a:custGeom>
              <a:avLst/>
              <a:gdLst>
                <a:gd name="connsiteX0" fmla="*/ 185195 w 185195"/>
                <a:gd name="connsiteY0" fmla="*/ 0 h 601883"/>
                <a:gd name="connsiteX1" fmla="*/ 0 w 185195"/>
                <a:gd name="connsiteY1" fmla="*/ 601883 h 6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195" h="601883">
                  <a:moveTo>
                    <a:pt x="185195" y="0"/>
                  </a:moveTo>
                  <a:cubicBezTo>
                    <a:pt x="123463" y="200628"/>
                    <a:pt x="31831" y="502534"/>
                    <a:pt x="0" y="60188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wn Arrow 70"/>
            <p:cNvSpPr/>
            <p:nvPr/>
          </p:nvSpPr>
          <p:spPr>
            <a:xfrm rot="933952">
              <a:off x="7944557" y="4849861"/>
              <a:ext cx="594063" cy="3639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2395333">
              <a:off x="7546376" y="2020487"/>
              <a:ext cx="870695" cy="5477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de-CH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3547641" y="6285053"/>
              <a:ext cx="57873" cy="468775"/>
            </a:xfrm>
            <a:custGeom>
              <a:avLst/>
              <a:gdLst>
                <a:gd name="connsiteX0" fmla="*/ 0 w 57873"/>
                <a:gd name="connsiteY0" fmla="*/ 468775 h 468775"/>
                <a:gd name="connsiteX1" fmla="*/ 46298 w 57873"/>
                <a:gd name="connsiteY1" fmla="*/ 318304 h 468775"/>
                <a:gd name="connsiteX2" fmla="*/ 57873 w 57873"/>
                <a:gd name="connsiteY2" fmla="*/ 0 h 46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73" h="468775">
                  <a:moveTo>
                    <a:pt x="0" y="468775"/>
                  </a:moveTo>
                  <a:cubicBezTo>
                    <a:pt x="18326" y="432604"/>
                    <a:pt x="36653" y="396433"/>
                    <a:pt x="46298" y="318304"/>
                  </a:cubicBezTo>
                  <a:cubicBezTo>
                    <a:pt x="55944" y="240175"/>
                    <a:pt x="56908" y="120087"/>
                    <a:pt x="57873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3935392" y="6632294"/>
              <a:ext cx="318304" cy="167833"/>
            </a:xfrm>
            <a:custGeom>
              <a:avLst/>
              <a:gdLst>
                <a:gd name="connsiteX0" fmla="*/ 0 w 318304"/>
                <a:gd name="connsiteY0" fmla="*/ 167833 h 167833"/>
                <a:gd name="connsiteX1" fmla="*/ 75236 w 318304"/>
                <a:gd name="connsiteY1" fmla="*/ 109959 h 167833"/>
                <a:gd name="connsiteX2" fmla="*/ 156259 w 318304"/>
                <a:gd name="connsiteY2" fmla="*/ 81022 h 167833"/>
                <a:gd name="connsiteX3" fmla="*/ 196770 w 318304"/>
                <a:gd name="connsiteY3" fmla="*/ 28936 h 167833"/>
                <a:gd name="connsiteX4" fmla="*/ 318304 w 318304"/>
                <a:gd name="connsiteY4" fmla="*/ 0 h 1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04" h="167833">
                  <a:moveTo>
                    <a:pt x="0" y="167833"/>
                  </a:moveTo>
                  <a:cubicBezTo>
                    <a:pt x="24596" y="146130"/>
                    <a:pt x="49193" y="124427"/>
                    <a:pt x="75236" y="109959"/>
                  </a:cubicBezTo>
                  <a:cubicBezTo>
                    <a:pt x="101279" y="95491"/>
                    <a:pt x="136003" y="94526"/>
                    <a:pt x="156259" y="81022"/>
                  </a:cubicBezTo>
                  <a:cubicBezTo>
                    <a:pt x="176515" y="67518"/>
                    <a:pt x="169763" y="42440"/>
                    <a:pt x="196770" y="28936"/>
                  </a:cubicBezTo>
                  <a:cubicBezTo>
                    <a:pt x="223777" y="15432"/>
                    <a:pt x="271040" y="7716"/>
                    <a:pt x="318304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Up Arrow 71"/>
            <p:cNvSpPr/>
            <p:nvPr/>
          </p:nvSpPr>
          <p:spPr>
            <a:xfrm rot="2516627">
              <a:off x="3622784" y="6348012"/>
              <a:ext cx="545917" cy="36394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082233" y="6499185"/>
              <a:ext cx="52086" cy="133109"/>
            </a:xfrm>
            <a:custGeom>
              <a:avLst/>
              <a:gdLst>
                <a:gd name="connsiteX0" fmla="*/ 0 w 52086"/>
                <a:gd name="connsiteY0" fmla="*/ 133109 h 133109"/>
                <a:gd name="connsiteX1" fmla="*/ 11575 w 52086"/>
                <a:gd name="connsiteY1" fmla="*/ 63661 h 133109"/>
                <a:gd name="connsiteX2" fmla="*/ 52086 w 52086"/>
                <a:gd name="connsiteY2" fmla="*/ 0 h 13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86" h="133109">
                  <a:moveTo>
                    <a:pt x="0" y="133109"/>
                  </a:moveTo>
                  <a:cubicBezTo>
                    <a:pt x="1447" y="109477"/>
                    <a:pt x="2894" y="85846"/>
                    <a:pt x="11575" y="63661"/>
                  </a:cubicBezTo>
                  <a:cubicBezTo>
                    <a:pt x="20256" y="41476"/>
                    <a:pt x="36171" y="20738"/>
                    <a:pt x="52086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67029" y="6452886"/>
              <a:ext cx="108515" cy="347241"/>
            </a:xfrm>
            <a:custGeom>
              <a:avLst/>
              <a:gdLst>
                <a:gd name="connsiteX0" fmla="*/ 55984 w 108515"/>
                <a:gd name="connsiteY0" fmla="*/ 347241 h 347241"/>
                <a:gd name="connsiteX1" fmla="*/ 108070 w 108515"/>
                <a:gd name="connsiteY1" fmla="*/ 283580 h 347241"/>
                <a:gd name="connsiteX2" fmla="*/ 79133 w 108515"/>
                <a:gd name="connsiteY2" fmla="*/ 214132 h 347241"/>
                <a:gd name="connsiteX3" fmla="*/ 44409 w 108515"/>
                <a:gd name="connsiteY3" fmla="*/ 127322 h 347241"/>
                <a:gd name="connsiteX4" fmla="*/ 3898 w 108515"/>
                <a:gd name="connsiteY4" fmla="*/ 34724 h 347241"/>
                <a:gd name="connsiteX5" fmla="*/ 3898 w 108515"/>
                <a:gd name="connsiteY5" fmla="*/ 0 h 3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15" h="347241">
                  <a:moveTo>
                    <a:pt x="55984" y="347241"/>
                  </a:moveTo>
                  <a:cubicBezTo>
                    <a:pt x="80098" y="326503"/>
                    <a:pt x="104212" y="305765"/>
                    <a:pt x="108070" y="283580"/>
                  </a:cubicBezTo>
                  <a:cubicBezTo>
                    <a:pt x="111928" y="261395"/>
                    <a:pt x="89743" y="240175"/>
                    <a:pt x="79133" y="214132"/>
                  </a:cubicBezTo>
                  <a:cubicBezTo>
                    <a:pt x="68523" y="188089"/>
                    <a:pt x="56948" y="157223"/>
                    <a:pt x="44409" y="127322"/>
                  </a:cubicBezTo>
                  <a:cubicBezTo>
                    <a:pt x="31870" y="97421"/>
                    <a:pt x="10650" y="55944"/>
                    <a:pt x="3898" y="34724"/>
                  </a:cubicBezTo>
                  <a:cubicBezTo>
                    <a:pt x="-2854" y="13504"/>
                    <a:pt x="522" y="6752"/>
                    <a:pt x="3898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60830" y="2112380"/>
              <a:ext cx="133109" cy="1030147"/>
            </a:xfrm>
            <a:custGeom>
              <a:avLst/>
              <a:gdLst>
                <a:gd name="connsiteX0" fmla="*/ 0 w 133109"/>
                <a:gd name="connsiteY0" fmla="*/ 0 h 1030147"/>
                <a:gd name="connsiteX1" fmla="*/ 11575 w 133109"/>
                <a:gd name="connsiteY1" fmla="*/ 202557 h 1030147"/>
                <a:gd name="connsiteX2" fmla="*/ 23150 w 133109"/>
                <a:gd name="connsiteY2" fmla="*/ 306729 h 1030147"/>
                <a:gd name="connsiteX3" fmla="*/ 23150 w 133109"/>
                <a:gd name="connsiteY3" fmla="*/ 428263 h 1030147"/>
                <a:gd name="connsiteX4" fmla="*/ 75236 w 133109"/>
                <a:gd name="connsiteY4" fmla="*/ 601883 h 1030147"/>
                <a:gd name="connsiteX5" fmla="*/ 92598 w 133109"/>
                <a:gd name="connsiteY5" fmla="*/ 729205 h 1030147"/>
                <a:gd name="connsiteX6" fmla="*/ 133109 w 133109"/>
                <a:gd name="connsiteY6" fmla="*/ 1030147 h 103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" h="1030147">
                  <a:moveTo>
                    <a:pt x="0" y="0"/>
                  </a:moveTo>
                  <a:cubicBezTo>
                    <a:pt x="3858" y="75718"/>
                    <a:pt x="7717" y="151436"/>
                    <a:pt x="11575" y="202557"/>
                  </a:cubicBezTo>
                  <a:cubicBezTo>
                    <a:pt x="15433" y="253678"/>
                    <a:pt x="21221" y="269112"/>
                    <a:pt x="23150" y="306729"/>
                  </a:cubicBezTo>
                  <a:cubicBezTo>
                    <a:pt x="25079" y="344346"/>
                    <a:pt x="14469" y="379071"/>
                    <a:pt x="23150" y="428263"/>
                  </a:cubicBezTo>
                  <a:cubicBezTo>
                    <a:pt x="31831" y="477455"/>
                    <a:pt x="63661" y="551726"/>
                    <a:pt x="75236" y="601883"/>
                  </a:cubicBezTo>
                  <a:cubicBezTo>
                    <a:pt x="86811" y="652040"/>
                    <a:pt x="82953" y="657828"/>
                    <a:pt x="92598" y="729205"/>
                  </a:cubicBezTo>
                  <a:cubicBezTo>
                    <a:pt x="102243" y="800582"/>
                    <a:pt x="117676" y="915364"/>
                    <a:pt x="133109" y="1030147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36739" y="2083443"/>
              <a:ext cx="301402" cy="1458410"/>
            </a:xfrm>
            <a:custGeom>
              <a:avLst/>
              <a:gdLst>
                <a:gd name="connsiteX0" fmla="*/ 283580 w 301402"/>
                <a:gd name="connsiteY0" fmla="*/ 0 h 1458410"/>
                <a:gd name="connsiteX1" fmla="*/ 289367 w 301402"/>
                <a:gd name="connsiteY1" fmla="*/ 133109 h 1458410"/>
                <a:gd name="connsiteX2" fmla="*/ 300942 w 301402"/>
                <a:gd name="connsiteY2" fmla="*/ 277792 h 1458410"/>
                <a:gd name="connsiteX3" fmla="*/ 272005 w 301402"/>
                <a:gd name="connsiteY3" fmla="*/ 416689 h 1458410"/>
                <a:gd name="connsiteX4" fmla="*/ 190983 w 301402"/>
                <a:gd name="connsiteY4" fmla="*/ 601884 h 1458410"/>
                <a:gd name="connsiteX5" fmla="*/ 173620 w 301402"/>
                <a:gd name="connsiteY5" fmla="*/ 717630 h 1458410"/>
                <a:gd name="connsiteX6" fmla="*/ 69448 w 301402"/>
                <a:gd name="connsiteY6" fmla="*/ 1105382 h 1458410"/>
                <a:gd name="connsiteX7" fmla="*/ 69448 w 301402"/>
                <a:gd name="connsiteY7" fmla="*/ 1238491 h 1458410"/>
                <a:gd name="connsiteX8" fmla="*/ 0 w 301402"/>
                <a:gd name="connsiteY8" fmla="*/ 1458410 h 145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402" h="1458410">
                  <a:moveTo>
                    <a:pt x="283580" y="0"/>
                  </a:moveTo>
                  <a:cubicBezTo>
                    <a:pt x="285026" y="43405"/>
                    <a:pt x="286473" y="86810"/>
                    <a:pt x="289367" y="133109"/>
                  </a:cubicBezTo>
                  <a:cubicBezTo>
                    <a:pt x="292261" y="179408"/>
                    <a:pt x="303836" y="230529"/>
                    <a:pt x="300942" y="277792"/>
                  </a:cubicBezTo>
                  <a:cubicBezTo>
                    <a:pt x="298048" y="325055"/>
                    <a:pt x="290331" y="362674"/>
                    <a:pt x="272005" y="416689"/>
                  </a:cubicBezTo>
                  <a:cubicBezTo>
                    <a:pt x="253679" y="470704"/>
                    <a:pt x="207380" y="551727"/>
                    <a:pt x="190983" y="601884"/>
                  </a:cubicBezTo>
                  <a:cubicBezTo>
                    <a:pt x="174586" y="652041"/>
                    <a:pt x="193876" y="633714"/>
                    <a:pt x="173620" y="717630"/>
                  </a:cubicBezTo>
                  <a:cubicBezTo>
                    <a:pt x="153364" y="801546"/>
                    <a:pt x="86810" y="1018572"/>
                    <a:pt x="69448" y="1105382"/>
                  </a:cubicBezTo>
                  <a:cubicBezTo>
                    <a:pt x="52086" y="1192192"/>
                    <a:pt x="81023" y="1179653"/>
                    <a:pt x="69448" y="1238491"/>
                  </a:cubicBezTo>
                  <a:cubicBezTo>
                    <a:pt x="57873" y="1297329"/>
                    <a:pt x="28936" y="1377869"/>
                    <a:pt x="0" y="145841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80415" y="2326511"/>
              <a:ext cx="81357" cy="822558"/>
            </a:xfrm>
            <a:custGeom>
              <a:avLst/>
              <a:gdLst>
                <a:gd name="connsiteX0" fmla="*/ 11909 w 81357"/>
                <a:gd name="connsiteY0" fmla="*/ 0 h 822558"/>
                <a:gd name="connsiteX1" fmla="*/ 334 w 81357"/>
                <a:gd name="connsiteY1" fmla="*/ 133109 h 822558"/>
                <a:gd name="connsiteX2" fmla="*/ 23484 w 81357"/>
                <a:gd name="connsiteY2" fmla="*/ 318304 h 822558"/>
                <a:gd name="connsiteX3" fmla="*/ 63995 w 81357"/>
                <a:gd name="connsiteY3" fmla="*/ 763930 h 822558"/>
                <a:gd name="connsiteX4" fmla="*/ 81357 w 81357"/>
                <a:gd name="connsiteY4" fmla="*/ 804441 h 8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57" h="822558">
                  <a:moveTo>
                    <a:pt x="11909" y="0"/>
                  </a:moveTo>
                  <a:cubicBezTo>
                    <a:pt x="5157" y="40029"/>
                    <a:pt x="-1595" y="80058"/>
                    <a:pt x="334" y="133109"/>
                  </a:cubicBezTo>
                  <a:cubicBezTo>
                    <a:pt x="2263" y="186160"/>
                    <a:pt x="12874" y="213167"/>
                    <a:pt x="23484" y="318304"/>
                  </a:cubicBezTo>
                  <a:cubicBezTo>
                    <a:pt x="34094" y="423441"/>
                    <a:pt x="54350" y="682907"/>
                    <a:pt x="63995" y="763930"/>
                  </a:cubicBezTo>
                  <a:cubicBezTo>
                    <a:pt x="73640" y="844953"/>
                    <a:pt x="77498" y="824697"/>
                    <a:pt x="81357" y="80444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45757" y="1736203"/>
              <a:ext cx="665544" cy="1377763"/>
            </a:xfrm>
            <a:custGeom>
              <a:avLst/>
              <a:gdLst>
                <a:gd name="connsiteX0" fmla="*/ 665544 w 665544"/>
                <a:gd name="connsiteY0" fmla="*/ 0 h 1377763"/>
                <a:gd name="connsiteX1" fmla="*/ 451413 w 665544"/>
                <a:gd name="connsiteY1" fmla="*/ 214131 h 1377763"/>
                <a:gd name="connsiteX2" fmla="*/ 416689 w 665544"/>
                <a:gd name="connsiteY2" fmla="*/ 451412 h 1377763"/>
                <a:gd name="connsiteX3" fmla="*/ 104172 w 665544"/>
                <a:gd name="connsiteY3" fmla="*/ 1041721 h 1377763"/>
                <a:gd name="connsiteX4" fmla="*/ 63661 w 665544"/>
                <a:gd name="connsiteY4" fmla="*/ 1342663 h 1377763"/>
                <a:gd name="connsiteX5" fmla="*/ 0 w 665544"/>
                <a:gd name="connsiteY5" fmla="*/ 1371600 h 13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544" h="1377763">
                  <a:moveTo>
                    <a:pt x="665544" y="0"/>
                  </a:moveTo>
                  <a:cubicBezTo>
                    <a:pt x="579216" y="69448"/>
                    <a:pt x="492889" y="138896"/>
                    <a:pt x="451413" y="214131"/>
                  </a:cubicBezTo>
                  <a:cubicBezTo>
                    <a:pt x="409937" y="289366"/>
                    <a:pt x="474563" y="313480"/>
                    <a:pt x="416689" y="451412"/>
                  </a:cubicBezTo>
                  <a:cubicBezTo>
                    <a:pt x="358815" y="589344"/>
                    <a:pt x="163010" y="893179"/>
                    <a:pt x="104172" y="1041721"/>
                  </a:cubicBezTo>
                  <a:cubicBezTo>
                    <a:pt x="45334" y="1190263"/>
                    <a:pt x="81023" y="1287683"/>
                    <a:pt x="63661" y="1342663"/>
                  </a:cubicBezTo>
                  <a:cubicBezTo>
                    <a:pt x="46299" y="1397643"/>
                    <a:pt x="0" y="1371600"/>
                    <a:pt x="0" y="13716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56390" y="2158678"/>
              <a:ext cx="671332" cy="503499"/>
            </a:xfrm>
            <a:custGeom>
              <a:avLst/>
              <a:gdLst>
                <a:gd name="connsiteX0" fmla="*/ 0 w 671332"/>
                <a:gd name="connsiteY0" fmla="*/ 503499 h 503499"/>
                <a:gd name="connsiteX1" fmla="*/ 144683 w 671332"/>
                <a:gd name="connsiteY1" fmla="*/ 457200 h 503499"/>
                <a:gd name="connsiteX2" fmla="*/ 376177 w 671332"/>
                <a:gd name="connsiteY2" fmla="*/ 335666 h 503499"/>
                <a:gd name="connsiteX3" fmla="*/ 538223 w 671332"/>
                <a:gd name="connsiteY3" fmla="*/ 179408 h 503499"/>
                <a:gd name="connsiteX4" fmla="*/ 671332 w 671332"/>
                <a:gd name="connsiteY4" fmla="*/ 0 h 50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332" h="503499">
                  <a:moveTo>
                    <a:pt x="0" y="503499"/>
                  </a:moveTo>
                  <a:cubicBezTo>
                    <a:pt x="40993" y="494335"/>
                    <a:pt x="81987" y="485172"/>
                    <a:pt x="144683" y="457200"/>
                  </a:cubicBezTo>
                  <a:cubicBezTo>
                    <a:pt x="207379" y="429228"/>
                    <a:pt x="310587" y="381965"/>
                    <a:pt x="376177" y="335666"/>
                  </a:cubicBezTo>
                  <a:cubicBezTo>
                    <a:pt x="441767" y="289367"/>
                    <a:pt x="489031" y="235352"/>
                    <a:pt x="538223" y="179408"/>
                  </a:cubicBezTo>
                  <a:cubicBezTo>
                    <a:pt x="587416" y="123464"/>
                    <a:pt x="629374" y="61732"/>
                    <a:pt x="671332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79539" y="1713053"/>
              <a:ext cx="752355" cy="277793"/>
            </a:xfrm>
            <a:custGeom>
              <a:avLst/>
              <a:gdLst>
                <a:gd name="connsiteX0" fmla="*/ 752355 w 752355"/>
                <a:gd name="connsiteY0" fmla="*/ 0 h 277793"/>
                <a:gd name="connsiteX1" fmla="*/ 468775 w 752355"/>
                <a:gd name="connsiteY1" fmla="*/ 144684 h 277793"/>
                <a:gd name="connsiteX2" fmla="*/ 98385 w 752355"/>
                <a:gd name="connsiteY2" fmla="*/ 237281 h 277793"/>
                <a:gd name="connsiteX3" fmla="*/ 0 w 752355"/>
                <a:gd name="connsiteY3" fmla="*/ 277793 h 2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355" h="277793">
                  <a:moveTo>
                    <a:pt x="752355" y="0"/>
                  </a:moveTo>
                  <a:cubicBezTo>
                    <a:pt x="665062" y="52568"/>
                    <a:pt x="577770" y="105137"/>
                    <a:pt x="468775" y="144684"/>
                  </a:cubicBezTo>
                  <a:cubicBezTo>
                    <a:pt x="359780" y="184231"/>
                    <a:pt x="176514" y="215096"/>
                    <a:pt x="98385" y="237281"/>
                  </a:cubicBezTo>
                  <a:cubicBezTo>
                    <a:pt x="20256" y="259466"/>
                    <a:pt x="10128" y="268629"/>
                    <a:pt x="0" y="2777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79539" y="1724628"/>
              <a:ext cx="810228" cy="282830"/>
            </a:xfrm>
            <a:custGeom>
              <a:avLst/>
              <a:gdLst>
                <a:gd name="connsiteX0" fmla="*/ 0 w 810228"/>
                <a:gd name="connsiteY0" fmla="*/ 272005 h 282830"/>
                <a:gd name="connsiteX1" fmla="*/ 601884 w 810228"/>
                <a:gd name="connsiteY1" fmla="*/ 277792 h 282830"/>
                <a:gd name="connsiteX2" fmla="*/ 630820 w 810228"/>
                <a:gd name="connsiteY2" fmla="*/ 208344 h 282830"/>
                <a:gd name="connsiteX3" fmla="*/ 682907 w 810228"/>
                <a:gd name="connsiteY3" fmla="*/ 109959 h 282830"/>
                <a:gd name="connsiteX4" fmla="*/ 752355 w 810228"/>
                <a:gd name="connsiteY4" fmla="*/ 52086 h 282830"/>
                <a:gd name="connsiteX5" fmla="*/ 810228 w 810228"/>
                <a:gd name="connsiteY5" fmla="*/ 0 h 28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28" h="282830">
                  <a:moveTo>
                    <a:pt x="0" y="272005"/>
                  </a:moveTo>
                  <a:cubicBezTo>
                    <a:pt x="248373" y="280203"/>
                    <a:pt x="496747" y="288402"/>
                    <a:pt x="601884" y="277792"/>
                  </a:cubicBezTo>
                  <a:cubicBezTo>
                    <a:pt x="707021" y="267182"/>
                    <a:pt x="617316" y="236316"/>
                    <a:pt x="630820" y="208344"/>
                  </a:cubicBezTo>
                  <a:cubicBezTo>
                    <a:pt x="644324" y="180372"/>
                    <a:pt x="662651" y="136002"/>
                    <a:pt x="682907" y="109959"/>
                  </a:cubicBezTo>
                  <a:cubicBezTo>
                    <a:pt x="703163" y="83916"/>
                    <a:pt x="731135" y="70412"/>
                    <a:pt x="752355" y="52086"/>
                  </a:cubicBezTo>
                  <a:cubicBezTo>
                    <a:pt x="773575" y="33759"/>
                    <a:pt x="791901" y="16879"/>
                    <a:pt x="810228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/>
            <p:cNvSpPr/>
            <p:nvPr/>
          </p:nvSpPr>
          <p:spPr>
            <a:xfrm rot="21061802">
              <a:off x="3405841" y="2716609"/>
              <a:ext cx="526984" cy="3639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Down Arrow 64"/>
            <p:cNvSpPr/>
            <p:nvPr/>
          </p:nvSpPr>
          <p:spPr>
            <a:xfrm rot="2102661">
              <a:off x="2958098" y="2261535"/>
              <a:ext cx="545773" cy="3639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36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Down Arrow 65"/>
            <p:cNvSpPr/>
            <p:nvPr/>
          </p:nvSpPr>
          <p:spPr>
            <a:xfrm rot="735170">
              <a:off x="2991323" y="2779094"/>
              <a:ext cx="535041" cy="3639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Down Arrow 38"/>
          <p:cNvSpPr/>
          <p:nvPr/>
        </p:nvSpPr>
        <p:spPr>
          <a:xfrm rot="1576058">
            <a:off x="3272085" y="1808909"/>
            <a:ext cx="870695" cy="547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116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dirty="0" smtClean="0"/>
              <a:t>Профиль дна Балтийского моря</a:t>
            </a:r>
            <a:endParaRPr lang="en-GB" altLang="en-US" dirty="0" smtClean="0">
              <a:solidFill>
                <a:schemeClr val="accent2"/>
              </a:solidFill>
            </a:endParaRP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>
          <a:xfrm>
            <a:off x="895350" y="1920875"/>
            <a:ext cx="7886700" cy="4487863"/>
          </a:xfrm>
        </p:spPr>
        <p:txBody>
          <a:bodyPr/>
          <a:lstStyle/>
          <a:p>
            <a:pPr marL="357188" lvl="1" indent="0">
              <a:buFontTx/>
              <a:buNone/>
            </a:pPr>
            <a:endParaRPr lang="de-CH" altLang="en-US" dirty="0" smtClean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444750"/>
            <a:ext cx="59626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362200" y="4814888"/>
            <a:ext cx="0" cy="10731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42200" y="4819650"/>
            <a:ext cx="0" cy="10731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TextBox 14"/>
          <p:cNvSpPr txBox="1">
            <a:spLocks noChangeArrowheads="1"/>
          </p:cNvSpPr>
          <p:nvPr/>
        </p:nvSpPr>
        <p:spPr bwMode="auto">
          <a:xfrm>
            <a:off x="1885950" y="5735638"/>
            <a:ext cx="233429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sz="1200" dirty="0" smtClean="0"/>
              <a:t>Россия</a:t>
            </a:r>
            <a:endParaRPr lang="de-CH" altLang="en-US" sz="1200" dirty="0" smtClean="0"/>
          </a:p>
          <a:p>
            <a:pPr eaLnBrk="1" hangingPunct="1">
              <a:defRPr/>
            </a:pPr>
            <a:r>
              <a:rPr lang="ru-RU" altLang="en-US" sz="1050" dirty="0" smtClean="0"/>
              <a:t>Глубина воды в прибрежной зоне</a:t>
            </a:r>
            <a:r>
              <a:rPr lang="de-CH" altLang="en-US" sz="1050" dirty="0" smtClean="0"/>
              <a:t>:</a:t>
            </a:r>
          </a:p>
          <a:p>
            <a:pPr eaLnBrk="1" hangingPunct="1">
              <a:defRPr/>
            </a:pPr>
            <a:r>
              <a:rPr lang="de-CH" altLang="en-US" sz="1050" dirty="0" smtClean="0"/>
              <a:t>0 -14</a:t>
            </a:r>
            <a:r>
              <a:rPr lang="ru-RU" altLang="en-US" sz="1050" dirty="0" smtClean="0"/>
              <a:t> метров</a:t>
            </a:r>
            <a:endParaRPr lang="en-GB" altLang="en-US" sz="1050" dirty="0" smtClean="0"/>
          </a:p>
        </p:txBody>
      </p:sp>
      <p:sp>
        <p:nvSpPr>
          <p:cNvPr id="30729" name="TextBox 18"/>
          <p:cNvSpPr txBox="1">
            <a:spLocks noChangeArrowheads="1"/>
          </p:cNvSpPr>
          <p:nvPr/>
        </p:nvSpPr>
        <p:spPr bwMode="auto">
          <a:xfrm>
            <a:off x="7388225" y="5721350"/>
            <a:ext cx="1220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&gt;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Германия</a:t>
            </a:r>
            <a:endParaRPr lang="de-CH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Глубина воды</a:t>
            </a:r>
            <a:r>
              <a:rPr lang="de-CH" altLang="en-US" sz="1200" dirty="0" smtClean="0">
                <a:solidFill>
                  <a:schemeClr val="tx1"/>
                </a:solidFill>
              </a:rPr>
              <a:t>:</a:t>
            </a:r>
            <a:endParaRPr lang="de-CH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en-US" sz="1200" dirty="0" smtClean="0">
                <a:solidFill>
                  <a:schemeClr val="tx1"/>
                </a:solidFill>
              </a:rPr>
              <a:t>0 -12</a:t>
            </a:r>
            <a:r>
              <a:rPr lang="ru-RU" altLang="en-US" sz="1200" dirty="0" smtClean="0">
                <a:solidFill>
                  <a:schemeClr val="tx1"/>
                </a:solidFill>
              </a:rPr>
              <a:t> метров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13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4"/>
          <p:cNvSpPr txBox="1">
            <a:spLocks noGrp="1"/>
          </p:cNvSpPr>
          <p:nvPr/>
        </p:nvSpPr>
        <p:spPr bwMode="auto">
          <a:xfrm>
            <a:off x="8763000" y="648811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0378F5-63B7-4A88-8599-423202CD01F8}" type="slidenum">
              <a:rPr lang="de-DE" altLang="en-US" sz="1400" b="1">
                <a:solidFill>
                  <a:schemeClr val="bg2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400" b="1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73621" y="1019175"/>
            <a:ext cx="886620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kern="0" dirty="0" smtClean="0">
                <a:latin typeface="+mn-lt"/>
              </a:rPr>
              <a:t>Изменение давления и температуры газа по длине газопровода Норд </a:t>
            </a:r>
            <a:r>
              <a:rPr lang="ru-RU" sz="2000" kern="0" dirty="0" err="1" smtClean="0">
                <a:latin typeface="+mn-lt"/>
              </a:rPr>
              <a:t>Стрим</a:t>
            </a:r>
            <a:r>
              <a:rPr lang="ru-RU" sz="2000" kern="0" dirty="0" smtClean="0">
                <a:latin typeface="+mn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726"/>
            <a:ext cx="9144000" cy="4624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014046"/>
            <a:ext cx="9144000" cy="820616"/>
          </a:xfrm>
        </p:spPr>
        <p:txBody>
          <a:bodyPr/>
          <a:lstStyle/>
          <a:p>
            <a:pPr algn="ctr"/>
            <a:r>
              <a:rPr lang="ru-RU" sz="2000" dirty="0" smtClean="0"/>
              <a:t>Внешние и внутренние инспекции трубопровода и периодичность их проведения</a:t>
            </a:r>
            <a:endParaRPr lang="de-DE" sz="2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7389465"/>
              </p:ext>
            </p:extLst>
          </p:nvPr>
        </p:nvGraphicFramePr>
        <p:xfrm>
          <a:off x="0" y="1830093"/>
          <a:ext cx="9144000" cy="2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0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Внешние</a:t>
                      </a:r>
                      <a:r>
                        <a:rPr lang="ru-RU" sz="1400" baseline="0" dirty="0" smtClean="0"/>
                        <a:t> инспекции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Периодичность проведения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ROV </a:t>
                      </a:r>
                      <a:r>
                        <a:rPr lang="ru-RU" sz="1200" dirty="0" smtClean="0"/>
                        <a:t>инспекция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Ежегодно на</a:t>
                      </a:r>
                      <a:r>
                        <a:rPr lang="ru-RU" sz="1200" baseline="0" dirty="0" smtClean="0"/>
                        <a:t> участках, указанных в документе «Оценка рисков»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Инспекция катодной защиты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Каждые 3 года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1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Геофизическая инспекция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Альтернатива </a:t>
                      </a:r>
                      <a:r>
                        <a:rPr lang="en-GB" sz="1200" dirty="0" smtClean="0"/>
                        <a:t>ROV </a:t>
                      </a:r>
                      <a:r>
                        <a:rPr lang="ru-RU" sz="1200" dirty="0" smtClean="0"/>
                        <a:t>инспекции, на участках трубопровода, где уровень риска низкий.</a:t>
                      </a:r>
                      <a:r>
                        <a:rPr lang="ru-RU" sz="1200" baseline="0" dirty="0" smtClean="0"/>
                        <a:t> После двух подряд Геофизических инспекций, должна быть проведена </a:t>
                      </a:r>
                      <a:r>
                        <a:rPr lang="en-GB" sz="1200" baseline="0" dirty="0" smtClean="0"/>
                        <a:t>ROV</a:t>
                      </a:r>
                      <a:r>
                        <a:rPr lang="ru-RU" sz="1200" baseline="0" dirty="0" smtClean="0"/>
                        <a:t> инспекция.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Прибрежная инспекция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 в два года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Береговой</a:t>
                      </a:r>
                      <a:r>
                        <a:rPr lang="ru-RU" sz="1200" baseline="0" dirty="0" smtClean="0"/>
                        <a:t> участок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</a:t>
                      </a:r>
                      <a:r>
                        <a:rPr lang="ru-RU" sz="1200" baseline="0" dirty="0" smtClean="0"/>
                        <a:t> в два года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Катодная защита берегового участка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Каждый год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15582"/>
              </p:ext>
            </p:extLst>
          </p:nvPr>
        </p:nvGraphicFramePr>
        <p:xfrm>
          <a:off x="0" y="4636476"/>
          <a:ext cx="9144000" cy="101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24192289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848021400"/>
                    </a:ext>
                  </a:extLst>
                </a:gridCol>
              </a:tblGrid>
              <a:tr h="2756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Внутренние инспекции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Периодичность проведения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41947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Инспекция геометрии трубы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раз в 8 лет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578878"/>
                  </a:ext>
                </a:extLst>
              </a:tr>
              <a:tr h="3970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Потеря металла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раз в 8 лет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9156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336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Выводы: Периодичность и объем проводимых инспекций определяется по результатам ежегодной интерпретации проведенных обследований и оценки рисков.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инспекции 2017года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1718" y="1892721"/>
            <a:ext cx="7810500" cy="3993730"/>
          </a:xfrm>
        </p:spPr>
        <p:txBody>
          <a:bodyPr/>
          <a:lstStyle/>
          <a:p>
            <a:r>
              <a:rPr lang="ru-RU" dirty="0" smtClean="0"/>
              <a:t>После обработки видеоматериала и оценки расчетов, проведенных инженерным подрядчиком выявлено, что: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Надежность трубопровода не нарушена, трубопровод стабилен.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Обнаруженные повреждения не влияют на надежность трубопровода.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Построенные гравийные бермы находятся в стабильном состоянии.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Катодная защита не нарушена и функционирует.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Обнаружено сползание участка трубопровода от первоначальной трассы, которое будет зафиксировано присыпкой гравийной бермы на этом участке трубопровода (</a:t>
            </a:r>
            <a:r>
              <a:rPr lang="ru-RU" dirty="0" err="1" smtClean="0"/>
              <a:t>см.рисунки</a:t>
            </a:r>
            <a:r>
              <a:rPr lang="ru-RU" dirty="0" smtClean="0"/>
              <a:t>).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630"/>
            <a:ext cx="6224954" cy="4565528"/>
          </a:xfrm>
          <a:prstGeom prst="rect">
            <a:avLst/>
          </a:prstGeom>
        </p:spPr>
      </p:pic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&gt;"/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6F6505-3448-4811-8DB1-C482A148826D}" type="slidenum">
              <a:rPr lang="de-DE" altLang="en-US" sz="1400" smtClean="0">
                <a:solidFill>
                  <a:schemeClr val="bg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de-DE" altLang="en-US" sz="1400" smtClean="0">
              <a:solidFill>
                <a:schemeClr val="bg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70538" y="1149826"/>
            <a:ext cx="8221062" cy="6555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kern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738438" y="6489434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Самара 2018 г. 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6" y="2708031"/>
            <a:ext cx="4563462" cy="38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N4p05PuUWz5uxIkCY6I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qWx4tR30qKi8mC4hMz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eiLgGki0.1LmuoFA70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lUWQ5hKEKH.Vh0h2bVJ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X46wj.w0aRFk5MjtWo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yET796A0CazyrjB5dK1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XZBIejYUaFcMn3uN4O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BOKDco6UmVnvC4nvBe6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BOKDco6UmVnvC4nvBe6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BOKDco6UmVnvC4nvBe6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4WQT9m0kWqImnOs7Fb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L.ZTpY9U.3.HHs32JI1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KfteKL10aoSE.IJOca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p1FOkKF0.X2FwumYEt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dszbEcikyaN09.S_hd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5sje93_UifXPVNuYED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BOKDco6UmVnvC4nvBe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ebazX5QUeZ3bZOCGC1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qF0ip2j0SXt2IapDF2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qLaBQGQkeHJzlsrXcPcA"/>
</p:tagLst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LTERNATIVE">
  <a:themeElements>
    <a:clrScheme name="TITLE ALTERNATIVE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TITLE ALTERNAT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LTERNATIVE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GENDA">
  <a:themeElements>
    <a:clrScheme name="AGENDA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AGE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ENDA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 DARK BLUE - CONTENT">
  <a:themeElements>
    <a:clrScheme name="CHAPTER DARKBLUE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DARK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DARKBLUE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REEN - CONTENT">
  <a:themeElements>
    <a:clrScheme name="CHAPTER GREEN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GREEN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REY - CONTENT">
  <a:themeElements>
    <a:clrScheme name="CHAPTER GREY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GR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GREY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LIGHT BLUE - CONTENT">
  <a:themeElements>
    <a:clrScheme name="CHAPTER MASTER 1">
      <a:dk1>
        <a:srgbClr val="000000"/>
      </a:dk1>
      <a:lt1>
        <a:srgbClr val="FFFFFF"/>
      </a:lt1>
      <a:dk2>
        <a:srgbClr val="292929"/>
      </a:dk2>
      <a:lt2>
        <a:srgbClr val="B2B2B2"/>
      </a:lt2>
      <a:accent1>
        <a:srgbClr val="009EEB"/>
      </a:accent1>
      <a:accent2>
        <a:srgbClr val="054BA0"/>
      </a:accent2>
      <a:accent3>
        <a:srgbClr val="FFFFFF"/>
      </a:accent3>
      <a:accent4>
        <a:srgbClr val="000000"/>
      </a:accent4>
      <a:accent5>
        <a:srgbClr val="AACCF3"/>
      </a:accent5>
      <a:accent6>
        <a:srgbClr val="044391"/>
      </a:accent6>
      <a:hlink>
        <a:srgbClr val="99CC00"/>
      </a:hlink>
      <a:folHlink>
        <a:srgbClr val="AFE600"/>
      </a:folHlink>
    </a:clrScheme>
    <a:fontScheme name="CHAPT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 MASTER 1">
        <a:dk1>
          <a:srgbClr val="000000"/>
        </a:dk1>
        <a:lt1>
          <a:srgbClr val="FFFFFF"/>
        </a:lt1>
        <a:dk2>
          <a:srgbClr val="292929"/>
        </a:dk2>
        <a:lt2>
          <a:srgbClr val="B2B2B2"/>
        </a:lt2>
        <a:accent1>
          <a:srgbClr val="009EEB"/>
        </a:accent1>
        <a:accent2>
          <a:srgbClr val="054BA0"/>
        </a:accent2>
        <a:accent3>
          <a:srgbClr val="FFFFFF"/>
        </a:accent3>
        <a:accent4>
          <a:srgbClr val="000000"/>
        </a:accent4>
        <a:accent5>
          <a:srgbClr val="AACCF3"/>
        </a:accent5>
        <a:accent6>
          <a:srgbClr val="044391"/>
        </a:accent6>
        <a:hlink>
          <a:srgbClr val="99CC00"/>
        </a:hlink>
        <a:folHlink>
          <a:srgbClr val="AFE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D2064DD73A174480A6C9D46E23A08F" ma:contentTypeVersion="" ma:contentTypeDescription="Create a new document." ma:contentTypeScope="" ma:versionID="33b7ce7f190f8ec1a201df27d7cf4b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483F20-0342-4339-ACD4-8C0A7600C598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D3BD68-614B-4BBF-956B-05D0727C89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A786FA-9BB7-4F76-81E0-9373FAC130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708</Words>
  <Application>Microsoft Office PowerPoint</Application>
  <PresentationFormat>On-screen Show (4:3)</PresentationFormat>
  <Paragraphs>196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ＭＳ Ｐゴシック</vt:lpstr>
      <vt:lpstr>Arial</vt:lpstr>
      <vt:lpstr>Calibri</vt:lpstr>
      <vt:lpstr>Lato Black</vt:lpstr>
      <vt:lpstr>Lato Regular</vt:lpstr>
      <vt:lpstr>Open Sans Light</vt:lpstr>
      <vt:lpstr>TITLE MASTER</vt:lpstr>
      <vt:lpstr>TITLE ALTERNATIVE</vt:lpstr>
      <vt:lpstr>AGENDA</vt:lpstr>
      <vt:lpstr>LIGHT BLUE - CONTENT</vt:lpstr>
      <vt:lpstr> DARK BLUE - CONTENT</vt:lpstr>
      <vt:lpstr>GREEN - CONTENT</vt:lpstr>
      <vt:lpstr>GREY - CONTENT</vt:lpstr>
      <vt:lpstr>1_LIGHT BLUE - CONTENT</vt:lpstr>
      <vt:lpstr>2_LIGHT BLUE - CONTENT</vt:lpstr>
      <vt:lpstr>3_LIGHT BLUE - CONTENT</vt:lpstr>
      <vt:lpstr>4_LIGHT BLUE - CONTENT</vt:lpstr>
      <vt:lpstr>5_LIGHT BLUE - CONTENT</vt:lpstr>
      <vt:lpstr>6_LIGHT BLUE - CONTENT</vt:lpstr>
      <vt:lpstr>7_LIGHT BLUE - CONTENT</vt:lpstr>
      <vt:lpstr>8_LIGHT BLUE - CONTENT</vt:lpstr>
      <vt:lpstr>PowerPoint Presentation</vt:lpstr>
      <vt:lpstr>Проектные параметры трубопровода </vt:lpstr>
      <vt:lpstr>PowerPoint Presentation</vt:lpstr>
      <vt:lpstr>Годовые поставки газа в Европе в 2017 г. Морские (вкл. LNG) против наземные газопроводы. 268/127 млрд.Sm3/год (68%/32%) </vt:lpstr>
      <vt:lpstr>Профиль дна Балтийского моря</vt:lpstr>
      <vt:lpstr>PowerPoint Presentation</vt:lpstr>
      <vt:lpstr>Внешние и внутренние инспекции трубопровода и периодичность их проведения</vt:lpstr>
      <vt:lpstr>Результаты инспекции 2017года</vt:lpstr>
      <vt:lpstr>PowerPoint Presentation</vt:lpstr>
      <vt:lpstr>PowerPoint Presentation</vt:lpstr>
      <vt:lpstr>PowerPoint Presentation</vt:lpstr>
      <vt:lpstr>Проведенные инспекции трубопровода</vt:lpstr>
      <vt:lpstr>PowerPoint Presentation</vt:lpstr>
      <vt:lpstr> Найденные в результате обследования постороние предметы. </vt:lpstr>
      <vt:lpstr> Найденные в результате обследования постороние предметы. </vt:lpstr>
      <vt:lpstr> Найденные в результате обследования постороние предметы. </vt:lpstr>
      <vt:lpstr> Найденные в результате обследования постороние предметы. </vt:lpstr>
      <vt:lpstr> Найденные в результате обследования посторонние предметы.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NORDSTREAM</dc:title>
  <dc:subject>Master</dc:subject>
  <dc:creator>Mattle Caterina</dc:creator>
  <cp:lastModifiedBy>Kudryavtsev Viacheslav</cp:lastModifiedBy>
  <cp:revision>986</cp:revision>
  <cp:lastPrinted>2018-02-02T12:01:18Z</cp:lastPrinted>
  <dcterms:created xsi:type="dcterms:W3CDTF">2008-04-25T10:09:02Z</dcterms:created>
  <dcterms:modified xsi:type="dcterms:W3CDTF">2018-05-14T10:28:16Z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0x0101005FD2064DD73A174480A6C9D46E23A08F</vt:lpwstr>
  </property>
</Properties>
</file>