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7" r:id="rId9"/>
    <p:sldId id="268" r:id="rId10"/>
    <p:sldId id="271" r:id="rId11"/>
    <p:sldId id="272" r:id="rId12"/>
    <p:sldId id="270" r:id="rId13"/>
    <p:sldId id="269" r:id="rId14"/>
    <p:sldId id="266" r:id="rId15"/>
    <p:sldId id="273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>
        <p:scale>
          <a:sx n="60" d="100"/>
          <a:sy n="60" d="100"/>
        </p:scale>
        <p:origin x="-8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AB8CF-1DFC-4245-B689-15E6019135D7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E1CB8-C2FC-4098-9F2D-8DD2D2AFA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8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E1CB8-C2FC-4098-9F2D-8DD2D2AFA6B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8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0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20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04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2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7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1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1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0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61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32569-B5D2-470A-8D02-1050841778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7CF6-4300-4083-9166-765592D4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3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2.jp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1076" y="1702675"/>
            <a:ext cx="11477296" cy="236482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возможности </a:t>
            </a:r>
            <a:r>
              <a:rPr lang="en-US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компаний «</a:t>
            </a:r>
            <a:r>
              <a:rPr lang="ru-RU" sz="2800" b="1" dirty="0" err="1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Технокомплект</a:t>
            </a:r>
            <a:r>
              <a:rPr lang="ru-RU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br>
              <a:rPr lang="ru-RU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реализации государственной политики </a:t>
            </a:r>
            <a:r>
              <a:rPr lang="ru-RU" sz="2800" b="1" dirty="0" err="1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r>
              <a:rPr lang="ru-RU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рамках программы обеспечения </a:t>
            </a:r>
            <a:r>
              <a:rPr lang="en-US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надежности, </a:t>
            </a:r>
            <a:r>
              <a:rPr lang="ru-RU" sz="2800" b="1" dirty="0" err="1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энергоэффективности</a:t>
            </a:r>
            <a:r>
              <a:rPr lang="ru-RU" sz="2800" b="1" dirty="0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err="1" smtClean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энергоинновации</a:t>
            </a:r>
            <a:endParaRPr lang="ru-RU" sz="2800" b="1" dirty="0">
              <a:solidFill>
                <a:srgbClr val="0F5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1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52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</a:t>
            </a:r>
            <a:endParaRPr lang="ru-RU" sz="2400" b="1" dirty="0">
              <a:solidFill>
                <a:srgbClr val="0F539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45" y="2737898"/>
            <a:ext cx="2900724" cy="159292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044" y="32765"/>
            <a:ext cx="7839040" cy="432048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3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«Конвертор». Производственная площадка в г. Саранске и  г. Краснослободске</a:t>
            </a:r>
            <a:endParaRPr lang="ru-RU" sz="1300" b="1" dirty="0">
              <a:ln>
                <a:solidFill>
                  <a:schemeClr val="accent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14" y="1517074"/>
            <a:ext cx="3627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cs typeface="Arial" panose="020B0604020202020204" pitchFamily="34" charset="0"/>
              </a:rPr>
              <a:t>Предприятие полного производственного цикла.</a:t>
            </a:r>
          </a:p>
          <a:p>
            <a:r>
              <a:rPr lang="ru-RU" sz="1200" b="1" dirty="0">
                <a:cs typeface="Arial" panose="020B0604020202020204" pitchFamily="34" charset="0"/>
              </a:rPr>
              <a:t>Продукция: системы бесперебойного питания, комплектные аккумуляторные установки, системы оперативного постоянного тока, выпрямители, шкафы распределения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404" y="715030"/>
            <a:ext cx="39495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CC"/>
                </a:solidFill>
                <a:cs typeface="Arial" panose="020B0604020202020204" pitchFamily="34" charset="0"/>
              </a:rPr>
              <a:t>ЗАО «Конвертор»</a:t>
            </a:r>
          </a:p>
          <a:p>
            <a:r>
              <a:rPr lang="ru-RU" sz="1400" b="1" dirty="0">
                <a:solidFill>
                  <a:srgbClr val="0000CC"/>
                </a:solidFill>
                <a:cs typeface="Arial" panose="020B0604020202020204" pitchFamily="34" charset="0"/>
              </a:rPr>
              <a:t>г. Саранск Республика Мордовия</a:t>
            </a:r>
          </a:p>
          <a:p>
            <a:r>
              <a:rPr lang="ru-RU" sz="1400" b="1" dirty="0">
                <a:solidFill>
                  <a:srgbClr val="0000CC"/>
                </a:solidFill>
                <a:cs typeface="Arial" panose="020B0604020202020204" pitchFamily="34" charset="0"/>
              </a:rPr>
              <a:t> (входит  в группу компаний  ТЕХНОКОМПЛЕКТ)</a:t>
            </a:r>
            <a:endParaRPr lang="ru-RU" sz="1400" dirty="0">
              <a:solidFill>
                <a:srgbClr val="0000CC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64" y="839759"/>
            <a:ext cx="2760856" cy="1825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45" y="819795"/>
            <a:ext cx="2900723" cy="18304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9" y="4552154"/>
            <a:ext cx="3085123" cy="1553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395" y="765701"/>
            <a:ext cx="2094954" cy="27746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9" y="2737898"/>
            <a:ext cx="3085123" cy="16586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17" y="2737898"/>
            <a:ext cx="3263266" cy="15868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16" y="4506199"/>
            <a:ext cx="3230359" cy="16586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92" y="4506199"/>
            <a:ext cx="2957577" cy="16458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395" y="3682150"/>
            <a:ext cx="2094954" cy="24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8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51953"/>
            <a:ext cx="7105949" cy="415637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поставка электротехнического оборудования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68990" y="6328063"/>
            <a:ext cx="52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11</a:t>
            </a:r>
            <a:endParaRPr lang="ru-RU" sz="2400" b="1" dirty="0">
              <a:solidFill>
                <a:srgbClr val="0F539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" r="2780"/>
          <a:stretch/>
        </p:blipFill>
        <p:spPr>
          <a:xfrm>
            <a:off x="2937651" y="485616"/>
            <a:ext cx="9180000" cy="5842447"/>
          </a:xfrm>
          <a:blipFill>
            <a:blip r:embed="rId5"/>
            <a:stretch>
              <a:fillRect/>
            </a:stretch>
          </a:blipFill>
        </p:spPr>
      </p:pic>
      <p:sp>
        <p:nvSpPr>
          <p:cNvPr id="9" name="Скругленный прямоугольник 8"/>
          <p:cNvSpPr/>
          <p:nvPr/>
        </p:nvSpPr>
        <p:spPr>
          <a:xfrm>
            <a:off x="157654" y="851334"/>
            <a:ext cx="3436884" cy="51868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Продукция: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системы оперативного постоянного тока (СОПТ), щиты постоянного тока, </a:t>
            </a: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к</a:t>
            </a:r>
            <a:r>
              <a:rPr lang="ru-RU" sz="15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омплектн</a:t>
            </a:r>
            <a:r>
              <a:rPr lang="ru-RU" sz="15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ые </a:t>
            </a:r>
            <a:r>
              <a:rPr lang="ru-RU" sz="15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аккумуляторные установки</a:t>
            </a: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endParaRPr lang="ru-RU" sz="15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оборудование </a:t>
            </a: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для контроля и мониторинга СОПТ, агрегаты бесперебойного питания, </a:t>
            </a:r>
            <a:endParaRPr lang="ru-RU" sz="15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устройства гарантированного </a:t>
            </a: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питания контейнерного </a:t>
            </a:r>
            <a:r>
              <a:rPr lang="ru-RU" sz="15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исполнения, преобразовательные устройства</a:t>
            </a: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endParaRPr lang="ru-RU" sz="15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инверторы</a:t>
            </a: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endParaRPr lang="ru-RU" sz="15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электрические машины от  </a:t>
            </a: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630 до 12500 кВт, 6/10 </a:t>
            </a:r>
            <a:r>
              <a:rPr lang="ru-RU" sz="15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кВ</a:t>
            </a: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93091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52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12</a:t>
            </a:r>
            <a:endParaRPr lang="ru-RU" sz="2400" b="1" dirty="0">
              <a:solidFill>
                <a:srgbClr val="0F539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4" y="3571988"/>
            <a:ext cx="2671030" cy="255599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46015"/>
            <a:ext cx="6643464" cy="432048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предприятия по производству электрических машин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012" y="1038283"/>
            <a:ext cx="51405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Arial" panose="020B0604020202020204" pitchFamily="34" charset="0"/>
              </a:rPr>
              <a:t>На базе производственной площадки в г. Лысьва сегодня создано совместное предприятие – ООО «УЗСМ», объединившее компетенции известных предприятий: ЗАО МПОТК «ТЕХНОКОМПЛЕКТ» г. Дубна и НП ЗАО «ЭЛЕКТРОМАШ» г. Тирасполь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4011" y="2236308"/>
            <a:ext cx="41442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Год основания производства в Лысьве - </a:t>
            </a:r>
            <a:r>
              <a:rPr lang="ru-RU" sz="1400" dirty="0">
                <a:solidFill>
                  <a:srgbClr val="0000CC"/>
                </a:solidFill>
              </a:rPr>
              <a:t>2010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  <a:p>
            <a:r>
              <a:rPr lang="ru-RU" sz="1400" dirty="0">
                <a:solidFill>
                  <a:prstClr val="black"/>
                </a:solidFill>
              </a:rPr>
              <a:t>618900, РФ, Пермский край, г. Лысьва</a:t>
            </a:r>
          </a:p>
          <a:p>
            <a:r>
              <a:rPr lang="ru-RU" sz="1400" dirty="0">
                <a:solidFill>
                  <a:prstClr val="black"/>
                </a:solidFill>
              </a:rPr>
              <a:t>Несколько производственных корпусов общей площадью </a:t>
            </a:r>
            <a:r>
              <a:rPr lang="ru-RU" sz="1400" dirty="0">
                <a:solidFill>
                  <a:srgbClr val="0000CC"/>
                </a:solidFill>
              </a:rPr>
              <a:t>10 000 кв.м.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8999" y="3312076"/>
            <a:ext cx="2780997" cy="2722121"/>
          </a:xfrm>
          <a:prstGeom prst="roundRect">
            <a:avLst>
              <a:gd name="adj" fmla="val 35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РАЗРАБОТКА И ПРОИЗВОДСТВО: 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электродвигателей серии ЭДС мощностью 2500...4000 кВт синхронных, двухполюсных, с питанием от сети переменного трёхфазного тока частотой 50 Гц; 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00CC"/>
                </a:solidFill>
                <a:cs typeface="Times New Roman" panose="02020603050405020304" pitchFamily="18" charset="0"/>
              </a:rPr>
              <a:t>генераторов синхронных в диапазоне от 1 до 12 МВт;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асинхронных взрывозащищенных электродвигателей типа ВАСО мощностью от 6,5 до 90 кВт;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b="11483"/>
          <a:stretch/>
        </p:blipFill>
        <p:spPr>
          <a:xfrm>
            <a:off x="5719278" y="757105"/>
            <a:ext cx="3274438" cy="18691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32" y="2700137"/>
            <a:ext cx="2874656" cy="18100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7078" b="6197"/>
          <a:stretch/>
        </p:blipFill>
        <p:spPr>
          <a:xfrm>
            <a:off x="6632117" y="4268116"/>
            <a:ext cx="2614743" cy="18368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16" y="4197371"/>
            <a:ext cx="3391328" cy="19076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119" y="757105"/>
            <a:ext cx="2775445" cy="22449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99" y="2052646"/>
            <a:ext cx="3094364" cy="213312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37290" y="671255"/>
            <a:ext cx="32678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ИМПОРТОЗАМЕЩЕНИЕ – В ЖИЗНЬ</a:t>
            </a:r>
          </a:p>
        </p:txBody>
      </p:sp>
    </p:spTree>
    <p:extLst>
      <p:ext uri="{BB962C8B-B14F-4D97-AF65-F5344CB8AC3E}">
        <p14:creationId xmlns:p14="http://schemas.microsoft.com/office/powerpoint/2010/main" val="261488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89" y="6328063"/>
            <a:ext cx="52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13</a:t>
            </a:r>
            <a:endParaRPr lang="ru-RU" sz="2400" b="1" dirty="0">
              <a:solidFill>
                <a:srgbClr val="0F539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89" y="89814"/>
            <a:ext cx="9311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Продукция и основные потенциальные потребители продукции ООО «УЗСМ»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331" y="515340"/>
            <a:ext cx="550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B4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Электродвигатели для ПАО ГАЗПРОМ</a:t>
            </a:r>
            <a:endParaRPr lang="ru-RU" dirty="0">
              <a:solidFill>
                <a:srgbClr val="B40000"/>
              </a:solidFill>
            </a:endParaRPr>
          </a:p>
        </p:txBody>
      </p:sp>
      <p:pic>
        <p:nvPicPr>
          <p:cNvPr id="14" name="Picture 4" descr="http://www.sem.ru/sites/default/files/p131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82" y="4454640"/>
            <a:ext cx="2829260" cy="16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oilforum.ru/uploads/monthly_07_2015/post-51966-0-56207000-1438109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91" y="4470406"/>
            <a:ext cx="2505466" cy="16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5225" y="931970"/>
            <a:ext cx="568378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В числе первоочередных задач для начала производственной деятельности ООО «УЗСМ» будет организация сборки и поэтапная локализация производства электродвигателей серии ВАСО и ВАО.</a:t>
            </a:r>
          </a:p>
          <a:p>
            <a:pPr algn="just"/>
            <a:endParaRPr lang="ru-RU" sz="15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В настоящее время на предприятиях Газпрома </a:t>
            </a:r>
            <a:r>
              <a:rPr lang="ru-RU" sz="15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эксплуатируются от 8 000 </a:t>
            </a:r>
            <a:r>
              <a:rPr lang="ru-RU" sz="15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sz="15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15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000 двигателей серий ВАО и ВАСО, </a:t>
            </a:r>
            <a:r>
              <a:rPr lang="ru-RU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которые требуют капитального ремонта или замены по причине выработки своего установленного ресурса.</a:t>
            </a:r>
          </a:p>
          <a:p>
            <a:pPr marL="228600" indent="-228600" algn="just">
              <a:buAutoNum type="arabicParenR"/>
            </a:pPr>
            <a:endParaRPr lang="ru-RU" sz="15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Значительный рынок  для данных двигателей, которые успешно применяются в системах промышленной вентиляции,  имеется </a:t>
            </a:r>
            <a:r>
              <a:rPr lang="ru-RU" sz="15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 предприятиях ОПК, горнорудного и химического комплексов.</a:t>
            </a:r>
          </a:p>
          <a:p>
            <a:pPr marL="228600" indent="-228600" algn="just">
              <a:buAutoNum type="arabicParenR"/>
            </a:pPr>
            <a:endParaRPr lang="ru-RU" sz="15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89" y="535876"/>
            <a:ext cx="588818" cy="4124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0510" y="529537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B40000"/>
                </a:solidFill>
                <a:latin typeface="Calibri" panose="020F0502020204030204" pitchFamily="34" charset="0"/>
              </a:rPr>
              <a:t>Синхронные генераторы 1 - 4 Мвт, 1500-3000 об/мин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24561" y="961933"/>
            <a:ext cx="6096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Calibri" panose="020F0502020204030204" pitchFamily="34" charset="0"/>
              </a:rPr>
              <a:t>Использование технического и производственного задела  НП ЗАО ЭЛЕКТРОМАШ и ЗАО «МПОТК «ТЕХНОКОМПЛЕКТ» на  производственной площадке в г. Лысьва Пермского края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24561" y="1716632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b="1" dirty="0">
                <a:latin typeface="Calibri" panose="020F0502020204030204" pitchFamily="34" charset="0"/>
              </a:rPr>
              <a:t>Для комплектования </a:t>
            </a:r>
            <a:r>
              <a:rPr lang="ru-RU" sz="1500" b="1" dirty="0" err="1">
                <a:latin typeface="Calibri" panose="020F0502020204030204" pitchFamily="34" charset="0"/>
              </a:rPr>
              <a:t>дизельгенераторных</a:t>
            </a:r>
            <a:r>
              <a:rPr lang="ru-RU" sz="1500" b="1" dirty="0">
                <a:latin typeface="Calibri" panose="020F0502020204030204" pitchFamily="34" charset="0"/>
              </a:rPr>
              <a:t> установок, турбогенераторных установок на основе двигателей отечественных производителей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977263" y="4067509"/>
            <a:ext cx="6008111" cy="2240092"/>
          </a:xfrm>
          <a:prstGeom prst="roundRect">
            <a:avLst>
              <a:gd name="adj" fmla="val 24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15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0" algn="just"/>
            <a:r>
              <a:rPr lang="ru-RU" sz="1500" b="1" dirty="0">
                <a:solidFill>
                  <a:srgbClr val="0070C0"/>
                </a:solidFill>
                <a:latin typeface="Calibri" panose="020F0502020204030204" pitchFamily="34" charset="0"/>
              </a:rPr>
              <a:t>Задачи, перспективы, возможности:</a:t>
            </a:r>
          </a:p>
          <a:p>
            <a:pPr marL="180000" lvl="0" indent="-180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5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импортозамещение</a:t>
            </a:r>
            <a:r>
              <a:rPr lang="ru-RU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, а также  плановая замена отечественного оборудования по истечении установленного срока эксплуатации или неэффективного оборудования </a:t>
            </a:r>
          </a:p>
          <a:p>
            <a:pPr marL="180000" lvl="0" indent="-180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производство генераторов с линейкой мощностей, соответствующей линейке высокооборотных двигателей семейства М150 производства ПАО «ЗВЕЗДА» мощностью 400 – 1700 кВт (1500 – 2000 об/мин).</a:t>
            </a:r>
          </a:p>
          <a:p>
            <a:pPr lvl="0" algn="just"/>
            <a:endParaRPr lang="ru-RU" sz="15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29" y="2522141"/>
            <a:ext cx="4049605" cy="14173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632" y="2492108"/>
            <a:ext cx="1870152" cy="140261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977263" y="535371"/>
            <a:ext cx="588818" cy="4124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1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6" name="Рисунок 5" descr="000548_330490.jpg"/>
          <p:cNvPicPr>
            <a:picLocks noChangeAspect="1"/>
          </p:cNvPicPr>
          <p:nvPr/>
        </p:nvPicPr>
        <p:blipFill rotWithShape="1">
          <a:blip r:embed="rId4"/>
          <a:srcRect t="5882" r="13235" b="5882"/>
          <a:stretch/>
        </p:blipFill>
        <p:spPr bwMode="auto">
          <a:xfrm>
            <a:off x="1821926" y="1320020"/>
            <a:ext cx="1537771" cy="1172876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7" name="TextBox 6"/>
          <p:cNvSpPr txBox="1"/>
          <p:nvPr/>
        </p:nvSpPr>
        <p:spPr bwMode="auto">
          <a:xfrm>
            <a:off x="1774478" y="2492896"/>
            <a:ext cx="1873250" cy="31511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ОАО «Новолипецкий металлургический комбинат»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ОАО «Северсталь»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ЗАО «</a:t>
            </a:r>
            <a:r>
              <a:rPr lang="ru-RU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Агросила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Групп»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ОАО «</a:t>
            </a:r>
            <a:r>
              <a:rPr lang="ru-RU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Беларуськалий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ОАО «МЕЧЕЛ»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ОАО «</a:t>
            </a:r>
            <a:r>
              <a:rPr lang="ru-RU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Выксунский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металлургический завод»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ОАО «КОКС»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ОАО «Уральский электротехнический комбинат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ООО «Корпорация Металлы Восточной  Сибири»</a:t>
            </a:r>
            <a:endParaRPr lang="ru-RU" sz="1000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8" name="Рисунок 7" descr="296367-0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383339" y="1320021"/>
            <a:ext cx="1584076" cy="118696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9" name="TextBox 26"/>
          <p:cNvSpPr txBox="1"/>
          <p:nvPr/>
        </p:nvSpPr>
        <p:spPr bwMode="auto">
          <a:xfrm>
            <a:off x="6311901" y="2492897"/>
            <a:ext cx="1874231" cy="17889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</a:t>
            </a:r>
            <a:r>
              <a:rPr lang="ru-RU" sz="105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Транснефть</a:t>
            </a: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«Газпром»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«НК «Роснефть»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«Лукойл»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«Газпром нефть»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ОАО «</a:t>
            </a:r>
            <a:r>
              <a:rPr lang="ru-RU" sz="105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Сургутнефтегаз</a:t>
            </a: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  <a:endParaRPr lang="en-US" sz="105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ru-RU" sz="105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0" name="Рисунок 9" descr="0_23498_654e86fe_X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688390" y="1320020"/>
            <a:ext cx="1590613" cy="1172876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11" name="TextBox 10"/>
          <p:cNvSpPr txBox="1"/>
          <p:nvPr/>
        </p:nvSpPr>
        <p:spPr bwMode="auto">
          <a:xfrm>
            <a:off x="8399463" y="2492897"/>
            <a:ext cx="2201288" cy="130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prstClr val="white"/>
              </a:buClr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• ОАО «РЖД»</a:t>
            </a:r>
          </a:p>
          <a:p>
            <a:pPr>
              <a:lnSpc>
                <a:spcPct val="150000"/>
              </a:lnSpc>
              <a:buClr>
                <a:prstClr val="white"/>
              </a:buClr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• ФГУП «Санкт-Петербургский   </a:t>
            </a:r>
          </a:p>
          <a:p>
            <a:pPr>
              <a:lnSpc>
                <a:spcPct val="150000"/>
              </a:lnSpc>
              <a:buClr>
                <a:prstClr val="white"/>
              </a:buClr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  Метрополитен»</a:t>
            </a:r>
          </a:p>
          <a:p>
            <a:pPr>
              <a:lnSpc>
                <a:spcPct val="150000"/>
              </a:lnSpc>
              <a:buClr>
                <a:prstClr val="white"/>
              </a:buClr>
              <a:defRPr/>
            </a:pPr>
            <a:r>
              <a:rPr lang="ru-RU" sz="105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• </a:t>
            </a:r>
            <a:r>
              <a:rPr lang="ru-RU" sz="1050" b="1" spc="-30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Новосибирский </a:t>
            </a:r>
          </a:p>
          <a:p>
            <a:pPr>
              <a:lnSpc>
                <a:spcPct val="150000"/>
              </a:lnSpc>
              <a:buClr>
                <a:prstClr val="white"/>
              </a:buClr>
              <a:defRPr/>
            </a:pPr>
            <a:r>
              <a:rPr lang="ru-RU" sz="1050" b="1" spc="-30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  метрополитен</a:t>
            </a:r>
            <a:endParaRPr lang="ru-RU" sz="1050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2" name="Рисунок 11" descr="them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079876" y="1320021"/>
            <a:ext cx="1584077" cy="118696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13" name="Прямоугольник 12"/>
          <p:cNvSpPr/>
          <p:nvPr/>
        </p:nvSpPr>
        <p:spPr bwMode="auto">
          <a:xfrm>
            <a:off x="3897280" y="2492896"/>
            <a:ext cx="2558760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0050">
              <a:lnSpc>
                <a:spcPct val="120000"/>
              </a:lnSpc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</a:t>
            </a:r>
            <a:r>
              <a:rPr lang="ru-RU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Россети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</a:p>
          <a:p>
            <a:pPr defTabSz="400050">
              <a:lnSpc>
                <a:spcPct val="120000"/>
              </a:lnSpc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ООО «ФСК ЕЭС»</a:t>
            </a:r>
          </a:p>
          <a:p>
            <a:pPr defTabSz="400050">
              <a:lnSpc>
                <a:spcPct val="120000"/>
              </a:lnSpc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Центра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МРСК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Волги»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Северо-Запада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«МРСК Северного Кавказа»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Юга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Сибири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Урала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ru-RU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Новосибирскэнерго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«ДРСК»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«РАО ЕЭС Востока»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«Ленэнерго»</a:t>
            </a:r>
          </a:p>
          <a:p>
            <a:pPr defTabSz="400050">
              <a:lnSpc>
                <a:spcPct val="120000"/>
              </a:lnSpc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ru-RU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Башкирэнерго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defTabSz="400050">
              <a:lnSpc>
                <a:spcPct val="120000"/>
              </a:lnSpc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</a:t>
            </a:r>
            <a:r>
              <a:rPr lang="ru-RU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Квадро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en-US" sz="1000" b="1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Тюменьэнерго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М</a:t>
            </a: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ОЭСК»</a:t>
            </a:r>
            <a:endParaRPr lang="en-US" sz="1000" b="1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000" b="1" spc="-30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ОАО </a:t>
            </a:r>
            <a:r>
              <a:rPr lang="ru-RU" sz="1000" b="1" spc="-30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ru-RU" sz="1000" b="1" spc="-30" dirty="0" err="1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Узэлектроаппарат</a:t>
            </a:r>
            <a:r>
              <a:rPr lang="ru-RU" sz="1000" b="1" spc="-30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»- Электрощит»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latin typeface="Arial" panose="020B0604020202020204" pitchFamily="34" charset="0"/>
                <a:cs typeface="Arial" pitchFamily="34" charset="0"/>
              </a:rPr>
              <a:t> ПАО «ТРК»</a:t>
            </a:r>
            <a:endParaRPr lang="ru-RU" sz="1000" dirty="0">
              <a:solidFill>
                <a:srgbClr val="0F539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31950" y="620689"/>
            <a:ext cx="1943100" cy="646113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>
              <a:defRPr/>
            </a:pPr>
            <a:r>
              <a:rPr lang="ru-RU" sz="1200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itchFamily="34" charset="0"/>
              </a:rPr>
              <a:t>Металлургическая</a:t>
            </a:r>
            <a:r>
              <a:rPr lang="en-US" sz="1200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b="1" cap="all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200" b="1" cap="all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itchFamily="34" charset="0"/>
              </a:rPr>
              <a:t>и химическая промышленность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472489" y="700688"/>
            <a:ext cx="1944687" cy="369332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>
              <a:lnSpc>
                <a:spcPct val="150000"/>
              </a:lnSpc>
              <a:buClr>
                <a:prstClr val="white"/>
              </a:buClr>
              <a:defRPr/>
            </a:pPr>
            <a:r>
              <a:rPr lang="ru-RU" sz="1200" b="1" cap="all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Транспорт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967981" y="4120400"/>
            <a:ext cx="3805360" cy="2034215"/>
          </a:xfrm>
          <a:prstGeom prst="round2DiagRect">
            <a:avLst/>
          </a:prstGeom>
          <a:ln>
            <a:solidFill>
              <a:srgbClr val="3150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20 лет работы произведено и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поставлено более 7000 аппаратов и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систем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91967" y="780193"/>
            <a:ext cx="2159794" cy="276999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>
              <a:defRPr/>
            </a:pPr>
            <a:r>
              <a:rPr lang="ru-RU" sz="1200" b="1" cap="all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ЭЛЕКТРОЭНЕРГЕТИКА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68009" y="651000"/>
            <a:ext cx="2018123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>
              <a:buClr>
                <a:prstClr val="white"/>
              </a:buClr>
              <a:defRPr/>
            </a:pPr>
            <a:r>
              <a:rPr lang="ru-RU" sz="1200" b="1" cap="all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НЕФТЕГАЗОВАЯ ПРОМЫШЛЕННОСТЬ</a:t>
            </a:r>
          </a:p>
        </p:txBody>
      </p:sp>
      <p:sp>
        <p:nvSpPr>
          <p:cNvPr id="19" name="Заголовок 2"/>
          <p:cNvSpPr txBox="1">
            <a:spLocks/>
          </p:cNvSpPr>
          <p:nvPr/>
        </p:nvSpPr>
        <p:spPr>
          <a:xfrm>
            <a:off x="56253" y="139267"/>
            <a:ext cx="5094494" cy="320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Клиенты группы компаний 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10128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40417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0" build="allAtOnce"/>
      <p:bldP spid="11" grpId="0" build="allAtOnce"/>
      <p:bldP spid="1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743817" y="2334459"/>
            <a:ext cx="8567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</a:t>
            </a:r>
            <a:endParaRPr lang="ru-RU" alt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0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51953"/>
            <a:ext cx="7105949" cy="415637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поставка электротехнического оборудования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endParaRPr lang="ru-RU" sz="2400" b="1" dirty="0">
              <a:solidFill>
                <a:srgbClr val="0F539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82" y="940057"/>
            <a:ext cx="9885535" cy="507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0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968"/>
            <a:ext cx="7569763" cy="3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 разработок в области автономного электроснабжения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1132" y="594234"/>
            <a:ext cx="8464062" cy="1317005"/>
          </a:xfrm>
          <a:prstGeom prst="roundRect">
            <a:avLst>
              <a:gd name="adj" fmla="val 736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Организация отечественного производства линейки генераторов мощностью от 400 до 4000 кВт для комплектования ДГУ на базе отечественных дизельных двигателей с локализацией 100%.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Начало реализации: </a:t>
            </a:r>
            <a: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июнь 2017 года – создание совместного предприятия ООО «УЗСМ» по производству современных электрических машин (генераторов и электродвигателей) на базе действующей промплощадки в г. Лысьва Пермского края, учредители: ЗАО «МПОТК «ТЕХНОКОМПЛЕКТ» г. Дубна Московская область и НП ЗАО «Электромаш» г. Тирасполь ПМР).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1132" y="3038464"/>
            <a:ext cx="8464062" cy="1052045"/>
          </a:xfrm>
          <a:prstGeom prst="roundRect">
            <a:avLst>
              <a:gd name="adj" fmla="val 736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Организация отечественного производства линейки СБП мощностью от 100 до 1000 кВт с локализацией 100%.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стадии реализации: </a:t>
            </a:r>
            <a: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 основе имеющегося задела (СБП с применением импортной комплектации - серийная продукция группы компаний ЗАО «МПОТК «ТЕХНОКОМПЛЕКТ» и ЗАО «Конвертор»,) силами компаний проводится  разработка СБП полностью на отечественной комплектации (применяется продукция ведущих производителей силовой электроники                   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АО «Ангстрем» и Воронежского завода полупроводниковых приборов). </a:t>
            </a:r>
          </a:p>
          <a:p>
            <a:pPr lvl="0"/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1877" y="2041429"/>
            <a:ext cx="8464062" cy="919891"/>
          </a:xfrm>
          <a:prstGeom prst="roundRect">
            <a:avLst>
              <a:gd name="adj" fmla="val 736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</a:pP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Разработка и организация отечественного производства (интеграция и сборка)  с локализацией не менее 70% ДГУ с улучшенными техническими и эксплуатационными характеристиками.</a:t>
            </a:r>
          </a:p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Задел: совместные разработки с МАМИ (Московский Политехнический Институт)</a:t>
            </a:r>
          </a:p>
          <a:p>
            <a:pPr lvl="0">
              <a:spcBef>
                <a:spcPts val="600"/>
              </a:spcBef>
            </a:pP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156" y="934270"/>
            <a:ext cx="341640" cy="5509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156" y="2256646"/>
            <a:ext cx="341640" cy="55098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845" y="3303529"/>
            <a:ext cx="341640" cy="5509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1132" y="4171942"/>
            <a:ext cx="8464062" cy="907923"/>
          </a:xfrm>
          <a:prstGeom prst="roundRect">
            <a:avLst>
              <a:gd name="adj" fmla="val 736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Разработка и организация отечественного производства систем оперативного постоянного тока (СОПТ), адаптированных к специальным требованиям  заказчика и к специальным условиям эксплуатации.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735" y="4350412"/>
            <a:ext cx="341640" cy="5509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474" y="2767457"/>
            <a:ext cx="719713" cy="13448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5153" y="2657840"/>
            <a:ext cx="1579349" cy="14293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7078" b="6197"/>
          <a:stretch/>
        </p:blipFill>
        <p:spPr>
          <a:xfrm>
            <a:off x="9563080" y="754197"/>
            <a:ext cx="2411422" cy="17202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803" y="4453895"/>
            <a:ext cx="1806417" cy="18900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777" y="4042362"/>
            <a:ext cx="951808" cy="2342911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587914" y="5176081"/>
            <a:ext cx="8464062" cy="919891"/>
          </a:xfrm>
          <a:prstGeom prst="roundRect">
            <a:avLst>
              <a:gd name="adj" fmla="val 7368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</a:pP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Разработка и организация отечественного производства накопителей нового поколения  с улучшенными техническими и эксплуатационными характеристиками.</a:t>
            </a:r>
          </a:p>
          <a:p>
            <a:pPr lvl="0">
              <a:spcBef>
                <a:spcPts val="600"/>
              </a:spcBef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Задел: наработки по суперконденсаторам и проточным батареям</a:t>
            </a:r>
          </a:p>
          <a:p>
            <a:pPr lvl="0">
              <a:spcBef>
                <a:spcPts val="600"/>
              </a:spcBef>
            </a:pP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endParaRPr lang="ru-RU" sz="1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3719" y="5397295"/>
            <a:ext cx="341640" cy="55098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940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5069 -0.010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Заголовок 2"/>
          <p:cNvSpPr txBox="1">
            <a:spLocks/>
          </p:cNvSpPr>
          <p:nvPr/>
        </p:nvSpPr>
        <p:spPr bwMode="auto">
          <a:xfrm>
            <a:off x="0" y="73876"/>
            <a:ext cx="10878335" cy="3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Научные исследования и </a:t>
            </a:r>
            <a:r>
              <a:rPr lang="ru-RU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разработки группы компаний</a:t>
            </a:r>
            <a:endParaRPr lang="ru-RU" sz="1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93612" y="567378"/>
            <a:ext cx="8410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Основные направления  исследований и разработок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6" name="Picture 4" descr="http://b2prom.ru/wp-content/uploads/2012/03/pppp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64" y="932634"/>
            <a:ext cx="2249493" cy="15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04012" y="1825722"/>
            <a:ext cx="148336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Оборудование и устройства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</a:rPr>
              <a:t>для электрических сетей</a:t>
            </a:r>
            <a:endParaRPr lang="ru-RU" sz="1200" dirty="0">
              <a:solidFill>
                <a:prstClr val="black"/>
              </a:solidFill>
            </a:endParaRPr>
          </a:p>
          <a:p>
            <a:endParaRPr lang="ru-RU" sz="1100" dirty="0">
              <a:solidFill>
                <a:prstClr val="black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316508" y="2435593"/>
            <a:ext cx="560881" cy="438950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4222848" y="3121926"/>
            <a:ext cx="2775829" cy="9479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5354631" y="4388883"/>
            <a:ext cx="484632" cy="40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40" y="4372935"/>
            <a:ext cx="795239" cy="1703852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354631" y="4901695"/>
            <a:ext cx="1769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Устройства и приборы  учета, контроля и измерений для ТЭК 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659" y="3447191"/>
            <a:ext cx="1710577" cy="338775"/>
          </a:xfrm>
          <a:prstGeom prst="rect">
            <a:avLst/>
          </a:prstGeom>
        </p:spPr>
      </p:pic>
      <p:sp>
        <p:nvSpPr>
          <p:cNvPr id="34" name="Стрелка вниз 33"/>
          <p:cNvSpPr/>
          <p:nvPr/>
        </p:nvSpPr>
        <p:spPr>
          <a:xfrm rot="7496112">
            <a:off x="3126993" y="2699970"/>
            <a:ext cx="484632" cy="40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5" name="Рисунок 34" descr="Z:\2_Силовой модуль\3 Этап\Модуль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85491" y="1404468"/>
            <a:ext cx="895042" cy="92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d:\Мои документы\Мои рисунки\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3059" y="1335485"/>
            <a:ext cx="1424375" cy="118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1379975" y="2524944"/>
            <a:ext cx="1711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Силовая электроника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</a:rPr>
              <a:t>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" name="Стрелка вниз 37"/>
          <p:cNvSpPr/>
          <p:nvPr/>
        </p:nvSpPr>
        <p:spPr>
          <a:xfrm rot="14224669">
            <a:off x="7627911" y="2667780"/>
            <a:ext cx="484632" cy="40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9" name="Picture 6" descr="http://nekrasov.olof.ru/frontend/web/upload/4034c79f-3b20e55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799" y="1020036"/>
            <a:ext cx="1750728" cy="163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8207650" y="2710862"/>
            <a:ext cx="214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Оборудование и устройства для альтернативной энергетики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" name="Стрелка вниз 40"/>
          <p:cNvSpPr/>
          <p:nvPr/>
        </p:nvSpPr>
        <p:spPr>
          <a:xfrm rot="18404400">
            <a:off x="7612310" y="4159576"/>
            <a:ext cx="484632" cy="40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2" name="Picture 8" descr="http://www.ooopkt.ru/images/production/gpu/gpu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450" y="4776651"/>
            <a:ext cx="2159035" cy="134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8394482" y="4034836"/>
            <a:ext cx="1776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Автономные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</a:rPr>
              <a:t>источники энергии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</a:rPr>
              <a:t>Комплексные решения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" name="Стрелка вниз 43"/>
          <p:cNvSpPr/>
          <p:nvPr/>
        </p:nvSpPr>
        <p:spPr>
          <a:xfrm rot="3881815">
            <a:off x="3126993" y="4265162"/>
            <a:ext cx="484632" cy="40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 </a:t>
            </a:r>
          </a:p>
        </p:txBody>
      </p:sp>
      <p:pic>
        <p:nvPicPr>
          <p:cNvPr id="45" name="Picture 10" descr="http://ust.su/upload/medialibrary/826/ss%20g2012-10-14%20at%2008.49.27x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9" y="4787921"/>
            <a:ext cx="3085749" cy="10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1091774" y="3785966"/>
            <a:ext cx="2161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Тонкопленочные технологии, материалы для ВИЭ, </a:t>
            </a:r>
            <a:r>
              <a:rPr lang="ru-RU" sz="1200" b="1" dirty="0" err="1">
                <a:solidFill>
                  <a:prstClr val="black"/>
                </a:solidFill>
              </a:rPr>
              <a:t>наноматериалы</a:t>
            </a:r>
            <a:r>
              <a:rPr lang="ru-RU" sz="1200" b="1" dirty="0">
                <a:solidFill>
                  <a:prstClr val="black"/>
                </a:solidFill>
              </a:rPr>
              <a:t> и </a:t>
            </a:r>
            <a:r>
              <a:rPr lang="ru-RU" sz="1200" b="1" dirty="0" err="1">
                <a:solidFill>
                  <a:prstClr val="black"/>
                </a:solidFill>
              </a:rPr>
              <a:t>нанотехнологии</a:t>
            </a:r>
            <a:endParaRPr lang="ru-RU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985" y="2153419"/>
            <a:ext cx="2983386" cy="323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СЛУЖБА ГЛАВНОГО КОНСТРУКТОРА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5369" y="96142"/>
            <a:ext cx="8367555" cy="364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возможности ЗАО «МПОТК «ТЕХНОКОМПЛЕКТ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2907" b="7402"/>
          <a:stretch/>
        </p:blipFill>
        <p:spPr>
          <a:xfrm>
            <a:off x="507985" y="620315"/>
            <a:ext cx="3158475" cy="1578007"/>
          </a:xfrm>
          <a:prstGeom prst="rect">
            <a:avLst/>
          </a:prstGeom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10128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1" y="2576982"/>
            <a:ext cx="3165559" cy="169343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89863" y="4229836"/>
            <a:ext cx="1787633" cy="323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МАКЕТНЫЙ УЧАСТОК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9" b="3543"/>
          <a:stretch/>
        </p:blipFill>
        <p:spPr>
          <a:xfrm>
            <a:off x="8382924" y="2576982"/>
            <a:ext cx="3164598" cy="16934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" b="13436"/>
          <a:stretch/>
        </p:blipFill>
        <p:spPr>
          <a:xfrm>
            <a:off x="8382924" y="593521"/>
            <a:ext cx="3164598" cy="17943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747081" y="4206685"/>
            <a:ext cx="2315171" cy="323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МЕХАНИЧЕСКИЙ  УЧАСТОК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42" y="620315"/>
            <a:ext cx="3306500" cy="157800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478607" y="2156744"/>
            <a:ext cx="2936494" cy="323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УЧАСТОК  ПОВЕРХНОСТНОГО МОНТАЖА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7"/>
          <a:stretch/>
        </p:blipFill>
        <p:spPr>
          <a:xfrm>
            <a:off x="4355422" y="2576982"/>
            <a:ext cx="3352798" cy="169343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647195" y="4206685"/>
            <a:ext cx="2713756" cy="323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УЧАСТОК  СБОРКИ ПЛАТ И ПРИБОРОВ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" b="1641"/>
          <a:stretch/>
        </p:blipFill>
        <p:spPr>
          <a:xfrm>
            <a:off x="507985" y="4552930"/>
            <a:ext cx="3158475" cy="15966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42397" y="6099932"/>
            <a:ext cx="3124063" cy="323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МОНТАЖНО-СБОРОЧНЫЙ  УЧАСТОК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13159"/>
          <a:stretch/>
        </p:blipFill>
        <p:spPr>
          <a:xfrm>
            <a:off x="4371442" y="4534937"/>
            <a:ext cx="3336778" cy="161467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821357" y="6091035"/>
            <a:ext cx="2250993" cy="323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УЧАСТОК  РЕГУЛИРОВКИ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17353"/>
          <a:stretch/>
        </p:blipFill>
        <p:spPr>
          <a:xfrm>
            <a:off x="8346702" y="4501922"/>
            <a:ext cx="3200820" cy="164768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8283923" y="6091035"/>
            <a:ext cx="3135786" cy="323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ОТДЕЛ ТЕХНИЧЕСКОГО 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228439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</a:t>
            </a:r>
            <a:endParaRPr lang="ru-RU" sz="2400" b="1" dirty="0">
              <a:solidFill>
                <a:srgbClr val="0F539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727789"/>
            <a:ext cx="9144000" cy="1695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0" y="91374"/>
            <a:ext cx="7510065" cy="35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НАЗНАЧЕНИЕ, ОСНОВНЫЕ ТРЕБОВАНИЯ И ОСОБЕННОСТИ СОПТ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91948" y="979453"/>
            <a:ext cx="7552052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u="sng" dirty="0">
                <a:solidFill>
                  <a:srgbClr val="0F539E"/>
                </a:solidFill>
              </a:rPr>
              <a:t>Источники постоянного тока:</a:t>
            </a:r>
            <a:r>
              <a:rPr lang="ru-RU" sz="1400" b="1" u="sng" dirty="0"/>
              <a:t>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Зарядно-</a:t>
            </a:r>
            <a:r>
              <a:rPr lang="ru-RU" sz="1400" dirty="0" err="1" smtClean="0"/>
              <a:t>подзарядный</a:t>
            </a:r>
            <a:r>
              <a:rPr lang="ru-RU" sz="1400" dirty="0" smtClean="0"/>
              <a:t> </a:t>
            </a:r>
            <a:r>
              <a:rPr lang="ru-RU" sz="1400" dirty="0"/>
              <a:t>преобразователь;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</a:t>
            </a:r>
            <a:r>
              <a:rPr lang="ru-RU" sz="1400" dirty="0"/>
              <a:t>Аккумуляторная батарея;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u="sng" dirty="0">
                <a:solidFill>
                  <a:srgbClr val="0F539E"/>
                </a:solidFill>
              </a:rPr>
              <a:t>Щит постоянного тока (шкафы ввода и распределения оперативного тока):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     </a:t>
            </a:r>
            <a:r>
              <a:rPr lang="ru-RU" sz="1400" dirty="0" smtClean="0"/>
              <a:t>     Отключающие </a:t>
            </a:r>
            <a:r>
              <a:rPr lang="ru-RU" sz="1400" dirty="0"/>
              <a:t>аппараты защиты от сверхтоков (коротких  замыканий и перегрузок);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</a:t>
            </a:r>
            <a:r>
              <a:rPr lang="ru-RU" sz="1400" dirty="0"/>
              <a:t>Коммутационные аппараты;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</a:t>
            </a:r>
            <a:r>
              <a:rPr lang="ru-RU" sz="1400" dirty="0"/>
              <a:t>Устройства защиты от перенапряжений;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</a:t>
            </a:r>
            <a:r>
              <a:rPr lang="ru-RU" sz="1400" dirty="0"/>
              <a:t>Устройство контроля изоляции полюсов сети относительно земли;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</a:t>
            </a:r>
            <a:r>
              <a:rPr lang="ru-RU" sz="1400" dirty="0"/>
              <a:t>Систему автоматизированного поиска мест повреждения изоляции полюсов сети </a:t>
            </a:r>
            <a:endParaRPr lang="ru-RU" sz="1400" dirty="0" smtClean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 </a:t>
            </a:r>
            <a:r>
              <a:rPr lang="ru-RU" sz="1400" dirty="0" smtClean="0"/>
              <a:t>         относительно </a:t>
            </a:r>
            <a:r>
              <a:rPr lang="ru-RU" sz="1400" dirty="0"/>
              <a:t>земли; </a:t>
            </a:r>
            <a:endParaRPr lang="ru-RU" sz="1400" dirty="0" smtClean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 </a:t>
            </a:r>
            <a:r>
              <a:rPr lang="ru-RU" sz="1400" dirty="0" smtClean="0"/>
              <a:t>         Устройство </a:t>
            </a:r>
            <a:r>
              <a:rPr lang="ru-RU" sz="1400" dirty="0"/>
              <a:t>регистрации аварийных процессов и событий в СОПТ;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</a:t>
            </a:r>
            <a:r>
              <a:rPr lang="ru-RU" sz="1400" dirty="0"/>
              <a:t>Средства выдачи сигнала обобщенной неисправности в АСУ ТП;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824" y="618201"/>
            <a:ext cx="8610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C4025"/>
                </a:solidFill>
              </a:rPr>
              <a:t>Типовой состав </a:t>
            </a:r>
            <a:r>
              <a:rPr lang="ru-RU" sz="1600" b="1" dirty="0" smtClean="0">
                <a:solidFill>
                  <a:srgbClr val="DC4025"/>
                </a:solidFill>
              </a:rPr>
              <a:t>системы оперативного постоянного тока:</a:t>
            </a:r>
            <a:endParaRPr lang="ru-RU" sz="1600" b="1" dirty="0">
              <a:solidFill>
                <a:srgbClr val="DC402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67" y="3694556"/>
            <a:ext cx="3461164" cy="24393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796" y="618201"/>
            <a:ext cx="1658682" cy="29344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26" y="4276734"/>
            <a:ext cx="1689165" cy="1856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54" y="459290"/>
            <a:ext cx="1591948" cy="44976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48" y="4182816"/>
            <a:ext cx="3025581" cy="19500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42" y="3370536"/>
            <a:ext cx="1424494" cy="30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2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51953"/>
            <a:ext cx="7105949" cy="41563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мониторинга СОПТ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" y="1644898"/>
            <a:ext cx="1987271" cy="4683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162" y="530439"/>
            <a:ext cx="710750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КМСОТ </a:t>
            </a:r>
            <a:r>
              <a:rPr lang="ru-RU" sz="1600" b="1" dirty="0" smtClean="0">
                <a:solidFill>
                  <a:prstClr val="black"/>
                </a:solidFill>
              </a:rPr>
              <a:t>позволяет  </a:t>
            </a:r>
            <a:r>
              <a:rPr lang="ru-RU" sz="1600" b="1" dirty="0">
                <a:solidFill>
                  <a:prstClr val="black"/>
                </a:solidFill>
              </a:rPr>
              <a:t>обеспечить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CC"/>
                </a:solidFill>
              </a:rPr>
              <a:t>комплексный </a:t>
            </a:r>
            <a:r>
              <a:rPr lang="ru-RU" sz="1600" b="1" dirty="0">
                <a:solidFill>
                  <a:srgbClr val="0000CC"/>
                </a:solidFill>
              </a:rPr>
              <a:t>контроль состояния систем постоянного оперативного тока</a:t>
            </a:r>
            <a:r>
              <a:rPr lang="ru-RU" sz="1600" b="1" dirty="0">
                <a:solidFill>
                  <a:prstClr val="black"/>
                </a:solidFill>
              </a:rPr>
              <a:t>, устанавливаемых на </a:t>
            </a:r>
            <a:r>
              <a:rPr lang="ru-RU" sz="1600" b="1" dirty="0" smtClean="0">
                <a:solidFill>
                  <a:prstClr val="black"/>
                </a:solidFill>
              </a:rPr>
              <a:t>различных энергетических </a:t>
            </a:r>
            <a:r>
              <a:rPr lang="ru-RU" sz="1600" b="1" dirty="0">
                <a:solidFill>
                  <a:prstClr val="black"/>
                </a:solidFill>
              </a:rPr>
              <a:t>объектах: 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</a:rPr>
              <a:t>подстанциях 35 </a:t>
            </a:r>
            <a:r>
              <a:rPr lang="ru-RU" sz="1600" b="1" dirty="0" err="1">
                <a:solidFill>
                  <a:prstClr val="black"/>
                </a:solidFill>
              </a:rPr>
              <a:t>кВ</a:t>
            </a:r>
            <a:r>
              <a:rPr lang="ru-RU" sz="1600" b="1" dirty="0">
                <a:solidFill>
                  <a:prstClr val="black"/>
                </a:solidFill>
              </a:rPr>
              <a:t> и выше, распределительных пунктах 6-10 </a:t>
            </a:r>
            <a:r>
              <a:rPr lang="ru-RU" sz="1600" b="1" dirty="0" err="1">
                <a:solidFill>
                  <a:prstClr val="black"/>
                </a:solidFill>
              </a:rPr>
              <a:t>кВ</a:t>
            </a:r>
            <a:r>
              <a:rPr lang="ru-RU" sz="1600" b="1" dirty="0">
                <a:solidFill>
                  <a:prstClr val="black"/>
                </a:solidFill>
              </a:rPr>
              <a:t> и пр.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1686910" y="1798230"/>
            <a:ext cx="5549462" cy="496561"/>
          </a:xfrm>
          <a:custGeom>
            <a:avLst/>
            <a:gdLst>
              <a:gd name="connsiteX0" fmla="*/ 0 w 5341851"/>
              <a:gd name="connsiteY0" fmla="*/ 44281 h 265680"/>
              <a:gd name="connsiteX1" fmla="*/ 12970 w 5341851"/>
              <a:gd name="connsiteY1" fmla="*/ 12970 h 265680"/>
              <a:gd name="connsiteX2" fmla="*/ 44281 w 5341851"/>
              <a:gd name="connsiteY2" fmla="*/ 0 h 265680"/>
              <a:gd name="connsiteX3" fmla="*/ 5297570 w 5341851"/>
              <a:gd name="connsiteY3" fmla="*/ 0 h 265680"/>
              <a:gd name="connsiteX4" fmla="*/ 5328881 w 5341851"/>
              <a:gd name="connsiteY4" fmla="*/ 12970 h 265680"/>
              <a:gd name="connsiteX5" fmla="*/ 5341851 w 5341851"/>
              <a:gd name="connsiteY5" fmla="*/ 44281 h 265680"/>
              <a:gd name="connsiteX6" fmla="*/ 5341851 w 5341851"/>
              <a:gd name="connsiteY6" fmla="*/ 221399 h 265680"/>
              <a:gd name="connsiteX7" fmla="*/ 5328881 w 5341851"/>
              <a:gd name="connsiteY7" fmla="*/ 252710 h 265680"/>
              <a:gd name="connsiteX8" fmla="*/ 5297570 w 5341851"/>
              <a:gd name="connsiteY8" fmla="*/ 265680 h 265680"/>
              <a:gd name="connsiteX9" fmla="*/ 44281 w 5341851"/>
              <a:gd name="connsiteY9" fmla="*/ 265680 h 265680"/>
              <a:gd name="connsiteX10" fmla="*/ 12970 w 5341851"/>
              <a:gd name="connsiteY10" fmla="*/ 252710 h 265680"/>
              <a:gd name="connsiteX11" fmla="*/ 0 w 5341851"/>
              <a:gd name="connsiteY11" fmla="*/ 221399 h 265680"/>
              <a:gd name="connsiteX12" fmla="*/ 0 w 5341851"/>
              <a:gd name="connsiteY12" fmla="*/ 44281 h 26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41851" h="265680">
                <a:moveTo>
                  <a:pt x="0" y="44281"/>
                </a:moveTo>
                <a:cubicBezTo>
                  <a:pt x="0" y="32537"/>
                  <a:pt x="4665" y="21274"/>
                  <a:pt x="12970" y="12970"/>
                </a:cubicBezTo>
                <a:cubicBezTo>
                  <a:pt x="21274" y="4666"/>
                  <a:pt x="32537" y="0"/>
                  <a:pt x="44281" y="0"/>
                </a:cubicBezTo>
                <a:lnTo>
                  <a:pt x="5297570" y="0"/>
                </a:lnTo>
                <a:cubicBezTo>
                  <a:pt x="5309314" y="0"/>
                  <a:pt x="5320577" y="4665"/>
                  <a:pt x="5328881" y="12970"/>
                </a:cubicBezTo>
                <a:cubicBezTo>
                  <a:pt x="5337185" y="21274"/>
                  <a:pt x="5341851" y="32537"/>
                  <a:pt x="5341851" y="44281"/>
                </a:cubicBezTo>
                <a:lnTo>
                  <a:pt x="5341851" y="221399"/>
                </a:lnTo>
                <a:cubicBezTo>
                  <a:pt x="5341851" y="233143"/>
                  <a:pt x="5337186" y="244406"/>
                  <a:pt x="5328881" y="252710"/>
                </a:cubicBezTo>
                <a:cubicBezTo>
                  <a:pt x="5320577" y="261014"/>
                  <a:pt x="5309314" y="265680"/>
                  <a:pt x="5297570" y="265680"/>
                </a:cubicBezTo>
                <a:lnTo>
                  <a:pt x="44281" y="265680"/>
                </a:lnTo>
                <a:cubicBezTo>
                  <a:pt x="32537" y="265680"/>
                  <a:pt x="21274" y="261015"/>
                  <a:pt x="12970" y="252710"/>
                </a:cubicBezTo>
                <a:cubicBezTo>
                  <a:pt x="4666" y="244406"/>
                  <a:pt x="0" y="233143"/>
                  <a:pt x="0" y="221399"/>
                </a:cubicBezTo>
                <a:lnTo>
                  <a:pt x="0" y="44281"/>
                </a:lnTo>
                <a:close/>
              </a:path>
            </a:pathLst>
          </a:custGeom>
          <a:solidFill>
            <a:schemeClr val="accent1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shade val="50000"/>
              <a:hueOff val="361437"/>
              <a:satOff val="-7560"/>
              <a:lumOff val="42063"/>
              <a:alphaOff val="0"/>
            </a:schemeClr>
          </a:fillRef>
          <a:effectRef idx="1">
            <a:schemeClr val="accent1">
              <a:shade val="50000"/>
              <a:hueOff val="361437"/>
              <a:satOff val="-7560"/>
              <a:lumOff val="42063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996" tIns="102996" rIns="102996" bIns="102996" numCol="1" spcCol="1270" anchor="ctr" anchorCtr="0">
            <a:noAutofit/>
          </a:bodyPr>
          <a:lstStyle/>
          <a:p>
            <a:pPr algn="just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white"/>
                </a:solidFill>
                <a:cs typeface="Arial" pitchFamily="34" charset="0"/>
              </a:rPr>
              <a:t>Состав комплекса и функциональные возможности блоков  КМСОТ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34208" y="2381680"/>
            <a:ext cx="5423337" cy="4000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БТВ</a:t>
            </a: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 - автоматическое измерение сопротивления изоляции полюсов СОПТ методом контролируемого искусственного перекоса напряжений полюсов активными сопротивлениями;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БКИ</a:t>
            </a: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 – определение фидера со сниженным сопротивлением изоляции по отклику дифференциального тока утечки на измерительное воздействие;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БКНТ</a:t>
            </a: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 - контроль напряжений, токов и их пульсаций на шинках постоянного тока;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сигнализация при превышении предельно допустимых значений;</a:t>
            </a:r>
          </a:p>
          <a:p>
            <a:pPr marL="285750" indent="-285750">
              <a:lnSpc>
                <a:spcPct val="92000"/>
              </a:lnSpc>
            </a:pPr>
            <a:endParaRPr lang="ru-RU" sz="12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БКАБ</a:t>
            </a: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 - измерение тока заряда/разряда, </a:t>
            </a:r>
            <a:r>
              <a:rPr lang="ru-RU" sz="1200" dirty="0" err="1">
                <a:solidFill>
                  <a:prstClr val="black"/>
                </a:solidFill>
                <a:cs typeface="Arial" pitchFamily="34" charset="0"/>
              </a:rPr>
              <a:t>подзаряда</a:t>
            </a: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 АБ;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Контроль уровня пульсаций тока;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Контроль асимметрии напряжений групп элементов АБ;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Контроль температуры АБ;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БКДС</a:t>
            </a: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 - Контроль положения, состояния защитных и коммутационных аппаратов;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БИ</a:t>
            </a: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 – Регистрация аварийных событий СОПТ с указанием времени возникновения; связь с АСУ ТП</a:t>
            </a:r>
          </a:p>
          <a:p>
            <a:pPr marL="285750" indent="-28575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Передача данных измерений на верхние уровни АСУ ТП.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46734" y="553257"/>
            <a:ext cx="4749003" cy="57545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Arial" pitchFamily="34" charset="0"/>
              </a:rPr>
              <a:t>Отличительные особенности КМСОТ: </a:t>
            </a:r>
          </a:p>
          <a:p>
            <a:endParaRPr lang="ru-RU" sz="1300" b="1" dirty="0">
              <a:solidFill>
                <a:srgbClr val="31509C"/>
              </a:solidFill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cs typeface="Arial" pitchFamily="34" charset="0"/>
              </a:rPr>
              <a:t>универсальная модульная конструкция</a:t>
            </a: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, включающая набор функциональных блоков, количество и тип которых определяются конкретным проектом;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cs typeface="Arial" pitchFamily="34" charset="0"/>
              </a:rPr>
              <a:t>уникальный интеллектуальный адаптивный алгоритм </a:t>
            </a: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измерительного воздействия, снижающий вероятность ложного срабатывания реле и дискретных входов микропроцессорных защит;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cs typeface="Arial" pitchFamily="34" charset="0"/>
              </a:rPr>
              <a:t>возможность работы в сетях постоянного тока, имеющих большую протяжённость и ёмкость </a:t>
            </a: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относительно «земли» до 1500 мкФ;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cs typeface="Arial" pitchFamily="34" charset="0"/>
              </a:rPr>
              <a:t>возможность работы с уже существующим Т-образным мостом </a:t>
            </a: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или его эквивалентом в системе, возможность применения резисторов, удерживающих потенциалы сети при снижении сопротивления изоляции;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cs typeface="Arial" pitchFamily="34" charset="0"/>
              </a:rPr>
              <a:t>возможность корректных измерений при любом снижении сопротивления изоляции</a:t>
            </a: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, включая симметричное снижение изоляции на положительном и отрицательном полюсе сети;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bg1"/>
                </a:solidFill>
                <a:cs typeface="Arial" pitchFamily="34" charset="0"/>
              </a:rPr>
              <a:t>контроль асимметрии напряжений групп элементов АБ </a:t>
            </a: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при симметричном и несимметричном отводе от аккумуляторной батареи;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bg1"/>
                </a:solidFill>
                <a:cs typeface="Arial" pitchFamily="34" charset="0"/>
              </a:rPr>
              <a:t>контроль состояний и положений автоматических выключателей и коммутационных аппаратов</a:t>
            </a: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70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endParaRPr lang="ru-RU" sz="2400" b="1" dirty="0">
              <a:solidFill>
                <a:srgbClr val="0F539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474248"/>
            <a:ext cx="1838051" cy="225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7348" y="474248"/>
            <a:ext cx="1807346" cy="3000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68779" y="6360901"/>
            <a:ext cx="333250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0" y="116632"/>
            <a:ext cx="7510065" cy="35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ОБОРУДОВАНИЕ производства ЗАО «МПОТК «ТЕХНОКОМПЛЕКТ»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4141" y="696405"/>
            <a:ext cx="2757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АППАРАТЫ </a:t>
            </a:r>
            <a:r>
              <a:rPr lang="ru-RU" sz="1600" dirty="0">
                <a:solidFill>
                  <a:srgbClr val="C00000"/>
                </a:solidFill>
              </a:rPr>
              <a:t>УПРАВЛЕНИЯ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ОПЕРАТИВНЫМ ТОКОМ </a:t>
            </a:r>
          </a:p>
          <a:p>
            <a:r>
              <a:rPr lang="ru-RU" sz="1600" dirty="0" smtClean="0">
                <a:solidFill>
                  <a:srgbClr val="C00000"/>
                </a:solidFill>
              </a:rPr>
              <a:t>серии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АУОТ-М «Дубна»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4141" y="1728659"/>
            <a:ext cx="2350504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- питающая </a:t>
            </a:r>
            <a:r>
              <a:rPr lang="ru-RU" sz="1400" dirty="0"/>
              <a:t>сеть, В: </a:t>
            </a:r>
            <a:r>
              <a:rPr lang="ru-RU" sz="1400" dirty="0" smtClean="0"/>
              <a:t>3*380</a:t>
            </a:r>
            <a:r>
              <a:rPr lang="ru-RU" sz="1400" dirty="0"/>
              <a:t>; 3*220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коэффициент мощности, не менее: 0,95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точность стабилизации, не более, %: ± </a:t>
            </a:r>
            <a:r>
              <a:rPr lang="ru-RU" sz="1400" dirty="0" smtClean="0"/>
              <a:t>0,5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783824" y="726575"/>
            <a:ext cx="251997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600" dirty="0">
                <a:solidFill>
                  <a:srgbClr val="C00000"/>
                </a:solidFill>
              </a:rPr>
              <a:t>ПРЕОБРАЗОВАТЕЛИ </a:t>
            </a:r>
            <a:endParaRPr lang="ru-RU" sz="1600" dirty="0" smtClean="0">
              <a:solidFill>
                <a:srgbClr val="C00000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600" dirty="0" smtClean="0">
                <a:solidFill>
                  <a:srgbClr val="C00000"/>
                </a:solidFill>
              </a:rPr>
              <a:t>НАПРЯЖЕНИЯ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600" dirty="0" smtClean="0">
                <a:solidFill>
                  <a:srgbClr val="C00000"/>
                </a:solidFill>
              </a:rPr>
              <a:t>ЗАРЯДНО-ПОДЗАРЯДНЫЕ 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600" dirty="0" smtClean="0">
                <a:solidFill>
                  <a:srgbClr val="C00000"/>
                </a:solidFill>
              </a:rPr>
              <a:t>серии </a:t>
            </a:r>
            <a:r>
              <a:rPr lang="ru-RU" sz="1600" b="1" dirty="0" smtClean="0">
                <a:solidFill>
                  <a:srgbClr val="C00000"/>
                </a:solidFill>
              </a:rPr>
              <a:t>                                                                                                    ПНЗП-М «Дубна»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9702" y="2727612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- питающая сеть, В: 3*380; 3*220</a:t>
            </a:r>
          </a:p>
          <a:p>
            <a:r>
              <a:rPr lang="ru-RU" sz="1400" dirty="0"/>
              <a:t>- коэффициент мощности, не менее: 0,95</a:t>
            </a:r>
          </a:p>
          <a:p>
            <a:r>
              <a:rPr lang="ru-RU" sz="1400" dirty="0"/>
              <a:t>- точность стабилизации, не более, %: ± 0,5</a:t>
            </a:r>
          </a:p>
          <a:p>
            <a:r>
              <a:rPr lang="ru-RU" sz="1400" dirty="0"/>
              <a:t>- </a:t>
            </a:r>
            <a:r>
              <a:rPr lang="ru-RU" sz="1400" dirty="0" err="1"/>
              <a:t>Uном</a:t>
            </a:r>
            <a:r>
              <a:rPr lang="ru-RU" sz="1400" dirty="0"/>
              <a:t>. </a:t>
            </a:r>
            <a:r>
              <a:rPr lang="ru-RU" sz="1400" dirty="0" err="1"/>
              <a:t>вых</a:t>
            </a:r>
            <a:r>
              <a:rPr lang="ru-RU" sz="1400" dirty="0"/>
              <a:t>.:, В: 28,5; 60; 115; 230; 250    </a:t>
            </a:r>
          </a:p>
          <a:p>
            <a:r>
              <a:rPr lang="ru-RU" sz="1400" dirty="0"/>
              <a:t>- выходной ток, А: от 1,0 до 100 (160*)</a:t>
            </a:r>
          </a:p>
          <a:p>
            <a:r>
              <a:rPr lang="ru-RU" sz="1400" dirty="0"/>
              <a:t>- </a:t>
            </a:r>
            <a:r>
              <a:rPr lang="ru-RU" sz="1400" dirty="0" err="1"/>
              <a:t>Imax.вых</a:t>
            </a:r>
            <a:r>
              <a:rPr lang="ru-RU" sz="1400" dirty="0"/>
              <a:t>., не менее, %: 105</a:t>
            </a:r>
          </a:p>
          <a:p>
            <a:r>
              <a:rPr lang="ru-RU" sz="1400" dirty="0"/>
              <a:t>- шаг регулирования тока заряда АБ, не более, А:  0,1</a:t>
            </a:r>
          </a:p>
          <a:p>
            <a:r>
              <a:rPr lang="ru-RU" sz="1400" dirty="0" smtClean="0"/>
              <a:t>- коэффициент </a:t>
            </a:r>
            <a:r>
              <a:rPr lang="ru-RU" sz="1400" dirty="0"/>
              <a:t>пульсации </a:t>
            </a:r>
            <a:r>
              <a:rPr lang="ru-RU" sz="1400" dirty="0" err="1"/>
              <a:t>Uвых</a:t>
            </a:r>
            <a:r>
              <a:rPr lang="ru-RU" sz="1400" dirty="0"/>
              <a:t>., не более, %: 0,2; </a:t>
            </a:r>
            <a:r>
              <a:rPr lang="ru-RU" sz="1400" dirty="0" smtClean="0"/>
              <a:t>0,5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615556" y="4974381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*-при </a:t>
            </a:r>
            <a:r>
              <a:rPr lang="ru-RU" sz="1000" b="1" dirty="0" err="1"/>
              <a:t>Uном</a:t>
            </a:r>
            <a:r>
              <a:rPr lang="ru-RU" sz="1000" b="1" dirty="0"/>
              <a:t>. </a:t>
            </a:r>
            <a:r>
              <a:rPr lang="ru-RU" sz="1000" b="1" dirty="0" err="1"/>
              <a:t>вых</a:t>
            </a:r>
            <a:r>
              <a:rPr lang="ru-RU" sz="1000" b="1" dirty="0"/>
              <a:t>. не более 115 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320" y="5447658"/>
            <a:ext cx="880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u="sng" dirty="0">
                <a:solidFill>
                  <a:srgbClr val="0F539F"/>
                </a:solidFill>
              </a:rPr>
              <a:t>Показатели надежности: </a:t>
            </a:r>
            <a:r>
              <a:rPr lang="ru-RU" sz="1400" i="1" dirty="0"/>
              <a:t>среднее время восстановление работоспособности - </a:t>
            </a:r>
            <a:r>
              <a:rPr lang="ru-RU" sz="1400" i="1" u="sng" dirty="0">
                <a:solidFill>
                  <a:srgbClr val="C00000"/>
                </a:solidFill>
              </a:rPr>
              <a:t>не более 1 часа</a:t>
            </a:r>
            <a:r>
              <a:rPr lang="ru-RU" sz="1400" i="1" dirty="0"/>
              <a:t>;  средний срок службы - </a:t>
            </a:r>
            <a:r>
              <a:rPr lang="ru-RU" sz="1400" i="1" u="sng" dirty="0">
                <a:solidFill>
                  <a:srgbClr val="C00000"/>
                </a:solidFill>
              </a:rPr>
              <a:t>не менее 25 </a:t>
            </a:r>
            <a:r>
              <a:rPr lang="ru-RU" sz="1400" i="1" u="sng" dirty="0" smtClean="0">
                <a:solidFill>
                  <a:srgbClr val="C00000"/>
                </a:solidFill>
              </a:rPr>
              <a:t>лет</a:t>
            </a:r>
            <a:r>
              <a:rPr lang="ru-RU" sz="1400" i="1" dirty="0" smtClean="0"/>
              <a:t>, </a:t>
            </a:r>
            <a:r>
              <a:rPr lang="ru-RU" sz="1400" i="1" dirty="0"/>
              <a:t>средняя наработка на отказ – </a:t>
            </a:r>
            <a:r>
              <a:rPr lang="ru-RU" sz="1400" i="1" u="sng" dirty="0">
                <a:solidFill>
                  <a:srgbClr val="C00000"/>
                </a:solidFill>
              </a:rPr>
              <a:t>не менее 125 000 часов</a:t>
            </a:r>
            <a:r>
              <a:rPr lang="ru-RU" sz="1400" i="1" dirty="0"/>
              <a:t>; </a:t>
            </a:r>
            <a:endParaRPr lang="ru-RU" sz="1400" i="1" dirty="0">
              <a:solidFill>
                <a:srgbClr val="005DAB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1" y="611249"/>
            <a:ext cx="1795647" cy="30196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61" y="611250"/>
            <a:ext cx="2024930" cy="21163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2642" y="3667167"/>
            <a:ext cx="443419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</a:t>
            </a:r>
            <a:r>
              <a:rPr lang="ru-RU" sz="1400" dirty="0" err="1"/>
              <a:t>Uном</a:t>
            </a:r>
            <a:r>
              <a:rPr lang="ru-RU" sz="1400" dirty="0"/>
              <a:t>. </a:t>
            </a:r>
            <a:r>
              <a:rPr lang="ru-RU" sz="1400" dirty="0" err="1"/>
              <a:t>вых</a:t>
            </a:r>
            <a:r>
              <a:rPr lang="ru-RU" sz="1400" dirty="0"/>
              <a:t>.:, В: 115;230  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выходной ток, А: от 0 до 25;50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</a:t>
            </a:r>
            <a:r>
              <a:rPr lang="ru-RU" sz="1400" dirty="0" err="1"/>
              <a:t>Imax.вых</a:t>
            </a:r>
            <a:r>
              <a:rPr lang="ru-RU" sz="1400" dirty="0"/>
              <a:t>., не менее, %: 105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шаг регулирования тока заряда АБ, А:  0,1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коэффициент пульсации </a:t>
            </a:r>
            <a:r>
              <a:rPr lang="ru-RU" sz="1400" dirty="0" err="1"/>
              <a:t>Uвых</a:t>
            </a:r>
            <a:r>
              <a:rPr lang="ru-RU" sz="1400" dirty="0"/>
              <a:t>., не более, %: 0,2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476576" y="2931552"/>
            <a:ext cx="956235" cy="569387"/>
          </a:xfrm>
          <a:prstGeom prst="rect">
            <a:avLst/>
          </a:prstGeom>
          <a:noFill/>
          <a:effectLst>
            <a:glow rad="127000">
              <a:schemeClr val="accent1">
                <a:alpha val="5000"/>
              </a:schemeClr>
            </a:glow>
            <a:outerShdw blurRad="50800" dist="50800" dir="5400000" algn="ctr" rotWithShape="0">
              <a:srgbClr val="000000">
                <a:alpha val="10000"/>
              </a:srgbClr>
            </a:outerShdw>
          </a:effectLst>
          <a:scene3d>
            <a:camera prst="orthographicFront">
              <a:rot lat="0" lon="0" rev="2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ЛИДЕР</a:t>
            </a:r>
          </a:p>
          <a:p>
            <a:pPr algn="ctr"/>
            <a:r>
              <a:rPr lang="ru-RU" sz="1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продаж</a:t>
            </a:r>
            <a:endParaRPr lang="ru-RU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9321" y="1903066"/>
            <a:ext cx="956235" cy="569387"/>
          </a:xfrm>
          <a:prstGeom prst="rect">
            <a:avLst/>
          </a:prstGeom>
          <a:noFill/>
          <a:effectLst>
            <a:glow rad="127000">
              <a:schemeClr val="accent1">
                <a:alpha val="25000"/>
              </a:schemeClr>
            </a:glow>
            <a:reflection stA="0" endPos="65000" dist="50800" dir="5400000" sy="-100000" algn="bl" rotWithShape="0"/>
          </a:effectLst>
          <a:scene3d>
            <a:camera prst="orthographicFront">
              <a:rot lat="0" lon="0" rev="21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ЛИДЕР</a:t>
            </a:r>
          </a:p>
          <a:p>
            <a:pPr algn="ctr"/>
            <a:r>
              <a:rPr lang="ru-RU" sz="1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продаж</a:t>
            </a:r>
            <a:endParaRPr lang="ru-RU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8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68990" y="6328063"/>
            <a:ext cx="3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F53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272" y="474248"/>
            <a:ext cx="1907355" cy="5907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0" y="116632"/>
            <a:ext cx="7510065" cy="35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ОБОРУДОВАНИЕ производства ЗАО «МПОТК «ТЕХНОКОМПЛЕКТ»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5801" y="588069"/>
            <a:ext cx="761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ШКАФЫ ВВОДА И </a:t>
            </a:r>
            <a:r>
              <a:rPr lang="ru-RU" sz="1600" dirty="0" smtClean="0">
                <a:solidFill>
                  <a:srgbClr val="C00000"/>
                </a:solidFill>
              </a:rPr>
              <a:t>РАСПРЕДЕЛЕНИЯ серии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ШВР-М «Дубна»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5699" y="1109642"/>
            <a:ext cx="6204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err="1" smtClean="0"/>
              <a:t>Uном</a:t>
            </a:r>
            <a:r>
              <a:rPr lang="ru-RU" sz="1400" dirty="0"/>
              <a:t>. =220(110</a:t>
            </a:r>
            <a:r>
              <a:rPr lang="ru-RU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Совместная установка с ЗУ АУОТ-М «Дубна», ПНЗП-М «Дубна»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количество фидеров в базовом исполнении: 12 шт.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номинальный </a:t>
            </a:r>
            <a:r>
              <a:rPr lang="ru-RU" sz="1400" dirty="0"/>
              <a:t>условный ток КЗ </a:t>
            </a:r>
            <a:r>
              <a:rPr lang="ru-RU" sz="1400" dirty="0" err="1"/>
              <a:t>Icc</a:t>
            </a:r>
            <a:r>
              <a:rPr lang="ru-RU" sz="1400" dirty="0"/>
              <a:t>, кА: </a:t>
            </a:r>
            <a:r>
              <a:rPr lang="ru-RU" sz="1400" dirty="0" smtClean="0"/>
              <a:t>3,0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индикация </a:t>
            </a:r>
            <a:r>
              <a:rPr lang="ru-RU" sz="1400" dirty="0"/>
              <a:t>положения и </a:t>
            </a:r>
            <a:r>
              <a:rPr lang="ru-RU" sz="1400" dirty="0" smtClean="0"/>
              <a:t>состояния коммутационных аппаратов 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мнемосхема </a:t>
            </a:r>
            <a:r>
              <a:rPr lang="ru-RU" sz="1400" dirty="0"/>
              <a:t>на </a:t>
            </a:r>
            <a:r>
              <a:rPr lang="ru-RU" sz="1400" dirty="0" smtClean="0"/>
              <a:t>двери; 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возможность </a:t>
            </a:r>
            <a:r>
              <a:rPr lang="ru-RU" sz="1400" dirty="0"/>
              <a:t>установки: КМСОТ-М «Дубна</a:t>
            </a:r>
            <a:r>
              <a:rPr lang="ru-RU" sz="1400" dirty="0" smtClean="0"/>
              <a:t>» </a:t>
            </a:r>
            <a:r>
              <a:rPr lang="ru-RU" sz="1400" dirty="0"/>
              <a:t>(ПКИ-07 «Дубна»); диодной защиты; БАО; </a:t>
            </a:r>
            <a:r>
              <a:rPr lang="ru-RU" sz="1400" dirty="0" smtClean="0"/>
              <a:t>защиты от </a:t>
            </a:r>
            <a:r>
              <a:rPr lang="ru-RU" sz="1400" dirty="0"/>
              <a:t>глубокого разряда </a:t>
            </a:r>
            <a:r>
              <a:rPr lang="ru-RU" sz="1400" dirty="0" smtClean="0"/>
              <a:t>АБ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в</a:t>
            </a:r>
            <a:r>
              <a:rPr lang="ru-RU" sz="1400" dirty="0" smtClean="0"/>
              <a:t>озможность объединения двух ШВР-М «Дубна» 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5801" y="3229497"/>
            <a:ext cx="73660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ЩПТ на базе ШКАФА ВВОДА, СЕКЦИОНИРОВАНИЯ И РАСПРЕДЕЛЕНИЯ серии </a:t>
            </a:r>
            <a:r>
              <a:rPr lang="ru-RU" b="1" dirty="0" smtClean="0">
                <a:solidFill>
                  <a:srgbClr val="C00000"/>
                </a:solidFill>
              </a:rPr>
              <a:t>ШВСР-М «Дубна»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5699" y="3845050"/>
            <a:ext cx="623532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</a:t>
            </a:r>
            <a:r>
              <a:rPr lang="ru-RU" sz="1400" dirty="0" smtClean="0"/>
              <a:t>    </a:t>
            </a:r>
            <a:r>
              <a:rPr lang="ru-RU" sz="1400" dirty="0" err="1" smtClean="0"/>
              <a:t>Uном</a:t>
            </a:r>
            <a:r>
              <a:rPr lang="ru-RU" sz="1400" dirty="0"/>
              <a:t>. =220(110)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- </a:t>
            </a:r>
            <a:r>
              <a:rPr lang="ru-RU" sz="1400" dirty="0" smtClean="0"/>
              <a:t>    </a:t>
            </a:r>
            <a:r>
              <a:rPr lang="ru-RU" sz="1400" dirty="0" err="1" smtClean="0"/>
              <a:t>Iном</a:t>
            </a:r>
            <a:r>
              <a:rPr lang="ru-RU" sz="1400" dirty="0"/>
              <a:t>. присоединений, не более, </a:t>
            </a:r>
            <a:r>
              <a:rPr lang="ru-RU" sz="1400" dirty="0" smtClean="0"/>
              <a:t>А: 250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 smtClean="0"/>
              <a:t>количество </a:t>
            </a:r>
            <a:r>
              <a:rPr lang="ru-RU" sz="1400" dirty="0"/>
              <a:t>фидеров в базовом исполнении: </a:t>
            </a:r>
            <a:r>
              <a:rPr lang="ru-RU" sz="1400" dirty="0" smtClean="0"/>
              <a:t>24 (48) </a:t>
            </a:r>
            <a:r>
              <a:rPr lang="ru-RU" sz="1400" dirty="0"/>
              <a:t>шт.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индикация </a:t>
            </a:r>
            <a:r>
              <a:rPr lang="ru-RU" sz="1400" dirty="0"/>
              <a:t>положения и состояния коммутационных </a:t>
            </a:r>
            <a:r>
              <a:rPr lang="ru-RU" sz="1400" dirty="0" smtClean="0"/>
              <a:t>аппаратов 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мнемосхема </a:t>
            </a:r>
            <a:r>
              <a:rPr lang="ru-RU" sz="1400" dirty="0"/>
              <a:t>на двери; 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возможность установки: КМСОТ-М «Дубна» (ПКИ-07 «Дубна»); диодной защиты; БАО; защиты от глубокого разряда </a:t>
            </a:r>
            <a:r>
              <a:rPr lang="ru-RU" sz="1400" dirty="0" smtClean="0"/>
              <a:t>АБ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045801" y="5624343"/>
            <a:ext cx="880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rgbClr val="DC4025"/>
                </a:solidFill>
              </a:rPr>
              <a:t>Показатели надежности: </a:t>
            </a:r>
            <a:r>
              <a:rPr lang="ru-RU" sz="1400" i="1" dirty="0"/>
              <a:t>среднее время восстановления – </a:t>
            </a:r>
            <a:r>
              <a:rPr lang="ru-RU" sz="1400" i="1" dirty="0">
                <a:solidFill>
                  <a:srgbClr val="005DAB"/>
                </a:solidFill>
              </a:rPr>
              <a:t>не более 2 часов</a:t>
            </a:r>
            <a:r>
              <a:rPr lang="ru-RU" sz="1400" i="1" dirty="0"/>
              <a:t>; ресурс - </a:t>
            </a:r>
            <a:r>
              <a:rPr lang="ru-RU" sz="1400" i="1" dirty="0">
                <a:solidFill>
                  <a:srgbClr val="005DAB"/>
                </a:solidFill>
              </a:rPr>
              <a:t>175 200 ч </a:t>
            </a:r>
            <a:r>
              <a:rPr lang="ru-RU" sz="1400" i="1" dirty="0"/>
              <a:t>; </a:t>
            </a:r>
            <a:endParaRPr lang="ru-RU" sz="1400" i="1" dirty="0" smtClean="0"/>
          </a:p>
          <a:p>
            <a:r>
              <a:rPr lang="ru-RU" sz="1400" i="1" dirty="0" smtClean="0"/>
              <a:t>средний </a:t>
            </a:r>
            <a:r>
              <a:rPr lang="ru-RU" sz="1400" i="1" dirty="0"/>
              <a:t>срок службы – </a:t>
            </a:r>
            <a:r>
              <a:rPr lang="ru-RU" sz="1400" i="1" dirty="0">
                <a:solidFill>
                  <a:srgbClr val="005DAB"/>
                </a:solidFill>
              </a:rPr>
              <a:t>не менее 25 лет </a:t>
            </a:r>
            <a:r>
              <a:rPr lang="ru-RU" sz="1400" i="1" dirty="0"/>
              <a:t>; </a:t>
            </a:r>
            <a:r>
              <a:rPr lang="ru-RU" sz="1400" i="1" dirty="0" smtClean="0"/>
              <a:t>средняя </a:t>
            </a:r>
            <a:r>
              <a:rPr lang="ru-RU" sz="1400" i="1" dirty="0"/>
              <a:t>наработка на отказ – </a:t>
            </a:r>
            <a:r>
              <a:rPr lang="ru-RU" sz="1400" i="1" dirty="0" smtClean="0">
                <a:solidFill>
                  <a:srgbClr val="005DAB"/>
                </a:solidFill>
              </a:rPr>
              <a:t>не </a:t>
            </a:r>
            <a:r>
              <a:rPr lang="ru-RU" sz="1400" i="1" dirty="0">
                <a:solidFill>
                  <a:srgbClr val="005DAB"/>
                </a:solidFill>
              </a:rPr>
              <a:t>менее 100 000 </a:t>
            </a:r>
            <a:r>
              <a:rPr lang="ru-RU" sz="1400" i="1" dirty="0" smtClean="0">
                <a:solidFill>
                  <a:srgbClr val="005DAB"/>
                </a:solidFill>
              </a:rPr>
              <a:t>часов</a:t>
            </a:r>
            <a:endParaRPr lang="ru-RU" sz="1400" i="1" dirty="0">
              <a:solidFill>
                <a:srgbClr val="005DAB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4" t="9195" r="15372" b="6385"/>
          <a:stretch/>
        </p:blipFill>
        <p:spPr>
          <a:xfrm>
            <a:off x="416150" y="513555"/>
            <a:ext cx="1876477" cy="296131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17" y="3537273"/>
            <a:ext cx="3894083" cy="258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8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wrap="square">
        <a:spAutoFit/>
      </a:bodyPr>
      <a:lstStyle>
        <a:defPPr algn="ctr">
          <a:defRPr sz="1600" b="1" dirty="0">
            <a:solidFill>
              <a:schemeClr val="bg1"/>
            </a:solidFill>
            <a:cs typeface="Arial" pitchFamily="34" charset="0"/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1864</Words>
  <Application>Microsoft Office PowerPoint</Application>
  <PresentationFormat>Произвольный</PresentationFormat>
  <Paragraphs>255</Paragraphs>
  <Slides>15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Производственные возможности  Группы компаний «Технокомплект»  для реализации государственной политики импортозамещения в рамках программы обеспечения  надежности, энергоэффективности и энергоинновации</vt:lpstr>
      <vt:lpstr>Комплексная поставка электротехнического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 мониторинга СОПТ</vt:lpstr>
      <vt:lpstr>Презентация PowerPoint</vt:lpstr>
      <vt:lpstr>Презентация PowerPoint</vt:lpstr>
      <vt:lpstr>Презентация PowerPoint</vt:lpstr>
      <vt:lpstr>Комплексная поставка электротехнического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Березняк Евгения Владимировна</dc:creator>
  <cp:lastModifiedBy>Глущенко Оксана Германовна</cp:lastModifiedBy>
  <cp:revision>24</cp:revision>
  <cp:lastPrinted>2017-09-27T11:55:51Z</cp:lastPrinted>
  <dcterms:created xsi:type="dcterms:W3CDTF">2017-09-18T10:19:33Z</dcterms:created>
  <dcterms:modified xsi:type="dcterms:W3CDTF">2017-09-27T12:34:18Z</dcterms:modified>
</cp:coreProperties>
</file>