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58" r:id="rId2"/>
    <p:sldMasterId id="2147483659" r:id="rId3"/>
    <p:sldMasterId id="2147483660" r:id="rId4"/>
    <p:sldMasterId id="2147483661" r:id="rId5"/>
    <p:sldMasterId id="2147483662" r:id="rId6"/>
    <p:sldMasterId id="2147483663" r:id="rId7"/>
    <p:sldMasterId id="2147483655" r:id="rId8"/>
    <p:sldMasterId id="2147483754" r:id="rId9"/>
    <p:sldMasterId id="2147483766" r:id="rId10"/>
  </p:sldMasterIdLst>
  <p:notesMasterIdLst>
    <p:notesMasterId r:id="rId47"/>
  </p:notesMasterIdLst>
  <p:handoutMasterIdLst>
    <p:handoutMasterId r:id="rId48"/>
  </p:handoutMasterIdLst>
  <p:sldIdLst>
    <p:sldId id="257" r:id="rId11"/>
    <p:sldId id="439" r:id="rId12"/>
    <p:sldId id="477" r:id="rId13"/>
    <p:sldId id="468" r:id="rId14"/>
    <p:sldId id="467" r:id="rId15"/>
    <p:sldId id="472" r:id="rId16"/>
    <p:sldId id="482" r:id="rId17"/>
    <p:sldId id="490" r:id="rId18"/>
    <p:sldId id="489" r:id="rId19"/>
    <p:sldId id="480" r:id="rId20"/>
    <p:sldId id="493" r:id="rId21"/>
    <p:sldId id="486" r:id="rId22"/>
    <p:sldId id="488" r:id="rId23"/>
    <p:sldId id="487" r:id="rId24"/>
    <p:sldId id="478" r:id="rId25"/>
    <p:sldId id="479" r:id="rId26"/>
    <p:sldId id="471" r:id="rId27"/>
    <p:sldId id="466" r:id="rId28"/>
    <p:sldId id="465" r:id="rId29"/>
    <p:sldId id="483" r:id="rId30"/>
    <p:sldId id="450" r:id="rId31"/>
    <p:sldId id="451" r:id="rId32"/>
    <p:sldId id="452" r:id="rId33"/>
    <p:sldId id="453" r:id="rId34"/>
    <p:sldId id="448" r:id="rId35"/>
    <p:sldId id="454" r:id="rId36"/>
    <p:sldId id="470" r:id="rId37"/>
    <p:sldId id="455" r:id="rId38"/>
    <p:sldId id="456" r:id="rId39"/>
    <p:sldId id="469" r:id="rId40"/>
    <p:sldId id="449" r:id="rId41"/>
    <p:sldId id="460" r:id="rId42"/>
    <p:sldId id="462" r:id="rId43"/>
    <p:sldId id="281" r:id="rId44"/>
    <p:sldId id="473" r:id="rId45"/>
    <p:sldId id="494" r:id="rId46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CC"/>
    <a:srgbClr val="DDF0C8"/>
    <a:srgbClr val="CCE9AD"/>
    <a:srgbClr val="006C31"/>
    <a:srgbClr val="FF8F5D"/>
    <a:srgbClr val="003366"/>
    <a:srgbClr val="0000FF"/>
    <a:srgbClr val="FF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27" autoAdjust="0"/>
    <p:restoredTop sz="94631" autoAdjust="0"/>
  </p:normalViewPr>
  <p:slideViewPr>
    <p:cSldViewPr snapToGrid="0">
      <p:cViewPr varScale="1">
        <p:scale>
          <a:sx n="74" d="100"/>
          <a:sy n="74" d="100"/>
        </p:scale>
        <p:origin x="-1392" y="-90"/>
      </p:cViewPr>
      <p:guideLst>
        <p:guide orient="horz" pos="1780"/>
        <p:guide orient="horz" pos="2812"/>
        <p:guide orient="horz" pos="3875"/>
        <p:guide orient="horz" pos="825"/>
        <p:guide orient="horz" pos="3268"/>
        <p:guide orient="horz" pos="589"/>
        <p:guide orient="horz" pos="1247"/>
        <p:guide pos="141"/>
        <p:guide pos="1089"/>
        <p:guide pos="1558"/>
        <p:guide pos="5423"/>
        <p:guide pos="3763"/>
        <p:guide pos="5626"/>
        <p:guide pos="136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4"/>
    </p:cViewPr>
  </p:sorterViewPr>
  <p:notesViewPr>
    <p:cSldViewPr snapToGrid="0">
      <p:cViewPr varScale="1">
        <p:scale>
          <a:sx n="90" d="100"/>
          <a:sy n="90" d="100"/>
        </p:scale>
        <p:origin x="-3114" y="-102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8.pn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E_Ovsiannikov\Desktop\&#1053;&#1086;&#1088;&#1084;&#1099;%20&#1070;&#1055;\812,8\result_dat_in_0,7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E_Ovsiannikov\Desktop\2018\&#1050;&#1086;&#1087;&#1080;&#1103;%20&#1057;&#1088;&#1072;&#1074;&#1085;&#1077;&#1085;&#1080;&#1077;%20&#1089;%20&#1082;&#1088;&#1080;&#1090;&#1080;&#1082;&#1086;&#1081;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_Ovsiannikov\Desktop\2018\&#1050;&#1086;&#1087;&#1080;&#1103;%20&#1057;&#1088;&#1072;&#1074;&#1085;&#1077;&#1085;&#1080;&#1077;%20&#1089;%20&#1082;&#1088;&#1080;&#1090;&#1080;&#1082;&#1086;&#1081;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8760242997794295E-2"/>
          <c:y val="6.6137737004322211E-2"/>
          <c:w val="0.87136758139974291"/>
          <c:h val="0.77601633129192182"/>
        </c:manualLayout>
      </c:layout>
      <c:scatterChart>
        <c:scatterStyle val="lineMarker"/>
        <c:varyColors val="0"/>
        <c:ser>
          <c:idx val="0"/>
          <c:order val="0"/>
          <c:spPr>
            <a:ln w="3810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'21.7 75'!$E$2:$E$15</c:f>
              <c:numCache>
                <c:formatCode>General</c:formatCode>
                <c:ptCount val="14"/>
                <c:pt idx="0">
                  <c:v>168.7</c:v>
                </c:pt>
                <c:pt idx="1">
                  <c:v>84.9</c:v>
                </c:pt>
                <c:pt idx="2">
                  <c:v>45.1</c:v>
                </c:pt>
                <c:pt idx="3">
                  <c:v>29.3</c:v>
                </c:pt>
                <c:pt idx="4">
                  <c:v>22.5</c:v>
                </c:pt>
                <c:pt idx="5">
                  <c:v>18.7</c:v>
                </c:pt>
                <c:pt idx="6">
                  <c:v>15.9</c:v>
                </c:pt>
                <c:pt idx="7">
                  <c:v>14.1</c:v>
                </c:pt>
                <c:pt idx="8">
                  <c:v>13.3</c:v>
                </c:pt>
                <c:pt idx="9">
                  <c:v>12.5</c:v>
                </c:pt>
                <c:pt idx="10">
                  <c:v>11.9</c:v>
                </c:pt>
                <c:pt idx="11">
                  <c:v>11.5</c:v>
                </c:pt>
                <c:pt idx="12">
                  <c:v>11.1</c:v>
                </c:pt>
                <c:pt idx="13">
                  <c:v>10.3</c:v>
                </c:pt>
              </c:numCache>
            </c:numRef>
          </c:xVal>
          <c:yVal>
            <c:numRef>
              <c:f>'21.7 75'!$D$2:$D$15</c:f>
              <c:numCache>
                <c:formatCode>General</c:formatCode>
                <c:ptCount val="14"/>
                <c:pt idx="0">
                  <c:v>3.7</c:v>
                </c:pt>
                <c:pt idx="1">
                  <c:v>3.9</c:v>
                </c:pt>
                <c:pt idx="2">
                  <c:v>4.0999999999999996</c:v>
                </c:pt>
                <c:pt idx="3">
                  <c:v>4.3</c:v>
                </c:pt>
                <c:pt idx="4">
                  <c:v>4.5</c:v>
                </c:pt>
                <c:pt idx="5">
                  <c:v>4.7</c:v>
                </c:pt>
                <c:pt idx="6">
                  <c:v>4.9000000000000004</c:v>
                </c:pt>
                <c:pt idx="7">
                  <c:v>5.0999999999999996</c:v>
                </c:pt>
                <c:pt idx="8">
                  <c:v>5.3</c:v>
                </c:pt>
                <c:pt idx="9">
                  <c:v>5.5</c:v>
                </c:pt>
                <c:pt idx="10">
                  <c:v>5.7</c:v>
                </c:pt>
                <c:pt idx="11">
                  <c:v>5.9</c:v>
                </c:pt>
                <c:pt idx="12">
                  <c:v>6.1</c:v>
                </c:pt>
                <c:pt idx="13">
                  <c:v>6.3</c:v>
                </c:pt>
              </c:numCache>
            </c:numRef>
          </c:yVal>
          <c:smooth val="0"/>
        </c:ser>
        <c:ser>
          <c:idx val="3"/>
          <c:order val="1"/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'21.7 75'!$H$2:$H$21</c:f>
              <c:numCache>
                <c:formatCode>General</c:formatCode>
                <c:ptCount val="20"/>
                <c:pt idx="0">
                  <c:v>250</c:v>
                </c:pt>
                <c:pt idx="1">
                  <c:v>68.7</c:v>
                </c:pt>
                <c:pt idx="2">
                  <c:v>22.9</c:v>
                </c:pt>
                <c:pt idx="3">
                  <c:v>14.1</c:v>
                </c:pt>
                <c:pt idx="4">
                  <c:v>11.3</c:v>
                </c:pt>
                <c:pt idx="5">
                  <c:v>9.5</c:v>
                </c:pt>
                <c:pt idx="6">
                  <c:v>7.9</c:v>
                </c:pt>
                <c:pt idx="7">
                  <c:v>7.5</c:v>
                </c:pt>
                <c:pt idx="8">
                  <c:v>7.1</c:v>
                </c:pt>
                <c:pt idx="9">
                  <c:v>6.7</c:v>
                </c:pt>
                <c:pt idx="10">
                  <c:v>6.7</c:v>
                </c:pt>
                <c:pt idx="11">
                  <c:v>6.7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6.5</c:v>
                </c:pt>
                <c:pt idx="16">
                  <c:v>6.3</c:v>
                </c:pt>
                <c:pt idx="17">
                  <c:v>6.3</c:v>
                </c:pt>
                <c:pt idx="18">
                  <c:v>6.3</c:v>
                </c:pt>
                <c:pt idx="19">
                  <c:v>6.3</c:v>
                </c:pt>
              </c:numCache>
            </c:numRef>
          </c:xVal>
          <c:yVal>
            <c:numRef>
              <c:f>'21.7 75'!$I$2:$I$21</c:f>
              <c:numCache>
                <c:formatCode>General</c:formatCode>
                <c:ptCount val="20"/>
                <c:pt idx="0">
                  <c:v>1.5</c:v>
                </c:pt>
                <c:pt idx="1">
                  <c:v>1.7000000000000002</c:v>
                </c:pt>
                <c:pt idx="2">
                  <c:v>1.9</c:v>
                </c:pt>
                <c:pt idx="3">
                  <c:v>2.1</c:v>
                </c:pt>
                <c:pt idx="4">
                  <c:v>2.2999999999999998</c:v>
                </c:pt>
                <c:pt idx="5">
                  <c:v>2.5</c:v>
                </c:pt>
                <c:pt idx="6">
                  <c:v>2.7</c:v>
                </c:pt>
                <c:pt idx="7">
                  <c:v>2.9</c:v>
                </c:pt>
                <c:pt idx="8">
                  <c:v>3.0999999999999996</c:v>
                </c:pt>
                <c:pt idx="9">
                  <c:v>3.3</c:v>
                </c:pt>
                <c:pt idx="10">
                  <c:v>3.5</c:v>
                </c:pt>
                <c:pt idx="11">
                  <c:v>3.7</c:v>
                </c:pt>
                <c:pt idx="12">
                  <c:v>3.9000000000000004</c:v>
                </c:pt>
                <c:pt idx="13">
                  <c:v>4.0999999999999996</c:v>
                </c:pt>
                <c:pt idx="14">
                  <c:v>4.3</c:v>
                </c:pt>
                <c:pt idx="15">
                  <c:v>4.5</c:v>
                </c:pt>
                <c:pt idx="16">
                  <c:v>4.7</c:v>
                </c:pt>
                <c:pt idx="17">
                  <c:v>4.9000000000000004</c:v>
                </c:pt>
                <c:pt idx="18">
                  <c:v>5.0999999999999996</c:v>
                </c:pt>
                <c:pt idx="19">
                  <c:v>5.3</c:v>
                </c:pt>
              </c:numCache>
            </c:numRef>
          </c:yVal>
          <c:smooth val="0"/>
        </c:ser>
        <c:ser>
          <c:idx val="2"/>
          <c:order val="2"/>
          <c:spPr>
            <a:ln>
              <a:prstDash val="sysDash"/>
            </a:ln>
          </c:spPr>
          <c:marker>
            <c:symbol val="none"/>
          </c:marker>
          <c:dPt>
            <c:idx val="1"/>
            <c:marker>
              <c:symbol val="picture"/>
              <c:spPr>
                <a:blipFill>
                  <a:blip xmlns:r="http://schemas.openxmlformats.org/officeDocument/2006/relationships" r:embed="rId2"/>
                  <a:stretch>
                    <a:fillRect/>
                  </a:stretch>
                </a:blipFill>
                <a:ln w="9525">
                  <a:noFill/>
                </a:ln>
              </c:spPr>
            </c:marker>
            <c:bubble3D val="0"/>
          </c:dPt>
          <c:xVal>
            <c:numRef>
              <c:f>'21.7 75'!$I$76:$I$77</c:f>
              <c:numCache>
                <c:formatCode>General</c:formatCode>
                <c:ptCount val="2"/>
                <c:pt idx="0">
                  <c:v>0</c:v>
                </c:pt>
                <c:pt idx="1">
                  <c:v>200</c:v>
                </c:pt>
              </c:numCache>
            </c:numRef>
          </c:xVal>
          <c:yVal>
            <c:numRef>
              <c:f>'21.7 75'!$H$80:$H$81</c:f>
              <c:numCache>
                <c:formatCode>General</c:formatCode>
                <c:ptCount val="2"/>
                <c:pt idx="0">
                  <c:v>3.2549999999999999</c:v>
                </c:pt>
                <c:pt idx="1">
                  <c:v>3.2549999999999999</c:v>
                </c:pt>
              </c:numCache>
            </c:numRef>
          </c:yVal>
          <c:smooth val="0"/>
        </c:ser>
        <c:ser>
          <c:idx val="4"/>
          <c:order val="3"/>
          <c:spPr>
            <a:ln>
              <a:prstDash val="sysDash"/>
            </a:ln>
          </c:spPr>
          <c:marker>
            <c:symbol val="none"/>
          </c:marker>
          <c:xVal>
            <c:numRef>
              <c:f>'21.7 75'!$I$76:$I$77</c:f>
              <c:numCache>
                <c:formatCode>General</c:formatCode>
                <c:ptCount val="2"/>
                <c:pt idx="0">
                  <c:v>0</c:v>
                </c:pt>
                <c:pt idx="1">
                  <c:v>200</c:v>
                </c:pt>
              </c:numCache>
            </c:numRef>
          </c:xVal>
          <c:yVal>
            <c:numRef>
              <c:f>'21.7 75'!$H$83:$H$84</c:f>
              <c:numCache>
                <c:formatCode>General</c:formatCode>
                <c:ptCount val="2"/>
                <c:pt idx="0">
                  <c:v>5.4249999999999998</c:v>
                </c:pt>
                <c:pt idx="1">
                  <c:v>5.4249999999999998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239872"/>
        <c:axId val="131240448"/>
      </c:scatterChart>
      <c:valAx>
        <c:axId val="131239872"/>
        <c:scaling>
          <c:orientation val="minMax"/>
          <c:max val="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100" b="1"/>
                  <a:t>Длина дефекта, мм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1240448"/>
        <c:crosses val="autoZero"/>
        <c:crossBetween val="midCat"/>
      </c:valAx>
      <c:valAx>
        <c:axId val="131240448"/>
        <c:scaling>
          <c:orientation val="minMax"/>
          <c:max val="6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ru-RU" sz="1100" b="1"/>
                  <a:t>Высота</a:t>
                </a:r>
                <a:r>
                  <a:rPr lang="ru-RU" sz="1100" b="1" baseline="0"/>
                  <a:t> дефекта, мм</a:t>
                </a:r>
                <a:endParaRPr lang="ru-RU" sz="1100" b="1"/>
              </a:p>
            </c:rich>
          </c:tx>
          <c:layout>
            <c:manualLayout>
              <c:xMode val="edge"/>
              <c:yMode val="edge"/>
              <c:x val="8.3463745435576418E-3"/>
              <c:y val="0.282911302753822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1239872"/>
        <c:crosses val="autoZero"/>
        <c:crossBetween val="midCat"/>
      </c:valAx>
      <c:spPr>
        <a:noFill/>
        <a:ln w="12700">
          <a:solidFill>
            <a:schemeClr val="bg1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7974343936009655E-2"/>
          <c:y val="6.6137737004322239E-2"/>
          <c:w val="0.87185145438436695"/>
          <c:h val="0.76595115101058275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'TOTAL result'!$L$1:$L$38</c:f>
              <c:numCache>
                <c:formatCode>General</c:formatCode>
                <c:ptCount val="38"/>
                <c:pt idx="0">
                  <c:v>400</c:v>
                </c:pt>
                <c:pt idx="1">
                  <c:v>156.94999999999999</c:v>
                </c:pt>
                <c:pt idx="2">
                  <c:v>89.1</c:v>
                </c:pt>
                <c:pt idx="3">
                  <c:v>53.25</c:v>
                </c:pt>
                <c:pt idx="4">
                  <c:v>37.4</c:v>
                </c:pt>
                <c:pt idx="5">
                  <c:v>28.55</c:v>
                </c:pt>
                <c:pt idx="6">
                  <c:v>23.7</c:v>
                </c:pt>
                <c:pt idx="7">
                  <c:v>20.85</c:v>
                </c:pt>
                <c:pt idx="8">
                  <c:v>18</c:v>
                </c:pt>
                <c:pt idx="9">
                  <c:v>17.149999999999999</c:v>
                </c:pt>
                <c:pt idx="10">
                  <c:v>15.3</c:v>
                </c:pt>
                <c:pt idx="11">
                  <c:v>14.450000000000003</c:v>
                </c:pt>
                <c:pt idx="12">
                  <c:v>13.6</c:v>
                </c:pt>
                <c:pt idx="13">
                  <c:v>12.9</c:v>
                </c:pt>
                <c:pt idx="14">
                  <c:v>12.9</c:v>
                </c:pt>
                <c:pt idx="15">
                  <c:v>12.2</c:v>
                </c:pt>
                <c:pt idx="16">
                  <c:v>12.2</c:v>
                </c:pt>
                <c:pt idx="17">
                  <c:v>11.5</c:v>
                </c:pt>
                <c:pt idx="18">
                  <c:v>11.5</c:v>
                </c:pt>
                <c:pt idx="19">
                  <c:v>11.1</c:v>
                </c:pt>
                <c:pt idx="20">
                  <c:v>11.1</c:v>
                </c:pt>
                <c:pt idx="21">
                  <c:v>11.1</c:v>
                </c:pt>
                <c:pt idx="22">
                  <c:v>11.1</c:v>
                </c:pt>
                <c:pt idx="23">
                  <c:v>10.7</c:v>
                </c:pt>
                <c:pt idx="24">
                  <c:v>10.7</c:v>
                </c:pt>
                <c:pt idx="25">
                  <c:v>10.7</c:v>
                </c:pt>
                <c:pt idx="26">
                  <c:v>10.7</c:v>
                </c:pt>
                <c:pt idx="27">
                  <c:v>10.450000000000003</c:v>
                </c:pt>
                <c:pt idx="28">
                  <c:v>10.450000000000003</c:v>
                </c:pt>
                <c:pt idx="29">
                  <c:v>10.450000000000003</c:v>
                </c:pt>
                <c:pt idx="30">
                  <c:v>10.450000000000003</c:v>
                </c:pt>
                <c:pt idx="31">
                  <c:v>10.450000000000003</c:v>
                </c:pt>
                <c:pt idx="32">
                  <c:v>10.350000000000003</c:v>
                </c:pt>
                <c:pt idx="33">
                  <c:v>10.350000000000003</c:v>
                </c:pt>
                <c:pt idx="34">
                  <c:v>10.350000000000003</c:v>
                </c:pt>
                <c:pt idx="35">
                  <c:v>10.350000000000003</c:v>
                </c:pt>
                <c:pt idx="36">
                  <c:v>10.350000000000003</c:v>
                </c:pt>
                <c:pt idx="37">
                  <c:v>10.350000000000003</c:v>
                </c:pt>
              </c:numCache>
            </c:numRef>
          </c:xVal>
          <c:yVal>
            <c:numRef>
              <c:f>'TOTAL result'!$K$1:$K$38</c:f>
              <c:numCache>
                <c:formatCode>General</c:formatCode>
                <c:ptCount val="38"/>
                <c:pt idx="0">
                  <c:v>3.8</c:v>
                </c:pt>
                <c:pt idx="1">
                  <c:v>3.9499999999999997</c:v>
                </c:pt>
                <c:pt idx="2">
                  <c:v>4.0999999999999996</c:v>
                </c:pt>
                <c:pt idx="3">
                  <c:v>4.25</c:v>
                </c:pt>
                <c:pt idx="4">
                  <c:v>4.4000000000000004</c:v>
                </c:pt>
                <c:pt idx="5">
                  <c:v>4.55</c:v>
                </c:pt>
                <c:pt idx="6">
                  <c:v>4.7</c:v>
                </c:pt>
                <c:pt idx="7">
                  <c:v>4.8499999999999996</c:v>
                </c:pt>
                <c:pt idx="8">
                  <c:v>5</c:v>
                </c:pt>
                <c:pt idx="9">
                  <c:v>5.1499999999999995</c:v>
                </c:pt>
                <c:pt idx="10">
                  <c:v>5.3</c:v>
                </c:pt>
                <c:pt idx="11">
                  <c:v>5.45</c:v>
                </c:pt>
                <c:pt idx="12">
                  <c:v>5.6</c:v>
                </c:pt>
                <c:pt idx="13">
                  <c:v>5.75</c:v>
                </c:pt>
                <c:pt idx="14">
                  <c:v>5.9</c:v>
                </c:pt>
                <c:pt idx="15">
                  <c:v>6.05</c:v>
                </c:pt>
                <c:pt idx="16">
                  <c:v>6.2</c:v>
                </c:pt>
                <c:pt idx="17">
                  <c:v>6.35</c:v>
                </c:pt>
                <c:pt idx="18">
                  <c:v>6.5</c:v>
                </c:pt>
                <c:pt idx="19">
                  <c:v>6.6499999999999995</c:v>
                </c:pt>
                <c:pt idx="20">
                  <c:v>6.8</c:v>
                </c:pt>
                <c:pt idx="21">
                  <c:v>6.95</c:v>
                </c:pt>
                <c:pt idx="22">
                  <c:v>7.1</c:v>
                </c:pt>
                <c:pt idx="23">
                  <c:v>7.25</c:v>
                </c:pt>
                <c:pt idx="24">
                  <c:v>7.4</c:v>
                </c:pt>
                <c:pt idx="25">
                  <c:v>7.55</c:v>
                </c:pt>
                <c:pt idx="26">
                  <c:v>7.7</c:v>
                </c:pt>
                <c:pt idx="27">
                  <c:v>7.85</c:v>
                </c:pt>
                <c:pt idx="28">
                  <c:v>8</c:v>
                </c:pt>
                <c:pt idx="29">
                  <c:v>8.15</c:v>
                </c:pt>
                <c:pt idx="30">
                  <c:v>8.3000000000000007</c:v>
                </c:pt>
                <c:pt idx="31">
                  <c:v>8.4500000000000028</c:v>
                </c:pt>
                <c:pt idx="32">
                  <c:v>8.6</c:v>
                </c:pt>
                <c:pt idx="33">
                  <c:v>8.75</c:v>
                </c:pt>
                <c:pt idx="34">
                  <c:v>8.9</c:v>
                </c:pt>
                <c:pt idx="35">
                  <c:v>9.0500000000000007</c:v>
                </c:pt>
                <c:pt idx="36">
                  <c:v>9.2000000000000011</c:v>
                </c:pt>
                <c:pt idx="37">
                  <c:v>9.3500000000000032</c:v>
                </c:pt>
              </c:numCache>
            </c:numRef>
          </c:yVal>
          <c:smooth val="0"/>
        </c:ser>
        <c:ser>
          <c:idx val="1"/>
          <c:order val="1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'TOTAL result'!$Q$28:$Q$29</c:f>
              <c:numCache>
                <c:formatCode>General</c:formatCode>
                <c:ptCount val="2"/>
                <c:pt idx="0">
                  <c:v>10.350000000000003</c:v>
                </c:pt>
                <c:pt idx="1">
                  <c:v>0</c:v>
                </c:pt>
              </c:numCache>
            </c:numRef>
          </c:xVal>
          <c:yVal>
            <c:numRef>
              <c:f>'TOTAL result'!$P$28:$P$29</c:f>
              <c:numCache>
                <c:formatCode>General</c:formatCode>
                <c:ptCount val="2"/>
                <c:pt idx="0">
                  <c:v>9.3500000000000032</c:v>
                </c:pt>
                <c:pt idx="1">
                  <c:v>9.3500000000000032</c:v>
                </c:pt>
              </c:numCache>
            </c:numRef>
          </c:yVal>
          <c:smooth val="0"/>
        </c:ser>
        <c:ser>
          <c:idx val="2"/>
          <c:order val="2"/>
          <c:spPr>
            <a:ln>
              <a:solidFill>
                <a:srgbClr val="00B050"/>
              </a:solidFill>
              <a:prstDash val="dash"/>
            </a:ln>
          </c:spPr>
          <c:marker>
            <c:symbol val="none"/>
          </c:marker>
          <c:xVal>
            <c:numRef>
              <c:f>'TOTAL result'!$T$28:$T$29</c:f>
              <c:numCache>
                <c:formatCode>General</c:formatCode>
                <c:ptCount val="2"/>
                <c:pt idx="0">
                  <c:v>10.350000000000003</c:v>
                </c:pt>
                <c:pt idx="1">
                  <c:v>0</c:v>
                </c:pt>
              </c:numCache>
            </c:numRef>
          </c:xVal>
          <c:yVal>
            <c:numRef>
              <c:f>'TOTAL result'!$S$28:$S$29</c:f>
              <c:numCache>
                <c:formatCode>General</c:formatCode>
                <c:ptCount val="2"/>
                <c:pt idx="0">
                  <c:v>7.85</c:v>
                </c:pt>
                <c:pt idx="1">
                  <c:v>7.85</c:v>
                </c:pt>
              </c:numCache>
            </c:numRef>
          </c:yVal>
          <c:smooth val="0"/>
        </c:ser>
        <c:ser>
          <c:idx val="3"/>
          <c:order val="3"/>
          <c:spPr>
            <a:ln>
              <a:solidFill>
                <a:srgbClr val="00B050"/>
              </a:solidFill>
              <a:prstDash val="dash"/>
            </a:ln>
          </c:spPr>
          <c:marker>
            <c:symbol val="none"/>
          </c:marker>
          <c:xVal>
            <c:numRef>
              <c:f>'TOTAL result'!$L$1:$L$38</c:f>
              <c:numCache>
                <c:formatCode>General</c:formatCode>
                <c:ptCount val="38"/>
                <c:pt idx="0">
                  <c:v>400</c:v>
                </c:pt>
                <c:pt idx="1">
                  <c:v>156.94999999999999</c:v>
                </c:pt>
                <c:pt idx="2">
                  <c:v>89.1</c:v>
                </c:pt>
                <c:pt idx="3">
                  <c:v>53.25</c:v>
                </c:pt>
                <c:pt idx="4">
                  <c:v>37.4</c:v>
                </c:pt>
                <c:pt idx="5">
                  <c:v>28.55</c:v>
                </c:pt>
                <c:pt idx="6">
                  <c:v>23.7</c:v>
                </c:pt>
                <c:pt idx="7">
                  <c:v>20.85</c:v>
                </c:pt>
                <c:pt idx="8">
                  <c:v>18</c:v>
                </c:pt>
                <c:pt idx="9">
                  <c:v>17.149999999999999</c:v>
                </c:pt>
                <c:pt idx="10">
                  <c:v>15.3</c:v>
                </c:pt>
                <c:pt idx="11">
                  <c:v>14.450000000000003</c:v>
                </c:pt>
                <c:pt idx="12">
                  <c:v>13.6</c:v>
                </c:pt>
                <c:pt idx="13">
                  <c:v>12.9</c:v>
                </c:pt>
                <c:pt idx="14">
                  <c:v>12.9</c:v>
                </c:pt>
                <c:pt idx="15">
                  <c:v>12.2</c:v>
                </c:pt>
                <c:pt idx="16">
                  <c:v>12.2</c:v>
                </c:pt>
                <c:pt idx="17">
                  <c:v>11.5</c:v>
                </c:pt>
                <c:pt idx="18">
                  <c:v>11.5</c:v>
                </c:pt>
                <c:pt idx="19">
                  <c:v>11.1</c:v>
                </c:pt>
                <c:pt idx="20">
                  <c:v>11.1</c:v>
                </c:pt>
                <c:pt idx="21">
                  <c:v>11.1</c:v>
                </c:pt>
                <c:pt idx="22">
                  <c:v>11.1</c:v>
                </c:pt>
                <c:pt idx="23">
                  <c:v>10.7</c:v>
                </c:pt>
                <c:pt idx="24">
                  <c:v>10.7</c:v>
                </c:pt>
                <c:pt idx="25">
                  <c:v>10.7</c:v>
                </c:pt>
                <c:pt idx="26">
                  <c:v>10.7</c:v>
                </c:pt>
                <c:pt idx="27">
                  <c:v>10.450000000000003</c:v>
                </c:pt>
                <c:pt idx="28">
                  <c:v>10.450000000000003</c:v>
                </c:pt>
                <c:pt idx="29">
                  <c:v>10.450000000000003</c:v>
                </c:pt>
                <c:pt idx="30">
                  <c:v>10.450000000000003</c:v>
                </c:pt>
                <c:pt idx="31">
                  <c:v>10.450000000000003</c:v>
                </c:pt>
                <c:pt idx="32">
                  <c:v>10.350000000000003</c:v>
                </c:pt>
                <c:pt idx="33">
                  <c:v>10.350000000000003</c:v>
                </c:pt>
                <c:pt idx="34">
                  <c:v>10.350000000000003</c:v>
                </c:pt>
                <c:pt idx="35">
                  <c:v>10.350000000000003</c:v>
                </c:pt>
                <c:pt idx="36">
                  <c:v>10.350000000000003</c:v>
                </c:pt>
                <c:pt idx="37">
                  <c:v>10.350000000000003</c:v>
                </c:pt>
              </c:numCache>
            </c:numRef>
          </c:xVal>
          <c:yVal>
            <c:numRef>
              <c:f>'TOTAL result'!$N$1:$N$38</c:f>
              <c:numCache>
                <c:formatCode>General</c:formatCode>
                <c:ptCount val="38"/>
                <c:pt idx="0">
                  <c:v>2.2999999999999998</c:v>
                </c:pt>
                <c:pt idx="1">
                  <c:v>2.4499999999999997</c:v>
                </c:pt>
                <c:pt idx="2">
                  <c:v>2.5999999999999988</c:v>
                </c:pt>
                <c:pt idx="3">
                  <c:v>2.75</c:v>
                </c:pt>
                <c:pt idx="4">
                  <c:v>2.9000000000000004</c:v>
                </c:pt>
                <c:pt idx="5">
                  <c:v>3.05</c:v>
                </c:pt>
                <c:pt idx="6">
                  <c:v>3.2</c:v>
                </c:pt>
                <c:pt idx="7">
                  <c:v>3.3499999999999988</c:v>
                </c:pt>
                <c:pt idx="8">
                  <c:v>3.5</c:v>
                </c:pt>
                <c:pt idx="9">
                  <c:v>3.6500000000000004</c:v>
                </c:pt>
                <c:pt idx="10">
                  <c:v>3.8</c:v>
                </c:pt>
                <c:pt idx="11">
                  <c:v>3.9499999999999997</c:v>
                </c:pt>
                <c:pt idx="12">
                  <c:v>4.0999999999999996</c:v>
                </c:pt>
                <c:pt idx="13">
                  <c:v>4.25</c:v>
                </c:pt>
                <c:pt idx="14">
                  <c:v>4.4000000000000004</c:v>
                </c:pt>
                <c:pt idx="15">
                  <c:v>4.55</c:v>
                </c:pt>
                <c:pt idx="16">
                  <c:v>4.7</c:v>
                </c:pt>
                <c:pt idx="17">
                  <c:v>4.8499999999999996</c:v>
                </c:pt>
                <c:pt idx="18">
                  <c:v>5</c:v>
                </c:pt>
                <c:pt idx="19">
                  <c:v>5.1499999999999995</c:v>
                </c:pt>
                <c:pt idx="20">
                  <c:v>5.3</c:v>
                </c:pt>
                <c:pt idx="21">
                  <c:v>5.45</c:v>
                </c:pt>
                <c:pt idx="22">
                  <c:v>5.6</c:v>
                </c:pt>
                <c:pt idx="23">
                  <c:v>5.75</c:v>
                </c:pt>
                <c:pt idx="24">
                  <c:v>5.9</c:v>
                </c:pt>
                <c:pt idx="25">
                  <c:v>6.05</c:v>
                </c:pt>
                <c:pt idx="26">
                  <c:v>6.2</c:v>
                </c:pt>
                <c:pt idx="27">
                  <c:v>6.35</c:v>
                </c:pt>
                <c:pt idx="28">
                  <c:v>6.5</c:v>
                </c:pt>
                <c:pt idx="29">
                  <c:v>6.6499999999999995</c:v>
                </c:pt>
                <c:pt idx="30">
                  <c:v>6.8000000000000007</c:v>
                </c:pt>
                <c:pt idx="31">
                  <c:v>6.9499999999999993</c:v>
                </c:pt>
                <c:pt idx="32">
                  <c:v>7.1</c:v>
                </c:pt>
                <c:pt idx="33">
                  <c:v>7.25</c:v>
                </c:pt>
                <c:pt idx="34">
                  <c:v>7.4</c:v>
                </c:pt>
                <c:pt idx="35">
                  <c:v>7.5500000000000007</c:v>
                </c:pt>
                <c:pt idx="36">
                  <c:v>7.6999999999999975</c:v>
                </c:pt>
                <c:pt idx="37">
                  <c:v>7.85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247296"/>
        <c:axId val="44246144"/>
      </c:scatterChart>
      <c:valAx>
        <c:axId val="44247296"/>
        <c:scaling>
          <c:orientation val="minMax"/>
          <c:max val="25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000" b="1" dirty="0"/>
                  <a:t>Длина</a:t>
                </a:r>
                <a:r>
                  <a:rPr lang="ru-RU" sz="1000" b="1" baseline="0" dirty="0"/>
                  <a:t> дефекта, мм</a:t>
                </a:r>
                <a:endParaRPr lang="ru-RU" sz="1000" b="1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4246144"/>
        <c:crosses val="autoZero"/>
        <c:crossBetween val="midCat"/>
      </c:valAx>
      <c:valAx>
        <c:axId val="44246144"/>
        <c:scaling>
          <c:orientation val="minMax"/>
          <c:max val="1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000" b="1" dirty="0"/>
                  <a:t>Высота</a:t>
                </a:r>
                <a:r>
                  <a:rPr lang="ru-RU" sz="1000" b="1" baseline="0" dirty="0"/>
                  <a:t> дефекта, мм</a:t>
                </a:r>
                <a:endParaRPr lang="ru-RU" sz="1000" b="1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4247296"/>
        <c:crosses val="autoZero"/>
        <c:crossBetween val="midCat"/>
        <c:majorUnit val="2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760242997794295E-2"/>
          <c:y val="6.6137737004322211E-2"/>
          <c:w val="0.87136758139974291"/>
          <c:h val="0.77601633129192182"/>
        </c:manualLayout>
      </c:layout>
      <c:scatterChart>
        <c:scatterStyle val="lineMarker"/>
        <c:varyColors val="0"/>
        <c:ser>
          <c:idx val="0"/>
          <c:order val="0"/>
          <c:spPr>
            <a:ln w="3810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'21.7 75'!$E$2:$E$15</c:f>
              <c:numCache>
                <c:formatCode>General</c:formatCode>
                <c:ptCount val="14"/>
                <c:pt idx="0">
                  <c:v>168.7</c:v>
                </c:pt>
                <c:pt idx="1">
                  <c:v>84.9</c:v>
                </c:pt>
                <c:pt idx="2">
                  <c:v>45.1</c:v>
                </c:pt>
                <c:pt idx="3">
                  <c:v>29.3</c:v>
                </c:pt>
                <c:pt idx="4">
                  <c:v>22.5</c:v>
                </c:pt>
                <c:pt idx="5">
                  <c:v>18.7</c:v>
                </c:pt>
                <c:pt idx="6">
                  <c:v>15.9</c:v>
                </c:pt>
                <c:pt idx="7">
                  <c:v>14.1</c:v>
                </c:pt>
                <c:pt idx="8">
                  <c:v>13.3</c:v>
                </c:pt>
                <c:pt idx="9">
                  <c:v>12.5</c:v>
                </c:pt>
                <c:pt idx="10">
                  <c:v>11.9</c:v>
                </c:pt>
                <c:pt idx="11">
                  <c:v>11.5</c:v>
                </c:pt>
                <c:pt idx="12">
                  <c:v>11.1</c:v>
                </c:pt>
                <c:pt idx="13">
                  <c:v>10.3</c:v>
                </c:pt>
              </c:numCache>
            </c:numRef>
          </c:xVal>
          <c:yVal>
            <c:numRef>
              <c:f>'21.7 75'!$D$2:$D$15</c:f>
              <c:numCache>
                <c:formatCode>General</c:formatCode>
                <c:ptCount val="14"/>
                <c:pt idx="0">
                  <c:v>3.7</c:v>
                </c:pt>
                <c:pt idx="1">
                  <c:v>3.9</c:v>
                </c:pt>
                <c:pt idx="2">
                  <c:v>4.0999999999999996</c:v>
                </c:pt>
                <c:pt idx="3">
                  <c:v>4.3</c:v>
                </c:pt>
                <c:pt idx="4">
                  <c:v>4.5</c:v>
                </c:pt>
                <c:pt idx="5">
                  <c:v>4.7</c:v>
                </c:pt>
                <c:pt idx="6">
                  <c:v>4.9000000000000004</c:v>
                </c:pt>
                <c:pt idx="7">
                  <c:v>5.0999999999999996</c:v>
                </c:pt>
                <c:pt idx="8">
                  <c:v>5.3</c:v>
                </c:pt>
                <c:pt idx="9">
                  <c:v>5.5</c:v>
                </c:pt>
                <c:pt idx="10">
                  <c:v>5.7</c:v>
                </c:pt>
                <c:pt idx="11">
                  <c:v>5.9</c:v>
                </c:pt>
                <c:pt idx="12">
                  <c:v>6.1</c:v>
                </c:pt>
                <c:pt idx="13">
                  <c:v>6.3</c:v>
                </c:pt>
              </c:numCache>
            </c:numRef>
          </c:yVal>
          <c:smooth val="0"/>
        </c:ser>
        <c:ser>
          <c:idx val="3"/>
          <c:order val="1"/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'21.7 75'!$H$2:$H$21</c:f>
              <c:numCache>
                <c:formatCode>General</c:formatCode>
                <c:ptCount val="20"/>
                <c:pt idx="0">
                  <c:v>250</c:v>
                </c:pt>
                <c:pt idx="1">
                  <c:v>68.7</c:v>
                </c:pt>
                <c:pt idx="2">
                  <c:v>22.9</c:v>
                </c:pt>
                <c:pt idx="3">
                  <c:v>14.1</c:v>
                </c:pt>
                <c:pt idx="4">
                  <c:v>11.3</c:v>
                </c:pt>
                <c:pt idx="5">
                  <c:v>9.5</c:v>
                </c:pt>
                <c:pt idx="6">
                  <c:v>7.9</c:v>
                </c:pt>
                <c:pt idx="7">
                  <c:v>7.5</c:v>
                </c:pt>
                <c:pt idx="8">
                  <c:v>7.1</c:v>
                </c:pt>
                <c:pt idx="9">
                  <c:v>6.7</c:v>
                </c:pt>
                <c:pt idx="10">
                  <c:v>6.7</c:v>
                </c:pt>
                <c:pt idx="11">
                  <c:v>6.7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6.5</c:v>
                </c:pt>
                <c:pt idx="16">
                  <c:v>6.3</c:v>
                </c:pt>
                <c:pt idx="17">
                  <c:v>6.3</c:v>
                </c:pt>
                <c:pt idx="18">
                  <c:v>6.3</c:v>
                </c:pt>
                <c:pt idx="19">
                  <c:v>6.3</c:v>
                </c:pt>
              </c:numCache>
            </c:numRef>
          </c:xVal>
          <c:yVal>
            <c:numRef>
              <c:f>'21.7 75'!$I$2:$I$21</c:f>
              <c:numCache>
                <c:formatCode>General</c:formatCode>
                <c:ptCount val="20"/>
                <c:pt idx="0">
                  <c:v>1.5</c:v>
                </c:pt>
                <c:pt idx="1">
                  <c:v>1.7000000000000002</c:v>
                </c:pt>
                <c:pt idx="2">
                  <c:v>1.9</c:v>
                </c:pt>
                <c:pt idx="3">
                  <c:v>2.1</c:v>
                </c:pt>
                <c:pt idx="4">
                  <c:v>2.2999999999999998</c:v>
                </c:pt>
                <c:pt idx="5">
                  <c:v>2.5</c:v>
                </c:pt>
                <c:pt idx="6">
                  <c:v>2.7</c:v>
                </c:pt>
                <c:pt idx="7">
                  <c:v>2.9</c:v>
                </c:pt>
                <c:pt idx="8">
                  <c:v>3.0999999999999996</c:v>
                </c:pt>
                <c:pt idx="9">
                  <c:v>3.3</c:v>
                </c:pt>
                <c:pt idx="10">
                  <c:v>3.5</c:v>
                </c:pt>
                <c:pt idx="11">
                  <c:v>3.7</c:v>
                </c:pt>
                <c:pt idx="12">
                  <c:v>3.9000000000000004</c:v>
                </c:pt>
                <c:pt idx="13">
                  <c:v>4.0999999999999996</c:v>
                </c:pt>
                <c:pt idx="14">
                  <c:v>4.3</c:v>
                </c:pt>
                <c:pt idx="15">
                  <c:v>4.5</c:v>
                </c:pt>
                <c:pt idx="16">
                  <c:v>4.7</c:v>
                </c:pt>
                <c:pt idx="17">
                  <c:v>4.9000000000000004</c:v>
                </c:pt>
                <c:pt idx="18">
                  <c:v>5.0999999999999996</c:v>
                </c:pt>
                <c:pt idx="19">
                  <c:v>5.3</c:v>
                </c:pt>
              </c:numCache>
            </c:numRef>
          </c:yVal>
          <c:smooth val="0"/>
        </c:ser>
        <c:ser>
          <c:idx val="1"/>
          <c:order val="2"/>
          <c:spPr>
            <a:ln>
              <a:solidFill>
                <a:srgbClr val="92D050"/>
              </a:solidFill>
              <a:prstDash val="sysDash"/>
            </a:ln>
          </c:spPr>
          <c:marker>
            <c:symbol val="none"/>
          </c:marker>
          <c:xVal>
            <c:numRef>
              <c:f>'21.7 75'!$G$60:$G$61</c:f>
              <c:numCache>
                <c:formatCode>General</c:formatCode>
                <c:ptCount val="2"/>
                <c:pt idx="0">
                  <c:v>0</c:v>
                </c:pt>
                <c:pt idx="1">
                  <c:v>200</c:v>
                </c:pt>
              </c:numCache>
            </c:numRef>
          </c:xVal>
          <c:yVal>
            <c:numRef>
              <c:f>'21.7 75'!$F$61:$F$62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yVal>
          <c:smooth val="0"/>
        </c:ser>
        <c:ser>
          <c:idx val="2"/>
          <c:order val="3"/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'21.7 75'!$I$52:$I$53</c:f>
              <c:numCache>
                <c:formatCode>General</c:formatCode>
                <c:ptCount val="2"/>
                <c:pt idx="0">
                  <c:v>0</c:v>
                </c:pt>
                <c:pt idx="1">
                  <c:v>200</c:v>
                </c:pt>
              </c:numCache>
            </c:numRef>
          </c:xVal>
          <c:yVal>
            <c:numRef>
              <c:f>'21.7 75'!$H$53:$H$54</c:f>
              <c:numCache>
                <c:formatCode>General</c:formatCode>
                <c:ptCount val="2"/>
                <c:pt idx="0">
                  <c:v>8.68</c:v>
                </c:pt>
                <c:pt idx="1">
                  <c:v>8.68</c:v>
                </c:pt>
              </c:numCache>
            </c:numRef>
          </c:yVal>
          <c:smooth val="0"/>
        </c:ser>
        <c:ser>
          <c:idx val="4"/>
          <c:order val="4"/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'21.7 75'!$I$52:$I$53</c:f>
              <c:numCache>
                <c:formatCode>General</c:formatCode>
                <c:ptCount val="2"/>
                <c:pt idx="0">
                  <c:v>0</c:v>
                </c:pt>
                <c:pt idx="1">
                  <c:v>200</c:v>
                </c:pt>
              </c:numCache>
            </c:numRef>
          </c:xVal>
          <c:yVal>
            <c:numRef>
              <c:f>'21.7 75'!$H$56:$H$57</c:f>
              <c:numCache>
                <c:formatCode>General</c:formatCode>
                <c:ptCount val="2"/>
                <c:pt idx="0">
                  <c:v>6.51</c:v>
                </c:pt>
                <c:pt idx="1">
                  <c:v>6.51</c:v>
                </c:pt>
              </c:numCache>
            </c:numRef>
          </c:yVal>
          <c:smooth val="0"/>
        </c:ser>
        <c:ser>
          <c:idx val="6"/>
          <c:order val="5"/>
          <c:spPr>
            <a:ln>
              <a:solidFill>
                <a:srgbClr val="FFC000"/>
              </a:solidFill>
              <a:prstDash val="sysDash"/>
            </a:ln>
          </c:spPr>
          <c:marker>
            <c:symbol val="none"/>
          </c:marker>
          <c:xVal>
            <c:numRef>
              <c:f>'21.7 75'!$I$52:$I$53</c:f>
              <c:numCache>
                <c:formatCode>General</c:formatCode>
                <c:ptCount val="2"/>
                <c:pt idx="0">
                  <c:v>0</c:v>
                </c:pt>
                <c:pt idx="1">
                  <c:v>200</c:v>
                </c:pt>
              </c:numCache>
            </c:numRef>
          </c:xVal>
          <c:yVal>
            <c:numRef>
              <c:f>'21.7 75'!$H$62:$H$63</c:f>
              <c:numCache>
                <c:formatCode>General</c:formatCode>
                <c:ptCount val="2"/>
                <c:pt idx="0">
                  <c:v>4.34</c:v>
                </c:pt>
                <c:pt idx="1">
                  <c:v>4.34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265408"/>
        <c:axId val="46265984"/>
      </c:scatterChart>
      <c:valAx>
        <c:axId val="46265408"/>
        <c:scaling>
          <c:orientation val="minMax"/>
          <c:max val="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100" b="1"/>
                  <a:t>Длина дефекта, мм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265984"/>
        <c:crosses val="autoZero"/>
        <c:crossBetween val="midCat"/>
      </c:valAx>
      <c:valAx>
        <c:axId val="46265984"/>
        <c:scaling>
          <c:orientation val="minMax"/>
          <c:max val="1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ru-RU" sz="1100" b="1"/>
                  <a:t>Высота</a:t>
                </a:r>
                <a:r>
                  <a:rPr lang="ru-RU" sz="1100" b="1" baseline="0"/>
                  <a:t> дефекта, мм</a:t>
                </a:r>
                <a:endParaRPr lang="ru-RU" sz="1100" b="1"/>
              </a:p>
            </c:rich>
          </c:tx>
          <c:layout>
            <c:manualLayout>
              <c:xMode val="edge"/>
              <c:yMode val="edge"/>
              <c:x val="8.3463745435576418E-3"/>
              <c:y val="0.282911302753822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265408"/>
        <c:crosses val="autoZero"/>
        <c:crossBetween val="midCat"/>
      </c:valAx>
      <c:spPr>
        <a:noFill/>
        <a:ln w="12700">
          <a:solidFill>
            <a:schemeClr val="bg1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975866662247499E-2"/>
          <c:y val="6.6137737004322211E-2"/>
          <c:w val="0.86093138440527028"/>
          <c:h val="0.81052110092818874"/>
        </c:manualLayout>
      </c:layout>
      <c:scatterChart>
        <c:scatterStyle val="lineMarker"/>
        <c:varyColors val="0"/>
        <c:ser>
          <c:idx val="0"/>
          <c:order val="0"/>
          <c:spPr>
            <a:ln w="3175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'21.7 75'!$E$2:$E$15</c:f>
              <c:numCache>
                <c:formatCode>General</c:formatCode>
                <c:ptCount val="14"/>
                <c:pt idx="0">
                  <c:v>168.7</c:v>
                </c:pt>
                <c:pt idx="1">
                  <c:v>84.9</c:v>
                </c:pt>
                <c:pt idx="2">
                  <c:v>45.1</c:v>
                </c:pt>
                <c:pt idx="3">
                  <c:v>29.3</c:v>
                </c:pt>
                <c:pt idx="4">
                  <c:v>22.5</c:v>
                </c:pt>
                <c:pt idx="5">
                  <c:v>18.7</c:v>
                </c:pt>
                <c:pt idx="6">
                  <c:v>15.9</c:v>
                </c:pt>
                <c:pt idx="7">
                  <c:v>14.1</c:v>
                </c:pt>
                <c:pt idx="8">
                  <c:v>13.3</c:v>
                </c:pt>
                <c:pt idx="9">
                  <c:v>12.5</c:v>
                </c:pt>
                <c:pt idx="10">
                  <c:v>11.9</c:v>
                </c:pt>
                <c:pt idx="11">
                  <c:v>11.5</c:v>
                </c:pt>
                <c:pt idx="12">
                  <c:v>11.1</c:v>
                </c:pt>
                <c:pt idx="13">
                  <c:v>10.3</c:v>
                </c:pt>
              </c:numCache>
            </c:numRef>
          </c:xVal>
          <c:yVal>
            <c:numRef>
              <c:f>'21.7 75'!$D$2:$D$15</c:f>
              <c:numCache>
                <c:formatCode>General</c:formatCode>
                <c:ptCount val="14"/>
                <c:pt idx="0">
                  <c:v>3.7</c:v>
                </c:pt>
                <c:pt idx="1">
                  <c:v>3.9</c:v>
                </c:pt>
                <c:pt idx="2">
                  <c:v>4.0999999999999996</c:v>
                </c:pt>
                <c:pt idx="3">
                  <c:v>4.3</c:v>
                </c:pt>
                <c:pt idx="4">
                  <c:v>4.5</c:v>
                </c:pt>
                <c:pt idx="5">
                  <c:v>4.7</c:v>
                </c:pt>
                <c:pt idx="6">
                  <c:v>4.9000000000000004</c:v>
                </c:pt>
                <c:pt idx="7">
                  <c:v>5.0999999999999996</c:v>
                </c:pt>
                <c:pt idx="8">
                  <c:v>5.3</c:v>
                </c:pt>
                <c:pt idx="9">
                  <c:v>5.5</c:v>
                </c:pt>
                <c:pt idx="10">
                  <c:v>5.7</c:v>
                </c:pt>
                <c:pt idx="11">
                  <c:v>5.9</c:v>
                </c:pt>
                <c:pt idx="12">
                  <c:v>6.1</c:v>
                </c:pt>
                <c:pt idx="13">
                  <c:v>6.3</c:v>
                </c:pt>
              </c:numCache>
            </c:numRef>
          </c:yVal>
          <c:smooth val="0"/>
        </c:ser>
        <c:ser>
          <c:idx val="3"/>
          <c:order val="1"/>
          <c:spPr>
            <a:ln w="3175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'21.7 75'!$H$2:$H$21</c:f>
              <c:numCache>
                <c:formatCode>General</c:formatCode>
                <c:ptCount val="20"/>
                <c:pt idx="0">
                  <c:v>250</c:v>
                </c:pt>
                <c:pt idx="1">
                  <c:v>68.7</c:v>
                </c:pt>
                <c:pt idx="2">
                  <c:v>22.9</c:v>
                </c:pt>
                <c:pt idx="3">
                  <c:v>14.1</c:v>
                </c:pt>
                <c:pt idx="4">
                  <c:v>11.3</c:v>
                </c:pt>
                <c:pt idx="5">
                  <c:v>9.5</c:v>
                </c:pt>
                <c:pt idx="6">
                  <c:v>7.9</c:v>
                </c:pt>
                <c:pt idx="7">
                  <c:v>7.5</c:v>
                </c:pt>
                <c:pt idx="8">
                  <c:v>7.1</c:v>
                </c:pt>
                <c:pt idx="9">
                  <c:v>6.7</c:v>
                </c:pt>
                <c:pt idx="10">
                  <c:v>6.7</c:v>
                </c:pt>
                <c:pt idx="11">
                  <c:v>6.7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6.5</c:v>
                </c:pt>
                <c:pt idx="16">
                  <c:v>6.3</c:v>
                </c:pt>
                <c:pt idx="17">
                  <c:v>6.3</c:v>
                </c:pt>
                <c:pt idx="18">
                  <c:v>6.3</c:v>
                </c:pt>
                <c:pt idx="19">
                  <c:v>6.3</c:v>
                </c:pt>
              </c:numCache>
            </c:numRef>
          </c:xVal>
          <c:yVal>
            <c:numRef>
              <c:f>'21.7 75'!$I$2:$I$21</c:f>
              <c:numCache>
                <c:formatCode>General</c:formatCode>
                <c:ptCount val="20"/>
                <c:pt idx="0">
                  <c:v>1.5</c:v>
                </c:pt>
                <c:pt idx="1">
                  <c:v>1.7000000000000002</c:v>
                </c:pt>
                <c:pt idx="2">
                  <c:v>1.9</c:v>
                </c:pt>
                <c:pt idx="3">
                  <c:v>2.1</c:v>
                </c:pt>
                <c:pt idx="4">
                  <c:v>2.2999999999999998</c:v>
                </c:pt>
                <c:pt idx="5">
                  <c:v>2.5</c:v>
                </c:pt>
                <c:pt idx="6">
                  <c:v>2.7</c:v>
                </c:pt>
                <c:pt idx="7">
                  <c:v>2.9</c:v>
                </c:pt>
                <c:pt idx="8">
                  <c:v>3.0999999999999996</c:v>
                </c:pt>
                <c:pt idx="9">
                  <c:v>3.3</c:v>
                </c:pt>
                <c:pt idx="10">
                  <c:v>3.5</c:v>
                </c:pt>
                <c:pt idx="11">
                  <c:v>3.7</c:v>
                </c:pt>
                <c:pt idx="12">
                  <c:v>3.9000000000000004</c:v>
                </c:pt>
                <c:pt idx="13">
                  <c:v>4.0999999999999996</c:v>
                </c:pt>
                <c:pt idx="14">
                  <c:v>4.3</c:v>
                </c:pt>
                <c:pt idx="15">
                  <c:v>4.5</c:v>
                </c:pt>
                <c:pt idx="16">
                  <c:v>4.7</c:v>
                </c:pt>
                <c:pt idx="17">
                  <c:v>4.9000000000000004</c:v>
                </c:pt>
                <c:pt idx="18">
                  <c:v>5.0999999999999996</c:v>
                </c:pt>
                <c:pt idx="19">
                  <c:v>5.3</c:v>
                </c:pt>
              </c:numCache>
            </c:numRef>
          </c:yVal>
          <c:smooth val="0"/>
        </c:ser>
        <c:ser>
          <c:idx val="1"/>
          <c:order val="2"/>
          <c:spPr>
            <a:ln w="31750">
              <a:solidFill>
                <a:schemeClr val="accent2"/>
              </a:solidFill>
              <a:prstDash val="sysDash"/>
            </a:ln>
          </c:spPr>
          <c:marker>
            <c:symbol val="none"/>
          </c:marker>
          <c:xVal>
            <c:numRef>
              <c:f>'21.7 75'!$I$30:$I$31</c:f>
              <c:numCache>
                <c:formatCode>General</c:formatCode>
                <c:ptCount val="2"/>
                <c:pt idx="0">
                  <c:v>0</c:v>
                </c:pt>
                <c:pt idx="1">
                  <c:v>200</c:v>
                </c:pt>
              </c:numCache>
            </c:numRef>
          </c:xVal>
          <c:yVal>
            <c:numRef>
              <c:f>'21.7 75'!$H$31:$H$32</c:f>
              <c:numCache>
                <c:formatCode>General</c:formatCode>
                <c:ptCount val="2"/>
                <c:pt idx="0">
                  <c:v>4.34</c:v>
                </c:pt>
                <c:pt idx="1">
                  <c:v>4.34</c:v>
                </c:pt>
              </c:numCache>
            </c:numRef>
          </c:yVal>
          <c:smooth val="0"/>
        </c:ser>
        <c:ser>
          <c:idx val="2"/>
          <c:order val="3"/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'21.7 75'!$I$30:$I$31</c:f>
              <c:numCache>
                <c:formatCode>General</c:formatCode>
                <c:ptCount val="2"/>
                <c:pt idx="0">
                  <c:v>0</c:v>
                </c:pt>
                <c:pt idx="1">
                  <c:v>200</c:v>
                </c:pt>
              </c:numCache>
            </c:numRef>
          </c:xVal>
          <c:yVal>
            <c:numRef>
              <c:f>'21.7 75'!$H$34:$H$35</c:f>
              <c:numCache>
                <c:formatCode>General</c:formatCode>
                <c:ptCount val="2"/>
                <c:pt idx="0">
                  <c:v>7.5949999999999989</c:v>
                </c:pt>
                <c:pt idx="1">
                  <c:v>7.5949999999999989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263680"/>
        <c:axId val="131242752"/>
      </c:scatterChart>
      <c:valAx>
        <c:axId val="46263680"/>
        <c:scaling>
          <c:orientation val="minMax"/>
          <c:max val="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800"/>
                </a:pPr>
                <a:r>
                  <a:rPr lang="ru-RU" sz="800" b="1"/>
                  <a:t>Длина дефекта, мм</a:t>
                </a:r>
              </a:p>
            </c:rich>
          </c:tx>
          <c:layout>
            <c:manualLayout>
              <c:xMode val="edge"/>
              <c:yMode val="edge"/>
              <c:x val="0.4079702947929631"/>
              <c:y val="0.927023953086945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1242752"/>
        <c:crosses val="autoZero"/>
        <c:crossBetween val="midCat"/>
      </c:valAx>
      <c:valAx>
        <c:axId val="131242752"/>
        <c:scaling>
          <c:orientation val="minMax"/>
          <c:max val="1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ru-RU" sz="800" b="1"/>
                  <a:t>Высота</a:t>
                </a:r>
                <a:r>
                  <a:rPr lang="ru-RU" sz="800" b="1" baseline="0"/>
                  <a:t> дефекта, мм</a:t>
                </a:r>
                <a:endParaRPr lang="ru-RU" sz="800" b="1"/>
              </a:p>
            </c:rich>
          </c:tx>
          <c:layout>
            <c:manualLayout>
              <c:xMode val="edge"/>
              <c:yMode val="edge"/>
              <c:x val="8.3463745435576418E-3"/>
              <c:y val="0.282911302753822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263680"/>
        <c:crosses val="autoZero"/>
        <c:crossBetween val="midCat"/>
        <c:majorUnit val="1"/>
      </c:valAx>
      <c:spPr>
        <a:noFill/>
        <a:ln w="12700">
          <a:solidFill>
            <a:schemeClr val="bg1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0.41055</cdr:x>
      <cdr:y>0.03425</cdr:y>
    </cdr:from>
    <cdr:to>
      <cdr:x>0.8175</cdr:x>
      <cdr:y>0.13333</cdr:y>
    </cdr:to>
    <cdr:sp macro="" textlink="">
      <cdr:nvSpPr>
        <cdr:cNvPr id="2" name="TextBox 13"/>
        <cdr:cNvSpPr txBox="1"/>
      </cdr:nvSpPr>
      <cdr:spPr>
        <a:xfrm xmlns:a="http://schemas.openxmlformats.org/drawingml/2006/main">
          <a:off x="2006077" y="90436"/>
          <a:ext cx="1988484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tx1"/>
              </a:solidFill>
              <a:latin typeface="Arial Narrow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tx1"/>
              </a:solidFill>
              <a:latin typeface="Arial Narrow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tx1"/>
              </a:solidFill>
              <a:latin typeface="Arial Narrow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tx1"/>
              </a:solidFill>
              <a:latin typeface="Arial Narrow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tx1"/>
              </a:solidFill>
              <a:latin typeface="Arial Narrow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1700" kern="1200">
              <a:solidFill>
                <a:schemeClr val="tx1"/>
              </a:solidFill>
              <a:latin typeface="Arial Narrow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1700" kern="1200">
              <a:solidFill>
                <a:schemeClr val="tx1"/>
              </a:solidFill>
              <a:latin typeface="Arial Narrow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1700" kern="1200">
              <a:solidFill>
                <a:schemeClr val="tx1"/>
              </a:solidFill>
              <a:latin typeface="Arial Narrow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1700" kern="1200">
              <a:solidFill>
                <a:schemeClr val="tx1"/>
              </a:solidFill>
              <a:latin typeface="Arial Narrow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just"/>
          <a:r>
            <a:rPr lang="ru-RU" sz="1100" b="1" dirty="0" smtClean="0"/>
            <a:t>Подрез, поперечная трещина</a:t>
          </a:r>
          <a:endParaRPr lang="en-US" sz="1100" b="1" dirty="0" smtClean="0"/>
        </a:p>
      </cdr:txBody>
    </cdr:sp>
  </cdr:relSizeAnchor>
  <cdr:relSizeAnchor xmlns:cdr="http://schemas.openxmlformats.org/drawingml/2006/chartDrawing">
    <cdr:from>
      <cdr:x>0.44701</cdr:x>
      <cdr:y>0.31731</cdr:y>
    </cdr:from>
    <cdr:to>
      <cdr:x>1</cdr:x>
      <cdr:y>0.41639</cdr:y>
    </cdr:to>
    <cdr:sp macro="" textlink="">
      <cdr:nvSpPr>
        <cdr:cNvPr id="4" name="TextBox 13"/>
        <cdr:cNvSpPr txBox="1"/>
      </cdr:nvSpPr>
      <cdr:spPr>
        <a:xfrm xmlns:a="http://schemas.openxmlformats.org/drawingml/2006/main">
          <a:off x="2184236" y="837832"/>
          <a:ext cx="2702089" cy="2616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/>
          <a:r>
            <a:rPr lang="ru-RU" sz="1100" b="1" dirty="0" err="1" smtClean="0"/>
            <a:t>Утяжина</a:t>
          </a:r>
          <a:r>
            <a:rPr lang="ru-RU" sz="1100" b="1" dirty="0" smtClean="0"/>
            <a:t>, </a:t>
          </a:r>
          <a:r>
            <a:rPr lang="ru-RU" sz="1100" b="1" dirty="0" err="1" smtClean="0"/>
            <a:t>непровар</a:t>
          </a:r>
          <a:r>
            <a:rPr lang="ru-RU" sz="1100" b="1" dirty="0" smtClean="0"/>
            <a:t>, провис корня шва</a:t>
          </a:r>
          <a:endParaRPr lang="en-US" sz="1100" b="1" dirty="0" smtClean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0.23005</cdr:x>
      <cdr:y>0.03378</cdr:y>
    </cdr:from>
    <cdr:to>
      <cdr:x>0.28795</cdr:x>
      <cdr:y>0.33559</cdr:y>
    </cdr:to>
    <cdr:sp macro="" textlink="">
      <cdr:nvSpPr>
        <cdr:cNvPr id="2" name="Стрелка вверх 1"/>
        <cdr:cNvSpPr/>
      </cdr:nvSpPr>
      <cdr:spPr>
        <a:xfrm xmlns:a="http://schemas.openxmlformats.org/drawingml/2006/main">
          <a:off x="1400175" y="142875"/>
          <a:ext cx="352425" cy="1276349"/>
        </a:xfrm>
        <a:prstGeom xmlns:a="http://schemas.openxmlformats.org/drawingml/2006/main" prst="upArrow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0.78921</cdr:x>
      <cdr:y>0.50595</cdr:y>
    </cdr:from>
    <cdr:to>
      <cdr:x>0.84816</cdr:x>
      <cdr:y>0.68613</cdr:y>
    </cdr:to>
    <cdr:sp macro="" textlink="">
      <cdr:nvSpPr>
        <cdr:cNvPr id="4" name="Стрелка вверх 3"/>
        <cdr:cNvSpPr/>
      </cdr:nvSpPr>
      <cdr:spPr>
        <a:xfrm xmlns:a="http://schemas.openxmlformats.org/drawingml/2006/main">
          <a:off x="4135048" y="1532528"/>
          <a:ext cx="308868" cy="545771"/>
        </a:xfrm>
        <a:prstGeom xmlns:a="http://schemas.openxmlformats.org/drawingml/2006/main" prst="upArrow">
          <a:avLst/>
        </a:prstGeom>
        <a:noFill xmlns:a="http://schemas.openxmlformats.org/drawingml/2006/main"/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302" tIns="45152" rIns="90302" bIns="45152" numCol="1" anchor="t" anchorCtr="0" compatLnSpc="1">
            <a:prstTxWarp prst="textNoShape">
              <a:avLst/>
            </a:prstTxWarp>
          </a:bodyPr>
          <a:lstStyle>
            <a:lvl1pPr defTabSz="90084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0"/>
            <a:ext cx="2945862" cy="4947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302" tIns="45152" rIns="90302" bIns="45152" numCol="1" anchor="t" anchorCtr="0" compatLnSpc="1">
            <a:prstTxWarp prst="textNoShape">
              <a:avLst/>
            </a:prstTxWarp>
          </a:bodyPr>
          <a:lstStyle>
            <a:lvl1pPr algn="r" defTabSz="90084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010"/>
            <a:ext cx="2945862" cy="4947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302" tIns="45152" rIns="90302" bIns="45152" numCol="1" anchor="b" anchorCtr="0" compatLnSpc="1">
            <a:prstTxWarp prst="textNoShape">
              <a:avLst/>
            </a:prstTxWarp>
          </a:bodyPr>
          <a:lstStyle>
            <a:lvl1pPr defTabSz="90084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378010"/>
            <a:ext cx="2945862" cy="4947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302" tIns="45152" rIns="90302" bIns="45152" numCol="1" anchor="b" anchorCtr="0" compatLnSpc="1">
            <a:prstTxWarp prst="textNoShape">
              <a:avLst/>
            </a:prstTxWarp>
          </a:bodyPr>
          <a:lstStyle>
            <a:lvl1pPr algn="r" defTabSz="90084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ECD4D5B-182F-47DF-B221-B71363E83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17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242" tIns="47622" rIns="95242" bIns="47622" numCol="1" anchor="t" anchorCtr="0" compatLnSpc="1">
            <a:prstTxWarp prst="textNoShape">
              <a:avLst/>
            </a:prstTxWarp>
          </a:bodyPr>
          <a:lstStyle>
            <a:lvl1pPr defTabSz="952759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5862" cy="4947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242" tIns="47622" rIns="95242" bIns="47622" numCol="1" anchor="t" anchorCtr="0" compatLnSpc="1">
            <a:prstTxWarp prst="textNoShape">
              <a:avLst/>
            </a:prstTxWarp>
          </a:bodyPr>
          <a:lstStyle>
            <a:lvl1pPr algn="r" defTabSz="952759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4" y="4691303"/>
            <a:ext cx="5435708" cy="44431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242" tIns="47622" rIns="95242" bIns="47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010"/>
            <a:ext cx="2945862" cy="4947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242" tIns="47622" rIns="95242" bIns="47622" numCol="1" anchor="b" anchorCtr="0" compatLnSpc="1">
            <a:prstTxWarp prst="textNoShape">
              <a:avLst/>
            </a:prstTxWarp>
          </a:bodyPr>
          <a:lstStyle>
            <a:lvl1pPr defTabSz="952759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378010"/>
            <a:ext cx="2945862" cy="4947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242" tIns="47622" rIns="95242" bIns="47622" numCol="1" anchor="b" anchorCtr="0" compatLnSpc="1">
            <a:prstTxWarp prst="textNoShape">
              <a:avLst/>
            </a:prstTxWarp>
          </a:bodyPr>
          <a:lstStyle>
            <a:lvl1pPr algn="r" defTabSz="952759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3E34682-3E4D-4CCA-9F87-A45E8AC354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798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7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4569" indent="-274834" defTabSz="9527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99337" indent="-219867" defTabSz="9527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39072" indent="-219867" defTabSz="9527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78807" indent="-219867" defTabSz="9527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18542" indent="-219867" defTabSz="9527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58277" indent="-219867" defTabSz="9527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98012" indent="-219867" defTabSz="9527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37747" indent="-219867" defTabSz="9527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818E7D-1A62-44E7-BFB8-30761954521B}" type="slidenum">
              <a:rPr lang="ru-RU" altLang="ru-RU" sz="1300"/>
              <a:pPr eaLnBrk="1" hangingPunct="1">
                <a:spcBef>
                  <a:spcPct val="0"/>
                </a:spcBef>
              </a:pPr>
              <a:t>1</a:t>
            </a:fld>
            <a:endParaRPr lang="ru-RU" altLang="ru-RU" sz="13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9269E0-0672-451B-A1F0-24D0FE7C9A3F}" type="slidenum">
              <a:rPr lang="ru-RU" altLang="ru-RU" sz="1300" smtClean="0"/>
              <a:pPr eaLnBrk="1" hangingPunct="1">
                <a:spcBef>
                  <a:spcPct val="0"/>
                </a:spcBef>
              </a:pPr>
              <a:t>12</a:t>
            </a:fld>
            <a:endParaRPr lang="ru-RU" altLang="ru-RU" sz="13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9775"/>
            <a:ext cx="4937125" cy="3703638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6" tIns="47615" rIns="95226" bIns="47615"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28" tIns="47764" rIns="95528" bIns="47764"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33" tIns="47618" rIns="95233" bIns="47618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33" tIns="47618" rIns="95233" bIns="47618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33" tIns="47618" rIns="95233" bIns="47618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9775"/>
            <a:ext cx="4937125" cy="3703638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96" tIns="47399" rIns="94796" bIns="47399"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82" tIns="47392" rIns="94782" bIns="47392"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82" tIns="47392" rIns="94782" bIns="47392"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35" tIns="47618" rIns="95235" bIns="47618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82" tIns="47392" rIns="94782" bIns="47392"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82" tIns="47392" rIns="94782" bIns="47392"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35" tIns="47618" rIns="95235" bIns="47618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FFDA3-5A12-44C1-BB40-6355AE92BA9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30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FFDA3-5A12-44C1-BB40-6355AE92BA9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30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FFDA3-5A12-44C1-BB40-6355AE92BA9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30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FFDA3-5A12-44C1-BB40-6355AE92BA9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30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FFDA3-5A12-44C1-BB40-6355AE92BA9E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30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FFDA3-5A12-44C1-BB40-6355AE92BA9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30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FFDA3-5A12-44C1-BB40-6355AE92BA9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30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4F542-0CF8-4D46-9C15-E25CCB08C5CA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425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9775"/>
            <a:ext cx="4937125" cy="3703638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26" tIns="47615" rIns="95226" bIns="47615"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33" tIns="47618" rIns="95233" bIns="47618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33" tIns="47618" rIns="95233" bIns="47618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4498" tIns="47250" rIns="94498" bIns="47250"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80" name="Заметки 2"/>
          <p:cNvSpPr>
            <a:spLocks noGrp="1"/>
          </p:cNvSpPr>
          <p:nvPr>
            <p:ph type="body" idx="1"/>
          </p:nvPr>
        </p:nvSpPr>
        <p:spPr>
          <a:xfrm>
            <a:off x="707114" y="4690823"/>
            <a:ext cx="5584092" cy="4442939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sz="1000" dirty="0" smtClean="0"/>
              <a:t>Разработанная система обеспечивает централизацию принятия решений при формировании производственных программ, единство методологии и инструментария и применение наиболее современных методов анализа надежности и риска.</a:t>
            </a:r>
          </a:p>
          <a:p>
            <a:pPr>
              <a:defRPr/>
            </a:pPr>
            <a:r>
              <a:rPr lang="ru-RU" sz="1000" dirty="0" smtClean="0"/>
              <a:t>     Помимо основных  функций, реализуемых в СППР СУТСЦ ЛЧМГ также выполняет следующую аналитику:</a:t>
            </a:r>
          </a:p>
          <a:p>
            <a:pPr marL="627063" indent="-627063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000" dirty="0" smtClean="0">
                <a:solidFill>
                  <a:srgbClr val="0000CC"/>
                </a:solidFill>
              </a:rPr>
              <a:t>прогноз развития дефектов</a:t>
            </a:r>
          </a:p>
          <a:p>
            <a:pPr marL="627063" indent="-627063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000" dirty="0" smtClean="0">
                <a:solidFill>
                  <a:srgbClr val="0000CC"/>
                </a:solidFill>
              </a:rPr>
              <a:t>анализ состояния отдельных трубных секций, </a:t>
            </a:r>
            <a:r>
              <a:rPr lang="ru-RU" sz="1000" dirty="0" err="1" smtClean="0">
                <a:solidFill>
                  <a:srgbClr val="0000CC"/>
                </a:solidFill>
              </a:rPr>
              <a:t>межкрановых</a:t>
            </a:r>
            <a:r>
              <a:rPr lang="ru-RU" sz="1000" dirty="0" smtClean="0">
                <a:solidFill>
                  <a:srgbClr val="0000CC"/>
                </a:solidFill>
              </a:rPr>
              <a:t> участков, магистральных газопроводов</a:t>
            </a:r>
          </a:p>
          <a:p>
            <a:pPr marL="627063" indent="-627063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000" dirty="0" smtClean="0">
                <a:solidFill>
                  <a:srgbClr val="0000CC"/>
                </a:solidFill>
              </a:rPr>
              <a:t>оценка работоспособности и исправности газопроводов</a:t>
            </a:r>
          </a:p>
          <a:p>
            <a:pPr marL="627063" indent="-627063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000" dirty="0" smtClean="0">
                <a:solidFill>
                  <a:srgbClr val="0000CC"/>
                </a:solidFill>
              </a:rPr>
              <a:t>оценка техногенного риска </a:t>
            </a:r>
          </a:p>
          <a:p>
            <a:pPr marL="627063" indent="-627063">
              <a:lnSpc>
                <a:spcPct val="80000"/>
              </a:lnSpc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000" dirty="0" smtClean="0">
                <a:solidFill>
                  <a:srgbClr val="0000CC"/>
                </a:solidFill>
              </a:rPr>
              <a:t>назначение методов и сроков ремонта.</a:t>
            </a:r>
            <a:endParaRPr lang="ru-RU" sz="1000" dirty="0" smtClean="0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49483" y="9380066"/>
            <a:ext cx="2948194" cy="49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15" tIns="45908" rIns="91815" bIns="45908" anchor="b"/>
          <a:lstStyle>
            <a:lvl1pPr defTabSz="917575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17575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17575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17575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17575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1" hangingPunct="1"/>
            <a:fld id="{75A9BBB3-96D5-4D08-90B1-2A951649211B}" type="slidenum">
              <a:rPr lang="ru-RU" altLang="ru-RU" sz="1200"/>
              <a:pPr algn="r" eaLnBrk="1" hangingPunct="1"/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B9201-9D4C-41DA-A4D0-74BE73A60239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19555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7A4BB-3F8C-4FAD-A216-4A350317B412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603437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827272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002938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071272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865901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686820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216686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081610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995860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680181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3974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ECE19-C10C-4DE4-AF73-C41DE5054C8B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199845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4054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5E029-2D2E-4EF5-977C-E7F15BC47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6749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09320-AC28-4D47-BCB1-A99D4672F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68683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F5D7F-A0F0-4FE7-B360-0E1F3F5EE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80894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989B5-4313-4A3C-9474-20A067477F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7934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EFD80-973A-45CC-B23E-CB7E8D76E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99143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75A0-5FC4-4694-B98E-EA36B32CF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44308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6C688-C62F-4F35-B699-4E4E8D8FF6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11457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49879-BBFF-4AEE-B924-FD65622363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3732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130D-B932-4B00-A0D1-F79A0DD1E8A2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1154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CD0AD-6BF2-4F02-98D8-E4878C421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91350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5424A-6535-4804-9218-2544088A6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60110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C815F-6E7F-4679-BDD0-3E90D4ED8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30081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48094-A1DD-4229-B2F0-15A64FAE5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257770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E2A56-1943-4BB2-BB69-88393F877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85408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41E9D-B967-424A-A604-823661273F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32648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AEE74-6597-48CF-8B35-7664D029D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24854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CC93B-9F19-4D3A-B7FF-6AB72A0040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62397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AC54F-AD96-46AC-BB5F-6CD26A8AA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35459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3B714-09C4-4C44-93BF-7B7D8F6B4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23273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6EB8A-3266-4906-A707-F99CD5C87401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73059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1F00A-181D-4A95-9CB4-049B0633CB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0191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B4A97-FE8C-4170-A2B9-85071695F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75647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624C4-13EE-4E74-B9FD-7E6FA5211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96511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87B-2ED0-4B84-96C6-0CD7AFBCF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32664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51D8D-0ADA-4F87-817B-4B5275A0C9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4734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459E8-BB73-4F17-9D19-73EF1AAB77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03980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90189-004F-4E96-ADE5-B38BCDA1E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59997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625CC-4158-41EF-A6B3-A726FF98C0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34778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E5198-9FC1-45CC-8722-982708EB3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0631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2011-EDF7-4EA3-A4DE-A274D7DD0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6896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61F4D-BF71-4C35-AAF6-ABA8668CCA54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91170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7C38D-9E74-44CE-A14F-230E1A862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56201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FE2C8-4918-4011-84C8-6310A6D1F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09753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36F9F-A682-47C9-9185-9AAD699A5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79250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277A3-A732-4BAC-A2B1-E6B639572B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429207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15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15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E9DD4-017C-441A-8EAB-7EA7179E4D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81428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8B968-A047-4F35-B1E5-54B09FDFD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84478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7D6B-4541-4E79-AC98-3714458C9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10937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E045-1D2A-4F28-BE51-67027A686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670793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4575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AC906-C7D3-41A1-8FE7-321380668D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95273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67645-88BE-492D-ADC0-A4C93E9B4B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69255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20234-E9BF-459D-A37E-06A6AF9376FD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908602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93E1B-F47D-48F2-AA8F-3957481AC7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89511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0E236-DF43-4D17-8043-D3C562DBFC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3906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1A3D1-164A-491B-BE84-D407327D4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6471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A1D47-FEA2-4DCA-81AF-8EF2606157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403898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A0D39-1201-409B-8653-9383888A1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4064372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08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08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C95F8-ECEB-4ACA-AD92-A8C7E7C74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45058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C63A5-2405-4D50-B92E-99FF48D36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48345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D5FA-114E-4FF7-A10A-6940E9520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65067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89579-CB4A-4933-9B7A-6C30AB9E58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501503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100138"/>
            <a:ext cx="1452563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04963" y="1100138"/>
            <a:ext cx="1454150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FE297-C727-4262-98CA-7ADFA7242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7947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5E769-9C18-4890-A3B4-15641955B969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558798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882C3-B1F2-424F-A05A-F9BFAC8C4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93207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960B7-8AB6-4264-9592-A7E2DEA39A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87332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C82C-FE66-400C-BAB3-09DC41C3E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462649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E2B40-4982-4CF5-A295-121BF270A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66975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23139-7514-4C3E-A29A-6BDD50B5F7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113647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B2E76-5E42-4F3C-916C-593228F45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036216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6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6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46614-3F7D-4DBE-BC3D-D116D8A7F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56686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9688087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835447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9750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D551A-C0CA-492B-82E0-2ACAA80630D0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75164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741230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852572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6183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635776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590400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969884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7884208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336060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5958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2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198F3-F55B-4210-8485-B60119D5B2FC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504805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48285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892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576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06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3957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09308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48173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0895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6190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13F0A-9B81-48AB-A668-7AFA0ED15A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6952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8B1F6-E4F5-4089-BCF8-312A28FC0204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845806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5F11-E2A6-416F-8E37-189BE6783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18415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AE5BB-CB21-438B-AC13-29EB6C4B2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046057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57836-53E1-4E57-AE0B-8D0731007E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135416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B7794-01C2-44AB-B3D8-F31AC36E92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9504489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17B1B-E862-4BEC-A993-E2E50D9DC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65014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DA5C4-37C4-45B2-BF4F-64AD01A4C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1787322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0B0D6-47E8-4C0E-88BB-7726B71356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8965184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D2D31-983C-49A6-BD92-6002A5871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891786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2630B-F2DA-49F5-B7F9-81B859CBB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736328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9E4B1-E577-4CB5-B6D5-592B9DE6F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6428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E30CA97-CDE3-47C4-BDD7-64E84E5C51A3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103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3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36" name="Picture 17" descr="лог_бел_ру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350"/>
            <a:ext cx="155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grpSp>
        <p:nvGrpSpPr>
          <p:cNvPr id="10243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253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254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255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0244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45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46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24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10249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0250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251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252" name="Picture 19" descr="лог_бел_ру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350"/>
            <a:ext cx="155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051" name="Rectangle 20"/>
          <p:cNvSpPr>
            <a:spLocks noChangeArrowheads="1"/>
          </p:cNvSpPr>
          <p:nvPr userDrawn="1"/>
        </p:nvSpPr>
        <p:spPr bwMode="auto">
          <a:xfrm>
            <a:off x="1939925" y="2606675"/>
            <a:ext cx="7204075" cy="3713163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grpSp>
        <p:nvGrpSpPr>
          <p:cNvPr id="2052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062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2063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2064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2053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2054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2055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16E998C-7836-410D-B414-908A08126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059" name="Line 21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60" name="Line 22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2061" name="Picture 24" descr="лог_бел_ру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350"/>
            <a:ext cx="155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3075" name="Rectangle 19"/>
          <p:cNvSpPr>
            <a:spLocks noChangeArrowheads="1"/>
          </p:cNvSpPr>
          <p:nvPr userDrawn="1"/>
        </p:nvSpPr>
        <p:spPr bwMode="auto">
          <a:xfrm>
            <a:off x="0" y="2605088"/>
            <a:ext cx="9144000" cy="371316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grpSp>
        <p:nvGrpSpPr>
          <p:cNvPr id="3076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08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308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308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307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307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307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F100A3D-33FA-4F5F-A8A3-D4677C13E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3083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3084" name="Line 20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85" name="Line 21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3086" name="Picture 24" descr="лог_бел_ру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350"/>
            <a:ext cx="155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 userDrawn="1"/>
        </p:nvSpPr>
        <p:spPr bwMode="auto">
          <a:xfrm>
            <a:off x="0" y="2159000"/>
            <a:ext cx="9144000" cy="4160838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4101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D2EE04C-85DF-4C2C-B631-5863CDD3E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4107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4109" name="Line 2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4110" name="Picture 27" descr="лог_бел_ру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350"/>
            <a:ext cx="155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 userDrawn="1"/>
        </p:nvSpPr>
        <p:spPr bwMode="auto">
          <a:xfrm>
            <a:off x="1935163" y="1077913"/>
            <a:ext cx="7208837" cy="526256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grpSp>
        <p:nvGrpSpPr>
          <p:cNvPr id="5123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5135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5136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5137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5124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5125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5126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82675"/>
            <a:ext cx="193675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</a:t>
            </a:r>
          </a:p>
          <a:p>
            <a:pPr lvl="0"/>
            <a:r>
              <a:rPr lang="ru-RU" alt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C0BBFAA-AB76-4300-A516-AA6B7F1141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5131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5132" name="Line 17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133" name="Line 18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5134" name="Picture 21" descr="лог_бел_ру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350"/>
            <a:ext cx="155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 userDrawn="1"/>
        </p:nvSpPr>
        <p:spPr bwMode="auto">
          <a:xfrm>
            <a:off x="3057525" y="1087438"/>
            <a:ext cx="6086475" cy="525145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grpSp>
        <p:nvGrpSpPr>
          <p:cNvPr id="614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159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6160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6161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6148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6149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6150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61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00138"/>
            <a:ext cx="3059113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</a:t>
            </a:r>
          </a:p>
          <a:p>
            <a:pPr lvl="0"/>
            <a:r>
              <a:rPr lang="ru-RU" alt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DAFC4C-E9DA-4BAD-AAEB-F9D1CF2BE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6155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6156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6157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6158" name="Picture 20" descr="лог_бел_ру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350"/>
            <a:ext cx="155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bg1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7172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7177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7179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7180" name="Picture 19" descr="лог_бел_ру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350"/>
            <a:ext cx="155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8195" name="Rectangle 9"/>
          <p:cNvSpPr>
            <a:spLocks noChangeArrowheads="1"/>
          </p:cNvSpPr>
          <p:nvPr userDrawn="1"/>
        </p:nvSpPr>
        <p:spPr bwMode="auto">
          <a:xfrm>
            <a:off x="0" y="6313488"/>
            <a:ext cx="9144000" cy="544512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8196" name="Rectangle 13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8197" name="Rectangle 14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chemeClr val="bg1"/>
              </a:solidFill>
            </a:endParaRPr>
          </a:p>
        </p:txBody>
      </p:sp>
      <p:sp>
        <p:nvSpPr>
          <p:cNvPr id="8198" name="Line 15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8199" name="Line 33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8200" name="Line 3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8201" name="Picture 39" descr="лог_бел_ру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350"/>
            <a:ext cx="155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9219" name="Rectangle 19"/>
          <p:cNvSpPr>
            <a:spLocks noChangeArrowheads="1"/>
          </p:cNvSpPr>
          <p:nvPr userDrawn="1"/>
        </p:nvSpPr>
        <p:spPr bwMode="auto">
          <a:xfrm>
            <a:off x="0" y="2605088"/>
            <a:ext cx="9144000" cy="371316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grpSp>
        <p:nvGrpSpPr>
          <p:cNvPr id="9220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9231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9232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9233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9221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9222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9223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922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BC1666-3FBA-408C-B5C6-F632035075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9227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9228" name="Line 20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9229" name="Line 21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9230" name="Picture 24" descr="лог_бел_рус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350"/>
            <a:ext cx="1557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12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microsoft.com/office/2007/relationships/hdphoto" Target="../media/hdphoto2.wdp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Word2.docx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4.emf"/><Relationship Id="rId4" Type="http://schemas.openxmlformats.org/officeDocument/2006/relationships/package" Target="../embeddings/_________Microsoft_Word3.doc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package" Target="../embeddings/_________Microsoft_Word4.doc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7.emf"/><Relationship Id="rId4" Type="http://schemas.openxmlformats.org/officeDocument/2006/relationships/package" Target="../embeddings/_________Microsoft_Word5.docx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10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1267" name="Line 11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486090" y="2401367"/>
            <a:ext cx="62734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2200" b="1" dirty="0">
                <a:solidFill>
                  <a:schemeClr val="bg1"/>
                </a:solidFill>
                <a:latin typeface="Arial" charset="0"/>
              </a:rPr>
              <a:t>Анализ обращений дочерних </a:t>
            </a:r>
            <a:r>
              <a:rPr lang="ru-RU" altLang="ru-RU" sz="2200" b="1" dirty="0" smtClean="0">
                <a:solidFill>
                  <a:schemeClr val="bg1"/>
                </a:solidFill>
                <a:latin typeface="Arial" charset="0"/>
              </a:rPr>
              <a:t>обществ</a:t>
            </a:r>
          </a:p>
          <a:p>
            <a:pPr algn="ctr" eaLnBrk="1" hangingPunct="1"/>
            <a:r>
              <a:rPr lang="ru-RU" altLang="ru-RU" sz="2200" b="1" dirty="0" smtClean="0">
                <a:solidFill>
                  <a:schemeClr val="bg1"/>
                </a:solidFill>
                <a:latin typeface="Arial" charset="0"/>
              </a:rPr>
              <a:t>по вопросам  </a:t>
            </a:r>
            <a:r>
              <a:rPr lang="ru-RU" altLang="ru-RU" sz="2200" b="1" dirty="0">
                <a:solidFill>
                  <a:schemeClr val="bg1"/>
                </a:solidFill>
                <a:latin typeface="Arial" charset="0"/>
              </a:rPr>
              <a:t>эксплуатации </a:t>
            </a:r>
            <a:r>
              <a:rPr lang="ru-RU" altLang="ru-RU" sz="2200" b="1" dirty="0" smtClean="0">
                <a:solidFill>
                  <a:schemeClr val="bg1"/>
                </a:solidFill>
                <a:latin typeface="Arial" charset="0"/>
              </a:rPr>
              <a:t>линейной части </a:t>
            </a:r>
          </a:p>
          <a:p>
            <a:pPr algn="ctr" eaLnBrk="1" hangingPunct="1"/>
            <a:r>
              <a:rPr lang="ru-RU" altLang="ru-RU" sz="2200" b="1" dirty="0" smtClean="0">
                <a:solidFill>
                  <a:schemeClr val="bg1"/>
                </a:solidFill>
                <a:latin typeface="Arial" charset="0"/>
              </a:rPr>
              <a:t>магистральных </a:t>
            </a:r>
            <a:r>
              <a:rPr lang="ru-RU" altLang="ru-RU" sz="2200" b="1" dirty="0">
                <a:solidFill>
                  <a:schemeClr val="bg1"/>
                </a:solidFill>
                <a:latin typeface="Arial" charset="0"/>
              </a:rPr>
              <a:t>газопроводов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3442763" y="5371436"/>
            <a:ext cx="521493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bg1"/>
                </a:solidFill>
                <a:latin typeface="Arial" charset="0"/>
              </a:rPr>
              <a:t>В.М. </a:t>
            </a:r>
            <a:r>
              <a:rPr lang="ru-RU" altLang="ru-RU" sz="1600" b="1" dirty="0" err="1">
                <a:solidFill>
                  <a:schemeClr val="bg1"/>
                </a:solidFill>
                <a:latin typeface="Arial" charset="0"/>
              </a:rPr>
              <a:t>Силкин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, </a:t>
            </a:r>
          </a:p>
          <a:p>
            <a:pPr eaLnBrk="1" hangingPunct="1"/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директор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charset="0"/>
              </a:rPr>
              <a:t>Корпоративного научно-технического центра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</a:rPr>
              <a:t>управления техническим состоянием и целостностью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charset="0"/>
              </a:rPr>
              <a:t>ГТС</a:t>
            </a:r>
            <a:endParaRPr lang="ru-RU" altLang="ru-RU" sz="14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2171700" y="184298"/>
            <a:ext cx="6705600" cy="673545"/>
          </a:xfrm>
        </p:spPr>
        <p:txBody>
          <a:bodyPr/>
          <a:lstStyle/>
          <a:p>
            <a:r>
              <a:rPr lang="ru-RU" sz="1800" b="1" dirty="0" smtClean="0"/>
              <a:t>Расчетно-аналитические </a:t>
            </a:r>
            <a:r>
              <a:rPr lang="ru-RU" sz="1800" b="1" dirty="0" smtClean="0"/>
              <a:t>модели и методы оценки прочности  сварных соединений</a:t>
            </a:r>
            <a:endParaRPr lang="ru-RU" sz="1800" b="1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88" y="6362700"/>
            <a:ext cx="1487487" cy="476250"/>
          </a:xfrm>
        </p:spPr>
        <p:txBody>
          <a:bodyPr/>
          <a:lstStyle/>
          <a:p>
            <a:pPr>
              <a:defRPr/>
            </a:pPr>
            <a:fld id="{BBB4FDCC-67D0-4EF9-A462-59D6721F00A6}" type="slidenum">
              <a:rPr lang="en-US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19" name="Rectangle 296"/>
          <p:cNvSpPr>
            <a:spLocks noChangeArrowheads="1"/>
          </p:cNvSpPr>
          <p:nvPr/>
        </p:nvSpPr>
        <p:spPr bwMode="auto">
          <a:xfrm>
            <a:off x="6324600" y="1655409"/>
            <a:ext cx="2714625" cy="465931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294"/>
          <p:cNvSpPr>
            <a:spLocks noChangeArrowheads="1"/>
          </p:cNvSpPr>
          <p:nvPr/>
        </p:nvSpPr>
        <p:spPr bwMode="auto">
          <a:xfrm>
            <a:off x="111125" y="3842984"/>
            <a:ext cx="6116638" cy="24796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1" name="Rectangle 289"/>
          <p:cNvSpPr>
            <a:spLocks noChangeArrowheads="1"/>
          </p:cNvSpPr>
          <p:nvPr/>
        </p:nvSpPr>
        <p:spPr bwMode="auto">
          <a:xfrm>
            <a:off x="50800" y="1407737"/>
            <a:ext cx="6188075" cy="23764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  <p:graphicFrame>
        <p:nvGraphicFramePr>
          <p:cNvPr id="22" name="Group 2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112031"/>
              </p:ext>
            </p:extLst>
          </p:nvPr>
        </p:nvGraphicFramePr>
        <p:xfrm>
          <a:off x="155575" y="1539499"/>
          <a:ext cx="5980113" cy="2133600"/>
        </p:xfrm>
        <a:graphic>
          <a:graphicData uri="http://schemas.openxmlformats.org/drawingml/2006/table">
            <a:tbl>
              <a:tblPr/>
              <a:tblGrid>
                <a:gridCol w="1493838"/>
                <a:gridCol w="4486275"/>
              </a:tblGrid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оценки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расчетного критерия и метода расчета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Первый уровень</a:t>
                      </a: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Независимые критерии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трещиностойкости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 пластичности</a:t>
                      </a: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Второй уровень</a:t>
                      </a: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Взаимозависимые критерии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трещиностойкости и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пластичности на основе универсальной диаграммы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целостность-разрушение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Times New Roman" pitchFamily="18" charset="0"/>
                        </a:rPr>
                        <a:t>»</a:t>
                      </a: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Третий уровень</a:t>
                      </a:r>
                      <a:endParaRPr kumimoji="0" 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Взаимозависимые критерии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трещиностойкости и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пластичности на основе диаграммы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целостность-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разрушение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построенной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учетом фактической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диаграммы деформирования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" name="Picture 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28747"/>
            <a:ext cx="2822575" cy="1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209697"/>
            <a:ext cx="27463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231922"/>
            <a:ext cx="26765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291"/>
          <p:cNvSpPr txBox="1">
            <a:spLocks noChangeArrowheads="1"/>
          </p:cNvSpPr>
          <p:nvPr/>
        </p:nvSpPr>
        <p:spPr bwMode="auto">
          <a:xfrm>
            <a:off x="836613" y="3879497"/>
            <a:ext cx="2166937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b="1"/>
              <a:t>Первый уровень оценки</a:t>
            </a:r>
          </a:p>
        </p:txBody>
      </p:sp>
      <p:sp>
        <p:nvSpPr>
          <p:cNvPr id="27" name="Text Box 292"/>
          <p:cNvSpPr txBox="1">
            <a:spLocks noChangeArrowheads="1"/>
          </p:cNvSpPr>
          <p:nvPr/>
        </p:nvSpPr>
        <p:spPr bwMode="auto">
          <a:xfrm>
            <a:off x="3852863" y="3842984"/>
            <a:ext cx="2103437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b="1"/>
              <a:t>Второй уровень оценки</a:t>
            </a:r>
          </a:p>
        </p:txBody>
      </p:sp>
      <p:sp>
        <p:nvSpPr>
          <p:cNvPr id="28" name="Text Box 293"/>
          <p:cNvSpPr txBox="1">
            <a:spLocks noChangeArrowheads="1"/>
          </p:cNvSpPr>
          <p:nvPr/>
        </p:nvSpPr>
        <p:spPr bwMode="auto">
          <a:xfrm>
            <a:off x="6699250" y="1709384"/>
            <a:ext cx="207645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b="1"/>
              <a:t>Третий уровень оценки</a:t>
            </a:r>
          </a:p>
        </p:txBody>
      </p:sp>
      <p:pic>
        <p:nvPicPr>
          <p:cNvPr id="29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5669" b="5669"/>
          <a:stretch>
            <a:fillRect/>
          </a:stretch>
        </p:blipFill>
        <p:spPr bwMode="auto">
          <a:xfrm>
            <a:off x="6638925" y="2120547"/>
            <a:ext cx="2116138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8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07" name="Rectangle 547"/>
          <p:cNvSpPr>
            <a:spLocks noChangeArrowheads="1"/>
          </p:cNvSpPr>
          <p:nvPr/>
        </p:nvSpPr>
        <p:spPr bwMode="auto">
          <a:xfrm>
            <a:off x="541338" y="1455738"/>
            <a:ext cx="4622800" cy="4813300"/>
          </a:xfrm>
          <a:prstGeom prst="rect">
            <a:avLst/>
          </a:prstGeom>
          <a:solidFill>
            <a:srgbClr val="EAEAEA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71918" name="Rectangle 558"/>
          <p:cNvSpPr>
            <a:spLocks noChangeArrowheads="1"/>
          </p:cNvSpPr>
          <p:nvPr/>
        </p:nvSpPr>
        <p:spPr bwMode="auto">
          <a:xfrm>
            <a:off x="563563" y="3589338"/>
            <a:ext cx="4556125" cy="71755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71917" name="Rectangle 557"/>
          <p:cNvSpPr>
            <a:spLocks noChangeArrowheads="1"/>
          </p:cNvSpPr>
          <p:nvPr/>
        </p:nvSpPr>
        <p:spPr bwMode="auto">
          <a:xfrm>
            <a:off x="573088" y="2778125"/>
            <a:ext cx="4554537" cy="4270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71362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BFB3C704-0358-4A17-BD74-DECE787D3DB3}" type="slidenum">
              <a:rPr lang="en-US" sz="2000" b="1"/>
              <a:pPr eaLnBrk="1" hangingPunct="1"/>
              <a:t>11</a:t>
            </a:fld>
            <a:endParaRPr lang="ru-RU" sz="2000" b="1"/>
          </a:p>
        </p:txBody>
      </p:sp>
      <p:sp>
        <p:nvSpPr>
          <p:cNvPr id="271364" name="Rectangle 7"/>
          <p:cNvSpPr>
            <a:spLocks noChangeArrowheads="1"/>
          </p:cNvSpPr>
          <p:nvPr/>
        </p:nvSpPr>
        <p:spPr bwMode="auto">
          <a:xfrm>
            <a:off x="2061871" y="304948"/>
            <a:ext cx="7018337" cy="4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Укрупненная </a:t>
            </a:r>
            <a:r>
              <a:rPr lang="ru-RU" sz="1800" b="1" dirty="0">
                <a:solidFill>
                  <a:schemeClr val="bg1"/>
                </a:solidFill>
              </a:rPr>
              <a:t>трехуровневая структура исходных данных для оценки работоспособности сварных соединений с дефектами </a:t>
            </a:r>
          </a:p>
        </p:txBody>
      </p:sp>
      <p:pic>
        <p:nvPicPr>
          <p:cNvPr id="271906" name="Picture 5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1" r="53635" b="4280"/>
          <a:stretch>
            <a:fillRect/>
          </a:stretch>
        </p:blipFill>
        <p:spPr bwMode="auto">
          <a:xfrm>
            <a:off x="563563" y="1909763"/>
            <a:ext cx="46101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909" name="Text Box 549"/>
          <p:cNvSpPr txBox="1">
            <a:spLocks noChangeArrowheads="1"/>
          </p:cNvSpPr>
          <p:nvPr/>
        </p:nvSpPr>
        <p:spPr bwMode="auto">
          <a:xfrm>
            <a:off x="6145213" y="3011488"/>
            <a:ext cx="24812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sz="1200">
                <a:latin typeface="Arial" pitchFamily="34" charset="0"/>
              </a:rPr>
              <a:t>ДД – диаграмма деформирования </a:t>
            </a:r>
          </a:p>
          <a:p>
            <a:pPr algn="ctr"/>
            <a:r>
              <a:rPr lang="ru-RU" sz="1200">
                <a:latin typeface="Arial" pitchFamily="34" charset="0"/>
              </a:rPr>
              <a:t>при растяжении</a:t>
            </a:r>
          </a:p>
        </p:txBody>
      </p:sp>
      <p:sp>
        <p:nvSpPr>
          <p:cNvPr id="271915" name="Rectangle 555"/>
          <p:cNvSpPr>
            <a:spLocks noChangeArrowheads="1"/>
          </p:cNvSpPr>
          <p:nvPr/>
        </p:nvSpPr>
        <p:spPr bwMode="auto">
          <a:xfrm>
            <a:off x="3557588" y="1595438"/>
            <a:ext cx="1427162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/>
              <a:t>1          2           3  </a:t>
            </a:r>
          </a:p>
        </p:txBody>
      </p:sp>
      <p:sp>
        <p:nvSpPr>
          <p:cNvPr id="271916" name="Text Box 556"/>
          <p:cNvSpPr txBox="1">
            <a:spLocks noChangeArrowheads="1"/>
          </p:cNvSpPr>
          <p:nvPr/>
        </p:nvSpPr>
        <p:spPr bwMode="auto">
          <a:xfrm>
            <a:off x="1571625" y="1543050"/>
            <a:ext cx="15621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/>
              <a:t>Исходные данные </a:t>
            </a:r>
          </a:p>
        </p:txBody>
      </p:sp>
      <p:pic>
        <p:nvPicPr>
          <p:cNvPr id="271919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/>
          <a:stretch>
            <a:fillRect/>
          </a:stretch>
        </p:blipFill>
        <p:spPr bwMode="auto">
          <a:xfrm>
            <a:off x="6348413" y="1112838"/>
            <a:ext cx="20447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920" name="Line 560"/>
          <p:cNvSpPr>
            <a:spLocks noChangeShapeType="1"/>
          </p:cNvSpPr>
          <p:nvPr/>
        </p:nvSpPr>
        <p:spPr bwMode="auto">
          <a:xfrm flipH="1">
            <a:off x="4460875" y="2068513"/>
            <a:ext cx="1905000" cy="47783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71921" name="Line 561"/>
          <p:cNvSpPr>
            <a:spLocks noChangeShapeType="1"/>
          </p:cNvSpPr>
          <p:nvPr/>
        </p:nvSpPr>
        <p:spPr bwMode="auto">
          <a:xfrm flipH="1" flipV="1">
            <a:off x="1528763" y="3113088"/>
            <a:ext cx="4733925" cy="7747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71922" name="Oval 562"/>
          <p:cNvSpPr>
            <a:spLocks noChangeArrowheads="1"/>
          </p:cNvSpPr>
          <p:nvPr/>
        </p:nvSpPr>
        <p:spPr bwMode="auto">
          <a:xfrm>
            <a:off x="3998913" y="1535113"/>
            <a:ext cx="401637" cy="384175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71923" name="Text Box 563"/>
          <p:cNvSpPr txBox="1">
            <a:spLocks noChangeArrowheads="1"/>
          </p:cNvSpPr>
          <p:nvPr/>
        </p:nvSpPr>
        <p:spPr bwMode="auto">
          <a:xfrm>
            <a:off x="4408488" y="1092200"/>
            <a:ext cx="1919287" cy="2127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b="1"/>
              <a:t>Основной уровень оценки</a:t>
            </a:r>
          </a:p>
        </p:txBody>
      </p:sp>
      <p:sp>
        <p:nvSpPr>
          <p:cNvPr id="271924" name="Line 564"/>
          <p:cNvSpPr>
            <a:spLocks noChangeShapeType="1"/>
          </p:cNvSpPr>
          <p:nvPr/>
        </p:nvSpPr>
        <p:spPr bwMode="auto">
          <a:xfrm flipH="1">
            <a:off x="4221163" y="1301750"/>
            <a:ext cx="222250" cy="255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271925" name="Рисунок 7" descr="K1C_4-4-1_su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4806950"/>
            <a:ext cx="21002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928" name="Picture 56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3543300"/>
            <a:ext cx="2268538" cy="115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929" name="Line 569"/>
          <p:cNvSpPr>
            <a:spLocks noChangeShapeType="1"/>
          </p:cNvSpPr>
          <p:nvPr/>
        </p:nvSpPr>
        <p:spPr bwMode="auto">
          <a:xfrm flipH="1" flipV="1">
            <a:off x="1416050" y="3709988"/>
            <a:ext cx="4930775" cy="12890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fld id="{C0CEC09E-B4D3-4E01-816B-CF81D65A4967}" type="slidenum">
              <a:rPr lang="en-US" altLang="ru-RU" sz="2000" smtClean="0">
                <a:solidFill>
                  <a:schemeClr val="bg1"/>
                </a:solidFill>
              </a:rPr>
              <a:pPr algn="ctr" eaLnBrk="1" hangingPunct="1">
                <a:buFontTx/>
                <a:buNone/>
              </a:pPr>
              <a:t>12</a:t>
            </a:fld>
            <a:endParaRPr lang="ru-RU" altLang="ru-RU" sz="2000" smtClean="0">
              <a:solidFill>
                <a:schemeClr val="bg1"/>
              </a:solidFill>
            </a:endParaRPr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2187671" y="371167"/>
            <a:ext cx="6715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+mj-lt"/>
              </a:rPr>
              <a:t>Квалификационные </a:t>
            </a:r>
            <a:r>
              <a:rPr lang="ru-RU" altLang="ru-RU" sz="1800" dirty="0">
                <a:solidFill>
                  <a:schemeClr val="bg1"/>
                </a:solidFill>
                <a:latin typeface="+mj-lt"/>
              </a:rPr>
              <a:t>испытания средств неразрушающего контроля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3425" y="1208088"/>
            <a:ext cx="7718425" cy="2120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ru-RU" sz="1600" b="1" dirty="0">
                <a:solidFill>
                  <a:srgbClr val="FF0000"/>
                </a:solidFill>
              </a:rPr>
              <a:t>Характеристики средств НК, подлежащие проверке при квалификационных испытаниях: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3333CC"/>
                </a:solidFill>
              </a:rPr>
              <a:t>Повторяемость настроечных параметров;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3333CC"/>
                </a:solidFill>
              </a:rPr>
              <a:t>Влияние температуры сварного соединения на чувствительность контроля;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3333CC"/>
                </a:solidFill>
              </a:rPr>
              <a:t>Работоспособность сигнализации потери акустического контакта;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3333CC"/>
                </a:solidFill>
              </a:rPr>
              <a:t>Выявляемость и оценка погрешности измерения условных размеров дефекта.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sz="1400" dirty="0">
              <a:solidFill>
                <a:srgbClr val="3333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sz="1400" dirty="0">
              <a:solidFill>
                <a:srgbClr val="3333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sz="1400" dirty="0">
              <a:solidFill>
                <a:srgbClr val="3333CC"/>
              </a:solidFill>
            </a:endParaRPr>
          </a:p>
        </p:txBody>
      </p:sp>
      <p:pic>
        <p:nvPicPr>
          <p:cNvPr id="3072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b="2116"/>
          <a:stretch>
            <a:fillRect/>
          </a:stretch>
        </p:blipFill>
        <p:spPr bwMode="auto">
          <a:xfrm>
            <a:off x="6427788" y="2841625"/>
            <a:ext cx="2033587" cy="3259138"/>
          </a:xfrm>
          <a:prstGeom prst="rect">
            <a:avLst/>
          </a:prstGeom>
          <a:noFill/>
          <a:ln w="19050" algn="ctr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2841625"/>
            <a:ext cx="4243387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77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C:\Лаборатория сварки\Квалификация АУЗК_МРТС_Киринское\Отчет Антонов 508\Отчёт 508\ФОТО\№4\1111.JPG"/>
          <p:cNvPicPr>
            <a:picLocks noChangeAspect="1" noChangeArrowheads="1"/>
          </p:cNvPicPr>
          <p:nvPr/>
        </p:nvPicPr>
        <p:blipFill>
          <a:blip r:embed="rId3"/>
          <a:srcRect l="1383" t="2178" r="1541" b="3574"/>
          <a:stretch>
            <a:fillRect/>
          </a:stretch>
        </p:blipFill>
        <p:spPr bwMode="auto">
          <a:xfrm>
            <a:off x="5865813" y="1168400"/>
            <a:ext cx="3044825" cy="4678363"/>
          </a:xfrm>
          <a:prstGeom prst="rect">
            <a:avLst/>
          </a:prstGeom>
          <a:noFill/>
          <a:ln>
            <a:solidFill>
              <a:srgbClr val="00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81616" y="134679"/>
            <a:ext cx="6878638" cy="76225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1800" b="1" dirty="0" smtClean="0"/>
              <a:t>Сопоставление результатов автоматизированного ультразвукового контроля  и металлографических исследований для оценки точности определения условных размеров и расположения дефектов</a:t>
            </a:r>
            <a:r>
              <a:rPr lang="ru-RU" altLang="ru-RU" sz="2000" b="1" dirty="0" smtClean="0"/>
              <a:t>  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 l="7316" t="3072" r="5556" b="10899"/>
          <a:stretch>
            <a:fillRect/>
          </a:stretch>
        </p:blipFill>
        <p:spPr bwMode="auto">
          <a:xfrm>
            <a:off x="174625" y="1176338"/>
            <a:ext cx="5356225" cy="297815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5" name="Oval 596"/>
          <p:cNvSpPr>
            <a:spLocks noChangeArrowheads="1"/>
          </p:cNvSpPr>
          <p:nvPr/>
        </p:nvSpPr>
        <p:spPr bwMode="auto">
          <a:xfrm>
            <a:off x="4584700" y="2946400"/>
            <a:ext cx="311150" cy="4778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700" b="0">
              <a:solidFill>
                <a:schemeClr val="bg1"/>
              </a:solidFill>
            </a:endParaRPr>
          </a:p>
        </p:txBody>
      </p:sp>
      <p:cxnSp>
        <p:nvCxnSpPr>
          <p:cNvPr id="25606" name="Прямая со стрелкой 19"/>
          <p:cNvCxnSpPr>
            <a:cxnSpLocks noChangeShapeType="1"/>
            <a:stCxn id="25605" idx="4"/>
          </p:cNvCxnSpPr>
          <p:nvPr/>
        </p:nvCxnSpPr>
        <p:spPr bwMode="auto">
          <a:xfrm flipH="1">
            <a:off x="4419600" y="3433763"/>
            <a:ext cx="320675" cy="4667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25607" name="Прямая со стрелкой 22"/>
          <p:cNvCxnSpPr>
            <a:cxnSpLocks noChangeShapeType="1"/>
            <a:stCxn id="25605" idx="4"/>
          </p:cNvCxnSpPr>
          <p:nvPr/>
        </p:nvCxnSpPr>
        <p:spPr bwMode="auto">
          <a:xfrm flipH="1">
            <a:off x="3241675" y="3433763"/>
            <a:ext cx="1498600" cy="1604962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25608" name="Прямая со стрелкой 24"/>
          <p:cNvCxnSpPr>
            <a:cxnSpLocks noChangeShapeType="1"/>
          </p:cNvCxnSpPr>
          <p:nvPr/>
        </p:nvCxnSpPr>
        <p:spPr bwMode="auto">
          <a:xfrm flipH="1">
            <a:off x="2862263" y="3433763"/>
            <a:ext cx="1935162" cy="16351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/>
          <a:srcRect l="11004" t="28252" r="26107" b="49410"/>
          <a:stretch>
            <a:fillRect/>
          </a:stretch>
        </p:blipFill>
        <p:spPr bwMode="auto">
          <a:xfrm>
            <a:off x="184150" y="4591050"/>
            <a:ext cx="5341938" cy="1517650"/>
          </a:xfrm>
          <a:prstGeom prst="rect">
            <a:avLst/>
          </a:prstGeom>
          <a:noFill/>
          <a:ln w="9525" cap="flat" cmpd="sng" algn="ctr">
            <a:solidFill>
              <a:srgbClr val="0033CC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10" name="Oval 596"/>
          <p:cNvSpPr>
            <a:spLocks noChangeArrowheads="1"/>
          </p:cNvSpPr>
          <p:nvPr/>
        </p:nvSpPr>
        <p:spPr bwMode="auto">
          <a:xfrm>
            <a:off x="204788" y="5702300"/>
            <a:ext cx="2946400" cy="49688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700" b="0">
              <a:solidFill>
                <a:schemeClr val="bg1"/>
              </a:solidFill>
            </a:endParaRPr>
          </a:p>
        </p:txBody>
      </p:sp>
      <p:cxnSp>
        <p:nvCxnSpPr>
          <p:cNvPr id="25611" name="Прямая со стрелкой 28"/>
          <p:cNvCxnSpPr>
            <a:cxnSpLocks noChangeShapeType="1"/>
            <a:stCxn id="25605" idx="3"/>
          </p:cNvCxnSpPr>
          <p:nvPr/>
        </p:nvCxnSpPr>
        <p:spPr bwMode="auto">
          <a:xfrm flipH="1">
            <a:off x="3368675" y="3363913"/>
            <a:ext cx="1262063" cy="182403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30" name="Дуга 29"/>
          <p:cNvSpPr/>
          <p:nvPr/>
        </p:nvSpPr>
        <p:spPr bwMode="auto">
          <a:xfrm>
            <a:off x="5894388" y="2849563"/>
            <a:ext cx="914400" cy="914400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4" name="Freeform 601"/>
          <p:cNvSpPr>
            <a:spLocks/>
          </p:cNvSpPr>
          <p:nvPr/>
        </p:nvSpPr>
        <p:spPr bwMode="auto">
          <a:xfrm rot="7978862" flipV="1">
            <a:off x="1755775" y="4211638"/>
            <a:ext cx="3322638" cy="354012"/>
          </a:xfrm>
          <a:custGeom>
            <a:avLst/>
            <a:gdLst>
              <a:gd name="T0" fmla="*/ 0 w 1992"/>
              <a:gd name="T1" fmla="*/ 196600 h 152"/>
              <a:gd name="T2" fmla="*/ 1533525 w 1992"/>
              <a:gd name="T3" fmla="*/ 15123 h 152"/>
              <a:gd name="T4" fmla="*/ 3162300 w 1992"/>
              <a:gd name="T5" fmla="*/ 287338 h 152"/>
              <a:gd name="T6" fmla="*/ 0 60000 65536"/>
              <a:gd name="T7" fmla="*/ 0 60000 65536"/>
              <a:gd name="T8" fmla="*/ 0 60000 65536"/>
              <a:gd name="T9" fmla="*/ 0 w 1992"/>
              <a:gd name="T10" fmla="*/ 0 h 152"/>
              <a:gd name="T11" fmla="*/ 1992 w 1992"/>
              <a:gd name="T12" fmla="*/ 152 h 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2" h="152">
                <a:moveTo>
                  <a:pt x="0" y="104"/>
                </a:moveTo>
                <a:cubicBezTo>
                  <a:pt x="162" y="88"/>
                  <a:pt x="634" y="0"/>
                  <a:pt x="966" y="8"/>
                </a:cubicBezTo>
                <a:cubicBezTo>
                  <a:pt x="1298" y="16"/>
                  <a:pt x="1778" y="122"/>
                  <a:pt x="1992" y="15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stealth" w="sm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5614" name="Oval 596"/>
          <p:cNvSpPr>
            <a:spLocks noChangeArrowheads="1"/>
          </p:cNvSpPr>
          <p:nvPr/>
        </p:nvSpPr>
        <p:spPr bwMode="auto">
          <a:xfrm>
            <a:off x="3228975" y="5688013"/>
            <a:ext cx="2354263" cy="4984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700" b="0">
              <a:solidFill>
                <a:schemeClr val="bg1"/>
              </a:solidFill>
            </a:endParaRPr>
          </a:p>
        </p:txBody>
      </p:sp>
      <p:sp>
        <p:nvSpPr>
          <p:cNvPr id="25615" name="Text Box 7"/>
          <p:cNvSpPr txBox="1">
            <a:spLocks noChangeArrowheads="1"/>
          </p:cNvSpPr>
          <p:nvPr/>
        </p:nvSpPr>
        <p:spPr bwMode="auto">
          <a:xfrm>
            <a:off x="165100" y="4122738"/>
            <a:ext cx="5360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3333CC"/>
                </a:solidFill>
              </a:rPr>
              <a:t>Отображение дефекта в сварном соединение по результатам АУЗК </a:t>
            </a:r>
          </a:p>
        </p:txBody>
      </p:sp>
      <p:sp>
        <p:nvSpPr>
          <p:cNvPr id="25616" name="Text Box 14"/>
          <p:cNvSpPr txBox="1">
            <a:spLocks noChangeArrowheads="1"/>
          </p:cNvSpPr>
          <p:nvPr/>
        </p:nvSpPr>
        <p:spPr bwMode="auto">
          <a:xfrm>
            <a:off x="5875338" y="4670425"/>
            <a:ext cx="3060700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200">
                <a:solidFill>
                  <a:srgbClr val="3333CC"/>
                </a:solidFill>
              </a:rPr>
              <a:t>Снимок поперечного разреза зоны сварного соединения при металлографических исследованиях</a:t>
            </a:r>
          </a:p>
        </p:txBody>
      </p:sp>
      <p:sp>
        <p:nvSpPr>
          <p:cNvPr id="25617" name="Oval 596"/>
          <p:cNvSpPr>
            <a:spLocks noChangeArrowheads="1"/>
          </p:cNvSpPr>
          <p:nvPr/>
        </p:nvSpPr>
        <p:spPr bwMode="auto">
          <a:xfrm rot="5400000">
            <a:off x="7539038" y="3005138"/>
            <a:ext cx="569912" cy="5000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700" b="0">
              <a:solidFill>
                <a:schemeClr val="bg1"/>
              </a:solidFill>
            </a:endParaRPr>
          </a:p>
        </p:txBody>
      </p:sp>
      <p:sp>
        <p:nvSpPr>
          <p:cNvPr id="42" name="Freeform 601"/>
          <p:cNvSpPr>
            <a:spLocks/>
          </p:cNvSpPr>
          <p:nvPr/>
        </p:nvSpPr>
        <p:spPr bwMode="auto">
          <a:xfrm rot="8158719" flipV="1">
            <a:off x="4583113" y="4249738"/>
            <a:ext cx="3417887" cy="354012"/>
          </a:xfrm>
          <a:custGeom>
            <a:avLst/>
            <a:gdLst>
              <a:gd name="T0" fmla="*/ 0 w 1992"/>
              <a:gd name="T1" fmla="*/ 196600 h 152"/>
              <a:gd name="T2" fmla="*/ 1533525 w 1992"/>
              <a:gd name="T3" fmla="*/ 15123 h 152"/>
              <a:gd name="T4" fmla="*/ 3162300 w 1992"/>
              <a:gd name="T5" fmla="*/ 287338 h 152"/>
              <a:gd name="T6" fmla="*/ 0 60000 65536"/>
              <a:gd name="T7" fmla="*/ 0 60000 65536"/>
              <a:gd name="T8" fmla="*/ 0 60000 65536"/>
              <a:gd name="T9" fmla="*/ 0 w 1992"/>
              <a:gd name="T10" fmla="*/ 0 h 152"/>
              <a:gd name="T11" fmla="*/ 1992 w 1992"/>
              <a:gd name="T12" fmla="*/ 152 h 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2" h="152">
                <a:moveTo>
                  <a:pt x="0" y="104"/>
                </a:moveTo>
                <a:cubicBezTo>
                  <a:pt x="162" y="88"/>
                  <a:pt x="634" y="0"/>
                  <a:pt x="966" y="8"/>
                </a:cubicBezTo>
                <a:cubicBezTo>
                  <a:pt x="1298" y="16"/>
                  <a:pt x="1778" y="122"/>
                  <a:pt x="1992" y="15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stealth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5620" name="Rectangle 18"/>
          <p:cNvSpPr>
            <a:spLocks noChangeArrowheads="1"/>
          </p:cNvSpPr>
          <p:nvPr/>
        </p:nvSpPr>
        <p:spPr bwMode="auto">
          <a:xfrm>
            <a:off x="6076950" y="5213350"/>
            <a:ext cx="2741613" cy="1055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100">
                <a:solidFill>
                  <a:srgbClr val="FF0000"/>
                </a:solidFill>
              </a:rPr>
              <a:t>  Выполнены металлографические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100">
                <a:solidFill>
                  <a:srgbClr val="FF0000"/>
                </a:solidFill>
              </a:rPr>
              <a:t>  исследования</a:t>
            </a:r>
            <a:r>
              <a:rPr lang="ru-RU" altLang="ru-RU" sz="1100">
                <a:solidFill>
                  <a:srgbClr val="3333CC"/>
                </a:solidFill>
              </a:rPr>
              <a:t>  имитаторов дефектов,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100">
                <a:solidFill>
                  <a:srgbClr val="3333CC"/>
                </a:solidFill>
              </a:rPr>
              <a:t>  внедренных в контрольное сварное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100">
                <a:solidFill>
                  <a:srgbClr val="3333CC"/>
                </a:solidFill>
              </a:rPr>
              <a:t>  соединение (КСС) труб Ø1219х27,0 мм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100">
                <a:solidFill>
                  <a:srgbClr val="3333CC"/>
                </a:solidFill>
              </a:rPr>
              <a:t>  при квалификационных испытаниях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100">
                <a:solidFill>
                  <a:srgbClr val="3333CC"/>
                </a:solidFill>
              </a:rPr>
              <a:t>  установок АУЗК </a:t>
            </a:r>
            <a:r>
              <a:rPr lang="en-US" altLang="ru-RU" sz="1100">
                <a:solidFill>
                  <a:srgbClr val="3333CC"/>
                </a:solidFill>
              </a:rPr>
              <a:t>Rotoscan</a:t>
            </a:r>
            <a:endParaRPr lang="ru-RU" altLang="ru-RU" sz="1100">
              <a:solidFill>
                <a:srgbClr val="3333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1100">
                <a:solidFill>
                  <a:srgbClr val="FF0000"/>
                </a:solidFill>
              </a:rPr>
              <a:t>  Общее количество макрошлифов – 350 шт.</a:t>
            </a:r>
          </a:p>
        </p:txBody>
      </p:sp>
      <p:sp>
        <p:nvSpPr>
          <p:cNvPr id="22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DEF085-1FDD-40A7-83E8-2A4D35EC90DA}" type="slidenum">
              <a:rPr lang="en-US" altLang="ru-RU" sz="2000">
                <a:solidFill>
                  <a:schemeClr val="bg1"/>
                </a:solidFill>
              </a:rPr>
              <a:pPr eaLnBrk="1" hangingPunct="1"/>
              <a:t>13</a:t>
            </a:fld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fld id="{A39858E3-C9EB-4462-A0FA-52E87534F6D4}" type="slidenum">
              <a:rPr lang="en-US" altLang="ru-RU" sz="2000" smtClean="0">
                <a:solidFill>
                  <a:schemeClr val="bg1"/>
                </a:solidFill>
              </a:rPr>
              <a:pPr algn="ctr" eaLnBrk="1" hangingPunct="1">
                <a:buFontTx/>
                <a:buNone/>
              </a:pPr>
              <a:t>14</a:t>
            </a:fld>
            <a:endParaRPr lang="ru-RU" altLang="ru-RU" sz="2000" smtClean="0">
              <a:solidFill>
                <a:schemeClr val="bg1"/>
              </a:solidFill>
            </a:endParaRPr>
          </a:p>
        </p:txBody>
      </p:sp>
      <p:sp>
        <p:nvSpPr>
          <p:cNvPr id="43016" name="TextBox 3"/>
          <p:cNvSpPr txBox="1">
            <a:spLocks noChangeArrowheads="1"/>
          </p:cNvSpPr>
          <p:nvPr/>
        </p:nvSpPr>
        <p:spPr bwMode="auto">
          <a:xfrm>
            <a:off x="2017154" y="222566"/>
            <a:ext cx="69659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+mj-lt"/>
              </a:rPr>
              <a:t>Квалификационные </a:t>
            </a:r>
            <a:r>
              <a:rPr lang="ru-RU" altLang="ru-RU" sz="1800" dirty="0">
                <a:solidFill>
                  <a:schemeClr val="bg1"/>
                </a:solidFill>
                <a:latin typeface="+mj-lt"/>
              </a:rPr>
              <a:t>испытания средств </a:t>
            </a:r>
            <a:r>
              <a:rPr lang="ru-RU" altLang="ru-RU" sz="1800" dirty="0" smtClean="0">
                <a:solidFill>
                  <a:schemeClr val="bg1"/>
                </a:solidFill>
                <a:latin typeface="+mj-lt"/>
              </a:rPr>
              <a:t>неразрушающего контроля  с 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1800" dirty="0" smtClean="0">
                <a:solidFill>
                  <a:schemeClr val="bg1"/>
                </a:solidFill>
                <a:latin typeface="+mj-lt"/>
              </a:rPr>
              <a:t>использованием результатов рентгеновской томографии</a:t>
            </a:r>
            <a:endParaRPr lang="ru-RU" altLang="ru-RU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174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185863"/>
            <a:ext cx="207327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185863"/>
            <a:ext cx="66548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TextBox 1"/>
          <p:cNvSpPr txBox="1">
            <a:spLocks noChangeArrowheads="1"/>
          </p:cNvSpPr>
          <p:nvPr/>
        </p:nvSpPr>
        <p:spPr bwMode="auto">
          <a:xfrm>
            <a:off x="-33338" y="5772150"/>
            <a:ext cx="26177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400" b="0">
                <a:solidFill>
                  <a:srgbClr val="0033CC"/>
                </a:solidFill>
              </a:rPr>
              <a:t>Исследуемый образец</a:t>
            </a:r>
          </a:p>
          <a:p>
            <a:pPr algn="ctr" eaLnBrk="1" hangingPunct="1">
              <a:buFontTx/>
              <a:buNone/>
            </a:pPr>
            <a:r>
              <a:rPr lang="ru-RU" altLang="ru-RU" sz="1400" b="0">
                <a:solidFill>
                  <a:srgbClr val="0033CC"/>
                </a:solidFill>
              </a:rPr>
              <a:t>контрольного сварного соединения</a:t>
            </a:r>
          </a:p>
        </p:txBody>
      </p:sp>
      <p:sp>
        <p:nvSpPr>
          <p:cNvPr id="31752" name="TextBox 2"/>
          <p:cNvSpPr txBox="1">
            <a:spLocks noChangeArrowheads="1"/>
          </p:cNvSpPr>
          <p:nvPr/>
        </p:nvSpPr>
        <p:spPr bwMode="auto">
          <a:xfrm>
            <a:off x="2767013" y="5851525"/>
            <a:ext cx="61547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 b="0">
                <a:solidFill>
                  <a:srgbClr val="0033CC"/>
                </a:solidFill>
              </a:rPr>
              <a:t>Исходное изображение отсканированного образца контрольного сварного соединения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20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1" t="11250" r="3958" b="54530"/>
          <a:stretch>
            <a:fillRect/>
          </a:stretch>
        </p:blipFill>
        <p:spPr bwMode="auto">
          <a:xfrm>
            <a:off x="417513" y="2074863"/>
            <a:ext cx="85725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Овал 5"/>
          <p:cNvSpPr>
            <a:spLocks noChangeArrowheads="1"/>
          </p:cNvSpPr>
          <p:nvPr/>
        </p:nvSpPr>
        <p:spPr bwMode="auto">
          <a:xfrm>
            <a:off x="3984625" y="3275013"/>
            <a:ext cx="1725613" cy="6286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9700" name="Овал 6"/>
          <p:cNvSpPr>
            <a:spLocks noChangeArrowheads="1"/>
          </p:cNvSpPr>
          <p:nvPr/>
        </p:nvSpPr>
        <p:spPr bwMode="auto">
          <a:xfrm>
            <a:off x="3678238" y="5365750"/>
            <a:ext cx="1897062" cy="6953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9701" name="Овал 22"/>
          <p:cNvSpPr>
            <a:spLocks noChangeArrowheads="1"/>
          </p:cNvSpPr>
          <p:nvPr/>
        </p:nvSpPr>
        <p:spPr bwMode="auto">
          <a:xfrm>
            <a:off x="4489450" y="3275013"/>
            <a:ext cx="1939925" cy="5175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9702" name="Text Box 24"/>
          <p:cNvSpPr txBox="1">
            <a:spLocks noChangeArrowheads="1"/>
          </p:cNvSpPr>
          <p:nvPr/>
        </p:nvSpPr>
        <p:spPr bwMode="auto">
          <a:xfrm>
            <a:off x="6589713" y="2246313"/>
            <a:ext cx="1069975" cy="1524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tx2"/>
                </a:solidFill>
              </a:rPr>
              <a:t>Фактический дефект</a:t>
            </a:r>
          </a:p>
        </p:txBody>
      </p:sp>
      <p:cxnSp>
        <p:nvCxnSpPr>
          <p:cNvPr id="29703" name="Прямая со стрелкой 9"/>
          <p:cNvCxnSpPr>
            <a:cxnSpLocks noChangeShapeType="1"/>
            <a:stCxn id="29702" idx="1"/>
          </p:cNvCxnSpPr>
          <p:nvPr/>
        </p:nvCxnSpPr>
        <p:spPr bwMode="auto">
          <a:xfrm flipH="1">
            <a:off x="5738813" y="2322513"/>
            <a:ext cx="850900" cy="1149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4" name="Text Box 24"/>
          <p:cNvSpPr txBox="1">
            <a:spLocks noChangeArrowheads="1"/>
          </p:cNvSpPr>
          <p:nvPr/>
        </p:nvSpPr>
        <p:spPr bwMode="auto">
          <a:xfrm>
            <a:off x="6783388" y="5014913"/>
            <a:ext cx="1362075" cy="1524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tx2"/>
                </a:solidFill>
              </a:rPr>
              <a:t>Расчетный дефект-аналог</a:t>
            </a:r>
          </a:p>
        </p:txBody>
      </p:sp>
      <p:cxnSp>
        <p:nvCxnSpPr>
          <p:cNvPr id="29705" name="Прямая со стрелкой 27"/>
          <p:cNvCxnSpPr>
            <a:cxnSpLocks noChangeShapeType="1"/>
            <a:stCxn id="29704" idx="1"/>
          </p:cNvCxnSpPr>
          <p:nvPr/>
        </p:nvCxnSpPr>
        <p:spPr bwMode="auto">
          <a:xfrm flipH="1" flipV="1">
            <a:off x="5862638" y="3789363"/>
            <a:ext cx="920750" cy="13017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6" name="Овал 31"/>
          <p:cNvSpPr>
            <a:spLocks noChangeArrowheads="1"/>
          </p:cNvSpPr>
          <p:nvPr/>
        </p:nvSpPr>
        <p:spPr bwMode="auto">
          <a:xfrm>
            <a:off x="4489450" y="3335338"/>
            <a:ext cx="1833563" cy="396875"/>
          </a:xfrm>
          <a:prstGeom prst="ellipse">
            <a:avLst/>
          </a:prstGeom>
          <a:noFill/>
          <a:ln w="25400" algn="ctr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9707" name="Text Box 24"/>
          <p:cNvSpPr txBox="1">
            <a:spLocks noChangeArrowheads="1"/>
          </p:cNvSpPr>
          <p:nvPr/>
        </p:nvSpPr>
        <p:spPr bwMode="auto">
          <a:xfrm>
            <a:off x="6783388" y="5321300"/>
            <a:ext cx="1641475" cy="3048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tx2"/>
                </a:solidFill>
              </a:rPr>
              <a:t>Определенный системой АУЗК </a:t>
            </a:r>
          </a:p>
          <a:p>
            <a:pPr eaLnBrk="1" hangingPunct="1"/>
            <a:r>
              <a:rPr lang="ru-RU" altLang="ru-RU" sz="1000" b="1">
                <a:solidFill>
                  <a:schemeClr val="tx2"/>
                </a:solidFill>
              </a:rPr>
              <a:t>дефект-аналог</a:t>
            </a:r>
          </a:p>
        </p:txBody>
      </p:sp>
      <p:cxnSp>
        <p:nvCxnSpPr>
          <p:cNvPr id="29708" name="Прямая со стрелкой 33"/>
          <p:cNvCxnSpPr>
            <a:cxnSpLocks noChangeShapeType="1"/>
          </p:cNvCxnSpPr>
          <p:nvPr/>
        </p:nvCxnSpPr>
        <p:spPr bwMode="auto">
          <a:xfrm flipH="1" flipV="1">
            <a:off x="5576888" y="3732213"/>
            <a:ext cx="1206500" cy="1665287"/>
          </a:xfrm>
          <a:prstGeom prst="straightConnector1">
            <a:avLst/>
          </a:prstGeom>
          <a:noFill/>
          <a:ln w="9525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9" name="Дуга 29"/>
          <p:cNvSpPr>
            <a:spLocks/>
          </p:cNvSpPr>
          <p:nvPr/>
        </p:nvSpPr>
        <p:spPr bwMode="auto">
          <a:xfrm>
            <a:off x="1878013" y="4249738"/>
            <a:ext cx="1323975" cy="631825"/>
          </a:xfrm>
          <a:custGeom>
            <a:avLst/>
            <a:gdLst>
              <a:gd name="T0" fmla="*/ 11717 w 1323975"/>
              <a:gd name="T1" fmla="*/ 256879 h 631739"/>
              <a:gd name="T2" fmla="*/ 663278 w 1323975"/>
              <a:gd name="T3" fmla="*/ 0 h 631739"/>
              <a:gd name="T4" fmla="*/ 1314239 w 1323975"/>
              <a:gd name="T5" fmla="*/ 262071 h 631739"/>
              <a:gd name="T6" fmla="*/ 0 60000 65536"/>
              <a:gd name="T7" fmla="*/ 0 60000 65536"/>
              <a:gd name="T8" fmla="*/ 0 60000 65536"/>
              <a:gd name="T9" fmla="*/ 0 w 1323975"/>
              <a:gd name="T10" fmla="*/ 0 h 631739"/>
              <a:gd name="T11" fmla="*/ 1323975 w 1323975"/>
              <a:gd name="T12" fmla="*/ 631739 h 6317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23975" h="631739" stroke="0">
                <a:moveTo>
                  <a:pt x="11717" y="256704"/>
                </a:moveTo>
                <a:cubicBezTo>
                  <a:pt x="71334" y="107525"/>
                  <a:pt x="345001" y="-296"/>
                  <a:pt x="663278" y="0"/>
                </a:cubicBezTo>
                <a:cubicBezTo>
                  <a:pt x="984749" y="299"/>
                  <a:pt x="1259302" y="110756"/>
                  <a:pt x="1314239" y="261891"/>
                </a:cubicBezTo>
                <a:lnTo>
                  <a:pt x="661988" y="315870"/>
                </a:lnTo>
                <a:lnTo>
                  <a:pt x="11717" y="256704"/>
                </a:lnTo>
                <a:close/>
              </a:path>
              <a:path w="1323975" h="631739" fill="none">
                <a:moveTo>
                  <a:pt x="11717" y="256704"/>
                </a:moveTo>
                <a:cubicBezTo>
                  <a:pt x="71334" y="107525"/>
                  <a:pt x="345001" y="-296"/>
                  <a:pt x="663278" y="0"/>
                </a:cubicBezTo>
                <a:cubicBezTo>
                  <a:pt x="984749" y="299"/>
                  <a:pt x="1259302" y="110756"/>
                  <a:pt x="1314239" y="261891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3014663" y="2170113"/>
            <a:ext cx="1069975" cy="1524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tx2"/>
                </a:solidFill>
              </a:rPr>
              <a:t>Фактический дефект</a:t>
            </a:r>
          </a:p>
        </p:txBody>
      </p:sp>
      <p:cxnSp>
        <p:nvCxnSpPr>
          <p:cNvPr id="29711" name="Прямая со стрелкой 39"/>
          <p:cNvCxnSpPr>
            <a:cxnSpLocks noChangeShapeType="1"/>
            <a:stCxn id="29710" idx="1"/>
          </p:cNvCxnSpPr>
          <p:nvPr/>
        </p:nvCxnSpPr>
        <p:spPr bwMode="auto">
          <a:xfrm flipH="1">
            <a:off x="2668588" y="2246313"/>
            <a:ext cx="346075" cy="21193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2" name="Дуга 41"/>
          <p:cNvSpPr>
            <a:spLocks/>
          </p:cNvSpPr>
          <p:nvPr/>
        </p:nvSpPr>
        <p:spPr bwMode="auto">
          <a:xfrm>
            <a:off x="2238375" y="4175125"/>
            <a:ext cx="963613" cy="703263"/>
          </a:xfrm>
          <a:custGeom>
            <a:avLst/>
            <a:gdLst>
              <a:gd name="T0" fmla="*/ 913 w 964077"/>
              <a:gd name="T1" fmla="*/ 328454 h 704087"/>
              <a:gd name="T2" fmla="*/ 491747 w 964077"/>
              <a:gd name="T3" fmla="*/ 90 h 704087"/>
              <a:gd name="T4" fmla="*/ 961632 w 964077"/>
              <a:gd name="T5" fmla="*/ 358080 h 704087"/>
              <a:gd name="T6" fmla="*/ 0 60000 65536"/>
              <a:gd name="T7" fmla="*/ 0 60000 65536"/>
              <a:gd name="T8" fmla="*/ 0 60000 65536"/>
              <a:gd name="T9" fmla="*/ 0 w 964077"/>
              <a:gd name="T10" fmla="*/ 0 h 704087"/>
              <a:gd name="T11" fmla="*/ 964077 w 964077"/>
              <a:gd name="T12" fmla="*/ 704087 h 7040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4077" h="704087" stroke="0">
                <a:moveTo>
                  <a:pt x="913" y="330383"/>
                </a:moveTo>
                <a:cubicBezTo>
                  <a:pt x="16844" y="141649"/>
                  <a:pt x="234082" y="-4183"/>
                  <a:pt x="492932" y="90"/>
                </a:cubicBezTo>
                <a:cubicBezTo>
                  <a:pt x="759186" y="4485"/>
                  <a:pt x="970107" y="165735"/>
                  <a:pt x="963949" y="360184"/>
                </a:cubicBezTo>
                <a:lnTo>
                  <a:pt x="482039" y="352044"/>
                </a:lnTo>
                <a:lnTo>
                  <a:pt x="913" y="330383"/>
                </a:lnTo>
                <a:close/>
              </a:path>
              <a:path w="964077" h="704087" fill="none">
                <a:moveTo>
                  <a:pt x="913" y="330383"/>
                </a:moveTo>
                <a:cubicBezTo>
                  <a:pt x="16844" y="141649"/>
                  <a:pt x="234082" y="-4183"/>
                  <a:pt x="492932" y="90"/>
                </a:cubicBezTo>
                <a:cubicBezTo>
                  <a:pt x="759186" y="4485"/>
                  <a:pt x="970107" y="165735"/>
                  <a:pt x="963949" y="360184"/>
                </a:cubicBezTo>
              </a:path>
            </a:pathLst>
          </a:custGeom>
          <a:noFill/>
          <a:ln w="22225">
            <a:solidFill>
              <a:srgbClr val="00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9713" name="Text Box 24"/>
          <p:cNvSpPr txBox="1">
            <a:spLocks noChangeArrowheads="1"/>
          </p:cNvSpPr>
          <p:nvPr/>
        </p:nvSpPr>
        <p:spPr bwMode="auto">
          <a:xfrm>
            <a:off x="3868738" y="5551488"/>
            <a:ext cx="1362075" cy="1524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tx2"/>
                </a:solidFill>
              </a:rPr>
              <a:t>Расчетный дефект-аналог</a:t>
            </a:r>
          </a:p>
        </p:txBody>
      </p:sp>
      <p:cxnSp>
        <p:nvCxnSpPr>
          <p:cNvPr id="29714" name="Прямая со стрелкой 43"/>
          <p:cNvCxnSpPr>
            <a:cxnSpLocks noChangeShapeType="1"/>
            <a:stCxn id="29713" idx="1"/>
          </p:cNvCxnSpPr>
          <p:nvPr/>
        </p:nvCxnSpPr>
        <p:spPr bwMode="auto">
          <a:xfrm flipH="1" flipV="1">
            <a:off x="2841625" y="4324350"/>
            <a:ext cx="1027113" cy="13033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5" name="Text Box 24"/>
          <p:cNvSpPr txBox="1">
            <a:spLocks noChangeArrowheads="1"/>
          </p:cNvSpPr>
          <p:nvPr/>
        </p:nvSpPr>
        <p:spPr bwMode="auto">
          <a:xfrm>
            <a:off x="3868738" y="5838825"/>
            <a:ext cx="1641475" cy="3048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tx2"/>
                </a:solidFill>
              </a:rPr>
              <a:t>Определенный системой АУЗК </a:t>
            </a:r>
          </a:p>
          <a:p>
            <a:pPr eaLnBrk="1" hangingPunct="1"/>
            <a:r>
              <a:rPr lang="ru-RU" altLang="ru-RU" sz="1000" b="1">
                <a:solidFill>
                  <a:schemeClr val="tx2"/>
                </a:solidFill>
              </a:rPr>
              <a:t>дефект-аналог</a:t>
            </a:r>
          </a:p>
        </p:txBody>
      </p:sp>
      <p:cxnSp>
        <p:nvCxnSpPr>
          <p:cNvPr id="29716" name="Прямая со стрелкой 45"/>
          <p:cNvCxnSpPr>
            <a:cxnSpLocks noChangeShapeType="1"/>
          </p:cNvCxnSpPr>
          <p:nvPr/>
        </p:nvCxnSpPr>
        <p:spPr bwMode="auto">
          <a:xfrm flipH="1" flipV="1">
            <a:off x="2335213" y="4365625"/>
            <a:ext cx="1533525" cy="1549400"/>
          </a:xfrm>
          <a:prstGeom prst="straightConnector1">
            <a:avLst/>
          </a:prstGeom>
          <a:noFill/>
          <a:ln w="9525" algn="ctr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7" name="Номер слайда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C7537A7-BDD4-4094-AEFA-58EFBECD5C1A}" type="slidenum">
              <a:rPr lang="en-US" altLang="ru-RU" sz="2000" smtClean="0">
                <a:solidFill>
                  <a:schemeClr val="bg1"/>
                </a:solidFill>
              </a:rPr>
              <a:pPr eaLnBrk="1" hangingPunct="1"/>
              <a:t>15</a:t>
            </a:fld>
            <a:endParaRPr lang="ru-RU" altLang="ru-RU" sz="2000" smtClean="0">
              <a:solidFill>
                <a:schemeClr val="bg1"/>
              </a:solidFill>
            </a:endParaRPr>
          </a:p>
        </p:txBody>
      </p:sp>
      <p:sp>
        <p:nvSpPr>
          <p:cNvPr id="29718" name="Rectangle 32"/>
          <p:cNvSpPr>
            <a:spLocks noChangeArrowheads="1"/>
          </p:cNvSpPr>
          <p:nvPr/>
        </p:nvSpPr>
        <p:spPr bwMode="auto">
          <a:xfrm>
            <a:off x="2154238" y="158750"/>
            <a:ext cx="65738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ru-RU" altLang="ru-RU" sz="1800" b="1" dirty="0" smtClean="0">
                <a:solidFill>
                  <a:schemeClr val="bg1"/>
                </a:solidFill>
              </a:rPr>
              <a:t>Анализ </a:t>
            </a:r>
            <a:r>
              <a:rPr lang="ru-RU" altLang="ru-RU" sz="1800" b="1" dirty="0">
                <a:solidFill>
                  <a:schemeClr val="bg1"/>
                </a:solidFill>
              </a:rPr>
              <a:t>«приборной» погрешности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при оценке условных  </a:t>
            </a:r>
            <a:r>
              <a:rPr lang="ru-RU" altLang="ru-RU" sz="1800" b="1" dirty="0">
                <a:solidFill>
                  <a:schemeClr val="bg1"/>
                </a:solidFill>
              </a:rPr>
              <a:t>размеров дефектов сварных соединений</a:t>
            </a:r>
          </a:p>
        </p:txBody>
      </p:sp>
      <p:sp>
        <p:nvSpPr>
          <p:cNvPr id="29719" name="Text Box 26"/>
          <p:cNvSpPr txBox="1">
            <a:spLocks noChangeArrowheads="1"/>
          </p:cNvSpPr>
          <p:nvPr/>
        </p:nvSpPr>
        <p:spPr bwMode="auto">
          <a:xfrm>
            <a:off x="5578475" y="1322388"/>
            <a:ext cx="2410916" cy="18466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200" b="1" dirty="0"/>
              <a:t> </a:t>
            </a:r>
            <a:r>
              <a:rPr lang="ru-RU" altLang="ru-RU" sz="1200" b="1" dirty="0" smtClean="0"/>
              <a:t>2</a:t>
            </a:r>
            <a:r>
              <a:rPr lang="ru-RU" altLang="ru-RU" sz="1200" b="1" dirty="0"/>
              <a:t>. Характеристики чувствительности</a:t>
            </a:r>
          </a:p>
        </p:txBody>
      </p:sp>
      <p:sp>
        <p:nvSpPr>
          <p:cNvPr id="29720" name="Text Box 27"/>
          <p:cNvSpPr txBox="1">
            <a:spLocks noChangeArrowheads="1"/>
          </p:cNvSpPr>
          <p:nvPr/>
        </p:nvSpPr>
        <p:spPr bwMode="auto">
          <a:xfrm>
            <a:off x="5578475" y="1489075"/>
            <a:ext cx="2800447" cy="18466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200" b="1" dirty="0"/>
              <a:t> </a:t>
            </a:r>
            <a:r>
              <a:rPr lang="ru-RU" altLang="ru-RU" sz="1200" b="1" dirty="0" smtClean="0"/>
              <a:t>3</a:t>
            </a:r>
            <a:r>
              <a:rPr lang="ru-RU" altLang="ru-RU" sz="1200" b="1" dirty="0"/>
              <a:t>. Погрешность оценки условных размеров</a:t>
            </a:r>
          </a:p>
        </p:txBody>
      </p:sp>
      <p:sp>
        <p:nvSpPr>
          <p:cNvPr id="29721" name="Text Box 28"/>
          <p:cNvSpPr txBox="1">
            <a:spLocks noChangeArrowheads="1"/>
          </p:cNvSpPr>
          <p:nvPr/>
        </p:nvSpPr>
        <p:spPr bwMode="auto">
          <a:xfrm>
            <a:off x="5578475" y="1663700"/>
            <a:ext cx="189154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200" b="1" dirty="0"/>
              <a:t> </a:t>
            </a:r>
            <a:r>
              <a:rPr lang="ru-RU" altLang="ru-RU" sz="1200" b="1" dirty="0" smtClean="0"/>
              <a:t>4</a:t>
            </a:r>
            <a:r>
              <a:rPr lang="ru-RU" altLang="ru-RU" sz="1200" b="1" dirty="0"/>
              <a:t>. Нормативное закрепление</a:t>
            </a:r>
          </a:p>
        </p:txBody>
      </p:sp>
      <p:sp>
        <p:nvSpPr>
          <p:cNvPr id="29722" name="AutoShape 37"/>
          <p:cNvSpPr>
            <a:spLocks/>
          </p:cNvSpPr>
          <p:nvPr/>
        </p:nvSpPr>
        <p:spPr bwMode="auto">
          <a:xfrm>
            <a:off x="5380038" y="1139825"/>
            <a:ext cx="152400" cy="735013"/>
          </a:xfrm>
          <a:prstGeom prst="leftBrace">
            <a:avLst>
              <a:gd name="adj1" fmla="val 40191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29724" name="Text Box 26"/>
          <p:cNvSpPr txBox="1">
            <a:spLocks noChangeArrowheads="1"/>
          </p:cNvSpPr>
          <p:nvPr/>
        </p:nvSpPr>
        <p:spPr bwMode="auto">
          <a:xfrm>
            <a:off x="5578475" y="1165225"/>
            <a:ext cx="34416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sz="1200" b="1" dirty="0" smtClean="0"/>
              <a:t>.1</a:t>
            </a:r>
            <a:r>
              <a:rPr lang="ru-RU" altLang="ru-RU" sz="1200" b="1" dirty="0"/>
              <a:t>. Перечень контролируемых параметров дефектов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2011414" y="113815"/>
            <a:ext cx="7011673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ru-RU" sz="1800" b="1" dirty="0" smtClean="0">
                <a:solidFill>
                  <a:schemeClr val="bg1"/>
                </a:solidFill>
              </a:rPr>
              <a:t>Учет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технических возможностей средств НК в </a:t>
            </a:r>
            <a:r>
              <a:rPr lang="ru-RU" altLang="ru-RU" sz="1800" b="1" dirty="0">
                <a:solidFill>
                  <a:schemeClr val="bg1"/>
                </a:solidFill>
              </a:rPr>
              <a:t>части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оценки погрешности определения условных размеров и координат дефектов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  <p:graphicFrame>
        <p:nvGraphicFramePr>
          <p:cNvPr id="2662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892877"/>
              </p:ext>
            </p:extLst>
          </p:nvPr>
        </p:nvGraphicFramePr>
        <p:xfrm>
          <a:off x="71438" y="2110489"/>
          <a:ext cx="4283075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6" r:id="rId4" imgW="4279763" imgH="3115326" progId="Excel.Chart.8">
                  <p:embed/>
                </p:oleObj>
              </mc:Choice>
              <mc:Fallback>
                <p:oleObj r:id="rId4" imgW="4279763" imgH="311532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2110489"/>
                        <a:ext cx="4283075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787207"/>
              </p:ext>
            </p:extLst>
          </p:nvPr>
        </p:nvGraphicFramePr>
        <p:xfrm>
          <a:off x="4830763" y="2151764"/>
          <a:ext cx="4006850" cy="2990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Прямоугольник 28"/>
          <p:cNvSpPr>
            <a:spLocks/>
          </p:cNvSpPr>
          <p:nvPr/>
        </p:nvSpPr>
        <p:spPr>
          <a:xfrm>
            <a:off x="5187950" y="3961514"/>
            <a:ext cx="376238" cy="676275"/>
          </a:xfrm>
          <a:prstGeom prst="rect">
            <a:avLst/>
          </a:prstGeom>
          <a:solidFill>
            <a:srgbClr val="92D05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30" name="Прямоугольник 29"/>
          <p:cNvSpPr>
            <a:spLocks/>
          </p:cNvSpPr>
          <p:nvPr/>
        </p:nvSpPr>
        <p:spPr>
          <a:xfrm>
            <a:off x="5187950" y="4085339"/>
            <a:ext cx="592138" cy="552450"/>
          </a:xfrm>
          <a:prstGeom prst="rect">
            <a:avLst/>
          </a:prstGeom>
          <a:solidFill>
            <a:srgbClr val="92D05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31" name="Прямоугольник 30"/>
          <p:cNvSpPr>
            <a:spLocks/>
          </p:cNvSpPr>
          <p:nvPr/>
        </p:nvSpPr>
        <p:spPr>
          <a:xfrm>
            <a:off x="5187950" y="4180589"/>
            <a:ext cx="830263" cy="457200"/>
          </a:xfrm>
          <a:prstGeom prst="rect">
            <a:avLst/>
          </a:prstGeom>
          <a:solidFill>
            <a:srgbClr val="92D05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32" name="Прямоугольник 31"/>
          <p:cNvSpPr>
            <a:spLocks/>
          </p:cNvSpPr>
          <p:nvPr/>
        </p:nvSpPr>
        <p:spPr>
          <a:xfrm>
            <a:off x="5181600" y="4299652"/>
            <a:ext cx="1179513" cy="338137"/>
          </a:xfrm>
          <a:prstGeom prst="rect">
            <a:avLst/>
          </a:prstGeom>
          <a:solidFill>
            <a:srgbClr val="92D05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33" name="Прямоугольник 32"/>
          <p:cNvSpPr>
            <a:spLocks/>
          </p:cNvSpPr>
          <p:nvPr/>
        </p:nvSpPr>
        <p:spPr>
          <a:xfrm>
            <a:off x="5191125" y="4409189"/>
            <a:ext cx="1836738" cy="228600"/>
          </a:xfrm>
          <a:prstGeom prst="rect">
            <a:avLst/>
          </a:prstGeom>
          <a:solidFill>
            <a:srgbClr val="92D05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26634" name="Прямоугольник 26"/>
          <p:cNvSpPr>
            <a:spLocks noChangeArrowheads="1"/>
          </p:cNvSpPr>
          <p:nvPr/>
        </p:nvSpPr>
        <p:spPr bwMode="auto">
          <a:xfrm>
            <a:off x="215900" y="5798252"/>
            <a:ext cx="39084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ru-RU" altLang="ru-RU" sz="1200" dirty="0">
                <a:latin typeface="+mn-lt"/>
              </a:rPr>
              <a:t>Рисунок 1 - Допустимые размеры </a:t>
            </a:r>
            <a:r>
              <a:rPr lang="ru-RU" altLang="ru-RU" sz="1200" b="1" dirty="0">
                <a:solidFill>
                  <a:schemeClr val="accent2"/>
                </a:solidFill>
                <a:latin typeface="+mn-lt"/>
              </a:rPr>
              <a:t>поверхностных дефектов</a:t>
            </a:r>
            <a:r>
              <a:rPr lang="ru-RU" altLang="ru-RU" sz="1200" dirty="0">
                <a:latin typeface="+mn-lt"/>
              </a:rPr>
              <a:t> сварных соединений </a:t>
            </a:r>
            <a:r>
              <a:rPr lang="ru-RU" altLang="ru-RU" sz="1200" dirty="0">
                <a:latin typeface="+mn-lt"/>
                <a:ea typeface="Times New Roman" pitchFamily="18" charset="0"/>
                <a:cs typeface="Arial" pitchFamily="34" charset="0"/>
              </a:rPr>
              <a:t>труб Ø812,8х36,5 мм  с учетом погрешности АУЗК</a:t>
            </a:r>
            <a:endParaRPr lang="en-US" altLang="ru-RU" sz="1200" dirty="0">
              <a:latin typeface="+mn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6635" name="Прямоугольник 26"/>
          <p:cNvSpPr>
            <a:spLocks noChangeArrowheads="1"/>
          </p:cNvSpPr>
          <p:nvPr/>
        </p:nvSpPr>
        <p:spPr bwMode="auto">
          <a:xfrm>
            <a:off x="5033963" y="5810952"/>
            <a:ext cx="38909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ru-RU" altLang="ru-RU" sz="1200" dirty="0">
                <a:latin typeface="+mn-lt"/>
              </a:rPr>
              <a:t>Рисунок 2 - Допустимые размеры </a:t>
            </a:r>
            <a:r>
              <a:rPr lang="ru-RU" altLang="ru-RU" sz="1200" b="1" dirty="0">
                <a:solidFill>
                  <a:schemeClr val="accent2"/>
                </a:solidFill>
                <a:latin typeface="+mn-lt"/>
              </a:rPr>
              <a:t>внутренних дефектов</a:t>
            </a:r>
            <a:r>
              <a:rPr lang="ru-RU" altLang="ru-RU" sz="1200" dirty="0">
                <a:latin typeface="+mn-lt"/>
              </a:rPr>
              <a:t> сварных соединений </a:t>
            </a:r>
            <a:r>
              <a:rPr lang="ru-RU" altLang="ru-RU" sz="1200" dirty="0">
                <a:latin typeface="+mn-lt"/>
                <a:ea typeface="Times New Roman" pitchFamily="18" charset="0"/>
                <a:cs typeface="Arial" pitchFamily="34" charset="0"/>
              </a:rPr>
              <a:t>труб Ø812,8х36,5 мм  с учетом погрешности АУЗК</a:t>
            </a:r>
            <a:endParaRPr lang="en-US" altLang="ru-RU" sz="1200" dirty="0">
              <a:latin typeface="+mn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>
            <a:spLocks/>
          </p:cNvSpPr>
          <p:nvPr/>
        </p:nvSpPr>
        <p:spPr>
          <a:xfrm>
            <a:off x="498475" y="4467927"/>
            <a:ext cx="201613" cy="1936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7" name="Прямоугольник 36"/>
          <p:cNvSpPr>
            <a:spLocks/>
          </p:cNvSpPr>
          <p:nvPr/>
        </p:nvSpPr>
        <p:spPr>
          <a:xfrm>
            <a:off x="5184775" y="3961514"/>
            <a:ext cx="100013" cy="6762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8" name="Прямоугольник 37"/>
          <p:cNvSpPr>
            <a:spLocks/>
          </p:cNvSpPr>
          <p:nvPr/>
        </p:nvSpPr>
        <p:spPr>
          <a:xfrm>
            <a:off x="5191125" y="4180589"/>
            <a:ext cx="187325" cy="46196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9" name="Прямоугольник 38"/>
          <p:cNvSpPr>
            <a:spLocks/>
          </p:cNvSpPr>
          <p:nvPr/>
        </p:nvSpPr>
        <p:spPr>
          <a:xfrm>
            <a:off x="5181600" y="4415539"/>
            <a:ext cx="393700" cy="22701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3211513" y="3663064"/>
            <a:ext cx="1139825" cy="225425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800">
                <a:solidFill>
                  <a:srgbClr val="FF3300"/>
                </a:solidFill>
                <a:latin typeface="Times New Roman" pitchFamily="18" charset="0"/>
              </a:rPr>
              <a:t>Дефекты, допустимые  </a:t>
            </a:r>
          </a:p>
          <a:p>
            <a:pPr algn="ctr">
              <a:lnSpc>
                <a:spcPct val="85000"/>
              </a:lnSpc>
            </a:pPr>
            <a:r>
              <a:rPr lang="ru-RU" altLang="ru-RU" sz="800">
                <a:solidFill>
                  <a:srgbClr val="FF3300"/>
                </a:solidFill>
                <a:latin typeface="Times New Roman" pitchFamily="18" charset="0"/>
              </a:rPr>
              <a:t>по критерию прочности</a:t>
            </a:r>
            <a:r>
              <a:rPr lang="ru-RU" altLang="ru-RU" sz="9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3059113" y="4129789"/>
            <a:ext cx="1284287" cy="312738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800">
                <a:solidFill>
                  <a:schemeClr val="tx1"/>
                </a:solidFill>
                <a:latin typeface="Times New Roman" pitchFamily="18" charset="0"/>
              </a:rPr>
              <a:t>Дефекты, допустимые  </a:t>
            </a:r>
          </a:p>
          <a:p>
            <a:pPr algn="ctr">
              <a:lnSpc>
                <a:spcPct val="80000"/>
              </a:lnSpc>
            </a:pPr>
            <a:r>
              <a:rPr lang="ru-RU" altLang="ru-RU" sz="800">
                <a:solidFill>
                  <a:schemeClr val="tx1"/>
                </a:solidFill>
                <a:latin typeface="Times New Roman" pitchFamily="18" charset="0"/>
              </a:rPr>
              <a:t>по критерию прочности с </a:t>
            </a:r>
          </a:p>
          <a:p>
            <a:pPr algn="ctr">
              <a:lnSpc>
                <a:spcPct val="80000"/>
              </a:lnSpc>
            </a:pPr>
            <a:r>
              <a:rPr lang="ru-RU" altLang="ru-RU" sz="800">
                <a:solidFill>
                  <a:schemeClr val="tx1"/>
                </a:solidFill>
                <a:latin typeface="Times New Roman" pitchFamily="18" charset="0"/>
              </a:rPr>
              <a:t>учетом погрешности АУЗК</a:t>
            </a:r>
            <a:r>
              <a:rPr lang="ru-RU" altLang="ru-RU" sz="9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7793038" y="3634489"/>
            <a:ext cx="1139825" cy="225425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800">
                <a:solidFill>
                  <a:srgbClr val="FF3300"/>
                </a:solidFill>
                <a:latin typeface="Times New Roman" pitchFamily="18" charset="0"/>
              </a:rPr>
              <a:t>Дефекты, допустимые  </a:t>
            </a:r>
          </a:p>
          <a:p>
            <a:pPr algn="ctr">
              <a:lnSpc>
                <a:spcPct val="85000"/>
              </a:lnSpc>
            </a:pPr>
            <a:r>
              <a:rPr lang="ru-RU" altLang="ru-RU" sz="800">
                <a:solidFill>
                  <a:srgbClr val="FF3300"/>
                </a:solidFill>
                <a:latin typeface="Times New Roman" pitchFamily="18" charset="0"/>
              </a:rPr>
              <a:t>по критерию прочности</a:t>
            </a:r>
            <a:r>
              <a:rPr lang="ru-RU" altLang="ru-RU" sz="9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7640638" y="3955164"/>
            <a:ext cx="1284287" cy="312738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800">
                <a:solidFill>
                  <a:schemeClr val="tx1"/>
                </a:solidFill>
                <a:latin typeface="Times New Roman" pitchFamily="18" charset="0"/>
              </a:rPr>
              <a:t>Дефекты, допустимые  </a:t>
            </a:r>
          </a:p>
          <a:p>
            <a:pPr algn="ctr">
              <a:lnSpc>
                <a:spcPct val="80000"/>
              </a:lnSpc>
            </a:pPr>
            <a:r>
              <a:rPr lang="ru-RU" altLang="ru-RU" sz="800">
                <a:solidFill>
                  <a:schemeClr val="tx1"/>
                </a:solidFill>
                <a:latin typeface="Times New Roman" pitchFamily="18" charset="0"/>
              </a:rPr>
              <a:t>по критерию прочности с </a:t>
            </a:r>
          </a:p>
          <a:p>
            <a:pPr algn="ctr">
              <a:lnSpc>
                <a:spcPct val="80000"/>
              </a:lnSpc>
            </a:pPr>
            <a:r>
              <a:rPr lang="ru-RU" altLang="ru-RU" sz="800">
                <a:solidFill>
                  <a:schemeClr val="tx1"/>
                </a:solidFill>
                <a:latin typeface="Times New Roman" pitchFamily="18" charset="0"/>
              </a:rPr>
              <a:t>учетом погрешности АУЗК</a:t>
            </a:r>
            <a:r>
              <a:rPr lang="ru-RU" altLang="ru-RU" sz="9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645" name="Text Box 24"/>
          <p:cNvSpPr txBox="1">
            <a:spLocks noChangeArrowheads="1"/>
          </p:cNvSpPr>
          <p:nvPr/>
        </p:nvSpPr>
        <p:spPr bwMode="auto">
          <a:xfrm>
            <a:off x="3035300" y="5360102"/>
            <a:ext cx="2008188" cy="3048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000">
                <a:solidFill>
                  <a:schemeClr val="tx2"/>
                </a:solidFill>
              </a:rPr>
              <a:t>Размеры дефектов, допустимых </a:t>
            </a:r>
          </a:p>
          <a:p>
            <a:r>
              <a:rPr lang="ru-RU" altLang="ru-RU" sz="1000">
                <a:solidFill>
                  <a:schemeClr val="tx2"/>
                </a:solidFill>
              </a:rPr>
              <a:t>по нормам СТО Газпром 2-2.4-083-2006</a:t>
            </a:r>
          </a:p>
        </p:txBody>
      </p:sp>
      <p:sp>
        <p:nvSpPr>
          <p:cNvPr id="26646" name="Line 25"/>
          <p:cNvSpPr>
            <a:spLocks noChangeShapeType="1"/>
          </p:cNvSpPr>
          <p:nvPr/>
        </p:nvSpPr>
        <p:spPr bwMode="auto">
          <a:xfrm flipH="1" flipV="1">
            <a:off x="620713" y="4653664"/>
            <a:ext cx="2430462" cy="7159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6647" name="Line 26"/>
          <p:cNvSpPr>
            <a:spLocks noChangeShapeType="1"/>
          </p:cNvSpPr>
          <p:nvPr/>
        </p:nvSpPr>
        <p:spPr bwMode="auto">
          <a:xfrm flipV="1">
            <a:off x="5024438" y="4669539"/>
            <a:ext cx="330200" cy="7080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29725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06" y="1133333"/>
            <a:ext cx="6469038" cy="12158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7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DB891A-3B6C-40DB-B750-5466B8C98DF8}" type="slidenum">
              <a:rPr lang="en-US" altLang="ru-RU" sz="2000">
                <a:solidFill>
                  <a:schemeClr val="bg1"/>
                </a:solidFill>
              </a:rPr>
              <a:pPr eaLnBrk="1" hangingPunct="1"/>
              <a:t>17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1983602" y="246099"/>
            <a:ext cx="699550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Ранжирование дефектов сварных соединений в соответствии с</a:t>
            </a:r>
          </a:p>
          <a:p>
            <a:pPr algn="ctr" eaLnBrk="1" hangingPunct="1"/>
            <a:r>
              <a:rPr lang="ru-RU" sz="2000" dirty="0" smtClean="0">
                <a:solidFill>
                  <a:schemeClr val="bg1"/>
                </a:solidFill>
              </a:rPr>
              <a:t>СТО </a:t>
            </a:r>
            <a:r>
              <a:rPr lang="ru-RU" sz="2000" dirty="0">
                <a:solidFill>
                  <a:schemeClr val="bg1"/>
                </a:solidFill>
              </a:rPr>
              <a:t>Газпром </a:t>
            </a:r>
            <a:r>
              <a:rPr lang="ru-RU" sz="2000" dirty="0" smtClean="0">
                <a:solidFill>
                  <a:schemeClr val="bg1"/>
                </a:solidFill>
              </a:rPr>
              <a:t>2-2.3-1050-2016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093" y="1127793"/>
            <a:ext cx="81652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СТО </a:t>
            </a:r>
            <a:r>
              <a:rPr lang="ru-RU" dirty="0"/>
              <a:t>Газпром 2-2.3-1050-2016  Внутритрубное техническое диагностирование. Требования к проведению, приемке и использованию результатов </a:t>
            </a:r>
            <a:r>
              <a:rPr lang="ru-RU" dirty="0" smtClean="0"/>
              <a:t>диагностирования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7951" y="1848786"/>
            <a:ext cx="851727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12.1 </a:t>
            </a:r>
            <a:r>
              <a:rPr lang="ru-RU" dirty="0"/>
              <a:t>По результатам ВТД специалистами СО все выявленные аномалии должны быть разбиты в соответствии с действующей нормативной документацией по оценке степени опасности аномалий на следующие три </a:t>
            </a:r>
            <a:r>
              <a:rPr lang="ru-RU" dirty="0" smtClean="0"/>
              <a:t>категории: </a:t>
            </a:r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b="1" dirty="0"/>
              <a:t>- &lt;А&gt; дефекты, подлежащие наружному обследованию в кратчайшие сроки, газопровод с такими дефектами находится в предаварийном состоянии; 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- &lt;B&gt; дефекты, подлежащие наружному обследованию в плановом порядке, эти дефекты могут быть причиной аварии (сроки наружного обследования таких дефектов определяются исходя из ожидаемого роста их размеров и опасности при предположении сохранения текущего режима эксплуатации газопровода); </a:t>
            </a:r>
          </a:p>
          <a:p>
            <a:pPr algn="just"/>
            <a:endParaRPr lang="ru-RU" dirty="0"/>
          </a:p>
          <a:p>
            <a:pPr algn="just">
              <a:buFontTx/>
              <a:buChar char="-"/>
            </a:pPr>
            <a:r>
              <a:rPr lang="ru-RU" b="1" dirty="0" smtClean="0"/>
              <a:t> &lt;</a:t>
            </a:r>
            <a:r>
              <a:rPr lang="ru-RU" b="1" dirty="0"/>
              <a:t>С&gt; аномалии допустимые при эксплуатации трубопровода без проведения наружного обследования, данные аномалии не должны привести к аварии до следующего ВТД и не нуждаются в наружном обследовании</a:t>
            </a:r>
            <a:r>
              <a:rPr lang="ru-RU" b="1" dirty="0" smtClean="0"/>
              <a:t>.</a:t>
            </a:r>
          </a:p>
          <a:p>
            <a:pPr marL="285750" indent="-285750" algn="just">
              <a:buFontTx/>
              <a:buChar char="-"/>
            </a:pPr>
            <a:endParaRPr lang="ru-RU" b="1" dirty="0"/>
          </a:p>
          <a:p>
            <a:pPr algn="just"/>
            <a:r>
              <a:rPr lang="ru-RU" sz="1200" b="1" dirty="0" smtClean="0"/>
              <a:t>Комментарий</a:t>
            </a:r>
            <a:r>
              <a:rPr lang="ru-RU" sz="1200" dirty="0" smtClean="0"/>
              <a:t> - В </a:t>
            </a:r>
            <a:r>
              <a:rPr lang="ru-RU" sz="1200" dirty="0"/>
              <a:t>отчете по ВТД указывается используемая нормативная </a:t>
            </a:r>
            <a:r>
              <a:rPr lang="ru-RU" sz="1200" dirty="0" smtClean="0"/>
              <a:t>документация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323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DB891A-3B6C-40DB-B750-5466B8C98DF8}" type="slidenum">
              <a:rPr lang="en-US" altLang="ru-RU" sz="2000">
                <a:solidFill>
                  <a:schemeClr val="bg1"/>
                </a:solidFill>
              </a:rPr>
              <a:pPr eaLnBrk="1" hangingPunct="1"/>
              <a:t>18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2432591" y="245439"/>
            <a:ext cx="606736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dirty="0" smtClean="0">
                <a:solidFill>
                  <a:schemeClr val="bg1"/>
                </a:solidFill>
              </a:rPr>
              <a:t>Критерии ранжирования дефектов сварных соединений, </a:t>
            </a:r>
          </a:p>
          <a:p>
            <a:pPr algn="ctr" eaLnBrk="1" hangingPunct="1"/>
            <a:r>
              <a:rPr lang="ru-RU" sz="2000" dirty="0" smtClean="0">
                <a:solidFill>
                  <a:schemeClr val="bg1"/>
                </a:solidFill>
              </a:rPr>
              <a:t>применяемые ООО «НПЦ ВТД»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" name="Изображение 1" descr="Macintosh HD:Users:user:Desktop:НИОКР:table.pd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672"/>
            <a:ext cx="5561351" cy="35402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013585"/>
              </p:ext>
            </p:extLst>
          </p:nvPr>
        </p:nvGraphicFramePr>
        <p:xfrm>
          <a:off x="3769606" y="3266841"/>
          <a:ext cx="5239483" cy="3029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26"/>
          <p:cNvSpPr>
            <a:spLocks noChangeArrowheads="1"/>
          </p:cNvSpPr>
          <p:nvPr/>
        </p:nvSpPr>
        <p:spPr bwMode="auto">
          <a:xfrm>
            <a:off x="112427" y="5785840"/>
            <a:ext cx="3569786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1200" b="0" dirty="0" smtClean="0">
                <a:solidFill>
                  <a:schemeClr val="tx1"/>
                </a:solidFill>
                <a:latin typeface="Times New Roman" pitchFamily="18" charset="0"/>
              </a:rPr>
              <a:t>Рис. 3 </a:t>
            </a:r>
            <a:r>
              <a:rPr lang="ru-RU" altLang="ru-RU" sz="1200" b="0" dirty="0">
                <a:solidFill>
                  <a:schemeClr val="tx1"/>
                </a:solidFill>
                <a:latin typeface="Times New Roman" pitchFamily="18" charset="0"/>
              </a:rPr>
              <a:t>- Допустимые размеры внутренних дефектов сварных соединений </a:t>
            </a:r>
            <a:r>
              <a:rPr lang="ru-RU" altLang="ru-RU" sz="1200" b="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труб </a:t>
            </a:r>
            <a:r>
              <a:rPr lang="ru-RU" altLang="ru-RU" sz="1200" b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Ø1420х21,7 мм</a:t>
            </a:r>
            <a:endParaRPr lang="en-US" altLang="ru-RU" sz="1200" b="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8173" y="3497995"/>
            <a:ext cx="8244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/>
              <a:t>Категория А</a:t>
            </a:r>
            <a:endParaRPr lang="en-US" sz="8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6613163" y="3907907"/>
            <a:ext cx="8244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/>
              <a:t>Категория </a:t>
            </a:r>
            <a:r>
              <a:rPr lang="en-US" sz="800" b="1" dirty="0" smtClean="0"/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13522" y="4934553"/>
            <a:ext cx="8244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/>
              <a:t>Категория </a:t>
            </a:r>
            <a:r>
              <a:rPr lang="en-US" sz="800" b="1" dirty="0" smtClean="0"/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750" y="5072255"/>
            <a:ext cx="15689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/>
              <a:t>Допустимые дефекты СТО </a:t>
            </a:r>
            <a:r>
              <a:rPr lang="ru-RU" sz="800" b="1" dirty="0"/>
              <a:t>715</a:t>
            </a:r>
            <a:endParaRPr lang="en-US" sz="8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776865" y="4356848"/>
            <a:ext cx="15689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/>
              <a:t>Критические дефекты СТО </a:t>
            </a:r>
            <a:r>
              <a:rPr lang="ru-RU" sz="800" b="1" dirty="0"/>
              <a:t>715</a:t>
            </a:r>
            <a:endParaRPr lang="en-US" sz="800" b="1" dirty="0" smtClean="0"/>
          </a:p>
        </p:txBody>
      </p:sp>
      <p:sp>
        <p:nvSpPr>
          <p:cNvPr id="20" name="Двойная стрелка вверх/вниз 19"/>
          <p:cNvSpPr/>
          <p:nvPr/>
        </p:nvSpPr>
        <p:spPr bwMode="auto">
          <a:xfrm>
            <a:off x="6370847" y="3814705"/>
            <a:ext cx="242316" cy="959661"/>
          </a:xfrm>
          <a:prstGeom prst="upDownArrow">
            <a:avLst/>
          </a:prstGeom>
          <a:noFill/>
          <a:ln w="34925">
            <a:solidFill>
              <a:srgbClr val="FFC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971246" y="1786943"/>
            <a:ext cx="180000" cy="160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45" y="2173070"/>
            <a:ext cx="1701472" cy="39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оррозия на шве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лубина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40%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6954629" y="4774366"/>
            <a:ext cx="962676" cy="1055768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4250065" y="4774366"/>
            <a:ext cx="2699664" cy="1059144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4407182" y="5385431"/>
            <a:ext cx="1988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/>
              <a:t>Поперечная трещина</a:t>
            </a:r>
            <a:endParaRPr lang="en-US" sz="1200" b="1" dirty="0" smtClean="0"/>
          </a:p>
        </p:txBody>
      </p:sp>
      <p:sp>
        <p:nvSpPr>
          <p:cNvPr id="28" name="TextBox 13"/>
          <p:cNvSpPr txBox="1"/>
          <p:nvPr/>
        </p:nvSpPr>
        <p:spPr>
          <a:xfrm>
            <a:off x="6949729" y="5382535"/>
            <a:ext cx="10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/>
              <a:t>Подрез</a:t>
            </a:r>
            <a:endParaRPr lang="en-US" sz="1200" b="1" dirty="0" smtClean="0"/>
          </a:p>
        </p:txBody>
      </p:sp>
      <p:pic>
        <p:nvPicPr>
          <p:cNvPr id="29" name="Рисунок 28"/>
          <p:cNvPicPr/>
          <p:nvPr/>
        </p:nvPicPr>
        <p:blipFill>
          <a:blip r:embed="rId5"/>
          <a:stretch>
            <a:fillRect/>
          </a:stretch>
        </p:blipFill>
        <p:spPr>
          <a:xfrm>
            <a:off x="5599897" y="985732"/>
            <a:ext cx="3472744" cy="662760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t="42096" r="30864" b="38284"/>
          <a:stretch/>
        </p:blipFill>
        <p:spPr bwMode="auto">
          <a:xfrm>
            <a:off x="5620402" y="2095796"/>
            <a:ext cx="1715867" cy="688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40000" r="31298" b="37524"/>
          <a:stretch/>
        </p:blipFill>
        <p:spPr bwMode="auto">
          <a:xfrm>
            <a:off x="7336269" y="2116541"/>
            <a:ext cx="1701711" cy="668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721475" y="1681331"/>
            <a:ext cx="32551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Рис. 1 </a:t>
            </a:r>
            <a:r>
              <a:rPr lang="ru-RU" sz="1100" b="1" dirty="0"/>
              <a:t>– </a:t>
            </a:r>
            <a:r>
              <a:rPr lang="ru-RU" sz="1100" b="1" dirty="0" smtClean="0"/>
              <a:t>Подрез </a:t>
            </a:r>
            <a:r>
              <a:rPr lang="ru-RU" sz="1100" b="1" dirty="0" smtClean="0"/>
              <a:t>и смещение кромок на </a:t>
            </a:r>
            <a:r>
              <a:rPr lang="ru-RU" sz="1100" b="1" dirty="0" smtClean="0"/>
              <a:t>кольцевом </a:t>
            </a:r>
          </a:p>
          <a:p>
            <a:r>
              <a:rPr lang="ru-RU" sz="1100" b="1" dirty="0"/>
              <a:t> </a:t>
            </a:r>
            <a:r>
              <a:rPr lang="ru-RU" sz="1100" b="1" dirty="0" smtClean="0"/>
              <a:t>                  </a:t>
            </a:r>
            <a:r>
              <a:rPr lang="ru-RU" sz="1100" b="1" dirty="0" smtClean="0"/>
              <a:t>                </a:t>
            </a:r>
            <a:r>
              <a:rPr lang="ru-RU" sz="1100" b="1" dirty="0" smtClean="0"/>
              <a:t>сварном шве    </a:t>
            </a:r>
            <a:endParaRPr lang="ru-RU" sz="1100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904614" y="2774880"/>
            <a:ext cx="3055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Рис. </a:t>
            </a:r>
            <a:r>
              <a:rPr lang="ru-RU" sz="1100" b="1" dirty="0" smtClean="0"/>
              <a:t>2 </a:t>
            </a:r>
            <a:r>
              <a:rPr lang="ru-RU" sz="1100" b="1" dirty="0"/>
              <a:t>– </a:t>
            </a:r>
            <a:r>
              <a:rPr lang="ru-RU" sz="1100" b="1" dirty="0" err="1"/>
              <a:t>Утяжина</a:t>
            </a:r>
            <a:r>
              <a:rPr lang="ru-RU" sz="1100" b="1" dirty="0"/>
              <a:t> </a:t>
            </a:r>
            <a:r>
              <a:rPr lang="ru-RU" sz="1100" b="1" dirty="0" smtClean="0"/>
              <a:t>на кольцевом сварном шве</a:t>
            </a:r>
          </a:p>
          <a:p>
            <a:r>
              <a:rPr lang="ru-RU" sz="1100" b="1" dirty="0"/>
              <a:t> </a:t>
            </a:r>
            <a:r>
              <a:rPr lang="ru-RU" sz="1100" b="1" dirty="0" smtClean="0"/>
              <a:t>                               (ДМТ и ДМТИ</a:t>
            </a:r>
            <a:r>
              <a:rPr lang="ru-RU" sz="11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09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DB891A-3B6C-40DB-B750-5466B8C98DF8}" type="slidenum">
              <a:rPr lang="en-US" altLang="ru-RU" sz="2000">
                <a:solidFill>
                  <a:schemeClr val="bg1"/>
                </a:solidFill>
              </a:rPr>
              <a:pPr eaLnBrk="1" hangingPunct="1"/>
              <a:t>19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266" y="1137380"/>
            <a:ext cx="43852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Ранжирование дефектов сварных швов (экспертная оценка)</a:t>
            </a:r>
            <a:endParaRPr lang="ru-RU" dirty="0"/>
          </a:p>
          <a:p>
            <a:r>
              <a:rPr lang="ru-RU" dirty="0"/>
              <a:t> </a:t>
            </a:r>
          </a:p>
          <a:p>
            <a:pPr>
              <a:spcBef>
                <a:spcPts val="600"/>
              </a:spcBef>
            </a:pPr>
            <a:r>
              <a:rPr lang="ru-RU" b="1" dirty="0"/>
              <a:t>В категорию «А», попадают дефекты имеющие «эквивалентную глубину» </a:t>
            </a:r>
            <a:r>
              <a:rPr lang="en-US" b="1" dirty="0" smtClean="0"/>
              <a:t>h </a:t>
            </a:r>
            <a:r>
              <a:rPr lang="ru-RU" b="1" dirty="0" smtClean="0"/>
              <a:t>≥</a:t>
            </a:r>
            <a:r>
              <a:rPr lang="ru-RU" b="1" dirty="0"/>
              <a:t>35%.</a:t>
            </a:r>
          </a:p>
          <a:p>
            <a:pPr>
              <a:spcBef>
                <a:spcPts val="600"/>
              </a:spcBef>
            </a:pPr>
            <a:r>
              <a:rPr lang="ru-RU" b="1" dirty="0"/>
              <a:t>В категорию «В», попадают дефекты имеющие «эквивалентную глубину» </a:t>
            </a:r>
            <a:r>
              <a:rPr lang="ru-RU" b="1" dirty="0" smtClean="0"/>
              <a:t>20% ≤ </a:t>
            </a:r>
            <a:r>
              <a:rPr lang="en-US" b="1" dirty="0" smtClean="0"/>
              <a:t>h</a:t>
            </a:r>
            <a:r>
              <a:rPr lang="ru-RU" b="1" dirty="0"/>
              <a:t> ≤ 35%.</a:t>
            </a:r>
          </a:p>
          <a:p>
            <a:pPr>
              <a:spcBef>
                <a:spcPts val="600"/>
              </a:spcBef>
            </a:pPr>
            <a:r>
              <a:rPr lang="ru-RU" b="1" dirty="0"/>
              <a:t>В категорию «С», все остальные обнаруженные дефекты, не попадающие в вышеперечисленные условия.</a:t>
            </a:r>
          </a:p>
          <a:p>
            <a:pPr>
              <a:spcBef>
                <a:spcPts val="600"/>
              </a:spcBef>
            </a:pPr>
            <a:endParaRPr lang="ru-RU" dirty="0" smtClean="0"/>
          </a:p>
          <a:p>
            <a:pPr>
              <a:spcBef>
                <a:spcPts val="600"/>
              </a:spcBef>
            </a:pPr>
            <a:r>
              <a:rPr lang="ru-RU" dirty="0" smtClean="0"/>
              <a:t>В </a:t>
            </a:r>
            <a:r>
              <a:rPr lang="ru-RU" dirty="0"/>
              <a:t>более высокую категорию могут быть отнесены дефекты (по усмотрению оператора</a:t>
            </a:r>
            <a:r>
              <a:rPr lang="ru-RU" dirty="0" smtClean="0"/>
              <a:t>), </a:t>
            </a:r>
            <a:r>
              <a:rPr lang="ru-RU" dirty="0"/>
              <a:t>состоящие из нескольких фрагментов, предполагающих наличие трещин и т.д.</a:t>
            </a:r>
          </a:p>
        </p:txBody>
      </p:sp>
      <p:graphicFrame>
        <p:nvGraphicFramePr>
          <p:cNvPr id="13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512946"/>
              </p:ext>
            </p:extLst>
          </p:nvPr>
        </p:nvGraphicFramePr>
        <p:xfrm>
          <a:off x="5255896" y="1944036"/>
          <a:ext cx="3650759" cy="3070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904813" y="2063644"/>
            <a:ext cx="8244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/>
              <a:t>Категория А</a:t>
            </a:r>
            <a:endParaRPr lang="en-US" sz="8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904813" y="2943068"/>
            <a:ext cx="8244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/>
              <a:t>Категория </a:t>
            </a:r>
            <a:r>
              <a:rPr lang="en-US" sz="800" b="1" dirty="0" smtClean="0"/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04813" y="3902436"/>
            <a:ext cx="8244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/>
              <a:t>Категория </a:t>
            </a:r>
            <a:r>
              <a:rPr lang="en-US" sz="800" b="1" dirty="0" smtClean="0"/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1332" y="4195330"/>
            <a:ext cx="15689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/>
              <a:t>Допустимые дефекты СТО 715 </a:t>
            </a:r>
            <a:endParaRPr lang="en-US" sz="8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546360" y="2850336"/>
            <a:ext cx="15689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b="1" dirty="0" smtClean="0"/>
              <a:t>Критические дефекты СТО 715 </a:t>
            </a:r>
            <a:endParaRPr lang="en-US" sz="800" b="1" dirty="0" smtClean="0"/>
          </a:p>
        </p:txBody>
      </p:sp>
      <p:sp>
        <p:nvSpPr>
          <p:cNvPr id="19" name="Прямоугольник 26"/>
          <p:cNvSpPr>
            <a:spLocks noChangeArrowheads="1"/>
          </p:cNvSpPr>
          <p:nvPr/>
        </p:nvSpPr>
        <p:spPr bwMode="auto">
          <a:xfrm>
            <a:off x="5271541" y="5238699"/>
            <a:ext cx="3569786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1200" b="0" dirty="0">
                <a:solidFill>
                  <a:schemeClr val="tx1"/>
                </a:solidFill>
                <a:latin typeface="Times New Roman" pitchFamily="18" charset="0"/>
              </a:rPr>
              <a:t>Рисунок </a:t>
            </a:r>
            <a:r>
              <a:rPr lang="ru-RU" altLang="ru-RU" sz="1200" b="0" dirty="0" smtClean="0">
                <a:solidFill>
                  <a:schemeClr val="tx1"/>
                </a:solidFill>
                <a:latin typeface="Times New Roman" pitchFamily="18" charset="0"/>
              </a:rPr>
              <a:t>1 </a:t>
            </a:r>
            <a:r>
              <a:rPr lang="ru-RU" altLang="ru-RU" sz="1200" b="0" dirty="0">
                <a:solidFill>
                  <a:schemeClr val="tx1"/>
                </a:solidFill>
                <a:latin typeface="Times New Roman" pitchFamily="18" charset="0"/>
              </a:rPr>
              <a:t>- Допустимые размеры внутренних дефектов сварных соединений </a:t>
            </a:r>
            <a:r>
              <a:rPr lang="ru-RU" altLang="ru-RU" sz="1200" b="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труб </a:t>
            </a:r>
            <a:r>
              <a:rPr lang="ru-RU" altLang="ru-RU" sz="1200" b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Ø1420х21,7 мм</a:t>
            </a:r>
            <a:endParaRPr lang="en-US" altLang="ru-RU" sz="1200" b="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0" name="Стрелка вверх 19"/>
          <p:cNvSpPr/>
          <p:nvPr/>
        </p:nvSpPr>
        <p:spPr>
          <a:xfrm>
            <a:off x="7683175" y="1993691"/>
            <a:ext cx="303366" cy="742492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1" name="Двойная стрелка вверх/вниз 20"/>
          <p:cNvSpPr/>
          <p:nvPr/>
        </p:nvSpPr>
        <p:spPr bwMode="auto">
          <a:xfrm>
            <a:off x="7713700" y="2749884"/>
            <a:ext cx="242316" cy="817256"/>
          </a:xfrm>
          <a:prstGeom prst="upDownArrow">
            <a:avLst/>
          </a:prstGeom>
          <a:noFill/>
          <a:ln w="34925">
            <a:solidFill>
              <a:srgbClr val="FFC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Двойная стрелка вверх/вниз 21"/>
          <p:cNvSpPr/>
          <p:nvPr/>
        </p:nvSpPr>
        <p:spPr bwMode="auto">
          <a:xfrm>
            <a:off x="7729952" y="3580215"/>
            <a:ext cx="242316" cy="1029259"/>
          </a:xfrm>
          <a:prstGeom prst="upDownArrow">
            <a:avLst/>
          </a:prstGeom>
          <a:noFill/>
          <a:ln w="34925">
            <a:solidFill>
              <a:srgbClr val="00B05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864805" y="60442"/>
            <a:ext cx="70918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dirty="0" smtClean="0">
                <a:solidFill>
                  <a:schemeClr val="bg1"/>
                </a:solidFill>
              </a:rPr>
              <a:t>Критерии ранжирования дефектов сварных соединений, </a:t>
            </a:r>
          </a:p>
          <a:p>
            <a:pPr algn="ctr" eaLnBrk="1" hangingPunct="1"/>
            <a:r>
              <a:rPr lang="ru-RU" sz="2000" dirty="0" smtClean="0">
                <a:solidFill>
                  <a:schemeClr val="bg1"/>
                </a:solidFill>
              </a:rPr>
              <a:t>применяемые </a:t>
            </a:r>
            <a:r>
              <a:rPr lang="ru-RU" sz="2000" dirty="0">
                <a:solidFill>
                  <a:schemeClr val="bg1"/>
                </a:solidFill>
              </a:rPr>
              <a:t>АО «Газпром </a:t>
            </a:r>
            <a:r>
              <a:rPr lang="ru-RU" sz="2000" dirty="0" err="1" smtClean="0">
                <a:solidFill>
                  <a:schemeClr val="bg1"/>
                </a:solidFill>
              </a:rPr>
              <a:t>оргэнергогаз</a:t>
            </a:r>
            <a:r>
              <a:rPr lang="ru-RU" sz="2000" dirty="0" smtClean="0">
                <a:solidFill>
                  <a:schemeClr val="bg1"/>
                </a:solidFill>
              </a:rPr>
              <a:t>» и АО </a:t>
            </a:r>
            <a:r>
              <a:rPr lang="ru-RU" sz="2000" dirty="0">
                <a:solidFill>
                  <a:schemeClr val="bg1"/>
                </a:solidFill>
              </a:rPr>
              <a:t>«Бейкер Хьюз </a:t>
            </a:r>
            <a:r>
              <a:rPr lang="ru-RU" sz="2000" dirty="0" smtClean="0">
                <a:solidFill>
                  <a:schemeClr val="bg1"/>
                </a:solidFill>
              </a:rPr>
              <a:t>технологии </a:t>
            </a:r>
            <a:r>
              <a:rPr lang="ru-RU" sz="2000" dirty="0">
                <a:solidFill>
                  <a:schemeClr val="bg1"/>
                </a:solidFill>
              </a:rPr>
              <a:t>и </a:t>
            </a:r>
            <a:r>
              <a:rPr lang="ru-RU" sz="2000" dirty="0" smtClean="0">
                <a:solidFill>
                  <a:schemeClr val="bg1"/>
                </a:solidFill>
              </a:rPr>
              <a:t>трубопроводный сервис</a:t>
            </a:r>
            <a:r>
              <a:rPr lang="ru-RU" sz="2000" dirty="0" smtClean="0">
                <a:solidFill>
                  <a:schemeClr val="bg1"/>
                </a:solidFill>
              </a:rPr>
              <a:t>»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DB891A-3B6C-40DB-B750-5466B8C98DF8}" type="slidenum">
              <a:rPr lang="en-US" altLang="ru-RU" sz="2000">
                <a:solidFill>
                  <a:schemeClr val="bg1"/>
                </a:solidFill>
              </a:rPr>
              <a:pPr eaLnBrk="1" hangingPunct="1"/>
              <a:t>2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4716537" y="411163"/>
            <a:ext cx="12984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Содержание</a:t>
            </a:r>
            <a:endParaRPr lang="ru-RU" altLang="ru-RU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8170" y="2495592"/>
            <a:ext cx="79057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800" b="1" dirty="0" smtClean="0"/>
              <a:t>2. </a:t>
            </a:r>
            <a:r>
              <a:rPr lang="ru-RU" sz="1800" b="1" dirty="0"/>
              <a:t>Формирование информационной среды для целей сбора и анализа </a:t>
            </a:r>
            <a:r>
              <a:rPr lang="ru-RU" sz="1800" b="1" dirty="0" smtClean="0"/>
              <a:t>результатов диагностики </a:t>
            </a:r>
            <a:r>
              <a:rPr lang="ru-RU" sz="1800" b="1" dirty="0"/>
              <a:t>и неразрушающего </a:t>
            </a:r>
            <a:r>
              <a:rPr lang="ru-RU" sz="1800" b="1" dirty="0" smtClean="0"/>
              <a:t>контроля</a:t>
            </a:r>
            <a:endParaRPr lang="ru-RU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8170" y="1710452"/>
            <a:ext cx="747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1</a:t>
            </a:r>
            <a:r>
              <a:rPr lang="ru-RU" sz="1800" b="1" dirty="0" smtClean="0"/>
              <a:t>. </a:t>
            </a:r>
            <a:r>
              <a:rPr lang="ru-RU" sz="1800" b="1" dirty="0">
                <a:latin typeface="Arial Narrow"/>
                <a:ea typeface="+mj-ea"/>
                <a:cs typeface="+mj-cs"/>
              </a:rPr>
              <a:t>Научное, методическое и нормативное сопровождение внутритрубной диагностики и неразрушающего контроля объектов ГТС</a:t>
            </a:r>
            <a:endParaRPr lang="ru-RU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8170" y="3254947"/>
            <a:ext cx="747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3. Экспертная оценка текущего и прогнозируемого технического состояния объектов ЛЧ МГ</a:t>
            </a:r>
            <a:endParaRPr lang="ru-RU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58170" y="4046643"/>
            <a:ext cx="747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ru-RU" sz="1800" b="1" dirty="0" smtClean="0"/>
              <a:t>4. Обоснование компенсирующих мероприятий для объектов с нарушением минимальных расстояний</a:t>
            </a:r>
            <a:endParaRPr lang="ru-RU" sz="1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07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147763"/>
            <a:ext cx="3362325" cy="5119687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7763"/>
            <a:ext cx="3446463" cy="5080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604" name="Прямоугольник 1"/>
          <p:cNvSpPr>
            <a:spLocks noChangeArrowheads="1"/>
          </p:cNvSpPr>
          <p:nvPr/>
        </p:nvSpPr>
        <p:spPr bwMode="auto">
          <a:xfrm>
            <a:off x="2084388" y="168275"/>
            <a:ext cx="6826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800" b="1" dirty="0" smtClean="0">
                <a:solidFill>
                  <a:schemeClr val="bg1"/>
                </a:solidFill>
              </a:rPr>
              <a:t>Нормы </a:t>
            </a:r>
            <a:r>
              <a:rPr lang="ru-RU" altLang="ru-RU" sz="1800" b="1" dirty="0">
                <a:solidFill>
                  <a:schemeClr val="bg1"/>
                </a:solidFill>
              </a:rPr>
              <a:t>оценки качества кольцевых сварных соединений </a:t>
            </a:r>
          </a:p>
          <a:p>
            <a:r>
              <a:rPr lang="ru-RU" altLang="ru-RU" sz="1800" dirty="0">
                <a:solidFill>
                  <a:schemeClr val="bg1"/>
                </a:solidFill>
              </a:rPr>
              <a:t>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магистральных </a:t>
            </a:r>
            <a:r>
              <a:rPr lang="ru-RU" altLang="ru-RU" sz="1800" b="1" dirty="0">
                <a:solidFill>
                  <a:schemeClr val="bg1"/>
                </a:solidFill>
              </a:rPr>
              <a:t>газопроводов при применении АУЗК и МУЗК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6" name="Номер слайда 2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DBD59E4-0FD1-41D3-8D4C-9DC938CB8E7A}" type="slidenum">
              <a:rPr lang="en-US" altLang="ru-RU" sz="2000">
                <a:solidFill>
                  <a:schemeClr val="bg1"/>
                </a:solidFill>
              </a:rPr>
              <a:pPr/>
              <a:t>21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28708" name="Прямоугольник 1"/>
          <p:cNvSpPr>
            <a:spLocks noChangeArrowheads="1"/>
          </p:cNvSpPr>
          <p:nvPr/>
        </p:nvSpPr>
        <p:spPr bwMode="auto">
          <a:xfrm>
            <a:off x="2311400" y="227844"/>
            <a:ext cx="65278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ru-RU" sz="1800" b="1" dirty="0" smtClean="0">
                <a:solidFill>
                  <a:schemeClr val="bg1"/>
                </a:solidFill>
              </a:rPr>
              <a:t>     Сбор, архивация  и хранение результатов диагностических</a:t>
            </a:r>
          </a:p>
          <a:p>
            <a:pPr algn="just">
              <a:lnSpc>
                <a:spcPct val="90000"/>
              </a:lnSpc>
            </a:pPr>
            <a:r>
              <a:rPr lang="ru-RU" altLang="ru-RU" sz="1800" b="1" dirty="0">
                <a:solidFill>
                  <a:schemeClr val="bg1"/>
                </a:solidFill>
              </a:rPr>
              <a:t>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    обследований и неразрушающего контроля </a:t>
            </a:r>
            <a:endParaRPr lang="ru-RU" altLang="ru-RU" sz="1800" b="1" dirty="0">
              <a:solidFill>
                <a:schemeClr val="bg1"/>
              </a:solidFill>
            </a:endParaRP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00" y="1157443"/>
            <a:ext cx="7308000" cy="3071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1" y="4301537"/>
            <a:ext cx="7308000" cy="196173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6" name="Номер слайда 2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DBD59E4-0FD1-41D3-8D4C-9DC938CB8E7A}" type="slidenum">
              <a:rPr lang="en-US" altLang="ru-RU" sz="2000">
                <a:solidFill>
                  <a:schemeClr val="bg1"/>
                </a:solidFill>
              </a:rPr>
              <a:pPr/>
              <a:t>22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pic>
        <p:nvPicPr>
          <p:cNvPr id="8" name="Рисунок 7" descr="EMA_972.png"/>
          <p:cNvPicPr>
            <a:picLocks noChangeAspect="1"/>
          </p:cNvPicPr>
          <p:nvPr/>
        </p:nvPicPr>
        <p:blipFill>
          <a:blip r:embed="rId3" cstate="print"/>
          <a:srcRect l="22874" t="48715" r="50984" b="36459"/>
          <a:stretch>
            <a:fillRect/>
          </a:stretch>
        </p:blipFill>
        <p:spPr>
          <a:xfrm>
            <a:off x="220659" y="4274256"/>
            <a:ext cx="8558666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TFI_972.png"/>
          <p:cNvPicPr>
            <a:picLocks noChangeAspect="1"/>
          </p:cNvPicPr>
          <p:nvPr/>
        </p:nvPicPr>
        <p:blipFill>
          <a:blip r:embed="rId4" cstate="print"/>
          <a:srcRect l="22874" t="60401" r="50984" b="23337"/>
          <a:stretch>
            <a:fillRect/>
          </a:stretch>
        </p:blipFill>
        <p:spPr>
          <a:xfrm>
            <a:off x="220659" y="1797756"/>
            <a:ext cx="8558666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051720" y="4706304"/>
            <a:ext cx="11521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4922328"/>
            <a:ext cx="86409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60232" y="4850320"/>
            <a:ext cx="86409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61182" y="2078012"/>
            <a:ext cx="11521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65104" y="2373820"/>
            <a:ext cx="86409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55482" y="2366044"/>
            <a:ext cx="86409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051720" y="4562288"/>
            <a:ext cx="115212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39952" y="4490280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SCC N2. L~0,5 m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2200" y="4418272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SCC N3. L~0,5 m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79712" y="4274256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SCC N1. L~0,7 m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355976" y="4778312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660232" y="4706304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1240" y="2956830"/>
            <a:ext cx="264207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ДМТПБ-1400(</a:t>
            </a:r>
            <a:r>
              <a:rPr lang="en-US" dirty="0" smtClean="0">
                <a:solidFill>
                  <a:schemeClr val="tx1"/>
                </a:solidFill>
              </a:rPr>
              <a:t>TFI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Труба 972. Крупный масштаб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1240" y="5403767"/>
            <a:ext cx="264207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Д</a:t>
            </a:r>
            <a:r>
              <a:rPr lang="ru-RU" dirty="0">
                <a:solidFill>
                  <a:schemeClr val="tx1"/>
                </a:solidFill>
              </a:rPr>
              <a:t>Э</a:t>
            </a:r>
            <a:r>
              <a:rPr lang="ru-RU" dirty="0" smtClean="0">
                <a:solidFill>
                  <a:schemeClr val="tx1"/>
                </a:solidFill>
              </a:rPr>
              <a:t>М</a:t>
            </a: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ru-RU" dirty="0" smtClean="0">
                <a:solidFill>
                  <a:schemeClr val="tx1"/>
                </a:solidFill>
              </a:rPr>
              <a:t>Б-1400(</a:t>
            </a:r>
            <a:r>
              <a:rPr lang="en-US" dirty="0" smtClean="0">
                <a:solidFill>
                  <a:schemeClr val="tx1"/>
                </a:solidFill>
              </a:rPr>
              <a:t>EMA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Труба 972. Крупный масштаб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24328" y="1187802"/>
            <a:ext cx="11721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НПЦ «ВТД»</a:t>
            </a:r>
            <a:endParaRPr lang="ru-RU" b="1" dirty="0"/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" name="Прямоугольник 1"/>
          <p:cNvSpPr>
            <a:spLocks noChangeArrowheads="1"/>
          </p:cNvSpPr>
          <p:nvPr/>
        </p:nvSpPr>
        <p:spPr bwMode="auto">
          <a:xfrm>
            <a:off x="2311400" y="295870"/>
            <a:ext cx="65278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ru-RU" sz="1800" b="1" dirty="0" smtClean="0">
                <a:solidFill>
                  <a:schemeClr val="bg1"/>
                </a:solidFill>
              </a:rPr>
              <a:t>    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Организация сбора, хранение и оперативного доступа к результатам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диагностики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и 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неразрушающего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контроля       </a:t>
            </a:r>
            <a:endParaRPr lang="ru-RU" alt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6" name="Номер слайда 2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DBD59E4-0FD1-41D3-8D4C-9DC938CB8E7A}" type="slidenum">
              <a:rPr lang="en-US" altLang="ru-RU" sz="2000">
                <a:solidFill>
                  <a:schemeClr val="bg1"/>
                </a:solidFill>
              </a:rPr>
              <a:pPr/>
              <a:t>23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28708" name="Прямоугольник 1"/>
          <p:cNvSpPr>
            <a:spLocks noChangeArrowheads="1"/>
          </p:cNvSpPr>
          <p:nvPr/>
        </p:nvSpPr>
        <p:spPr bwMode="auto">
          <a:xfrm>
            <a:off x="2311400" y="295870"/>
            <a:ext cx="65278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ru-RU" sz="1800" b="1" dirty="0" smtClean="0">
                <a:solidFill>
                  <a:schemeClr val="bg1"/>
                </a:solidFill>
              </a:rPr>
              <a:t>    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Организация сбора, хранение и оперативного доступа к результатам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диагностики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и 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неразрушающего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контроля       </a:t>
            </a:r>
            <a:endParaRPr lang="ru-RU" altLang="ru-RU" sz="18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" y="3299599"/>
            <a:ext cx="45815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Надпись 2"/>
          <p:cNvSpPr txBox="1">
            <a:spLocks noChangeArrowheads="1"/>
          </p:cNvSpPr>
          <p:nvPr/>
        </p:nvSpPr>
        <p:spPr bwMode="auto">
          <a:xfrm>
            <a:off x="1108063" y="5674701"/>
            <a:ext cx="2800350" cy="273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000" dirty="0">
                <a:effectLst/>
                <a:latin typeface="Arial"/>
                <a:ea typeface="Times New Roman"/>
                <a:cs typeface="Times New Roman"/>
              </a:rPr>
              <a:t>Механическое</a:t>
            </a:r>
            <a:r>
              <a:rPr lang="ru-RU" sz="1200" dirty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ru-RU" sz="1000" dirty="0">
                <a:effectLst/>
                <a:latin typeface="Arial"/>
                <a:ea typeface="Times New Roman"/>
                <a:cs typeface="Times New Roman"/>
              </a:rPr>
              <a:t>повреждение</a:t>
            </a:r>
            <a:endParaRPr lang="ru-RU" sz="1200" dirty="0">
              <a:effectLst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722280" y="5018692"/>
            <a:ext cx="861692" cy="79253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7" name="Прямая со стрелкой 26"/>
          <p:cNvCxnSpPr/>
          <p:nvPr/>
        </p:nvCxnSpPr>
        <p:spPr>
          <a:xfrm flipV="1">
            <a:off x="3334951" y="5018692"/>
            <a:ext cx="1021404" cy="79253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8" name="Надпись 2"/>
          <p:cNvSpPr txBox="1">
            <a:spLocks noChangeArrowheads="1"/>
          </p:cNvSpPr>
          <p:nvPr/>
        </p:nvSpPr>
        <p:spPr bwMode="auto">
          <a:xfrm>
            <a:off x="1355713" y="3969996"/>
            <a:ext cx="2305050" cy="2730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000">
                <a:effectLst/>
                <a:latin typeface="Arial"/>
                <a:ea typeface="Times New Roman"/>
                <a:cs typeface="Times New Roman"/>
              </a:rPr>
              <a:t>Продольный сварной шов</a:t>
            </a:r>
            <a:endParaRPr lang="ru-RU" sz="1200">
              <a:effectLst/>
              <a:latin typeface="Arial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>
                <a:effectLst/>
                <a:latin typeface="Arial"/>
                <a:ea typeface="Times New Roman"/>
                <a:cs typeface="Times New Roman"/>
              </a:rPr>
              <a:t> 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1153126" y="4106521"/>
            <a:ext cx="641350" cy="31115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pic>
        <p:nvPicPr>
          <p:cNvPr id="30" name="Рисунок 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66" y="3366218"/>
            <a:ext cx="4433855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Прямая со стрелкой 30"/>
          <p:cNvCxnSpPr/>
          <p:nvPr/>
        </p:nvCxnSpPr>
        <p:spPr>
          <a:xfrm flipV="1">
            <a:off x="5036024" y="5110740"/>
            <a:ext cx="1061820" cy="70048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sp>
        <p:nvSpPr>
          <p:cNvPr id="32" name="Надпись 2"/>
          <p:cNvSpPr txBox="1">
            <a:spLocks noChangeArrowheads="1"/>
          </p:cNvSpPr>
          <p:nvPr/>
        </p:nvSpPr>
        <p:spPr bwMode="auto">
          <a:xfrm rot="19373644">
            <a:off x="5205536" y="5420492"/>
            <a:ext cx="1904111" cy="26661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Направление оси трубы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6" y="1136100"/>
            <a:ext cx="2429486" cy="208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0810" y="1698703"/>
            <a:ext cx="3865412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Телеуправляемый диагностический комплекс</a:t>
            </a:r>
          </a:p>
          <a:p>
            <a:pPr algn="ctr">
              <a:lnSpc>
                <a:spcPct val="90000"/>
              </a:lnSpc>
            </a:pPr>
            <a:r>
              <a:rPr lang="ru-RU" sz="1400" b="1" dirty="0"/>
              <a:t> ТДК-400-М-Л </a:t>
            </a:r>
          </a:p>
          <a:p>
            <a:pPr algn="ctr">
              <a:lnSpc>
                <a:spcPct val="90000"/>
              </a:lnSpc>
            </a:pPr>
            <a:r>
              <a:rPr lang="ru-RU" sz="1400" b="1" dirty="0"/>
              <a:t>ООО «</a:t>
            </a:r>
            <a:r>
              <a:rPr lang="ru-RU" sz="1400" b="1" dirty="0" err="1"/>
              <a:t>Газпроект</a:t>
            </a:r>
            <a:r>
              <a:rPr lang="ru-RU" sz="1400" b="1" dirty="0"/>
              <a:t>-ДКР»</a:t>
            </a:r>
            <a:endParaRPr lang="ru-RU" sz="1400" b="1" dirty="0">
              <a:solidFill>
                <a:srgbClr val="003366"/>
              </a:solidFill>
              <a:cs typeface="Arial" pitchFamily="34" charset="0"/>
            </a:endParaRPr>
          </a:p>
        </p:txBody>
      </p:sp>
      <p:pic>
        <p:nvPicPr>
          <p:cNvPr id="41" name="Picture 8" descr="C:\Документы ААК\Аттестация ТУ\Газпроет ДКР_ООО\Фото квалиф испытания стенд ВНИИГАЗ\IMG_72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6001" y="1129156"/>
            <a:ext cx="2372749" cy="20983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6" name="Номер слайда 2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DBD59E4-0FD1-41D3-8D4C-9DC938CB8E7A}" type="slidenum">
              <a:rPr lang="en-US" altLang="ru-RU" sz="2000">
                <a:solidFill>
                  <a:schemeClr val="bg1"/>
                </a:solidFill>
              </a:rPr>
              <a:pPr/>
              <a:t>24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2524" y="5390071"/>
            <a:ext cx="3405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Классификация  аномальных зон по типам: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8664" y="5607945"/>
            <a:ext cx="26564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- «плоскостной» дефект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- «объемно-плоскостной» дефект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- «объемный» дефект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9" name="Picture 17" descr="рис3б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6" b="26865"/>
          <a:stretch/>
        </p:blipFill>
        <p:spPr bwMode="auto">
          <a:xfrm>
            <a:off x="4115360" y="2994025"/>
            <a:ext cx="681469" cy="22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SC0743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8"/>
          <a:stretch/>
        </p:blipFill>
        <p:spPr bwMode="auto">
          <a:xfrm>
            <a:off x="4116201" y="2421016"/>
            <a:ext cx="680628" cy="40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Документы ААК\Аттестация ТУ\ИнтроСкан Технолоджи (А2072)\Квалификационные испытания\ИнтроСкан_Материалы по испытаниям\1_Стендовые испытания\Сканограммы проходов\Результаты 05.10.2015\Scan_14 ge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23253" r="13671" b="26458"/>
          <a:stretch/>
        </p:blipFill>
        <p:spPr bwMode="auto">
          <a:xfrm>
            <a:off x="122523" y="3888739"/>
            <a:ext cx="4674305" cy="15144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Документы ААК\Аттестация ТУ\ИнтроСкан Технолоджи (А2072)\Квалификационные испытания\ИнтроСкан_Материалы по испытаниям\1_Стендовые испытания\Сканограммы проходов\Результаты 05.10.2015\Scan_14 or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24903" r="21516" b="25482"/>
          <a:stretch/>
        </p:blipFill>
        <p:spPr bwMode="auto">
          <a:xfrm>
            <a:off x="122525" y="1598592"/>
            <a:ext cx="3881690" cy="16544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22524" y="1080773"/>
            <a:ext cx="3881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/>
              <a:t>Сканограмма</a:t>
            </a:r>
            <a:r>
              <a:rPr lang="ru-RU" sz="1400" b="1" dirty="0" smtClean="0"/>
              <a:t> для локализации аномальных областей</a:t>
            </a:r>
            <a:endParaRPr lang="ru-RU" sz="14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24678" y="3353732"/>
            <a:ext cx="3875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/>
              <a:t>Сканограмма</a:t>
            </a:r>
            <a:r>
              <a:rPr lang="ru-RU" sz="1400" b="1" dirty="0" smtClean="0"/>
              <a:t> для оценки типа локализованных  аномальных областей</a:t>
            </a:r>
            <a:endParaRPr lang="ru-RU" sz="1400" b="1" dirty="0"/>
          </a:p>
        </p:txBody>
      </p:sp>
      <p:pic>
        <p:nvPicPr>
          <p:cNvPr id="34" name="Picture 5" descr="рис3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883" y="1598592"/>
            <a:ext cx="680628" cy="66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Прямая со стрелкой 34"/>
          <p:cNvCxnSpPr>
            <a:stCxn id="34" idx="1"/>
          </p:cNvCxnSpPr>
          <p:nvPr/>
        </p:nvCxnSpPr>
        <p:spPr bwMode="auto">
          <a:xfrm flipH="1">
            <a:off x="2362200" y="1932372"/>
            <a:ext cx="1755683" cy="0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Полилиния 35"/>
          <p:cNvSpPr/>
          <p:nvPr/>
        </p:nvSpPr>
        <p:spPr bwMode="auto">
          <a:xfrm>
            <a:off x="1771650" y="1698625"/>
            <a:ext cx="984250" cy="393700"/>
          </a:xfrm>
          <a:custGeom>
            <a:avLst/>
            <a:gdLst>
              <a:gd name="connsiteX0" fmla="*/ 158750 w 984250"/>
              <a:gd name="connsiteY0" fmla="*/ 234950 h 438150"/>
              <a:gd name="connsiteX1" fmla="*/ 127000 w 984250"/>
              <a:gd name="connsiteY1" fmla="*/ 247650 h 438150"/>
              <a:gd name="connsiteX2" fmla="*/ 82550 w 984250"/>
              <a:gd name="connsiteY2" fmla="*/ 273050 h 438150"/>
              <a:gd name="connsiteX3" fmla="*/ 57150 w 984250"/>
              <a:gd name="connsiteY3" fmla="*/ 279400 h 438150"/>
              <a:gd name="connsiteX4" fmla="*/ 19050 w 984250"/>
              <a:gd name="connsiteY4" fmla="*/ 317500 h 438150"/>
              <a:gd name="connsiteX5" fmla="*/ 6350 w 984250"/>
              <a:gd name="connsiteY5" fmla="*/ 355600 h 438150"/>
              <a:gd name="connsiteX6" fmla="*/ 0 w 984250"/>
              <a:gd name="connsiteY6" fmla="*/ 374650 h 438150"/>
              <a:gd name="connsiteX7" fmla="*/ 19050 w 984250"/>
              <a:gd name="connsiteY7" fmla="*/ 425450 h 438150"/>
              <a:gd name="connsiteX8" fmla="*/ 38100 w 984250"/>
              <a:gd name="connsiteY8" fmla="*/ 438150 h 438150"/>
              <a:gd name="connsiteX9" fmla="*/ 254000 w 984250"/>
              <a:gd name="connsiteY9" fmla="*/ 431800 h 438150"/>
              <a:gd name="connsiteX10" fmla="*/ 279400 w 984250"/>
              <a:gd name="connsiteY10" fmla="*/ 425450 h 438150"/>
              <a:gd name="connsiteX11" fmla="*/ 336550 w 984250"/>
              <a:gd name="connsiteY11" fmla="*/ 400050 h 438150"/>
              <a:gd name="connsiteX12" fmla="*/ 355600 w 984250"/>
              <a:gd name="connsiteY12" fmla="*/ 381000 h 438150"/>
              <a:gd name="connsiteX13" fmla="*/ 393700 w 984250"/>
              <a:gd name="connsiteY13" fmla="*/ 361950 h 438150"/>
              <a:gd name="connsiteX14" fmla="*/ 438150 w 984250"/>
              <a:gd name="connsiteY14" fmla="*/ 336550 h 438150"/>
              <a:gd name="connsiteX15" fmla="*/ 463550 w 984250"/>
              <a:gd name="connsiteY15" fmla="*/ 330200 h 438150"/>
              <a:gd name="connsiteX16" fmla="*/ 482600 w 984250"/>
              <a:gd name="connsiteY16" fmla="*/ 317500 h 438150"/>
              <a:gd name="connsiteX17" fmla="*/ 514350 w 984250"/>
              <a:gd name="connsiteY17" fmla="*/ 279400 h 438150"/>
              <a:gd name="connsiteX18" fmla="*/ 533400 w 984250"/>
              <a:gd name="connsiteY18" fmla="*/ 266700 h 438150"/>
              <a:gd name="connsiteX19" fmla="*/ 552450 w 984250"/>
              <a:gd name="connsiteY19" fmla="*/ 247650 h 438150"/>
              <a:gd name="connsiteX20" fmla="*/ 609600 w 984250"/>
              <a:gd name="connsiteY20" fmla="*/ 228600 h 438150"/>
              <a:gd name="connsiteX21" fmla="*/ 654050 w 984250"/>
              <a:gd name="connsiteY21" fmla="*/ 209550 h 438150"/>
              <a:gd name="connsiteX22" fmla="*/ 673100 w 984250"/>
              <a:gd name="connsiteY22" fmla="*/ 190500 h 438150"/>
              <a:gd name="connsiteX23" fmla="*/ 711200 w 984250"/>
              <a:gd name="connsiteY23" fmla="*/ 177800 h 438150"/>
              <a:gd name="connsiteX24" fmla="*/ 730250 w 984250"/>
              <a:gd name="connsiteY24" fmla="*/ 171450 h 438150"/>
              <a:gd name="connsiteX25" fmla="*/ 749300 w 984250"/>
              <a:gd name="connsiteY25" fmla="*/ 165100 h 438150"/>
              <a:gd name="connsiteX26" fmla="*/ 781050 w 984250"/>
              <a:gd name="connsiteY26" fmla="*/ 158750 h 438150"/>
              <a:gd name="connsiteX27" fmla="*/ 800100 w 984250"/>
              <a:gd name="connsiteY27" fmla="*/ 152400 h 438150"/>
              <a:gd name="connsiteX28" fmla="*/ 882650 w 984250"/>
              <a:gd name="connsiteY28" fmla="*/ 133350 h 438150"/>
              <a:gd name="connsiteX29" fmla="*/ 939800 w 984250"/>
              <a:gd name="connsiteY29" fmla="*/ 120650 h 438150"/>
              <a:gd name="connsiteX30" fmla="*/ 958850 w 984250"/>
              <a:gd name="connsiteY30" fmla="*/ 107950 h 438150"/>
              <a:gd name="connsiteX31" fmla="*/ 971550 w 984250"/>
              <a:gd name="connsiteY31" fmla="*/ 82550 h 438150"/>
              <a:gd name="connsiteX32" fmla="*/ 984250 w 984250"/>
              <a:gd name="connsiteY32" fmla="*/ 63500 h 438150"/>
              <a:gd name="connsiteX33" fmla="*/ 977900 w 984250"/>
              <a:gd name="connsiteY33" fmla="*/ 38100 h 438150"/>
              <a:gd name="connsiteX34" fmla="*/ 933450 w 984250"/>
              <a:gd name="connsiteY34" fmla="*/ 19050 h 438150"/>
              <a:gd name="connsiteX35" fmla="*/ 914400 w 984250"/>
              <a:gd name="connsiteY35" fmla="*/ 12700 h 438150"/>
              <a:gd name="connsiteX36" fmla="*/ 838200 w 984250"/>
              <a:gd name="connsiteY36" fmla="*/ 0 h 438150"/>
              <a:gd name="connsiteX37" fmla="*/ 704850 w 984250"/>
              <a:gd name="connsiteY37" fmla="*/ 12700 h 438150"/>
              <a:gd name="connsiteX38" fmla="*/ 685800 w 984250"/>
              <a:gd name="connsiteY38" fmla="*/ 19050 h 438150"/>
              <a:gd name="connsiteX39" fmla="*/ 666750 w 984250"/>
              <a:gd name="connsiteY39" fmla="*/ 31750 h 438150"/>
              <a:gd name="connsiteX40" fmla="*/ 647700 w 984250"/>
              <a:gd name="connsiteY40" fmla="*/ 38100 h 438150"/>
              <a:gd name="connsiteX41" fmla="*/ 609600 w 984250"/>
              <a:gd name="connsiteY41" fmla="*/ 63500 h 438150"/>
              <a:gd name="connsiteX42" fmla="*/ 590550 w 984250"/>
              <a:gd name="connsiteY42" fmla="*/ 76200 h 438150"/>
              <a:gd name="connsiteX43" fmla="*/ 571500 w 984250"/>
              <a:gd name="connsiteY43" fmla="*/ 88900 h 438150"/>
              <a:gd name="connsiteX44" fmla="*/ 488950 w 984250"/>
              <a:gd name="connsiteY44" fmla="*/ 107950 h 438150"/>
              <a:gd name="connsiteX45" fmla="*/ 431800 w 984250"/>
              <a:gd name="connsiteY45" fmla="*/ 127000 h 438150"/>
              <a:gd name="connsiteX46" fmla="*/ 412750 w 984250"/>
              <a:gd name="connsiteY46" fmla="*/ 133350 h 438150"/>
              <a:gd name="connsiteX47" fmla="*/ 393700 w 984250"/>
              <a:gd name="connsiteY47" fmla="*/ 139700 h 438150"/>
              <a:gd name="connsiteX48" fmla="*/ 349250 w 984250"/>
              <a:gd name="connsiteY48" fmla="*/ 152400 h 438150"/>
              <a:gd name="connsiteX49" fmla="*/ 323850 w 984250"/>
              <a:gd name="connsiteY49" fmla="*/ 158750 h 438150"/>
              <a:gd name="connsiteX50" fmla="*/ 273050 w 984250"/>
              <a:gd name="connsiteY50" fmla="*/ 177800 h 438150"/>
              <a:gd name="connsiteX51" fmla="*/ 215900 w 984250"/>
              <a:gd name="connsiteY51" fmla="*/ 203200 h 438150"/>
              <a:gd name="connsiteX52" fmla="*/ 196850 w 984250"/>
              <a:gd name="connsiteY52" fmla="*/ 209550 h 438150"/>
              <a:gd name="connsiteX53" fmla="*/ 177800 w 984250"/>
              <a:gd name="connsiteY53" fmla="*/ 215900 h 438150"/>
              <a:gd name="connsiteX54" fmla="*/ 158750 w 984250"/>
              <a:gd name="connsiteY54" fmla="*/ 2349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84250" h="438150">
                <a:moveTo>
                  <a:pt x="158750" y="234950"/>
                </a:moveTo>
                <a:cubicBezTo>
                  <a:pt x="148167" y="239183"/>
                  <a:pt x="137195" y="242552"/>
                  <a:pt x="127000" y="247650"/>
                </a:cubicBezTo>
                <a:cubicBezTo>
                  <a:pt x="90154" y="266073"/>
                  <a:pt x="127080" y="256351"/>
                  <a:pt x="82550" y="273050"/>
                </a:cubicBezTo>
                <a:cubicBezTo>
                  <a:pt x="74378" y="276114"/>
                  <a:pt x="65617" y="277283"/>
                  <a:pt x="57150" y="279400"/>
                </a:cubicBezTo>
                <a:cubicBezTo>
                  <a:pt x="44450" y="292100"/>
                  <a:pt x="24730" y="300461"/>
                  <a:pt x="19050" y="317500"/>
                </a:cubicBezTo>
                <a:lnTo>
                  <a:pt x="6350" y="355600"/>
                </a:lnTo>
                <a:lnTo>
                  <a:pt x="0" y="374650"/>
                </a:lnTo>
                <a:cubicBezTo>
                  <a:pt x="4543" y="397367"/>
                  <a:pt x="2699" y="409099"/>
                  <a:pt x="19050" y="425450"/>
                </a:cubicBezTo>
                <a:cubicBezTo>
                  <a:pt x="24446" y="430846"/>
                  <a:pt x="31750" y="433917"/>
                  <a:pt x="38100" y="438150"/>
                </a:cubicBezTo>
                <a:cubicBezTo>
                  <a:pt x="110067" y="436033"/>
                  <a:pt x="182102" y="435584"/>
                  <a:pt x="254000" y="431800"/>
                </a:cubicBezTo>
                <a:cubicBezTo>
                  <a:pt x="262715" y="431341"/>
                  <a:pt x="271041" y="427958"/>
                  <a:pt x="279400" y="425450"/>
                </a:cubicBezTo>
                <a:cubicBezTo>
                  <a:pt x="305358" y="417663"/>
                  <a:pt x="317411" y="415999"/>
                  <a:pt x="336550" y="400050"/>
                </a:cubicBezTo>
                <a:cubicBezTo>
                  <a:pt x="343449" y="394301"/>
                  <a:pt x="348701" y="386749"/>
                  <a:pt x="355600" y="381000"/>
                </a:cubicBezTo>
                <a:cubicBezTo>
                  <a:pt x="382897" y="358252"/>
                  <a:pt x="365061" y="376269"/>
                  <a:pt x="393700" y="361950"/>
                </a:cubicBezTo>
                <a:cubicBezTo>
                  <a:pt x="430546" y="343527"/>
                  <a:pt x="393620" y="353249"/>
                  <a:pt x="438150" y="336550"/>
                </a:cubicBezTo>
                <a:cubicBezTo>
                  <a:pt x="446322" y="333486"/>
                  <a:pt x="455083" y="332317"/>
                  <a:pt x="463550" y="330200"/>
                </a:cubicBezTo>
                <a:cubicBezTo>
                  <a:pt x="469900" y="325967"/>
                  <a:pt x="477204" y="322896"/>
                  <a:pt x="482600" y="317500"/>
                </a:cubicBezTo>
                <a:cubicBezTo>
                  <a:pt x="532550" y="267550"/>
                  <a:pt x="451933" y="331414"/>
                  <a:pt x="514350" y="279400"/>
                </a:cubicBezTo>
                <a:cubicBezTo>
                  <a:pt x="520213" y="274514"/>
                  <a:pt x="527537" y="271586"/>
                  <a:pt x="533400" y="266700"/>
                </a:cubicBezTo>
                <a:cubicBezTo>
                  <a:pt x="540299" y="260951"/>
                  <a:pt x="544600" y="252011"/>
                  <a:pt x="552450" y="247650"/>
                </a:cubicBezTo>
                <a:cubicBezTo>
                  <a:pt x="609600" y="215900"/>
                  <a:pt x="571500" y="247650"/>
                  <a:pt x="609600" y="228600"/>
                </a:cubicBezTo>
                <a:cubicBezTo>
                  <a:pt x="640987" y="212907"/>
                  <a:pt x="626020" y="218893"/>
                  <a:pt x="654050" y="209550"/>
                </a:cubicBezTo>
                <a:cubicBezTo>
                  <a:pt x="660400" y="203200"/>
                  <a:pt x="665250" y="194861"/>
                  <a:pt x="673100" y="190500"/>
                </a:cubicBezTo>
                <a:cubicBezTo>
                  <a:pt x="684802" y="183999"/>
                  <a:pt x="698500" y="182033"/>
                  <a:pt x="711200" y="177800"/>
                </a:cubicBezTo>
                <a:lnTo>
                  <a:pt x="730250" y="171450"/>
                </a:lnTo>
                <a:cubicBezTo>
                  <a:pt x="736600" y="169333"/>
                  <a:pt x="742736" y="166413"/>
                  <a:pt x="749300" y="165100"/>
                </a:cubicBezTo>
                <a:cubicBezTo>
                  <a:pt x="759883" y="162983"/>
                  <a:pt x="770579" y="161368"/>
                  <a:pt x="781050" y="158750"/>
                </a:cubicBezTo>
                <a:cubicBezTo>
                  <a:pt x="787544" y="157127"/>
                  <a:pt x="793642" y="154161"/>
                  <a:pt x="800100" y="152400"/>
                </a:cubicBezTo>
                <a:cubicBezTo>
                  <a:pt x="868570" y="133726"/>
                  <a:pt x="829333" y="145198"/>
                  <a:pt x="882650" y="133350"/>
                </a:cubicBezTo>
                <a:cubicBezTo>
                  <a:pt x="963359" y="115415"/>
                  <a:pt x="844041" y="139802"/>
                  <a:pt x="939800" y="120650"/>
                </a:cubicBezTo>
                <a:cubicBezTo>
                  <a:pt x="946150" y="116417"/>
                  <a:pt x="953964" y="113813"/>
                  <a:pt x="958850" y="107950"/>
                </a:cubicBezTo>
                <a:cubicBezTo>
                  <a:pt x="964910" y="100678"/>
                  <a:pt x="966854" y="90769"/>
                  <a:pt x="971550" y="82550"/>
                </a:cubicBezTo>
                <a:cubicBezTo>
                  <a:pt x="975336" y="75924"/>
                  <a:pt x="980017" y="69850"/>
                  <a:pt x="984250" y="63500"/>
                </a:cubicBezTo>
                <a:cubicBezTo>
                  <a:pt x="982133" y="55033"/>
                  <a:pt x="982741" y="45362"/>
                  <a:pt x="977900" y="38100"/>
                </a:cubicBezTo>
                <a:cubicBezTo>
                  <a:pt x="968802" y="24453"/>
                  <a:pt x="946570" y="22799"/>
                  <a:pt x="933450" y="19050"/>
                </a:cubicBezTo>
                <a:cubicBezTo>
                  <a:pt x="927014" y="17211"/>
                  <a:pt x="920986" y="13897"/>
                  <a:pt x="914400" y="12700"/>
                </a:cubicBezTo>
                <a:cubicBezTo>
                  <a:pt x="805390" y="-7120"/>
                  <a:pt x="905496" y="16824"/>
                  <a:pt x="838200" y="0"/>
                </a:cubicBezTo>
                <a:cubicBezTo>
                  <a:pt x="780344" y="3616"/>
                  <a:pt x="752534" y="779"/>
                  <a:pt x="704850" y="12700"/>
                </a:cubicBezTo>
                <a:cubicBezTo>
                  <a:pt x="698356" y="14323"/>
                  <a:pt x="691787" y="16057"/>
                  <a:pt x="685800" y="19050"/>
                </a:cubicBezTo>
                <a:cubicBezTo>
                  <a:pt x="678974" y="22463"/>
                  <a:pt x="673576" y="28337"/>
                  <a:pt x="666750" y="31750"/>
                </a:cubicBezTo>
                <a:cubicBezTo>
                  <a:pt x="660763" y="34743"/>
                  <a:pt x="653551" y="34849"/>
                  <a:pt x="647700" y="38100"/>
                </a:cubicBezTo>
                <a:cubicBezTo>
                  <a:pt x="634357" y="45513"/>
                  <a:pt x="622300" y="55033"/>
                  <a:pt x="609600" y="63500"/>
                </a:cubicBezTo>
                <a:lnTo>
                  <a:pt x="590550" y="76200"/>
                </a:lnTo>
                <a:cubicBezTo>
                  <a:pt x="584200" y="80433"/>
                  <a:pt x="578740" y="86487"/>
                  <a:pt x="571500" y="88900"/>
                </a:cubicBezTo>
                <a:cubicBezTo>
                  <a:pt x="519201" y="106333"/>
                  <a:pt x="546652" y="99707"/>
                  <a:pt x="488950" y="107950"/>
                </a:cubicBezTo>
                <a:lnTo>
                  <a:pt x="431800" y="127000"/>
                </a:lnTo>
                <a:lnTo>
                  <a:pt x="412750" y="133350"/>
                </a:lnTo>
                <a:cubicBezTo>
                  <a:pt x="406400" y="135467"/>
                  <a:pt x="400194" y="138077"/>
                  <a:pt x="393700" y="139700"/>
                </a:cubicBezTo>
                <a:cubicBezTo>
                  <a:pt x="314295" y="159551"/>
                  <a:pt x="413019" y="134180"/>
                  <a:pt x="349250" y="152400"/>
                </a:cubicBezTo>
                <a:cubicBezTo>
                  <a:pt x="340859" y="154798"/>
                  <a:pt x="332022" y="155686"/>
                  <a:pt x="323850" y="158750"/>
                </a:cubicBezTo>
                <a:cubicBezTo>
                  <a:pt x="257438" y="183654"/>
                  <a:pt x="338248" y="161501"/>
                  <a:pt x="273050" y="177800"/>
                </a:cubicBezTo>
                <a:cubicBezTo>
                  <a:pt x="242861" y="197926"/>
                  <a:pt x="261240" y="188087"/>
                  <a:pt x="215900" y="203200"/>
                </a:cubicBezTo>
                <a:lnTo>
                  <a:pt x="196850" y="209550"/>
                </a:lnTo>
                <a:cubicBezTo>
                  <a:pt x="190500" y="211667"/>
                  <a:pt x="183369" y="212187"/>
                  <a:pt x="177800" y="215900"/>
                </a:cubicBezTo>
                <a:lnTo>
                  <a:pt x="158750" y="234950"/>
                </a:lnTo>
                <a:close/>
              </a:path>
            </a:pathLst>
          </a:custGeom>
          <a:noFill/>
          <a:ln w="952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37" name="Полилиния 36"/>
          <p:cNvSpPr/>
          <p:nvPr/>
        </p:nvSpPr>
        <p:spPr bwMode="auto">
          <a:xfrm>
            <a:off x="1851459" y="2841625"/>
            <a:ext cx="650441" cy="279400"/>
          </a:xfrm>
          <a:custGeom>
            <a:avLst/>
            <a:gdLst>
              <a:gd name="connsiteX0" fmla="*/ 161491 w 650441"/>
              <a:gd name="connsiteY0" fmla="*/ 158750 h 279400"/>
              <a:gd name="connsiteX1" fmla="*/ 199591 w 650441"/>
              <a:gd name="connsiteY1" fmla="*/ 146050 h 279400"/>
              <a:gd name="connsiteX2" fmla="*/ 218641 w 650441"/>
              <a:gd name="connsiteY2" fmla="*/ 127000 h 279400"/>
              <a:gd name="connsiteX3" fmla="*/ 256741 w 650441"/>
              <a:gd name="connsiteY3" fmla="*/ 107950 h 279400"/>
              <a:gd name="connsiteX4" fmla="*/ 288491 w 650441"/>
              <a:gd name="connsiteY4" fmla="*/ 76200 h 279400"/>
              <a:gd name="connsiteX5" fmla="*/ 339291 w 650441"/>
              <a:gd name="connsiteY5" fmla="*/ 57150 h 279400"/>
              <a:gd name="connsiteX6" fmla="*/ 358341 w 650441"/>
              <a:gd name="connsiteY6" fmla="*/ 38100 h 279400"/>
              <a:gd name="connsiteX7" fmla="*/ 428191 w 650441"/>
              <a:gd name="connsiteY7" fmla="*/ 31750 h 279400"/>
              <a:gd name="connsiteX8" fmla="*/ 447241 w 650441"/>
              <a:gd name="connsiteY8" fmla="*/ 25400 h 279400"/>
              <a:gd name="connsiteX9" fmla="*/ 472641 w 650441"/>
              <a:gd name="connsiteY9" fmla="*/ 12700 h 279400"/>
              <a:gd name="connsiteX10" fmla="*/ 510741 w 650441"/>
              <a:gd name="connsiteY10" fmla="*/ 6350 h 279400"/>
              <a:gd name="connsiteX11" fmla="*/ 536141 w 650441"/>
              <a:gd name="connsiteY11" fmla="*/ 0 h 279400"/>
              <a:gd name="connsiteX12" fmla="*/ 618691 w 650441"/>
              <a:gd name="connsiteY12" fmla="*/ 6350 h 279400"/>
              <a:gd name="connsiteX13" fmla="*/ 631391 w 650441"/>
              <a:gd name="connsiteY13" fmla="*/ 25400 h 279400"/>
              <a:gd name="connsiteX14" fmla="*/ 644091 w 650441"/>
              <a:gd name="connsiteY14" fmla="*/ 63500 h 279400"/>
              <a:gd name="connsiteX15" fmla="*/ 650441 w 650441"/>
              <a:gd name="connsiteY15" fmla="*/ 82550 h 279400"/>
              <a:gd name="connsiteX16" fmla="*/ 644091 w 650441"/>
              <a:gd name="connsiteY16" fmla="*/ 101600 h 279400"/>
              <a:gd name="connsiteX17" fmla="*/ 618691 w 650441"/>
              <a:gd name="connsiteY17" fmla="*/ 120650 h 279400"/>
              <a:gd name="connsiteX18" fmla="*/ 555191 w 650441"/>
              <a:gd name="connsiteY18" fmla="*/ 133350 h 279400"/>
              <a:gd name="connsiteX19" fmla="*/ 536141 w 650441"/>
              <a:gd name="connsiteY19" fmla="*/ 139700 h 279400"/>
              <a:gd name="connsiteX20" fmla="*/ 510741 w 650441"/>
              <a:gd name="connsiteY20" fmla="*/ 146050 h 279400"/>
              <a:gd name="connsiteX21" fmla="*/ 491691 w 650441"/>
              <a:gd name="connsiteY21" fmla="*/ 152400 h 279400"/>
              <a:gd name="connsiteX22" fmla="*/ 440891 w 650441"/>
              <a:gd name="connsiteY22" fmla="*/ 158750 h 279400"/>
              <a:gd name="connsiteX23" fmla="*/ 402791 w 650441"/>
              <a:gd name="connsiteY23" fmla="*/ 171450 h 279400"/>
              <a:gd name="connsiteX24" fmla="*/ 332941 w 650441"/>
              <a:gd name="connsiteY24" fmla="*/ 184150 h 279400"/>
              <a:gd name="connsiteX25" fmla="*/ 282141 w 650441"/>
              <a:gd name="connsiteY25" fmla="*/ 196850 h 279400"/>
              <a:gd name="connsiteX26" fmla="*/ 263091 w 650441"/>
              <a:gd name="connsiteY26" fmla="*/ 203200 h 279400"/>
              <a:gd name="connsiteX27" fmla="*/ 224991 w 650441"/>
              <a:gd name="connsiteY27" fmla="*/ 228600 h 279400"/>
              <a:gd name="connsiteX28" fmla="*/ 186891 w 650441"/>
              <a:gd name="connsiteY28" fmla="*/ 241300 h 279400"/>
              <a:gd name="connsiteX29" fmla="*/ 148791 w 650441"/>
              <a:gd name="connsiteY29" fmla="*/ 260350 h 279400"/>
              <a:gd name="connsiteX30" fmla="*/ 110691 w 650441"/>
              <a:gd name="connsiteY30" fmla="*/ 279400 h 279400"/>
              <a:gd name="connsiteX31" fmla="*/ 21791 w 650441"/>
              <a:gd name="connsiteY31" fmla="*/ 273050 h 279400"/>
              <a:gd name="connsiteX32" fmla="*/ 2741 w 650441"/>
              <a:gd name="connsiteY32" fmla="*/ 260350 h 279400"/>
              <a:gd name="connsiteX33" fmla="*/ 28141 w 650441"/>
              <a:gd name="connsiteY33" fmla="*/ 222250 h 279400"/>
              <a:gd name="connsiteX34" fmla="*/ 47191 w 650441"/>
              <a:gd name="connsiteY34" fmla="*/ 203200 h 279400"/>
              <a:gd name="connsiteX35" fmla="*/ 85291 w 650441"/>
              <a:gd name="connsiteY35" fmla="*/ 190500 h 279400"/>
              <a:gd name="connsiteX36" fmla="*/ 104341 w 650441"/>
              <a:gd name="connsiteY36" fmla="*/ 184150 h 279400"/>
              <a:gd name="connsiteX37" fmla="*/ 123391 w 650441"/>
              <a:gd name="connsiteY37" fmla="*/ 171450 h 279400"/>
              <a:gd name="connsiteX38" fmla="*/ 161491 w 650441"/>
              <a:gd name="connsiteY38" fmla="*/ 15875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50441" h="279400">
                <a:moveTo>
                  <a:pt x="161491" y="158750"/>
                </a:moveTo>
                <a:cubicBezTo>
                  <a:pt x="174191" y="154517"/>
                  <a:pt x="187889" y="152551"/>
                  <a:pt x="199591" y="146050"/>
                </a:cubicBezTo>
                <a:cubicBezTo>
                  <a:pt x="207441" y="141689"/>
                  <a:pt x="211742" y="132749"/>
                  <a:pt x="218641" y="127000"/>
                </a:cubicBezTo>
                <a:cubicBezTo>
                  <a:pt x="235054" y="113323"/>
                  <a:pt x="237648" y="114314"/>
                  <a:pt x="256741" y="107950"/>
                </a:cubicBezTo>
                <a:cubicBezTo>
                  <a:pt x="268030" y="91017"/>
                  <a:pt x="268735" y="84667"/>
                  <a:pt x="288491" y="76200"/>
                </a:cubicBezTo>
                <a:cubicBezTo>
                  <a:pt x="321728" y="61955"/>
                  <a:pt x="307545" y="79826"/>
                  <a:pt x="339291" y="57150"/>
                </a:cubicBezTo>
                <a:cubicBezTo>
                  <a:pt x="346599" y="51930"/>
                  <a:pt x="349706" y="40567"/>
                  <a:pt x="358341" y="38100"/>
                </a:cubicBezTo>
                <a:cubicBezTo>
                  <a:pt x="380821" y="31677"/>
                  <a:pt x="404908" y="33867"/>
                  <a:pt x="428191" y="31750"/>
                </a:cubicBezTo>
                <a:cubicBezTo>
                  <a:pt x="434541" y="29633"/>
                  <a:pt x="441089" y="28037"/>
                  <a:pt x="447241" y="25400"/>
                </a:cubicBezTo>
                <a:cubicBezTo>
                  <a:pt x="455942" y="21671"/>
                  <a:pt x="463574" y="15420"/>
                  <a:pt x="472641" y="12700"/>
                </a:cubicBezTo>
                <a:cubicBezTo>
                  <a:pt x="484973" y="9000"/>
                  <a:pt x="498116" y="8875"/>
                  <a:pt x="510741" y="6350"/>
                </a:cubicBezTo>
                <a:cubicBezTo>
                  <a:pt x="519299" y="4638"/>
                  <a:pt x="527674" y="2117"/>
                  <a:pt x="536141" y="0"/>
                </a:cubicBezTo>
                <a:cubicBezTo>
                  <a:pt x="563658" y="2117"/>
                  <a:pt x="592025" y="-761"/>
                  <a:pt x="618691" y="6350"/>
                </a:cubicBezTo>
                <a:cubicBezTo>
                  <a:pt x="626065" y="8316"/>
                  <a:pt x="628291" y="18426"/>
                  <a:pt x="631391" y="25400"/>
                </a:cubicBezTo>
                <a:cubicBezTo>
                  <a:pt x="636828" y="37633"/>
                  <a:pt x="639858" y="50800"/>
                  <a:pt x="644091" y="63500"/>
                </a:cubicBezTo>
                <a:lnTo>
                  <a:pt x="650441" y="82550"/>
                </a:lnTo>
                <a:cubicBezTo>
                  <a:pt x="648324" y="88900"/>
                  <a:pt x="648376" y="96458"/>
                  <a:pt x="644091" y="101600"/>
                </a:cubicBezTo>
                <a:cubicBezTo>
                  <a:pt x="637316" y="109730"/>
                  <a:pt x="628157" y="115917"/>
                  <a:pt x="618691" y="120650"/>
                </a:cubicBezTo>
                <a:cubicBezTo>
                  <a:pt x="608570" y="125711"/>
                  <a:pt x="560931" y="132074"/>
                  <a:pt x="555191" y="133350"/>
                </a:cubicBezTo>
                <a:cubicBezTo>
                  <a:pt x="548657" y="134802"/>
                  <a:pt x="542577" y="137861"/>
                  <a:pt x="536141" y="139700"/>
                </a:cubicBezTo>
                <a:cubicBezTo>
                  <a:pt x="527750" y="142098"/>
                  <a:pt x="519132" y="143652"/>
                  <a:pt x="510741" y="146050"/>
                </a:cubicBezTo>
                <a:cubicBezTo>
                  <a:pt x="504305" y="147889"/>
                  <a:pt x="498277" y="151203"/>
                  <a:pt x="491691" y="152400"/>
                </a:cubicBezTo>
                <a:cubicBezTo>
                  <a:pt x="474901" y="155453"/>
                  <a:pt x="457824" y="156633"/>
                  <a:pt x="440891" y="158750"/>
                </a:cubicBezTo>
                <a:cubicBezTo>
                  <a:pt x="428191" y="162983"/>
                  <a:pt x="415996" y="169249"/>
                  <a:pt x="402791" y="171450"/>
                </a:cubicBezTo>
                <a:cubicBezTo>
                  <a:pt x="379454" y="175339"/>
                  <a:pt x="356016" y="178825"/>
                  <a:pt x="332941" y="184150"/>
                </a:cubicBezTo>
                <a:cubicBezTo>
                  <a:pt x="315934" y="188075"/>
                  <a:pt x="298700" y="191330"/>
                  <a:pt x="282141" y="196850"/>
                </a:cubicBezTo>
                <a:cubicBezTo>
                  <a:pt x="275791" y="198967"/>
                  <a:pt x="268942" y="199949"/>
                  <a:pt x="263091" y="203200"/>
                </a:cubicBezTo>
                <a:cubicBezTo>
                  <a:pt x="249748" y="210613"/>
                  <a:pt x="239471" y="223773"/>
                  <a:pt x="224991" y="228600"/>
                </a:cubicBezTo>
                <a:cubicBezTo>
                  <a:pt x="212291" y="232833"/>
                  <a:pt x="198030" y="233874"/>
                  <a:pt x="186891" y="241300"/>
                </a:cubicBezTo>
                <a:cubicBezTo>
                  <a:pt x="132296" y="277696"/>
                  <a:pt x="201371" y="234060"/>
                  <a:pt x="148791" y="260350"/>
                </a:cubicBezTo>
                <a:cubicBezTo>
                  <a:pt x="99552" y="284969"/>
                  <a:pt x="158574" y="263439"/>
                  <a:pt x="110691" y="279400"/>
                </a:cubicBezTo>
                <a:cubicBezTo>
                  <a:pt x="81058" y="277283"/>
                  <a:pt x="51048" y="278213"/>
                  <a:pt x="21791" y="273050"/>
                </a:cubicBezTo>
                <a:cubicBezTo>
                  <a:pt x="14275" y="271724"/>
                  <a:pt x="4838" y="267688"/>
                  <a:pt x="2741" y="260350"/>
                </a:cubicBezTo>
                <a:cubicBezTo>
                  <a:pt x="-6588" y="227700"/>
                  <a:pt x="9389" y="228501"/>
                  <a:pt x="28141" y="222250"/>
                </a:cubicBezTo>
                <a:cubicBezTo>
                  <a:pt x="34491" y="215900"/>
                  <a:pt x="39341" y="207561"/>
                  <a:pt x="47191" y="203200"/>
                </a:cubicBezTo>
                <a:cubicBezTo>
                  <a:pt x="58893" y="196699"/>
                  <a:pt x="72591" y="194733"/>
                  <a:pt x="85291" y="190500"/>
                </a:cubicBezTo>
                <a:cubicBezTo>
                  <a:pt x="91641" y="188383"/>
                  <a:pt x="98772" y="187863"/>
                  <a:pt x="104341" y="184150"/>
                </a:cubicBezTo>
                <a:cubicBezTo>
                  <a:pt x="110691" y="179917"/>
                  <a:pt x="116417" y="174550"/>
                  <a:pt x="123391" y="171450"/>
                </a:cubicBezTo>
                <a:cubicBezTo>
                  <a:pt x="175927" y="148101"/>
                  <a:pt x="148791" y="162983"/>
                  <a:pt x="161491" y="158750"/>
                </a:cubicBezTo>
                <a:close/>
              </a:path>
            </a:pathLst>
          </a:custGeom>
          <a:noFill/>
          <a:ln w="952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38" name="Прямая со стрелкой 37"/>
          <p:cNvCxnSpPr/>
          <p:nvPr/>
        </p:nvCxnSpPr>
        <p:spPr bwMode="auto">
          <a:xfrm flipH="1" flipV="1">
            <a:off x="1181100" y="2553857"/>
            <a:ext cx="2936784" cy="70787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 bwMode="auto">
          <a:xfrm flipH="1" flipV="1">
            <a:off x="2444750" y="2994025"/>
            <a:ext cx="1670610" cy="35394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85454" y="1165861"/>
            <a:ext cx="266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1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2966" y="3394321"/>
            <a:ext cx="266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2</a:t>
            </a:r>
            <a:endParaRPr lang="ru-RU" sz="1400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903732" y="2152768"/>
            <a:ext cx="1187985" cy="455493"/>
          </a:xfrm>
          <a:prstGeom prst="rect">
            <a:avLst/>
          </a:prstGeom>
        </p:spPr>
        <p:txBody>
          <a:bodyPr wrap="square" lIns="121901" tIns="60952" rIns="121901" bIns="60952">
            <a:spAutoFit/>
          </a:bodyPr>
          <a:lstStyle/>
          <a:p>
            <a:pPr>
              <a:lnSpc>
                <a:spcPct val="80000"/>
              </a:lnSpc>
            </a:pPr>
            <a:r>
              <a:rPr lang="ru-RU" sz="900" dirty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Траектория движения Сканера при сканировании</a:t>
            </a:r>
          </a:p>
        </p:txBody>
      </p:sp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1236">
            <a:off x="6284085" y="4951519"/>
            <a:ext cx="819726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Кольцо 45"/>
          <p:cNvSpPr/>
          <p:nvPr/>
        </p:nvSpPr>
        <p:spPr bwMode="auto">
          <a:xfrm>
            <a:off x="4976592" y="3813705"/>
            <a:ext cx="2492463" cy="2337313"/>
          </a:xfrm>
          <a:prstGeom prst="donut">
            <a:avLst>
              <a:gd name="adj" fmla="val 10727"/>
            </a:avLst>
          </a:prstGeom>
          <a:solidFill>
            <a:schemeClr val="bg1">
              <a:lumMod val="75000"/>
            </a:schemeClr>
          </a:solidFill>
          <a:ln w="63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4983418" y="1496593"/>
            <a:ext cx="2746863" cy="2060071"/>
            <a:chOff x="5683016" y="1337648"/>
            <a:chExt cx="2746863" cy="2060071"/>
          </a:xfrm>
        </p:grpSpPr>
        <p:pic>
          <p:nvPicPr>
            <p:cNvPr id="48" name="Picture 8" descr="C:\Документы ААК\Аттестация ТУ\ИнтроСкан Технолоджи (А2072)\Квалификационные испытания\ИнтроСкан_Материалы по испытаниям\2_Натурные испытания_Первомайское\интроскан фото\IMG_684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016" y="1337648"/>
              <a:ext cx="2746863" cy="20600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Полилиния 48"/>
            <p:cNvSpPr/>
            <p:nvPr/>
          </p:nvSpPr>
          <p:spPr>
            <a:xfrm rot="18773506">
              <a:off x="7576612" y="2589031"/>
              <a:ext cx="470996" cy="892649"/>
            </a:xfrm>
            <a:custGeom>
              <a:avLst/>
              <a:gdLst>
                <a:gd name="connsiteX0" fmla="*/ 0 w 374650"/>
                <a:gd name="connsiteY0" fmla="*/ 15875 h 1069975"/>
                <a:gd name="connsiteX1" fmla="*/ 171450 w 374650"/>
                <a:gd name="connsiteY1" fmla="*/ 993775 h 1069975"/>
                <a:gd name="connsiteX2" fmla="*/ 95250 w 374650"/>
                <a:gd name="connsiteY2" fmla="*/ 990600 h 1069975"/>
                <a:gd name="connsiteX3" fmla="*/ 209550 w 374650"/>
                <a:gd name="connsiteY3" fmla="*/ 1069975 h 1069975"/>
                <a:gd name="connsiteX4" fmla="*/ 323850 w 374650"/>
                <a:gd name="connsiteY4" fmla="*/ 987425 h 1069975"/>
                <a:gd name="connsiteX5" fmla="*/ 238125 w 374650"/>
                <a:gd name="connsiteY5" fmla="*/ 996950 h 1069975"/>
                <a:gd name="connsiteX6" fmla="*/ 374650 w 374650"/>
                <a:gd name="connsiteY6" fmla="*/ 0 h 1069975"/>
                <a:gd name="connsiteX0" fmla="*/ 0 w 374650"/>
                <a:gd name="connsiteY0" fmla="*/ 15875 h 1069975"/>
                <a:gd name="connsiteX1" fmla="*/ 171450 w 374650"/>
                <a:gd name="connsiteY1" fmla="*/ 993775 h 1069975"/>
                <a:gd name="connsiteX2" fmla="*/ 95250 w 374650"/>
                <a:gd name="connsiteY2" fmla="*/ 990600 h 1069975"/>
                <a:gd name="connsiteX3" fmla="*/ 209550 w 374650"/>
                <a:gd name="connsiteY3" fmla="*/ 1069975 h 1069975"/>
                <a:gd name="connsiteX4" fmla="*/ 323850 w 374650"/>
                <a:gd name="connsiteY4" fmla="*/ 987425 h 1069975"/>
                <a:gd name="connsiteX5" fmla="*/ 238125 w 374650"/>
                <a:gd name="connsiteY5" fmla="*/ 996950 h 1069975"/>
                <a:gd name="connsiteX6" fmla="*/ 374650 w 374650"/>
                <a:gd name="connsiteY6" fmla="*/ 0 h 1069975"/>
                <a:gd name="connsiteX0" fmla="*/ 0 w 374650"/>
                <a:gd name="connsiteY0" fmla="*/ 15875 h 1069975"/>
                <a:gd name="connsiteX1" fmla="*/ 171450 w 374650"/>
                <a:gd name="connsiteY1" fmla="*/ 993775 h 1069975"/>
                <a:gd name="connsiteX2" fmla="*/ 95250 w 374650"/>
                <a:gd name="connsiteY2" fmla="*/ 990600 h 1069975"/>
                <a:gd name="connsiteX3" fmla="*/ 209550 w 374650"/>
                <a:gd name="connsiteY3" fmla="*/ 1069975 h 1069975"/>
                <a:gd name="connsiteX4" fmla="*/ 323850 w 374650"/>
                <a:gd name="connsiteY4" fmla="*/ 987425 h 1069975"/>
                <a:gd name="connsiteX5" fmla="*/ 238125 w 374650"/>
                <a:gd name="connsiteY5" fmla="*/ 996950 h 1069975"/>
                <a:gd name="connsiteX6" fmla="*/ 374650 w 374650"/>
                <a:gd name="connsiteY6" fmla="*/ 0 h 1069975"/>
                <a:gd name="connsiteX0" fmla="*/ 0 w 657225"/>
                <a:gd name="connsiteY0" fmla="*/ 12700 h 1069975"/>
                <a:gd name="connsiteX1" fmla="*/ 454025 w 657225"/>
                <a:gd name="connsiteY1" fmla="*/ 993775 h 1069975"/>
                <a:gd name="connsiteX2" fmla="*/ 377825 w 657225"/>
                <a:gd name="connsiteY2" fmla="*/ 990600 h 1069975"/>
                <a:gd name="connsiteX3" fmla="*/ 492125 w 657225"/>
                <a:gd name="connsiteY3" fmla="*/ 1069975 h 1069975"/>
                <a:gd name="connsiteX4" fmla="*/ 606425 w 657225"/>
                <a:gd name="connsiteY4" fmla="*/ 987425 h 1069975"/>
                <a:gd name="connsiteX5" fmla="*/ 520700 w 657225"/>
                <a:gd name="connsiteY5" fmla="*/ 996950 h 1069975"/>
                <a:gd name="connsiteX6" fmla="*/ 657225 w 657225"/>
                <a:gd name="connsiteY6" fmla="*/ 0 h 1069975"/>
                <a:gd name="connsiteX0" fmla="*/ 0 w 657225"/>
                <a:gd name="connsiteY0" fmla="*/ 12700 h 1069975"/>
                <a:gd name="connsiteX1" fmla="*/ 454025 w 657225"/>
                <a:gd name="connsiteY1" fmla="*/ 993775 h 1069975"/>
                <a:gd name="connsiteX2" fmla="*/ 377825 w 657225"/>
                <a:gd name="connsiteY2" fmla="*/ 990600 h 1069975"/>
                <a:gd name="connsiteX3" fmla="*/ 492125 w 657225"/>
                <a:gd name="connsiteY3" fmla="*/ 1069975 h 1069975"/>
                <a:gd name="connsiteX4" fmla="*/ 606425 w 657225"/>
                <a:gd name="connsiteY4" fmla="*/ 987425 h 1069975"/>
                <a:gd name="connsiteX5" fmla="*/ 520700 w 657225"/>
                <a:gd name="connsiteY5" fmla="*/ 996950 h 1069975"/>
                <a:gd name="connsiteX6" fmla="*/ 657225 w 657225"/>
                <a:gd name="connsiteY6" fmla="*/ 0 h 1069975"/>
                <a:gd name="connsiteX0" fmla="*/ 0 w 847725"/>
                <a:gd name="connsiteY0" fmla="*/ 0 h 1057275"/>
                <a:gd name="connsiteX1" fmla="*/ 454025 w 847725"/>
                <a:gd name="connsiteY1" fmla="*/ 981075 h 1057275"/>
                <a:gd name="connsiteX2" fmla="*/ 377825 w 847725"/>
                <a:gd name="connsiteY2" fmla="*/ 977900 h 1057275"/>
                <a:gd name="connsiteX3" fmla="*/ 492125 w 847725"/>
                <a:gd name="connsiteY3" fmla="*/ 1057275 h 1057275"/>
                <a:gd name="connsiteX4" fmla="*/ 606425 w 847725"/>
                <a:gd name="connsiteY4" fmla="*/ 974725 h 1057275"/>
                <a:gd name="connsiteX5" fmla="*/ 520700 w 847725"/>
                <a:gd name="connsiteY5" fmla="*/ 984250 h 1057275"/>
                <a:gd name="connsiteX6" fmla="*/ 847725 w 847725"/>
                <a:gd name="connsiteY6" fmla="*/ 6350 h 1057275"/>
                <a:gd name="connsiteX0" fmla="*/ 0 w 847725"/>
                <a:gd name="connsiteY0" fmla="*/ 0 h 1057275"/>
                <a:gd name="connsiteX1" fmla="*/ 454025 w 847725"/>
                <a:gd name="connsiteY1" fmla="*/ 981075 h 1057275"/>
                <a:gd name="connsiteX2" fmla="*/ 377825 w 847725"/>
                <a:gd name="connsiteY2" fmla="*/ 977900 h 1057275"/>
                <a:gd name="connsiteX3" fmla="*/ 492125 w 847725"/>
                <a:gd name="connsiteY3" fmla="*/ 1057275 h 1057275"/>
                <a:gd name="connsiteX4" fmla="*/ 606425 w 847725"/>
                <a:gd name="connsiteY4" fmla="*/ 974725 h 1057275"/>
                <a:gd name="connsiteX5" fmla="*/ 520700 w 847725"/>
                <a:gd name="connsiteY5" fmla="*/ 984250 h 1057275"/>
                <a:gd name="connsiteX6" fmla="*/ 847725 w 847725"/>
                <a:gd name="connsiteY6" fmla="*/ 6350 h 1057275"/>
                <a:gd name="connsiteX0" fmla="*/ 0 w 847725"/>
                <a:gd name="connsiteY0" fmla="*/ 0 h 1057275"/>
                <a:gd name="connsiteX1" fmla="*/ 454025 w 847725"/>
                <a:gd name="connsiteY1" fmla="*/ 981075 h 1057275"/>
                <a:gd name="connsiteX2" fmla="*/ 377825 w 847725"/>
                <a:gd name="connsiteY2" fmla="*/ 977900 h 1057275"/>
                <a:gd name="connsiteX3" fmla="*/ 492125 w 847725"/>
                <a:gd name="connsiteY3" fmla="*/ 1057275 h 1057275"/>
                <a:gd name="connsiteX4" fmla="*/ 606425 w 847725"/>
                <a:gd name="connsiteY4" fmla="*/ 974725 h 1057275"/>
                <a:gd name="connsiteX5" fmla="*/ 520700 w 847725"/>
                <a:gd name="connsiteY5" fmla="*/ 984250 h 1057275"/>
                <a:gd name="connsiteX6" fmla="*/ 847725 w 847725"/>
                <a:gd name="connsiteY6" fmla="*/ 6350 h 1057275"/>
                <a:gd name="connsiteX0" fmla="*/ 0 w 847725"/>
                <a:gd name="connsiteY0" fmla="*/ 0 h 1057275"/>
                <a:gd name="connsiteX1" fmla="*/ 454025 w 847725"/>
                <a:gd name="connsiteY1" fmla="*/ 981075 h 1057275"/>
                <a:gd name="connsiteX2" fmla="*/ 377825 w 847725"/>
                <a:gd name="connsiteY2" fmla="*/ 977900 h 1057275"/>
                <a:gd name="connsiteX3" fmla="*/ 492125 w 847725"/>
                <a:gd name="connsiteY3" fmla="*/ 1057275 h 1057275"/>
                <a:gd name="connsiteX4" fmla="*/ 606425 w 847725"/>
                <a:gd name="connsiteY4" fmla="*/ 974725 h 1057275"/>
                <a:gd name="connsiteX5" fmla="*/ 520700 w 847725"/>
                <a:gd name="connsiteY5" fmla="*/ 984250 h 1057275"/>
                <a:gd name="connsiteX6" fmla="*/ 847725 w 847725"/>
                <a:gd name="connsiteY6" fmla="*/ 6350 h 1057275"/>
                <a:gd name="connsiteX0" fmla="*/ 0 w 847725"/>
                <a:gd name="connsiteY0" fmla="*/ 0 h 1057275"/>
                <a:gd name="connsiteX1" fmla="*/ 454025 w 847725"/>
                <a:gd name="connsiteY1" fmla="*/ 981075 h 1057275"/>
                <a:gd name="connsiteX2" fmla="*/ 377825 w 847725"/>
                <a:gd name="connsiteY2" fmla="*/ 977900 h 1057275"/>
                <a:gd name="connsiteX3" fmla="*/ 492125 w 847725"/>
                <a:gd name="connsiteY3" fmla="*/ 1057275 h 1057275"/>
                <a:gd name="connsiteX4" fmla="*/ 606425 w 847725"/>
                <a:gd name="connsiteY4" fmla="*/ 974725 h 1057275"/>
                <a:gd name="connsiteX5" fmla="*/ 520700 w 847725"/>
                <a:gd name="connsiteY5" fmla="*/ 984250 h 1057275"/>
                <a:gd name="connsiteX6" fmla="*/ 847725 w 847725"/>
                <a:gd name="connsiteY6" fmla="*/ 6350 h 1057275"/>
                <a:gd name="connsiteX0" fmla="*/ 0 w 847725"/>
                <a:gd name="connsiteY0" fmla="*/ 0 h 1057275"/>
                <a:gd name="connsiteX1" fmla="*/ 454025 w 847725"/>
                <a:gd name="connsiteY1" fmla="*/ 981075 h 1057275"/>
                <a:gd name="connsiteX2" fmla="*/ 377825 w 847725"/>
                <a:gd name="connsiteY2" fmla="*/ 977900 h 1057275"/>
                <a:gd name="connsiteX3" fmla="*/ 492125 w 847725"/>
                <a:gd name="connsiteY3" fmla="*/ 1057275 h 1057275"/>
                <a:gd name="connsiteX4" fmla="*/ 606425 w 847725"/>
                <a:gd name="connsiteY4" fmla="*/ 974725 h 1057275"/>
                <a:gd name="connsiteX5" fmla="*/ 520700 w 847725"/>
                <a:gd name="connsiteY5" fmla="*/ 984250 h 1057275"/>
                <a:gd name="connsiteX6" fmla="*/ 847725 w 847725"/>
                <a:gd name="connsiteY6" fmla="*/ 6350 h 1057275"/>
                <a:gd name="connsiteX0" fmla="*/ 0 w 847725"/>
                <a:gd name="connsiteY0" fmla="*/ 0 h 1057275"/>
                <a:gd name="connsiteX1" fmla="*/ 454025 w 847725"/>
                <a:gd name="connsiteY1" fmla="*/ 981075 h 1057275"/>
                <a:gd name="connsiteX2" fmla="*/ 377825 w 847725"/>
                <a:gd name="connsiteY2" fmla="*/ 977900 h 1057275"/>
                <a:gd name="connsiteX3" fmla="*/ 492125 w 847725"/>
                <a:gd name="connsiteY3" fmla="*/ 1057275 h 1057275"/>
                <a:gd name="connsiteX4" fmla="*/ 606425 w 847725"/>
                <a:gd name="connsiteY4" fmla="*/ 974725 h 1057275"/>
                <a:gd name="connsiteX5" fmla="*/ 520700 w 847725"/>
                <a:gd name="connsiteY5" fmla="*/ 984250 h 1057275"/>
                <a:gd name="connsiteX6" fmla="*/ 847725 w 847725"/>
                <a:gd name="connsiteY6" fmla="*/ 6350 h 1057275"/>
                <a:gd name="connsiteX0" fmla="*/ 0 w 881062"/>
                <a:gd name="connsiteY0" fmla="*/ 0 h 1057275"/>
                <a:gd name="connsiteX1" fmla="*/ 454025 w 881062"/>
                <a:gd name="connsiteY1" fmla="*/ 981075 h 1057275"/>
                <a:gd name="connsiteX2" fmla="*/ 377825 w 881062"/>
                <a:gd name="connsiteY2" fmla="*/ 977900 h 1057275"/>
                <a:gd name="connsiteX3" fmla="*/ 492125 w 881062"/>
                <a:gd name="connsiteY3" fmla="*/ 1057275 h 1057275"/>
                <a:gd name="connsiteX4" fmla="*/ 606425 w 881062"/>
                <a:gd name="connsiteY4" fmla="*/ 974725 h 1057275"/>
                <a:gd name="connsiteX5" fmla="*/ 520700 w 881062"/>
                <a:gd name="connsiteY5" fmla="*/ 984250 h 1057275"/>
                <a:gd name="connsiteX6" fmla="*/ 881062 w 881062"/>
                <a:gd name="connsiteY6" fmla="*/ 3969 h 1057275"/>
                <a:gd name="connsiteX0" fmla="*/ 0 w 881062"/>
                <a:gd name="connsiteY0" fmla="*/ 0 h 1057275"/>
                <a:gd name="connsiteX1" fmla="*/ 454025 w 881062"/>
                <a:gd name="connsiteY1" fmla="*/ 981075 h 1057275"/>
                <a:gd name="connsiteX2" fmla="*/ 377825 w 881062"/>
                <a:gd name="connsiteY2" fmla="*/ 977900 h 1057275"/>
                <a:gd name="connsiteX3" fmla="*/ 492125 w 881062"/>
                <a:gd name="connsiteY3" fmla="*/ 1057275 h 1057275"/>
                <a:gd name="connsiteX4" fmla="*/ 606425 w 881062"/>
                <a:gd name="connsiteY4" fmla="*/ 974725 h 1057275"/>
                <a:gd name="connsiteX5" fmla="*/ 520700 w 881062"/>
                <a:gd name="connsiteY5" fmla="*/ 984250 h 1057275"/>
                <a:gd name="connsiteX6" fmla="*/ 881062 w 881062"/>
                <a:gd name="connsiteY6" fmla="*/ 3969 h 1057275"/>
                <a:gd name="connsiteX0" fmla="*/ 0 w 728662"/>
                <a:gd name="connsiteY0" fmla="*/ 0 h 1057275"/>
                <a:gd name="connsiteX1" fmla="*/ 301625 w 728662"/>
                <a:gd name="connsiteY1" fmla="*/ 981075 h 1057275"/>
                <a:gd name="connsiteX2" fmla="*/ 225425 w 728662"/>
                <a:gd name="connsiteY2" fmla="*/ 977900 h 1057275"/>
                <a:gd name="connsiteX3" fmla="*/ 339725 w 728662"/>
                <a:gd name="connsiteY3" fmla="*/ 1057275 h 1057275"/>
                <a:gd name="connsiteX4" fmla="*/ 454025 w 728662"/>
                <a:gd name="connsiteY4" fmla="*/ 974725 h 1057275"/>
                <a:gd name="connsiteX5" fmla="*/ 368300 w 728662"/>
                <a:gd name="connsiteY5" fmla="*/ 984250 h 1057275"/>
                <a:gd name="connsiteX6" fmla="*/ 728662 w 728662"/>
                <a:gd name="connsiteY6" fmla="*/ 3969 h 1057275"/>
                <a:gd name="connsiteX0" fmla="*/ 0 w 588168"/>
                <a:gd name="connsiteY0" fmla="*/ 0 h 1057275"/>
                <a:gd name="connsiteX1" fmla="*/ 301625 w 588168"/>
                <a:gd name="connsiteY1" fmla="*/ 981075 h 1057275"/>
                <a:gd name="connsiteX2" fmla="*/ 225425 w 588168"/>
                <a:gd name="connsiteY2" fmla="*/ 977900 h 1057275"/>
                <a:gd name="connsiteX3" fmla="*/ 339725 w 588168"/>
                <a:gd name="connsiteY3" fmla="*/ 1057275 h 1057275"/>
                <a:gd name="connsiteX4" fmla="*/ 454025 w 588168"/>
                <a:gd name="connsiteY4" fmla="*/ 974725 h 1057275"/>
                <a:gd name="connsiteX5" fmla="*/ 368300 w 588168"/>
                <a:gd name="connsiteY5" fmla="*/ 984250 h 1057275"/>
                <a:gd name="connsiteX6" fmla="*/ 588168 w 588168"/>
                <a:gd name="connsiteY6" fmla="*/ 6350 h 1057275"/>
                <a:gd name="connsiteX0" fmla="*/ 0 w 588168"/>
                <a:gd name="connsiteY0" fmla="*/ 0 h 1057275"/>
                <a:gd name="connsiteX1" fmla="*/ 301625 w 588168"/>
                <a:gd name="connsiteY1" fmla="*/ 981075 h 1057275"/>
                <a:gd name="connsiteX2" fmla="*/ 225425 w 588168"/>
                <a:gd name="connsiteY2" fmla="*/ 977900 h 1057275"/>
                <a:gd name="connsiteX3" fmla="*/ 339725 w 588168"/>
                <a:gd name="connsiteY3" fmla="*/ 1057275 h 1057275"/>
                <a:gd name="connsiteX4" fmla="*/ 454025 w 588168"/>
                <a:gd name="connsiteY4" fmla="*/ 974725 h 1057275"/>
                <a:gd name="connsiteX5" fmla="*/ 368300 w 588168"/>
                <a:gd name="connsiteY5" fmla="*/ 984250 h 1057275"/>
                <a:gd name="connsiteX6" fmla="*/ 588168 w 588168"/>
                <a:gd name="connsiteY6" fmla="*/ 6350 h 1057275"/>
                <a:gd name="connsiteX0" fmla="*/ 0 w 588168"/>
                <a:gd name="connsiteY0" fmla="*/ 0 h 1057275"/>
                <a:gd name="connsiteX1" fmla="*/ 301625 w 588168"/>
                <a:gd name="connsiteY1" fmla="*/ 981075 h 1057275"/>
                <a:gd name="connsiteX2" fmla="*/ 225425 w 588168"/>
                <a:gd name="connsiteY2" fmla="*/ 977900 h 1057275"/>
                <a:gd name="connsiteX3" fmla="*/ 339725 w 588168"/>
                <a:gd name="connsiteY3" fmla="*/ 1057275 h 1057275"/>
                <a:gd name="connsiteX4" fmla="*/ 454025 w 588168"/>
                <a:gd name="connsiteY4" fmla="*/ 974725 h 1057275"/>
                <a:gd name="connsiteX5" fmla="*/ 368300 w 588168"/>
                <a:gd name="connsiteY5" fmla="*/ 984250 h 1057275"/>
                <a:gd name="connsiteX6" fmla="*/ 588168 w 588168"/>
                <a:gd name="connsiteY6" fmla="*/ 6350 h 1057275"/>
                <a:gd name="connsiteX0" fmla="*/ 0 w 588168"/>
                <a:gd name="connsiteY0" fmla="*/ 0 h 1057275"/>
                <a:gd name="connsiteX1" fmla="*/ 301625 w 588168"/>
                <a:gd name="connsiteY1" fmla="*/ 981075 h 1057275"/>
                <a:gd name="connsiteX2" fmla="*/ 225425 w 588168"/>
                <a:gd name="connsiteY2" fmla="*/ 977900 h 1057275"/>
                <a:gd name="connsiteX3" fmla="*/ 339725 w 588168"/>
                <a:gd name="connsiteY3" fmla="*/ 1057275 h 1057275"/>
                <a:gd name="connsiteX4" fmla="*/ 454025 w 588168"/>
                <a:gd name="connsiteY4" fmla="*/ 974725 h 1057275"/>
                <a:gd name="connsiteX5" fmla="*/ 368300 w 588168"/>
                <a:gd name="connsiteY5" fmla="*/ 984250 h 1057275"/>
                <a:gd name="connsiteX6" fmla="*/ 588168 w 588168"/>
                <a:gd name="connsiteY6" fmla="*/ 635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8168" h="1057275">
                  <a:moveTo>
                    <a:pt x="0" y="0"/>
                  </a:moveTo>
                  <a:cubicBezTo>
                    <a:pt x="316707" y="304536"/>
                    <a:pt x="284956" y="883708"/>
                    <a:pt x="301625" y="981075"/>
                  </a:cubicBezTo>
                  <a:lnTo>
                    <a:pt x="225425" y="977900"/>
                  </a:lnTo>
                  <a:lnTo>
                    <a:pt x="339725" y="1057275"/>
                  </a:lnTo>
                  <a:lnTo>
                    <a:pt x="454025" y="974725"/>
                  </a:lnTo>
                  <a:lnTo>
                    <a:pt x="368300" y="984250"/>
                  </a:lnTo>
                  <a:cubicBezTo>
                    <a:pt x="377295" y="874977"/>
                    <a:pt x="253735" y="302949"/>
                    <a:pt x="588168" y="6350"/>
                  </a:cubicBezTo>
                </a:path>
              </a:pathLst>
            </a:cu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50" name="Прямая соединительная линия 49"/>
          <p:cNvCxnSpPr/>
          <p:nvPr/>
        </p:nvCxnSpPr>
        <p:spPr bwMode="auto">
          <a:xfrm flipV="1">
            <a:off x="6262563" y="3814758"/>
            <a:ext cx="0" cy="39424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 bwMode="auto">
          <a:xfrm>
            <a:off x="7006105" y="5596304"/>
            <a:ext cx="78933" cy="67998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2" name="Дуга 51"/>
          <p:cNvSpPr/>
          <p:nvPr/>
        </p:nvSpPr>
        <p:spPr bwMode="auto">
          <a:xfrm>
            <a:off x="5175822" y="4013200"/>
            <a:ext cx="2120900" cy="1955800"/>
          </a:xfrm>
          <a:prstGeom prst="arc">
            <a:avLst>
              <a:gd name="adj1" fmla="val 2551057"/>
              <a:gd name="adj2" fmla="val 2274444"/>
            </a:avLst>
          </a:prstGeom>
          <a:ln w="12700">
            <a:solidFill>
              <a:srgbClr val="008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3" name="Дуга 52"/>
          <p:cNvSpPr/>
          <p:nvPr/>
        </p:nvSpPr>
        <p:spPr bwMode="auto">
          <a:xfrm>
            <a:off x="5067872" y="3915700"/>
            <a:ext cx="2336800" cy="2173949"/>
          </a:xfrm>
          <a:prstGeom prst="arc">
            <a:avLst>
              <a:gd name="adj1" fmla="val 16351995"/>
              <a:gd name="adj2" fmla="val 2319841"/>
            </a:avLst>
          </a:prstGeom>
          <a:ln>
            <a:solidFill>
              <a:srgbClr val="C00000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764239" y="3859172"/>
            <a:ext cx="855026" cy="233894"/>
          </a:xfrm>
          <a:prstGeom prst="rect">
            <a:avLst/>
          </a:prstGeom>
        </p:spPr>
        <p:txBody>
          <a:bodyPr wrap="square" lIns="121901" tIns="60952" rIns="121901" bIns="60952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900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Дефект</a:t>
            </a:r>
            <a:endParaRPr lang="ru-RU" sz="900" dirty="0"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593274" y="4143982"/>
            <a:ext cx="855026" cy="344694"/>
          </a:xfrm>
          <a:prstGeom prst="rect">
            <a:avLst/>
          </a:prstGeom>
        </p:spPr>
        <p:txBody>
          <a:bodyPr wrap="square" lIns="121901" tIns="60952" rIns="121901" bIns="60952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900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Эхо-сигнал от дефекта</a:t>
            </a:r>
            <a:endParaRPr lang="ru-RU" sz="900" dirty="0"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88536" y="4670846"/>
            <a:ext cx="977894" cy="344694"/>
          </a:xfrm>
          <a:prstGeom prst="rect">
            <a:avLst/>
          </a:prstGeom>
        </p:spPr>
        <p:txBody>
          <a:bodyPr wrap="square" lIns="121901" tIns="60952" rIns="121901" bIns="60952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900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Зондирующий импульс</a:t>
            </a:r>
            <a:endParaRPr lang="ru-RU" sz="900" dirty="0"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404672" y="5917302"/>
            <a:ext cx="855026" cy="344694"/>
          </a:xfrm>
          <a:prstGeom prst="rect">
            <a:avLst/>
          </a:prstGeom>
        </p:spPr>
        <p:txBody>
          <a:bodyPr wrap="square" lIns="121901" tIns="60952" rIns="121901" bIns="60952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900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«Оборотный» сигнал</a:t>
            </a:r>
            <a:endParaRPr lang="ru-RU" sz="900" dirty="0"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636544" y="5128611"/>
            <a:ext cx="1455173" cy="566293"/>
          </a:xfrm>
          <a:prstGeom prst="rect">
            <a:avLst/>
          </a:prstGeom>
        </p:spPr>
        <p:txBody>
          <a:bodyPr wrap="square" lIns="121901" tIns="60952" rIns="121901" bIns="60952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900" dirty="0" smtClean="0">
                <a:solidFill>
                  <a:schemeClr val="tx1"/>
                </a:solidFill>
                <a:ea typeface="Tahoma" pitchFamily="34" charset="0"/>
                <a:cs typeface="Tahoma" pitchFamily="34" charset="0"/>
              </a:rPr>
              <a:t>Антенная решетка акустических преобразователей с сухим точечным контактом</a:t>
            </a:r>
            <a:endParaRPr lang="ru-RU" sz="900" dirty="0">
              <a:solidFill>
                <a:schemeClr val="tx1"/>
              </a:solidFill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 bwMode="auto">
          <a:xfrm flipH="1">
            <a:off x="7847179" y="4042801"/>
            <a:ext cx="427513" cy="1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 bwMode="auto">
          <a:xfrm flipH="1" flipV="1">
            <a:off x="6454712" y="3813705"/>
            <a:ext cx="1392468" cy="229098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 bwMode="auto">
          <a:xfrm flipH="1">
            <a:off x="7702807" y="4434524"/>
            <a:ext cx="556891" cy="0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 bwMode="auto">
          <a:xfrm flipH="1" flipV="1">
            <a:off x="7203063" y="4351816"/>
            <a:ext cx="497598" cy="82708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 bwMode="auto">
          <a:xfrm flipH="1">
            <a:off x="7792760" y="4952083"/>
            <a:ext cx="720321" cy="0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endCxn id="52" idx="2"/>
          </p:cNvCxnSpPr>
          <p:nvPr/>
        </p:nvCxnSpPr>
        <p:spPr bwMode="auto">
          <a:xfrm flipH="1">
            <a:off x="7046498" y="4952083"/>
            <a:ext cx="735970" cy="669928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 bwMode="auto">
          <a:xfrm flipH="1">
            <a:off x="7503946" y="6202929"/>
            <a:ext cx="427514" cy="1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 bwMode="auto">
          <a:xfrm flipH="1" flipV="1">
            <a:off x="6812852" y="5853147"/>
            <a:ext cx="688948" cy="349784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 bwMode="auto">
          <a:xfrm>
            <a:off x="7720275" y="5636510"/>
            <a:ext cx="1212191" cy="0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 bwMode="auto">
          <a:xfrm flipH="1" flipV="1">
            <a:off x="7007472" y="5505450"/>
            <a:ext cx="722809" cy="131060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 bwMode="auto">
          <a:xfrm flipH="1">
            <a:off x="8008177" y="2553303"/>
            <a:ext cx="983995" cy="1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 bwMode="auto">
          <a:xfrm flipH="1">
            <a:off x="7247520" y="2553303"/>
            <a:ext cx="758510" cy="531269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5495223" y="1115568"/>
            <a:ext cx="1986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Технология контроля</a:t>
            </a:r>
            <a:endParaRPr lang="ru-RU" b="1" dirty="0"/>
          </a:p>
        </p:txBody>
      </p:sp>
      <p:cxnSp>
        <p:nvCxnSpPr>
          <p:cNvPr id="72" name="Прямая соединительная линия 71"/>
          <p:cNvCxnSpPr/>
          <p:nvPr/>
        </p:nvCxnSpPr>
        <p:spPr bwMode="auto">
          <a:xfrm>
            <a:off x="4744784" y="1284845"/>
            <a:ext cx="0" cy="463245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4" name="Прямоугольник 1"/>
          <p:cNvSpPr>
            <a:spLocks noChangeArrowheads="1"/>
          </p:cNvSpPr>
          <p:nvPr/>
        </p:nvSpPr>
        <p:spPr bwMode="auto">
          <a:xfrm>
            <a:off x="2125663" y="218596"/>
            <a:ext cx="686650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ru-RU" sz="1800" b="1" dirty="0" smtClean="0">
                <a:solidFill>
                  <a:schemeClr val="bg1"/>
                </a:solidFill>
              </a:rPr>
              <a:t>    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Организация сбора, хранение и оперативного доступа к результатам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диагностики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и 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неразрушающего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контроля (</a:t>
            </a:r>
            <a:r>
              <a:rPr lang="ru-RU" altLang="ru-RU" sz="1800" b="1" dirty="0" err="1" smtClean="0">
                <a:solidFill>
                  <a:schemeClr val="bg1"/>
                </a:solidFill>
              </a:rPr>
              <a:t>Интроскан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)      </a:t>
            </a:r>
            <a:endParaRPr lang="ru-RU" alt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DB891A-3B6C-40DB-B750-5466B8C98DF8}" type="slidenum">
              <a:rPr lang="en-US" altLang="ru-RU" sz="2000">
                <a:solidFill>
                  <a:schemeClr val="bg1"/>
                </a:solidFill>
              </a:rPr>
              <a:pPr eaLnBrk="1" hangingPunct="1"/>
              <a:t>25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2217761" y="244903"/>
            <a:ext cx="66874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800" dirty="0" smtClean="0">
                <a:solidFill>
                  <a:schemeClr val="bg1"/>
                </a:solidFill>
                <a:latin typeface="+mn-lt"/>
              </a:rPr>
              <a:t>Оценка технического состояния на основе «типового» и «экспертного» подходов</a:t>
            </a:r>
            <a:endParaRPr lang="ru-RU" altLang="ru-RU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" y="1162493"/>
            <a:ext cx="3943640" cy="508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/>
          <a:stretch>
            <a:fillRect/>
          </a:stretch>
        </p:blipFill>
        <p:spPr bwMode="auto">
          <a:xfrm>
            <a:off x="7480271" y="5112084"/>
            <a:ext cx="76518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393" y="5112084"/>
            <a:ext cx="760020" cy="1080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2" descr="F:\Титул СТО Газпром 2-2.3-112-2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5"/>
          <a:stretch>
            <a:fillRect/>
          </a:stretch>
        </p:blipFill>
        <p:spPr bwMode="auto">
          <a:xfrm>
            <a:off x="4221716" y="5150521"/>
            <a:ext cx="75486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968" y="5112084"/>
            <a:ext cx="7778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74" y="5136348"/>
            <a:ext cx="763710" cy="1080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886" y="5123133"/>
            <a:ext cx="762720" cy="1080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902224" y="4578552"/>
            <a:ext cx="3121247" cy="446276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altLang="ru-RU" sz="1400" b="1" dirty="0"/>
              <a:t>*</a:t>
            </a:r>
            <a:r>
              <a:rPr lang="ru-RU" altLang="ru-RU" sz="900" b="1" dirty="0"/>
              <a:t>СТО Газпром 2-2.3-253-2009 Методика оценки технического </a:t>
            </a:r>
          </a:p>
          <a:p>
            <a:pPr algn="l"/>
            <a:r>
              <a:rPr lang="ru-RU" altLang="ru-RU" sz="900" b="1" dirty="0"/>
              <a:t>состояния и целостности газопроводов</a:t>
            </a: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1056" y="1183489"/>
            <a:ext cx="33554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Условия, при которых необходим</a:t>
            </a:r>
          </a:p>
          <a:p>
            <a:r>
              <a:rPr lang="ru-RU" b="1" dirty="0" smtClean="0"/>
              <a:t> «экспертный» подход к оценке ТС: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47407" y="1925773"/>
            <a:ext cx="42803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800"/>
              </a:lnSpc>
              <a:buFontTx/>
              <a:buChar char="-"/>
            </a:pPr>
            <a:r>
              <a:rPr lang="ru-RU" dirty="0" smtClean="0"/>
              <a:t>отсутствие, неполнота или противоречивость</a:t>
            </a:r>
          </a:p>
          <a:p>
            <a:pPr>
              <a:lnSpc>
                <a:spcPts val="1800"/>
              </a:lnSpc>
            </a:pPr>
            <a:r>
              <a:rPr lang="ru-RU" dirty="0"/>
              <a:t> </a:t>
            </a:r>
            <a:r>
              <a:rPr lang="ru-RU" dirty="0" smtClean="0"/>
              <a:t>     нормативных требований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447407" y="2473686"/>
            <a:ext cx="385874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научная новизна технической проблемы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435565" y="2884381"/>
            <a:ext cx="46971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800"/>
              </a:lnSpc>
              <a:buFontTx/>
              <a:buChar char="-"/>
            </a:pPr>
            <a:r>
              <a:rPr lang="ru-RU" dirty="0" smtClean="0"/>
              <a:t>невозможность выполнения нормативных </a:t>
            </a:r>
          </a:p>
          <a:p>
            <a:pPr>
              <a:lnSpc>
                <a:spcPts val="1800"/>
              </a:lnSpc>
            </a:pPr>
            <a:r>
              <a:rPr lang="ru-RU" dirty="0"/>
              <a:t> </a:t>
            </a:r>
            <a:r>
              <a:rPr lang="ru-RU" dirty="0" smtClean="0"/>
              <a:t>     требований в полном объеме в требуемые сроки  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421987" y="3447484"/>
            <a:ext cx="44310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800"/>
              </a:lnSpc>
              <a:buFontTx/>
              <a:buChar char="-"/>
            </a:pPr>
            <a:r>
              <a:rPr lang="ru-RU" dirty="0" smtClean="0"/>
              <a:t>разработка и обоснование  технической </a:t>
            </a:r>
          </a:p>
          <a:p>
            <a:pPr>
              <a:lnSpc>
                <a:spcPts val="1800"/>
              </a:lnSpc>
            </a:pPr>
            <a:r>
              <a:rPr lang="ru-RU" dirty="0"/>
              <a:t> </a:t>
            </a:r>
            <a:r>
              <a:rPr lang="ru-RU" dirty="0" smtClean="0"/>
              <a:t>     эффективности компенсирующих мероприятий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50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000" b="1" dirty="0"/>
              <a:t>Оценка работоспособности участков </a:t>
            </a:r>
            <a:r>
              <a:rPr lang="ru-RU" sz="2000" b="1" dirty="0" smtClean="0"/>
              <a:t>газопроводов</a:t>
            </a:r>
            <a:br>
              <a:rPr lang="ru-RU" sz="2000" b="1" dirty="0" smtClean="0"/>
            </a:br>
            <a:r>
              <a:rPr lang="ru-RU" sz="2000" b="1" dirty="0" smtClean="0"/>
              <a:t>с вмятинами и гофрами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90498" y="1152524"/>
            <a:ext cx="6686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В отношении вмятин или гофр на газопроводах варианты </a:t>
            </a:r>
            <a:r>
              <a:rPr lang="ru-RU" sz="1600" dirty="0" smtClean="0">
                <a:solidFill>
                  <a:schemeClr val="tx1"/>
                </a:solidFill>
              </a:rPr>
              <a:t>Критерии принятия </a:t>
            </a:r>
            <a:r>
              <a:rPr lang="ru-RU" sz="1600" dirty="0">
                <a:solidFill>
                  <a:schemeClr val="tx1"/>
                </a:solidFill>
              </a:rPr>
              <a:t>решений в зависимости от значений контролируемых параметров устанавливают действующие нормативные документы</a:t>
            </a:r>
            <a:r>
              <a:rPr lang="ru-RU" sz="1600" dirty="0" smtClean="0">
                <a:solidFill>
                  <a:schemeClr val="tx1"/>
                </a:solidFill>
              </a:rPr>
              <a:t>:</a:t>
            </a:r>
          </a:p>
          <a:p>
            <a:endParaRPr lang="ru-RU" sz="800" dirty="0">
              <a:solidFill>
                <a:schemeClr val="tx1"/>
              </a:solidFill>
            </a:endParaRPr>
          </a:p>
          <a:p>
            <a:r>
              <a:rPr lang="ru-RU" sz="1600" b="1" dirty="0">
                <a:solidFill>
                  <a:schemeClr val="tx1"/>
                </a:solidFill>
              </a:rPr>
              <a:t>ВРД 39-1.10-063-2002 «Инструкция по оценке работоспособности и отбраковке труб с вмятинами и гофрами» </a:t>
            </a:r>
            <a:r>
              <a:rPr lang="ru-RU" sz="1600" b="1" dirty="0">
                <a:solidFill>
                  <a:srgbClr val="FF0000"/>
                </a:solidFill>
              </a:rPr>
              <a:t>[1]</a:t>
            </a:r>
            <a:endParaRPr lang="ru-RU" sz="1600" dirty="0">
              <a:solidFill>
                <a:srgbClr val="FF0000"/>
              </a:solidFill>
            </a:endParaRPr>
          </a:p>
          <a:p>
            <a:endParaRPr lang="ru-RU" sz="800" b="1" dirty="0" smtClean="0">
              <a:solidFill>
                <a:schemeClr val="tx1"/>
              </a:solidFill>
            </a:endParaRPr>
          </a:p>
          <a:p>
            <a:r>
              <a:rPr lang="ru-RU" sz="1600" b="1" dirty="0" smtClean="0">
                <a:solidFill>
                  <a:schemeClr val="tx1"/>
                </a:solidFill>
              </a:rPr>
              <a:t>Рекомендации </a:t>
            </a:r>
            <a:r>
              <a:rPr lang="ru-RU" sz="1600" b="1" dirty="0">
                <a:solidFill>
                  <a:schemeClr val="tx1"/>
                </a:solidFill>
              </a:rPr>
              <a:t>по оценке прочности и устойчивости эксплуатируемых МГ и трубопроводов КС (утвержденными ОАО «Газпром» 24 ноября 2006 г.) </a:t>
            </a:r>
            <a:r>
              <a:rPr lang="ru-RU" sz="1600" b="1" dirty="0">
                <a:solidFill>
                  <a:srgbClr val="FF0000"/>
                </a:solidFill>
              </a:rPr>
              <a:t>[2]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9" y="1152525"/>
            <a:ext cx="2153984" cy="303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4" y="3181350"/>
            <a:ext cx="2161727" cy="304135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283467"/>
              </p:ext>
            </p:extLst>
          </p:nvPr>
        </p:nvGraphicFramePr>
        <p:xfrm>
          <a:off x="314325" y="3305175"/>
          <a:ext cx="6026150" cy="287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5" name="Документ" r:id="rId6" imgW="6123821" imgH="2923530" progId="Word.Document.12">
                  <p:embed/>
                </p:oleObj>
              </mc:Choice>
              <mc:Fallback>
                <p:oleObj name="Документ" r:id="rId6" imgW="6123821" imgH="29235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4325" y="3305175"/>
                        <a:ext cx="6026150" cy="287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57989" y="1227501"/>
            <a:ext cx="255198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1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9773" y="3237890"/>
            <a:ext cx="255198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2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DB891A-3B6C-40DB-B750-5466B8C98DF8}" type="slidenum">
              <a:rPr lang="en-US" altLang="ru-RU" sz="2000">
                <a:solidFill>
                  <a:schemeClr val="bg1"/>
                </a:solidFill>
              </a:rPr>
              <a:pPr eaLnBrk="1" hangingPunct="1"/>
              <a:t>26</a:t>
            </a:fld>
            <a:endParaRPr lang="ru-RU" altLang="ru-RU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B90FB7-7FE5-4BAF-80D6-E5CC7E93375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910177"/>
              </p:ext>
            </p:extLst>
          </p:nvPr>
        </p:nvGraphicFramePr>
        <p:xfrm>
          <a:off x="123779" y="1210225"/>
          <a:ext cx="8905923" cy="36576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20152"/>
                <a:gridCol w="463473"/>
                <a:gridCol w="791427"/>
                <a:gridCol w="697846"/>
                <a:gridCol w="660160"/>
                <a:gridCol w="808075"/>
                <a:gridCol w="529048"/>
                <a:gridCol w="759342"/>
                <a:gridCol w="1122970"/>
                <a:gridCol w="2053430"/>
              </a:tblGrid>
              <a:tr h="186173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Пикет, км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Дистанция по одометру, 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Длина дефекта, мм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ширина дефекта, мм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Глубина дефекта, % от </a:t>
                      </a:r>
                      <a:r>
                        <a:rPr lang="ru-RU" sz="1000" u="none" strike="noStrike" dirty="0" err="1">
                          <a:effectLst/>
                        </a:rPr>
                        <a:t>Дн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Ориент., ч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Номер трубы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Срок обследования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Примечание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6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0.088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88.14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1194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5,5-7,2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716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0.097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97.16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8,1-8,8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21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0.163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162.8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0,7-1,9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Аномалия находится вблизи продольного шва.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825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0.194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194.06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5,4-6,2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Аномалия находится вблизи продольного шва. Аномалия находится на упругопластическом изгибе.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21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0.283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283.44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271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5,3-6,1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Аномалия находится вблизи продольного шва.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21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0.306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305.92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Идентификация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5,7-7,2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Аномалия находится на упругопластическом изгибе.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716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0.33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330.01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563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5,2-6,2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21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0.346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346.61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459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4,8-5,8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более 5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Аномалия находится вблизи кольцевого сварного шва.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716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0.381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381.68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174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5,5-6,8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716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0.383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383.69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16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5,4-7,2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716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0.407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407.13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897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4,8-6,3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21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0.423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423.31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5,5-6,4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Аномалия находится вблизи продольного шва.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21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Вмятина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0.425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425.55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5,7-6,7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более 5 лет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Аномалия находится вблизи продольного шва.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088120" y="134680"/>
            <a:ext cx="6985000" cy="839529"/>
          </a:xfrm>
        </p:spPr>
        <p:txBody>
          <a:bodyPr anchor="ctr"/>
          <a:lstStyle/>
          <a:p>
            <a:r>
              <a:rPr lang="ru-RU" sz="2000" b="1" dirty="0" smtClean="0"/>
              <a:t>Структура данных о параметрах вмятин, формируемых по результатам внутритрубного обследования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2474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000" b="1" dirty="0"/>
              <a:t>Дополнение нормативной методики при решении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практических задач</a:t>
            </a:r>
            <a:endParaRPr lang="ru-RU" sz="2000" b="1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049209"/>
              </p:ext>
            </p:extLst>
          </p:nvPr>
        </p:nvGraphicFramePr>
        <p:xfrm>
          <a:off x="504825" y="1209675"/>
          <a:ext cx="7972425" cy="503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8" name="Документ" r:id="rId4" imgW="8107483" imgH="5100915" progId="Word.Document.12">
                  <p:embed/>
                </p:oleObj>
              </mc:Choice>
              <mc:Fallback>
                <p:oleObj name="Документ" r:id="rId4" imgW="8107483" imgH="51009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4825" y="1209675"/>
                        <a:ext cx="7972425" cy="503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88" y="6362700"/>
            <a:ext cx="1487487" cy="476250"/>
          </a:xfrm>
        </p:spPr>
        <p:txBody>
          <a:bodyPr/>
          <a:lstStyle/>
          <a:p>
            <a:pPr>
              <a:defRPr/>
            </a:pPr>
            <a:fld id="{4AB90FB7-7FE5-4BAF-80D6-E5CC7E93375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000" b="1" dirty="0"/>
              <a:t>Дополнение нормативной методики при </a:t>
            </a:r>
            <a:r>
              <a:rPr lang="ru-RU" sz="2000" b="1" dirty="0" smtClean="0"/>
              <a:t>решении</a:t>
            </a:r>
            <a:br>
              <a:rPr lang="ru-RU" sz="2000" b="1" dirty="0" smtClean="0"/>
            </a:br>
            <a:r>
              <a:rPr lang="ru-RU" sz="2000" b="1" dirty="0" smtClean="0"/>
              <a:t>практических задач</a:t>
            </a:r>
            <a:endParaRPr lang="ru-RU" sz="2000" dirty="0" smtClean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022971"/>
              </p:ext>
            </p:extLst>
          </p:nvPr>
        </p:nvGraphicFramePr>
        <p:xfrm>
          <a:off x="352425" y="1222375"/>
          <a:ext cx="5718175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2" name="Документ" r:id="rId4" imgW="5949881" imgH="5416507" progId="Word.Document.12">
                  <p:embed/>
                </p:oleObj>
              </mc:Choice>
              <mc:Fallback>
                <p:oleObj name="Документ" r:id="rId4" imgW="5949881" imgH="54165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2425" y="1222375"/>
                        <a:ext cx="5718175" cy="5200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804076"/>
            <a:ext cx="2790825" cy="305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10300" y="5000624"/>
            <a:ext cx="2800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Рис. 1. Диаграмма деформирования материала </a:t>
            </a:r>
            <a:r>
              <a:rPr lang="ru-RU" sz="1400" b="1" dirty="0" smtClean="0">
                <a:solidFill>
                  <a:schemeClr val="tx1"/>
                </a:solidFill>
              </a:rPr>
              <a:t>трубы (с учетом эффекта </a:t>
            </a:r>
            <a:r>
              <a:rPr lang="ru-RU" sz="1400" b="1" dirty="0" err="1" smtClean="0">
                <a:solidFill>
                  <a:schemeClr val="tx1"/>
                </a:solidFill>
              </a:rPr>
              <a:t>Баушингера</a:t>
            </a:r>
            <a:r>
              <a:rPr lang="ru-RU" sz="1400" b="1" dirty="0" smtClean="0">
                <a:solidFill>
                  <a:schemeClr val="tx1"/>
                </a:solidFill>
              </a:rPr>
              <a:t>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88" y="6362700"/>
            <a:ext cx="1487487" cy="476250"/>
          </a:xfrm>
        </p:spPr>
        <p:txBody>
          <a:bodyPr/>
          <a:lstStyle/>
          <a:p>
            <a:pPr>
              <a:defRPr/>
            </a:pPr>
            <a:fld id="{4AB90FB7-7FE5-4BAF-80D6-E5CC7E93375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032" y="218942"/>
            <a:ext cx="6985000" cy="582660"/>
          </a:xfrm>
        </p:spPr>
        <p:txBody>
          <a:bodyPr/>
          <a:lstStyle/>
          <a:p>
            <a:r>
              <a:rPr lang="ru-RU" sz="1800" b="1" dirty="0" smtClean="0"/>
              <a:t>Научное, методическое и нормативное сопровождение </a:t>
            </a:r>
            <a:r>
              <a:rPr lang="ru-RU" sz="1800" b="1" dirty="0"/>
              <a:t>внутритрубной диагностики и неразрушающего контроля объектов </a:t>
            </a:r>
            <a:r>
              <a:rPr lang="ru-RU" sz="1800" b="1" dirty="0" smtClean="0"/>
              <a:t>ГТС</a:t>
            </a:r>
            <a:endParaRPr lang="ru-RU" sz="1800" b="1" dirty="0"/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204788" y="6362700"/>
            <a:ext cx="1487487" cy="476250"/>
          </a:xfrm>
        </p:spPr>
        <p:txBody>
          <a:bodyPr/>
          <a:lstStyle/>
          <a:p>
            <a:fld id="{D7A5AC6F-4C3E-4F87-9A88-D05EC7B8922A}" type="slidenum">
              <a:rPr lang="en-US" smtClean="0"/>
              <a:t>3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43064" y="1198120"/>
            <a:ext cx="7866256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 smtClean="0"/>
              <a:t>Участие в проведении стендовых и натурных испытаний </a:t>
            </a:r>
            <a:r>
              <a:rPr lang="ru-RU" sz="1800" b="1" dirty="0"/>
              <a:t>диагностического </a:t>
            </a:r>
            <a:endParaRPr lang="ru-RU" sz="1800" b="1" dirty="0" smtClean="0"/>
          </a:p>
          <a:p>
            <a:pPr algn="just">
              <a:lnSpc>
                <a:spcPct val="90000"/>
              </a:lnSpc>
            </a:pPr>
            <a:r>
              <a:rPr lang="ru-RU" sz="1800" b="1" dirty="0" smtClean="0"/>
              <a:t>оборудования</a:t>
            </a:r>
            <a:r>
              <a:rPr lang="ru-RU" sz="1800" b="1" dirty="0"/>
              <a:t>, </a:t>
            </a:r>
            <a:r>
              <a:rPr lang="ru-RU" sz="1800" b="1" dirty="0" smtClean="0"/>
              <a:t>в </a:t>
            </a:r>
            <a:r>
              <a:rPr lang="ru-RU" sz="1800" b="1" dirty="0"/>
              <a:t>том числе для ВТД и </a:t>
            </a:r>
            <a:r>
              <a:rPr lang="ru-RU" sz="1800" b="1" dirty="0" smtClean="0"/>
              <a:t>НК, в целях </a:t>
            </a:r>
            <a:r>
              <a:rPr lang="ru-RU" sz="1800" b="1" dirty="0"/>
              <a:t>совершенствования </a:t>
            </a:r>
            <a:r>
              <a:rPr lang="ru-RU" sz="1800" b="1" dirty="0" smtClean="0"/>
              <a:t>и оценки </a:t>
            </a:r>
          </a:p>
          <a:p>
            <a:pPr algn="just">
              <a:lnSpc>
                <a:spcPct val="90000"/>
              </a:lnSpc>
            </a:pPr>
            <a:r>
              <a:rPr lang="ru-RU" sz="1800" b="1" dirty="0" smtClean="0"/>
              <a:t>технических характеристик</a:t>
            </a:r>
            <a:endParaRPr lang="ru-RU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3064" y="2251394"/>
            <a:ext cx="71881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 smtClean="0"/>
              <a:t>Разработка технических требований к диагностическому оборудованию</a:t>
            </a:r>
            <a:endParaRPr lang="ru-RU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43064" y="2726043"/>
            <a:ext cx="806608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 smtClean="0"/>
              <a:t>Оценка  соответствия диагностического оборудования техническим требованиям ПАО «Газпром»</a:t>
            </a:r>
            <a:endParaRPr lang="ru-RU" sz="1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43064" y="3468143"/>
            <a:ext cx="73484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 smtClean="0"/>
              <a:t>Разработка требований к порядку применения оборудования для ВТД и НК</a:t>
            </a:r>
            <a:endParaRPr lang="ru-RU" sz="1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43064" y="3958496"/>
            <a:ext cx="806608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 smtClean="0"/>
              <a:t>Оценка  эффективности применения диагностического оборудования в рамках опытной, опытно-промышленной и промышленной эксплуатации</a:t>
            </a:r>
            <a:endParaRPr lang="ru-RU" sz="1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3064" y="4693951"/>
            <a:ext cx="7880684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 smtClean="0"/>
              <a:t>Формирование информационной среды для целей сбора и анализа результатов</a:t>
            </a:r>
          </a:p>
          <a:p>
            <a:pPr algn="just">
              <a:lnSpc>
                <a:spcPct val="90000"/>
              </a:lnSpc>
            </a:pPr>
            <a:r>
              <a:rPr lang="ru-RU" sz="1800" b="1" dirty="0" smtClean="0"/>
              <a:t>диагностики и неразрушающего контроля</a:t>
            </a:r>
            <a:endParaRPr lang="ru-RU" sz="1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43064" y="5463737"/>
            <a:ext cx="760496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b="1" dirty="0" smtClean="0"/>
              <a:t>Совершенствование методов и нормативного обеспечения в области оценки </a:t>
            </a:r>
          </a:p>
          <a:p>
            <a:pPr algn="just">
              <a:lnSpc>
                <a:spcPct val="90000"/>
              </a:lnSpc>
            </a:pPr>
            <a:r>
              <a:rPr lang="ru-RU" sz="1800" b="1" dirty="0" smtClean="0"/>
              <a:t>текущего и прогнозируемого технического состояния объектов ГТС 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7648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233916"/>
            <a:ext cx="5900479" cy="666307"/>
          </a:xfrm>
        </p:spPr>
        <p:txBody>
          <a:bodyPr anchor="ctr"/>
          <a:lstStyle/>
          <a:p>
            <a:r>
              <a:rPr lang="ru-RU" sz="2000" b="1" dirty="0" smtClean="0"/>
              <a:t>Примеры  расчетной оценки опасности вмятин</a:t>
            </a:r>
            <a:endParaRPr lang="ru-RU" sz="2000" dirty="0" smtClean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334482"/>
              </p:ext>
            </p:extLst>
          </p:nvPr>
        </p:nvGraphicFramePr>
        <p:xfrm>
          <a:off x="352425" y="1222375"/>
          <a:ext cx="8455025" cy="517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8" name="Документ" r:id="rId4" imgW="9175303" imgH="5626546" progId="Word.Document.12">
                  <p:embed/>
                </p:oleObj>
              </mc:Choice>
              <mc:Fallback>
                <p:oleObj name="Документ" r:id="rId4" imgW="9175303" imgH="56265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2425" y="1222375"/>
                        <a:ext cx="8455025" cy="517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88" y="6362700"/>
            <a:ext cx="1487487" cy="476250"/>
          </a:xfrm>
        </p:spPr>
        <p:txBody>
          <a:bodyPr/>
          <a:lstStyle/>
          <a:p>
            <a:pPr>
              <a:defRPr/>
            </a:pPr>
            <a:fld id="{4AB90FB7-7FE5-4BAF-80D6-E5CC7E93375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1800" b="1" dirty="0" smtClean="0">
                <a:latin typeface="+mn-lt"/>
              </a:rPr>
              <a:t>Строительство, реконструкция и эксплуатация объектов магистральных газопроводов с нарушениями минимальных расстояний (МР) до населенных пунктов, зданий и сооружений</a:t>
            </a:r>
            <a:endParaRPr lang="ru-RU" sz="1800" dirty="0" smtClean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410" y="1176465"/>
            <a:ext cx="840486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      </a:t>
            </a:r>
            <a:r>
              <a:rPr lang="ru-RU" sz="1600" b="1" dirty="0" smtClean="0">
                <a:solidFill>
                  <a:srgbClr val="FF0000"/>
                </a:solidFill>
              </a:rPr>
              <a:t>Причины нарушений минимальных расстояний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ts val="22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rgbClr val="0066CC"/>
                </a:solidFill>
              </a:rPr>
              <a:t>Расширение границ городов и населенных пунктов (например - Новая Москва)</a:t>
            </a:r>
            <a:r>
              <a:rPr lang="en-US" sz="1600" b="1" dirty="0" smtClean="0">
                <a:solidFill>
                  <a:srgbClr val="0066CC"/>
                </a:solidFill>
              </a:rPr>
              <a:t>;</a:t>
            </a:r>
            <a:endParaRPr lang="ru-RU" sz="1600" b="1" dirty="0" smtClean="0">
              <a:solidFill>
                <a:srgbClr val="0066CC"/>
              </a:solidFill>
            </a:endParaRP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66CC"/>
                </a:solidFill>
              </a:rPr>
              <a:t> Незаконное строительство зданий и сооружений в пределах МР от МГ</a:t>
            </a:r>
            <a:r>
              <a:rPr lang="en-US" sz="1600" b="1" dirty="0" smtClean="0">
                <a:solidFill>
                  <a:srgbClr val="0066CC"/>
                </a:solidFill>
              </a:rPr>
              <a:t>;</a:t>
            </a:r>
            <a:endParaRPr lang="ru-RU" sz="1600" b="1" dirty="0" smtClean="0">
              <a:solidFill>
                <a:srgbClr val="0066CC"/>
              </a:solidFill>
            </a:endParaRP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66CC"/>
                </a:solidFill>
              </a:rPr>
              <a:t> Строительство МГ в стесненных условиях </a:t>
            </a:r>
          </a:p>
          <a:p>
            <a:pPr>
              <a:spcBef>
                <a:spcPts val="120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      </a:t>
            </a:r>
            <a:r>
              <a:rPr lang="ru-RU" sz="1600" b="1" dirty="0" smtClean="0">
                <a:solidFill>
                  <a:srgbClr val="FF0000"/>
                </a:solidFill>
              </a:rPr>
              <a:t>Состав технических компенсирующих мероприятий </a:t>
            </a:r>
            <a:r>
              <a:rPr lang="ru-RU" sz="1600" dirty="0" smtClean="0">
                <a:solidFill>
                  <a:srgbClr val="0033CC"/>
                </a:solidFill>
              </a:rPr>
              <a:t>в целях обеспечения безопасности МГ и внешних объектов при нарушениях МР</a:t>
            </a:r>
            <a:r>
              <a:rPr lang="en-US" sz="1600" dirty="0" smtClean="0">
                <a:solidFill>
                  <a:srgbClr val="0033CC"/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	</a:t>
            </a:r>
            <a:r>
              <a:rPr lang="ru-RU" sz="1600" b="1" dirty="0" smtClean="0">
                <a:solidFill>
                  <a:srgbClr val="0066CC"/>
                </a:solidFill>
              </a:rPr>
              <a:t>- изменения глубины заложения газопроводов;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	- повышение категории участка; 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	- применение труб с повышенной толщиной стенки;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	- применение усиливающих композитных бандажей;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	- прокладка газопровода в защитном футляре (кожухе); 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	- прокладка способом горизонтально-направленного бурения.</a:t>
            </a:r>
          </a:p>
          <a:p>
            <a:pPr>
              <a:spcBef>
                <a:spcPts val="1200"/>
              </a:spcBef>
            </a:pPr>
            <a:r>
              <a:rPr lang="ru-RU" sz="1600" dirty="0" smtClean="0"/>
              <a:t>      </a:t>
            </a:r>
            <a:r>
              <a:rPr lang="ru-RU" sz="1600" b="1" dirty="0" smtClean="0">
                <a:solidFill>
                  <a:srgbClr val="FF0000"/>
                </a:solidFill>
              </a:rPr>
              <a:t>Дополнительные </a:t>
            </a:r>
            <a:r>
              <a:rPr lang="ru-RU" sz="1600" b="1" dirty="0">
                <a:solidFill>
                  <a:srgbClr val="FF0000"/>
                </a:solidFill>
              </a:rPr>
              <a:t>требования к:</a:t>
            </a:r>
          </a:p>
          <a:p>
            <a:r>
              <a:rPr lang="ru-RU" sz="1600" dirty="0" smtClean="0"/>
              <a:t>	</a:t>
            </a:r>
            <a:r>
              <a:rPr lang="ru-RU" sz="1600" b="1" dirty="0" smtClean="0">
                <a:solidFill>
                  <a:srgbClr val="0033CC"/>
                </a:solidFill>
              </a:rPr>
              <a:t>- изоляции;</a:t>
            </a:r>
            <a:endParaRPr lang="ru-RU" sz="1600" b="1" dirty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	- </a:t>
            </a:r>
            <a:r>
              <a:rPr lang="ru-RU" sz="1600" b="1" dirty="0">
                <a:solidFill>
                  <a:srgbClr val="0033CC"/>
                </a:solidFill>
              </a:rPr>
              <a:t>сварке и контролю сварных </a:t>
            </a:r>
            <a:r>
              <a:rPr lang="ru-RU" sz="1600" b="1" dirty="0" smtClean="0">
                <a:solidFill>
                  <a:srgbClr val="0033CC"/>
                </a:solidFill>
              </a:rPr>
              <a:t>соединений; </a:t>
            </a:r>
            <a:endParaRPr lang="ru-RU" sz="1600" b="1" dirty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	- режимам испытаний; </a:t>
            </a:r>
            <a:endParaRPr lang="ru-RU" sz="1600" b="1" dirty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	- </a:t>
            </a:r>
            <a:r>
              <a:rPr lang="ru-RU" sz="1600" b="1" dirty="0">
                <a:solidFill>
                  <a:srgbClr val="0033CC"/>
                </a:solidFill>
              </a:rPr>
              <a:t>средствам </a:t>
            </a:r>
            <a:r>
              <a:rPr lang="ru-RU" sz="1600" b="1" dirty="0" smtClean="0">
                <a:solidFill>
                  <a:srgbClr val="0033CC"/>
                </a:solidFill>
              </a:rPr>
              <a:t>ЭХЗ; </a:t>
            </a:r>
            <a:endParaRPr lang="ru-RU" sz="1600" b="1" dirty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	- </a:t>
            </a:r>
            <a:r>
              <a:rPr lang="ru-RU" sz="1600" b="1" dirty="0">
                <a:solidFill>
                  <a:srgbClr val="0033CC"/>
                </a:solidFill>
              </a:rPr>
              <a:t>оснащению газопровода средствами </a:t>
            </a:r>
            <a:r>
              <a:rPr lang="ru-RU" sz="1600" b="1" dirty="0" smtClean="0">
                <a:solidFill>
                  <a:srgbClr val="0033CC"/>
                </a:solidFill>
              </a:rPr>
              <a:t>автоматики, системами контроля  мониторинга.      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5" name="Номер слайда 3"/>
          <p:cNvSpPr txBox="1">
            <a:spLocks noGrp="1"/>
          </p:cNvSpPr>
          <p:nvPr/>
        </p:nvSpPr>
        <p:spPr bwMode="auto">
          <a:xfrm>
            <a:off x="204788" y="6329363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2FCC2E-6B59-4CB7-90C5-AA4345A67604}" type="slidenum">
              <a:rPr lang="en-US" altLang="ru-RU" sz="2000" smtClean="0">
                <a:solidFill>
                  <a:schemeClr val="bg1"/>
                </a:solidFill>
              </a:rPr>
              <a:pPr eaLnBrk="1" hangingPunct="1"/>
              <a:t>31</a:t>
            </a:fld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2125663" y="6419404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000" b="1" dirty="0" smtClean="0"/>
              <a:t>Строительство, реконструкция и эксплуатация объектов магистральных газопроводов с нарушениями минимальных расстояний (МР) до населенных пунктов, зданий и сооружений</a:t>
            </a:r>
            <a:endParaRPr lang="ru-RU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71451" y="1343026"/>
            <a:ext cx="8801100" cy="508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При участии ООО </a:t>
            </a:r>
            <a:r>
              <a:rPr lang="ru-RU" sz="1800" dirty="0" smtClean="0">
                <a:solidFill>
                  <a:schemeClr val="tx1"/>
                </a:solidFill>
              </a:rPr>
              <a:t>«Газпром ВНИИГАЗ» разработана методика применения типовых компенсирующих мероприятий, основанная на структурировании по типам нарушений и степени нарушения МР</a:t>
            </a:r>
            <a:r>
              <a:rPr lang="en-US" sz="1800" dirty="0" smtClean="0">
                <a:solidFill>
                  <a:schemeClr val="tx1"/>
                </a:solidFill>
              </a:rPr>
              <a:t>;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Разработанные требования реализованы для конкретных объектов в специальных технических условиях (СТУ), в том числе</a:t>
            </a:r>
            <a:r>
              <a:rPr lang="en-US" sz="1800" dirty="0" smtClean="0">
                <a:solidFill>
                  <a:schemeClr val="tx1"/>
                </a:solidFill>
              </a:rPr>
              <a:t>:</a:t>
            </a:r>
          </a:p>
          <a:p>
            <a:pPr>
              <a:spcBef>
                <a:spcPts val="6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СТУ на проектирование реконструкции магистральных газопроводов «КГМО-1» и «КРП-14 - Серпухов» в районе 39 км автомобильной дороги М-1 «Беларусь» (2011 г.)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СТУ </a:t>
            </a:r>
            <a:r>
              <a:rPr lang="ru-RU" sz="1800" dirty="0">
                <a:solidFill>
                  <a:schemeClr val="tx1"/>
                </a:solidFill>
              </a:rPr>
              <a:t>на</a:t>
            </a:r>
            <a:r>
              <a:rPr lang="ru-RU" sz="1800" dirty="0" smtClean="0">
                <a:solidFill>
                  <a:schemeClr val="tx1"/>
                </a:solidFill>
              </a:rPr>
              <a:t> проектирование и строительство объекта «Расширение ЕСГ для обеспечения подачи газа в газопровод «Южный поток» (2011 г.)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СТУ на проектирование объекта «Реконструкция МГ “Серпухов – Ленинград” и МГ “</a:t>
            </a:r>
            <a:r>
              <a:rPr lang="ru-RU" sz="1800" dirty="0" err="1">
                <a:solidFill>
                  <a:schemeClr val="tx1"/>
                </a:solidFill>
              </a:rPr>
              <a:t>Белоусово</a:t>
            </a:r>
            <a:r>
              <a:rPr lang="ru-RU" sz="1800" dirty="0">
                <a:solidFill>
                  <a:schemeClr val="tx1"/>
                </a:solidFill>
              </a:rPr>
              <a:t> – Ленинград</a:t>
            </a:r>
            <a:r>
              <a:rPr lang="ru-RU" sz="1800" dirty="0" smtClean="0">
                <a:solidFill>
                  <a:schemeClr val="tx1"/>
                </a:solidFill>
              </a:rPr>
              <a:t>”» (2013 г.)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СТУ на прокладку магистральных газопроводов в границах полосы воздушного подхода к ВПП-3 по объекту: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«Переустройство участка отводов МГ к КРП-13 и Химки - Крюково в полосе </a:t>
            </a:r>
            <a:r>
              <a:rPr lang="ru-RU" sz="1800" dirty="0" smtClean="0">
                <a:solidFill>
                  <a:schemeClr val="tx1"/>
                </a:solidFill>
              </a:rPr>
              <a:t>воздушного </a:t>
            </a:r>
            <a:r>
              <a:rPr lang="ru-RU" sz="1800" dirty="0">
                <a:solidFill>
                  <a:schemeClr val="tx1"/>
                </a:solidFill>
              </a:rPr>
              <a:t>подхода к ВПП-3 аэропорта Шереметьево</a:t>
            </a:r>
            <a:r>
              <a:rPr lang="ru-RU" sz="1800" dirty="0" smtClean="0">
                <a:solidFill>
                  <a:schemeClr val="tx1"/>
                </a:solidFill>
              </a:rPr>
              <a:t>» (2018 г.)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СТУ </a:t>
            </a:r>
            <a:r>
              <a:rPr lang="ru-RU" sz="1800" dirty="0">
                <a:solidFill>
                  <a:schemeClr val="tx1"/>
                </a:solidFill>
              </a:rPr>
              <a:t>на проектирование реконструкции магистральных газопроводов по объекту «Строительство Центральной кольцевой автомобильной дороги Московской области. Пусковой комплекс № 1</a:t>
            </a:r>
            <a:r>
              <a:rPr lang="ru-RU" sz="1800" dirty="0" smtClean="0">
                <a:solidFill>
                  <a:schemeClr val="tx1"/>
                </a:solidFill>
              </a:rPr>
              <a:t>» (2018 г.)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88" y="6362700"/>
            <a:ext cx="1487487" cy="476250"/>
          </a:xfrm>
        </p:spPr>
        <p:txBody>
          <a:bodyPr/>
          <a:lstStyle/>
          <a:p>
            <a:pPr>
              <a:defRPr/>
            </a:pPr>
            <a:fld id="{4AB90FB7-7FE5-4BAF-80D6-E5CC7E93375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0" y="3300353"/>
            <a:ext cx="2366962" cy="287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000" b="1" dirty="0" smtClean="0"/>
              <a:t>Сотрудничество с эксплуатирующими организациями в рамках работ по обеспечению безопасности объектов с нарушениями МР </a:t>
            </a:r>
            <a:endParaRPr lang="ru-RU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0428" y="1181100"/>
            <a:ext cx="899737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ООО «Газпром ВНИИГАЗ» в непрерывном режиме выступает в качестве эксперта по </a:t>
            </a:r>
            <a:r>
              <a:rPr lang="ru-RU" sz="1800" smtClean="0">
                <a:solidFill>
                  <a:schemeClr val="tx1"/>
                </a:solidFill>
              </a:rPr>
              <a:t>вопросам толкования требований </a:t>
            </a:r>
            <a:r>
              <a:rPr lang="ru-RU" sz="1800" dirty="0" smtClean="0">
                <a:solidFill>
                  <a:schemeClr val="tx1"/>
                </a:solidFill>
              </a:rPr>
              <a:t>нормативных документов по минимальным расстояниям от объектов магистральных и промысловых трубопроводов до зданий и сооружений.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В частности, </a:t>
            </a:r>
            <a:r>
              <a:rPr lang="ru-RU" sz="1800" b="1" dirty="0" smtClean="0">
                <a:solidFill>
                  <a:schemeClr val="tx1"/>
                </a:solidFill>
              </a:rPr>
              <a:t>в 2017 году даны официальные разъяснения по 16  запросам проектных институтов и газотранспортных предприятий по вопросам МР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 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2603536"/>
            <a:ext cx="2247900" cy="271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7" y="3281340"/>
            <a:ext cx="2464258" cy="289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379" y="2717836"/>
            <a:ext cx="2373354" cy="268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204788" y="6362700"/>
            <a:ext cx="1487487" cy="476250"/>
          </a:xfrm>
        </p:spPr>
        <p:txBody>
          <a:bodyPr/>
          <a:lstStyle/>
          <a:p>
            <a:pPr>
              <a:defRPr/>
            </a:pPr>
            <a:fld id="{4AB90FB7-7FE5-4BAF-80D6-E5CC7E93375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2566988" y="2671763"/>
            <a:ext cx="4219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endParaRPr lang="ru-RU" altLang="ru-RU" sz="3200" b="1">
              <a:solidFill>
                <a:schemeClr val="bg1"/>
              </a:solidFill>
            </a:endParaRPr>
          </a:p>
          <a:p>
            <a:pPr algn="ctr" eaLnBrk="1" hangingPunct="1"/>
            <a:r>
              <a:rPr lang="ru-RU" altLang="ru-RU" sz="3200" b="1">
                <a:solidFill>
                  <a:schemeClr val="bg1"/>
                </a:solidFill>
              </a:rPr>
              <a:t>Благодарю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9"/>
          <p:cNvSpPr>
            <a:spLocks noChangeArrowheads="1"/>
          </p:cNvSpPr>
          <p:nvPr/>
        </p:nvSpPr>
        <p:spPr bwMode="auto">
          <a:xfrm>
            <a:off x="109538" y="1157288"/>
            <a:ext cx="8874125" cy="608012"/>
          </a:xfrm>
          <a:prstGeom prst="rect">
            <a:avLst/>
          </a:prstGeom>
          <a:solidFill>
            <a:srgbClr val="EAEAEA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6387" name="Rectangle 30"/>
          <p:cNvSpPr>
            <a:spLocks noChangeArrowheads="1"/>
          </p:cNvSpPr>
          <p:nvPr/>
        </p:nvSpPr>
        <p:spPr bwMode="auto">
          <a:xfrm>
            <a:off x="106363" y="1808163"/>
            <a:ext cx="8880475" cy="898525"/>
          </a:xfrm>
          <a:prstGeom prst="rect">
            <a:avLst/>
          </a:prstGeom>
          <a:solidFill>
            <a:srgbClr val="EAEAEA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6388" name="Rectangle 31"/>
          <p:cNvSpPr>
            <a:spLocks noChangeArrowheads="1"/>
          </p:cNvSpPr>
          <p:nvPr/>
        </p:nvSpPr>
        <p:spPr bwMode="auto">
          <a:xfrm>
            <a:off x="111125" y="2765425"/>
            <a:ext cx="8875713" cy="538163"/>
          </a:xfrm>
          <a:prstGeom prst="rect">
            <a:avLst/>
          </a:prstGeom>
          <a:solidFill>
            <a:srgbClr val="EAEAEA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6389" name="Rectangle 32"/>
          <p:cNvSpPr>
            <a:spLocks noChangeArrowheads="1"/>
          </p:cNvSpPr>
          <p:nvPr/>
        </p:nvSpPr>
        <p:spPr bwMode="auto">
          <a:xfrm>
            <a:off x="106363" y="3371850"/>
            <a:ext cx="8874125" cy="2325688"/>
          </a:xfrm>
          <a:prstGeom prst="rect">
            <a:avLst/>
          </a:prstGeom>
          <a:solidFill>
            <a:srgbClr val="EAEAEA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6390" name="Нижний колонтитул 4"/>
          <p:cNvSpPr txBox="1">
            <a:spLocks noGrp="1"/>
          </p:cNvSpPr>
          <p:nvPr/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300" b="0">
              <a:solidFill>
                <a:schemeClr val="bg1"/>
              </a:solidFill>
            </a:endParaRPr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2577836" y="403225"/>
            <a:ext cx="6283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800" dirty="0" smtClean="0">
                <a:solidFill>
                  <a:schemeClr val="bg1"/>
                </a:solidFill>
                <a:cs typeface="Arial" pitchFamily="34" charset="0"/>
              </a:rPr>
              <a:t>Область </a:t>
            </a:r>
            <a:r>
              <a:rPr lang="ru-RU" altLang="ru-RU" sz="1800" dirty="0">
                <a:solidFill>
                  <a:schemeClr val="bg1"/>
                </a:solidFill>
                <a:cs typeface="Arial" pitchFamily="34" charset="0"/>
              </a:rPr>
              <a:t>фактического применения результатов работы</a:t>
            </a:r>
          </a:p>
        </p:txBody>
      </p:sp>
      <p:sp>
        <p:nvSpPr>
          <p:cNvPr id="16392" name="Text Box 24"/>
          <p:cNvSpPr txBox="1">
            <a:spLocks noChangeArrowheads="1"/>
          </p:cNvSpPr>
          <p:nvPr/>
        </p:nvSpPr>
        <p:spPr bwMode="auto">
          <a:xfrm>
            <a:off x="2660650" y="1254125"/>
            <a:ext cx="1649413" cy="2159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400">
                <a:solidFill>
                  <a:schemeClr val="tx1"/>
                </a:solidFill>
              </a:rPr>
              <a:t>Морские газопроводы</a:t>
            </a:r>
          </a:p>
        </p:txBody>
      </p:sp>
      <p:sp>
        <p:nvSpPr>
          <p:cNvPr id="16393" name="Text Box 25"/>
          <p:cNvSpPr txBox="1">
            <a:spLocks noChangeArrowheads="1"/>
          </p:cNvSpPr>
          <p:nvPr/>
        </p:nvSpPr>
        <p:spPr bwMode="auto">
          <a:xfrm>
            <a:off x="192088" y="1257300"/>
            <a:ext cx="12128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400">
                <a:solidFill>
                  <a:schemeClr val="accent2"/>
                </a:solidFill>
              </a:rPr>
              <a:t>Тип объектов</a:t>
            </a:r>
          </a:p>
        </p:txBody>
      </p:sp>
      <p:sp>
        <p:nvSpPr>
          <p:cNvPr id="16394" name="Text Box 26"/>
          <p:cNvSpPr txBox="1">
            <a:spLocks noChangeArrowheads="1"/>
          </p:cNvSpPr>
          <p:nvPr/>
        </p:nvSpPr>
        <p:spPr bwMode="auto">
          <a:xfrm>
            <a:off x="201613" y="1952625"/>
            <a:ext cx="1444625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400">
                <a:solidFill>
                  <a:schemeClr val="accent2"/>
                </a:solidFill>
              </a:rPr>
              <a:t>Этап жизненного цикла</a:t>
            </a:r>
          </a:p>
        </p:txBody>
      </p:sp>
      <p:sp>
        <p:nvSpPr>
          <p:cNvPr id="16395" name="Text Box 27"/>
          <p:cNvSpPr txBox="1">
            <a:spLocks noChangeArrowheads="1"/>
          </p:cNvSpPr>
          <p:nvPr/>
        </p:nvSpPr>
        <p:spPr bwMode="auto">
          <a:xfrm>
            <a:off x="228600" y="2792413"/>
            <a:ext cx="1101725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400">
                <a:solidFill>
                  <a:schemeClr val="accent2"/>
                </a:solidFill>
              </a:rPr>
              <a:t>Технологии сварки</a:t>
            </a:r>
          </a:p>
        </p:txBody>
      </p:sp>
      <p:sp>
        <p:nvSpPr>
          <p:cNvPr id="16396" name="Text Box 28"/>
          <p:cNvSpPr txBox="1">
            <a:spLocks noChangeArrowheads="1"/>
          </p:cNvSpPr>
          <p:nvPr/>
        </p:nvSpPr>
        <p:spPr bwMode="auto">
          <a:xfrm>
            <a:off x="215900" y="3479800"/>
            <a:ext cx="15065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400">
                <a:solidFill>
                  <a:schemeClr val="accent2"/>
                </a:solidFill>
              </a:rPr>
              <a:t>Объем и форма </a:t>
            </a:r>
          </a:p>
          <a:p>
            <a:pPr>
              <a:lnSpc>
                <a:spcPct val="85000"/>
              </a:lnSpc>
            </a:pPr>
            <a:r>
              <a:rPr lang="ru-RU" altLang="ru-RU" sz="1400">
                <a:solidFill>
                  <a:schemeClr val="accent2"/>
                </a:solidFill>
              </a:rPr>
              <a:t>внедрения</a:t>
            </a:r>
          </a:p>
        </p:txBody>
      </p:sp>
      <p:sp>
        <p:nvSpPr>
          <p:cNvPr id="16397" name="Text Box 34"/>
          <p:cNvSpPr txBox="1">
            <a:spLocks noChangeArrowheads="1"/>
          </p:cNvSpPr>
          <p:nvPr/>
        </p:nvSpPr>
        <p:spPr bwMode="auto">
          <a:xfrm>
            <a:off x="2692400" y="1944688"/>
            <a:ext cx="1117600" cy="2159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400">
                <a:solidFill>
                  <a:schemeClr val="tx1"/>
                </a:solidFill>
              </a:rPr>
              <a:t>Строительство</a:t>
            </a:r>
          </a:p>
        </p:txBody>
      </p:sp>
      <p:sp>
        <p:nvSpPr>
          <p:cNvPr id="16398" name="Text Box 39"/>
          <p:cNvSpPr txBox="1">
            <a:spLocks noChangeArrowheads="1"/>
          </p:cNvSpPr>
          <p:nvPr/>
        </p:nvSpPr>
        <p:spPr bwMode="auto">
          <a:xfrm>
            <a:off x="2771775" y="2851150"/>
            <a:ext cx="954088" cy="152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000">
                <a:solidFill>
                  <a:schemeClr val="tx1"/>
                </a:solidFill>
              </a:rPr>
              <a:t>Дуговые методы</a:t>
            </a:r>
          </a:p>
        </p:txBody>
      </p:sp>
      <p:sp>
        <p:nvSpPr>
          <p:cNvPr id="16399" name="Text Box 40"/>
          <p:cNvSpPr txBox="1">
            <a:spLocks noChangeArrowheads="1"/>
          </p:cNvSpPr>
          <p:nvPr/>
        </p:nvSpPr>
        <p:spPr bwMode="auto">
          <a:xfrm>
            <a:off x="2506663" y="3044825"/>
            <a:ext cx="1719262" cy="152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000">
                <a:solidFill>
                  <a:schemeClr val="tx1"/>
                </a:solidFill>
              </a:rPr>
              <a:t>Контактная сварка (иссл. режим)</a:t>
            </a:r>
          </a:p>
        </p:txBody>
      </p:sp>
      <p:sp>
        <p:nvSpPr>
          <p:cNvPr id="16400" name="Text Box 41"/>
          <p:cNvSpPr txBox="1">
            <a:spLocks noChangeArrowheads="1"/>
          </p:cNvSpPr>
          <p:nvPr/>
        </p:nvSpPr>
        <p:spPr bwMode="auto">
          <a:xfrm>
            <a:off x="5283200" y="2841625"/>
            <a:ext cx="923925" cy="1524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000">
                <a:solidFill>
                  <a:schemeClr val="tx1"/>
                </a:solidFill>
              </a:rPr>
              <a:t>Дуговые методы</a:t>
            </a:r>
          </a:p>
        </p:txBody>
      </p:sp>
      <p:sp>
        <p:nvSpPr>
          <p:cNvPr id="16401" name="Text Box 42"/>
          <p:cNvSpPr txBox="1">
            <a:spLocks noChangeArrowheads="1"/>
          </p:cNvSpPr>
          <p:nvPr/>
        </p:nvSpPr>
        <p:spPr bwMode="auto">
          <a:xfrm>
            <a:off x="5260975" y="3035300"/>
            <a:ext cx="1019175" cy="1524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000">
                <a:solidFill>
                  <a:schemeClr val="tx1"/>
                </a:solidFill>
              </a:rPr>
              <a:t>Контактная сварка</a:t>
            </a:r>
          </a:p>
        </p:txBody>
      </p:sp>
      <p:sp>
        <p:nvSpPr>
          <p:cNvPr id="16402" name="Text Box 45"/>
          <p:cNvSpPr txBox="1">
            <a:spLocks noChangeArrowheads="1"/>
          </p:cNvSpPr>
          <p:nvPr/>
        </p:nvSpPr>
        <p:spPr bwMode="auto">
          <a:xfrm>
            <a:off x="7313613" y="2860675"/>
            <a:ext cx="923925" cy="1524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000">
                <a:solidFill>
                  <a:schemeClr val="tx1"/>
                </a:solidFill>
              </a:rPr>
              <a:t>Дуговые методы</a:t>
            </a:r>
          </a:p>
        </p:txBody>
      </p:sp>
      <p:sp>
        <p:nvSpPr>
          <p:cNvPr id="16403" name="Text Box 35"/>
          <p:cNvSpPr txBox="1">
            <a:spLocks noChangeArrowheads="1"/>
          </p:cNvSpPr>
          <p:nvPr/>
        </p:nvSpPr>
        <p:spPr bwMode="auto">
          <a:xfrm>
            <a:off x="6137275" y="1235075"/>
            <a:ext cx="1922463" cy="215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400">
                <a:solidFill>
                  <a:schemeClr val="tx1"/>
                </a:solidFill>
              </a:rPr>
              <a:t>Сухопутные газопроводы</a:t>
            </a:r>
          </a:p>
        </p:txBody>
      </p:sp>
      <p:sp>
        <p:nvSpPr>
          <p:cNvPr id="16404" name="Text Box 36"/>
          <p:cNvSpPr txBox="1">
            <a:spLocks noChangeArrowheads="1"/>
          </p:cNvSpPr>
          <p:nvPr/>
        </p:nvSpPr>
        <p:spPr bwMode="auto">
          <a:xfrm>
            <a:off x="5226050" y="1512888"/>
            <a:ext cx="996950" cy="1524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000">
                <a:solidFill>
                  <a:schemeClr val="tx1"/>
                </a:solidFill>
              </a:rPr>
              <a:t>Линейная часть МГ</a:t>
            </a:r>
          </a:p>
        </p:txBody>
      </p:sp>
      <p:sp>
        <p:nvSpPr>
          <p:cNvPr id="16405" name="Text Box 37"/>
          <p:cNvSpPr txBox="1">
            <a:spLocks noChangeArrowheads="1"/>
          </p:cNvSpPr>
          <p:nvPr/>
        </p:nvSpPr>
        <p:spPr bwMode="auto">
          <a:xfrm>
            <a:off x="7261225" y="1530350"/>
            <a:ext cx="1231900" cy="1524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000">
                <a:solidFill>
                  <a:schemeClr val="tx1"/>
                </a:solidFill>
              </a:rPr>
              <a:t>«Площадные» объекты</a:t>
            </a:r>
          </a:p>
        </p:txBody>
      </p:sp>
      <p:sp>
        <p:nvSpPr>
          <p:cNvPr id="16406" name="Rectangle 46"/>
          <p:cNvSpPr>
            <a:spLocks noChangeArrowheads="1"/>
          </p:cNvSpPr>
          <p:nvPr/>
        </p:nvSpPr>
        <p:spPr bwMode="auto">
          <a:xfrm>
            <a:off x="2060575" y="3452813"/>
            <a:ext cx="2625725" cy="21796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000" b="1">
                <a:solidFill>
                  <a:srgbClr val="FF0000"/>
                </a:solidFill>
              </a:rPr>
              <a:t>Заключения </a:t>
            </a:r>
          </a:p>
          <a:p>
            <a:pPr algn="ctr"/>
            <a:r>
              <a:rPr lang="ru-RU" altLang="ru-RU" sz="1000" b="1">
                <a:solidFill>
                  <a:srgbClr val="FF0000"/>
                </a:solidFill>
              </a:rPr>
              <a:t>по результатам инженерной оценки критического </a:t>
            </a:r>
          </a:p>
          <a:p>
            <a:pPr algn="ctr"/>
            <a:r>
              <a:rPr lang="ru-RU" altLang="ru-RU" sz="1000" b="1">
                <a:solidFill>
                  <a:srgbClr val="FF0000"/>
                </a:solidFill>
              </a:rPr>
              <a:t>состояния кольцевых сварных соединений» при строительстве следующих инвестиционных </a:t>
            </a:r>
          </a:p>
          <a:p>
            <a:pPr algn="ctr"/>
            <a:r>
              <a:rPr lang="ru-RU" altLang="ru-RU" sz="1000" b="1">
                <a:solidFill>
                  <a:srgbClr val="FF0000"/>
                </a:solidFill>
              </a:rPr>
              <a:t>проектов ОАО «Газпром»</a:t>
            </a:r>
          </a:p>
          <a:p>
            <a:pPr algn="ctr"/>
            <a:r>
              <a:rPr lang="ru-RU" altLang="ru-RU" sz="1000" b="1">
                <a:solidFill>
                  <a:srgbClr val="FF0000"/>
                </a:solidFill>
              </a:rPr>
              <a:t>(Нормы оценки качества кольцевых сварных соединений при строительстве)</a:t>
            </a:r>
            <a:r>
              <a:rPr lang="en-US" altLang="ru-RU" sz="1000" b="1">
                <a:solidFill>
                  <a:srgbClr val="FF0000"/>
                </a:solidFill>
              </a:rPr>
              <a:t>:</a:t>
            </a:r>
            <a:endParaRPr lang="ru-RU" altLang="ru-RU" sz="1000" b="1">
              <a:solidFill>
                <a:srgbClr val="FF0000"/>
              </a:solidFill>
            </a:endParaRPr>
          </a:p>
          <a:p>
            <a:pPr>
              <a:spcBef>
                <a:spcPct val="40000"/>
              </a:spcBef>
            </a:pPr>
            <a:r>
              <a:rPr lang="ru-RU" altLang="ru-RU" sz="1000" b="1"/>
              <a:t>- Подводный переход через Байдарацкую губу   </a:t>
            </a:r>
          </a:p>
          <a:p>
            <a:r>
              <a:rPr lang="ru-RU" altLang="ru-RU" sz="1000" b="1"/>
              <a:t>   СМГ «Бованенково Ухта» (все нитки);</a:t>
            </a:r>
          </a:p>
          <a:p>
            <a:pPr>
              <a:spcBef>
                <a:spcPct val="30000"/>
              </a:spcBef>
            </a:pPr>
            <a:r>
              <a:rPr lang="ru-RU" altLang="ru-RU" sz="1000" b="1"/>
              <a:t>- Морской переход через пролив Невельского </a:t>
            </a:r>
          </a:p>
          <a:p>
            <a:r>
              <a:rPr lang="ru-RU" altLang="ru-RU" sz="1000" b="1"/>
              <a:t>   (МГ «Сахалин-Хабаровск-Владивосток»);</a:t>
            </a:r>
          </a:p>
          <a:p>
            <a:pPr>
              <a:spcBef>
                <a:spcPct val="30000"/>
              </a:spcBef>
            </a:pPr>
            <a:r>
              <a:rPr lang="ru-RU" altLang="ru-RU" sz="1000" b="1"/>
              <a:t>- Морской участок МГ«Джубга-Лазаревское-Сочи»;</a:t>
            </a:r>
          </a:p>
          <a:p>
            <a:pPr>
              <a:spcBef>
                <a:spcPct val="30000"/>
              </a:spcBef>
            </a:pPr>
            <a:r>
              <a:rPr lang="ru-RU" altLang="ru-RU" sz="1000" b="1"/>
              <a:t>- Обустройство Киринского месторождения</a:t>
            </a:r>
          </a:p>
        </p:txBody>
      </p:sp>
      <p:sp>
        <p:nvSpPr>
          <p:cNvPr id="16407" name="Text Box 50"/>
          <p:cNvSpPr txBox="1">
            <a:spLocks noChangeArrowheads="1"/>
          </p:cNvSpPr>
          <p:nvPr/>
        </p:nvSpPr>
        <p:spPr bwMode="auto">
          <a:xfrm>
            <a:off x="5502275" y="2289175"/>
            <a:ext cx="2890838" cy="3397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1400">
                <a:solidFill>
                  <a:schemeClr val="tx1"/>
                </a:solidFill>
              </a:rPr>
              <a:t>Эксплуатация</a:t>
            </a:r>
          </a:p>
          <a:p>
            <a:pPr algn="ctr">
              <a:lnSpc>
                <a:spcPct val="85000"/>
              </a:lnSpc>
            </a:pPr>
            <a:r>
              <a:rPr lang="ru-RU" altLang="ru-RU" sz="1200" b="0">
                <a:solidFill>
                  <a:schemeClr val="tx1"/>
                </a:solidFill>
              </a:rPr>
              <a:t>(капитальный и выборочный ремонт)</a:t>
            </a:r>
          </a:p>
        </p:txBody>
      </p:sp>
      <p:sp>
        <p:nvSpPr>
          <p:cNvPr id="16408" name="Text Box 51"/>
          <p:cNvSpPr txBox="1">
            <a:spLocks noChangeArrowheads="1"/>
          </p:cNvSpPr>
          <p:nvPr/>
        </p:nvSpPr>
        <p:spPr bwMode="auto">
          <a:xfrm>
            <a:off x="5534025" y="1827213"/>
            <a:ext cx="2830513" cy="3397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1400">
                <a:solidFill>
                  <a:schemeClr val="tx1"/>
                </a:solidFill>
              </a:rPr>
              <a:t>Строительство</a:t>
            </a:r>
          </a:p>
          <a:p>
            <a:pPr algn="ctr">
              <a:lnSpc>
                <a:spcPct val="85000"/>
              </a:lnSpc>
            </a:pPr>
            <a:r>
              <a:rPr lang="ru-RU" altLang="ru-RU" sz="1200" b="0">
                <a:solidFill>
                  <a:schemeClr val="tx1"/>
                </a:solidFill>
              </a:rPr>
              <a:t>(экспертный режим»)</a:t>
            </a:r>
          </a:p>
        </p:txBody>
      </p:sp>
      <p:sp>
        <p:nvSpPr>
          <p:cNvPr id="16409" name="Rectangle 52"/>
          <p:cNvSpPr>
            <a:spLocks noChangeArrowheads="1"/>
          </p:cNvSpPr>
          <p:nvPr/>
        </p:nvSpPr>
        <p:spPr bwMode="auto">
          <a:xfrm>
            <a:off x="5332413" y="3478213"/>
            <a:ext cx="313055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1000" b="1" dirty="0">
                <a:solidFill>
                  <a:srgbClr val="FF0000"/>
                </a:solidFill>
              </a:rPr>
              <a:t>СТО Газпром </a:t>
            </a:r>
            <a:r>
              <a:rPr lang="ru-RU" altLang="ru-RU" sz="1000" b="1" dirty="0" smtClean="0">
                <a:solidFill>
                  <a:srgbClr val="FF0000"/>
                </a:solidFill>
              </a:rPr>
              <a:t>2-2.4-715-2013</a:t>
            </a:r>
            <a:r>
              <a:rPr lang="ru-RU" altLang="ru-RU" sz="1000" b="1" dirty="0" smtClean="0"/>
              <a:t> </a:t>
            </a:r>
            <a:endParaRPr lang="ru-RU" altLang="ru-RU" sz="1000" b="1" dirty="0"/>
          </a:p>
          <a:p>
            <a:pPr algn="ctr"/>
            <a:r>
              <a:rPr lang="ru-RU" altLang="ru-RU" sz="1000" b="1" dirty="0"/>
              <a:t>«Методика оценки работоспособности кольцевых сварных </a:t>
            </a:r>
          </a:p>
          <a:p>
            <a:pPr algn="ctr"/>
            <a:r>
              <a:rPr lang="ru-RU" altLang="ru-RU" sz="1000" b="1" dirty="0"/>
              <a:t>соединений магистральных газопроводов»</a:t>
            </a:r>
          </a:p>
        </p:txBody>
      </p:sp>
      <p:sp>
        <p:nvSpPr>
          <p:cNvPr id="16410" name="Rectangle 53"/>
          <p:cNvSpPr>
            <a:spLocks noChangeArrowheads="1"/>
          </p:cNvSpPr>
          <p:nvPr/>
        </p:nvSpPr>
        <p:spPr bwMode="auto">
          <a:xfrm>
            <a:off x="5316538" y="4138613"/>
            <a:ext cx="3362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000" b="1" dirty="0">
                <a:solidFill>
                  <a:srgbClr val="FF0000"/>
                </a:solidFill>
              </a:rPr>
              <a:t>Экспертная оценка</a:t>
            </a:r>
            <a:r>
              <a:rPr lang="ru-RU" altLang="ru-RU" sz="1000" b="1" dirty="0"/>
              <a:t> </a:t>
            </a:r>
          </a:p>
          <a:p>
            <a:pPr algn="ctr"/>
            <a:r>
              <a:rPr lang="ru-RU" altLang="ru-RU" sz="1000" b="1" dirty="0"/>
              <a:t>работоспособности кольцевых сварных соединений конструктивных элементов магистральных газопроводов с признаками нарушения проектного состояния (объекты СМГ </a:t>
            </a:r>
            <a:r>
              <a:rPr lang="ru-RU" altLang="ru-RU" sz="1000" b="1" dirty="0" err="1"/>
              <a:t>Бованенково</a:t>
            </a:r>
            <a:r>
              <a:rPr lang="ru-RU" altLang="ru-RU" sz="1000" b="1" dirty="0"/>
              <a:t>-Ухта</a:t>
            </a:r>
            <a:r>
              <a:rPr lang="ru-RU" altLang="ru-RU" sz="1000" b="1" dirty="0" smtClean="0"/>
              <a:t>), КС «Казачья» и др.</a:t>
            </a:r>
            <a:endParaRPr lang="ru-RU" altLang="ru-RU" sz="1000" b="1" dirty="0"/>
          </a:p>
        </p:txBody>
      </p:sp>
      <p:sp>
        <p:nvSpPr>
          <p:cNvPr id="16411" name="Rectangle 54"/>
          <p:cNvSpPr>
            <a:spLocks noChangeArrowheads="1"/>
          </p:cNvSpPr>
          <p:nvPr/>
        </p:nvSpPr>
        <p:spPr bwMode="auto">
          <a:xfrm>
            <a:off x="5148109" y="4940300"/>
            <a:ext cx="380713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1000" b="1" dirty="0">
                <a:solidFill>
                  <a:srgbClr val="FF0000"/>
                </a:solidFill>
              </a:rPr>
              <a:t>Нормы</a:t>
            </a:r>
            <a:r>
              <a:rPr lang="ru-RU" altLang="ru-RU" sz="1000" b="1" dirty="0"/>
              <a:t> </a:t>
            </a:r>
          </a:p>
          <a:p>
            <a:pPr algn="ctr"/>
            <a:r>
              <a:rPr lang="ru-RU" altLang="ru-RU" sz="1000" b="1" dirty="0"/>
              <a:t>оценки качества кольцевых сварных соединений на основе АУЗК </a:t>
            </a:r>
            <a:r>
              <a:rPr lang="ru-RU" altLang="ru-RU" sz="1000" b="1" dirty="0" smtClean="0"/>
              <a:t>/МУЗК</a:t>
            </a:r>
            <a:endParaRPr lang="ru-RU" altLang="ru-RU" sz="1000" b="1" dirty="0"/>
          </a:p>
          <a:p>
            <a:pPr algn="ctr"/>
            <a:r>
              <a:rPr lang="ru-RU" altLang="ru-RU" sz="1000" b="1" dirty="0"/>
              <a:t>при строительстве сухопутных участков МГ </a:t>
            </a:r>
            <a:r>
              <a:rPr lang="ru-RU" altLang="ru-RU" sz="1000" b="1" dirty="0" smtClean="0"/>
              <a:t>«Турецкий  </a:t>
            </a:r>
            <a:r>
              <a:rPr lang="ru-RU" altLang="ru-RU" sz="1000" b="1" dirty="0"/>
              <a:t>поток</a:t>
            </a:r>
            <a:r>
              <a:rPr lang="ru-RU" altLang="ru-RU" sz="1000" b="1" dirty="0" smtClean="0"/>
              <a:t>», </a:t>
            </a:r>
          </a:p>
          <a:p>
            <a:pPr algn="ctr"/>
            <a:r>
              <a:rPr lang="ru-RU" altLang="ru-RU" sz="1000" b="1" dirty="0" smtClean="0"/>
              <a:t>МГ «Сила Сибири», СЕГ и др.</a:t>
            </a:r>
            <a:endParaRPr lang="ru-RU" altLang="ru-RU" sz="1000" b="1" dirty="0"/>
          </a:p>
        </p:txBody>
      </p:sp>
      <p:sp>
        <p:nvSpPr>
          <p:cNvPr id="16412" name="Rectangle 55"/>
          <p:cNvSpPr>
            <a:spLocks noChangeArrowheads="1"/>
          </p:cNvSpPr>
          <p:nvPr/>
        </p:nvSpPr>
        <p:spPr bwMode="auto">
          <a:xfrm>
            <a:off x="111125" y="5738813"/>
            <a:ext cx="8869363" cy="485775"/>
          </a:xfrm>
          <a:prstGeom prst="rect">
            <a:avLst/>
          </a:prstGeom>
          <a:solidFill>
            <a:srgbClr val="EAEAEA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6413" name="Text Box 56"/>
          <p:cNvSpPr txBox="1">
            <a:spLocks noChangeArrowheads="1"/>
          </p:cNvSpPr>
          <p:nvPr/>
        </p:nvSpPr>
        <p:spPr bwMode="auto">
          <a:xfrm>
            <a:off x="223838" y="5795963"/>
            <a:ext cx="11430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400">
                <a:solidFill>
                  <a:schemeClr val="accent2"/>
                </a:solidFill>
              </a:rPr>
              <a:t>Период реализации</a:t>
            </a:r>
          </a:p>
        </p:txBody>
      </p:sp>
      <p:sp>
        <p:nvSpPr>
          <p:cNvPr id="16414" name="Line 47"/>
          <p:cNvSpPr>
            <a:spLocks noChangeShapeType="1"/>
          </p:cNvSpPr>
          <p:nvPr/>
        </p:nvSpPr>
        <p:spPr bwMode="auto">
          <a:xfrm flipH="1">
            <a:off x="1944688" y="1162050"/>
            <a:ext cx="1587" cy="501808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415" name="Line 48"/>
          <p:cNvSpPr>
            <a:spLocks noChangeShapeType="1"/>
          </p:cNvSpPr>
          <p:nvPr/>
        </p:nvSpPr>
        <p:spPr bwMode="auto">
          <a:xfrm>
            <a:off x="4808538" y="1158875"/>
            <a:ext cx="0" cy="500221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416" name="Text Box 57"/>
          <p:cNvSpPr txBox="1">
            <a:spLocks noChangeArrowheads="1"/>
          </p:cNvSpPr>
          <p:nvPr/>
        </p:nvSpPr>
        <p:spPr bwMode="auto">
          <a:xfrm>
            <a:off x="2844800" y="5884863"/>
            <a:ext cx="819150" cy="2159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400">
                <a:solidFill>
                  <a:schemeClr val="tx1"/>
                </a:solidFill>
              </a:rPr>
              <a:t>2009 – 2012</a:t>
            </a:r>
          </a:p>
        </p:txBody>
      </p:sp>
      <p:sp>
        <p:nvSpPr>
          <p:cNvPr id="16417" name="Text Box 58"/>
          <p:cNvSpPr txBox="1">
            <a:spLocks noChangeArrowheads="1"/>
          </p:cNvSpPr>
          <p:nvPr/>
        </p:nvSpPr>
        <p:spPr bwMode="auto">
          <a:xfrm>
            <a:off x="6380163" y="5889625"/>
            <a:ext cx="1039812" cy="21544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400" dirty="0">
                <a:solidFill>
                  <a:schemeClr val="tx1"/>
                </a:solidFill>
              </a:rPr>
              <a:t>2009  –  </a:t>
            </a:r>
            <a:r>
              <a:rPr lang="ru-RU" altLang="ru-RU" sz="1400" dirty="0" smtClean="0">
                <a:solidFill>
                  <a:schemeClr val="tx1"/>
                </a:solidFill>
              </a:rPr>
              <a:t>201</a:t>
            </a:r>
            <a:r>
              <a:rPr lang="en-US" altLang="ru-RU" sz="1400" dirty="0" smtClean="0">
                <a:solidFill>
                  <a:schemeClr val="tx1"/>
                </a:solidFill>
              </a:rPr>
              <a:t>8</a:t>
            </a:r>
            <a:endParaRPr lang="ru-RU" altLang="ru-RU" sz="1400" dirty="0">
              <a:solidFill>
                <a:schemeClr val="tx1"/>
              </a:solidFill>
            </a:endParaRP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844965" y="222250"/>
            <a:ext cx="4761706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ru-RU" altLang="ru-RU" sz="1800" b="1" dirty="0" smtClean="0">
                <a:solidFill>
                  <a:schemeClr val="bg1"/>
                </a:solidFill>
              </a:rPr>
              <a:t>Табличные </a:t>
            </a:r>
            <a:r>
              <a:rPr lang="ru-RU" altLang="ru-RU" sz="1800" b="1" dirty="0">
                <a:solidFill>
                  <a:schemeClr val="bg1"/>
                </a:solidFill>
              </a:rPr>
              <a:t>нормы оценки качества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4463" y="1725613"/>
          <a:ext cx="4300537" cy="2058988"/>
        </p:xfrm>
        <a:graphic>
          <a:graphicData uri="http://schemas.openxmlformats.org/drawingml/2006/table">
            <a:tbl>
              <a:tblPr/>
              <a:tblGrid>
                <a:gridCol w="420687"/>
                <a:gridCol w="1935163"/>
                <a:gridCol w="1944687"/>
              </a:tblGrid>
              <a:tr h="939798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Условная высота дефекта, регистрируемая применяемым средством ультразвукового контроля, мм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Условная протяженность дефекта, регистрируемая применяемым средством ультразвукового контроля, мм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 &lt;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3,0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 &lt;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2,5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 &lt;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2,0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 &lt;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1,5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&lt;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1,0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69" name="Rectangle 1"/>
          <p:cNvSpPr>
            <a:spLocks noChangeArrowheads="1"/>
          </p:cNvSpPr>
          <p:nvPr/>
        </p:nvSpPr>
        <p:spPr bwMode="auto">
          <a:xfrm>
            <a:off x="185738" y="1192213"/>
            <a:ext cx="36957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Максимальные допустимые размеры </a:t>
            </a:r>
            <a:r>
              <a:rPr lang="ru-RU" altLang="ru-RU" sz="1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внутренних</a:t>
            </a: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 дефектов кольцевых сварных соединений труб 1420х26,4 мм, </a:t>
            </a:r>
            <a:r>
              <a:rPr lang="en-US" altLang="ru-RU" sz="1200" b="1">
                <a:latin typeface="Times New Roman" pitchFamily="18" charset="0"/>
                <a:cs typeface="Times New Roman" pitchFamily="18" charset="0"/>
              </a:rPr>
              <a:t>KCV </a:t>
            </a: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en-US" altLang="ru-RU" sz="1200" b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Дж/см</a:t>
            </a:r>
            <a:r>
              <a:rPr lang="ru-RU" altLang="ru-RU" sz="1200" b="1" baseline="30000"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1200" b="1">
              <a:latin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589463" y="1746250"/>
          <a:ext cx="4429125" cy="2009775"/>
        </p:xfrm>
        <a:graphic>
          <a:graphicData uri="http://schemas.openxmlformats.org/drawingml/2006/table">
            <a:tbl>
              <a:tblPr/>
              <a:tblGrid>
                <a:gridCol w="246062"/>
                <a:gridCol w="1887538"/>
                <a:gridCol w="2295525"/>
              </a:tblGrid>
              <a:tr h="914400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Условная высота дефекта, регистрируемая применяемым средством ультразвукового контроля, мм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Условная протяженность дефекта, регистрируемая применяемым средством ультразвукового контроля, мм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 &lt;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2,5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 &lt;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2,0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 &lt;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1,5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&lt;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1,0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 &lt;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0,5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000" name="Rectangle 3"/>
          <p:cNvSpPr>
            <a:spLocks noChangeArrowheads="1"/>
          </p:cNvSpPr>
          <p:nvPr/>
        </p:nvSpPr>
        <p:spPr bwMode="auto">
          <a:xfrm>
            <a:off x="4687888" y="1179513"/>
            <a:ext cx="432276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indent="431800" algn="ctr" eaLnBrk="0" hangingPunct="0">
              <a:lnSpc>
                <a:spcPct val="85000"/>
              </a:lnSpc>
            </a:pP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Максимальные допустимые размеры </a:t>
            </a:r>
            <a:r>
              <a:rPr lang="ru-RU" altLang="ru-RU" sz="1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поверхностных</a:t>
            </a: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 дефектов кольцевых сварных соединений труб </a:t>
            </a:r>
          </a:p>
          <a:p>
            <a:pPr indent="431800" algn="ctr" eaLnBrk="0" hangingPunct="0">
              <a:lnSpc>
                <a:spcPct val="85000"/>
              </a:lnSpc>
            </a:pP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1420х26,4 мм, </a:t>
            </a:r>
            <a:r>
              <a:rPr lang="en-US" altLang="ru-RU" sz="1200" b="1">
                <a:latin typeface="Times New Roman" pitchFamily="18" charset="0"/>
                <a:cs typeface="Times New Roman" pitchFamily="18" charset="0"/>
              </a:rPr>
              <a:t>KCV </a:t>
            </a: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en-US" altLang="ru-RU" sz="1200" b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Дж/см</a:t>
            </a:r>
            <a:r>
              <a:rPr lang="ru-RU" altLang="ru-RU" sz="1200" b="1" baseline="30000"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1200" b="1">
              <a:latin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85738" y="4506913"/>
          <a:ext cx="4235450" cy="1704975"/>
        </p:xfrm>
        <a:graphic>
          <a:graphicData uri="http://schemas.openxmlformats.org/drawingml/2006/table">
            <a:tbl>
              <a:tblPr/>
              <a:tblGrid>
                <a:gridCol w="330200"/>
                <a:gridCol w="1955800"/>
                <a:gridCol w="1949450"/>
              </a:tblGrid>
              <a:tr h="436563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Условная высота дефекта, регистрируемая применяемым средством ультразвукового контроля, мм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Условная протяженность дефекта, регистрируемая применяемым средством ультразвукового контроля, мм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 &lt;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3,0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 &lt;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2,5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 &lt;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2,0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 &lt;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1,5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&lt;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1,0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031" name="Rectangle 4"/>
          <p:cNvSpPr>
            <a:spLocks noChangeArrowheads="1"/>
          </p:cNvSpPr>
          <p:nvPr/>
        </p:nvSpPr>
        <p:spPr bwMode="auto">
          <a:xfrm>
            <a:off x="185738" y="3998913"/>
            <a:ext cx="41544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indent="431800" algn="ctr" eaLnBrk="0" hangingPunct="0">
              <a:lnSpc>
                <a:spcPct val="85000"/>
              </a:lnSpc>
            </a:pPr>
            <a:r>
              <a:rPr lang="ru-RU" altLang="ru-RU" sz="1200" b="1">
                <a:latin typeface="Calibri" pitchFamily="34" charset="0"/>
                <a:cs typeface="Times New Roman" pitchFamily="18" charset="0"/>
              </a:rPr>
              <a:t>Максимальные допустимые размеры </a:t>
            </a:r>
            <a:r>
              <a:rPr lang="ru-RU" altLang="ru-RU" sz="1200" b="1">
                <a:solidFill>
                  <a:srgbClr val="FF3300"/>
                </a:solidFill>
                <a:latin typeface="Calibri" pitchFamily="34" charset="0"/>
                <a:cs typeface="Times New Roman" pitchFamily="18" charset="0"/>
              </a:rPr>
              <a:t>внутренних</a:t>
            </a:r>
            <a:r>
              <a:rPr lang="ru-RU" altLang="ru-RU" sz="1200" b="1">
                <a:latin typeface="Calibri" pitchFamily="34" charset="0"/>
                <a:cs typeface="Times New Roman" pitchFamily="18" charset="0"/>
              </a:rPr>
              <a:t> дефектов кольцевых сварных соединений труб 1420х26,4 мм, </a:t>
            </a:r>
            <a:r>
              <a:rPr lang="en-US" altLang="ru-RU" sz="1200" b="1">
                <a:latin typeface="Calibri" pitchFamily="34" charset="0"/>
                <a:cs typeface="Times New Roman" pitchFamily="18" charset="0"/>
              </a:rPr>
              <a:t>KCV </a:t>
            </a:r>
            <a:r>
              <a:rPr lang="ru-RU" altLang="ru-RU" sz="1200" b="1">
                <a:latin typeface="Calibri" pitchFamily="34" charset="0"/>
                <a:cs typeface="Times New Roman" pitchFamily="18" charset="0"/>
              </a:rPr>
              <a:t>100</a:t>
            </a:r>
            <a:r>
              <a:rPr lang="en-US" altLang="ru-RU" sz="1200" b="1">
                <a:latin typeface="Calibri" pitchFamily="34" charset="0"/>
                <a:cs typeface="Times New Roman" pitchFamily="18" charset="0"/>
              </a:rPr>
              <a:t> </a:t>
            </a:r>
            <a:r>
              <a:rPr lang="ru-RU" altLang="ru-RU" sz="1200" b="1">
                <a:latin typeface="Calibri" pitchFamily="34" charset="0"/>
                <a:cs typeface="Times New Roman" pitchFamily="18" charset="0"/>
              </a:rPr>
              <a:t>Дж/см</a:t>
            </a:r>
            <a:r>
              <a:rPr lang="ru-RU" altLang="ru-RU" sz="1200" b="1" baseline="30000">
                <a:latin typeface="Calibri" pitchFamily="34" charset="0"/>
                <a:cs typeface="Times New Roman" pitchFamily="18" charset="0"/>
              </a:rPr>
              <a:t>2</a:t>
            </a:r>
            <a:endParaRPr lang="ru-RU" altLang="ru-RU" sz="1200" b="1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551363" y="4525963"/>
          <a:ext cx="4467225" cy="1704975"/>
        </p:xfrm>
        <a:graphic>
          <a:graphicData uri="http://schemas.openxmlformats.org/drawingml/2006/table">
            <a:tbl>
              <a:tblPr/>
              <a:tblGrid>
                <a:gridCol w="349250"/>
                <a:gridCol w="2062162"/>
                <a:gridCol w="2055813"/>
              </a:tblGrid>
              <a:tr h="436563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Условная высота дефекта, регистрируемая применяемым средством ультразвукового контроля, мм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Условная протяженность дефекта, регистрируемая применяемым средством ультразвукового контроля, мм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 &lt;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2,5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 &lt;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2,0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 &lt;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1,5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&lt;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1,0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 &lt; </a:t>
                      </a:r>
                      <a:r>
                        <a:rPr kumimoji="0" lang="en-US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≤ 0,5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4599" marR="5459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062" name="Rectangle 6"/>
          <p:cNvSpPr>
            <a:spLocks noChangeArrowheads="1"/>
          </p:cNvSpPr>
          <p:nvPr/>
        </p:nvSpPr>
        <p:spPr bwMode="auto">
          <a:xfrm>
            <a:off x="4572000" y="4024313"/>
            <a:ext cx="44465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Максимальные допустимые размеры </a:t>
            </a:r>
            <a:r>
              <a:rPr lang="ru-RU" altLang="ru-RU" sz="1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поверхностных </a:t>
            </a: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дефектов кольцевых сварных соединений труб </a:t>
            </a:r>
          </a:p>
          <a:p>
            <a:pPr algn="ctr" eaLnBrk="0" hangingPunct="0">
              <a:lnSpc>
                <a:spcPct val="85000"/>
              </a:lnSpc>
            </a:pP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1420х26,4 мм, </a:t>
            </a:r>
            <a:r>
              <a:rPr lang="en-US" altLang="ru-RU" sz="1200" b="1">
                <a:latin typeface="Times New Roman" pitchFamily="18" charset="0"/>
                <a:cs typeface="Times New Roman" pitchFamily="18" charset="0"/>
              </a:rPr>
              <a:t>KCV </a:t>
            </a: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ru-RU" sz="1200" b="1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Дж/см</a:t>
            </a:r>
            <a:r>
              <a:rPr lang="ru-RU" altLang="ru-RU" sz="1200" b="1" baseline="30000"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1200" b="1">
              <a:latin typeface="Times New Roman" pitchFamily="18" charset="0"/>
            </a:endParaRPr>
          </a:p>
        </p:txBody>
      </p:sp>
      <p:sp>
        <p:nvSpPr>
          <p:cNvPr id="40063" name="Номер слайда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306CAA6C-D765-4CDA-8146-D2F4842F75BD}" type="slidenum">
              <a:rPr lang="en-US" altLang="ru-RU" sz="2000" smtClean="0">
                <a:solidFill>
                  <a:schemeClr val="bg1"/>
                </a:solidFill>
              </a:rPr>
              <a:pPr eaLnBrk="1" hangingPunct="1"/>
              <a:t>36</a:t>
            </a:fld>
            <a:endParaRPr lang="ru-RU" altLang="ru-RU" sz="2000" smtClean="0">
              <a:solidFill>
                <a:schemeClr val="bg1"/>
              </a:solidFill>
            </a:endParaRP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0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DB891A-3B6C-40DB-B750-5466B8C98DF8}" type="slidenum">
              <a:rPr lang="en-US" altLang="ru-RU" sz="2000">
                <a:solidFill>
                  <a:schemeClr val="bg1"/>
                </a:solidFill>
              </a:rPr>
              <a:pPr eaLnBrk="1" hangingPunct="1"/>
              <a:t>4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1979196" y="402261"/>
            <a:ext cx="7102526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800" dirty="0" smtClean="0">
                <a:solidFill>
                  <a:schemeClr val="bg1"/>
                </a:solidFill>
              </a:rPr>
              <a:t>Оценка параметров </a:t>
            </a:r>
            <a:r>
              <a:rPr lang="ru-RU" altLang="ru-RU" sz="1800" dirty="0">
                <a:solidFill>
                  <a:schemeClr val="bg1"/>
                </a:solidFill>
              </a:rPr>
              <a:t>дефектов </a:t>
            </a:r>
            <a:r>
              <a:rPr lang="ru-RU" altLang="ru-RU" sz="1800" dirty="0" smtClean="0">
                <a:solidFill>
                  <a:schemeClr val="bg1"/>
                </a:solidFill>
              </a:rPr>
              <a:t>сварных соединений по результатам ВТД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t="42096" r="30864" b="38284"/>
          <a:stretch/>
        </p:blipFill>
        <p:spPr bwMode="auto">
          <a:xfrm>
            <a:off x="5047290" y="1281611"/>
            <a:ext cx="2231591" cy="757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40000" r="31298" b="37524"/>
          <a:stretch/>
        </p:blipFill>
        <p:spPr bwMode="auto">
          <a:xfrm>
            <a:off x="7137991" y="1302356"/>
            <a:ext cx="1899324" cy="7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04614" y="2182446"/>
            <a:ext cx="3055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Рис. 3 </a:t>
            </a:r>
            <a:r>
              <a:rPr lang="ru-RU" sz="1100" b="1" dirty="0"/>
              <a:t>– </a:t>
            </a:r>
            <a:r>
              <a:rPr lang="ru-RU" sz="1100" b="1" dirty="0" err="1"/>
              <a:t>Утяжина</a:t>
            </a:r>
            <a:r>
              <a:rPr lang="ru-RU" sz="1100" b="1" dirty="0"/>
              <a:t> </a:t>
            </a:r>
            <a:r>
              <a:rPr lang="ru-RU" sz="1100" b="1" dirty="0" smtClean="0"/>
              <a:t>на кольцевом сварном шве</a:t>
            </a:r>
          </a:p>
          <a:p>
            <a:r>
              <a:rPr lang="ru-RU" sz="1100" b="1" dirty="0"/>
              <a:t> </a:t>
            </a:r>
            <a:r>
              <a:rPr lang="ru-RU" sz="1100" b="1" dirty="0" smtClean="0"/>
              <a:t>                               (ДМТ и ДМТИ</a:t>
            </a:r>
            <a:r>
              <a:rPr lang="ru-RU" sz="1100" b="1" dirty="0"/>
              <a:t>)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131682" y="1184272"/>
            <a:ext cx="4885881" cy="154474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/>
          <a:stretch>
            <a:fillRect/>
          </a:stretch>
        </p:blipFill>
        <p:spPr>
          <a:xfrm>
            <a:off x="108728" y="4735183"/>
            <a:ext cx="4931787" cy="1429729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7"/>
          <a:stretch>
            <a:fillRect/>
          </a:stretch>
        </p:blipFill>
        <p:spPr>
          <a:xfrm>
            <a:off x="108728" y="3280140"/>
            <a:ext cx="4931787" cy="132066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57077" y="2788925"/>
            <a:ext cx="20285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Рис. 1 </a:t>
            </a:r>
            <a:r>
              <a:rPr lang="ru-RU" sz="1100" b="1" dirty="0"/>
              <a:t>– </a:t>
            </a:r>
            <a:r>
              <a:rPr lang="ru-RU" sz="1100" b="1" dirty="0" smtClean="0"/>
              <a:t>Подрез </a:t>
            </a:r>
            <a:r>
              <a:rPr lang="ru-RU" sz="1100" b="1" dirty="0"/>
              <a:t>на </a:t>
            </a:r>
            <a:r>
              <a:rPr lang="ru-RU" sz="1100" b="1" dirty="0" smtClean="0"/>
              <a:t>кольцевом </a:t>
            </a:r>
          </a:p>
          <a:p>
            <a:r>
              <a:rPr lang="ru-RU" sz="1100" b="1" dirty="0"/>
              <a:t> </a:t>
            </a:r>
            <a:r>
              <a:rPr lang="ru-RU" sz="1100" b="1" dirty="0" smtClean="0"/>
              <a:t>                    сварном шве    </a:t>
            </a:r>
            <a:endParaRPr lang="ru-RU" sz="11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891170" y="2807895"/>
            <a:ext cx="20285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Рис. 2 </a:t>
            </a:r>
            <a:r>
              <a:rPr lang="ru-RU" sz="1100" b="1" dirty="0"/>
              <a:t>– </a:t>
            </a:r>
            <a:r>
              <a:rPr lang="ru-RU" sz="1100" b="1" dirty="0" smtClean="0"/>
              <a:t>Смещение кромок  на</a:t>
            </a:r>
          </a:p>
          <a:p>
            <a:r>
              <a:rPr lang="ru-RU" sz="1100" b="1" dirty="0" smtClean="0"/>
              <a:t>    кольцевом сварном шве    </a:t>
            </a:r>
            <a:endParaRPr lang="ru-RU" sz="1100" b="1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727" y="2753100"/>
            <a:ext cx="3869588" cy="210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26"/>
          <p:cNvSpPr>
            <a:spLocks noChangeArrowheads="1"/>
          </p:cNvSpPr>
          <p:nvPr/>
        </p:nvSpPr>
        <p:spPr bwMode="auto">
          <a:xfrm>
            <a:off x="5317628" y="4958290"/>
            <a:ext cx="3569786" cy="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1400" dirty="0" smtClean="0">
                <a:solidFill>
                  <a:schemeClr val="tx1"/>
                </a:solidFill>
                <a:latin typeface="+mn-lt"/>
              </a:rPr>
              <a:t>Рис. 4 </a:t>
            </a:r>
            <a:r>
              <a:rPr lang="ru-RU" altLang="ru-RU" sz="1400" dirty="0">
                <a:solidFill>
                  <a:schemeClr val="tx1"/>
                </a:solidFill>
                <a:latin typeface="+mn-lt"/>
              </a:rPr>
              <a:t>- Допустимые размеры внутренних дефектов сварных соединений </a:t>
            </a:r>
            <a:r>
              <a:rPr lang="ru-RU" altLang="ru-RU" sz="1400" dirty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труб </a:t>
            </a:r>
            <a:r>
              <a:rPr lang="ru-RU" altLang="ru-RU" sz="1400" dirty="0" smtClean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Ø1420х21,7 мм</a:t>
            </a:r>
            <a:endParaRPr lang="en-US" altLang="ru-RU" sz="1400" dirty="0">
              <a:solidFill>
                <a:schemeClr val="tx1"/>
              </a:solidFill>
              <a:latin typeface="+mn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0048" y="5607751"/>
            <a:ext cx="4071071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СТО Газпром 2-2.4-715-2013 «Методика оценки работоспособности кольцевых сварных соединений магистральных газопроводов»</a:t>
            </a:r>
            <a:endParaRPr lang="ru-RU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735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DB891A-3B6C-40DB-B750-5466B8C98DF8}" type="slidenum">
              <a:rPr lang="en-US" altLang="ru-RU" sz="2000">
                <a:solidFill>
                  <a:schemeClr val="bg1"/>
                </a:solidFill>
              </a:rPr>
              <a:pPr eaLnBrk="1" hangingPunct="1"/>
              <a:t>5</a:t>
            </a:fld>
            <a:endParaRPr lang="ru-RU" altLang="ru-RU" sz="200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017297"/>
              </p:ext>
            </p:extLst>
          </p:nvPr>
        </p:nvGraphicFramePr>
        <p:xfrm>
          <a:off x="113016" y="1606118"/>
          <a:ext cx="8948791" cy="1956435"/>
        </p:xfrm>
        <a:graphic>
          <a:graphicData uri="http://schemas.openxmlformats.org/drawingml/2006/table">
            <a:tbl>
              <a:tblPr/>
              <a:tblGrid>
                <a:gridCol w="2044557"/>
                <a:gridCol w="3616448"/>
                <a:gridCol w="1644789"/>
                <a:gridCol w="1642997"/>
              </a:tblGrid>
              <a:tr h="4076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Дефект кольцевого сварного шва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(ширина дефекта)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Минимальная эквивалентная глубина дефекта, обнаруживаемого при доверительном уровне 80 % (порог обнаружения)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Точность определения геометрических параметров дефекта (погрешность определения размеров дефектов)  более порога измерения с вероятностью 80 %</a:t>
                      </a:r>
                    </a:p>
                  </a:txBody>
                  <a:tcPr marL="8616" marR="8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9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глубина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ширина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Смещение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кромок (</a:t>
                      </a:r>
                      <a:r>
                        <a:rPr lang="ru-RU" sz="1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≥ 80 мм)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0,20·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0,20·</a:t>
                      </a: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80 мм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Утяжина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(</a:t>
                      </a:r>
                      <a:r>
                        <a:rPr lang="ru-RU" sz="1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≥ 50 мм)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0,15·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0,15·</a:t>
                      </a: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50 мм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Непровар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(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≥ 50 мм)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0,15·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0,15·</a:t>
                      </a: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50 мм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Подрез (</a:t>
                      </a:r>
                      <a:r>
                        <a:rPr lang="ru-RU" sz="10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≥ 80 мм)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0,25·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Не определяется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50 мм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Провис корня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шва (</a:t>
                      </a:r>
                      <a:r>
                        <a:rPr lang="ru-RU" sz="1000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W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&gt; 50 мм)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0,15·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0,15·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50 мм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Поперечная трещина в зоне кольцевого сварного шва (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 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≥ 60 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мм)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0,25·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0,15·</a:t>
                      </a:r>
                      <a:r>
                        <a:rPr lang="ru-RU" sz="1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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 30 мм</a:t>
                      </a:r>
                    </a:p>
                  </a:txBody>
                  <a:tcPr marL="8616" marR="86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79190"/>
            <a:ext cx="9144000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400" b="1" dirty="0"/>
              <a:t>Пороги обнаружения и точность определения геометрических параметров дефектов кольцевых сварных швов при продольном намагничивании стенки </a:t>
            </a:r>
            <a:r>
              <a:rPr lang="ru-RU" sz="1400" b="1" dirty="0" smtClean="0"/>
              <a:t>трубы (Р Газпром 2-2.3-919-2015)</a:t>
            </a:r>
            <a:endParaRPr lang="ru-RU" sz="1400" b="1" dirty="0"/>
          </a:p>
        </p:txBody>
      </p:sp>
      <p:graphicFrame>
        <p:nvGraphicFramePr>
          <p:cNvPr id="10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46187"/>
              </p:ext>
            </p:extLst>
          </p:nvPr>
        </p:nvGraphicFramePr>
        <p:xfrm>
          <a:off x="101757" y="3613023"/>
          <a:ext cx="4886325" cy="2640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75422" y="79539"/>
            <a:ext cx="6895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Требования к пороговым значениям и точности определения геометрических параметров дефектов при ВТД </a:t>
            </a:r>
          </a:p>
          <a:p>
            <a:pPr algn="ctr" eaLnBrk="1" hangingPunct="1"/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в соответствии с Р Газпром 2-2.3-919-2015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26"/>
          <p:cNvSpPr>
            <a:spLocks noChangeArrowheads="1"/>
          </p:cNvSpPr>
          <p:nvPr/>
        </p:nvSpPr>
        <p:spPr bwMode="auto">
          <a:xfrm>
            <a:off x="4884950" y="5716855"/>
            <a:ext cx="4259050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1400" b="0" dirty="0" smtClean="0">
                <a:solidFill>
                  <a:schemeClr val="tx1"/>
                </a:solidFill>
                <a:latin typeface="Times New Roman" pitchFamily="18" charset="0"/>
              </a:rPr>
              <a:t>Рис. 1 </a:t>
            </a:r>
            <a:r>
              <a:rPr lang="ru-RU" altLang="ru-RU" sz="1400" b="0" dirty="0">
                <a:solidFill>
                  <a:schemeClr val="tx1"/>
                </a:solidFill>
                <a:latin typeface="Times New Roman" pitchFamily="18" charset="0"/>
              </a:rPr>
              <a:t>- Допустимые размеры внутренних дефектов сварных соединений </a:t>
            </a:r>
            <a:r>
              <a:rPr lang="ru-RU" altLang="ru-RU" sz="1400" b="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труб </a:t>
            </a:r>
            <a:r>
              <a:rPr lang="ru-RU" altLang="ru-RU" sz="1400" b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Ø1420х21,7 мм</a:t>
            </a:r>
            <a:endParaRPr lang="en-US" altLang="ru-RU" sz="1400" b="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77677" y="3737394"/>
            <a:ext cx="425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 Газпром </a:t>
            </a:r>
            <a:r>
              <a:rPr lang="ru-RU" sz="1400" b="1" dirty="0" smtClean="0"/>
              <a:t>2-2.3-919-2015. </a:t>
            </a:r>
            <a:r>
              <a:rPr lang="ru-RU" sz="1400" b="1" dirty="0"/>
              <a:t>Основное и вспомогательное оборудование для внутритрубного диагностирования. </a:t>
            </a:r>
            <a:r>
              <a:rPr lang="en-US" sz="1400" b="1" dirty="0" err="1"/>
              <a:t>Технические</a:t>
            </a:r>
            <a:r>
              <a:rPr lang="en-US" sz="1400" b="1" dirty="0"/>
              <a:t> </a:t>
            </a:r>
            <a:r>
              <a:rPr lang="en-US" sz="1400" b="1" dirty="0" err="1"/>
              <a:t>требования</a:t>
            </a:r>
            <a:r>
              <a:rPr lang="en-US" sz="1400" b="1" dirty="0"/>
              <a:t> 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77684" y="4651794"/>
            <a:ext cx="41663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СТО Газпром 2-2.4-715-2013 Методика оценки работоспособности кольцевых сварных соединений магистральных газопроводов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142445" y="4318134"/>
            <a:ext cx="819955" cy="1512000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540913" y="4321510"/>
            <a:ext cx="2601532" cy="151200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698030" y="5385431"/>
            <a:ext cx="1988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/>
              <a:t>Поперечная трещина</a:t>
            </a:r>
            <a:endParaRPr lang="en-US" sz="1200" b="1" dirty="0" smtClean="0"/>
          </a:p>
        </p:txBody>
      </p:sp>
      <p:sp>
        <p:nvSpPr>
          <p:cNvPr id="16" name="TextBox 13"/>
          <p:cNvSpPr txBox="1"/>
          <p:nvPr/>
        </p:nvSpPr>
        <p:spPr>
          <a:xfrm>
            <a:off x="3240577" y="5382535"/>
            <a:ext cx="10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/>
              <a:t>Подрез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20951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15"/>
          <p:cNvSpPr>
            <a:spLocks noChangeArrowheads="1"/>
          </p:cNvSpPr>
          <p:nvPr/>
        </p:nvSpPr>
        <p:spPr bwMode="auto">
          <a:xfrm>
            <a:off x="5160963" y="1128713"/>
            <a:ext cx="3871912" cy="5092700"/>
          </a:xfrm>
          <a:prstGeom prst="rect">
            <a:avLst/>
          </a:prstGeom>
          <a:solidFill>
            <a:srgbClr val="EAEAEA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3500" y="2486025"/>
            <a:ext cx="8961438" cy="107791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90488" y="3641725"/>
            <a:ext cx="8931275" cy="111918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95250" y="4830763"/>
            <a:ext cx="8894763" cy="509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19063" y="5429250"/>
            <a:ext cx="8858250" cy="8064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7150" y="1528763"/>
            <a:ext cx="8959850" cy="8413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graphicFrame>
        <p:nvGraphicFramePr>
          <p:cNvPr id="147060" name="Group 6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112049"/>
              </p:ext>
            </p:extLst>
          </p:nvPr>
        </p:nvGraphicFramePr>
        <p:xfrm>
          <a:off x="150813" y="1101725"/>
          <a:ext cx="8863012" cy="5230813"/>
        </p:xfrm>
        <a:graphic>
          <a:graphicData uri="http://schemas.openxmlformats.org/drawingml/2006/table">
            <a:tbl>
              <a:tblPr/>
              <a:tblGrid>
                <a:gridCol w="95250"/>
                <a:gridCol w="107950"/>
                <a:gridCol w="106362"/>
                <a:gridCol w="106363"/>
                <a:gridCol w="106362"/>
                <a:gridCol w="107950"/>
                <a:gridCol w="106363"/>
                <a:gridCol w="106362"/>
                <a:gridCol w="106363"/>
                <a:gridCol w="107950"/>
                <a:gridCol w="106362"/>
                <a:gridCol w="106363"/>
                <a:gridCol w="106362"/>
                <a:gridCol w="107950"/>
                <a:gridCol w="106363"/>
                <a:gridCol w="106362"/>
                <a:gridCol w="106363"/>
                <a:gridCol w="107950"/>
                <a:gridCol w="106362"/>
                <a:gridCol w="106363"/>
                <a:gridCol w="106362"/>
                <a:gridCol w="107950"/>
                <a:gridCol w="106363"/>
                <a:gridCol w="106362"/>
                <a:gridCol w="106363"/>
                <a:gridCol w="107950"/>
                <a:gridCol w="106362"/>
                <a:gridCol w="106363"/>
                <a:gridCol w="106362"/>
                <a:gridCol w="107950"/>
                <a:gridCol w="106363"/>
                <a:gridCol w="106362"/>
                <a:gridCol w="106363"/>
                <a:gridCol w="107950"/>
                <a:gridCol w="106362"/>
                <a:gridCol w="106363"/>
                <a:gridCol w="106362"/>
                <a:gridCol w="107950"/>
                <a:gridCol w="106363"/>
                <a:gridCol w="106362"/>
                <a:gridCol w="106363"/>
                <a:gridCol w="107950"/>
                <a:gridCol w="106362"/>
                <a:gridCol w="106363"/>
                <a:gridCol w="4176712"/>
              </a:tblGrid>
              <a:tr h="273083"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200</a:t>
                      </a: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200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200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200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200</a:t>
                      </a: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8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09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</a:t>
                      </a: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201</a:t>
                      </a: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4 -</a:t>
                      </a: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7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45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7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154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58775" indent="182563"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1006475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14463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82245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230438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876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1448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6020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592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. СТО Газпром 2-2.4-083-2006 «Инструкция по неразрушающим</a:t>
                      </a: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методам контроля</a:t>
                      </a: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…</a:t>
                      </a: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»</a:t>
                      </a:r>
                    </a:p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(</a:t>
                      </a: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Разделены</a:t>
                      </a: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Narrow" pitchFamily="34" charset="0"/>
                        </a:rPr>
                        <a:t> строительные и эксплуатационные нормы </a:t>
                      </a: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оценки КСС, </a:t>
                      </a: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Narrow" pitchFamily="34" charset="0"/>
                        </a:rPr>
                        <a:t>расчетное обоснование «эксплуатационных» норм</a:t>
                      </a:r>
                      <a:r>
                        <a:rPr kumimoji="0" lang="en-US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)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7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0271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58775" indent="182563"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1006475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14463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82245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230438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876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1448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6020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592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2. Р Газпром 2-2.3-260-2008 Методика расчета допустимого смещения кромок при контроле качества сварных соединений при капитальном ремонте магистральных газопроводов </a:t>
                      </a: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Narrow" pitchFamily="34" charset="0"/>
                        </a:rPr>
                        <a:t>(критерии и методы расчета)</a:t>
                      </a:r>
                    </a:p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 Временная методика оценки работоспособности кольцевых сварных соединений надземных технологических трубопроводов компрессорных и дожимных компрессорных станций, находящихся в эксплуатации </a:t>
                      </a: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Narrow" pitchFamily="34" charset="0"/>
                        </a:rPr>
                        <a:t>(критерии и методы нелинейной механики разрушения)</a:t>
                      </a:r>
                    </a:p>
                    <a:p>
                      <a:pPr marL="358775" marR="0" lvl="0" indent="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7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139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58775" indent="182563"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1006475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14463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82245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230438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876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1448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6020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592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4. Инженерные оценки критического состояния кольцевых сварных соединений при строительстве следующих морских инвестиционных проектов ПАО «Газпром»</a:t>
                      </a: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: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Подводный переход через 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Байдарацкую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 губу, через пролив 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Невельского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 МГ «Сахалин-Хабаровск-Владивосток», 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МГ«Джубга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-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Лазоревское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-Сочи», Обустройство 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Киринского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</a:rPr>
                        <a:t> месторождения.</a:t>
                      </a:r>
                    </a:p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Narrow" pitchFamily="34" charset="0"/>
                        </a:rPr>
                        <a:t>(Обоснование норм</a:t>
                      </a: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Narrow" pitchFamily="34" charset="0"/>
                        </a:rPr>
                        <a:t>для строительства морских МГ с учетом   критериев нелинейной механики разрушения и погрешностей АУЗК)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</a:p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7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640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58775" indent="182563"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1006475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14463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82245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230438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876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1448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6020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592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5. СТО Газпром 2-2.4-715-2013 «Методика оценки работоспособности кольцевых сварных соединений магистральных газопроводов» </a:t>
                      </a:r>
                    </a:p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Narrow" pitchFamily="34" charset="0"/>
                        </a:rPr>
                        <a:t>(три уровня оценки, объекты ЛЧ МГ, КС, ДКС, экспертный уровень)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7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439"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58775" indent="182563" eaLnBrk="0" hangingPunct="0">
                        <a:defRPr sz="2200" b="1">
                          <a:solidFill>
                            <a:srgbClr val="003366"/>
                          </a:solidFill>
                          <a:latin typeface="Arial Narrow" pitchFamily="34" charset="0"/>
                        </a:defRPr>
                      </a:lvl1pPr>
                      <a:lvl2pPr marL="1006475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414463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82245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230438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876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1448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6020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59238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6. Экспертная оценка работоспособности  кольцевых сварных соединений газопроводов в непроектном положении;</a:t>
                      </a:r>
                    </a:p>
                    <a:p>
                      <a:pPr marL="358775" marR="0" lvl="0" indent="1825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 Narrow" pitchFamily="34" charset="0"/>
                        </a:rPr>
                        <a:t>7. Разработка норм оценки качества кольцевых сварных соединений для строительства сухопутных участков МГ для АУЗК/МУЗК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Narrow" pitchFamily="34" charset="0"/>
                        </a:rPr>
                        <a:t> (МГ «Сила Сибири», участки МГ «Южный поток» и др.) </a:t>
                      </a:r>
                    </a:p>
                    <a:p>
                      <a:pPr marL="358775" marR="0" lvl="0" indent="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945" name="Text Box 11"/>
          <p:cNvSpPr txBox="1">
            <a:spLocks noChangeArrowheads="1"/>
          </p:cNvSpPr>
          <p:nvPr/>
        </p:nvSpPr>
        <p:spPr bwMode="auto">
          <a:xfrm>
            <a:off x="2157413" y="311722"/>
            <a:ext cx="5977598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1800" dirty="0" smtClean="0">
                <a:solidFill>
                  <a:schemeClr val="bg1"/>
                </a:solidFill>
              </a:rPr>
              <a:t>Периодизация </a:t>
            </a:r>
            <a:r>
              <a:rPr lang="ru-RU" altLang="ru-RU" sz="1800" dirty="0">
                <a:solidFill>
                  <a:schemeClr val="bg1"/>
                </a:solidFill>
              </a:rPr>
              <a:t>и </a:t>
            </a:r>
            <a:r>
              <a:rPr lang="ru-RU" altLang="ru-RU" sz="1800" dirty="0" smtClean="0">
                <a:solidFill>
                  <a:schemeClr val="bg1"/>
                </a:solidFill>
              </a:rPr>
              <a:t>состав работ, выполненных по </a:t>
            </a:r>
            <a:r>
              <a:rPr lang="ru-RU" altLang="ru-RU" sz="1800" dirty="0">
                <a:solidFill>
                  <a:schemeClr val="bg1"/>
                </a:solidFill>
              </a:rPr>
              <a:t>направлению </a:t>
            </a:r>
          </a:p>
          <a:p>
            <a:pPr>
              <a:lnSpc>
                <a:spcPct val="90000"/>
              </a:lnSpc>
            </a:pPr>
            <a:r>
              <a:rPr lang="ru-RU" altLang="ru-RU" sz="1800" dirty="0">
                <a:solidFill>
                  <a:schemeClr val="bg1"/>
                </a:solidFill>
              </a:rPr>
              <a:t>обеспечения </a:t>
            </a:r>
            <a:r>
              <a:rPr lang="ru-RU" altLang="ru-RU" sz="1800" dirty="0" smtClean="0">
                <a:solidFill>
                  <a:schemeClr val="bg1"/>
                </a:solidFill>
              </a:rPr>
              <a:t>качества </a:t>
            </a:r>
            <a:r>
              <a:rPr lang="ru-RU" altLang="ru-RU" sz="1800" dirty="0">
                <a:solidFill>
                  <a:schemeClr val="bg1"/>
                </a:solidFill>
              </a:rPr>
              <a:t>сварных соединений </a:t>
            </a:r>
          </a:p>
        </p:txBody>
      </p:sp>
      <p:sp>
        <p:nvSpPr>
          <p:cNvPr id="15946" name="Text Box 607"/>
          <p:cNvSpPr txBox="1">
            <a:spLocks noChangeArrowheads="1"/>
          </p:cNvSpPr>
          <p:nvPr/>
        </p:nvSpPr>
        <p:spPr bwMode="auto">
          <a:xfrm>
            <a:off x="5503863" y="1254125"/>
            <a:ext cx="2887662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300">
                <a:solidFill>
                  <a:schemeClr val="tx1"/>
                </a:solidFill>
              </a:rPr>
              <a:t>Основные результаты</a:t>
            </a:r>
          </a:p>
        </p:txBody>
      </p:sp>
      <p:sp>
        <p:nvSpPr>
          <p:cNvPr id="15947" name="Rectangle 611"/>
          <p:cNvSpPr>
            <a:spLocks noChangeArrowheads="1"/>
          </p:cNvSpPr>
          <p:nvPr/>
        </p:nvSpPr>
        <p:spPr bwMode="auto">
          <a:xfrm>
            <a:off x="4821238" y="1166813"/>
            <a:ext cx="2308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000" b="1" dirty="0" smtClean="0"/>
              <a:t>201</a:t>
            </a:r>
            <a:r>
              <a:rPr lang="ru-RU" altLang="ru-RU" sz="1000" b="1" dirty="0" smtClean="0"/>
              <a:t>8</a:t>
            </a:r>
            <a:endParaRPr lang="ru-RU" altLang="ru-RU" sz="1000" b="1" dirty="0"/>
          </a:p>
        </p:txBody>
      </p:sp>
      <p:sp>
        <p:nvSpPr>
          <p:cNvPr id="15948" name="Rectangle 612"/>
          <p:cNvSpPr>
            <a:spLocks noChangeArrowheads="1"/>
          </p:cNvSpPr>
          <p:nvPr/>
        </p:nvSpPr>
        <p:spPr bwMode="auto">
          <a:xfrm>
            <a:off x="4486275" y="5856288"/>
            <a:ext cx="508000" cy="65087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5949" name="Rectangle 613"/>
          <p:cNvSpPr>
            <a:spLocks noChangeArrowheads="1"/>
          </p:cNvSpPr>
          <p:nvPr/>
        </p:nvSpPr>
        <p:spPr bwMode="auto">
          <a:xfrm>
            <a:off x="4506913" y="1359540"/>
            <a:ext cx="522287" cy="68400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1"/>
          <p:cNvSpPr txBox="1">
            <a:spLocks noChangeArrowheads="1"/>
          </p:cNvSpPr>
          <p:nvPr/>
        </p:nvSpPr>
        <p:spPr bwMode="auto">
          <a:xfrm>
            <a:off x="2144713" y="280474"/>
            <a:ext cx="6610350" cy="4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800" dirty="0" smtClean="0">
                <a:solidFill>
                  <a:schemeClr val="bg1"/>
                </a:solidFill>
                <a:latin typeface="+mn-lt"/>
                <a:cs typeface="Arial" charset="0"/>
              </a:rPr>
              <a:t>Ключевые факторы </a:t>
            </a:r>
            <a:r>
              <a:rPr lang="ru-RU" altLang="ru-RU" sz="1800" dirty="0">
                <a:solidFill>
                  <a:schemeClr val="bg1"/>
                </a:solidFill>
                <a:latin typeface="+mn-lt"/>
                <a:cs typeface="Arial" charset="0"/>
              </a:rPr>
              <a:t>новизны </a:t>
            </a:r>
            <a:r>
              <a:rPr lang="ru-RU" altLang="ru-RU" sz="1800" dirty="0" smtClean="0">
                <a:solidFill>
                  <a:schemeClr val="bg1"/>
                </a:solidFill>
                <a:latin typeface="+mn-lt"/>
                <a:cs typeface="Arial" charset="0"/>
              </a:rPr>
              <a:t>и технической эффективности в реализованной системе </a:t>
            </a:r>
            <a:r>
              <a:rPr lang="ru-RU" altLang="ru-RU" sz="1800" dirty="0">
                <a:solidFill>
                  <a:schemeClr val="bg1"/>
                </a:solidFill>
                <a:latin typeface="+mn-lt"/>
                <a:cs typeface="Arial" charset="0"/>
              </a:rPr>
              <a:t>обеспечения </a:t>
            </a:r>
            <a:r>
              <a:rPr lang="ru-RU" altLang="ru-RU" sz="1800" dirty="0" smtClean="0">
                <a:solidFill>
                  <a:schemeClr val="bg1"/>
                </a:solidFill>
                <a:latin typeface="+mn-lt"/>
                <a:cs typeface="Arial" charset="0"/>
              </a:rPr>
              <a:t>качества </a:t>
            </a:r>
            <a:r>
              <a:rPr lang="ru-RU" altLang="ru-RU" sz="1800" dirty="0">
                <a:solidFill>
                  <a:schemeClr val="bg1"/>
                </a:solidFill>
                <a:latin typeface="+mn-lt"/>
                <a:cs typeface="Arial" charset="0"/>
              </a:rPr>
              <a:t>сварных соединений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06413" y="3660526"/>
            <a:ext cx="8420100" cy="72866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500063" y="5335899"/>
            <a:ext cx="8420100" cy="7302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>
            <a:off x="527050" y="2878402"/>
            <a:ext cx="8420100" cy="6619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514350" y="2096457"/>
            <a:ext cx="8420100" cy="67786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514350" y="4514087"/>
            <a:ext cx="8420100" cy="693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501650" y="1290878"/>
            <a:ext cx="8420100" cy="70008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/>
          </a:p>
        </p:txBody>
      </p:sp>
      <p:sp>
        <p:nvSpPr>
          <p:cNvPr id="14347" name="Text Box 12"/>
          <p:cNvSpPr txBox="1">
            <a:spLocks noChangeArrowheads="1"/>
          </p:cNvSpPr>
          <p:nvPr/>
        </p:nvSpPr>
        <p:spPr bwMode="auto">
          <a:xfrm>
            <a:off x="974725" y="1333741"/>
            <a:ext cx="7939674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600" b="0" dirty="0" smtClean="0">
                <a:solidFill>
                  <a:srgbClr val="FF0000"/>
                </a:solidFill>
              </a:rPr>
              <a:t>Усовершенствованные алгоритмы </a:t>
            </a:r>
            <a:r>
              <a:rPr lang="ru-RU" altLang="ru-RU" sz="1600" b="0" dirty="0">
                <a:solidFill>
                  <a:srgbClr val="FF0000"/>
                </a:solidFill>
              </a:rPr>
              <a:t>оценки</a:t>
            </a:r>
            <a:r>
              <a:rPr lang="ru-RU" altLang="ru-RU" sz="1600" b="0" dirty="0">
                <a:solidFill>
                  <a:schemeClr val="tx1"/>
                </a:solidFill>
              </a:rPr>
              <a:t>, </a:t>
            </a:r>
            <a:r>
              <a:rPr lang="ru-RU" altLang="ru-RU" sz="1600" b="0" dirty="0" smtClean="0">
                <a:solidFill>
                  <a:schemeClr val="tx1"/>
                </a:solidFill>
              </a:rPr>
              <a:t>адаптированные </a:t>
            </a:r>
            <a:r>
              <a:rPr lang="ru-RU" altLang="ru-RU" sz="1600" b="0" dirty="0">
                <a:solidFill>
                  <a:schemeClr val="tx1"/>
                </a:solidFill>
              </a:rPr>
              <a:t>к типу объекта (линейная часть МГ, </a:t>
            </a:r>
          </a:p>
          <a:p>
            <a:pPr>
              <a:lnSpc>
                <a:spcPct val="85000"/>
              </a:lnSpc>
            </a:pPr>
            <a:r>
              <a:rPr lang="ru-RU" altLang="ru-RU" sz="1600" b="0" dirty="0">
                <a:solidFill>
                  <a:schemeClr val="tx1"/>
                </a:solidFill>
              </a:rPr>
              <a:t>площадные объекты), технологии сварки (дуговые методы </a:t>
            </a:r>
            <a:r>
              <a:rPr lang="ru-RU" altLang="ru-RU" sz="1600" b="0" dirty="0" smtClean="0">
                <a:solidFill>
                  <a:schemeClr val="tx1"/>
                </a:solidFill>
              </a:rPr>
              <a:t>, </a:t>
            </a:r>
            <a:r>
              <a:rPr lang="ru-RU" altLang="ru-RU" sz="1600" b="0" dirty="0">
                <a:solidFill>
                  <a:schemeClr val="tx1"/>
                </a:solidFill>
              </a:rPr>
              <a:t>контактная </a:t>
            </a:r>
            <a:r>
              <a:rPr lang="ru-RU" altLang="ru-RU" sz="1600" b="0" dirty="0" smtClean="0">
                <a:solidFill>
                  <a:schemeClr val="tx1"/>
                </a:solidFill>
              </a:rPr>
              <a:t>и комбинированная сварка</a:t>
            </a:r>
            <a:r>
              <a:rPr lang="ru-RU" altLang="ru-RU" sz="1600" b="0" dirty="0">
                <a:solidFill>
                  <a:schemeClr val="tx1"/>
                </a:solidFill>
              </a:rPr>
              <a:t>), </a:t>
            </a:r>
            <a:endParaRPr lang="ru-RU" altLang="ru-RU" sz="1600" b="0" dirty="0" smtClean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</a:pPr>
            <a:r>
              <a:rPr lang="ru-RU" altLang="ru-RU" sz="1600" b="0" dirty="0" smtClean="0">
                <a:solidFill>
                  <a:schemeClr val="tx1"/>
                </a:solidFill>
              </a:rPr>
              <a:t>составу </a:t>
            </a:r>
            <a:r>
              <a:rPr lang="ru-RU" altLang="ru-RU" sz="1600" b="0" dirty="0">
                <a:solidFill>
                  <a:schemeClr val="tx1"/>
                </a:solidFill>
              </a:rPr>
              <a:t>исходных </a:t>
            </a:r>
            <a:r>
              <a:rPr lang="ru-RU" altLang="ru-RU" sz="1600" b="0" dirty="0" smtClean="0">
                <a:solidFill>
                  <a:schemeClr val="tx1"/>
                </a:solidFill>
              </a:rPr>
              <a:t>данных </a:t>
            </a:r>
            <a:r>
              <a:rPr lang="ru-RU" altLang="ru-RU" sz="1600" b="0" dirty="0">
                <a:solidFill>
                  <a:schemeClr val="tx1"/>
                </a:solidFill>
              </a:rPr>
              <a:t>и </a:t>
            </a:r>
            <a:r>
              <a:rPr lang="ru-RU" altLang="ru-RU" sz="1600" b="0" dirty="0" smtClean="0">
                <a:solidFill>
                  <a:schemeClr val="tx1"/>
                </a:solidFill>
              </a:rPr>
              <a:t>к </a:t>
            </a:r>
            <a:r>
              <a:rPr lang="ru-RU" altLang="ru-RU" sz="1600" b="0" dirty="0">
                <a:solidFill>
                  <a:schemeClr val="tx1"/>
                </a:solidFill>
              </a:rPr>
              <a:t>выбранному уровню оценки (оценочный, базовый и экспертный)</a:t>
            </a:r>
          </a:p>
        </p:txBody>
      </p:sp>
      <p:sp>
        <p:nvSpPr>
          <p:cNvPr id="14348" name="Text Box 13"/>
          <p:cNvSpPr txBox="1">
            <a:spLocks noChangeArrowheads="1"/>
          </p:cNvSpPr>
          <p:nvPr/>
        </p:nvSpPr>
        <p:spPr bwMode="auto">
          <a:xfrm>
            <a:off x="974725" y="4542662"/>
            <a:ext cx="8181727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600" b="0" dirty="0" smtClean="0">
                <a:solidFill>
                  <a:srgbClr val="FF0000"/>
                </a:solidFill>
              </a:rPr>
              <a:t>Усовершенствованная система </a:t>
            </a:r>
            <a:r>
              <a:rPr lang="ru-RU" altLang="ru-RU" sz="1600" b="0" dirty="0">
                <a:solidFill>
                  <a:srgbClr val="FF0000"/>
                </a:solidFill>
              </a:rPr>
              <a:t>дифференцированных коэффициентов запаса </a:t>
            </a:r>
            <a:r>
              <a:rPr lang="ru-RU" altLang="ru-RU" sz="1600" b="0" dirty="0">
                <a:solidFill>
                  <a:schemeClr val="tx1"/>
                </a:solidFill>
              </a:rPr>
              <a:t>при</a:t>
            </a:r>
            <a:r>
              <a:rPr lang="ru-RU" altLang="ru-RU" sz="1600" b="0" dirty="0">
                <a:solidFill>
                  <a:srgbClr val="FF0000"/>
                </a:solidFill>
              </a:rPr>
              <a:t> </a:t>
            </a:r>
            <a:r>
              <a:rPr lang="ru-RU" altLang="ru-RU" sz="1600" b="0" dirty="0">
                <a:solidFill>
                  <a:schemeClr val="tx1"/>
                </a:solidFill>
              </a:rPr>
              <a:t>оценке прочности</a:t>
            </a:r>
          </a:p>
          <a:p>
            <a:pPr>
              <a:lnSpc>
                <a:spcPct val="85000"/>
              </a:lnSpc>
            </a:pPr>
            <a:r>
              <a:rPr lang="ru-RU" altLang="ru-RU" sz="1600" b="0" dirty="0">
                <a:solidFill>
                  <a:schemeClr val="tx1"/>
                </a:solidFill>
              </a:rPr>
              <a:t>кольцевых сварных соединений, структурированных по группам факторов влияния с учетом их </a:t>
            </a:r>
          </a:p>
          <a:p>
            <a:pPr>
              <a:lnSpc>
                <a:spcPct val="85000"/>
              </a:lnSpc>
            </a:pPr>
            <a:r>
              <a:rPr lang="ru-RU" altLang="ru-RU" sz="1600" b="0" dirty="0">
                <a:solidFill>
                  <a:schemeClr val="tx1"/>
                </a:solidFill>
              </a:rPr>
              <a:t>значимости и статистического разброса</a:t>
            </a:r>
          </a:p>
        </p:txBody>
      </p:sp>
      <p:sp>
        <p:nvSpPr>
          <p:cNvPr id="14349" name="Text Box 14"/>
          <p:cNvSpPr txBox="1">
            <a:spLocks noChangeArrowheads="1"/>
          </p:cNvSpPr>
          <p:nvPr/>
        </p:nvSpPr>
        <p:spPr bwMode="auto">
          <a:xfrm>
            <a:off x="974725" y="2163669"/>
            <a:ext cx="7754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600" b="0" dirty="0" smtClean="0">
                <a:solidFill>
                  <a:srgbClr val="FF0000"/>
                </a:solidFill>
              </a:rPr>
              <a:t>Расширенный состав </a:t>
            </a:r>
            <a:r>
              <a:rPr lang="ru-RU" altLang="ru-RU" sz="1600" b="0" dirty="0">
                <a:solidFill>
                  <a:srgbClr val="FF0000"/>
                </a:solidFill>
              </a:rPr>
              <a:t>исходных данных о механических свойствах</a:t>
            </a:r>
            <a:r>
              <a:rPr lang="ru-RU" altLang="ru-RU" sz="1600" b="0" dirty="0">
                <a:solidFill>
                  <a:schemeClr val="tx1"/>
                </a:solidFill>
              </a:rPr>
              <a:t> основного металла и металла сварного </a:t>
            </a:r>
            <a:r>
              <a:rPr lang="ru-RU" altLang="ru-RU" sz="1600" b="0" dirty="0" smtClean="0">
                <a:solidFill>
                  <a:schemeClr val="tx1"/>
                </a:solidFill>
              </a:rPr>
              <a:t>соединения, </a:t>
            </a:r>
            <a:r>
              <a:rPr lang="ru-RU" altLang="ru-RU" sz="1600" b="0" dirty="0">
                <a:solidFill>
                  <a:schemeClr val="tx1"/>
                </a:solidFill>
              </a:rPr>
              <a:t>согласованного с требованиями применимости выбранных  расчетных критериев и методов оценки работоспособности</a:t>
            </a:r>
          </a:p>
        </p:txBody>
      </p:sp>
      <p:sp>
        <p:nvSpPr>
          <p:cNvPr id="14350" name="Text Box 15"/>
          <p:cNvSpPr txBox="1">
            <a:spLocks noChangeArrowheads="1"/>
          </p:cNvSpPr>
          <p:nvPr/>
        </p:nvSpPr>
        <p:spPr bwMode="auto">
          <a:xfrm>
            <a:off x="974725" y="3703388"/>
            <a:ext cx="7754938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600" b="0" dirty="0" smtClean="0">
                <a:solidFill>
                  <a:srgbClr val="FF0000"/>
                </a:solidFill>
              </a:rPr>
              <a:t>Современные расчетно-экспериментальные </a:t>
            </a:r>
            <a:r>
              <a:rPr lang="ru-RU" altLang="ru-RU" sz="1600" b="0" dirty="0">
                <a:solidFill>
                  <a:srgbClr val="FF0000"/>
                </a:solidFill>
              </a:rPr>
              <a:t>методов оценки</a:t>
            </a:r>
            <a:r>
              <a:rPr lang="ru-RU" altLang="ru-RU" sz="1600" b="0" dirty="0">
                <a:solidFill>
                  <a:schemeClr val="tx1"/>
                </a:solidFill>
              </a:rPr>
              <a:t> работоспособности, основанных на расчетных моделях и критериях </a:t>
            </a:r>
            <a:r>
              <a:rPr lang="ru-RU" altLang="ru-RU" sz="1600" b="0" dirty="0">
                <a:solidFill>
                  <a:srgbClr val="FF0000"/>
                </a:solidFill>
              </a:rPr>
              <a:t>нелинейной механики разрушения</a:t>
            </a:r>
            <a:r>
              <a:rPr lang="ru-RU" altLang="ru-RU" sz="1600" b="0" dirty="0">
                <a:solidFill>
                  <a:schemeClr val="tx1"/>
                </a:solidFill>
              </a:rPr>
              <a:t>, обеспечивающих учет основных механизмов разрушения сварных соединений с дефектами</a:t>
            </a:r>
          </a:p>
        </p:txBody>
      </p:sp>
      <p:sp>
        <p:nvSpPr>
          <p:cNvPr id="14351" name="Text Box 16"/>
          <p:cNvSpPr txBox="1">
            <a:spLocks noChangeArrowheads="1"/>
          </p:cNvSpPr>
          <p:nvPr/>
        </p:nvSpPr>
        <p:spPr bwMode="auto">
          <a:xfrm>
            <a:off x="974725" y="2917039"/>
            <a:ext cx="7696018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1600" b="0" dirty="0" smtClean="0">
                <a:solidFill>
                  <a:srgbClr val="FF0000"/>
                </a:solidFill>
              </a:rPr>
              <a:t>Расширенный состав </a:t>
            </a:r>
            <a:r>
              <a:rPr lang="ru-RU" altLang="ru-RU" sz="1600" b="0" dirty="0">
                <a:solidFill>
                  <a:srgbClr val="FF0000"/>
                </a:solidFill>
              </a:rPr>
              <a:t>диагностических данных</a:t>
            </a:r>
            <a:r>
              <a:rPr lang="ru-RU" altLang="ru-RU" sz="1600" b="0" dirty="0">
                <a:solidFill>
                  <a:schemeClr val="tx1"/>
                </a:solidFill>
              </a:rPr>
              <a:t> о типе, геометрических размерах и расположении </a:t>
            </a:r>
          </a:p>
          <a:p>
            <a:pPr>
              <a:lnSpc>
                <a:spcPct val="85000"/>
              </a:lnSpc>
            </a:pPr>
            <a:r>
              <a:rPr lang="ru-RU" altLang="ru-RU" sz="1600" b="0" dirty="0">
                <a:solidFill>
                  <a:schemeClr val="tx1"/>
                </a:solidFill>
              </a:rPr>
              <a:t>дефектов с учетом технических возможностей средств неразрушающего контроля при оценке </a:t>
            </a:r>
          </a:p>
          <a:p>
            <a:pPr>
              <a:lnSpc>
                <a:spcPct val="85000"/>
              </a:lnSpc>
            </a:pPr>
            <a:r>
              <a:rPr lang="ru-RU" altLang="ru-RU" sz="1600" b="0" dirty="0">
                <a:solidFill>
                  <a:schemeClr val="tx1"/>
                </a:solidFill>
              </a:rPr>
              <a:t>параметров дефектов сварных соединений</a:t>
            </a:r>
          </a:p>
        </p:txBody>
      </p:sp>
      <p:sp>
        <p:nvSpPr>
          <p:cNvPr id="14352" name="Text Box 17"/>
          <p:cNvSpPr txBox="1">
            <a:spLocks noChangeArrowheads="1"/>
          </p:cNvSpPr>
          <p:nvPr/>
        </p:nvSpPr>
        <p:spPr bwMode="auto">
          <a:xfrm>
            <a:off x="974725" y="5358124"/>
            <a:ext cx="7399462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1600" b="0" dirty="0" smtClean="0">
                <a:solidFill>
                  <a:srgbClr val="FF0000"/>
                </a:solidFill>
              </a:rPr>
              <a:t>Результаты </a:t>
            </a:r>
            <a:r>
              <a:rPr lang="ru-RU" altLang="ru-RU" sz="1600" b="0" dirty="0">
                <a:solidFill>
                  <a:srgbClr val="FF0000"/>
                </a:solidFill>
              </a:rPr>
              <a:t>лабораторных, стендовых и натурных испытаний</a:t>
            </a:r>
            <a:r>
              <a:rPr lang="ru-RU" altLang="ru-RU" sz="1600" b="0" dirty="0">
                <a:solidFill>
                  <a:schemeClr val="tx1"/>
                </a:solidFill>
              </a:rPr>
              <a:t>, проведенных по методикам, </a:t>
            </a:r>
          </a:p>
          <a:p>
            <a:pPr>
              <a:lnSpc>
                <a:spcPct val="90000"/>
              </a:lnSpc>
            </a:pPr>
            <a:r>
              <a:rPr lang="ru-RU" altLang="ru-RU" sz="1600" b="0" dirty="0">
                <a:solidFill>
                  <a:schemeClr val="tx1"/>
                </a:solidFill>
              </a:rPr>
              <a:t>в составе и объеме, обеспечивающих корректное применение критериев и методов </a:t>
            </a:r>
          </a:p>
          <a:p>
            <a:pPr>
              <a:lnSpc>
                <a:spcPct val="90000"/>
              </a:lnSpc>
            </a:pPr>
            <a:r>
              <a:rPr lang="ru-RU" altLang="ru-RU" sz="1600" b="0" dirty="0">
                <a:solidFill>
                  <a:schemeClr val="tx1"/>
                </a:solidFill>
              </a:rPr>
              <a:t>нелинейной механики разрушения (</a:t>
            </a:r>
            <a:r>
              <a:rPr lang="ru-RU" altLang="ru-RU" sz="1600" dirty="0">
                <a:solidFill>
                  <a:schemeClr val="tx1"/>
                </a:solidFill>
              </a:rPr>
              <a:t>более 3000 испытаний</a:t>
            </a:r>
            <a:r>
              <a:rPr lang="ru-RU" altLang="ru-RU" sz="1600" b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353" name="Text Box 18"/>
          <p:cNvSpPr txBox="1">
            <a:spLocks noChangeArrowheads="1"/>
          </p:cNvSpPr>
          <p:nvPr/>
        </p:nvSpPr>
        <p:spPr bwMode="auto">
          <a:xfrm>
            <a:off x="700088" y="1363903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70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700088" y="4590287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700">
                <a:solidFill>
                  <a:schemeClr val="tx1"/>
                </a:solidFill>
                <a:latin typeface="Arial" charset="0"/>
              </a:rPr>
              <a:t>5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700088" y="2258919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70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700088" y="3010701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70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4357" name="Text Box 22"/>
          <p:cNvSpPr txBox="1">
            <a:spLocks noChangeArrowheads="1"/>
          </p:cNvSpPr>
          <p:nvPr/>
        </p:nvSpPr>
        <p:spPr bwMode="auto">
          <a:xfrm>
            <a:off x="711200" y="3800226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70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  <p:sp>
        <p:nvSpPr>
          <p:cNvPr id="14358" name="Text Box 23"/>
          <p:cNvSpPr txBox="1">
            <a:spLocks noChangeArrowheads="1"/>
          </p:cNvSpPr>
          <p:nvPr/>
        </p:nvSpPr>
        <p:spPr bwMode="auto">
          <a:xfrm>
            <a:off x="703263" y="5405749"/>
            <a:ext cx="1206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700">
                <a:solidFill>
                  <a:schemeClr val="tx1"/>
                </a:solidFill>
                <a:latin typeface="Arial" charset="0"/>
              </a:rPr>
              <a:t>6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63500" y="1447800"/>
            <a:ext cx="1476375" cy="444341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18125" name="Rectangle 13"/>
          <p:cNvSpPr>
            <a:spLocks noChangeArrowheads="1"/>
          </p:cNvSpPr>
          <p:nvPr/>
        </p:nvSpPr>
        <p:spPr bwMode="auto">
          <a:xfrm>
            <a:off x="0" y="1481138"/>
            <a:ext cx="14827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  <p:pic>
        <p:nvPicPr>
          <p:cNvPr id="218116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9" t="5528" r="30273" b="4961"/>
          <a:stretch>
            <a:fillRect/>
          </a:stretch>
        </p:blipFill>
        <p:spPr bwMode="auto">
          <a:xfrm>
            <a:off x="104775" y="1654175"/>
            <a:ext cx="136366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8117" name="Group 5"/>
          <p:cNvGrpSpPr>
            <a:grpSpLocks noChangeAspect="1"/>
          </p:cNvGrpSpPr>
          <p:nvPr/>
        </p:nvGrpSpPr>
        <p:grpSpPr bwMode="auto">
          <a:xfrm>
            <a:off x="111125" y="3694113"/>
            <a:ext cx="1343025" cy="1985962"/>
            <a:chOff x="3367" y="869"/>
            <a:chExt cx="2095" cy="3096"/>
          </a:xfrm>
        </p:grpSpPr>
        <p:grpSp>
          <p:nvGrpSpPr>
            <p:cNvPr id="218118" name="Group 6"/>
            <p:cNvGrpSpPr>
              <a:grpSpLocks noChangeAspect="1"/>
            </p:cNvGrpSpPr>
            <p:nvPr/>
          </p:nvGrpSpPr>
          <p:grpSpPr bwMode="auto">
            <a:xfrm>
              <a:off x="3479" y="898"/>
              <a:ext cx="1839" cy="3039"/>
              <a:chOff x="2820" y="785"/>
              <a:chExt cx="1839" cy="3039"/>
            </a:xfrm>
          </p:grpSpPr>
          <p:pic>
            <p:nvPicPr>
              <p:cNvPr id="218119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0" y="785"/>
                <a:ext cx="1839" cy="2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8120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3" b="14925"/>
              <a:stretch>
                <a:fillRect/>
              </a:stretch>
            </p:blipFill>
            <p:spPr bwMode="auto">
              <a:xfrm>
                <a:off x="2825" y="3204"/>
                <a:ext cx="1825" cy="6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18121" name="Rectangle 9"/>
            <p:cNvSpPr>
              <a:spLocks noChangeAspect="1" noChangeArrowheads="1"/>
            </p:cNvSpPr>
            <p:nvPr/>
          </p:nvSpPr>
          <p:spPr bwMode="auto">
            <a:xfrm>
              <a:off x="3367" y="869"/>
              <a:ext cx="2095" cy="3096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ru-RU"/>
            </a:p>
          </p:txBody>
        </p:sp>
      </p:grpSp>
      <p:pic>
        <p:nvPicPr>
          <p:cNvPr id="21812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450975"/>
            <a:ext cx="7573962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31" name="Text Box 19"/>
          <p:cNvSpPr txBox="1">
            <a:spLocks noChangeArrowheads="1"/>
          </p:cNvSpPr>
          <p:nvPr/>
        </p:nvSpPr>
        <p:spPr bwMode="auto">
          <a:xfrm>
            <a:off x="2041525" y="131763"/>
            <a:ext cx="6821488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1800" b="1" dirty="0" smtClean="0">
                <a:solidFill>
                  <a:schemeClr val="bg1"/>
                </a:solidFill>
              </a:rPr>
              <a:t>Нормативное </a:t>
            </a:r>
            <a:r>
              <a:rPr lang="ru-RU" altLang="ru-RU" sz="1800" b="1" dirty="0">
                <a:solidFill>
                  <a:schemeClr val="bg1"/>
                </a:solidFill>
              </a:rPr>
              <a:t>закрепление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многоуровневой системы оценки прочности </a:t>
            </a:r>
            <a:endParaRPr lang="ru-RU" altLang="ru-RU" sz="1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altLang="ru-RU" sz="1800" b="1" dirty="0" smtClean="0">
                <a:solidFill>
                  <a:schemeClr val="bg1"/>
                </a:solidFill>
              </a:rPr>
              <a:t>в СТО </a:t>
            </a:r>
            <a:r>
              <a:rPr lang="ru-RU" altLang="ru-RU" sz="1800" b="1" dirty="0">
                <a:solidFill>
                  <a:schemeClr val="bg1"/>
                </a:solidFill>
              </a:rPr>
              <a:t>Газпром 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2-2.4-715-2013 </a:t>
            </a:r>
            <a:r>
              <a:rPr lang="ru-RU" altLang="ru-RU" sz="1800" b="1" dirty="0">
                <a:solidFill>
                  <a:schemeClr val="bg1"/>
                </a:solidFill>
              </a:rPr>
              <a:t>«Методика оценки работоспособности кольцевых сварных соединений магистральных газопроводов»</a:t>
            </a:r>
          </a:p>
        </p:txBody>
      </p:sp>
      <p:sp>
        <p:nvSpPr>
          <p:cNvPr id="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7AE3EF7-6530-4976-93A6-9ADFEAEC13B4}" type="slidenum">
              <a:rPr lang="en-US" altLang="ru-RU" sz="2000">
                <a:solidFill>
                  <a:schemeClr val="bg1"/>
                </a:solidFill>
              </a:rPr>
              <a:pPr eaLnBrk="1" hangingPunct="1"/>
              <a:t>8</a:t>
            </a:fld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2125663" y="6439612"/>
            <a:ext cx="68310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srgbClr val="FFFFFF"/>
                </a:solidFill>
                <a:latin typeface="Arial"/>
              </a:rPr>
              <a:t>Совершенствование методологии и практических </a:t>
            </a:r>
            <a:r>
              <a:rPr lang="ru-RU" sz="900" dirty="0" smtClean="0">
                <a:solidFill>
                  <a:srgbClr val="FFFFFF"/>
                </a:solidFill>
                <a:latin typeface="Arial"/>
              </a:rPr>
              <a:t>подходов </a:t>
            </a:r>
            <a:r>
              <a:rPr lang="ru-RU" sz="900" dirty="0">
                <a:solidFill>
                  <a:srgbClr val="FFFFFF"/>
                </a:solidFill>
                <a:latin typeface="Arial"/>
              </a:rPr>
              <a:t>к обоснованию нормативных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900" dirty="0">
                <a:solidFill>
                  <a:srgbClr val="FFFFFF"/>
                </a:solidFill>
                <a:latin typeface="Arial"/>
              </a:rPr>
              <a:t> требований, </a:t>
            </a:r>
            <a:endParaRPr lang="ru-RU" sz="900" dirty="0"/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srgbClr val="FFFFFF"/>
                </a:solidFill>
                <a:latin typeface="Arial"/>
              </a:rPr>
              <a:t>выбору технических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900" dirty="0">
                <a:solidFill>
                  <a:srgbClr val="FFFFFF"/>
                </a:solidFill>
                <a:latin typeface="Arial"/>
              </a:rPr>
              <a:t> и организационных решений </a:t>
            </a:r>
            <a:r>
              <a:rPr lang="ru-RU" sz="900" dirty="0" smtClean="0">
                <a:solidFill>
                  <a:srgbClr val="FFFFFF"/>
                </a:solidFill>
                <a:latin typeface="Arial"/>
              </a:rPr>
              <a:t>при </a:t>
            </a:r>
            <a:r>
              <a:rPr lang="ru-RU" sz="900" dirty="0">
                <a:solidFill>
                  <a:srgbClr val="FFFFFF"/>
                </a:solidFill>
                <a:latin typeface="Arial"/>
              </a:rPr>
              <a:t>эксплуатации объектов ГТС ПАО «Газпром</a:t>
            </a:r>
            <a:r>
              <a:rPr lang="ru-RU" sz="900" dirty="0" smtClean="0">
                <a:solidFill>
                  <a:srgbClr val="FFFFFF"/>
                </a:solidFill>
                <a:latin typeface="Arial"/>
              </a:rPr>
              <a:t>»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13139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1"/>
          <p:cNvSpPr txBox="1">
            <a:spLocks noChangeArrowheads="1"/>
          </p:cNvSpPr>
          <p:nvPr/>
        </p:nvSpPr>
        <p:spPr bwMode="auto">
          <a:xfrm>
            <a:off x="2263187" y="237391"/>
            <a:ext cx="654826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Специализированные нормативные документы в области контроля </a:t>
            </a:r>
          </a:p>
          <a:p>
            <a:pPr eaLnBrk="1" hangingPunct="1"/>
            <a:r>
              <a:rPr lang="ru-RU" altLang="ru-RU" sz="18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качества кольцевых сварных соединений</a:t>
            </a:r>
            <a:endParaRPr lang="ru-RU" altLang="ru-RU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51CE87-0F85-4FC8-95B0-67D093955636}" type="slidenum">
              <a:rPr lang="en-US" altLang="ru-RU" sz="2000">
                <a:solidFill>
                  <a:schemeClr val="bg1"/>
                </a:solidFill>
              </a:rPr>
              <a:pPr eaLnBrk="1" hangingPunct="1"/>
              <a:t>9</a:t>
            </a:fld>
            <a:endParaRPr lang="ru-RU" altLang="ru-RU" sz="2000" dirty="0">
              <a:solidFill>
                <a:schemeClr val="bg1"/>
              </a:solidFill>
            </a:endParaRPr>
          </a:p>
        </p:txBody>
      </p:sp>
      <p:pic>
        <p:nvPicPr>
          <p:cNvPr id="3246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5661" r="3593" b="10025"/>
          <a:stretch/>
        </p:blipFill>
        <p:spPr bwMode="auto">
          <a:xfrm>
            <a:off x="139122" y="1853555"/>
            <a:ext cx="2978346" cy="3901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46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3906" r="4172" b="6739"/>
          <a:stretch/>
        </p:blipFill>
        <p:spPr bwMode="auto">
          <a:xfrm>
            <a:off x="6115536" y="1853554"/>
            <a:ext cx="2907431" cy="3906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461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t="4377" r="5945" b="8686"/>
          <a:stretch/>
        </p:blipFill>
        <p:spPr bwMode="auto">
          <a:xfrm>
            <a:off x="3213508" y="1853555"/>
            <a:ext cx="2801667" cy="3901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68105" y="1133492"/>
            <a:ext cx="2584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Базовый уровень оценки</a:t>
            </a:r>
          </a:p>
          <a:p>
            <a:pPr algn="ctr"/>
            <a:r>
              <a:rPr lang="ru-RU" sz="1200" b="1" dirty="0" smtClean="0"/>
              <a:t>(Основополагающий документ)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349749" y="1142973"/>
            <a:ext cx="3351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Расширенный уровень оценки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(специализированные, объектовые решения)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2125663" y="6412316"/>
            <a:ext cx="683101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000"/>
              </a:lnSpc>
            </a:pP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Совещание по вопросу «Итоги работы газотранспортных обществ по эксплуатации линейной части магистральных газопроводов и магистральных </a:t>
            </a:r>
            <a:r>
              <a:rPr lang="ru-RU" altLang="ru-RU" sz="900" dirty="0" err="1" smtClean="0">
                <a:solidFill>
                  <a:schemeClr val="bg1"/>
                </a:solidFill>
                <a:latin typeface="Arial" charset="0"/>
              </a:rPr>
              <a:t>конденсатопроводов</a:t>
            </a:r>
            <a:r>
              <a:rPr lang="ru-RU" altLang="ru-RU" sz="900" dirty="0" smtClean="0">
                <a:solidFill>
                  <a:schemeClr val="bg1"/>
                </a:solidFill>
                <a:latin typeface="Arial" charset="0"/>
              </a:rPr>
              <a:t> ПАО «Газпром» за 2017 год и задачи на 2018 год. Положительный опыт, проблемы. </a:t>
            </a:r>
            <a:endParaRPr lang="ru-RU" altLang="ru-RU" sz="9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3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3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3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9157</TotalTime>
  <Words>4219</Words>
  <Application>Microsoft Office PowerPoint</Application>
  <PresentationFormat>Экран (4:3)</PresentationFormat>
  <Paragraphs>688</Paragraphs>
  <Slides>36</Slides>
  <Notes>31</Notes>
  <HiddenSlides>0</HiddenSlides>
  <MMClips>0</MMClips>
  <ScaleCrop>false</ScaleCrop>
  <HeadingPairs>
    <vt:vector size="6" baseType="variant"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48" baseType="lpstr">
      <vt:lpstr>3_Специальное оформление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2_Специальное оформление</vt:lpstr>
      <vt:lpstr>10_Специальное оформление</vt:lpstr>
      <vt:lpstr>11_Специальное оформление</vt:lpstr>
      <vt:lpstr>Диаграмма Microsoft Excel</vt:lpstr>
      <vt:lpstr>Документ</vt:lpstr>
      <vt:lpstr>Презентация PowerPoint</vt:lpstr>
      <vt:lpstr>Презентация PowerPoint</vt:lpstr>
      <vt:lpstr>Научное, методическое и нормативное сопровождение внутритрубной диагностики и неразрушающего контроля объектов ГТС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Расчетно-аналитические модели и методы оценки прочности  сварных соединений</vt:lpstr>
      <vt:lpstr>Презентация PowerPoint</vt:lpstr>
      <vt:lpstr>Презентация PowerPoint</vt:lpstr>
      <vt:lpstr>Сопоставление результатов автоматизированного ультразвукового контроля  и металлографических исследований для оценки точности определения условных размеров и расположения дефектов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Оценка работоспособности участков газопроводов с вмятинами и гофрами</vt:lpstr>
      <vt:lpstr>Структура данных о параметрах вмятин, формируемых по результатам внутритрубного обследования</vt:lpstr>
      <vt:lpstr>Дополнение нормативной методики при решении  практических задач</vt:lpstr>
      <vt:lpstr>Дополнение нормативной методики при решении практических задач</vt:lpstr>
      <vt:lpstr>Примеры  расчетной оценки опасности вмятин</vt:lpstr>
      <vt:lpstr>Строительство, реконструкция и эксплуатация объектов магистральных газопроводов с нарушениями минимальных расстояний (МР) до населенных пунктов, зданий и сооружений</vt:lpstr>
      <vt:lpstr>Строительство, реконструкция и эксплуатация объектов магистральных газопроводов с нарушениями минимальных расстояний (МР) до населенных пунктов, зданий и сооружений</vt:lpstr>
      <vt:lpstr>Сотрудничество с эксплуатирующими организациями в рамках работ по обеспечению безопасности объектов с нарушениями МР </vt:lpstr>
      <vt:lpstr>Презентация PowerPoint</vt:lpstr>
      <vt:lpstr>Презентация PowerPoint</vt:lpstr>
      <vt:lpstr>Презентация PowerPoint</vt:lpstr>
    </vt:vector>
  </TitlesOfParts>
  <Company>Typo Graphic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Pirit</dc:creator>
  <cp:lastModifiedBy>Home</cp:lastModifiedBy>
  <cp:revision>515</cp:revision>
  <cp:lastPrinted>2016-10-07T16:39:37Z</cp:lastPrinted>
  <dcterms:created xsi:type="dcterms:W3CDTF">2009-07-15T11:37:47Z</dcterms:created>
  <dcterms:modified xsi:type="dcterms:W3CDTF">2018-05-16T03:51:04Z</dcterms:modified>
</cp:coreProperties>
</file>