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  <p:sldMasterId id="2147483688" r:id="rId3"/>
    <p:sldMasterId id="2147483702" r:id="rId4"/>
    <p:sldMasterId id="2147483716" r:id="rId5"/>
    <p:sldMasterId id="2147483729" r:id="rId6"/>
    <p:sldMasterId id="2147483743" r:id="rId7"/>
    <p:sldMasterId id="2147483757" r:id="rId8"/>
    <p:sldMasterId id="2147483949" r:id="rId9"/>
  </p:sldMasterIdLst>
  <p:notesMasterIdLst>
    <p:notesMasterId r:id="rId25"/>
  </p:notesMasterIdLst>
  <p:handoutMasterIdLst>
    <p:handoutMasterId r:id="rId26"/>
  </p:handoutMasterIdLst>
  <p:sldIdLst>
    <p:sldId id="361" r:id="rId10"/>
    <p:sldId id="487" r:id="rId11"/>
    <p:sldId id="501" r:id="rId12"/>
    <p:sldId id="488" r:id="rId13"/>
    <p:sldId id="490" r:id="rId14"/>
    <p:sldId id="497" r:id="rId15"/>
    <p:sldId id="498" r:id="rId16"/>
    <p:sldId id="491" r:id="rId17"/>
    <p:sldId id="492" r:id="rId18"/>
    <p:sldId id="493" r:id="rId19"/>
    <p:sldId id="494" r:id="rId20"/>
    <p:sldId id="495" r:id="rId21"/>
    <p:sldId id="496" r:id="rId22"/>
    <p:sldId id="500" r:id="rId23"/>
    <p:sldId id="360" r:id="rId24"/>
  </p:sldIdLst>
  <p:sldSz cx="9144000" cy="6858000" type="screen4x3"/>
  <p:notesSz cx="7104063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7"/>
    <p:penClr>
      <a:srgbClr val="FF0000"/>
    </p:penClr>
  </p:showPr>
  <p:clrMru>
    <a:srgbClr val="003EA4"/>
    <a:srgbClr val="00518E"/>
    <a:srgbClr val="426C8E"/>
    <a:srgbClr val="025AA2"/>
    <a:srgbClr val="ACF2F0"/>
    <a:srgbClr val="FF0000"/>
    <a:srgbClr val="2B77B5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2" autoAdjust="0"/>
    <p:restoredTop sz="93271" autoAdjust="0"/>
  </p:normalViewPr>
  <p:slideViewPr>
    <p:cSldViewPr>
      <p:cViewPr>
        <p:scale>
          <a:sx n="100" d="100"/>
          <a:sy n="100" d="100"/>
        </p:scale>
        <p:origin x="-59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16" y="-78"/>
      </p:cViewPr>
      <p:guideLst>
        <p:guide orient="horz" pos="3224"/>
        <p:guide pos="223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36" y="1"/>
            <a:ext cx="3078639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3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6" y="9720263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fld id="{BC3C923B-CC04-4F0D-BC0C-35C7BD9C2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6" y="1"/>
            <a:ext cx="3078639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2513"/>
            <a:ext cx="5683886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263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6" y="9720263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pPr>
              <a:defRPr/>
            </a:pPr>
            <a:fld id="{C5548219-609E-4FF3-A161-87164476F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9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379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47368"/>
            <a:fld id="{60D498C5-436A-41C3-9919-2A0D92F84D61}" type="slidenum">
              <a:rPr lang="en-GB" sz="1200"/>
              <a:pPr defTabSz="947368"/>
              <a:t>12</a:t>
            </a:fld>
            <a:endParaRPr lang="en-GB" sz="1200" dirty="0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BB45-E16E-4C5B-BAB9-CAA98883F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9211-AAA9-4E2B-B7DD-5AA835B03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E944-E351-46DD-9F94-769818B5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2E33-FCB8-4196-AA3E-84CFB11C7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2358273" name="Image" r:id="rId4" imgW="12876190" imgH="85079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AEF0-944B-43B8-BB7F-3690A8640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67F1-E763-4156-9632-B2AE2D56C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66EB-CBB2-4531-8A4B-D84F076EA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023C-12A5-46BF-93A6-383A3D6FD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1DE8-E717-42C8-A8AB-6A672340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3354-F00C-401E-88B8-403E6E5C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21BE-A942-4FBD-B940-107D285DB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2A5F-44A5-4A37-8BC6-CFF116DB3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CAE6-9503-412D-91D9-F890B1E7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7026-DD0A-4F48-B93D-0EB29E2DD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1C2A-4607-49B1-B25E-D1587DC84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9A0B-28DA-4EA3-851B-AC65F97DE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512E-E60F-492C-A86B-EC8FA7174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9820-01BE-4985-AB41-84633B52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2371585" name="Image" r:id="rId4" imgW="12876190" imgH="85079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C166-56AF-4E49-85D9-FAA0CF232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25AD-19C8-4DBB-8EA8-C8F118A57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+mn-cs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  <a:cs typeface="+mn-cs"/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2278401" name="Image" r:id="rId4" imgW="12876190" imgH="85079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94D6-5E90-4F6E-97D5-45518FA7E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9C46-6AE6-47E8-805C-D2902E99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4663" y="6524625"/>
            <a:ext cx="57467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AAE8-2412-4A07-AA6D-721F41BCB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806-BD2A-4F92-A0B6-390FB7439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0DA0-85A8-4954-BBAC-67118286B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C6B0-0C71-4BEF-A3D4-13BDAD6CC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0091-0874-4356-B4FA-B1158305A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66F8-1CE9-4587-8E80-FCA19DB44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B371-329A-4118-89E3-DABF59F30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C980-B39F-41CF-A18F-A059FA1B7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02F0-377D-4A0F-A291-D92B49BC0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77B6-25EA-4992-829F-D6E47DF0D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8C12-524B-4B13-B351-436AC2C8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522C-1CBF-4F19-BFA7-0AA56AFA9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AB3B-63F4-42B6-9254-E4AF6A8E1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46F0-5D24-4D49-AD29-49CEF90DA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2292737" name="Image" r:id="rId4" imgW="12876190" imgH="85079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681D-6C7B-4A8A-A03D-0CF7C55CD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D96E-8A4C-4F12-BF48-95DD74358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B902-2FE6-4685-9507-68D8ACA55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471E-0464-4B49-80F3-F29372A47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BAF0-A6EC-49F0-ACC5-6CC02202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3CBD-C491-4042-A322-1BE9F1389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F18B-A25E-48BF-81A8-5CC3EF224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626D-E0EB-4C8C-9A7C-2ECDE9143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19A-8517-436C-8C1F-79F4A528F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9122-FBC9-41E8-BA3B-2A7CE71C7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0B30-BF95-486F-8D6B-E533BA3D8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6963-2C8E-496E-A64B-1C260219E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EC50-EB44-4B01-AB63-71FB34E3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20C5-EB7A-4406-A97F-0A7ECD571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6650-BCBF-43BA-8ACA-4C7C2F8E6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2306049" name="Image" r:id="rId4" imgW="12876190" imgH="85079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ABC0-342B-42CA-A51D-0B1217319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9522368-F7F2-4169-83CC-4EFBB6328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55A02FE-8BEB-4873-B15A-4BB6DC80F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E285947-8754-4558-AB4F-F9FB5ABD1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40090E3-0A00-4E49-8B83-659C25A04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F88FF45-49DD-4691-A210-7E01FFEF5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7192987-9FC1-49BC-80E5-430744DFC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4799E11-52DF-4D62-9D3B-935E6BFDC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ED979B3-06ED-4BF9-9E7E-8E185E97D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B344-7C0D-4ED9-AF48-C52A17A59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B3E8084-FC00-4F9E-A000-1D4CCBD32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9F9298F-9AAC-4800-8AA5-2FEAC2FB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BE0900E-F02F-4FC0-A864-E9C330E9A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F216FDF-917C-449B-8091-51CD642E3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F22B-405E-46D6-A58F-8B5499990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213E-A937-4F0D-B1E4-83EF41B69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9DE3-42CC-4D2B-8D0B-8F4980106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6E5E-4D5E-49FF-A8E9-9330000DA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4A8D-D6A3-44D1-9080-B55A63C44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85E4-C654-48B9-A630-C5FF5F3BC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9816-9868-4742-95FD-C62FA8C7F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C662-9A5E-4481-BAC9-B919320B3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C3EB-61F9-473C-A676-387144F1A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7BC2-2BAA-4CE5-A799-44D937B00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CF09-53ED-479C-A2E7-34CEB8F31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33A2-2382-4B99-994A-D44A0FA3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D688-5336-4522-94B3-BE41ED26E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2331649" name="Image" r:id="rId4" imgW="12876190" imgH="85079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2B40-B785-419C-93C5-D29A5AE1B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16BD-E3FC-4619-B67B-FE1ED77A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1A80-1ADF-44CD-89B7-9CAC0C21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DA15-05D7-4694-BFBE-B97D0EC6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C90E-6D1C-42C9-BF6E-BFA4E8032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5440-CE86-4DEC-BE29-3A448C0FB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5F9E-664C-416C-A943-CAABDFE25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91BD-79AF-42B3-8F1C-B0D87AB10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7C9B-0D33-4A27-A51B-821D79D7D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01B4-656A-41C1-881B-2067127DE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3E-89FF-4975-B01A-D4DA3E6C8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7DA4-9526-49C9-8B45-91BEEE72C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3452-111C-4F2B-BF4C-0BA3FF81D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0FD4-32B1-4BA8-945B-AD648D1F5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2344961" name="Image" r:id="rId4" imgW="12876190" imgH="85079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D841-8529-4150-BFA1-6A4794534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7876-1FB2-48A8-8A96-5485C8A9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3A7B-973D-4685-BFD0-251542EE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1A73-C644-4F7E-B97D-33403DAB2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E6AE-0946-41F2-A9CE-20DE3CA0E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F049-D970-4BD9-837F-9D27573D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CD5D-AEEF-4CC8-9D55-2D9800B47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F9D4-1F78-4326-8376-EAAB77AA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9DDD-0237-4123-A241-09229A840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0100-DA42-4730-B996-F873D3D76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F585-B205-4568-AA18-B8519E1B2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2C38-CC34-44C0-ABDB-342E9A5A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vmlDrawing" Target="../drawings/vmlDrawing7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vmlDrawing" Target="../drawings/vmlDrawing8.v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oleObject" Target="../embeddings/oleObject12.bin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vmlDrawing" Target="../drawings/vmlDrawing12.v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oleObject" Target="../embeddings/oleObject14.bin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vmlDrawing" Target="../drawings/vmlDrawing14.v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6B952748-059E-4A50-B46B-BDAAD8A53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+mn-cs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  <a:cs typeface="+mn-cs"/>
              </a:rPr>
              <a:t>Москва</a:t>
            </a:r>
          </a:p>
        </p:txBody>
      </p:sp>
      <p:graphicFrame>
        <p:nvGraphicFramePr>
          <p:cNvPr id="1108" name="Object 84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108" name="Image" r:id="rId18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</p:sldLayoutIdLst>
  <p:transition spd="slow" advClick="0"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3" r:id="rId2"/>
    <p:sldLayoutId id="2147484062" r:id="rId3"/>
    <p:sldLayoutId id="2147484061" r:id="rId4"/>
    <p:sldLayoutId id="2147484060" r:id="rId5"/>
    <p:sldLayoutId id="2147484059" r:id="rId6"/>
    <p:sldLayoutId id="2147484058" r:id="rId7"/>
    <p:sldLayoutId id="2147484057" r:id="rId8"/>
    <p:sldLayoutId id="2147484056" r:id="rId9"/>
    <p:sldLayoutId id="2147484055" r:id="rId10"/>
    <p:sldLayoutId id="2147484054" r:id="rId11"/>
    <p:sldLayoutId id="2147484078" r:id="rId12"/>
  </p:sldLayoutIdLst>
  <p:transition spd="slow" advClick="0"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7900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DDBF353-061B-4CE6-B26B-A66FE004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1487898" name="Object 26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487898" name="Image" r:id="rId18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9948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BDD2B94-55AB-4BCF-95DA-BCE0605AC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1489946" name="Object 26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489946" name="Image" r:id="rId18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3019" name="Picture 2" descr="foo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7EDFC42-F73F-486F-BD24-FA80CB6A3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  <a:cs typeface="+mn-cs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ahoma"/>
                <a:cs typeface="+mn-cs"/>
              </a:rPr>
              <a:t>Москва</a:t>
            </a:r>
          </a:p>
        </p:txBody>
      </p:sp>
      <p:graphicFrame>
        <p:nvGraphicFramePr>
          <p:cNvPr id="1493017" name="Object 25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493017" name="Image" r:id="rId17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086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37F414F6-2EC6-4AA0-9BAD-D402343DB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1496084" name="Object 20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496084" name="Image" r:id="rId18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ransition spd="slow" advClick="0"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318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E4DE8AA-D3DE-4EFC-92EB-525698CAF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1506316" name="Object 1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506316" name="Image" r:id="rId18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ransition spd="slow" advClick="0"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366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97280C20-BD16-412F-B0F7-638BA646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1508364" name="Object 12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508364" name="Image" r:id="rId18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transition spd="slow" advClick="0"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4539" name="Picture 2" descr="foote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356100" y="6381750"/>
            <a:ext cx="4318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97AAC04A-6EEB-44FD-B549-70A7A485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343775" y="6524625"/>
            <a:ext cx="180022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latin typeface="Verdana" pitchFamily="34" charset="0"/>
              </a:rPr>
              <a:t>ДД.ММ.2009г.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250825" y="6489700"/>
            <a:ext cx="27368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b="1">
                <a:solidFill>
                  <a:srgbClr val="FFFFFF"/>
                </a:solidFill>
              </a:rPr>
              <a:t>Москва</a:t>
            </a:r>
          </a:p>
        </p:txBody>
      </p:sp>
      <p:graphicFrame>
        <p:nvGraphicFramePr>
          <p:cNvPr id="1814537" name="Object 9"/>
          <p:cNvGraphicFramePr>
            <a:graphicFrameLocks noChangeAspect="1"/>
          </p:cNvGraphicFramePr>
          <p:nvPr/>
        </p:nvGraphicFramePr>
        <p:xfrm>
          <a:off x="0" y="0"/>
          <a:ext cx="9144000" cy="584200"/>
        </p:xfrm>
        <a:graphic>
          <a:graphicData uri="http://schemas.openxmlformats.org/presentationml/2006/ole">
            <p:oleObj spid="_x0000_s1814537" name="Image" r:id="rId18" imgW="12876190" imgH="85079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</p:sldLayoutIdLst>
  <p:transition spd="slow" advClick="0"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Text Box 6"/>
          <p:cNvSpPr txBox="1">
            <a:spLocks noChangeArrowheads="1"/>
          </p:cNvSpPr>
          <p:nvPr/>
        </p:nvSpPr>
        <p:spPr bwMode="auto">
          <a:xfrm>
            <a:off x="179512" y="4185084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РЕШЕНИЯ ДЛЯ АВТОМАТИЗАЦИИ ГАЗРАСПРЕДЕЛИТЕЛЬНЫХ СТАНЦИЙ</a:t>
            </a:r>
            <a:r>
              <a:rPr lang="en-US" b="1" dirty="0" smtClean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u="sng" dirty="0" smtClean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«СОЮЗ – ГРС»</a:t>
            </a:r>
          </a:p>
          <a:p>
            <a:pPr indent="449263" algn="ctr"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БАЗЕ КОНТРОЛЛЕРОВ «САТЕЛЛИТ»</a:t>
            </a:r>
          </a:p>
          <a:p>
            <a:pPr indent="449263" algn="ctr"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ООО </a:t>
            </a:r>
            <a:r>
              <a:rPr lang="ru-RU" b="1" dirty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«НПА  Вира </a:t>
            </a:r>
            <a:r>
              <a:rPr lang="ru-RU" b="1" dirty="0" err="1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Реалтайм</a:t>
            </a:r>
            <a:r>
              <a:rPr lang="ru-RU" b="1" dirty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dirty="0">
              <a:gradFill flip="none" rotWithShape="1">
                <a:gsLst>
                  <a:gs pos="0">
                    <a:srgbClr val="025AA2">
                      <a:shade val="30000"/>
                      <a:satMod val="115000"/>
                    </a:srgbClr>
                  </a:gs>
                  <a:gs pos="50000">
                    <a:srgbClr val="025AA2">
                      <a:shade val="67500"/>
                      <a:satMod val="115000"/>
                    </a:srgbClr>
                  </a:gs>
                  <a:gs pos="100000">
                    <a:srgbClr val="025AA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9772" y="5445224"/>
            <a:ext cx="4140461" cy="347662"/>
          </a:xfrm>
          <a:prstGeom prst="rect">
            <a:avLst/>
          </a:prstGeom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Руководитель проектов Обносов Д.В</a:t>
            </a:r>
            <a:r>
              <a:rPr lang="ru-RU" sz="1400" b="1" dirty="0" smtClean="0">
                <a:gradFill flip="none" rotWithShape="1">
                  <a:gsLst>
                    <a:gs pos="0">
                      <a:srgbClr val="025AA2">
                        <a:shade val="30000"/>
                        <a:satMod val="115000"/>
                      </a:srgbClr>
                    </a:gs>
                    <a:gs pos="50000">
                      <a:srgbClr val="025AA2">
                        <a:shade val="67500"/>
                        <a:satMod val="115000"/>
                      </a:srgbClr>
                    </a:gs>
                    <a:gs pos="100000">
                      <a:srgbClr val="025AA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Myriad Pro"/>
                <a:cs typeface="Times New Roman" pitchFamily="18" charset="0"/>
              </a:rPr>
              <a:t>.</a:t>
            </a:r>
            <a:endParaRPr lang="ru-RU" sz="1400" b="1" dirty="0">
              <a:gradFill flip="none" rotWithShape="1">
                <a:gsLst>
                  <a:gs pos="0">
                    <a:srgbClr val="025AA2">
                      <a:shade val="30000"/>
                      <a:satMod val="115000"/>
                    </a:srgbClr>
                  </a:gs>
                  <a:gs pos="50000">
                    <a:srgbClr val="025AA2">
                      <a:shade val="67500"/>
                      <a:satMod val="115000"/>
                    </a:srgbClr>
                  </a:gs>
                  <a:gs pos="100000">
                    <a:srgbClr val="025AA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Myriad Pro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F2F7E-F16B-45CC-B879-CBBD9A291B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78"/>
          </a:xfrm>
        </p:spPr>
        <p:txBody>
          <a:bodyPr/>
          <a:lstStyle/>
          <a:p>
            <a: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Новый контроллер Сателлит (исполнение -Р)</a:t>
            </a:r>
            <a:r>
              <a:rPr lang="ru-RU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482952" cy="42844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1200" b="1" u="sng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Процессорный модуль ПР-10</a:t>
            </a:r>
            <a:r>
              <a:rPr lang="en-US" sz="1200" b="1" u="sng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u="sng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1200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u="sng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Импортная элементная база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ОС РВ </a:t>
            </a:r>
            <a:r>
              <a:rPr lang="ru-RU" sz="1200" dirty="0" err="1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Keil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 RTX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Программный пакет C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ODESYS 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(языки стандарта 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IEC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 61131-3)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STM32F746IGT6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, 32-бита, ядро ARM 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Cortex-M7</a:t>
            </a:r>
            <a:endParaRPr lang="ru-RU" sz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216мГц, 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FLASH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: 32 Мбайт, ОЗУ 16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Мбайт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RS232: до 115,2 кбит/сек – 3шт.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ETHERNET:10/100 Мбит/сек - 2шт.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1200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1200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1200" b="1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КУДА ПРЕДЛАГАЕМ ДАННОЕ ИЗДЕЛИЕ</a:t>
            </a:r>
          </a:p>
          <a:p>
            <a:pPr>
              <a:lnSpc>
                <a:spcPct val="80000"/>
              </a:lnSpc>
              <a:defRPr/>
            </a:pPr>
            <a:endParaRPr lang="ru-RU" sz="1200" b="1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Системы телемеханики и автоматики различного назначения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Наличие языков 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IEC 61131-3 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ставят контроллер САТЕЛЛИТ в один ряд со всеми существующими универсальными контроллерами (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ACE3600, </a:t>
            </a:r>
            <a:r>
              <a:rPr lang="en-US" sz="1200" dirty="0" err="1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Modicon</a:t>
            </a:r>
            <a:r>
              <a:rPr lang="en-US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 M340  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и пр.)</a:t>
            </a:r>
          </a:p>
          <a:p>
            <a:pPr>
              <a:lnSpc>
                <a:spcPct val="80000"/>
              </a:lnSpc>
              <a:defRPr/>
            </a:pPr>
            <a:endParaRPr lang="ru-RU" sz="3600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FFA3E-D1D8-4A20-9A8E-39D89861074C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04764"/>
            <a:ext cx="27134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 bwMode="auto">
          <a:xfrm>
            <a:off x="4284663" y="6524625"/>
            <a:ext cx="574675" cy="33337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fld id="{5D507B08-17D5-4609-A4E1-212784AF6351}" type="slidenum">
              <a:rPr lang="ru-RU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11</a:t>
            </a:fld>
            <a:endParaRPr lang="ru-RU" sz="1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A4333-2804-4B9D-A983-DFCC6FDF7566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536899" name="Заголовок 1"/>
          <p:cNvSpPr>
            <a:spLocks/>
          </p:cNvSpPr>
          <p:nvPr/>
        </p:nvSpPr>
        <p:spPr bwMode="auto">
          <a:xfrm>
            <a:off x="179388" y="188912"/>
            <a:ext cx="8604250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 dirty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Автономный пункт «СИРИУС-ТМ» (АП СТМ</a:t>
            </a: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0" hangingPunct="0"/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(решение для охранных кранов)</a:t>
            </a:r>
            <a:endParaRPr lang="ru-RU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6900" name="Rectangle 9"/>
          <p:cNvSpPr>
            <a:spLocks noChangeArrowheads="1"/>
          </p:cNvSpPr>
          <p:nvPr/>
        </p:nvSpPr>
        <p:spPr bwMode="auto">
          <a:xfrm>
            <a:off x="0" y="-7323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536901" name="Объект 2"/>
          <p:cNvSpPr>
            <a:spLocks/>
          </p:cNvSpPr>
          <p:nvPr/>
        </p:nvSpPr>
        <p:spPr bwMode="auto">
          <a:xfrm>
            <a:off x="395536" y="944724"/>
            <a:ext cx="6841913" cy="120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100" b="1" dirty="0">
                <a:solidFill>
                  <a:srgbClr val="2B77B5"/>
                </a:solidFill>
                <a:latin typeface="Times New Roman" pitchFamily="18" charset="0"/>
                <a:cs typeface="Times New Roman" pitchFamily="18" charset="0"/>
              </a:rPr>
              <a:t>Разработаны опросные листы и методические пособия для расчета автономного КП:</a:t>
            </a: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100" dirty="0">
                <a:solidFill>
                  <a:srgbClr val="2B77B5"/>
                </a:solidFill>
                <a:latin typeface="Times New Roman" pitchFamily="18" charset="0"/>
                <a:cs typeface="Times New Roman" pitchFamily="18" charset="0"/>
              </a:rPr>
              <a:t>для системы линейной телемеханики.</a:t>
            </a: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100" dirty="0">
                <a:solidFill>
                  <a:srgbClr val="2B77B5"/>
                </a:solidFill>
                <a:latin typeface="Times New Roman" pitchFamily="18" charset="0"/>
                <a:cs typeface="Times New Roman" pitchFamily="18" charset="0"/>
              </a:rPr>
              <a:t>для системы контроля загазованности при переходе трубопроводов через автомобильные и железные дороги.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ru-RU" sz="1200" b="1" dirty="0">
              <a:solidFill>
                <a:srgbClr val="2B77B5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36902" name="Объект 2"/>
          <p:cNvSpPr>
            <a:spLocks/>
          </p:cNvSpPr>
          <p:nvPr/>
        </p:nvSpPr>
        <p:spPr bwMode="auto">
          <a:xfrm>
            <a:off x="263466" y="2187558"/>
            <a:ext cx="4140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Реализации на объектах: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«Газпром </a:t>
            </a:r>
            <a:r>
              <a:rPr lang="ru-RU" sz="1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Нижний Новгород» (</a:t>
            </a:r>
            <a:r>
              <a:rPr lang="en-US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MOSCAD-M)</a:t>
            </a:r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«Газпром </a:t>
            </a:r>
            <a:r>
              <a:rPr lang="ru-RU" sz="1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Сургут» (</a:t>
            </a:r>
            <a:r>
              <a:rPr lang="en-US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MOSCAD-M</a:t>
            </a:r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заменой на САТЕЛЛИТ</a:t>
            </a:r>
            <a:r>
              <a:rPr lang="en-US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 взрывобезопасном исполнении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6903" name="Объект 2"/>
          <p:cNvSpPr>
            <a:spLocks/>
          </p:cNvSpPr>
          <p:nvPr/>
        </p:nvSpPr>
        <p:spPr bwMode="auto">
          <a:xfrm>
            <a:off x="482544" y="3465513"/>
            <a:ext cx="3816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100" b="1" dirty="0">
                <a:solidFill>
                  <a:srgbClr val="2B77B5"/>
                </a:solidFill>
                <a:latin typeface="Times New Roman" pitchFamily="18" charset="0"/>
                <a:cs typeface="Times New Roman" pitchFamily="18" charset="0"/>
              </a:rPr>
              <a:t>Перспективы: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100" b="1" dirty="0">
                <a:solidFill>
                  <a:srgbClr val="2B77B5"/>
                </a:solidFill>
                <a:latin typeface="Times New Roman" pitchFamily="18" charset="0"/>
                <a:cs typeface="Times New Roman" pitchFamily="18" charset="0"/>
              </a:rPr>
              <a:t>Установка АП СТМ на кусте скважин газового месторождения в ПАО «Газпром Ноябрьск добыча»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100" b="1" dirty="0">
                <a:solidFill>
                  <a:srgbClr val="2B77B5"/>
                </a:solidFill>
                <a:latin typeface="Times New Roman" pitchFamily="18" charset="0"/>
                <a:cs typeface="Times New Roman" pitchFamily="18" charset="0"/>
              </a:rPr>
              <a:t>Разработка собственного зарядного устройства;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ru-RU" sz="1000" dirty="0">
              <a:solidFill>
                <a:srgbClr val="2B77B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97186" name="Picture 2" descr="C:\Users\Dmitrii\Desktop\IMG_1952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241" y="544473"/>
            <a:ext cx="2490759" cy="3860853"/>
          </a:xfrm>
          <a:prstGeom prst="rect">
            <a:avLst/>
          </a:prstGeom>
          <a:noFill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728" y="4013208"/>
            <a:ext cx="22336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487" y="2735253"/>
            <a:ext cx="22669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TextBox 4"/>
          <p:cNvSpPr txBox="1">
            <a:spLocks noChangeArrowheads="1"/>
          </p:cNvSpPr>
          <p:nvPr/>
        </p:nvSpPr>
        <p:spPr bwMode="auto">
          <a:xfrm>
            <a:off x="299979" y="1019142"/>
            <a:ext cx="568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Компания ООО «НПА Вира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Реалтайм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обладает ресурсом для:</a:t>
            </a:r>
          </a:p>
          <a:p>
            <a:pPr eaLnBrk="0" hangingPunct="0">
              <a:spcBef>
                <a:spcPct val="20000"/>
              </a:spcBef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разработки контроллеров;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разработки дополнительных модулей и устройств сопряжения;</a:t>
            </a:r>
          </a:p>
          <a:p>
            <a:pPr eaLnBrk="0" hangingPunct="0">
              <a:spcBef>
                <a:spcPct val="20000"/>
              </a:spcBef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складскими площадями для хранения комплектующих и готовых изделий (700 м2);</a:t>
            </a:r>
          </a:p>
          <a:p>
            <a:pPr eaLnBrk="0" hangingPunct="0">
              <a:spcBef>
                <a:spcPct val="20000"/>
              </a:spcBef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производственными мощностями для серийного производства (850 м2);</a:t>
            </a:r>
          </a:p>
          <a:p>
            <a:pPr eaLnBrk="0" hangingPunct="0">
              <a:spcBef>
                <a:spcPct val="20000"/>
              </a:spcBef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сервисным центром для диагностики, ремонта изделий.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598488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Ресурсы и производственные мощности компании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6" name="TextBox 4"/>
          <p:cNvSpPr txBox="1">
            <a:spLocks noChangeArrowheads="1"/>
          </p:cNvSpPr>
          <p:nvPr/>
        </p:nvSpPr>
        <p:spPr bwMode="auto">
          <a:xfrm>
            <a:off x="117414" y="3282948"/>
            <a:ext cx="5842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Тесное сотрудничество и партнерские отношения с заводом «Измеритель» по производству контроллеров. </a:t>
            </a:r>
          </a:p>
        </p:txBody>
      </p:sp>
      <p:pic>
        <p:nvPicPr>
          <p:cNvPr id="28467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44563"/>
            <a:ext cx="1695450" cy="2339975"/>
          </a:xfrm>
          <a:prstGeom prst="rect">
            <a:avLst/>
          </a:prstGeom>
          <a:noFill/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</p:pic>
      <p:pic>
        <p:nvPicPr>
          <p:cNvPr id="284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944563"/>
            <a:ext cx="1466850" cy="2341562"/>
          </a:xfrm>
          <a:prstGeom prst="rect">
            <a:avLst/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8467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681413"/>
            <a:ext cx="2879725" cy="191611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468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113213"/>
            <a:ext cx="2843212" cy="18923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46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088" y="4473575"/>
            <a:ext cx="2987675" cy="199231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4682" name="Рисунок 8" descr="logo-izm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981075"/>
            <a:ext cx="6842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E9820-01BE-4985-AB41-84633B523BB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98488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Современное производство – качество продукции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800100"/>
            <a:ext cx="3419475" cy="227171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5263"/>
            <a:ext cx="3448050" cy="22955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050" y="3978275"/>
            <a:ext cx="3448050" cy="22955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0" y="1371600"/>
            <a:ext cx="5638800" cy="2667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компании ООО «НПА ВИРА РЕАЛТАЙМ» в 2012 году запущенно современное автоматизированное производство оснащенное: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танками для автоматической установки и  пайки 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SMD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элементов («</a:t>
            </a:r>
            <a:r>
              <a:rPr lang="ru-RU" sz="1200" dirty="0" err="1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Dektec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Координатно-расточным станком с ЧПУ 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Steinhauer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Станком полуавтоматического     электромонтажа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Steinhauer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Станком по нарезке  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-рельс и коробов;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Станком по изготовлению кабельных жгутов;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Специализированными монтажными столами;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Специализированным тестовым комплексом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err="1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термокамерой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/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Единый программный комплекс конструирования и управления (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E-plan, </a:t>
            </a:r>
            <a:r>
              <a:rPr lang="en-US" sz="1200" dirty="0" err="1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Orcad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NanoCad</a:t>
            </a:r>
            <a:r>
              <a:rPr lang="en-US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76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2966EB-CBB2-4531-8A4B-D84F076EAEE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229816-9868-4742-95FD-C62FA8C7F57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4" r="15600"/>
          <a:stretch/>
        </p:blipFill>
        <p:spPr>
          <a:xfrm>
            <a:off x="6323318" y="179343"/>
            <a:ext cx="2820681" cy="3687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057" y="690525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Единые типовые решения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057" y="1244016"/>
            <a:ext cx="283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Быстрота разработки 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89" y="1797236"/>
            <a:ext cx="597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Обеспечение максимальной заводской готовности 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57" y="2350727"/>
            <a:ext cx="688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Отсутствие проблемы взаимодействия составных систем</a:t>
            </a:r>
            <a:r>
              <a:rPr lang="ru-RU" dirty="0" smtClean="0">
                <a:solidFill>
                  <a:srgbClr val="003EA4"/>
                </a:solidFill>
              </a:rPr>
              <a:t> </a:t>
            </a:r>
            <a:endParaRPr lang="ru-RU" dirty="0">
              <a:solidFill>
                <a:srgbClr val="003E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57" y="3996461"/>
            <a:ext cx="298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Простота эксплуатации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057" y="4544235"/>
            <a:ext cx="620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Уменьшенный состав </a:t>
            </a:r>
            <a:r>
              <a:rPr lang="ru-RU" dirty="0" err="1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ЗИПа</a:t>
            </a: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 и ремонтных комплектов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057" y="3447883"/>
            <a:ext cx="603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Унификация знаний и квалификации специалистов 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576" y="2899305"/>
            <a:ext cx="673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Снижение временных и финансовых затрат на внедрение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9" y="5092009"/>
            <a:ext cx="459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3EA4"/>
                </a:solidFill>
                <a:latin typeface="Arial" charset="0"/>
                <a:ea typeface="Arial" charset="0"/>
                <a:cs typeface="Arial" charset="0"/>
              </a:rPr>
              <a:t>Единая служба поддержки и сервиса</a:t>
            </a:r>
            <a:endParaRPr lang="ru-RU" dirty="0">
              <a:solidFill>
                <a:srgbClr val="003E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109" y="215856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A4"/>
                </a:solidFill>
              </a:rPr>
              <a:t>ПРЕИМУЩЕСТВА</a:t>
            </a:r>
            <a:endParaRPr lang="ru-RU" b="1" dirty="0">
              <a:solidFill>
                <a:srgbClr val="003EA4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67744" y="2672916"/>
            <a:ext cx="5544616" cy="8572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dirty="0" smtClean="0">
                <a:gradFill flip="none" rotWithShape="1">
                  <a:gsLst>
                    <a:gs pos="100000">
                      <a:srgbClr val="00518E"/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50000">
                      <a:srgbClr val="003EA4"/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b="1" dirty="0" smtClean="0">
              <a:gradFill flip="none" rotWithShape="1">
                <a:gsLst>
                  <a:gs pos="0">
                    <a:srgbClr val="003EA4">
                      <a:shade val="30000"/>
                      <a:satMod val="115000"/>
                    </a:srgbClr>
                  </a:gs>
                  <a:gs pos="50000">
                    <a:srgbClr val="003EA4">
                      <a:shade val="67500"/>
                      <a:satMod val="115000"/>
                    </a:srgbClr>
                  </a:gs>
                  <a:gs pos="100000">
                    <a:srgbClr val="003EA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83D49F-6C4D-43B9-8BE6-6B67C7F96A9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48200" y="914400"/>
            <a:ext cx="41767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Компания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OOO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"НПА Вира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Реалтайм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российская компания, успешно работающая на рынке автоматизации и связи. На российском рынке компания успешно работает с 1989 года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Центральный офис компании находится в г. Москве. </a:t>
            </a:r>
          </a:p>
          <a:p>
            <a:pPr algn="just"/>
            <a:endParaRPr lang="ru-RU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11525" y="188913"/>
            <a:ext cx="2700338" cy="700087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  <a:latin typeface="Myriad Pro" pitchFamily="34" charset="0"/>
              </a:rPr>
              <a:t>О компании</a:t>
            </a:r>
          </a:p>
        </p:txBody>
      </p:sp>
      <p:pic>
        <p:nvPicPr>
          <p:cNvPr id="14151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62038"/>
            <a:ext cx="424973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3850" y="3824288"/>
            <a:ext cx="8534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Филиалы и обособленные подразделения компании расположены в Нижнем Новгороде, Тюмени, Сургуте.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сегодняшний день компания насчитывает более 300 высококвалифицированных сотрудников.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725AD-19C8-4DBB-8EA8-C8F118A578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725AD-19C8-4DBB-8EA8-C8F118A578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3811"/>
            <a:ext cx="2904505" cy="1892295"/>
          </a:xfrm>
          <a:prstGeom prst="rect">
            <a:avLst/>
          </a:prstGeom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470" y="2443149"/>
            <a:ext cx="4314530" cy="271061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986" y="2406636"/>
            <a:ext cx="4381560" cy="334080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419600" y="6477000"/>
            <a:ext cx="574675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F40B4F9-CEC2-42A5-8543-36841E9DC13A}" type="slidenum">
              <a:rPr lang="ru-RU">
                <a:solidFill>
                  <a:schemeClr val="bg1"/>
                </a:solidFill>
              </a:rPr>
              <a:pPr/>
              <a:t>4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319972" y="296652"/>
            <a:ext cx="451922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Аппаратно-программная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платформа: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САУ ГРС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Союз-ГРС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разрабатан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базе контроллеров «Сателлит», производства ООО «НПА Вира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Реалтайм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ООО «НПА Вира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Реалтайм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имеет положительный опыт внедрения на объектах ОАО «Газпром» систем линейной телемеханики, построенных на программно-логических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контроллерах;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контроллеров «Сателлит» обеспечивает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однотипность программно-технических средств, для телемеханизации и автоматизации объектов линейной части МГ в границах одного ЛПУ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239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2807804" cy="45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7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1567539" cy="37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6B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Применение для автоматизации ГРС отечественного контроллера собственной разработки «САТЕЛЛИТ».</a:t>
            </a:r>
            <a:endParaRPr lang="ru-RU" sz="1800" b="1" dirty="0">
              <a:solidFill>
                <a:srgbClr val="0076B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4284476" cy="5364596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История: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Май 2014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: Начало мероприятий в Газпроме по </a:t>
            </a:r>
            <a:r>
              <a:rPr lang="ru-RU" sz="1600" dirty="0" err="1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импортозамещению</a:t>
            </a:r>
            <a:endParaRPr lang="ru-RU" sz="1600" dirty="0" smtClean="0">
              <a:solidFill>
                <a:srgbClr val="0076B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Сентябрь 2014: 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На совещании </a:t>
            </a: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  ОАО Газпром презентация нашей компании в рамках мероприятий</a:t>
            </a:r>
            <a:r>
              <a:rPr lang="en-US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err="1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импортозамещению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 (Сателлит, Сириус-ИС, блоки серии РТ).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Октябрь 2014: 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начало работ по разработке ПО для контроллера САТЕЛЛИТ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Декабрь 2014 : 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разработан шкаф ТМ для показа Департаменту автоматизации ОАО Газпром (изготовление шкафа ТМ, доработка ПО Сателлита)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Март 2015: 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разработка новых процессорных блоков </a:t>
            </a: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ПР-8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 на импортных, </a:t>
            </a: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ПР-9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 на российских элементах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Декабрь 2015: </a:t>
            </a:r>
            <a:r>
              <a:rPr lang="ru-RU" sz="14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опытный образец телемеханики на контролере «Сателлит-М»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Декабрь 2016: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 опытный образец САУ ГРС  «</a:t>
            </a:r>
            <a:r>
              <a:rPr lang="ru-RU" sz="1600" dirty="0" err="1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Союз-ГРС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» на контроллере «</a:t>
            </a:r>
            <a:r>
              <a:rPr lang="ru-RU" sz="1600" dirty="0" err="1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Сателлит-Р</a:t>
            </a:r>
            <a:r>
              <a:rPr lang="ru-RU" sz="1600" dirty="0" smtClean="0">
                <a:solidFill>
                  <a:srgbClr val="0076B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600" dirty="0" smtClean="0">
              <a:solidFill>
                <a:srgbClr val="0076B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1600" b="1" u="sng" dirty="0" smtClean="0">
              <a:solidFill>
                <a:srgbClr val="0076B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1200" b="1" u="sng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FFA3E-D1D8-4A20-9A8E-39D89861074C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728700"/>
            <a:ext cx="2417447" cy="1880191"/>
          </a:xfrm>
          <a:prstGeom prst="rect">
            <a:avLst/>
          </a:prstGeom>
        </p:spPr>
      </p:pic>
      <p:pic>
        <p:nvPicPr>
          <p:cNvPr id="6" name="Рисунок 5" descr="Р_контроллер копия 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36" y="3212976"/>
            <a:ext cx="2700300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6196" y="2600908"/>
            <a:ext cx="165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САТЕЛЛИТ-М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5445224"/>
            <a:ext cx="15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САТЕЛЛИТ-Р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Контроллер САТЕЛЛИТ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140459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Когда и куда можно предлагать</a:t>
            </a:r>
            <a:endParaRPr lang="en-U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рамках решения задачи по </a:t>
            </a:r>
            <a:r>
              <a:rPr lang="ru-RU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импортозамещению</a:t>
            </a: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АПГРЕЙД установленных  контроллеров МИКОНТ-М/САТЕЛЛИТ  (Транснефть, Газпром, Энергетика)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085850" lvl="3"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Какие преимущества получает Заказчик при </a:t>
            </a:r>
            <a:r>
              <a:rPr lang="ru-RU" sz="1200" b="1" dirty="0" err="1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АПГРЕЙДе</a:t>
            </a: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085850" lvl="3">
              <a:buFont typeface="+mj-lt"/>
              <a:buAutoNum type="alphaLcParenR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Наличие 2-х каналов связи с «верхним» уровнем (основной/резервный)</a:t>
            </a:r>
          </a:p>
          <a:p>
            <a:pPr marL="1085850" lvl="3">
              <a:buFont typeface="+mj-lt"/>
              <a:buAutoNum type="alphaLcParenR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Скоростные современные каналы 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Ethernet</a:t>
            </a:r>
          </a:p>
          <a:p>
            <a:pPr marL="1085850" lvl="3">
              <a:buFont typeface="+mj-lt"/>
              <a:buAutoNum type="alphaLcParenR"/>
            </a:pPr>
            <a:r>
              <a:rPr lang="ru-RU" sz="1200" dirty="0" err="1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ГОСТированные</a:t>
            </a: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 телемеханические протоколы ГОСТ Р МЭК 60870-5-101, ГОСТ Р МЭК 60870-5-104, стандартизованные протокол 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Modbus</a:t>
            </a:r>
          </a:p>
          <a:p>
            <a:pPr marL="1085850" lvl="3">
              <a:buFont typeface="+mj-lt"/>
              <a:buAutoNum type="alphaLcParenR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Наличие 5-ти портов в процессорном модуле ПР-8 позволяют организовать  стыковки с различным дополнительным оборудованием  (</a:t>
            </a:r>
            <a:r>
              <a:rPr lang="ru-RU" sz="1200" dirty="0" err="1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эл.счетчики</a:t>
            </a: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, расходомеры, запорная арматура и пр.)</a:t>
            </a:r>
            <a:endParaRPr lang="en-US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Новые КП на линейных ГАЗОПРОВОДАХ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Энергонезависимые КП для линейных газопроводов (потребление 1,5 Вт)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Электрические подстанции от 6 до 110кВ (протоколы ГОСТ Р МЭК 60870-5-101, ГОСТ Р МЭК 60870-5-104) -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Быстрая настройка!!!!!!! Наличие конфигуратора позволяют создавать проект для КП в течение 10 минут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None/>
            </a:pPr>
            <a:endParaRPr lang="en-US" sz="12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FFA3E-D1D8-4A20-9A8E-39D89861074C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401108"/>
            <a:ext cx="1548172" cy="231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617132"/>
            <a:ext cx="1481343" cy="115212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78"/>
          </a:xfrm>
        </p:spPr>
        <p:txBody>
          <a:bodyPr/>
          <a:lstStyle/>
          <a:p>
            <a:pPr lvl="0"/>
            <a: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Контроллер Сателлит</a:t>
            </a:r>
            <a:b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764195"/>
          </a:xfrm>
        </p:spPr>
        <p:txBody>
          <a:bodyPr/>
          <a:lstStyle/>
          <a:p>
            <a:pPr lvl="0" algn="ctr">
              <a:lnSpc>
                <a:spcPct val="80000"/>
              </a:lnSpc>
              <a:buNone/>
              <a:defRPr/>
            </a:pPr>
            <a:r>
              <a:rPr lang="ru-RU" sz="1200" b="1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СЕРИЙНОЕ ПРОИЗВОДСТВО</a:t>
            </a:r>
          </a:p>
          <a:p>
            <a:pPr lvl="0">
              <a:lnSpc>
                <a:spcPct val="80000"/>
              </a:lnSpc>
              <a:buNone/>
              <a:defRPr/>
            </a:pPr>
            <a:endParaRPr lang="ru-RU" sz="1200" b="1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  <a:defRPr/>
            </a:pPr>
            <a:r>
              <a:rPr lang="ru-RU" sz="1200" b="1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Разработчик:</a:t>
            </a:r>
          </a:p>
          <a:p>
            <a:pPr lv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ООО «НПА Вира </a:t>
            </a:r>
            <a:r>
              <a:rPr lang="ru-RU" sz="1200" dirty="0" err="1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Реалтайм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sz="1200" b="1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Изготовители:</a:t>
            </a:r>
          </a:p>
          <a:p>
            <a:pPr lv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ООО «НПА Вира </a:t>
            </a:r>
            <a:r>
              <a:rPr lang="ru-RU" sz="1200" dirty="0" err="1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Реалтайм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ООО «Группа 800»</a:t>
            </a:r>
          </a:p>
          <a:p>
            <a:pPr lv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err="1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З-д</a:t>
            </a:r>
            <a:r>
              <a:rPr lang="ru-RU" sz="1200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 «Измеритель» г.Новополоцк</a:t>
            </a:r>
          </a:p>
          <a:p>
            <a:pPr lvl="0">
              <a:lnSpc>
                <a:spcPct val="80000"/>
              </a:lnSpc>
              <a:buNone/>
              <a:defRPr/>
            </a:pPr>
            <a:endParaRPr lang="ru-RU" sz="1200" b="1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  <a:defRPr/>
            </a:pPr>
            <a:r>
              <a:rPr lang="ru-RU" sz="1200" b="1" dirty="0" smtClean="0">
                <a:solidFill>
                  <a:srgbClr val="0076BF"/>
                </a:solidFill>
                <a:latin typeface="Arial" pitchFamily="34" charset="0"/>
                <a:cs typeface="Arial" pitchFamily="34" charset="0"/>
              </a:rPr>
              <a:t>Разрешительные документы:</a:t>
            </a:r>
          </a:p>
          <a:p>
            <a:pPr lvl="0">
              <a:lnSpc>
                <a:spcPct val="80000"/>
              </a:lnSpc>
              <a:defRPr/>
            </a:pPr>
            <a:endParaRPr lang="ru-RU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  <a:defRPr/>
            </a:pPr>
            <a:endParaRPr lang="ru-RU" sz="4000" dirty="0" smtClean="0">
              <a:solidFill>
                <a:srgbClr val="0076BF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FFA3E-D1D8-4A20-9A8E-39D89861074C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9572" y="2636912"/>
            <a:ext cx="8063359" cy="2665065"/>
            <a:chOff x="107504" y="2924175"/>
            <a:chExt cx="8063359" cy="2665065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398463" y="2924175"/>
              <a:ext cx="7772400" cy="865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/>
              </a:r>
              <a:br>
                <a: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2996952"/>
              <a:ext cx="1763026" cy="2490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996952"/>
              <a:ext cx="1879769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2996952"/>
              <a:ext cx="1750693" cy="249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2996952"/>
              <a:ext cx="1733087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11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контроллер Сателлит (исполнение -Р)</a:t>
            </a:r>
            <a: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8741"/>
            <a:ext cx="8229600" cy="4716524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1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Конструкция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Отечественная элементная база (85…90%)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Габариты: 40 х 180 х 145 мм (одного модуля в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крейте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DIN-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рельса 105 мм, наборный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крейт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Питание =24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VDC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\220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VAC 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32-х модулей ввода/вывода  на 1 процессорный модуль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 контактные разъемные клеммники на модулях ввода/вывода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Скоростная последовательная шина (до 30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мБит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/с)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2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Процессорный модуль ПР-9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 РВ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Keil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RTX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Программный пакет C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ODESYS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(языки стандарта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IEC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61131-3)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К1921ВК01Т, 32-бита, ядро ARM Cortex-M4F 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ОАО "НИИЭТ«)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мГц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Мбайт, 1,192Мбайт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RS232: до 115,2 кбит/сек – 3шт.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ETHERNET:10/100 Мбит/сек - 2шт.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2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Модули ввода/вывода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 РВ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Keil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RTX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ВТУ-32 (32 канала ТУ «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транзист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ключ»);  </a:t>
            </a:r>
            <a:endParaRPr lang="ru-RU" sz="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ВДС-32 (32 канала ТС, пост. 24 В); </a:t>
            </a:r>
            <a:endParaRPr lang="ru-RU" sz="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ВТИ-32 (32 канала ТИ, ± 5 мА, ± 20 мА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Rвх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&lt;250 Ом); </a:t>
            </a:r>
            <a:endParaRPr lang="ru-RU" sz="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ВТР-4 (4 канала ТР, 0…20 мА, 0…10 В); </a:t>
            </a:r>
            <a:endParaRPr lang="ru-RU" sz="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К1986ВЕ92У, 32-бита, ядро ARM Cortex-M3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ОАО "НИИЭТ«)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80мГц,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кбайт, ОЗУ: 32кбайт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FFA3E-D1D8-4A20-9A8E-39D89861074C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78"/>
          </a:xfrm>
        </p:spPr>
        <p:txBody>
          <a:bodyPr/>
          <a:lstStyle/>
          <a:p>
            <a:pPr lvl="0"/>
            <a:r>
              <a:rPr lang="ru-RU" sz="28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Новый контроллер Сателлит (исполнение -Р)</a:t>
            </a:r>
            <a:r>
              <a:rPr lang="ru-RU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5253447"/>
          </a:xfrm>
        </p:spPr>
        <p:txBody>
          <a:bodyPr/>
          <a:lstStyle/>
          <a:p>
            <a:pPr lvl="0" algn="ctr">
              <a:buNone/>
            </a:pP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Как это выглядит</a:t>
            </a:r>
            <a:endParaRPr lang="ru-RU" sz="1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FFA3E-D1D8-4A20-9A8E-39D89861074C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_контроллер копия 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3996444" cy="3528392"/>
          </a:xfrm>
          <a:prstGeom prst="rect">
            <a:avLst/>
          </a:prstGeom>
        </p:spPr>
      </p:pic>
      <p:pic>
        <p:nvPicPr>
          <p:cNvPr id="6" name="Рисунок 5" descr="ПР-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2448272" cy="1872208"/>
          </a:xfrm>
          <a:prstGeom prst="rect">
            <a:avLst/>
          </a:prstGeom>
        </p:spPr>
      </p:pic>
      <p:pic>
        <p:nvPicPr>
          <p:cNvPr id="7" name="Рисунок 6" descr="P105075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3068960"/>
            <a:ext cx="2448272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15927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ПР-9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3929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ВТУ-32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iraRlt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9919</TotalTime>
  <Words>1075</Words>
  <Application>Microsoft Office PowerPoint</Application>
  <PresentationFormat>Экран (4:3)</PresentationFormat>
  <Paragraphs>159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1_Оформление по умолчанию</vt:lpstr>
      <vt:lpstr>Специальное оформление</vt:lpstr>
      <vt:lpstr>2_Оформление по умолчанию</vt:lpstr>
      <vt:lpstr>3_Оформление по умолчанию</vt:lpstr>
      <vt:lpstr>ViraRlt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Image</vt:lpstr>
      <vt:lpstr>Слайд 1</vt:lpstr>
      <vt:lpstr>Слайд 2</vt:lpstr>
      <vt:lpstr>Слайд 3</vt:lpstr>
      <vt:lpstr>Слайд 4</vt:lpstr>
      <vt:lpstr>Применение для автоматизации ГРС отечественного контроллера собственной разработки «САТЕЛЛИТ».</vt:lpstr>
      <vt:lpstr>Контроллер САТЕЛЛИТ-М </vt:lpstr>
      <vt:lpstr>Контроллер Сателлит  </vt:lpstr>
      <vt:lpstr>Новый контроллер Сателлит (исполнение -Р)  </vt:lpstr>
      <vt:lpstr>Новый контроллер Сателлит (исполнение -Р) </vt:lpstr>
      <vt:lpstr>Новый контроллер Сателлит (исполнение -Р) </vt:lpstr>
      <vt:lpstr>Слайд 11</vt:lpstr>
      <vt:lpstr>Ресурсы и производственные мощности компании</vt:lpstr>
      <vt:lpstr>Современное производство – качество продукции</vt:lpstr>
      <vt:lpstr>Слайд 14</vt:lpstr>
      <vt:lpstr>Слайд 15</vt:lpstr>
    </vt:vector>
  </TitlesOfParts>
  <Company>VIRA Realtime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Timur Yusupov</dc:creator>
  <cp:keywords>Презентация к совещ по отеч системам 27.02.15</cp:keywords>
  <cp:lastModifiedBy>Dmitrii Obnosov</cp:lastModifiedBy>
  <cp:revision>458</cp:revision>
  <dcterms:created xsi:type="dcterms:W3CDTF">2005-04-11T11:23:17Z</dcterms:created>
  <dcterms:modified xsi:type="dcterms:W3CDTF">2016-10-26T09:15:50Z</dcterms:modified>
</cp:coreProperties>
</file>