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817" r:id="rId2"/>
    <p:sldId id="818" r:id="rId3"/>
    <p:sldId id="836" r:id="rId4"/>
    <p:sldId id="846" r:id="rId5"/>
    <p:sldId id="840" r:id="rId6"/>
    <p:sldId id="839" r:id="rId7"/>
    <p:sldId id="843" r:id="rId8"/>
    <p:sldId id="844" r:id="rId9"/>
    <p:sldId id="845" r:id="rId10"/>
    <p:sldId id="833" r:id="rId11"/>
    <p:sldId id="834" r:id="rId12"/>
    <p:sldId id="842" r:id="rId13"/>
    <p:sldId id="847" r:id="rId14"/>
    <p:sldId id="829" r:id="rId15"/>
    <p:sldId id="815" r:id="rId16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1">
          <p15:clr>
            <a:srgbClr val="A4A3A4"/>
          </p15:clr>
        </p15:guide>
        <p15:guide id="2" pos="5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5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99"/>
    <a:srgbClr val="3366FF"/>
    <a:srgbClr val="0033CC"/>
    <a:srgbClr val="0066CC"/>
    <a:srgbClr val="EAEAEA"/>
    <a:srgbClr val="FFFFCC"/>
    <a:srgbClr val="CC00CC"/>
    <a:srgbClr val="FFFF00"/>
    <a:srgbClr val="FADE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0149" autoAdjust="0"/>
  </p:normalViewPr>
  <p:slideViewPr>
    <p:cSldViewPr>
      <p:cViewPr>
        <p:scale>
          <a:sx n="100" d="100"/>
          <a:sy n="100" d="100"/>
        </p:scale>
        <p:origin x="-1494" y="-270"/>
      </p:cViewPr>
      <p:guideLst>
        <p:guide orient="horz" pos="71"/>
        <p:guide pos="522"/>
      </p:guideLst>
    </p:cSldViewPr>
  </p:slideViewPr>
  <p:outlineViewPr>
    <p:cViewPr>
      <p:scale>
        <a:sx n="75" d="100"/>
        <a:sy n="75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86" y="-60"/>
      </p:cViewPr>
      <p:guideLst>
        <p:guide orient="horz" pos="3125"/>
        <p:guide orient="horz" pos="3126"/>
        <p:guide pos="214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2;&#1086;&#1080;%20&#1076;&#1086;&#1082;&#1091;&#1084;&#1077;&#1085;&#1090;&#1099;\&#1057;&#1087;&#1088;&#1072;&#1074;&#1082;&#1072;%20&#1087;&#1086;%20&#1086;&#1082;&#1086;&#1085;&#1095;&#1072;&#1085;&#1080;&#1102;%20&#1075;&#1086;&#1076;&#1072;\&#1063;&#1077;&#1088;&#1085;&#1086;&#1074;&#108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2322638495810799E-2"/>
          <c:y val="0.14115288630691813"/>
          <c:w val="0.88636063552554178"/>
          <c:h val="0.7117635928486683"/>
        </c:manualLayout>
      </c:layout>
      <c:barChart>
        <c:barDir val="col"/>
        <c:grouping val="clustered"/>
        <c:ser>
          <c:idx val="0"/>
          <c:order val="0"/>
          <c:tx>
            <c:strRef>
              <c:f>'График 1'!$C$5</c:f>
              <c:strCache>
                <c:ptCount val="1"/>
                <c:pt idx="0">
                  <c:v>186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chemeClr val="accent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Lbls>
            <c:dLbl>
              <c:idx val="1"/>
              <c:layout>
                <c:manualLayout>
                  <c:x val="-3.2541907314498325E-2"/>
                  <c:y val="-3.084124348493908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'График 1'!$D$4:$G$4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'График 1'!$D$5:$G$5</c:f>
              <c:numCache>
                <c:formatCode>General</c:formatCode>
                <c:ptCount val="4"/>
                <c:pt idx="0">
                  <c:v>173</c:v>
                </c:pt>
                <c:pt idx="1">
                  <c:v>154</c:v>
                </c:pt>
                <c:pt idx="2">
                  <c:v>142</c:v>
                </c:pt>
                <c:pt idx="3">
                  <c:v>143</c:v>
                </c:pt>
              </c:numCache>
            </c:numRef>
          </c:val>
        </c:ser>
        <c:ser>
          <c:idx val="1"/>
          <c:order val="1"/>
          <c:tx>
            <c:strRef>
              <c:f>'График 1'!$C$6</c:f>
              <c:strCache>
                <c:ptCount val="1"/>
                <c:pt idx="0">
                  <c:v>74</c:v>
                </c:pt>
              </c:strCache>
            </c:strRef>
          </c:tx>
          <c:spPr>
            <a:ln w="63500"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Lbls>
            <c:dLbl>
              <c:idx val="2"/>
              <c:layout>
                <c:manualLayout>
                  <c:x val="3.0642151991936553E-2"/>
                  <c:y val="-9.4127386286101487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'График 1'!$D$4:$G$4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'График 1'!$D$6:$G$6</c:f>
              <c:numCache>
                <c:formatCode>General</c:formatCode>
                <c:ptCount val="4"/>
                <c:pt idx="0">
                  <c:v>71</c:v>
                </c:pt>
                <c:pt idx="1">
                  <c:v>45</c:v>
                </c:pt>
                <c:pt idx="2">
                  <c:v>68</c:v>
                </c:pt>
                <c:pt idx="3">
                  <c:v>63</c:v>
                </c:pt>
              </c:numCache>
            </c:numRef>
          </c:val>
        </c:ser>
        <c:dLbls/>
        <c:axId val="66313600"/>
        <c:axId val="78464128"/>
      </c:barChart>
      <c:catAx>
        <c:axId val="663136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8464128"/>
        <c:crosses val="autoZero"/>
        <c:auto val="1"/>
        <c:lblAlgn val="ctr"/>
        <c:lblOffset val="100"/>
      </c:catAx>
      <c:valAx>
        <c:axId val="784641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6313600"/>
        <c:crosses val="autoZero"/>
        <c:crossBetween val="between"/>
      </c:valAx>
      <c:spPr>
        <a:ln>
          <a:noFill/>
        </a:ln>
      </c:spPr>
    </c:plotArea>
    <c:plotVisOnly val="1"/>
    <c:dispBlanksAs val="gap"/>
  </c:chart>
  <c:txPr>
    <a:bodyPr/>
    <a:lstStyle/>
    <a:p>
      <a:pPr>
        <a:defRPr>
          <a:solidFill>
            <a:srgbClr val="002060"/>
          </a:solidFill>
          <a:latin typeface="Arial Narrow" panose="020B0606020202030204" pitchFamily="34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Лист5!$C$5</c:f>
              <c:strCache>
                <c:ptCount val="1"/>
                <c:pt idx="0">
                  <c:v>Количество несчастных случаев со смертельным и тяжелым сходом</c:v>
                </c:pt>
              </c:strCache>
            </c:strRef>
          </c:tx>
          <c:spPr>
            <a:solidFill>
              <a:srgbClr val="0066CC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Лист5!$B$6:$B$16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Лист5!$C$6:$C$16</c:f>
              <c:numCache>
                <c:formatCode>General</c:formatCode>
                <c:ptCount val="11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6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Val val="1"/>
        </c:dLbls>
        <c:gapWidth val="75"/>
        <c:axId val="78530432"/>
        <c:axId val="78531968"/>
      </c:barChart>
      <c:catAx>
        <c:axId val="785304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 algn="ctr">
              <a:defRPr/>
            </a:pPr>
            <a:endParaRPr lang="ru-RU"/>
          </a:p>
        </c:txPr>
        <c:crossAx val="78531968"/>
        <c:crosses val="autoZero"/>
        <c:auto val="1"/>
        <c:lblAlgn val="ctr"/>
        <c:lblOffset val="100"/>
      </c:catAx>
      <c:valAx>
        <c:axId val="78531968"/>
        <c:scaling>
          <c:orientation val="minMax"/>
        </c:scaling>
        <c:axPos val="l"/>
        <c:numFmt formatCode="General" sourceLinked="1"/>
        <c:majorTickMark val="none"/>
        <c:tickLblPos val="nextTo"/>
        <c:crossAx val="785304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/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 algn="ctr">
        <a:defRPr lang="ru-RU" sz="1400" b="0" i="0" u="none" strike="noStrike" kern="1200" baseline="0">
          <a:solidFill>
            <a:prstClr val="black"/>
          </a:solidFill>
          <a:latin typeface="Arial Narrow" panose="020B0606020202030204" pitchFamily="34" charset="0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9645448899040294E-2"/>
          <c:y val="3.9110587918106371E-2"/>
          <c:w val="0.53188043761421189"/>
          <c:h val="0.73441303988655859"/>
        </c:manualLayout>
      </c:layout>
      <c:barChart>
        <c:barDir val="col"/>
        <c:grouping val="clustered"/>
        <c:ser>
          <c:idx val="0"/>
          <c:order val="0"/>
          <c:tx>
            <c:strRef>
              <c:f>Лист1!$F$10</c:f>
              <c:strCache>
                <c:ptCount val="1"/>
                <c:pt idx="0">
                  <c:v>Общее число нарушений</c:v>
                </c:pt>
              </c:strCache>
            </c:strRef>
          </c:tx>
          <c:dLbls>
            <c:dLbl>
              <c:idx val="0"/>
              <c:layout>
                <c:manualLayout>
                  <c:x val="4.5612748008841972E-3"/>
                  <c:y val="0.1006717616685956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408498672561302E-3"/>
                  <c:y val="0.1113499933366152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204249336280651E-3"/>
                  <c:y val="0.1077172925553807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Лист1!$G$9:$I$9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Лист1!$G$10:$I$10</c:f>
              <c:numCache>
                <c:formatCode>General</c:formatCode>
                <c:ptCount val="3"/>
                <c:pt idx="0">
                  <c:v>9465</c:v>
                </c:pt>
                <c:pt idx="1">
                  <c:v>11684</c:v>
                </c:pt>
                <c:pt idx="2">
                  <c:v>9889</c:v>
                </c:pt>
              </c:numCache>
            </c:numRef>
          </c:val>
        </c:ser>
        <c:ser>
          <c:idx val="1"/>
          <c:order val="1"/>
          <c:tx>
            <c:strRef>
              <c:f>Лист1!$F$11</c:f>
              <c:strCache>
                <c:ptCount val="1"/>
                <c:pt idx="0">
                  <c:v>Нарушения по организации безопасной эксплуатации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56803023843528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514869995287896E-4"/>
                  <c:y val="0.1094232872053345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59007319633527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Лист1!$G$9:$I$9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Лист1!$G$11:$I$11</c:f>
              <c:numCache>
                <c:formatCode>General</c:formatCode>
                <c:ptCount val="3"/>
                <c:pt idx="0">
                  <c:v>4651</c:v>
                </c:pt>
                <c:pt idx="1">
                  <c:v>5888</c:v>
                </c:pt>
                <c:pt idx="2">
                  <c:v>5226</c:v>
                </c:pt>
              </c:numCache>
            </c:numRef>
          </c:val>
        </c:ser>
        <c:dLbls/>
        <c:axId val="81405056"/>
        <c:axId val="81406592"/>
      </c:barChart>
      <c:lineChart>
        <c:grouping val="standard"/>
        <c:ser>
          <c:idx val="2"/>
          <c:order val="2"/>
          <c:tx>
            <c:strRef>
              <c:f>Лист1!$F$12</c:f>
              <c:strCache>
                <c:ptCount val="1"/>
                <c:pt idx="0">
                  <c:v>%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6.34081814306117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0"/>
                  <c:y val="2.669557917004919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Лист1!$G$9:$I$9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Лист1!$G$12:$I$12</c:f>
              <c:numCache>
                <c:formatCode>0.0</c:formatCode>
                <c:ptCount val="3"/>
                <c:pt idx="0">
                  <c:v>49.138932910723781</c:v>
                </c:pt>
                <c:pt idx="1">
                  <c:v>50.393700787401578</c:v>
                </c:pt>
                <c:pt idx="2">
                  <c:v>52.846597229244558</c:v>
                </c:pt>
              </c:numCache>
            </c:numRef>
          </c:val>
        </c:ser>
        <c:dLbls/>
        <c:marker val="1"/>
        <c:axId val="81418112"/>
        <c:axId val="81416576"/>
      </c:lineChart>
      <c:catAx>
        <c:axId val="81405056"/>
        <c:scaling>
          <c:orientation val="minMax"/>
        </c:scaling>
        <c:axPos val="b"/>
        <c:numFmt formatCode="General" sourceLinked="1"/>
        <c:tickLblPos val="nextTo"/>
        <c:crossAx val="81406592"/>
        <c:crosses val="autoZero"/>
        <c:auto val="1"/>
        <c:lblAlgn val="ctr"/>
        <c:lblOffset val="100"/>
      </c:catAx>
      <c:valAx>
        <c:axId val="81406592"/>
        <c:scaling>
          <c:orientation val="minMax"/>
        </c:scaling>
        <c:axPos val="l"/>
        <c:majorGridlines/>
        <c:numFmt formatCode="General" sourceLinked="1"/>
        <c:tickLblPos val="nextTo"/>
        <c:crossAx val="81405056"/>
        <c:crosses val="autoZero"/>
        <c:crossBetween val="between"/>
      </c:valAx>
      <c:valAx>
        <c:axId val="81416576"/>
        <c:scaling>
          <c:orientation val="minMax"/>
        </c:scaling>
        <c:axPos val="r"/>
        <c:numFmt formatCode="0.0" sourceLinked="1"/>
        <c:tickLblPos val="nextTo"/>
        <c:crossAx val="81418112"/>
        <c:crosses val="max"/>
        <c:crossBetween val="between"/>
      </c:valAx>
      <c:catAx>
        <c:axId val="81418112"/>
        <c:scaling>
          <c:orientation val="minMax"/>
        </c:scaling>
        <c:delete val="1"/>
        <c:axPos val="b"/>
        <c:numFmt formatCode="General" sourceLinked="1"/>
        <c:tickLblPos val="none"/>
        <c:crossAx val="81416576"/>
        <c:crosses val="autoZero"/>
        <c:auto val="1"/>
        <c:lblAlgn val="ctr"/>
        <c:lblOffset val="100"/>
      </c:cat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6200187527056464"/>
          <c:y val="0.37618737521918794"/>
          <c:w val="0.32735515019403982"/>
          <c:h val="0.45051123085117678"/>
        </c:manualLayout>
      </c:layout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0.18339</cdr:x>
      <cdr:y>0.08328</cdr:y>
    </cdr:from>
    <cdr:to>
      <cdr:x>0.24161</cdr:x>
      <cdr:y>0.21939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715691" y="137167"/>
          <a:ext cx="227213" cy="2241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0.0216</cdr:x>
      <cdr:y>0.08053</cdr:y>
    </cdr:from>
    <cdr:to>
      <cdr:x>0.41603</cdr:x>
      <cdr:y>0.08053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84279" y="132647"/>
          <a:ext cx="1539326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0.65314</cdr:x>
      <cdr:y>0.18758</cdr:y>
    </cdr:from>
    <cdr:to>
      <cdr:x>0.78725</cdr:x>
      <cdr:y>0.61247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>
          <a:off x="2548975" y="308964"/>
          <a:ext cx="523412" cy="69985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8" tIns="45893" rIns="91788" bIns="45893" numCol="1" anchor="t" anchorCtr="0" compatLnSpc="1">
            <a:prstTxWarp prst="textNoShape">
              <a:avLst/>
            </a:prstTxWarp>
          </a:bodyPr>
          <a:lstStyle>
            <a:lvl1pPr defTabSz="917296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2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8" tIns="45893" rIns="91788" bIns="45893" numCol="1" anchor="t" anchorCtr="0" compatLnSpc="1">
            <a:prstTxWarp prst="textNoShape">
              <a:avLst/>
            </a:prstTxWarp>
          </a:bodyPr>
          <a:lstStyle>
            <a:lvl1pPr algn="r" defTabSz="917296">
              <a:defRPr sz="1200" b="0"/>
            </a:lvl1pPr>
          </a:lstStyle>
          <a:p>
            <a:pPr>
              <a:defRPr/>
            </a:pPr>
            <a:fld id="{4824D302-190B-4361-83AA-C3C7F1F7F19A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343"/>
            <a:ext cx="294798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8" tIns="45893" rIns="91788" bIns="45893" numCol="1" anchor="b" anchorCtr="0" compatLnSpc="1">
            <a:prstTxWarp prst="textNoShape">
              <a:avLst/>
            </a:prstTxWarp>
          </a:bodyPr>
          <a:lstStyle>
            <a:lvl1pPr defTabSz="917296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2" y="9431343"/>
            <a:ext cx="2947987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8" tIns="45893" rIns="91788" bIns="45893" numCol="1" anchor="b" anchorCtr="0" compatLnSpc="1">
            <a:prstTxWarp prst="textNoShape">
              <a:avLst/>
            </a:prstTxWarp>
          </a:bodyPr>
          <a:lstStyle>
            <a:lvl1pPr algn="r" defTabSz="917847" eaLnBrk="1" hangingPunct="1">
              <a:defRPr sz="1200" b="0"/>
            </a:lvl1pPr>
          </a:lstStyle>
          <a:p>
            <a:pPr>
              <a:defRPr/>
            </a:pPr>
            <a:fld id="{81E81C0D-CE90-412F-A64C-39B92F93B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55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8" tIns="45893" rIns="91788" bIns="45893" numCol="1" anchor="t" anchorCtr="0" compatLnSpc="1">
            <a:prstTxWarp prst="textNoShape">
              <a:avLst/>
            </a:prstTxWarp>
          </a:bodyPr>
          <a:lstStyle>
            <a:lvl1pPr defTabSz="917296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2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8" tIns="45893" rIns="91788" bIns="45893" numCol="1" anchor="t" anchorCtr="0" compatLnSpc="1">
            <a:prstTxWarp prst="textNoShape">
              <a:avLst/>
            </a:prstTxWarp>
          </a:bodyPr>
          <a:lstStyle>
            <a:lvl1pPr algn="r" defTabSz="917296">
              <a:defRPr sz="1200" b="0"/>
            </a:lvl1pPr>
          </a:lstStyle>
          <a:p>
            <a:pPr>
              <a:defRPr/>
            </a:pPr>
            <a:fld id="{31DEBBB9-11CF-4E01-8C6A-5F15924BC67A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6" y="4716467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8" tIns="45893" rIns="91788" bIns="45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1343"/>
            <a:ext cx="294798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8" tIns="45893" rIns="91788" bIns="45893" numCol="1" anchor="b" anchorCtr="0" compatLnSpc="1">
            <a:prstTxWarp prst="textNoShape">
              <a:avLst/>
            </a:prstTxWarp>
          </a:bodyPr>
          <a:lstStyle>
            <a:lvl1pPr defTabSz="917296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2" y="9431343"/>
            <a:ext cx="2947987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8" tIns="45893" rIns="91788" bIns="45893" numCol="1" anchor="b" anchorCtr="0" compatLnSpc="1">
            <a:prstTxWarp prst="textNoShape">
              <a:avLst/>
            </a:prstTxWarp>
          </a:bodyPr>
          <a:lstStyle>
            <a:lvl1pPr algn="r" defTabSz="917847" eaLnBrk="1" hangingPunct="1">
              <a:defRPr sz="1200" b="0"/>
            </a:lvl1pPr>
          </a:lstStyle>
          <a:p>
            <a:pPr>
              <a:defRPr/>
            </a:pPr>
            <a:fld id="{61FAD88E-5D2C-43AC-9044-85DCC8A5E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959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слайде я бы хотел остановиться на результатах проведения предварительных защит пообъектных планов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ДТО и Р в области энергохозяйства, проводившихся в Управлении энергетики в период с 16 по 26 апреля. Хочу отметить значительную работу и серьезную подготовку, проведенную большинством дочерних обществ. В таблице так же жирным шрифтом выделены наименования дочерних обществ, пообъектные планы которых подготовлены на очень высоком уровне, а защиту можно оценить на отлично. Так же на слайде представлен перечень дочерних обществ, чья защита оценивается Управлением энергетики неудовлетворительно.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вопросов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поднимавшихся во время рассмотрения пообъектных планов я бы выделил такие основные моменты: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дочерние общества ПАО «Газпром», из тех для кого это необходимо, проводят согласование работ первого этапа (капитальный ремонт приводных турбин ЭСН в заводских условиях).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планах капитального ремонта присутствуют объекты, относящиеся к ремонту «Зданий и сооружений», выполнение работ по которым финансируется отдельно.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пообъектных планах</a:t>
            </a:r>
            <a:r>
              <a:rPr lang="ru-RU" sz="12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присутствуют объекты социального и спортивного назначения, являющиеся не профильными для дочерних обществ.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дополнение хочу сказать о поручении руководства ПАО «Газпром»: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году, часть работ выполняемых в рамках капитального ремонта, будет переведена в программу реконструкции, которую мы с Вами должны будем разработать.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AD88E-5D2C-43AC-9044-85DCC8A5EEB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52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слайде я бы хотел остановиться на результатах проведения предварительных защит пообъектных планов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ДТО и Р в области энергохозяйства, проводившихся в Управлении энергетики в период с 16 по 26 апреля. Хочу отметить значительную работу и серьезную подготовку, проведенную большинством дочерних обществ. В таблице так же жирным шрифтом выделены наименования дочерних обществ, пообъектные планы которых подготовлены на очень высоком уровне, а защиту можно оценить на отлично. Так же на слайде представлен перечень дочерних обществ, чья защита оценивается Управлением энергетики неудовлетворительно.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вопросов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поднимавшихся во время рассмотрения пообъектных планов я бы выделил такие основные моменты: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дочерние общества ПАО «Газпром», из тех для кого это необходимо, проводят согласование работ первого этапа (капитальный ремонт приводных турбин ЭСН в заводских условиях).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планах капитального ремонта присутствуют объекты, относящиеся к ремонту «Зданий и сооружений», выполнение работ по которым финансируется отдельно.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пообъектных планах</a:t>
            </a:r>
            <a:r>
              <a:rPr lang="ru-RU" sz="12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присутствуют объекты социального и спортивного назначения, являющиеся не профильными для дочерних обществ.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дополнение хочу сказать о поручении руководства ПАО «Газпром»: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году, часть работ выполняемых в рамках капитального ремонта, будет переведена в программу реконструкции, которую мы с Вами должны будем разработать.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AD88E-5D2C-43AC-9044-85DCC8A5EEB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520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AD88E-5D2C-43AC-9044-85DCC8A5EE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слайде я бы хотел остановиться на результатах проведения предварительных защит пообъектных планов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ДТО и Р в области энергохозяйства, проводившихся в Управлении энергетики в период с 16 по 26 апреля. Хочу отметить значительную работу и серьезную подготовку, проведенную большинством дочерних обществ. В таблице так же жирным шрифтом выделены наименования дочерних обществ, пообъектные планы которых подготовлены на очень высоком уровне, а защиту можно оценить на отлично. Так же на слайде представлен перечень дочерних обществ, чья защита оценивается Управлением энергетики неудовлетворительно.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вопросов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поднимавшихся во время рассмотрения пообъектных планов я бы выделил такие основные моменты: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дочерние общества ПАО «Газпром», из тех для кого это необходимо, проводят согласование работ первого этапа (капитальный ремонт приводных турбин ЭСН в заводских условиях).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планах капитального ремонта присутствуют объекты, относящиеся к ремонту «Зданий и сооружений», выполнение работ по которым финансируется отдельно.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пообъектных планах</a:t>
            </a:r>
            <a:r>
              <a:rPr lang="ru-RU" sz="12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присутствуют объекты социального и спортивного назначения, являющиеся не профильными для дочерних обществ.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дополнение хочу сказать о поручении руководства ПАО «Газпром»: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году, часть работ выполняемых в рамках капитального ремонта, будет переведена в программу реконструкции, которую мы с Вами должны будем разработать.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AD88E-5D2C-43AC-9044-85DCC8A5EEB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52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слайде я бы хотел остановиться на результатах проведения предварительных защит пообъектных планов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ДТО и Р в области энергохозяйства, проводившихся в Управлении энергетики в период с 16 по 26 апреля. Хочу отметить значительную работу и серьезную подготовку, проведенную большинством дочерних обществ. В таблице так же жирным шрифтом выделены наименования дочерних обществ, пообъектные планы которых подготовлены на очень высоком уровне, а защиту можно оценить на отлично. Так же на слайде представлен перечень дочерних обществ, чья защита оценивается Управлением энергетики неудовлетворительно.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вопросов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поднимавшихся во время рассмотрения пообъектных планов я бы выделил такие основные моменты: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дочерние общества ПАО «Газпром», из тех для кого это необходимо, проводят согласование работ первого этапа (капитальный ремонт приводных турбин ЭСН в заводских условиях).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планах капитального ремонта присутствуют объекты, относящиеся к ремонту «Зданий и сооружений», выполнение работ по которым финансируется отдельно.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пообъектных планах</a:t>
            </a:r>
            <a:r>
              <a:rPr lang="ru-RU" sz="12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присутствуют объекты социального и спортивного назначения, являющиеся не профильными для дочерних обществ.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дополнение хочу сказать о поручении руководства ПАО «Газпром»: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году, часть работ выполняемых в рамках капитального ремонта, будет переведена в программу реконструкции, которую мы с Вами должны будем разработать.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AD88E-5D2C-43AC-9044-85DCC8A5EEB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52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слайде я бы хотел остановиться на результатах проведения предварительных защит пообъектных планов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ДТО и Р в области энергохозяйства, проводившихся в Управлении энергетики в период с 16 по 26 апреля. Хочу отметить значительную работу и серьезную подготовку, проведенную большинством дочерних обществ. В таблице так же жирным шрифтом выделены наименования дочерних обществ, пообъектные планы которых подготовлены на очень высоком уровне, а защиту можно оценить на отлично. Так же на слайде представлен перечень дочерних обществ, чья защита оценивается Управлением энергетики неудовлетворительно.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вопросов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поднимавшихся во время рассмотрения пообъектных планов я бы выделил такие основные моменты: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дочерние общества ПАО «Газпром», из тех для кого это необходимо, проводят согласование работ первого этапа (капитальный ремонт приводных турбин ЭСН в заводских условиях).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планах капитального ремонта присутствуют объекты, относящиеся к ремонту «Зданий и сооружений», выполнение работ по которым финансируется отдельно.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пообъектных планах</a:t>
            </a:r>
            <a:r>
              <a:rPr lang="ru-RU" sz="12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присутствуют объекты социального и спортивного назначения, являющиеся не профильными для дочерних обществ.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дополнение хочу сказать о поручении руководства ПАО «Газпром»: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году, часть работ выполняемых в рамках капитального ремонта, будет переведена в программу реконструкции, которую мы с Вами должны будем разработать.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AD88E-5D2C-43AC-9044-85DCC8A5EEB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52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слайде я бы хотел остановиться на результатах проведения предварительных защит пообъектных планов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ДТО и Р в области энергохозяйства, проводившихся в Управлении энергетики в период с 16 по 26 апреля. Хочу отметить значительную работу и серьезную подготовку, проведенную большинством дочерних обществ. В таблице так же жирным шрифтом выделены наименования дочерних обществ, пообъектные планы которых подготовлены на очень высоком уровне, а защиту можно оценить на отлично. Так же на слайде представлен перечень дочерних обществ, чья защита оценивается Управлением энергетики неудовлетворительно.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вопросов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поднимавшихся во время рассмотрения пообъектных планов я бы выделил такие основные моменты: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дочерние общества ПАО «Газпром», из тех для кого это необходимо, проводят согласование работ первого этапа (капитальный ремонт приводных турбин ЭСН в заводских условиях).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планах капитального ремонта присутствуют объекты, относящиеся к ремонту «Зданий и сооружений», выполнение работ по которым финансируется отдельно.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пообъектных планах</a:t>
            </a:r>
            <a:r>
              <a:rPr lang="ru-RU" sz="12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присутствуют объекты социального и спортивного назначения, являющиеся не профильными для дочерних обществ.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дополнение хочу сказать о поручении руководства ПАО «Газпром»: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году, часть работ выполняемых в рамках капитального ремонта, будет переведена в программу реконструкции, которую мы с Вами должны будем разработать.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AD88E-5D2C-43AC-9044-85DCC8A5EEB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52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слайде я бы хотел остановиться на результатах проведения предварительных защит пообъектных планов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ДТО и Р в области энергохозяйства, проводившихся в Управлении энергетики в период с 16 по 26 апреля. Хочу отметить значительную работу и серьезную подготовку, проведенную большинством дочерних обществ. В таблице так же жирным шрифтом выделены наименования дочерних обществ, пообъектные планы которых подготовлены на очень высоком уровне, а защиту можно оценить на отлично. Так же на слайде представлен перечень дочерних обществ, чья защита оценивается Управлением энергетики неудовлетворительно.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вопросов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поднимавшихся во время рассмотрения пообъектных планов я бы выделил такие основные моменты: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дочерние общества ПАО «Газпром», из тех для кого это необходимо, проводят согласование работ первого этапа (капитальный ремонт приводных турбин ЭСН в заводских условиях).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планах капитального ремонта присутствуют объекты, относящиеся к ремонту «Зданий и сооружений», выполнение работ по которым финансируется отдельно.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пообъектных планах</a:t>
            </a:r>
            <a:r>
              <a:rPr lang="ru-RU" sz="12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присутствуют объекты социального и спортивного назначения, являющиеся не профильными для дочерних обществ.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дополнение хочу сказать о поручении руководства ПАО «Газпром»: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году, часть работ выполняемых в рамках капитального ремонта, будет переведена в программу реконструкции, которую мы с Вами должны будем разработать.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AD88E-5D2C-43AC-9044-85DCC8A5EEB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52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слайде я бы хотел остановиться на результатах проведения предварительных защит пообъектных планов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ДТО и Р в области энергохозяйства, проводившихся в Управлении энергетики в период с 16 по 26 апреля. Хочу отметить значительную работу и серьезную подготовку, проведенную большинством дочерних обществ. В таблице так же жирным шрифтом выделены наименования дочерних обществ, пообъектные планы которых подготовлены на очень высоком уровне, а защиту можно оценить на отлично. Так же на слайде представлен перечень дочерних обществ, чья защита оценивается Управлением энергетики неудовлетворительно.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вопросов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поднимавшихся во время рассмотрения пообъектных планов я бы выделил такие основные моменты: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дочерние общества ПАО «Газпром», из тех для кого это необходимо, проводят согласование работ первого этапа (капитальный ремонт приводных турбин ЭСН в заводских условиях).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планах капитального ремонта присутствуют объекты, относящиеся к ремонту «Зданий и сооружений», выполнение работ по которым финансируется отдельно.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пообъектных планах</a:t>
            </a:r>
            <a:r>
              <a:rPr lang="ru-RU" sz="12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присутствуют объекты социального и спортивного назначения, являющиеся не профильными для дочерних обществ.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дополнение хочу сказать о поручении руководства ПАО «Газпром»: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году, часть работ выполняемых в рамках капитального ремонта, будет переведена в программу реконструкции, которую мы с Вами должны будем разработать.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AD88E-5D2C-43AC-9044-85DCC8A5EEB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52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слайде я бы хотел остановиться на результатах проведения предварительных защит пообъектных планов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ДТО и Р в области энергохозяйства, проводившихся в Управлении энергетики в период с 16 по 26 апреля. Хочу отметить значительную работу и серьезную подготовку, проведенную большинством дочерних обществ. В таблице так же жирным шрифтом выделены наименования дочерних обществ, пообъектные планы которых подготовлены на очень высоком уровне, а защиту можно оценить на отлично. Так же на слайде представлен перечень дочерних обществ, чья защита оценивается Управлением энергетики неудовлетворительно.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вопросов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поднимавшихся во время рассмотрения пообъектных планов я бы выделил такие основные моменты: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дочерние общества ПАО «Газпром», из тех для кого это необходимо, проводят согласование работ первого этапа (капитальный ремонт приводных турбин ЭСН в заводских условиях).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планах капитального ремонта присутствуют объекты, относящиеся к ремонту «Зданий и сооружений», выполнение работ по которым финансируется отдельно.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пообъектных планах</a:t>
            </a:r>
            <a:r>
              <a:rPr lang="ru-RU" sz="12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присутствуют объекты социального и спортивного назначения, являющиеся не профильными для дочерних обществ.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дополнение хочу сказать о поручении руководства ПАО «Газпром»: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году, часть работ выполняемых в рамках капитального ремонта, будет переведена в программу реконструкции, которую мы с Вами должны будем разработать.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AD88E-5D2C-43AC-9044-85DCC8A5EEB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52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слайде я бы хотел остановиться на результатах проведения предварительных защит пообъектных планов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ДТО и Р в области энергохозяйства, проводившихся в Управлении энергетики в период с 16 по 26 апреля. Хочу отметить значительную работу и серьезную подготовку, проведенную большинством дочерних обществ. В таблице так же жирным шрифтом выделены наименования дочерних обществ, пообъектные планы которых подготовлены на очень высоком уровне, а защиту можно оценить на отлично. Так же на слайде представлен перечень дочерних обществ, чья защита оценивается Управлением энергетики неудовлетворительно.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вопросов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поднимавшихся во время рассмотрения пообъектных планов я бы выделил такие основные моменты: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дочерние общества ПАО «Газпром», из тех для кого это необходимо, проводят согласование работ первого этапа (капитальный ремонт приводных турбин ЭСН в заводских условиях).</a:t>
            </a:r>
          </a:p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планах капитального ремонта присутствуют объекты, относящиеся к ремонту «Зданий и сооружений», выполнение работ по которым финансируется отдельно.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пообъектных планах</a:t>
            </a:r>
            <a:r>
              <a:rPr lang="ru-RU" sz="12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</a:t>
            </a:r>
            <a:r>
              <a:rPr lang="ru-RU" sz="12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присутствуют объекты социального и спортивного назначения, являющиеся не профильными для дочерних обществ.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дополнение хочу сказать о поручении руководства ПАО «Газпром»: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году, часть работ выполняемых в рамках капитального ремонта, будет переведена в программу реконструкции, которую мы с Вами должны будем разработать.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AD88E-5D2C-43AC-9044-85DCC8A5EEB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52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497600"/>
            <a:ext cx="8420100" cy="34776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00" y="6356350"/>
            <a:ext cx="1965600" cy="433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5336" y="6315075"/>
            <a:ext cx="78406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Департамент по транспортировке, подземному хранению и использованию газа</a:t>
            </a:r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2500" y="6399550"/>
            <a:ext cx="184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fld id="{13E1B834-5E7E-47B2-AAC8-DB65574DD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95300" y="1267200"/>
            <a:ext cx="8915400" cy="4858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 sz="2400">
                <a:solidFill>
                  <a:srgbClr val="0070C0"/>
                </a:solidFill>
              </a:defRPr>
            </a:lvl2pPr>
            <a:lvl3pPr>
              <a:defRPr sz="2000">
                <a:solidFill>
                  <a:srgbClr val="0070C0"/>
                </a:solidFill>
              </a:defRPr>
            </a:lvl3pPr>
            <a:lvl4pPr>
              <a:defRPr sz="1800">
                <a:solidFill>
                  <a:srgbClr val="0070C0"/>
                </a:solidFill>
              </a:defRPr>
            </a:lvl4pPr>
            <a:lvl5pPr>
              <a:defRPr sz="1800">
                <a:solidFill>
                  <a:srgbClr val="0070C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1955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497600"/>
            <a:ext cx="8420100" cy="34776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00" y="6356350"/>
            <a:ext cx="1965600" cy="433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5336" y="6315075"/>
            <a:ext cx="78406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Департамент по транспортировке, подземному хранению и использованию газа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2566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6163733"/>
            <a:ext cx="9906000" cy="719668"/>
            <a:chOff x="0" y="3974"/>
            <a:chExt cx="5760" cy="340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2"/>
            <a:ext cx="2098146" cy="143933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2105025" y="2"/>
            <a:ext cx="7800975" cy="143933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2098146" y="2"/>
            <a:ext cx="0" cy="143933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Line 16"/>
          <p:cNvSpPr>
            <a:spLocks noChangeShapeType="1"/>
          </p:cNvSpPr>
          <p:nvPr userDrawn="1"/>
        </p:nvSpPr>
        <p:spPr bwMode="auto">
          <a:xfrm>
            <a:off x="0" y="6159499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439333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5" name="Рисунок 14" descr="GP W 300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90898" y="254000"/>
            <a:ext cx="1679826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22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57" y="186267"/>
            <a:ext cx="7326313" cy="1143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012" y="1600201"/>
            <a:ext cx="9441656" cy="47705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3100" b="0"/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090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34"/>
          <p:cNvSpPr>
            <a:spLocks noChangeArrowheads="1"/>
          </p:cNvSpPr>
          <p:nvPr/>
        </p:nvSpPr>
        <p:spPr bwMode="auto">
          <a:xfrm>
            <a:off x="-2" y="1090612"/>
            <a:ext cx="9906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500" b="0">
              <a:solidFill>
                <a:schemeClr val="bg1"/>
              </a:solidFill>
            </a:endParaRPr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2065336" y="11112"/>
            <a:ext cx="0" cy="10795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3323" name="Picture 37" descr="logo6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812" y="0"/>
            <a:ext cx="16303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97711" y="243755"/>
            <a:ext cx="7567612" cy="61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2065336" y="6315075"/>
            <a:ext cx="0" cy="5397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178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5336" y="6315075"/>
            <a:ext cx="78406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Департамент по транспортировке, подземному хранению и использованию газа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5" r:id="rId2"/>
    <p:sldLayoutId id="2147483731" r:id="rId3"/>
    <p:sldLayoutId id="2147483732" r:id="rId4"/>
    <p:sldLayoutId id="2147483733" r:id="rId5"/>
  </p:sldLayoutIdLst>
  <p:transition spd="slow">
    <p:strips dir="rd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 txBox="1">
            <a:spLocks/>
          </p:cNvSpPr>
          <p:nvPr/>
        </p:nvSpPr>
        <p:spPr>
          <a:xfrm>
            <a:off x="4081843" y="5516100"/>
            <a:ext cx="5699146" cy="49244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Шаповало Анатолий Антонович </a:t>
            </a:r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«Газпром», к.т.н. 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94706" y="1"/>
            <a:ext cx="7811295" cy="1398092"/>
          </a:xfrm>
          <a:prstGeom prst="rect">
            <a:avLst/>
          </a:prstGeom>
          <a:noFill/>
          <a:ln>
            <a:noFill/>
          </a:ln>
          <a:extLst/>
        </p:spPr>
        <p:txBody>
          <a:bodyPr lIns="107287" tIns="53643" rIns="107287" bIns="53643" anchor="ctr"/>
          <a:lstStyle/>
          <a:p>
            <a:pPr marL="402325" indent="-402325" algn="ctr">
              <a:lnSpc>
                <a:spcPct val="90000"/>
              </a:lnSpc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4708" y="6369358"/>
            <a:ext cx="7811294" cy="30223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Москва, 03 декабря </a:t>
            </a:r>
            <a:r>
              <a:rPr lang="ru-RU" sz="1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06 декабря </a:t>
            </a:r>
            <a:r>
              <a:rPr lang="ru-RU" sz="1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2018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8572" y="2600908"/>
            <a:ext cx="90458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энергоснабжения</a:t>
            </a:r>
          </a:p>
          <a:p>
            <a:pPr algn="ctr"/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 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газотранспортных предприятий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43253" y="224644"/>
            <a:ext cx="7900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ПХГ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эксплуатации компрессорных станций ПАО «Газпром»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2018 год, основные проблемные вопросы, положительный опыт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6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6536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3730771"/>
              </p:ext>
            </p:extLst>
          </p:nvPr>
        </p:nvGraphicFramePr>
        <p:xfrm>
          <a:off x="474635" y="1736812"/>
          <a:ext cx="909348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0993" y="1196752"/>
            <a:ext cx="955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Arial Narrow" panose="020B0606020202030204" pitchFamily="34" charset="0"/>
              </a:rPr>
              <a:t>Одной из важнейших задач, стоящей перед энергетиками ПАО «Газпром»,</a:t>
            </a:r>
          </a:p>
          <a:p>
            <a:pPr algn="ctr"/>
            <a:r>
              <a:rPr lang="ru-RU" sz="1400" i="1" dirty="0" smtClean="0">
                <a:latin typeface="Arial Narrow" panose="020B0606020202030204" pitchFamily="34" charset="0"/>
              </a:rPr>
              <a:t>является безопасная эксплуатация энергоустановок, отсутствие электротравматизма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6809" y="404664"/>
            <a:ext cx="7297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Постоянная работа по предотвращению несчастных случаев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</p:spTree>
    <p:extLst>
      <p:ext uri="{BB962C8B-B14F-4D97-AF65-F5344CB8AC3E}">
        <p14:creationId xmlns:p14="http://schemas.microsoft.com/office/powerpoint/2010/main" xmlns="" val="20055401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0532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0029989"/>
              </p:ext>
            </p:extLst>
          </p:nvPr>
        </p:nvGraphicFramePr>
        <p:xfrm>
          <a:off x="92460" y="1196752"/>
          <a:ext cx="9670744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244"/>
                <a:gridCol w="1008112"/>
                <a:gridCol w="972108"/>
                <a:gridCol w="511280"/>
                <a:gridCol w="928880"/>
                <a:gridCol w="1044116"/>
                <a:gridCol w="518504"/>
                <a:gridCol w="957660"/>
                <a:gridCol w="1008112"/>
                <a:gridCol w="525728"/>
              </a:tblGrid>
              <a:tr h="1766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Дочернее общество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Общее число нарушений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Нарушения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 безопасной эксплуатации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Общее число нарушений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Нарушения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 безопасной эксплуатации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Общее число нарушений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Нарушения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 безопасной эксплуатации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>
                    <a:solidFill>
                      <a:schemeClr val="accent1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Газпром добыча Надым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394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392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245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99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40,4</a:t>
                      </a:r>
                    </a:p>
                  </a:txBody>
                  <a:tcPr marL="9525" marR="9525" marT="9525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Газпром добыча Оренбург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169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158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225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43,1</a:t>
                      </a:r>
                    </a:p>
                  </a:txBody>
                  <a:tcPr marL="9525" marR="9525" marT="9525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Газпром добыча Уренгой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319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173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608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240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609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269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44,2</a:t>
                      </a:r>
                    </a:p>
                  </a:txBody>
                  <a:tcPr marL="9525" marR="9525" marT="9525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Газпром трансгаз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Волгоград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282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91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327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291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Газпром трансгаз Екатеринбург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367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361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149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401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219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54,6</a:t>
                      </a:r>
                    </a:p>
                  </a:txBody>
                  <a:tcPr marL="9525" marR="9525" marT="9525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Газпром трансгаз Москва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521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296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746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525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877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652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74,3</a:t>
                      </a:r>
                    </a:p>
                  </a:txBody>
                  <a:tcPr marL="9525" marR="9525" marT="9525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Газпром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трансгаз Ставрополь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253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233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66,5</a:t>
                      </a:r>
                    </a:p>
                  </a:txBody>
                  <a:tcPr marL="9525" marR="9525" marT="9525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Газпром трансгаз Чайковский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172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211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62,2</a:t>
                      </a:r>
                    </a:p>
                  </a:txBody>
                  <a:tcPr marL="9525" marR="9525" marT="9525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Газпром трансгаз Югорск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1529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615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1171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457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1187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437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36,8</a:t>
                      </a:r>
                    </a:p>
                  </a:txBody>
                  <a:tcPr marL="9525" marR="9525" marT="9525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Газпром энерго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1060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428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1244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511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831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373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608" marR="5760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36951" y="188640"/>
            <a:ext cx="7319632" cy="771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Нарушения по организации безопасной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эксплуатации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энергетического оборудования ПАО «Газпром»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0645224"/>
              </p:ext>
            </p:extLst>
          </p:nvPr>
        </p:nvGraphicFramePr>
        <p:xfrm>
          <a:off x="16632" y="4212057"/>
          <a:ext cx="8352928" cy="237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</p:spTree>
    <p:extLst>
      <p:ext uri="{BB962C8B-B14F-4D97-AF65-F5344CB8AC3E}">
        <p14:creationId xmlns:p14="http://schemas.microsoft.com/office/powerpoint/2010/main" xmlns="" val="7143954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3237" y="2108448"/>
            <a:ext cx="2649961" cy="39003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532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1028" y="165613"/>
            <a:ext cx="5361597" cy="771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Векторы развития безопасной эксплуатации</a:t>
            </a:r>
          </a:p>
          <a:p>
            <a:pPr algn="ctr">
              <a:lnSpc>
                <a:spcPct val="11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энергетических объектов ПАО «Газпром»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04" y="1325094"/>
            <a:ext cx="51085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750" dirty="0" smtClean="0">
                <a:latin typeface="Arial Narrow" panose="020B0606020202030204" pitchFamily="34" charset="0"/>
              </a:rPr>
              <a:t> Изменение концепции оценки взаимной деятельности энергетической инспекции</a:t>
            </a:r>
            <a:br>
              <a:rPr lang="ru-RU" sz="1750" dirty="0" smtClean="0">
                <a:latin typeface="Arial Narrow" panose="020B0606020202030204" pitchFamily="34" charset="0"/>
              </a:rPr>
            </a:br>
            <a:r>
              <a:rPr lang="ru-RU" sz="1750" dirty="0" smtClean="0">
                <a:latin typeface="Arial Narrow" panose="020B0606020202030204" pitchFamily="34" charset="0"/>
              </a:rPr>
              <a:t>ПАО «Газпром» и службы ЭВС дочернего общества 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75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Безусловное исполнение</a:t>
            </a:r>
            <a:r>
              <a:rPr lang="ru-RU" sz="1750" dirty="0" smtClean="0">
                <a:latin typeface="Arial Narrow" panose="020B0606020202030204" pitchFamily="34" charset="0"/>
              </a:rPr>
              <a:t> Правил по охране труда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750" dirty="0" smtClean="0">
                <a:latin typeface="Arial Narrow" panose="020B0606020202030204" pitchFamily="34" charset="0"/>
              </a:rPr>
              <a:t> Грамотное применение </a:t>
            </a:r>
            <a:r>
              <a:rPr lang="ru-RU" sz="1750" i="1" u="sng" dirty="0" smtClean="0">
                <a:latin typeface="Arial Narrow" panose="020B0606020202030204" pitchFamily="34" charset="0"/>
              </a:rPr>
              <a:t>качественных</a:t>
            </a:r>
            <a:r>
              <a:rPr lang="ru-RU" sz="1750" dirty="0" smtClean="0">
                <a:latin typeface="Arial Narrow" panose="020B0606020202030204" pitchFamily="34" charset="0"/>
              </a:rPr>
              <a:t> средств индивидуальной защиты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870" y="3369348"/>
            <a:ext cx="1816990" cy="293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257" y="1150416"/>
            <a:ext cx="1451137" cy="2057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764" y="3363845"/>
            <a:ext cx="3823827" cy="2930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53261" y="5085184"/>
            <a:ext cx="2569912" cy="64807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1021" y="5841268"/>
            <a:ext cx="1792893" cy="39604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180692" y="4761148"/>
            <a:ext cx="324036" cy="180020"/>
          </a:xfrm>
          <a:prstGeom prst="rightArrow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772353" y="2514677"/>
            <a:ext cx="324036" cy="180020"/>
          </a:xfrm>
          <a:prstGeom prst="rightArrow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92960" y="3369348"/>
            <a:ext cx="1845631" cy="23967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92959" y="3369348"/>
            <a:ext cx="1817243" cy="31168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</p:spTree>
    <p:extLst>
      <p:ext uri="{BB962C8B-B14F-4D97-AF65-F5344CB8AC3E}">
        <p14:creationId xmlns:p14="http://schemas.microsoft.com/office/powerpoint/2010/main" xmlns="" val="3891439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0532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2235" y="359186"/>
            <a:ext cx="1143776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Выводы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92960" y="3369348"/>
            <a:ext cx="1845631" cy="23967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3126" y="1268760"/>
            <a:ext cx="95410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Энергетика </a:t>
            </a:r>
            <a:r>
              <a:rPr lang="ru-RU" sz="1800" i="1" dirty="0">
                <a:solidFill>
                  <a:schemeClr val="tx2"/>
                </a:solidFill>
                <a:latin typeface="Times New Roman"/>
                <a:cs typeface="Times New Roman"/>
              </a:rPr>
              <a:t>ПАО «Газпром» в целом выполняет возложенные на нее задачи по эффективному и качественному энергообеспечению производственных объектов</a:t>
            </a:r>
            <a:r>
              <a:rPr lang="ru-RU" sz="1800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.</a:t>
            </a:r>
          </a:p>
          <a:p>
            <a:pPr lvl="0" algn="just">
              <a:spcBef>
                <a:spcPts val="0"/>
              </a:spcBef>
            </a:pPr>
            <a:endParaRPr lang="ru-RU" sz="1800" b="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Вместе </a:t>
            </a:r>
            <a:r>
              <a:rPr lang="ru-RU" sz="1800" i="1" dirty="0">
                <a:solidFill>
                  <a:schemeClr val="tx2"/>
                </a:solidFill>
                <a:latin typeface="Times New Roman"/>
                <a:cs typeface="Times New Roman"/>
              </a:rPr>
              <a:t>с тем, при постоянном росте потребления энергетических ресурсов, необходимых для эффективного функционирования производственных объектов, существует ряд проблем развития энергетики Общества, связанных, в первую очередь, с существенным износом основного энергетического оборудования, дефицитом средств на проведение технического обслуживания и ремонта, отсутствием оптимальных комплексных технических </a:t>
            </a:r>
            <a:r>
              <a:rPr lang="ru-RU" sz="1800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решений.</a:t>
            </a:r>
          </a:p>
          <a:p>
            <a:pPr lvl="0" algn="just">
              <a:spcBef>
                <a:spcPts val="0"/>
              </a:spcBef>
            </a:pPr>
            <a:endParaRPr lang="ru-RU" sz="1800" b="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С </a:t>
            </a:r>
            <a:r>
              <a:rPr lang="ru-RU" sz="1800" i="1" dirty="0">
                <a:solidFill>
                  <a:schemeClr val="tx2"/>
                </a:solidFill>
                <a:latin typeface="Times New Roman"/>
                <a:cs typeface="Times New Roman"/>
              </a:rPr>
              <a:t>целью исключения сдерживающих факторов для перехода на использование энергоэффективного инновационного оборудования и формирование перспективных систем энергоснабжения на основе комплексных технических решений, необходимо решение задач, связанных с  переходом на цифровую энергетику, внедрением интеллектуальных систем энергоснабжения на базе инновационного энергетического оборудования, повышением надежности и качества энергоснабжения.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664948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6536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40932" y="3320988"/>
            <a:ext cx="612068" cy="50405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0852" y="404664"/>
            <a:ext cx="4490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Предложения в Протокол совещания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476" y="1147388"/>
            <a:ext cx="94330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Дочерним Обществам ПАО «Газпром»: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Обеспечить качественную подготовку и рассмотрение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проектных документов 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в дочерних обществах на этапе подготовки и направления на экспертизу в ПАО «Газпром».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Обеспечить своевременное проведение различных мероприятий вошедших в планы и графики различных испытаний, разработки образцов новой техники и в том числе, дальнейшие мероприятия по завершению комплекса испытаний.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Обеспечить распределение обязанностей в части соблюдения стандартов энергоменеджмента в соответствии с функционалом.</a:t>
            </a:r>
          </a:p>
          <a:p>
            <a:pPr algn="just">
              <a:spcBef>
                <a:spcPts val="0"/>
              </a:spcBef>
            </a:pPr>
            <a:endParaRPr lang="ru-RU" sz="1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Управлению (А.А. Шаповало):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Продолжить работу с российскими производителями по расширению номенклатуры изделий, в том числе и в рамках локализации производства в РФ.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Продолжить формирование методических подходов в части повышения качества организации эксплуатации объектов, контроля технического состояния и организации эксплуатации, подготовки персонала и контроля качества знаний персонала ПАО «Газпром».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Продолжить работу совместно с профильными подразделения администрации и дочерними обществами по выявлению и внедрению наилучших практик, а также интеграции в Единое информационное пространство ПАО «Газпром».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</p:spTree>
    <p:extLst>
      <p:ext uri="{BB962C8B-B14F-4D97-AF65-F5344CB8AC3E}">
        <p14:creationId xmlns:p14="http://schemas.microsoft.com/office/powerpoint/2010/main" xmlns="" val="18598732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0993" y="1267200"/>
            <a:ext cx="9530539" cy="4858963"/>
          </a:xfrm>
        </p:spPr>
        <p:txBody>
          <a:bodyPr/>
          <a:lstStyle/>
          <a:p>
            <a:pPr marL="0" indent="0">
              <a:buNone/>
            </a:pPr>
            <a:endParaRPr lang="ru-RU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4568" y="2744924"/>
            <a:ext cx="8257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Ваше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5145497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4548" y="6381328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4706" y="1"/>
            <a:ext cx="7811295" cy="1052735"/>
          </a:xfrm>
          <a:prstGeom prst="rect">
            <a:avLst/>
          </a:prstGeom>
          <a:noFill/>
          <a:ln>
            <a:noFill/>
          </a:ln>
          <a:extLst/>
        </p:spPr>
        <p:txBody>
          <a:bodyPr lIns="107287" tIns="53643" rIns="107287" bIns="53643" anchor="ctr"/>
          <a:lstStyle/>
          <a:p>
            <a:pPr marL="402325" indent="-402325" algn="ctr"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при организации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энергоснабжения</a:t>
            </a:r>
          </a:p>
          <a:p>
            <a:pPr marL="402325" indent="-402325"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технологического оборудования КС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608" y="1506267"/>
            <a:ext cx="59696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надежного энергоснабжения основного технологического оборудования КС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Сокращение затрат на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энергоснабжение при    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сохранении требуемого уровня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надежности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Постоянная работа по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предотвращению     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возможных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нарушений энергоснабжения</a:t>
            </a: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Постоянная работа по предотвращению      несчастных случаев 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1556792"/>
            <a:ext cx="2970935" cy="198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6"/>
          <p:cNvPicPr>
            <a:picLocks noChangeAspect="1"/>
          </p:cNvPicPr>
          <p:nvPr/>
        </p:nvPicPr>
        <p:blipFill rotWithShape="1">
          <a:blip r:embed="rId3" cstate="print"/>
          <a:srcRect r="8036"/>
          <a:stretch/>
        </p:blipFill>
        <p:spPr bwMode="auto">
          <a:xfrm>
            <a:off x="6357156" y="3753036"/>
            <a:ext cx="297295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09956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4548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52800" y="224644"/>
            <a:ext cx="5550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надежного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энергоснабжения</a:t>
            </a:r>
          </a:p>
          <a:p>
            <a:pPr lvl="0"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технологического оборудования КС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476" y="1206478"/>
            <a:ext cx="9505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этапе проектирования, реализации и внедрения:</a:t>
            </a:r>
            <a:endParaRPr lang="ru-RU" sz="18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Применение унифицированных проектных </a:t>
            </a:r>
            <a:r>
              <a:rPr lang="ru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решений.</a:t>
            </a:r>
            <a:endParaRPr lang="ru-RU" sz="18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Применение передовых схемно-технических </a:t>
            </a:r>
            <a:r>
              <a:rPr lang="ru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решений.</a:t>
            </a:r>
            <a:endParaRPr lang="ru-RU" sz="18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ведомственной </a:t>
            </a:r>
            <a:r>
              <a:rPr lang="ru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экспертизы.</a:t>
            </a:r>
            <a:endParaRPr lang="ru-RU" sz="18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сделано: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Ведется </a:t>
            </a:r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альбомов унифицированных проектных решений в части </a:t>
            </a:r>
            <a:r>
              <a:rPr lang="ru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энергохозяйства.</a:t>
            </a:r>
            <a:endParaRPr lang="ru-RU" sz="18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Разрабатываются как современные схемные решения, например в виде формирования единого «энергокомплекса», так и современные технические </a:t>
            </a:r>
            <a:r>
              <a:rPr lang="ru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устройства. </a:t>
            </a:r>
            <a:endParaRPr lang="ru-RU" sz="1800" b="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В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чем </a:t>
            </a: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сложность: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Низкое качество проработки документов дочерними обществами ПАО «Газпром» 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на этапе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разработки.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Длительные сроки разработки и внедрения современных решений.</a:t>
            </a:r>
            <a:endParaRPr lang="ru-RU" sz="1800" b="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  <p:pic>
        <p:nvPicPr>
          <p:cNvPr id="14" name="Picture 2" descr="D:\Загрузка почты\WP_000521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4982" y="1206478"/>
            <a:ext cx="2988731" cy="188613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70839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4548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692" y="296652"/>
            <a:ext cx="7360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Энергообеспечение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строящихся и эксплуатируемых объектов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6534" y="3434266"/>
            <a:ext cx="955499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эксплуатации систем энергоснабжения производственных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газопоршневых двигателей отечественного производства;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параллельная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внешними электрическими сетями;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интеллектуальных систем энергоснабжения, цифровой энергетики;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проблемы завышенных электрических нагрузок потребителей производственных объектов,  пересмотр существующей методологии расчета электрических нагрузок.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Применение энергетических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комплексов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объединение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энергетического оборудования и энергоустановок, предназначенных для электро- и теплоснабжения производственных объектов добычи, транспортировки, в единый энергетический комплекс технологического объекта с единым центром управления энергохозяйством;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унификация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технических и проектных решений и формирование комплексных технических решений по эффективному энергообеспечению производственных объектов на любой стадии их строительства и эксплуатации;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сроков строительства и ввода объектов энергоснабжения.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148" y="1366166"/>
            <a:ext cx="2809039" cy="19508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03188" y="1052736"/>
            <a:ext cx="68030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Энергообеспечение строящихся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опережающего научно-технического сопровождения при проектировании из условий более глубокой проработки вопросов энергоэффективности, качественного импортозамещения и др.;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серийного выпуска отечественного оборудования для энергоснабжения объектов морского базирования с учетом требований Российского Морского Регистра Судоходства;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технико-экономическое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обоснование выбора вида источников энергообеспечения (централизованного, автономного или комбинированного);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энергонезависимых высоконадежных и энергоэффективных систем энергообеспечения объектов.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1430729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4548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480" y="1124744"/>
            <a:ext cx="93970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а этапе эксплуатации: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Повышение эффективности энергоснабжения ГПА.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Внедрение систем повышающих автономность и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«энергонезависимость» ГПА.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Внедрение 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стандарта энергоменеджмента </a:t>
            </a:r>
            <a:r>
              <a:rPr lang="en-US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ISO 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50001.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Что сделано: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Проработаны схемно-технические решения и требования к обеспечению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надежного 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и эффективного энергоснабжения критических для работы КС и линейной части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электроприемников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На уровне ПАО «Газпром» активно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ведется 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работа по внедрению стандарта энергоменеджмента.</a:t>
            </a:r>
          </a:p>
          <a:p>
            <a:pPr algn="just">
              <a:spcBef>
                <a:spcPts val="0"/>
              </a:spcBef>
            </a:pPr>
            <a:endParaRPr lang="ru-RU" sz="1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В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чем </a:t>
            </a: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сложность: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Скудность номенклатуры изделий российского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производства.</a:t>
            </a:r>
            <a:endParaRPr lang="ru-RU" sz="1800" b="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Совмещение функций 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и энергоменеджера и главного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энергетика одним должностным лицом. </a:t>
            </a:r>
            <a:endParaRPr lang="ru-RU" sz="1800" b="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2800" y="224644"/>
            <a:ext cx="5681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Сокращение затрат на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энергоснабжение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сохранении требуемого уровня надежности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</p:spTree>
    <p:extLst>
      <p:ext uri="{BB962C8B-B14F-4D97-AF65-F5344CB8AC3E}">
        <p14:creationId xmlns:p14="http://schemas.microsoft.com/office/powerpoint/2010/main" xmlns="" val="39777252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4548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9659" y="224644"/>
            <a:ext cx="494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Постоянная работа по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предотвращению</a:t>
            </a:r>
          </a:p>
          <a:p>
            <a:pPr lvl="0"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возможных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нарушений энергоснабжения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417" y="1392088"/>
            <a:ext cx="3746443" cy="211031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5908230"/>
              </p:ext>
            </p:extLst>
          </p:nvPr>
        </p:nvGraphicFramePr>
        <p:xfrm>
          <a:off x="753509" y="4797152"/>
          <a:ext cx="4457671" cy="144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873"/>
                <a:gridCol w="914399"/>
                <a:gridCol w="914399"/>
              </a:tblGrid>
              <a:tr h="184578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Причина нарушения</a:t>
                      </a:r>
                      <a:endParaRPr lang="ru-RU" sz="1100" b="1" i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2016/2017 гг.</a:t>
                      </a:r>
                      <a:endParaRPr lang="ru-RU" sz="1100" b="1" i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2017/2018 гг.</a:t>
                      </a:r>
                      <a:endParaRPr lang="ru-RU" sz="1100" b="1" i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29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Нарушений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всего за период ОЗП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случаев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4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из них: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Аварий, случаев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461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Инцидентов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I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группы, случаев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461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Инцидентов  </a:t>
                      </a:r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II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группы, случаев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461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Классификация в соответствии с СТО Газпром</a:t>
                      </a:r>
                      <a:r>
                        <a:rPr lang="ru-RU" sz="9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2-2.3-1011-2015 «Расследование и учет</a:t>
                      </a:r>
                    </a:p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900" b="0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нарушений в работе энергетических объектов. Основные положения»</a:t>
                      </a:r>
                      <a:endParaRPr lang="ru-RU" sz="9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417" y="3825044"/>
            <a:ext cx="3765498" cy="2163158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2594397"/>
              </p:ext>
            </p:extLst>
          </p:nvPr>
        </p:nvGraphicFramePr>
        <p:xfrm>
          <a:off x="133454" y="1309986"/>
          <a:ext cx="5315782" cy="335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94350" y="1086779"/>
            <a:ext cx="4855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 Narrow" panose="020B0606020202030204" pitchFamily="34" charset="0"/>
              </a:rPr>
              <a:t>Нарушения в работе объектов энергохозяйства за год</a:t>
            </a:r>
            <a:endParaRPr lang="ru-RU" sz="1400" b="1" i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0852" y="4423308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 Narrow" panose="020B0606020202030204" pitchFamily="34" charset="0"/>
              </a:rPr>
              <a:t>Нарушения в работе объектов энергохозяйства </a:t>
            </a:r>
            <a:r>
              <a:rPr lang="ru-RU" sz="1400" b="1" i="1" u="sng" dirty="0" smtClean="0">
                <a:latin typeface="Arial Narrow" panose="020B0606020202030204" pitchFamily="34" charset="0"/>
              </a:rPr>
              <a:t>за ОЗП</a:t>
            </a:r>
            <a:endParaRPr lang="ru-RU" sz="1400" b="1" i="1" u="sng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0838" y="1314300"/>
            <a:ext cx="2108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Общее количество нарушений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52700" y="1626717"/>
            <a:ext cx="32043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Выход из строя электрооборудования, случаи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369108" y="1928227"/>
            <a:ext cx="287192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85341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4548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9659" y="224644"/>
            <a:ext cx="494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Постоянная работа по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предотвращению</a:t>
            </a:r>
          </a:p>
          <a:p>
            <a:pPr lvl="0"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возможных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нарушений энергоснабжения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476" y="1124744"/>
            <a:ext cx="94690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На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всем </a:t>
            </a: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этапе жизненного цикла: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Внедрение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«проактивных» 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методов как в части управления активами, так и в части работы с персоналом.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Изучение и распространение наилучших практик дочерних обществ во всех предприятия Группы Газпром.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Интеграция энергохозяйства в Единое информационное пространство ПАО «Газпром».</a:t>
            </a:r>
          </a:p>
          <a:p>
            <a:pPr algn="just">
              <a:spcBef>
                <a:spcPts val="0"/>
              </a:spcBef>
            </a:pPr>
            <a:endParaRPr lang="ru-RU" sz="1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Что сделано: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Совместно с профильными дочерними обществами и филиалами ПАО «Газпром» проводится разработка системы опросных листов в энергохозяйстве, разрабатываются программы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углубленной 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подготовки персонала, при расследованиях отказов и происшествий выявляются корневые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причины.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Изучаются 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наилучшие практики, такие как </a:t>
            </a:r>
            <a:r>
              <a:rPr lang="mr-IN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–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 «Система управления </a:t>
            </a: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надежностью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», «Обеспечение функционирования электронной нарядно-допускной системы» и др.</a:t>
            </a:r>
          </a:p>
          <a:p>
            <a:pPr algn="just">
              <a:spcBef>
                <a:spcPts val="0"/>
              </a:spcBef>
            </a:pPr>
            <a:endParaRPr lang="ru-RU" sz="1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В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чем сложность: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Большая </a:t>
            </a:r>
            <a:r>
              <a:rPr lang="ru-RU" sz="1800" b="0" dirty="0">
                <a:solidFill>
                  <a:schemeClr val="tx2"/>
                </a:solidFill>
                <a:latin typeface="Times New Roman"/>
                <a:cs typeface="Times New Roman"/>
              </a:rPr>
              <a:t>разнородность оборудования и необходимость стыковки различного программного обеспечения.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</p:spTree>
    <p:extLst>
      <p:ext uri="{BB962C8B-B14F-4D97-AF65-F5344CB8AC3E}">
        <p14:creationId xmlns:p14="http://schemas.microsoft.com/office/powerpoint/2010/main" xmlns="" val="4654961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23802" y="188640"/>
            <a:ext cx="7501414" cy="670127"/>
          </a:xfr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Повышение надежности</a:t>
            </a:r>
            <a:br>
              <a: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электроснабжения объектов ПАО «Газпром»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49" y="1340768"/>
            <a:ext cx="7517517" cy="250386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208613" indent="-208613" algn="just">
              <a:spcBef>
                <a:spcPts val="704"/>
              </a:spcBef>
              <a:buFont typeface="+mj-lt"/>
              <a:buAutoNum type="arabicPeriod"/>
            </a:pP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 1-й</a:t>
            </a:r>
            <a:r>
              <a:rPr lang="en-US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формирования энергосистемы напряжением 110 кВ по </a:t>
            </a: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 </a:t>
            </a: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«Обустройство сеноман-аптских залежей Бованенского НГКМ</a:t>
            </a: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08613" indent="-208613" algn="just">
              <a:spcBef>
                <a:spcPts val="704"/>
              </a:spcBef>
              <a:buFont typeface="+mj-lt"/>
              <a:buAutoNum type="arabicPeriod"/>
            </a:pP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объекте ООО «Газпром энерго» - ЗРУ-10 кВ КС-5 «</a:t>
            </a: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Южно-Балыкская» ООО </a:t>
            </a: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трансгаз Сургут» внедрен комплекс быстродействующего автоматического ввода резерва (</a:t>
            </a: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БАВР).</a:t>
            </a:r>
            <a:endParaRPr lang="ru-RU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8613" indent="-208613" algn="just">
              <a:spcBef>
                <a:spcPts val="704"/>
              </a:spcBef>
              <a:buFont typeface="+mj-lt"/>
              <a:buAutoNum type="arabicPeriod"/>
            </a:pP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испытания 17 типов энергетического оборудования, которые внедрены на производственных объектах ПАО «Газпром</a:t>
            </a: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KRAIVALG\Desktop\Жеуров\ВЛ110 ЭСН1- ЭС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943" y="4239903"/>
            <a:ext cx="2750022" cy="186883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Y:\БАВР\После ПНР БАВР\ФОТО БАВР\20170702_110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928" y="1507817"/>
            <a:ext cx="2195281" cy="46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Мои документы\ФОТО\847A1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9" y="4239904"/>
            <a:ext cx="2690884" cy="18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Доступ\Сега\турбик\Турбик 5 кВт фото\Изображение 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9417" y="4239903"/>
            <a:ext cx="1945444" cy="18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548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4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23802" y="188640"/>
            <a:ext cx="7501414" cy="670127"/>
          </a:xfr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Повышение </a:t>
            </a:r>
            <a:r>
              <a:rPr lang="ru-RU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качества подготовки</a:t>
            </a:r>
            <a:r>
              <a: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электротехнического и теплоэнергетического персонала</a:t>
            </a:r>
            <a:endPara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4706" y="6351687"/>
            <a:ext cx="7718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 газотранспортных обществ и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ПХГ по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эксплуатации компрессорных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станций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год, основные проблемные вопросы, положительный опыт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14199" y="1342384"/>
            <a:ext cx="8640961" cy="655594"/>
          </a:xfrm>
          <a:prstGeom prst="downArrow">
            <a:avLst>
              <a:gd name="adj1" fmla="val 94753"/>
              <a:gd name="adj2" fmla="val 27478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05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предэкзаменационная </a:t>
            </a:r>
            <a:r>
              <a:rPr lang="ru-RU" sz="1600" b="1" dirty="0">
                <a:solidFill>
                  <a:srgbClr val="005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проверка знаний </a:t>
            </a:r>
            <a:r>
              <a:rPr lang="ru-RU" sz="1600" b="1" i="1" dirty="0" smtClean="0">
                <a:solidFill>
                  <a:srgbClr val="005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600" b="1" dirty="0" smtClean="0">
                <a:solidFill>
                  <a:srgbClr val="005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5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специалистов </a:t>
            </a:r>
            <a:r>
              <a:rPr lang="ru-RU" sz="1600" b="1" i="1" dirty="0" smtClean="0">
                <a:solidFill>
                  <a:srgbClr val="005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38-ти</a:t>
            </a:r>
            <a:r>
              <a:rPr lang="ru-RU" sz="1600" b="1" dirty="0" smtClean="0">
                <a:solidFill>
                  <a:srgbClr val="005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по </a:t>
            </a:r>
            <a:r>
              <a:rPr lang="ru-RU" sz="1600" b="1" dirty="0">
                <a:solidFill>
                  <a:srgbClr val="005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направлениям деятельности</a:t>
            </a:r>
            <a:r>
              <a:rPr lang="ru-RU" sz="1600" b="1" dirty="0" smtClean="0">
                <a:solidFill>
                  <a:srgbClr val="005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5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7689776"/>
              </p:ext>
            </p:extLst>
          </p:nvPr>
        </p:nvGraphicFramePr>
        <p:xfrm>
          <a:off x="470183" y="2276872"/>
          <a:ext cx="8928992" cy="33897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7445205"/>
                <a:gridCol w="1483787"/>
              </a:tblGrid>
              <a:tr h="276051">
                <a:tc>
                  <a:txBody>
                    <a:bodyPr/>
                    <a:lstStyle/>
                    <a:p>
                      <a:pPr marL="44958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Специалисты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68580" marR="68580" marT="0" marB="0" anchor="ctr"/>
                </a:tc>
              </a:tr>
              <a:tr h="468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Ответственные за электрохозяйство (их заместители) 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Ответственные за исправное состояние и безопасную эксплуатацию тепловых энергоустановок (их заместители)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Специалисты по охране труда, в обязанности которых входит контроль за эксплуатацией электроустановок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Специалисты по охране труда, в обязанности которых входит контроль за эксплуатацией тепловых энергоустановок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Члены комиссий по проверке знаний норм и правил работы в электроустановках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Члены комиссий по проверке знаний норм и правил работы в тепловых энергоустановках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84548" y="6381328"/>
            <a:ext cx="4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2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E2B8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0E2B8D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28700</TotalTime>
  <Words>1665</Words>
  <Application>Microsoft Office PowerPoint</Application>
  <PresentationFormat>Лист A4 (210x297 мм)</PresentationFormat>
  <Paragraphs>380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10_Специальное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Повышение надежности электроснабжения объектов ПАО «Газпром»</vt:lpstr>
      <vt:lpstr>Повышение качества подготовки электротехнического и теплоэнергетического персонала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ООО "Информгаз"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Столыпин Алексей Владимирович</dc:creator>
  <cp:lastModifiedBy>пк</cp:lastModifiedBy>
  <cp:revision>2259</cp:revision>
  <cp:lastPrinted>2018-12-03T12:52:45Z</cp:lastPrinted>
  <dcterms:created xsi:type="dcterms:W3CDTF">2001-11-26T11:19:46Z</dcterms:created>
  <dcterms:modified xsi:type="dcterms:W3CDTF">2018-12-03T20:08:36Z</dcterms:modified>
</cp:coreProperties>
</file>