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74" r:id="rId5"/>
    <p:sldId id="272" r:id="rId6"/>
    <p:sldId id="258" r:id="rId7"/>
    <p:sldId id="259" r:id="rId8"/>
    <p:sldId id="267" r:id="rId9"/>
    <p:sldId id="260" r:id="rId10"/>
    <p:sldId id="261" r:id="rId11"/>
    <p:sldId id="268" r:id="rId12"/>
    <p:sldId id="264" r:id="rId13"/>
    <p:sldId id="265" r:id="rId14"/>
    <p:sldId id="270" r:id="rId15"/>
    <p:sldId id="266" r:id="rId16"/>
    <p:sldId id="262" r:id="rId17"/>
    <p:sldId id="271" r:id="rId18"/>
    <p:sldId id="273" r:id="rId19"/>
  </p:sldIdLst>
  <p:sldSz cx="9144000" cy="5143500" type="screen16x9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2" autoAdjust="0"/>
    <p:restoredTop sz="94687" autoAdjust="0"/>
  </p:normalViewPr>
  <p:slideViewPr>
    <p:cSldViewPr>
      <p:cViewPr varScale="1">
        <p:scale>
          <a:sx n="151" d="100"/>
          <a:sy n="151" d="100"/>
        </p:scale>
        <p:origin x="-288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" y="0"/>
            <a:ext cx="9144000" cy="5143500"/>
          </a:xfrm>
        </p:spPr>
      </p:pic>
      <p:sp>
        <p:nvSpPr>
          <p:cNvPr id="8" name="TextBox 7"/>
          <p:cNvSpPr txBox="1"/>
          <p:nvPr/>
        </p:nvSpPr>
        <p:spPr>
          <a:xfrm>
            <a:off x="107505" y="1851673"/>
            <a:ext cx="88659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ООО "</a:t>
            </a:r>
            <a:r>
              <a:rPr lang="ru-R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Газстройинновация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b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Специализированное предприятие по ремонту и изоляции труб </a:t>
            </a:r>
            <a:b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(поселок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Лямино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Пермский край) </a:t>
            </a:r>
          </a:p>
        </p:txBody>
      </p:sp>
    </p:spTree>
    <p:extLst>
      <p:ext uri="{BB962C8B-B14F-4D97-AF65-F5344CB8AC3E}">
        <p14:creationId xmlns:p14="http://schemas.microsoft.com/office/powerpoint/2010/main" val="306069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6" name="Прямоугольник 5"/>
          <p:cNvSpPr/>
          <p:nvPr/>
        </p:nvSpPr>
        <p:spPr>
          <a:xfrm>
            <a:off x="107504" y="104316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 нанесения защитного полиуретанового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покрытия «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РПУ-1021» автоматической установкой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88424" y="1"/>
            <a:ext cx="576064" cy="36592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C:\Users\kgs-111\Desktop\Фото и видео по цеху в Лямино\Для презентации\IMG_20170117_1334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31590"/>
            <a:ext cx="5998368" cy="363362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76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6" name="Прямоугольник 5"/>
          <p:cNvSpPr/>
          <p:nvPr/>
        </p:nvSpPr>
        <p:spPr>
          <a:xfrm>
            <a:off x="107504" y="104316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Готовое изделие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388424" y="1"/>
            <a:ext cx="576064" cy="36592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</a:t>
            </a: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38520"/>
            <a:ext cx="5904656" cy="4316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87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6" name="Прямоугольник 5"/>
          <p:cNvSpPr/>
          <p:nvPr/>
        </p:nvSpPr>
        <p:spPr>
          <a:xfrm>
            <a:off x="107504" y="104316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контроля качества полиуретанового </a:t>
            </a:r>
            <a:endParaRPr lang="ru-RU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покрытия (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соответствие ТУ и СТО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ПАО «Газпром»):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57200" y="1499939"/>
            <a:ext cx="8229600" cy="5248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осмотр внешнего вида покрытия;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осмотр длин концевых участков;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проверка толщины покрытия;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проверка диэлектрической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сплощности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проверка адгезии.</a:t>
            </a:r>
          </a:p>
          <a:p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460432" y="1"/>
            <a:ext cx="576064" cy="36592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</a:t>
            </a: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081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6" name="Прямоугольник 5"/>
          <p:cNvSpPr/>
          <p:nvPr/>
        </p:nvSpPr>
        <p:spPr>
          <a:xfrm>
            <a:off x="107504" y="-20538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Требования к покрытию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РПУ-1021»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460432" y="1"/>
            <a:ext cx="576064" cy="36592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5744037"/>
              </p:ext>
            </p:extLst>
          </p:nvPr>
        </p:nvGraphicFramePr>
        <p:xfrm>
          <a:off x="395537" y="483518"/>
          <a:ext cx="8280919" cy="4290021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368691"/>
                <a:gridCol w="2138375"/>
                <a:gridCol w="3181566"/>
                <a:gridCol w="2592287"/>
              </a:tblGrid>
              <a:tr h="56022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№ п/п</a:t>
                      </a:r>
                      <a:endParaRPr lang="ru-RU" sz="14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53" marR="4895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Наименование параметра</a:t>
                      </a:r>
                    </a:p>
                  </a:txBody>
                  <a:tcPr marL="48953" marR="4895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Норма</a:t>
                      </a:r>
                      <a:endParaRPr lang="ru-RU" sz="14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53" marR="4895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Нормативная документация</a:t>
                      </a:r>
                    </a:p>
                  </a:txBody>
                  <a:tcPr marL="48953" marR="48953" marT="0" marB="0" anchor="ctr">
                    <a:noFill/>
                  </a:tcPr>
                </a:tc>
              </a:tr>
              <a:tr h="1150976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14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53" marR="4895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Внешний вид</a:t>
                      </a:r>
                    </a:p>
                  </a:txBody>
                  <a:tcPr marL="48953" marR="4895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</a:rPr>
                        <a:t>Однородная  поверхность без пузырей, трещин, отслоений, пропусков и других дефектов, </a:t>
                      </a:r>
                      <a:r>
                        <a:rPr lang="ru-RU" sz="14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</a:rPr>
                        <a:t>ухудшающих</a:t>
                      </a:r>
                      <a:r>
                        <a:rPr lang="ru-RU" sz="1400" b="1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</a:rPr>
                        <a:t> </a:t>
                      </a:r>
                      <a:r>
                        <a:rPr lang="ru-RU" sz="1400" b="1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</a:rPr>
                        <a:t>качество </a:t>
                      </a:r>
                      <a:r>
                        <a:rPr lang="ru-RU" sz="14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</a:rPr>
                        <a:t>покрытия</a:t>
                      </a:r>
                      <a:endParaRPr lang="ru-RU" sz="1400" b="1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8953" marR="48953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СТО Газпром 9.1-018-2012</a:t>
                      </a:r>
                    </a:p>
                  </a:txBody>
                  <a:tcPr marL="48953" marR="48953" marT="0" marB="0" anchor="ctr">
                    <a:noFill/>
                  </a:tcPr>
                </a:tc>
              </a:tr>
              <a:tr h="56022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4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53" marR="4895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Длина свободных концов труб</a:t>
                      </a:r>
                    </a:p>
                  </a:txBody>
                  <a:tcPr marL="48953" marR="4895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140 + 30 мм</a:t>
                      </a:r>
                    </a:p>
                  </a:txBody>
                  <a:tcPr marL="48953" marR="4895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СТО Газпром 9.1-018-2012</a:t>
                      </a:r>
                    </a:p>
                  </a:txBody>
                  <a:tcPr marL="48953" marR="48953" marT="0" marB="0">
                    <a:noFill/>
                  </a:tcPr>
                </a:tc>
              </a:tr>
              <a:tr h="294916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4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53" marR="4895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Толщина покрытия</a:t>
                      </a:r>
                    </a:p>
                  </a:txBody>
                  <a:tcPr marL="48953" marR="4895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не менее 1,5 мм и не более 4 мм</a:t>
                      </a:r>
                    </a:p>
                  </a:txBody>
                  <a:tcPr marL="48953" marR="4895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СТО Газпром 9.1-018-2012</a:t>
                      </a:r>
                    </a:p>
                  </a:txBody>
                  <a:tcPr marL="48953" marR="48953" marT="0" marB="0" anchor="ctr">
                    <a:noFill/>
                  </a:tcPr>
                </a:tc>
              </a:tr>
              <a:tr h="855598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ru-RU" sz="14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53" marR="4895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Диэлектрическая </a:t>
                      </a:r>
                      <a:r>
                        <a:rPr lang="ru-RU" sz="1400" b="1" kern="120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сплошность</a:t>
                      </a:r>
                      <a: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 покрытия</a:t>
                      </a:r>
                    </a:p>
                  </a:txBody>
                  <a:tcPr marL="48953" marR="4895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Отсутствие пробоя при электрическом напряжении, не менее </a:t>
                      </a:r>
                      <a:b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5,0 </a:t>
                      </a:r>
                      <a:r>
                        <a:rPr lang="ru-RU" sz="1400" b="1" kern="120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кВ</a:t>
                      </a:r>
                      <a: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/мм</a:t>
                      </a:r>
                    </a:p>
                  </a:txBody>
                  <a:tcPr marL="48953" marR="4895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ГОСТ Р 51164-98,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СТО Газпром 9.1-018-2012</a:t>
                      </a:r>
                    </a:p>
                  </a:txBody>
                  <a:tcPr marL="48953" marR="48953" marT="0" marB="0" anchor="ctr">
                    <a:noFill/>
                  </a:tcPr>
                </a:tc>
              </a:tr>
              <a:tr h="560221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400" b="1" kern="12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953" marR="4895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Адгезия покрытия к стали</a:t>
                      </a:r>
                    </a:p>
                  </a:txBody>
                  <a:tcPr marL="48953" marR="4895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не менее 7 МПа</a:t>
                      </a:r>
                    </a:p>
                  </a:txBody>
                  <a:tcPr marL="48953" marR="48953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ГОСТ Р 51164-98,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kern="12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СТО Газпром 9.1-018-2012</a:t>
                      </a:r>
                    </a:p>
                  </a:txBody>
                  <a:tcPr marL="48953" marR="48953" marT="0" marB="0"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371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6" name="Прямоугольник 5"/>
          <p:cNvSpPr/>
          <p:nvPr/>
        </p:nvSpPr>
        <p:spPr>
          <a:xfrm>
            <a:off x="107504" y="104316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Измерения в целях осуществления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контроля качества</a:t>
            </a:r>
          </a:p>
        </p:txBody>
      </p:sp>
      <p:pic>
        <p:nvPicPr>
          <p:cNvPr id="7" name="Picture 2" descr="C:\Users\kgs-111\Desktop\Фото и видео по цеху в Лямино\Безымянный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0" y="1419622"/>
            <a:ext cx="3645167" cy="266429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0124" y="4083918"/>
            <a:ext cx="3691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Измерение толщины покрытия</a:t>
            </a:r>
          </a:p>
        </p:txBody>
      </p:sp>
      <p:pic>
        <p:nvPicPr>
          <p:cNvPr id="8" name="Picture 3" descr="C:\Users\kgs-111\Desktop\Фото и видео по цеху в Лямино\Безымянный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823" y="2499742"/>
            <a:ext cx="2862549" cy="179426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kgs-111\Desktop\Фото и видео по цеху в Лямино\IMG_241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823" y="1035574"/>
            <a:ext cx="2862549" cy="168019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572000" y="4312136"/>
            <a:ext cx="3446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Измерение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диэлектрической</a:t>
            </a:r>
          </a:p>
          <a:p>
            <a:pPr algn="ctr"/>
            <a:r>
              <a:rPr lang="ru-R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сплошности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460432" y="1"/>
            <a:ext cx="576064" cy="36592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</a:t>
            </a: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77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6" name="Прямоугольник 5"/>
          <p:cNvSpPr/>
          <p:nvPr/>
        </p:nvSpPr>
        <p:spPr>
          <a:xfrm>
            <a:off x="107504" y="104314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Проверка адгезии</a:t>
            </a:r>
          </a:p>
        </p:txBody>
      </p:sp>
      <p:pic>
        <p:nvPicPr>
          <p:cNvPr id="10" name="Picture 2" descr="C:\Users\kgs-111\Desktop\Фото и видео по цеху в Лямино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28" y="1275607"/>
            <a:ext cx="4153167" cy="266429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kgs-111\Desktop\Фото и видео по цеху в Лямино\IMG_24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830" y="1275607"/>
            <a:ext cx="4055645" cy="2664296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8460432" y="1"/>
            <a:ext cx="576064" cy="36592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</a:t>
            </a: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098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6" name="Прямоугольник 5"/>
          <p:cNvSpPr/>
          <p:nvPr/>
        </p:nvSpPr>
        <p:spPr>
          <a:xfrm>
            <a:off x="107504" y="104314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Вывоз готовой продукции в места складирования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71550"/>
            <a:ext cx="6696744" cy="425157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430300" y="0"/>
            <a:ext cx="576064" cy="36592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787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6" name="Прямоугольник 5"/>
          <p:cNvSpPr/>
          <p:nvPr/>
        </p:nvSpPr>
        <p:spPr>
          <a:xfrm>
            <a:off x="107504" y="104314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Хранение готовой продукции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388424" y="1"/>
            <a:ext cx="576064" cy="36592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</a:t>
            </a: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99542"/>
            <a:ext cx="6624736" cy="420585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28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9" name="Скругленный прямоугольник 8"/>
          <p:cNvSpPr/>
          <p:nvPr/>
        </p:nvSpPr>
        <p:spPr>
          <a:xfrm>
            <a:off x="8388424" y="1"/>
            <a:ext cx="576064" cy="36592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63000"/>
                        <a:sat val="105000"/>
                      </a:srgbClr>
                    </a:gs>
                    <a:gs pos="90000">
                      <a:srgbClr val="4F81BD">
                        <a:shade val="50000"/>
                        <a:satMod val="10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  <a:endParaRPr lang="ru-RU" sz="24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63000"/>
                      <a:sat val="105000"/>
                    </a:srgbClr>
                  </a:gs>
                  <a:gs pos="90000">
                    <a:srgbClr val="4F81BD">
                      <a:shade val="50000"/>
                      <a:satMod val="10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83518"/>
            <a:ext cx="6696744" cy="455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18626" y="104315"/>
            <a:ext cx="4946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</a:t>
            </a:r>
            <a:r>
              <a:rPr lang="ru-RU" dirty="0" smtClean="0"/>
              <a:t>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06863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6" name="Прямоугольник 5"/>
          <p:cNvSpPr/>
          <p:nvPr/>
        </p:nvSpPr>
        <p:spPr>
          <a:xfrm>
            <a:off x="107504" y="104314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Чусовской завод по восстановлению труб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532440" y="1"/>
            <a:ext cx="432048" cy="36592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C:\Users\kgs-05\AppData\Local\Microsoft\Windows\Temporary Internet Files\Content.Outlook\TBPZ63IR\ch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7534"/>
            <a:ext cx="7356309" cy="413792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18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6" name="Прямоугольник 5"/>
          <p:cNvSpPr/>
          <p:nvPr/>
        </p:nvSpPr>
        <p:spPr>
          <a:xfrm>
            <a:off x="175898" y="104314"/>
            <a:ext cx="878859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оложительные заключения </a:t>
            </a:r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квалификационных испытаний технологии нанесения наружного защитного покрытия «РПУ-1021» на трубы повторного применения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32440" y="1"/>
            <a:ext cx="432048" cy="36592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8" y="1419622"/>
            <a:ext cx="2110532" cy="30150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992" y="1414877"/>
            <a:ext cx="2132971" cy="30150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065" y="1414879"/>
            <a:ext cx="2157553" cy="30150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02453"/>
            <a:ext cx="2132970" cy="30150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24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6" name="Прямоугольник 5"/>
          <p:cNvSpPr/>
          <p:nvPr/>
        </p:nvSpPr>
        <p:spPr>
          <a:xfrm>
            <a:off x="175898" y="104314"/>
            <a:ext cx="878859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оложительные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заключения аттестации технологии 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подготовки, диагностирования и ремонта труб на СПРИТ ООО «</a:t>
            </a:r>
            <a:r>
              <a:rPr lang="ru-RU" sz="2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Газстройинновация</a:t>
            </a:r>
            <a:r>
              <a:rPr lang="ru-RU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532440" y="1"/>
            <a:ext cx="432048" cy="36592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C:\Users\kgs-87\Desktop\Презентация ГСИ 15 мая 2018\Без имени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341" y="1396975"/>
            <a:ext cx="2423986" cy="34259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kgs-87\Desktop\Презентация ГСИ 15 мая 2018\Без имени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96976"/>
            <a:ext cx="2423986" cy="34259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8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6" name="Прямоугольник 5"/>
          <p:cNvSpPr/>
          <p:nvPr/>
        </p:nvSpPr>
        <p:spPr>
          <a:xfrm>
            <a:off x="107504" y="104314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Цех по нанесению полиуретанового покрытия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44" y="2931790"/>
            <a:ext cx="2686817" cy="201622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3926"/>
            <a:ext cx="2700316" cy="202552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8532440" y="1"/>
            <a:ext cx="432048" cy="36592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05103"/>
            <a:ext cx="5097463" cy="346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59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6" name="Прямоугольник 5"/>
          <p:cNvSpPr/>
          <p:nvPr/>
        </p:nvSpPr>
        <p:spPr>
          <a:xfrm>
            <a:off x="107504" y="104314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выполнения  работ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57200" y="699542"/>
            <a:ext cx="8229600" cy="5248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Приемка, входной контроль материалов и труб;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Очистка труб;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Комплексное диагностическое обследование труб;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Ремонт труб;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Подготовка кромок труб под сварку;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Нагрев труб;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Подготовка поверхности перед нанесением изоляции;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Нанесение полиуретанового покрытия;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Контроль качества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покрытия (лаборатория);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Маркировка труб с полиуретановым покрытием;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Погрузочно-разгрузочные работы;</a:t>
            </a:r>
          </a:p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Транспортировка, хранение.</a:t>
            </a:r>
          </a:p>
          <a:p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32440" y="1"/>
            <a:ext cx="432048" cy="36592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409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6" name="Прямоугольник 5"/>
          <p:cNvSpPr/>
          <p:nvPr/>
        </p:nvSpPr>
        <p:spPr>
          <a:xfrm>
            <a:off x="107504" y="104314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Установка нагрева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труб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57200" y="699542"/>
            <a:ext cx="8229600" cy="5248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532440" y="1"/>
            <a:ext cx="432048" cy="36592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2" descr="C:\Users\kgs-111\Desktop\Фото и видео по цеху в Лямино\Для презентации\IMG_24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86457"/>
            <a:ext cx="4653276" cy="311348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kgs-111\Desktop\Фото и видео по цеху в Лямино\Для презентации\IMG_20170114_151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92" y="699543"/>
            <a:ext cx="2165937" cy="20826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kgs-111\Desktop\Фото и видео по цеху в Лямино\Для презентации\IMG_20170114_1510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859783"/>
            <a:ext cx="2592288" cy="187220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87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6" name="Прямоугольник 5"/>
          <p:cNvSpPr/>
          <p:nvPr/>
        </p:nvSpPr>
        <p:spPr>
          <a:xfrm>
            <a:off x="107504" y="104314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Дробеметная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подготовка поверхности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457200" y="699542"/>
            <a:ext cx="8229600" cy="5248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Дробеметная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установка обеспечивает степень очистки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2,5 по ISO 8501-1, запыленность не более 2 класса по ISO 8502-3, шероховатость (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Rz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от 70 до 150 мкм по ISO </a:t>
            </a:r>
            <a:r>
              <a:rPr lang="ru-R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8503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532440" y="1"/>
            <a:ext cx="432048" cy="36592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C:\Users\kgs-05\AppData\Local\Microsoft\Windows\Temporary Internet Files\Content.Outlook\TBPZ63IR\_DSC48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9662"/>
            <a:ext cx="4896544" cy="326436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6" name="Прямоугольник 5"/>
          <p:cNvSpPr/>
          <p:nvPr/>
        </p:nvSpPr>
        <p:spPr>
          <a:xfrm>
            <a:off x="-36512" y="104316"/>
            <a:ext cx="8928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Труба после подготовки поверхности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дробеметной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установкой (подготовленная к нанесению РПУ)</a:t>
            </a:r>
          </a:p>
        </p:txBody>
      </p:sp>
      <p:pic>
        <p:nvPicPr>
          <p:cNvPr id="8" name="Picture 2" descr="C:\Users\kgs-111\Desktop\Фото и видео по цеху в Лямино\Для презентации\IMG_20170114_151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676" y="1107711"/>
            <a:ext cx="5832648" cy="362428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8532440" y="1"/>
            <a:ext cx="432048" cy="365924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2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723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351</Words>
  <Application>Microsoft Office PowerPoint</Application>
  <PresentationFormat>Экран (16:9)</PresentationFormat>
  <Paragraphs>83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Валерьевич Скоркин</dc:creator>
  <cp:lastModifiedBy>Сергей Валерьевич Скоркин</cp:lastModifiedBy>
  <cp:revision>32</cp:revision>
  <cp:lastPrinted>2018-05-15T13:55:34Z</cp:lastPrinted>
  <dcterms:created xsi:type="dcterms:W3CDTF">2017-11-01T17:21:41Z</dcterms:created>
  <dcterms:modified xsi:type="dcterms:W3CDTF">2018-05-15T13:56:17Z</dcterms:modified>
</cp:coreProperties>
</file>